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 id="2147483745" r:id="rId2"/>
    <p:sldMasterId id="2147483847" r:id="rId3"/>
    <p:sldMasterId id="2147483881" r:id="rId4"/>
  </p:sldMasterIdLst>
  <p:sldIdLst>
    <p:sldId id="258" r:id="rId5"/>
    <p:sldId id="260" r:id="rId6"/>
    <p:sldId id="511" r:id="rId7"/>
    <p:sldId id="563" r:id="rId8"/>
    <p:sldId id="274" r:id="rId9"/>
    <p:sldId id="276" r:id="rId10"/>
    <p:sldId id="565" r:id="rId11"/>
    <p:sldId id="567" r:id="rId12"/>
    <p:sldId id="277" r:id="rId13"/>
    <p:sldId id="280" r:id="rId14"/>
    <p:sldId id="570" r:id="rId15"/>
    <p:sldId id="569" r:id="rId16"/>
    <p:sldId id="552" r:id="rId17"/>
    <p:sldId id="553" r:id="rId18"/>
    <p:sldId id="554" r:id="rId19"/>
    <p:sldId id="555" r:id="rId20"/>
    <p:sldId id="558" r:id="rId21"/>
    <p:sldId id="559" r:id="rId22"/>
    <p:sldId id="571" r:id="rId23"/>
    <p:sldId id="572" r:id="rId24"/>
    <p:sldId id="573" r:id="rId25"/>
    <p:sldId id="574" r:id="rId26"/>
    <p:sldId id="575" r:id="rId27"/>
    <p:sldId id="576" r:id="rId28"/>
    <p:sldId id="577" r:id="rId29"/>
    <p:sldId id="578" r:id="rId30"/>
    <p:sldId id="579" r:id="rId31"/>
    <p:sldId id="580" r:id="rId32"/>
    <p:sldId id="581" r:id="rId33"/>
    <p:sldId id="582" r:id="rId34"/>
    <p:sldId id="256" r:id="rId35"/>
    <p:sldId id="560" r:id="rId36"/>
    <p:sldId id="696" r:id="rId37"/>
    <p:sldId id="697" r:id="rId38"/>
    <p:sldId id="561" r:id="rId39"/>
    <p:sldId id="562" r:id="rId40"/>
    <p:sldId id="698" r:id="rId41"/>
    <p:sldId id="270" r:id="rId42"/>
    <p:sldId id="271" r:id="rId43"/>
    <p:sldId id="272" r:id="rId44"/>
    <p:sldId id="263" r:id="rId45"/>
    <p:sldId id="264" r:id="rId46"/>
    <p:sldId id="265" r:id="rId47"/>
    <p:sldId id="266" r:id="rId48"/>
    <p:sldId id="267" r:id="rId49"/>
    <p:sldId id="268" r:id="rId50"/>
    <p:sldId id="269" r:id="rId51"/>
    <p:sldId id="564" r:id="rId52"/>
    <p:sldId id="699" r:id="rId53"/>
    <p:sldId id="566" r:id="rId54"/>
    <p:sldId id="700" r:id="rId55"/>
    <p:sldId id="568" r:id="rId56"/>
    <p:sldId id="701" r:id="rId57"/>
    <p:sldId id="702" r:id="rId58"/>
    <p:sldId id="703" r:id="rId59"/>
    <p:sldId id="704" r:id="rId60"/>
    <p:sldId id="705" r:id="rId61"/>
    <p:sldId id="706" r:id="rId62"/>
    <p:sldId id="707" r:id="rId63"/>
    <p:sldId id="708" r:id="rId64"/>
    <p:sldId id="709" r:id="rId65"/>
    <p:sldId id="710" r:id="rId66"/>
    <p:sldId id="711" r:id="rId67"/>
    <p:sldId id="712" r:id="rId68"/>
    <p:sldId id="713" r:id="rId69"/>
    <p:sldId id="624" r:id="rId70"/>
    <p:sldId id="625" r:id="rId71"/>
    <p:sldId id="626" r:id="rId72"/>
    <p:sldId id="714" r:id="rId73"/>
    <p:sldId id="627" r:id="rId74"/>
    <p:sldId id="628" r:id="rId75"/>
    <p:sldId id="715" r:id="rId76"/>
    <p:sldId id="716" r:id="rId77"/>
    <p:sldId id="717" r:id="rId78"/>
    <p:sldId id="718" r:id="rId79"/>
    <p:sldId id="667" r:id="rId80"/>
    <p:sldId id="668" r:id="rId81"/>
    <p:sldId id="719" r:id="rId82"/>
    <p:sldId id="720" r:id="rId83"/>
    <p:sldId id="669" r:id="rId84"/>
    <p:sldId id="670" r:id="rId85"/>
    <p:sldId id="671" r:id="rId86"/>
    <p:sldId id="721" r:id="rId87"/>
    <p:sldId id="722" r:id="rId88"/>
    <p:sldId id="723" r:id="rId89"/>
    <p:sldId id="724" r:id="rId90"/>
    <p:sldId id="675" r:id="rId91"/>
    <p:sldId id="725" r:id="rId92"/>
    <p:sldId id="726" r:id="rId93"/>
    <p:sldId id="727" r:id="rId94"/>
    <p:sldId id="728" r:id="rId95"/>
    <p:sldId id="729" r:id="rId96"/>
    <p:sldId id="730" r:id="rId97"/>
    <p:sldId id="731" r:id="rId98"/>
    <p:sldId id="674" r:id="rId99"/>
    <p:sldId id="257" r:id="rId100"/>
    <p:sldId id="585" r:id="rId101"/>
    <p:sldId id="259" r:id="rId102"/>
    <p:sldId id="586" r:id="rId103"/>
    <p:sldId id="261" r:id="rId104"/>
    <p:sldId id="262" r:id="rId105"/>
    <p:sldId id="281" r:id="rId106"/>
    <p:sldId id="282" r:id="rId107"/>
    <p:sldId id="283" r:id="rId108"/>
    <p:sldId id="531" r:id="rId109"/>
    <p:sldId id="647" r:id="rId110"/>
    <p:sldId id="677" r:id="rId111"/>
    <p:sldId id="678" r:id="rId112"/>
    <p:sldId id="689" r:id="rId113"/>
    <p:sldId id="690" r:id="rId114"/>
    <p:sldId id="691" r:id="rId115"/>
    <p:sldId id="679" r:id="rId116"/>
    <p:sldId id="680" r:id="rId117"/>
    <p:sldId id="692" r:id="rId118"/>
    <p:sldId id="681" r:id="rId119"/>
    <p:sldId id="682" r:id="rId120"/>
    <p:sldId id="588" r:id="rId121"/>
    <p:sldId id="686" r:id="rId122"/>
    <p:sldId id="687" r:id="rId123"/>
    <p:sldId id="683" r:id="rId124"/>
    <p:sldId id="688" r:id="rId125"/>
    <p:sldId id="684" r:id="rId126"/>
    <p:sldId id="589" r:id="rId127"/>
    <p:sldId id="685" r:id="rId128"/>
    <p:sldId id="693" r:id="rId129"/>
    <p:sldId id="694" r:id="rId130"/>
    <p:sldId id="637" r:id="rId131"/>
    <p:sldId id="695" r:id="rId1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48" autoAdjust="0"/>
    <p:restoredTop sz="94660"/>
  </p:normalViewPr>
  <p:slideViewPr>
    <p:cSldViewPr snapToGrid="0">
      <p:cViewPr varScale="1">
        <p:scale>
          <a:sx n="55" d="100"/>
          <a:sy n="55" d="100"/>
        </p:scale>
        <p:origin x="600" y="53"/>
      </p:cViewPr>
      <p:guideLst/>
    </p:cSldViewPr>
  </p:slideViewPr>
  <p:notesTextViewPr>
    <p:cViewPr>
      <p:scale>
        <a:sx n="1" d="1"/>
        <a:sy n="1" d="1"/>
      </p:scale>
      <p:origin x="0" y="0"/>
    </p:cViewPr>
  </p:notesTextViewPr>
  <p:sorterViewPr>
    <p:cViewPr>
      <p:scale>
        <a:sx n="100" d="100"/>
        <a:sy n="100" d="100"/>
      </p:scale>
      <p:origin x="0" y="-480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slide" Target="slides/slide124.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viewProps" Target="viewProps.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slideMaster" Target="slideMasters/slideMaster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theme" Target="theme/theme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tableStyles" Target="tableStyle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slideMaster" Target="slideMasters/slideMaster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4" Type="http://schemas.openxmlformats.org/officeDocument/2006/relationships/slideMaster" Target="slideMasters/slideMaster4.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CLICK\Desktop\&#1605;&#1588;&#1585;&#1608;&#1593;%20&#1578;&#1582;&#1585;&#1580;%20&#1575;&#1606;&#1588;&#1575;&#1574;&#1610;\BOQ.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360"/>
      <c:depthPercent val="100"/>
      <c:rAngAx val="0"/>
      <c:perspective val="6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1-8257-474D-8C68-D3846EA46D58}"/>
              </c:ext>
            </c:extLst>
          </c:dPt>
          <c:dPt>
            <c:idx val="1"/>
            <c:bubble3D val="0"/>
            <c:spPr>
              <a:solidFill>
                <a:schemeClr val="accent2"/>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3-8257-474D-8C68-D3846EA46D58}"/>
              </c:ext>
            </c:extLst>
          </c:dPt>
          <c:dPt>
            <c:idx val="2"/>
            <c:bubble3D val="0"/>
            <c:spPr>
              <a:solidFill>
                <a:schemeClr val="accent3"/>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5-8257-474D-8C68-D3846EA46D58}"/>
              </c:ext>
            </c:extLst>
          </c:dPt>
          <c:dPt>
            <c:idx val="3"/>
            <c:bubble3D val="0"/>
            <c:spPr>
              <a:solidFill>
                <a:schemeClr val="accent4"/>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7-8257-474D-8C68-D3846EA46D58}"/>
              </c:ext>
            </c:extLst>
          </c:dPt>
          <c:dPt>
            <c:idx val="4"/>
            <c:bubble3D val="0"/>
            <c:spPr>
              <a:solidFill>
                <a:schemeClr val="accent5"/>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9-8257-474D-8C68-D3846EA46D58}"/>
              </c:ext>
            </c:extLst>
          </c:dPt>
          <c:dPt>
            <c:idx val="5"/>
            <c:bubble3D val="0"/>
            <c:spPr>
              <a:solidFill>
                <a:schemeClr val="accent6"/>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B-8257-474D-8C68-D3846EA46D58}"/>
              </c:ext>
            </c:extLst>
          </c:dPt>
          <c:dPt>
            <c:idx val="6"/>
            <c:bubble3D val="0"/>
            <c:spPr>
              <a:solidFill>
                <a:schemeClr val="accent1">
                  <a:lumMod val="60000"/>
                </a:scheme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D-8257-474D-8C68-D3846EA46D58}"/>
              </c:ext>
            </c:extLst>
          </c:dPt>
          <c:dPt>
            <c:idx val="7"/>
            <c:bubble3D val="0"/>
            <c:spPr>
              <a:solidFill>
                <a:schemeClr val="accent2">
                  <a:lumMod val="60000"/>
                </a:schemeClr>
              </a:solidFill>
              <a:ln>
                <a:noFill/>
              </a:ln>
              <a:effectLst>
                <a:outerShdw blurRad="88900" sx="102000" sy="102000" algn="ctr" rotWithShape="0">
                  <a:prstClr val="black">
                    <a:alpha val="20000"/>
                  </a:prstClr>
                </a:outerShdw>
              </a:effectLst>
              <a:scene3d>
                <a:camera prst="orthographicFront"/>
                <a:lightRig rig="threePt" dir="t"/>
              </a:scene3d>
              <a:sp3d prstMaterial="matte"/>
            </c:spPr>
            <c:extLst>
              <c:ext xmlns:c16="http://schemas.microsoft.com/office/drawing/2014/chart" uri="{C3380CC4-5D6E-409C-BE32-E72D297353CC}">
                <c16:uniqueId val="{0000000F-8257-474D-8C68-D3846EA46D58}"/>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Sheet1!$AN$21:$AN$28</c:f>
              <c:strCache>
                <c:ptCount val="8"/>
                <c:pt idx="0">
                  <c:v>SecondBacement work</c:v>
                </c:pt>
                <c:pt idx="1">
                  <c:v>First Bacement work</c:v>
                </c:pt>
                <c:pt idx="2">
                  <c:v>Ground floor work</c:v>
                </c:pt>
                <c:pt idx="3">
                  <c:v>First floor work</c:v>
                </c:pt>
                <c:pt idx="4">
                  <c:v>Second floor work</c:v>
                </c:pt>
                <c:pt idx="5">
                  <c:v>Third floor work</c:v>
                </c:pt>
                <c:pt idx="6">
                  <c:v>Forth floor work</c:v>
                </c:pt>
                <c:pt idx="7">
                  <c:v>Finishing work</c:v>
                </c:pt>
              </c:strCache>
            </c:strRef>
          </c:cat>
          <c:val>
            <c:numRef>
              <c:f>Sheet1!$AO$21:$AO$28</c:f>
              <c:numCache>
                <c:formatCode>General</c:formatCode>
                <c:ptCount val="8"/>
                <c:pt idx="0">
                  <c:v>5519256.8507999992</c:v>
                </c:pt>
                <c:pt idx="1">
                  <c:v>1382123.4984000002</c:v>
                </c:pt>
                <c:pt idx="2" formatCode="0.00">
                  <c:v>1059031.2924000002</c:v>
                </c:pt>
                <c:pt idx="3" formatCode="0.00">
                  <c:v>843758.88840000005</c:v>
                </c:pt>
                <c:pt idx="4" formatCode="0.00">
                  <c:v>784862.67599999998</c:v>
                </c:pt>
                <c:pt idx="5" formatCode="0.00">
                  <c:v>783484.05599999998</c:v>
                </c:pt>
                <c:pt idx="6" formatCode="0.00">
                  <c:v>2657924.9279999998</c:v>
                </c:pt>
                <c:pt idx="7" formatCode="0.00">
                  <c:v>6564426.5268000001</c:v>
                </c:pt>
              </c:numCache>
            </c:numRef>
          </c:val>
          <c:extLst>
            <c:ext xmlns:c16="http://schemas.microsoft.com/office/drawing/2014/chart" uri="{C3380CC4-5D6E-409C-BE32-E72D297353CC}">
              <c16:uniqueId val="{00000010-8257-474D-8C68-D3846EA46D58}"/>
            </c:ext>
          </c:extLst>
        </c:ser>
        <c:dLbls>
          <c:dLblPos val="inEnd"/>
          <c:showLegendKey val="0"/>
          <c:showVal val="0"/>
          <c:showCatName val="0"/>
          <c:showSerName val="0"/>
          <c:showPercent val="1"/>
          <c:showBubbleSize val="0"/>
          <c:showLeaderLines val="1"/>
        </c:dLbls>
      </c:pie3DChart>
      <c:spPr>
        <a:noFill/>
        <a:ln>
          <a:noFill/>
        </a:ln>
        <a:effectLst/>
      </c:spPr>
    </c:plotArea>
    <c:legend>
      <c:legendPos val="b"/>
      <c:overlay val="0"/>
      <c:spPr>
        <a:solidFill>
          <a:schemeClr val="lt1">
            <a:alpha val="78000"/>
          </a:schemeClr>
        </a:solidFill>
        <a:ln>
          <a:noFill/>
        </a:ln>
        <a:effectLst/>
      </c:spPr>
      <c:txPr>
        <a:bodyPr rot="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4215840463"/>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65163612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630606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3618951868"/>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916040"/>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018379835"/>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433085948"/>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722495549"/>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255021633"/>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872788647"/>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3215471147"/>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550222698"/>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269870944"/>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44CE74-D726-4DF6-BDE7-07E48D2019CF}" type="datetime1">
              <a:rPr lang="en-US" smtClean="0"/>
              <a:pPr/>
              <a:t>6/13/2021</a:t>
            </a:fld>
            <a:endParaRPr lang="en-US"/>
          </a:p>
        </p:txBody>
      </p:sp>
      <p:sp>
        <p:nvSpPr>
          <p:cNvPr id="8" name="Footer Placeholder 7"/>
          <p:cNvSpPr>
            <a:spLocks noGrp="1"/>
          </p:cNvSpPr>
          <p:nvPr>
            <p:ph type="ftr" sz="quarter" idx="11"/>
          </p:nvPr>
        </p:nvSpPr>
        <p:spPr/>
        <p:txBody>
          <a:bodyPr/>
          <a:lstStyle/>
          <a:p>
            <a:r>
              <a:rPr lang="en-US"/>
              <a:t>islam sawa10lmeah                                                                                                                                                                                                                                                                                            Bilal Melhem</a:t>
            </a:r>
            <a:endParaRPr lang="en-US" dirty="0"/>
          </a:p>
        </p:txBody>
      </p:sp>
      <p:sp>
        <p:nvSpPr>
          <p:cNvPr id="9" name="Slide Number Placeholder 8"/>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3723287808"/>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44CE74-D726-4DF6-BDE7-07E48D2019CF}" type="datetime1">
              <a:rPr lang="en-US" smtClean="0"/>
              <a:pPr/>
              <a:t>6/13/2021</a:t>
            </a:fld>
            <a:endParaRPr lang="en-US"/>
          </a:p>
        </p:txBody>
      </p:sp>
      <p:sp>
        <p:nvSpPr>
          <p:cNvPr id="4" name="Footer Placeholder 3"/>
          <p:cNvSpPr>
            <a:spLocks noGrp="1"/>
          </p:cNvSpPr>
          <p:nvPr>
            <p:ph type="ftr" sz="quarter" idx="11"/>
          </p:nvPr>
        </p:nvSpPr>
        <p:spPr/>
        <p:txBody>
          <a:bodyPr/>
          <a:lstStyle/>
          <a:p>
            <a:r>
              <a:rPr lang="en-US"/>
              <a:t>islam sawa10lmeah                                                                                                                                                                                                                                                                                            Bilal Melhem</a:t>
            </a:r>
            <a:endParaRPr lang="en-US" dirty="0"/>
          </a:p>
        </p:txBody>
      </p:sp>
      <p:sp>
        <p:nvSpPr>
          <p:cNvPr id="5" name="Slide Number Placeholder 4"/>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3347399630"/>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4CE74-D726-4DF6-BDE7-07E48D2019CF}" type="datetime1">
              <a:rPr lang="en-US" smtClean="0"/>
              <a:pPr/>
              <a:t>6/13/2021</a:t>
            </a:fld>
            <a:endParaRPr lang="en-US"/>
          </a:p>
        </p:txBody>
      </p:sp>
      <p:sp>
        <p:nvSpPr>
          <p:cNvPr id="3" name="Footer Placeholder 2"/>
          <p:cNvSpPr>
            <a:spLocks noGrp="1"/>
          </p:cNvSpPr>
          <p:nvPr>
            <p:ph type="ftr" sz="quarter" idx="11"/>
          </p:nvPr>
        </p:nvSpPr>
        <p:spPr/>
        <p:txBody>
          <a:bodyPr/>
          <a:lstStyle/>
          <a:p>
            <a:r>
              <a:rPr lang="en-US"/>
              <a:t>islam sawa10lmeah                                                                                                                                                                                                                                                                                            Bilal Melhem</a:t>
            </a:r>
            <a:endParaRPr lang="en-US" dirty="0"/>
          </a:p>
        </p:txBody>
      </p:sp>
      <p:sp>
        <p:nvSpPr>
          <p:cNvPr id="4" name="Slide Number Placeholder 3"/>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547628478"/>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102155015"/>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Tree>
    <p:extLst>
      <p:ext uri="{BB962C8B-B14F-4D97-AF65-F5344CB8AC3E}">
        <p14:creationId xmlns:p14="http://schemas.microsoft.com/office/powerpoint/2010/main" val="1438445039"/>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4230109628"/>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97678989"/>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6459037"/>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12961544"/>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018898712"/>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307535235"/>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4226193831"/>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285948173"/>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371376913"/>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824385731"/>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161650963"/>
      </p:ext>
    </p:extLst>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3708927335"/>
      </p:ext>
    </p:extLst>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44CE74-D726-4DF6-BDE7-07E48D2019CF}" type="datetime1">
              <a:rPr lang="en-US" smtClean="0"/>
              <a:pPr/>
              <a:t>6/13/2021</a:t>
            </a:fld>
            <a:endParaRPr lang="en-US"/>
          </a:p>
        </p:txBody>
      </p:sp>
      <p:sp>
        <p:nvSpPr>
          <p:cNvPr id="8" name="Footer Placeholder 7"/>
          <p:cNvSpPr>
            <a:spLocks noGrp="1"/>
          </p:cNvSpPr>
          <p:nvPr>
            <p:ph type="ftr" sz="quarter" idx="11"/>
          </p:nvPr>
        </p:nvSpPr>
        <p:spPr/>
        <p:txBody>
          <a:bodyPr/>
          <a:lstStyle/>
          <a:p>
            <a:r>
              <a:rPr lang="en-US"/>
              <a:t>islam sawa10lmeah                                                                                                                                                                                                                                                                                            Bilal Melhem</a:t>
            </a:r>
            <a:endParaRPr lang="en-US" dirty="0"/>
          </a:p>
        </p:txBody>
      </p:sp>
      <p:sp>
        <p:nvSpPr>
          <p:cNvPr id="9" name="Slide Number Placeholder 8"/>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813224225"/>
      </p:ext>
    </p:extLst>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44CE74-D726-4DF6-BDE7-07E48D2019CF}" type="datetime1">
              <a:rPr lang="en-US" smtClean="0"/>
              <a:pPr/>
              <a:t>6/13/2021</a:t>
            </a:fld>
            <a:endParaRPr lang="en-US"/>
          </a:p>
        </p:txBody>
      </p:sp>
      <p:sp>
        <p:nvSpPr>
          <p:cNvPr id="4" name="Footer Placeholder 3"/>
          <p:cNvSpPr>
            <a:spLocks noGrp="1"/>
          </p:cNvSpPr>
          <p:nvPr>
            <p:ph type="ftr" sz="quarter" idx="11"/>
          </p:nvPr>
        </p:nvSpPr>
        <p:spPr/>
        <p:txBody>
          <a:bodyPr/>
          <a:lstStyle/>
          <a:p>
            <a:r>
              <a:rPr lang="en-US"/>
              <a:t>islam sawa10lmeah                                                                                                                                                                                                                                                                                            Bilal Melhem</a:t>
            </a:r>
            <a:endParaRPr lang="en-US" dirty="0"/>
          </a:p>
        </p:txBody>
      </p:sp>
      <p:sp>
        <p:nvSpPr>
          <p:cNvPr id="5" name="Slide Number Placeholder 4"/>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3046355903"/>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4CE74-D726-4DF6-BDE7-07E48D2019CF}" type="datetime1">
              <a:rPr lang="en-US" smtClean="0"/>
              <a:pPr/>
              <a:t>6/13/2021</a:t>
            </a:fld>
            <a:endParaRPr lang="en-US"/>
          </a:p>
        </p:txBody>
      </p:sp>
      <p:sp>
        <p:nvSpPr>
          <p:cNvPr id="3" name="Footer Placeholder 2"/>
          <p:cNvSpPr>
            <a:spLocks noGrp="1"/>
          </p:cNvSpPr>
          <p:nvPr>
            <p:ph type="ftr" sz="quarter" idx="11"/>
          </p:nvPr>
        </p:nvSpPr>
        <p:spPr/>
        <p:txBody>
          <a:bodyPr/>
          <a:lstStyle/>
          <a:p>
            <a:r>
              <a:rPr lang="en-US"/>
              <a:t>islam sawa10lmeah                                                                                                                                                                                                                                                                                            Bilal Melhem</a:t>
            </a:r>
            <a:endParaRPr lang="en-US" dirty="0"/>
          </a:p>
        </p:txBody>
      </p:sp>
      <p:sp>
        <p:nvSpPr>
          <p:cNvPr id="4" name="Slide Number Placeholder 3"/>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82141417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07832086"/>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481817642"/>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Tree>
    <p:extLst>
      <p:ext uri="{BB962C8B-B14F-4D97-AF65-F5344CB8AC3E}">
        <p14:creationId xmlns:p14="http://schemas.microsoft.com/office/powerpoint/2010/main" val="3295542048"/>
      </p:ext>
    </p:extLst>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719730974"/>
      </p:ext>
    </p:extLst>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19313347"/>
      </p:ext>
    </p:extLst>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315166815"/>
      </p:ext>
    </p:extLst>
  </p:cSld>
  <p:clrMapOvr>
    <a:masterClrMapping/>
  </p:clrMapOvr>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96077683"/>
      </p:ext>
    </p:extLst>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483689236"/>
      </p:ext>
    </p:extLst>
  </p:cSld>
  <p:clrMapOvr>
    <a:masterClrMapping/>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676315425"/>
      </p:ext>
    </p:extLst>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940944097"/>
      </p:ext>
    </p:extLst>
  </p:cSld>
  <p:clrMapOvr>
    <a:masterClrMapping/>
  </p:clrMapOvr>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449516569"/>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44CE74-D726-4DF6-BDE7-07E48D2019CF}" type="datetime1">
              <a:rPr lang="en-US" smtClean="0"/>
              <a:pPr/>
              <a:t>6/13/2021</a:t>
            </a:fld>
            <a:endParaRPr lang="en-US"/>
          </a:p>
        </p:txBody>
      </p:sp>
      <p:sp>
        <p:nvSpPr>
          <p:cNvPr id="8" name="Footer Placeholder 7"/>
          <p:cNvSpPr>
            <a:spLocks noGrp="1"/>
          </p:cNvSpPr>
          <p:nvPr>
            <p:ph type="ftr" sz="quarter" idx="11"/>
          </p:nvPr>
        </p:nvSpPr>
        <p:spPr/>
        <p:txBody>
          <a:bodyPr/>
          <a:lstStyle/>
          <a:p>
            <a:r>
              <a:rPr lang="en-US"/>
              <a:t>islam sawa10lmeah                                                                                                                                                                                                                                                                                            Bilal Melhem</a:t>
            </a:r>
            <a:endParaRPr lang="en-US" dirty="0"/>
          </a:p>
        </p:txBody>
      </p:sp>
      <p:sp>
        <p:nvSpPr>
          <p:cNvPr id="9" name="Slide Number Placeholder 8"/>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223666311"/>
      </p:ext>
    </p:extLst>
  </p:cSld>
  <p:clrMapOvr>
    <a:masterClrMapping/>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471608460"/>
      </p:ext>
    </p:extLst>
  </p:cSld>
  <p:clrMapOvr>
    <a:masterClrMapping/>
  </p:clrMapOvr>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841272383"/>
      </p:ext>
    </p:extLst>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3706762260"/>
      </p:ext>
    </p:extLst>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44CE74-D726-4DF6-BDE7-07E48D2019CF}" type="datetime1">
              <a:rPr lang="en-US" smtClean="0"/>
              <a:pPr/>
              <a:t>6/13/2021</a:t>
            </a:fld>
            <a:endParaRPr lang="en-US"/>
          </a:p>
        </p:txBody>
      </p:sp>
      <p:sp>
        <p:nvSpPr>
          <p:cNvPr id="8" name="Footer Placeholder 7"/>
          <p:cNvSpPr>
            <a:spLocks noGrp="1"/>
          </p:cNvSpPr>
          <p:nvPr>
            <p:ph type="ftr" sz="quarter" idx="11"/>
          </p:nvPr>
        </p:nvSpPr>
        <p:spPr/>
        <p:txBody>
          <a:bodyPr/>
          <a:lstStyle/>
          <a:p>
            <a:r>
              <a:rPr lang="en-US"/>
              <a:t>islam sawa10lmeah                                                                                                                                                                                                                                                                                            Bilal Melhem</a:t>
            </a:r>
            <a:endParaRPr lang="en-US" dirty="0"/>
          </a:p>
        </p:txBody>
      </p:sp>
      <p:sp>
        <p:nvSpPr>
          <p:cNvPr id="9" name="Slide Number Placeholder 8"/>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67968488"/>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44CE74-D726-4DF6-BDE7-07E48D2019CF}" type="datetime1">
              <a:rPr lang="en-US" smtClean="0"/>
              <a:pPr/>
              <a:t>6/13/2021</a:t>
            </a:fld>
            <a:endParaRPr lang="en-US"/>
          </a:p>
        </p:txBody>
      </p:sp>
      <p:sp>
        <p:nvSpPr>
          <p:cNvPr id="4" name="Footer Placeholder 3"/>
          <p:cNvSpPr>
            <a:spLocks noGrp="1"/>
          </p:cNvSpPr>
          <p:nvPr>
            <p:ph type="ftr" sz="quarter" idx="11"/>
          </p:nvPr>
        </p:nvSpPr>
        <p:spPr/>
        <p:txBody>
          <a:bodyPr/>
          <a:lstStyle/>
          <a:p>
            <a:r>
              <a:rPr lang="en-US"/>
              <a:t>islam sawa10lmeah                                                                                                                                                                                                                                                                                            Bilal Melhem</a:t>
            </a:r>
            <a:endParaRPr lang="en-US" dirty="0"/>
          </a:p>
        </p:txBody>
      </p:sp>
      <p:sp>
        <p:nvSpPr>
          <p:cNvPr id="5" name="Slide Number Placeholder 4"/>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831891667"/>
      </p:ext>
    </p:extLst>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4CE74-D726-4DF6-BDE7-07E48D2019CF}" type="datetime1">
              <a:rPr lang="en-US" smtClean="0"/>
              <a:pPr/>
              <a:t>6/13/2021</a:t>
            </a:fld>
            <a:endParaRPr lang="en-US"/>
          </a:p>
        </p:txBody>
      </p:sp>
      <p:sp>
        <p:nvSpPr>
          <p:cNvPr id="3" name="Footer Placeholder 2"/>
          <p:cNvSpPr>
            <a:spLocks noGrp="1"/>
          </p:cNvSpPr>
          <p:nvPr>
            <p:ph type="ftr" sz="quarter" idx="11"/>
          </p:nvPr>
        </p:nvSpPr>
        <p:spPr/>
        <p:txBody>
          <a:bodyPr/>
          <a:lstStyle/>
          <a:p>
            <a:r>
              <a:rPr lang="en-US"/>
              <a:t>islam sawa10lmeah                                                                                                                                                                                                                                                                                            Bilal Melhem</a:t>
            </a:r>
            <a:endParaRPr lang="en-US" dirty="0"/>
          </a:p>
        </p:txBody>
      </p:sp>
      <p:sp>
        <p:nvSpPr>
          <p:cNvPr id="4" name="Slide Number Placeholder 3"/>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273228794"/>
      </p:ext>
    </p:extLst>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704946561"/>
      </p:ext>
    </p:extLst>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Tree>
    <p:extLst>
      <p:ext uri="{BB962C8B-B14F-4D97-AF65-F5344CB8AC3E}">
        <p14:creationId xmlns:p14="http://schemas.microsoft.com/office/powerpoint/2010/main" val="2751024197"/>
      </p:ext>
    </p:extLst>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351170786"/>
      </p:ext>
    </p:extLst>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957534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44CE74-D726-4DF6-BDE7-07E48D2019CF}" type="datetime1">
              <a:rPr lang="en-US" smtClean="0"/>
              <a:pPr/>
              <a:t>6/13/2021</a:t>
            </a:fld>
            <a:endParaRPr lang="en-US"/>
          </a:p>
        </p:txBody>
      </p:sp>
      <p:sp>
        <p:nvSpPr>
          <p:cNvPr id="4" name="Footer Placeholder 3"/>
          <p:cNvSpPr>
            <a:spLocks noGrp="1"/>
          </p:cNvSpPr>
          <p:nvPr>
            <p:ph type="ftr" sz="quarter" idx="11"/>
          </p:nvPr>
        </p:nvSpPr>
        <p:spPr/>
        <p:txBody>
          <a:bodyPr/>
          <a:lstStyle/>
          <a:p>
            <a:r>
              <a:rPr lang="en-US"/>
              <a:t>islam sawa10lmeah                                                                                                                                                                                                                                                                                            Bilal Melhem</a:t>
            </a:r>
            <a:endParaRPr lang="en-US" dirty="0"/>
          </a:p>
        </p:txBody>
      </p:sp>
      <p:sp>
        <p:nvSpPr>
          <p:cNvPr id="5" name="Slide Number Placeholder 4"/>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822909997"/>
      </p:ext>
    </p:extLst>
  </p:cSld>
  <p:clrMapOvr>
    <a:masterClrMapping/>
  </p:clrMapOvr>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876388012"/>
      </p:ext>
    </p:extLst>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90698766"/>
      </p:ext>
    </p:extLst>
  </p:cSld>
  <p:clrMapOvr>
    <a:masterClrMapping/>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623873368"/>
      </p:ext>
    </p:extLst>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694084101"/>
      </p:ext>
    </p:extLst>
  </p:cSld>
  <p:clrMapOvr>
    <a:masterClrMapping/>
  </p:clrMapOvr>
  <p:hf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44CE74-D726-4DF6-BDE7-07E48D2019CF}" type="datetime1">
              <a:rPr lang="en-US" smtClean="0"/>
              <a:pPr/>
              <a:t>6/13/2021</a:t>
            </a:fld>
            <a:endParaRPr lang="en-US"/>
          </a:p>
        </p:txBody>
      </p:sp>
      <p:sp>
        <p:nvSpPr>
          <p:cNvPr id="5" name="Footer Placeholder 4"/>
          <p:cNvSpPr>
            <a:spLocks noGrp="1"/>
          </p:cNvSpPr>
          <p:nvPr>
            <p:ph type="ftr" sz="quarter" idx="11"/>
          </p:nvPr>
        </p:nvSpPr>
        <p:spPr/>
        <p:txBody>
          <a:bodyPr/>
          <a:lstStyle/>
          <a:p>
            <a:r>
              <a:rPr lang="en-US"/>
              <a:t>islam sawa10lmeah                                                                                                                                                                                                                                                                                            Bilal Melhem</a:t>
            </a:r>
            <a:endParaRPr lang="en-US" dirty="0"/>
          </a:p>
        </p:txBody>
      </p:sp>
      <p:sp>
        <p:nvSpPr>
          <p:cNvPr id="6" name="Slide Number Placeholder 5"/>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235556936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44CE74-D726-4DF6-BDE7-07E48D2019CF}" type="datetime1">
              <a:rPr lang="en-US" smtClean="0"/>
              <a:pPr/>
              <a:t>6/13/2021</a:t>
            </a:fld>
            <a:endParaRPr lang="en-US"/>
          </a:p>
        </p:txBody>
      </p:sp>
      <p:sp>
        <p:nvSpPr>
          <p:cNvPr id="3" name="Footer Placeholder 2"/>
          <p:cNvSpPr>
            <a:spLocks noGrp="1"/>
          </p:cNvSpPr>
          <p:nvPr>
            <p:ph type="ftr" sz="quarter" idx="11"/>
          </p:nvPr>
        </p:nvSpPr>
        <p:spPr/>
        <p:txBody>
          <a:bodyPr/>
          <a:lstStyle/>
          <a:p>
            <a:r>
              <a:rPr lang="en-US"/>
              <a:t>islam sawa10lmeah                                                                                                                                                                                                                                                                                            Bilal Melhem</a:t>
            </a:r>
            <a:endParaRPr lang="en-US" dirty="0"/>
          </a:p>
        </p:txBody>
      </p:sp>
      <p:sp>
        <p:nvSpPr>
          <p:cNvPr id="4" name="Slide Number Placeholder 3"/>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85353231"/>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Tree>
    <p:extLst>
      <p:ext uri="{BB962C8B-B14F-4D97-AF65-F5344CB8AC3E}">
        <p14:creationId xmlns:p14="http://schemas.microsoft.com/office/powerpoint/2010/main" val="1392730400"/>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islam sawa10lmeah                                                                                                                                                                                                                                                                                            Bilal Melhem</a:t>
            </a:r>
            <a:endParaRPr lang="en-US" dirty="0"/>
          </a:p>
        </p:txBody>
      </p:sp>
      <p:sp>
        <p:nvSpPr>
          <p:cNvPr id="7" name="Slide Number Placeholder 6"/>
          <p:cNvSpPr>
            <a:spLocks noGrp="1"/>
          </p:cNvSpPr>
          <p:nvPr>
            <p:ph type="sldNum" sz="quarter" idx="12"/>
          </p:nvPr>
        </p:nvSpPr>
        <p:spPr/>
        <p:txBody>
          <a:bodyPr/>
          <a:lstStyle/>
          <a:p>
            <a:fld id="{09964888-E3DD-43E6-9D6D-BA1E53871D58}" type="slidenum">
              <a:rPr lang="en-US" smtClean="0"/>
              <a:pPr/>
              <a:t>‹#›</a:t>
            </a:fld>
            <a:endParaRPr lang="en-US"/>
          </a:p>
        </p:txBody>
      </p:sp>
      <p:sp>
        <p:nvSpPr>
          <p:cNvPr id="5" name="Date Placeholder 4"/>
          <p:cNvSpPr>
            <a:spLocks noGrp="1"/>
          </p:cNvSpPr>
          <p:nvPr>
            <p:ph type="dt" sz="half" idx="10"/>
          </p:nvPr>
        </p:nvSpPr>
        <p:spPr/>
        <p:txBody>
          <a:bodyPr/>
          <a:lstStyle/>
          <a:p>
            <a:fld id="{8B44CE74-D726-4DF6-BDE7-07E48D2019CF}" type="datetime1">
              <a:rPr lang="en-US" smtClean="0"/>
              <a:pPr/>
              <a:t>6/13/2021</a:t>
            </a:fld>
            <a:endParaRPr lang="en-US"/>
          </a:p>
        </p:txBody>
      </p:sp>
    </p:spTree>
    <p:extLst>
      <p:ext uri="{BB962C8B-B14F-4D97-AF65-F5344CB8AC3E}">
        <p14:creationId xmlns:p14="http://schemas.microsoft.com/office/powerpoint/2010/main" val="107223446"/>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theme" Target="../theme/theme4.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141ADAC-7570-4528-A26F-51F1A448A5B9}" type="datetimeFigureOut">
              <a:rPr lang="en-US" smtClean="0"/>
              <a:t>6/13/2021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4883808-FFE6-4087-9E77-621CB1D13A2F}" type="slidenum">
              <a:rPr lang="en-US" smtClean="0"/>
              <a:t>‹#›</a:t>
            </a:fld>
            <a:endParaRPr lang="en-US"/>
          </a:p>
        </p:txBody>
      </p:sp>
    </p:spTree>
    <p:extLst>
      <p:ext uri="{BB962C8B-B14F-4D97-AF65-F5344CB8AC3E}">
        <p14:creationId xmlns:p14="http://schemas.microsoft.com/office/powerpoint/2010/main" val="1804616389"/>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Lst>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141ADAC-7570-4528-A26F-51F1A448A5B9}" type="datetimeFigureOut">
              <a:rPr lang="en-US" smtClean="0"/>
              <a:t>6/13/2021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4883808-FFE6-4087-9E77-621CB1D13A2F}" type="slidenum">
              <a:rPr lang="en-US" smtClean="0"/>
              <a:t>‹#›</a:t>
            </a:fld>
            <a:endParaRPr lang="en-US"/>
          </a:p>
        </p:txBody>
      </p:sp>
    </p:spTree>
    <p:extLst>
      <p:ext uri="{BB962C8B-B14F-4D97-AF65-F5344CB8AC3E}">
        <p14:creationId xmlns:p14="http://schemas.microsoft.com/office/powerpoint/2010/main" val="178876051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Lst>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141ADAC-7570-4528-A26F-51F1A448A5B9}" type="datetimeFigureOut">
              <a:rPr lang="en-US" smtClean="0"/>
              <a:t>6/13/2021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4883808-FFE6-4087-9E77-621CB1D13A2F}" type="slidenum">
              <a:rPr lang="en-US" smtClean="0"/>
              <a:t>‹#›</a:t>
            </a:fld>
            <a:endParaRPr lang="en-US"/>
          </a:p>
        </p:txBody>
      </p:sp>
    </p:spTree>
    <p:extLst>
      <p:ext uri="{BB962C8B-B14F-4D97-AF65-F5344CB8AC3E}">
        <p14:creationId xmlns:p14="http://schemas.microsoft.com/office/powerpoint/2010/main" val="4134863502"/>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 id="2147483859" r:id="rId12"/>
    <p:sldLayoutId id="2147483860" r:id="rId13"/>
    <p:sldLayoutId id="2147483861" r:id="rId14"/>
    <p:sldLayoutId id="2147483862" r:id="rId15"/>
    <p:sldLayoutId id="2147483863" r:id="rId16"/>
  </p:sldLayoutIdLst>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141ADAC-7570-4528-A26F-51F1A448A5B9}" type="datetimeFigureOut">
              <a:rPr lang="en-US" smtClean="0"/>
              <a:t>6/13/2021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4883808-FFE6-4087-9E77-621CB1D13A2F}" type="slidenum">
              <a:rPr lang="en-US" smtClean="0"/>
              <a:t>‹#›</a:t>
            </a:fld>
            <a:endParaRPr lang="en-US"/>
          </a:p>
        </p:txBody>
      </p:sp>
    </p:spTree>
    <p:extLst>
      <p:ext uri="{BB962C8B-B14F-4D97-AF65-F5344CB8AC3E}">
        <p14:creationId xmlns:p14="http://schemas.microsoft.com/office/powerpoint/2010/main" val="799819748"/>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7" r:id="rId16"/>
  </p:sldLayoutIdLst>
  <mc:AlternateContent xmlns:mc="http://schemas.openxmlformats.org/markup-compatibility/2006" xmlns:p14="http://schemas.microsoft.com/office/powerpoint/2010/main">
    <mc:Choice Requires="p14">
      <p:transition spd="med" p14:dur="600">
        <p:pull/>
      </p:transition>
    </mc:Choice>
    <mc:Fallback xmlns="">
      <p:transition spd="med">
        <p:pull/>
      </p:transition>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2.xml"/></Relationships>
</file>

<file path=ppt/slides/_rels/slide100.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50.xml"/></Relationships>
</file>

<file path=ppt/slides/_rels/slide101.xml.rels><?xml version="1.0" encoding="UTF-8" standalone="yes"?>
<Relationships xmlns="http://schemas.openxmlformats.org/package/2006/relationships"><Relationship Id="rId3" Type="http://schemas.openxmlformats.org/officeDocument/2006/relationships/image" Target="../media/image148.emf"/><Relationship Id="rId2" Type="http://schemas.openxmlformats.org/officeDocument/2006/relationships/image" Target="../media/image147.PNG"/><Relationship Id="rId1" Type="http://schemas.openxmlformats.org/officeDocument/2006/relationships/slideLayout" Target="../slideLayouts/slideLayout50.xml"/></Relationships>
</file>

<file path=ppt/slides/_rels/slide102.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50.xml"/></Relationships>
</file>

<file path=ppt/slides/_rels/slide103.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150.PNG"/><Relationship Id="rId1" Type="http://schemas.openxmlformats.org/officeDocument/2006/relationships/slideLayout" Target="../slideLayouts/slideLayout50.xml"/><Relationship Id="rId4" Type="http://schemas.openxmlformats.org/officeDocument/2006/relationships/image" Target="../media/image152.png"/></Relationships>
</file>

<file path=ppt/slides/_rels/slide104.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50.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06.xml.rels><?xml version="1.0" encoding="UTF-8" standalone="yes"?>
<Relationships xmlns="http://schemas.openxmlformats.org/package/2006/relationships"><Relationship Id="rId3" Type="http://schemas.openxmlformats.org/officeDocument/2006/relationships/image" Target="../media/image155.JPG"/><Relationship Id="rId2" Type="http://schemas.openxmlformats.org/officeDocument/2006/relationships/image" Target="../media/image154.JPG"/><Relationship Id="rId1" Type="http://schemas.openxmlformats.org/officeDocument/2006/relationships/slideLayout" Target="../slideLayouts/slideLayout50.xml"/></Relationships>
</file>

<file path=ppt/slides/_rels/slide107.xml.rels><?xml version="1.0" encoding="UTF-8" standalone="yes"?>
<Relationships xmlns="http://schemas.openxmlformats.org/package/2006/relationships"><Relationship Id="rId3" Type="http://schemas.openxmlformats.org/officeDocument/2006/relationships/image" Target="../media/image157.JPG"/><Relationship Id="rId2" Type="http://schemas.openxmlformats.org/officeDocument/2006/relationships/image" Target="../media/image156.JPG"/><Relationship Id="rId1" Type="http://schemas.openxmlformats.org/officeDocument/2006/relationships/slideLayout" Target="../slideLayouts/slideLayout50.xml"/></Relationships>
</file>

<file path=ppt/slides/_rels/slide108.xml.rels><?xml version="1.0" encoding="UTF-8" standalone="yes"?>
<Relationships xmlns="http://schemas.openxmlformats.org/package/2006/relationships"><Relationship Id="rId2" Type="http://schemas.openxmlformats.org/officeDocument/2006/relationships/image" Target="../media/image158.JPG"/><Relationship Id="rId1" Type="http://schemas.openxmlformats.org/officeDocument/2006/relationships/slideLayout" Target="../slideLayouts/slideLayout50.xml"/></Relationships>
</file>

<file path=ppt/slides/_rels/slide109.xml.rels><?xml version="1.0" encoding="UTF-8" standalone="yes"?>
<Relationships xmlns="http://schemas.openxmlformats.org/package/2006/relationships"><Relationship Id="rId2" Type="http://schemas.openxmlformats.org/officeDocument/2006/relationships/image" Target="../media/image159.JPG"/><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2.xml"/></Relationships>
</file>

<file path=ppt/slides/_rels/slide110.xml.rels><?xml version="1.0" encoding="UTF-8" standalone="yes"?>
<Relationships xmlns="http://schemas.openxmlformats.org/package/2006/relationships"><Relationship Id="rId2" Type="http://schemas.openxmlformats.org/officeDocument/2006/relationships/image" Target="../media/image160.JPG"/><Relationship Id="rId1" Type="http://schemas.openxmlformats.org/officeDocument/2006/relationships/slideLayout" Target="../slideLayouts/slideLayout50.xml"/></Relationships>
</file>

<file path=ppt/slides/_rels/slide111.xml.rels><?xml version="1.0" encoding="UTF-8" standalone="yes"?>
<Relationships xmlns="http://schemas.openxmlformats.org/package/2006/relationships"><Relationship Id="rId3" Type="http://schemas.openxmlformats.org/officeDocument/2006/relationships/image" Target="../media/image162.JPG"/><Relationship Id="rId2" Type="http://schemas.openxmlformats.org/officeDocument/2006/relationships/image" Target="../media/image161.JPG"/><Relationship Id="rId1" Type="http://schemas.openxmlformats.org/officeDocument/2006/relationships/slideLayout" Target="../slideLayouts/slideLayout50.xml"/></Relationships>
</file>

<file path=ppt/slides/_rels/slide112.xml.rels><?xml version="1.0" encoding="UTF-8" standalone="yes"?>
<Relationships xmlns="http://schemas.openxmlformats.org/package/2006/relationships"><Relationship Id="rId3" Type="http://schemas.openxmlformats.org/officeDocument/2006/relationships/image" Target="../media/image164.JPG"/><Relationship Id="rId2" Type="http://schemas.openxmlformats.org/officeDocument/2006/relationships/image" Target="../media/image163.JPG"/><Relationship Id="rId1" Type="http://schemas.openxmlformats.org/officeDocument/2006/relationships/slideLayout" Target="../slideLayouts/slideLayout50.xml"/></Relationships>
</file>

<file path=ppt/slides/_rels/slide113.xml.rels><?xml version="1.0" encoding="UTF-8" standalone="yes"?>
<Relationships xmlns="http://schemas.openxmlformats.org/package/2006/relationships"><Relationship Id="rId2" Type="http://schemas.openxmlformats.org/officeDocument/2006/relationships/image" Target="../media/image165.JPG"/><Relationship Id="rId1" Type="http://schemas.openxmlformats.org/officeDocument/2006/relationships/slideLayout" Target="../slideLayouts/slideLayout50.xml"/></Relationships>
</file>

<file path=ppt/slides/_rels/slide114.xml.rels><?xml version="1.0" encoding="UTF-8" standalone="yes"?>
<Relationships xmlns="http://schemas.openxmlformats.org/package/2006/relationships"><Relationship Id="rId3" Type="http://schemas.openxmlformats.org/officeDocument/2006/relationships/image" Target="../media/image167.JPG"/><Relationship Id="rId2" Type="http://schemas.openxmlformats.org/officeDocument/2006/relationships/image" Target="../media/image166.JPG"/><Relationship Id="rId1" Type="http://schemas.openxmlformats.org/officeDocument/2006/relationships/slideLayout" Target="../slideLayouts/slideLayout50.xml"/></Relationships>
</file>

<file path=ppt/slides/_rels/slide115.xml.rels><?xml version="1.0" encoding="UTF-8" standalone="yes"?>
<Relationships xmlns="http://schemas.openxmlformats.org/package/2006/relationships"><Relationship Id="rId3" Type="http://schemas.openxmlformats.org/officeDocument/2006/relationships/image" Target="../media/image169.JPG"/><Relationship Id="rId2" Type="http://schemas.openxmlformats.org/officeDocument/2006/relationships/image" Target="../media/image168.JPG"/><Relationship Id="rId1" Type="http://schemas.openxmlformats.org/officeDocument/2006/relationships/slideLayout" Target="../slideLayouts/slideLayout50.xml"/></Relationships>
</file>

<file path=ppt/slides/_rels/slide116.xml.rels><?xml version="1.0" encoding="UTF-8" standalone="yes"?>
<Relationships xmlns="http://schemas.openxmlformats.org/package/2006/relationships"><Relationship Id="rId2" Type="http://schemas.openxmlformats.org/officeDocument/2006/relationships/image" Target="../media/image170.JPG"/><Relationship Id="rId1" Type="http://schemas.openxmlformats.org/officeDocument/2006/relationships/slideLayout" Target="../slideLayouts/slideLayout50.xml"/></Relationships>
</file>

<file path=ppt/slides/_rels/slide117.xml.rels><?xml version="1.0" encoding="UTF-8" standalone="yes"?>
<Relationships xmlns="http://schemas.openxmlformats.org/package/2006/relationships"><Relationship Id="rId3" Type="http://schemas.openxmlformats.org/officeDocument/2006/relationships/image" Target="../media/image172.JPG"/><Relationship Id="rId2" Type="http://schemas.openxmlformats.org/officeDocument/2006/relationships/image" Target="../media/image171.JPG"/><Relationship Id="rId1" Type="http://schemas.openxmlformats.org/officeDocument/2006/relationships/slideLayout" Target="../slideLayouts/slideLayout50.xml"/></Relationships>
</file>

<file path=ppt/slides/_rels/slide118.xml.rels><?xml version="1.0" encoding="UTF-8" standalone="yes"?>
<Relationships xmlns="http://schemas.openxmlformats.org/package/2006/relationships"><Relationship Id="rId3" Type="http://schemas.openxmlformats.org/officeDocument/2006/relationships/image" Target="../media/image174.JPG"/><Relationship Id="rId2" Type="http://schemas.openxmlformats.org/officeDocument/2006/relationships/image" Target="../media/image173.JPG"/><Relationship Id="rId1" Type="http://schemas.openxmlformats.org/officeDocument/2006/relationships/slideLayout" Target="../slideLayouts/slideLayout50.xml"/></Relationships>
</file>

<file path=ppt/slides/_rels/slide119.xml.rels><?xml version="1.0" encoding="UTF-8" standalone="yes"?>
<Relationships xmlns="http://schemas.openxmlformats.org/package/2006/relationships"><Relationship Id="rId2" Type="http://schemas.openxmlformats.org/officeDocument/2006/relationships/image" Target="../media/image175.JPG"/><Relationship Id="rId1" Type="http://schemas.openxmlformats.org/officeDocument/2006/relationships/slideLayout" Target="../slideLayouts/slideLayout50.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2.xml"/></Relationships>
</file>

<file path=ppt/slides/_rels/slide120.xml.rels><?xml version="1.0" encoding="UTF-8" standalone="yes"?>
<Relationships xmlns="http://schemas.openxmlformats.org/package/2006/relationships"><Relationship Id="rId3" Type="http://schemas.openxmlformats.org/officeDocument/2006/relationships/image" Target="../media/image177.emf"/><Relationship Id="rId2" Type="http://schemas.openxmlformats.org/officeDocument/2006/relationships/image" Target="../media/image176.emf"/><Relationship Id="rId1" Type="http://schemas.openxmlformats.org/officeDocument/2006/relationships/slideLayout" Target="../slideLayouts/slideLayout50.xml"/><Relationship Id="rId4" Type="http://schemas.openxmlformats.org/officeDocument/2006/relationships/image" Target="../media/image178.emf"/></Relationships>
</file>

<file path=ppt/slides/_rels/slide121.xml.rels><?xml version="1.0" encoding="UTF-8" standalone="yes"?>
<Relationships xmlns="http://schemas.openxmlformats.org/package/2006/relationships"><Relationship Id="rId3" Type="http://schemas.openxmlformats.org/officeDocument/2006/relationships/image" Target="../media/image180.emf"/><Relationship Id="rId2" Type="http://schemas.openxmlformats.org/officeDocument/2006/relationships/image" Target="../media/image179.emf"/><Relationship Id="rId1" Type="http://schemas.openxmlformats.org/officeDocument/2006/relationships/slideLayout" Target="../slideLayouts/slideLayout50.xml"/><Relationship Id="rId4" Type="http://schemas.openxmlformats.org/officeDocument/2006/relationships/image" Target="../media/image181.emf"/></Relationships>
</file>

<file path=ppt/slides/_rels/slide122.xml.rels><?xml version="1.0" encoding="UTF-8" standalone="yes"?>
<Relationships xmlns="http://schemas.openxmlformats.org/package/2006/relationships"><Relationship Id="rId3" Type="http://schemas.openxmlformats.org/officeDocument/2006/relationships/image" Target="../media/image183.JPG"/><Relationship Id="rId2" Type="http://schemas.openxmlformats.org/officeDocument/2006/relationships/image" Target="../media/image182.JPG"/><Relationship Id="rId1" Type="http://schemas.openxmlformats.org/officeDocument/2006/relationships/slideLayout" Target="../slideLayouts/slideLayout50.xml"/></Relationships>
</file>

<file path=ppt/slides/_rels/slide123.xml.rels><?xml version="1.0" encoding="UTF-8" standalone="yes"?>
<Relationships xmlns="http://schemas.openxmlformats.org/package/2006/relationships"><Relationship Id="rId2" Type="http://schemas.openxmlformats.org/officeDocument/2006/relationships/image" Target="../media/image184.JPG"/><Relationship Id="rId1" Type="http://schemas.openxmlformats.org/officeDocument/2006/relationships/slideLayout" Target="../slideLayouts/slideLayout50.xml"/></Relationships>
</file>

<file path=ppt/slides/_rels/slide124.xml.rels><?xml version="1.0" encoding="UTF-8" standalone="yes"?>
<Relationships xmlns="http://schemas.openxmlformats.org/package/2006/relationships"><Relationship Id="rId3" Type="http://schemas.openxmlformats.org/officeDocument/2006/relationships/image" Target="../media/image186.JPG"/><Relationship Id="rId2" Type="http://schemas.openxmlformats.org/officeDocument/2006/relationships/image" Target="../media/image185.JPG"/><Relationship Id="rId1" Type="http://schemas.openxmlformats.org/officeDocument/2006/relationships/slideLayout" Target="../slideLayouts/slideLayout50.xml"/></Relationships>
</file>

<file path=ppt/slides/_rels/slide125.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image" Target="../media/image187.png"/><Relationship Id="rId1" Type="http://schemas.openxmlformats.org/officeDocument/2006/relationships/slideLayout" Target="../slideLayouts/slideLayout50.xml"/><Relationship Id="rId5" Type="http://schemas.openxmlformats.org/officeDocument/2006/relationships/image" Target="../media/image190.png"/><Relationship Id="rId4" Type="http://schemas.openxmlformats.org/officeDocument/2006/relationships/image" Target="../media/image189.png"/></Relationships>
</file>

<file path=ppt/slides/_rels/slide126.xml.rels><?xml version="1.0" encoding="UTF-8" standalone="yes"?>
<Relationships xmlns="http://schemas.openxmlformats.org/package/2006/relationships"><Relationship Id="rId2" Type="http://schemas.openxmlformats.org/officeDocument/2006/relationships/image" Target="../media/image191.png"/><Relationship Id="rId1" Type="http://schemas.openxmlformats.org/officeDocument/2006/relationships/slideLayout" Target="../slideLayouts/slideLayout50.xml"/></Relationships>
</file>

<file path=ppt/slides/_rels/slide1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92.PNG"/><Relationship Id="rId1" Type="http://schemas.openxmlformats.org/officeDocument/2006/relationships/slideLayout" Target="../slideLayouts/slideLayout50.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0.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0.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0.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0.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0.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0.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0.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0.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0.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0.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0.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0.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50.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0.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0.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50.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3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5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5.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jpg"/><Relationship Id="rId1" Type="http://schemas.openxmlformats.org/officeDocument/2006/relationships/slideLayout" Target="../slideLayouts/slideLayout50.xml"/></Relationships>
</file>

<file path=ppt/slides/_rels/slide36.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50.xml"/></Relationships>
</file>

<file path=ppt/slides/_rels/slide37.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g"/><Relationship Id="rId1" Type="http://schemas.openxmlformats.org/officeDocument/2006/relationships/slideLayout" Target="../slideLayouts/slideLayout50.xml"/></Relationships>
</file>

<file path=ppt/slides/_rels/slide3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g"/><Relationship Id="rId1" Type="http://schemas.openxmlformats.org/officeDocument/2006/relationships/slideLayout" Target="../slideLayouts/slideLayout50.xml"/></Relationships>
</file>

<file path=ppt/slides/_rels/slide39.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jpg"/><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2" Type="http://schemas.openxmlformats.org/officeDocument/2006/relationships/image" Target="../media/image3.jfif"/><Relationship Id="rId1" Type="http://schemas.openxmlformats.org/officeDocument/2006/relationships/slideLayout" Target="../slideLayouts/slideLayout52.xml"/></Relationships>
</file>

<file path=ppt/slides/_rels/slide40.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50.xml"/></Relationships>
</file>

<file path=ppt/slides/_rels/slide4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5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NULL"/><Relationship Id="rId1" Type="http://schemas.openxmlformats.org/officeDocument/2006/relationships/slideLayout" Target="../slideLayouts/slideLayout50.xml"/></Relationships>
</file>

<file path=ppt/slides/_rels/slide4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50.xml"/></Relationships>
</file>

<file path=ppt/slides/_rels/slide4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50.xml"/></Relationships>
</file>

<file path=ppt/slides/_rels/slide4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50.xml"/></Relationships>
</file>

<file path=ppt/slides/_rels/slide4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0.xml"/></Relationships>
</file>

<file path=ppt/slides/_rels/slide4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50.xml"/></Relationships>
</file>

<file path=ppt/slides/_rels/slide4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50.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52.xml"/></Relationships>
</file>

<file path=ppt/slides/_rels/slide5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50.xml"/><Relationship Id="rId4" Type="http://schemas.openxmlformats.org/officeDocument/2006/relationships/image" Target="../media/image68.PNG"/></Relationships>
</file>

<file path=ppt/slides/_rels/slide5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50.xml"/></Relationships>
</file>

<file path=ppt/slides/_rels/slide5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50.xml"/></Relationships>
</file>

<file path=ppt/slides/_rels/slide5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50.xml"/></Relationships>
</file>

<file path=ppt/slides/_rels/slide5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50.xml"/></Relationships>
</file>

<file path=ppt/slides/_rels/slide55.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50.xml"/></Relationships>
</file>

<file path=ppt/slides/_rels/slide56.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5.emf"/><Relationship Id="rId1" Type="http://schemas.openxmlformats.org/officeDocument/2006/relationships/slideLayout" Target="../slideLayouts/slideLayout50.xml"/><Relationship Id="rId5" Type="http://schemas.openxmlformats.org/officeDocument/2006/relationships/image" Target="../media/image78.emf"/><Relationship Id="rId4" Type="http://schemas.openxmlformats.org/officeDocument/2006/relationships/image" Target="../media/image77.emf"/></Relationships>
</file>

<file path=ppt/slides/_rels/slide57.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79.emf"/><Relationship Id="rId1" Type="http://schemas.openxmlformats.org/officeDocument/2006/relationships/slideLayout" Target="../slideLayouts/slideLayout50.xml"/></Relationships>
</file>

<file path=ppt/slides/_rels/slide58.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emf"/><Relationship Id="rId1" Type="http://schemas.openxmlformats.org/officeDocument/2006/relationships/slideLayout" Target="../slideLayouts/slideLayout50.xml"/><Relationship Id="rId5" Type="http://schemas.openxmlformats.org/officeDocument/2006/relationships/image" Target="../media/image84.emf"/><Relationship Id="rId4" Type="http://schemas.openxmlformats.org/officeDocument/2006/relationships/image" Target="../media/image83.emf"/></Relationships>
</file>

<file path=ppt/slides/_rels/slide59.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image" Target="../media/image85.JPG"/><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2.xml"/></Relationships>
</file>

<file path=ppt/slides/_rels/slide6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JPG"/><Relationship Id="rId1" Type="http://schemas.openxmlformats.org/officeDocument/2006/relationships/slideLayout" Target="../slideLayouts/slideLayout50.xml"/></Relationships>
</file>

<file path=ppt/slides/_rels/slide61.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image" Target="../media/image89.png"/><Relationship Id="rId1" Type="http://schemas.openxmlformats.org/officeDocument/2006/relationships/slideLayout" Target="../slideLayouts/slideLayout50.xml"/><Relationship Id="rId5" Type="http://schemas.openxmlformats.org/officeDocument/2006/relationships/image" Target="../media/image91.jpg"/><Relationship Id="rId4" Type="http://schemas.openxmlformats.org/officeDocument/2006/relationships/image" Target="../media/image90.JPG"/></Relationships>
</file>

<file path=ppt/slides/_rels/slide6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50.xml"/></Relationships>
</file>

<file path=ppt/slides/_rels/slide6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NULL"/><Relationship Id="rId1" Type="http://schemas.openxmlformats.org/officeDocument/2006/relationships/slideLayout" Target="../slideLayouts/slideLayout50.xml"/><Relationship Id="rId4" Type="http://schemas.openxmlformats.org/officeDocument/2006/relationships/image" Target="../media/image95.PNG"/></Relationships>
</file>

<file path=ppt/slides/_rels/slide6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50.xml"/></Relationships>
</file>

<file path=ppt/slides/_rels/slide6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50.xml"/></Relationships>
</file>

<file path=ppt/slides/_rels/slide6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50.xml"/></Relationships>
</file>

<file path=ppt/slides/_rels/slide6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50.xml"/></Relationships>
</file>

<file path=ppt/slides/_rels/slide68.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50.xml"/></Relationships>
</file>

<file path=ppt/slides/_rels/slide69.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52.xml"/></Relationships>
</file>

<file path=ppt/slides/_rels/slide70.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50.xml"/></Relationships>
</file>

<file path=ppt/slides/_rels/slide71.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50.xml"/></Relationships>
</file>

<file path=ppt/slides/_rels/slide72.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50.xml"/></Relationships>
</file>

<file path=ppt/slides/_rels/slide7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50.xml"/></Relationships>
</file>

<file path=ppt/slides/_rels/slide74.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50.xml"/></Relationships>
</file>

<file path=ppt/slides/_rels/slide75.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5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7.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50.xml"/></Relationships>
</file>

<file path=ppt/slides/_rels/slide78.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50.xml"/></Relationships>
</file>

<file path=ppt/slides/_rels/slide79.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50.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52.xml"/></Relationships>
</file>

<file path=ppt/slides/_rels/slide80.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50.xml"/></Relationships>
</file>

<file path=ppt/slides/_rels/slide81.xml.rels><?xml version="1.0" encoding="UTF-8" standalone="yes"?>
<Relationships xmlns="http://schemas.openxmlformats.org/package/2006/relationships"><Relationship Id="rId2" Type="http://schemas.openxmlformats.org/officeDocument/2006/relationships/image" Target="../media/image116.emf"/><Relationship Id="rId1" Type="http://schemas.openxmlformats.org/officeDocument/2006/relationships/slideLayout" Target="../slideLayouts/slideLayout50.xml"/></Relationships>
</file>

<file path=ppt/slides/_rels/slide82.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50.xml"/></Relationships>
</file>

<file path=ppt/slides/_rels/slide83.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50.xml"/></Relationships>
</file>

<file path=ppt/slides/_rels/slide84.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50.xml"/></Relationships>
</file>

<file path=ppt/slides/_rels/slide85.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50.xml"/></Relationships>
</file>

<file path=ppt/slides/_rels/slide86.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50.xml"/></Relationships>
</file>

<file path=ppt/slides/_rels/slide87.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50.xml"/></Relationships>
</file>

<file path=ppt/slides/_rels/slide88.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50.xml"/></Relationships>
</file>

<file path=ppt/slides/_rels/slide89.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2.xml"/></Relationships>
</file>

<file path=ppt/slides/_rels/slide90.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50.xml"/></Relationships>
</file>

<file path=ppt/slides/_rels/slide91.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50.xml"/></Relationships>
</file>

<file path=ppt/slides/_rels/slide92.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50.xml"/></Relationships>
</file>

<file path=ppt/slides/_rels/slide93.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50.xml"/></Relationships>
</file>

<file path=ppt/slides/_rels/slide94.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50.xml"/></Relationships>
</file>

<file path=ppt/slides/_rels/slide95.xml.rels><?xml version="1.0" encoding="UTF-8" standalone="yes"?>
<Relationships xmlns="http://schemas.openxmlformats.org/package/2006/relationships"><Relationship Id="rId3" Type="http://schemas.openxmlformats.org/officeDocument/2006/relationships/image" Target="../media/image131.JPG"/><Relationship Id="rId2" Type="http://schemas.openxmlformats.org/officeDocument/2006/relationships/image" Target="../media/image130.JPG"/><Relationship Id="rId1" Type="http://schemas.openxmlformats.org/officeDocument/2006/relationships/slideLayout" Target="../slideLayouts/slideLayout50.xml"/><Relationship Id="rId5" Type="http://schemas.openxmlformats.org/officeDocument/2006/relationships/image" Target="../media/image133.JPG"/><Relationship Id="rId4" Type="http://schemas.openxmlformats.org/officeDocument/2006/relationships/image" Target="../media/image132.JPG"/></Relationships>
</file>

<file path=ppt/slides/_rels/slide96.xml.rels><?xml version="1.0" encoding="UTF-8" standalone="yes"?>
<Relationships xmlns="http://schemas.openxmlformats.org/package/2006/relationships"><Relationship Id="rId2" Type="http://schemas.openxmlformats.org/officeDocument/2006/relationships/image" Target="../media/image134.emf"/><Relationship Id="rId1" Type="http://schemas.openxmlformats.org/officeDocument/2006/relationships/slideLayout" Target="../slideLayouts/slideLayout50.xml"/></Relationships>
</file>

<file path=ppt/slides/_rels/slide97.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50.xml"/><Relationship Id="rId5" Type="http://schemas.openxmlformats.org/officeDocument/2006/relationships/image" Target="../media/image138.PNG"/><Relationship Id="rId4" Type="http://schemas.openxmlformats.org/officeDocument/2006/relationships/image" Target="../media/image137.png"/></Relationships>
</file>

<file path=ppt/slides/_rels/slide98.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50.xml"/><Relationship Id="rId5" Type="http://schemas.openxmlformats.org/officeDocument/2006/relationships/image" Target="../media/image142.PNG"/><Relationship Id="rId4" Type="http://schemas.openxmlformats.org/officeDocument/2006/relationships/image" Target="../media/image141.PNG"/></Relationships>
</file>

<file path=ppt/slides/_rels/slide99.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a:extLst>
              <a:ext uri="{FF2B5EF4-FFF2-40B4-BE49-F238E27FC236}">
                <a16:creationId xmlns:a16="http://schemas.microsoft.com/office/drawing/2014/main" id="{3C825CC4-780C-4E39-9D32-CA67808EBD90}"/>
              </a:ext>
            </a:extLst>
          </p:cNvPr>
          <p:cNvSpPr/>
          <p:nvPr/>
        </p:nvSpPr>
        <p:spPr>
          <a:xfrm>
            <a:off x="162886" y="4240003"/>
            <a:ext cx="11866225" cy="524118"/>
          </a:xfrm>
          <a:prstGeom prst="rect">
            <a:avLst/>
          </a:prstGeom>
          <a:noFill/>
          <a:ln>
            <a:noFill/>
          </a:ln>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marL="0" marR="0" lvl="0" indent="0" algn="ctr" defTabSz="457200" rtl="0" eaLnBrk="1" fontAlgn="auto" latinLnBrk="0" hangingPunct="1">
              <a:lnSpc>
                <a:spcPct val="105000"/>
              </a:lnSpc>
              <a:spcBef>
                <a:spcPts val="0"/>
              </a:spcBef>
              <a:spcAft>
                <a:spcPts val="80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Assessment and Redesign of Nablus</a:t>
            </a:r>
            <a:r>
              <a:rPr kumimoji="0" lang="ar-PS" sz="2800" b="1" i="0" u="none" strike="noStrike" kern="1200" cap="none" spc="0" normalizeH="0" baseline="0" noProof="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r>
              <a:rPr lang="en-US" sz="2800" b="1">
                <a:solidFill>
                  <a:prstClr val="black"/>
                </a:solidFill>
                <a:latin typeface="Times New Roman" panose="02020603050405020304" pitchFamily="18" charset="0"/>
                <a:cs typeface="Arial" panose="020B0604020202020204" pitchFamily="34" charset="0"/>
              </a:rPr>
              <a:t>municipality</a:t>
            </a:r>
            <a:r>
              <a:rPr kumimoji="0" lang="en-US" sz="28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Arial" panose="020B0604020202020204" pitchFamily="34" charset="0"/>
              </a:rPr>
              <a:t>   </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p:txBody>
      </p:sp>
      <p:pic>
        <p:nvPicPr>
          <p:cNvPr id="5" name="صورة 4">
            <a:extLst>
              <a:ext uri="{FF2B5EF4-FFF2-40B4-BE49-F238E27FC236}">
                <a16:creationId xmlns:a16="http://schemas.microsoft.com/office/drawing/2014/main" id="{50E0C0B8-842E-4A9A-9F77-F75F058E28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29742" y="391514"/>
            <a:ext cx="1932516" cy="1934521"/>
          </a:xfrm>
          <a:prstGeom prst="rect">
            <a:avLst/>
          </a:prstGeom>
        </p:spPr>
      </p:pic>
      <p:sp>
        <p:nvSpPr>
          <p:cNvPr id="7" name="مربع نص 6">
            <a:extLst>
              <a:ext uri="{FF2B5EF4-FFF2-40B4-BE49-F238E27FC236}">
                <a16:creationId xmlns:a16="http://schemas.microsoft.com/office/drawing/2014/main" id="{6BBA92D0-0EE2-48FD-80FE-76579BF80713}"/>
              </a:ext>
            </a:extLst>
          </p:cNvPr>
          <p:cNvSpPr txBox="1"/>
          <p:nvPr/>
        </p:nvSpPr>
        <p:spPr>
          <a:xfrm>
            <a:off x="3152118" y="2561182"/>
            <a:ext cx="5887763" cy="1538883"/>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rebuchet MS"/>
                <a:ea typeface="+mn-ea"/>
                <a:cs typeface="+mn-cs"/>
              </a:rPr>
              <a:t> </a:t>
            </a:r>
            <a:r>
              <a:rPr kumimoji="0" lang="en-US" sz="1600" b="1" i="0" u="none" strike="noStrike" kern="1200" cap="none" spc="0" normalizeH="0" baseline="0" noProof="0" dirty="0">
                <a:ln>
                  <a:noFill/>
                </a:ln>
                <a:solidFill>
                  <a:prstClr val="black"/>
                </a:solidFill>
                <a:effectLst/>
                <a:uLnTx/>
                <a:uFillTx/>
                <a:latin typeface="Simplified Arabic" panose="02020603050405020304" pitchFamily="18" charset="-78"/>
                <a:ea typeface="+mn-ea"/>
                <a:cs typeface="+mn-cs"/>
              </a:rPr>
              <a:t>An-Najah National University </a:t>
            </a:r>
            <a:endParaRPr kumimoji="0" lang="en-US" sz="1600" b="0" i="0" u="none" strike="noStrike" kern="1200" cap="none" spc="0" normalizeH="0" baseline="0" noProof="0" dirty="0">
              <a:ln>
                <a:noFill/>
              </a:ln>
              <a:solidFill>
                <a:prstClr val="black"/>
              </a:solidFill>
              <a:effectLst/>
              <a:uLnTx/>
              <a:uFillTx/>
              <a:latin typeface="Simplified Arabic" panose="02020603050405020304" pitchFamily="18" charset="-78"/>
              <a:ea typeface="+mn-ea"/>
              <a:cs typeface="+mn-cs"/>
            </a:endParaRPr>
          </a:p>
          <a:p>
            <a:pPr marL="0" marR="0" lvl="0" indent="0" algn="ctr" defTabSz="457200" rtl="0" eaLnBrk="1" fontAlgn="auto" latinLnBrk="0" hangingPunct="1">
              <a:lnSpc>
                <a:spcPct val="15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Simplified Arabic" panose="02020603050405020304" pitchFamily="18" charset="-78"/>
                <a:ea typeface="+mn-ea"/>
                <a:cs typeface="+mn-cs"/>
              </a:rPr>
              <a:t>Faculty of Engineering &amp; Information Technology </a:t>
            </a:r>
            <a:endParaRPr kumimoji="0" lang="en-US" sz="1600" b="0" i="0" u="none" strike="noStrike" kern="1200" cap="none" spc="0" normalizeH="0" baseline="0" noProof="0" dirty="0">
              <a:ln>
                <a:noFill/>
              </a:ln>
              <a:solidFill>
                <a:prstClr val="black"/>
              </a:solidFill>
              <a:effectLst/>
              <a:uLnTx/>
              <a:uFillTx/>
              <a:latin typeface="Simplified Arabic" panose="02020603050405020304" pitchFamily="18" charset="-78"/>
              <a:ea typeface="+mn-ea"/>
              <a:cs typeface="+mn-cs"/>
            </a:endParaRPr>
          </a:p>
          <a:p>
            <a:pPr marL="0" marR="0" lvl="0" indent="0" algn="ctr" defTabSz="457200" rtl="0" eaLnBrk="1" fontAlgn="auto" latinLnBrk="0" hangingPunct="1">
              <a:lnSpc>
                <a:spcPct val="15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Simplified Arabic" panose="02020603050405020304" pitchFamily="18" charset="-78"/>
                <a:ea typeface="+mn-ea"/>
                <a:cs typeface="+mn-cs"/>
              </a:rPr>
              <a:t>Department of Building Engineering</a:t>
            </a:r>
          </a:p>
          <a:p>
            <a:pPr marL="0" marR="0" lvl="0" indent="0" algn="ctr" defTabSz="457200" rtl="0" eaLnBrk="1" fontAlgn="auto" latinLnBrk="0" hangingPunct="1">
              <a:lnSpc>
                <a:spcPct val="15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Simplified Arabic" panose="02020603050405020304" pitchFamily="18" charset="-78"/>
                <a:ea typeface="+mn-ea"/>
                <a:cs typeface="+mn-cs"/>
              </a:rPr>
              <a:t>Graduation Project (</a:t>
            </a:r>
            <a:r>
              <a:rPr kumimoji="0" lang="ar-PS" sz="1600" b="1" i="0" u="none" strike="noStrike" kern="1200" cap="none" spc="0" normalizeH="0" baseline="0" noProof="0" dirty="0">
                <a:ln>
                  <a:noFill/>
                </a:ln>
                <a:solidFill>
                  <a:prstClr val="black"/>
                </a:solidFill>
                <a:effectLst/>
                <a:uLnTx/>
                <a:uFillTx/>
                <a:latin typeface="Simplified Arabic" panose="02020603050405020304" pitchFamily="18" charset="-78"/>
                <a:ea typeface="+mn-ea"/>
                <a:cs typeface="+mn-cs"/>
              </a:rPr>
              <a:t>2</a:t>
            </a:r>
            <a:r>
              <a:rPr kumimoji="0" lang="en-US" sz="1600" b="1" i="0" u="none" strike="noStrike" kern="1200" cap="none" spc="0" normalizeH="0" baseline="0" noProof="0" dirty="0">
                <a:ln>
                  <a:noFill/>
                </a:ln>
                <a:solidFill>
                  <a:prstClr val="black"/>
                </a:solidFill>
                <a:effectLst/>
                <a:uLnTx/>
                <a:uFillTx/>
                <a:latin typeface="Simplified Arabic" panose="02020603050405020304" pitchFamily="18" charset="-78"/>
                <a:ea typeface="+mn-ea"/>
                <a:cs typeface="+mn-cs"/>
              </a:rPr>
              <a:t>) </a:t>
            </a:r>
            <a:endParaRPr kumimoji="0" lang="ar-SA" sz="1600" b="1" i="0" u="none" strike="noStrike" kern="1200" cap="none" spc="0" normalizeH="0" baseline="0" noProof="0" dirty="0">
              <a:ln>
                <a:noFill/>
              </a:ln>
              <a:solidFill>
                <a:prstClr val="black"/>
              </a:solidFill>
              <a:effectLst/>
              <a:uLnTx/>
              <a:uFillTx/>
              <a:latin typeface="Simplified Arabic" panose="02020603050405020304" pitchFamily="18" charset="-78"/>
              <a:ea typeface="+mn-ea"/>
              <a:cs typeface="Tahoma" panose="020B0604030504040204" pitchFamily="34" charset="0"/>
            </a:endParaRPr>
          </a:p>
        </p:txBody>
      </p:sp>
      <p:cxnSp>
        <p:nvCxnSpPr>
          <p:cNvPr id="9" name="رابط مستقيم 8">
            <a:extLst>
              <a:ext uri="{FF2B5EF4-FFF2-40B4-BE49-F238E27FC236}">
                <a16:creationId xmlns:a16="http://schemas.microsoft.com/office/drawing/2014/main" id="{8C29C506-2F62-4CEC-924D-929FDC43B63C}"/>
              </a:ext>
            </a:extLst>
          </p:cNvPr>
          <p:cNvCxnSpPr/>
          <p:nvPr/>
        </p:nvCxnSpPr>
        <p:spPr>
          <a:xfrm flipH="1">
            <a:off x="854110" y="6531429"/>
            <a:ext cx="10601011"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مستطيل 9">
            <a:extLst>
              <a:ext uri="{FF2B5EF4-FFF2-40B4-BE49-F238E27FC236}">
                <a16:creationId xmlns:a16="http://schemas.microsoft.com/office/drawing/2014/main" id="{4164802D-3B9E-443D-9657-8C5DA9C78047}"/>
              </a:ext>
            </a:extLst>
          </p:cNvPr>
          <p:cNvSpPr/>
          <p:nvPr/>
        </p:nvSpPr>
        <p:spPr>
          <a:xfrm>
            <a:off x="232786" y="6132087"/>
            <a:ext cx="11987683" cy="646331"/>
          </a:xfrm>
          <a:prstGeom prst="rect">
            <a:avLst/>
          </a:prstGeom>
          <a:noFill/>
        </p:spPr>
        <p:txBody>
          <a:bodyPr wrap="squar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Supervisor :</a:t>
            </a:r>
            <a:r>
              <a:rPr kumimoji="0" lang="en-US" sz="18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Dr. </a:t>
            </a:r>
            <a:r>
              <a:rPr kumimoji="0" lang="en-US" sz="1800" b="1"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Narmeen</a:t>
            </a:r>
            <a:r>
              <a:rPr kumimoji="0" lang="en-US" sz="1800"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 Al-</a:t>
            </a:r>
            <a:r>
              <a:rPr kumimoji="0" lang="en-US" sz="1800" b="1" i="0" u="none" strike="noStrike" kern="1200" cap="none" spc="0" normalizeH="0" baseline="0" noProof="0" dirty="0" err="1">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rPr>
              <a:t>Barq</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endParaRPr>
          </a:p>
        </p:txBody>
      </p:sp>
      <p:sp>
        <p:nvSpPr>
          <p:cNvPr id="11" name="مستطيل 10">
            <a:extLst>
              <a:ext uri="{FF2B5EF4-FFF2-40B4-BE49-F238E27FC236}">
                <a16:creationId xmlns:a16="http://schemas.microsoft.com/office/drawing/2014/main" id="{8B7B5219-65E9-4EBD-BDAB-74230C8DE685}"/>
              </a:ext>
            </a:extLst>
          </p:cNvPr>
          <p:cNvSpPr/>
          <p:nvPr/>
        </p:nvSpPr>
        <p:spPr>
          <a:xfrm>
            <a:off x="232786" y="4882824"/>
            <a:ext cx="11987683" cy="1661993"/>
          </a:xfrm>
          <a:prstGeom prst="rect">
            <a:avLst/>
          </a:prstGeom>
          <a:noFill/>
        </p:spPr>
        <p:txBody>
          <a:bodyPr wrap="squar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Students: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                       Ali Darawsheh  ,  Islam </a:t>
            </a:r>
            <a:r>
              <a:rPr kumimoji="0" lang="en-US" sz="2400" b="0" i="0" u="none" strike="noStrike" kern="1200" cap="none" spc="0" normalizeH="0" baseline="0" noProof="0" dirty="0" err="1">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Daraghmeh</a:t>
            </a:r>
            <a:r>
              <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  , </a:t>
            </a:r>
            <a:r>
              <a:rPr lang="en-US" sz="2400" dirty="0" err="1">
                <a:ln w="0"/>
                <a:solidFill>
                  <a:prstClr val="black"/>
                </a:solidFill>
                <a:effectLst>
                  <a:outerShdw blurRad="38100" dist="19050" dir="2700000" algn="tl" rotWithShape="0">
                    <a:prstClr val="black">
                      <a:alpha val="40000"/>
                    </a:prstClr>
                  </a:outerShdw>
                </a:effectLst>
                <a:latin typeface="Times New Roman" panose="02020603050405020304" pitchFamily="18" charset="0"/>
                <a:cs typeface="Times New Roman" panose="02020603050405020304" pitchFamily="18" charset="0"/>
              </a:rPr>
              <a:t>Moath</a:t>
            </a:r>
            <a:r>
              <a:rPr lang="en-US" sz="1800" dirty="0">
                <a:effectLst/>
                <a:latin typeface="Times New Roman" panose="02020603050405020304" pitchFamily="18" charset="0"/>
                <a:ea typeface="Calibri" panose="020F0502020204030204" pitchFamily="34" charset="0"/>
              </a:rPr>
              <a:t> </a:t>
            </a:r>
            <a:r>
              <a:rPr lang="en-US" sz="2400" dirty="0" err="1">
                <a:ln w="0"/>
                <a:solidFill>
                  <a:prstClr val="black"/>
                </a:solidFill>
                <a:effectLst>
                  <a:outerShdw blurRad="38100" dist="19050" dir="2700000" algn="tl" rotWithShape="0">
                    <a:prstClr val="black">
                      <a:alpha val="40000"/>
                    </a:prstClr>
                  </a:outerShdw>
                </a:effectLst>
                <a:latin typeface="Times New Roman" panose="02020603050405020304" pitchFamily="18" charset="0"/>
                <a:cs typeface="Times New Roman" panose="02020603050405020304" pitchFamily="18" charset="0"/>
              </a:rPr>
              <a:t>Zeedan</a:t>
            </a:r>
            <a:r>
              <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  ,  </a:t>
            </a:r>
            <a:r>
              <a:rPr kumimoji="0" lang="en-US" sz="2400" b="0" i="0" u="none" strike="noStrike" kern="1200" cap="none" spc="0" normalizeH="0" baseline="0" noProof="0" dirty="0" err="1">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Nu’man</a:t>
            </a:r>
            <a:r>
              <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 </a:t>
            </a:r>
            <a:r>
              <a:rPr kumimoji="0" lang="en-US" sz="24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hamed</a:t>
            </a:r>
            <a:endPar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1" dirty="0">
              <a:solidFill>
                <a:prstClr val="black"/>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6706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0441E-4308-4B8B-B836-27E38B2D9AC0}"/>
              </a:ext>
            </a:extLst>
          </p:cNvPr>
          <p:cNvSpPr>
            <a:spLocks noGrp="1"/>
          </p:cNvSpPr>
          <p:nvPr>
            <p:ph type="title"/>
          </p:nvPr>
        </p:nvSpPr>
        <p:spPr>
          <a:xfrm>
            <a:off x="0" y="0"/>
            <a:ext cx="8596668" cy="715347"/>
          </a:xfrm>
        </p:spPr>
        <p:txBody>
          <a:bodyPr/>
          <a:lstStyle/>
          <a:p>
            <a:r>
              <a:rPr lang="en-US" sz="36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aspects</a:t>
            </a:r>
            <a:endParaRPr lang="en-US" dirty="0"/>
          </a:p>
        </p:txBody>
      </p:sp>
      <p:sp>
        <p:nvSpPr>
          <p:cNvPr id="13" name="TextBox 12">
            <a:extLst>
              <a:ext uri="{FF2B5EF4-FFF2-40B4-BE49-F238E27FC236}">
                <a16:creationId xmlns:a16="http://schemas.microsoft.com/office/drawing/2014/main" id="{BECC46A5-2235-4F67-9E03-A3E9FC7A89C0}"/>
              </a:ext>
            </a:extLst>
          </p:cNvPr>
          <p:cNvSpPr txBox="1"/>
          <p:nvPr/>
        </p:nvSpPr>
        <p:spPr>
          <a:xfrm>
            <a:off x="1388232" y="1785037"/>
            <a:ext cx="1777481"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North</a:t>
            </a:r>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Elevation </a:t>
            </a:r>
            <a:endParaRPr lang="en-US" sz="1800" dirty="0"/>
          </a:p>
        </p:txBody>
      </p:sp>
      <p:sp>
        <p:nvSpPr>
          <p:cNvPr id="14" name="TextBox 13">
            <a:extLst>
              <a:ext uri="{FF2B5EF4-FFF2-40B4-BE49-F238E27FC236}">
                <a16:creationId xmlns:a16="http://schemas.microsoft.com/office/drawing/2014/main" id="{D96D30C2-3FB3-46AB-8A65-EF197D02E8B0}"/>
              </a:ext>
            </a:extLst>
          </p:cNvPr>
          <p:cNvSpPr txBox="1"/>
          <p:nvPr/>
        </p:nvSpPr>
        <p:spPr>
          <a:xfrm>
            <a:off x="8137546" y="1785037"/>
            <a:ext cx="1777481"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West </a:t>
            </a:r>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Elevation </a:t>
            </a:r>
            <a:endParaRPr lang="en-US" sz="1800" dirty="0"/>
          </a:p>
        </p:txBody>
      </p:sp>
      <p:pic>
        <p:nvPicPr>
          <p:cNvPr id="6" name="Content Placeholder 5">
            <a:extLst>
              <a:ext uri="{FF2B5EF4-FFF2-40B4-BE49-F238E27FC236}">
                <a16:creationId xmlns:a16="http://schemas.microsoft.com/office/drawing/2014/main" id="{D5CDD771-3402-447D-A5EF-DF2C065A26CC}"/>
              </a:ext>
            </a:extLst>
          </p:cNvPr>
          <p:cNvPicPr>
            <a:picLocks noGrp="1" noChangeAspect="1"/>
          </p:cNvPicPr>
          <p:nvPr>
            <p:ph sz="half" idx="2"/>
          </p:nvPr>
        </p:nvPicPr>
        <p:blipFill>
          <a:blip r:embed="rId2"/>
          <a:stretch>
            <a:fillRect/>
          </a:stretch>
        </p:blipFill>
        <p:spPr>
          <a:xfrm>
            <a:off x="5589033" y="2154367"/>
            <a:ext cx="5889793" cy="4166728"/>
          </a:xfrm>
        </p:spPr>
      </p:pic>
      <p:pic>
        <p:nvPicPr>
          <p:cNvPr id="15" name="Content Placeholder 14">
            <a:extLst>
              <a:ext uri="{FF2B5EF4-FFF2-40B4-BE49-F238E27FC236}">
                <a16:creationId xmlns:a16="http://schemas.microsoft.com/office/drawing/2014/main" id="{F0949ABC-47CA-4606-A36D-0255804F6061}"/>
              </a:ext>
            </a:extLst>
          </p:cNvPr>
          <p:cNvPicPr>
            <a:picLocks noGrp="1" noChangeAspect="1"/>
          </p:cNvPicPr>
          <p:nvPr>
            <p:ph sz="half" idx="1"/>
          </p:nvPr>
        </p:nvPicPr>
        <p:blipFill>
          <a:blip r:embed="rId3"/>
          <a:stretch>
            <a:fillRect/>
          </a:stretch>
        </p:blipFill>
        <p:spPr>
          <a:xfrm>
            <a:off x="186431" y="2154367"/>
            <a:ext cx="5402602" cy="4166727"/>
          </a:xfrm>
        </p:spPr>
      </p:pic>
    </p:spTree>
    <p:extLst>
      <p:ext uri="{BB962C8B-B14F-4D97-AF65-F5344CB8AC3E}">
        <p14:creationId xmlns:p14="http://schemas.microsoft.com/office/powerpoint/2010/main" val="190052256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27000" y="425131"/>
            <a:ext cx="10147300"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dirty="0">
                <a:ln w="0"/>
                <a:solidFill>
                  <a:schemeClr val="tx1"/>
                </a:solidFill>
                <a:latin typeface="Times New Roman" panose="02020603050405020304" pitchFamily="18" charset="0"/>
                <a:cs typeface="Times New Roman" panose="02020603050405020304" pitchFamily="18" charset="0"/>
              </a:rPr>
              <a:t> 6) </a:t>
            </a:r>
            <a:r>
              <a:rPr lang="en-US" sz="1800" dirty="0">
                <a:solidFill>
                  <a:schemeClr val="tx1"/>
                </a:solidFill>
                <a:latin typeface="Times New Roman" panose="02020603050405020304" pitchFamily="18" charset="0"/>
                <a:cs typeface="Times New Roman" panose="02020603050405020304" pitchFamily="18" charset="0"/>
              </a:rPr>
              <a:t>Multi-purpose Hall</a:t>
            </a:r>
          </a:p>
        </p:txBody>
      </p:sp>
      <p:pic>
        <p:nvPicPr>
          <p:cNvPr id="5" name="Picture 4"/>
          <p:cNvPicPr/>
          <p:nvPr/>
        </p:nvPicPr>
        <p:blipFill rotWithShape="1">
          <a:blip r:embed="rId2">
            <a:extLst>
              <a:ext uri="{28A0092B-C50C-407E-A947-70E740481C1C}">
                <a14:useLocalDpi xmlns:a14="http://schemas.microsoft.com/office/drawing/2010/main" val="0"/>
              </a:ext>
            </a:extLst>
          </a:blip>
          <a:srcRect l="3467"/>
          <a:stretch/>
        </p:blipFill>
        <p:spPr bwMode="auto">
          <a:xfrm>
            <a:off x="4916012" y="1642386"/>
            <a:ext cx="5713888" cy="3296601"/>
          </a:xfrm>
          <a:prstGeom prst="rect">
            <a:avLst/>
          </a:prstGeom>
          <a:ln>
            <a:noFill/>
          </a:ln>
          <a:extLst>
            <a:ext uri="{53640926-AAD7-44D8-BBD7-CCE9431645EC}">
              <a14:shadowObscured xmlns:a14="http://schemas.microsoft.com/office/drawing/2010/main"/>
            </a:ext>
          </a:extLst>
        </p:spPr>
      </p:pic>
      <p:sp>
        <p:nvSpPr>
          <p:cNvPr id="6" name="Rectangle 5"/>
          <p:cNvSpPr/>
          <p:nvPr/>
        </p:nvSpPr>
        <p:spPr>
          <a:xfrm>
            <a:off x="5838769" y="4992288"/>
            <a:ext cx="3704860" cy="369332"/>
          </a:xfrm>
          <a:prstGeom prst="rect">
            <a:avLst/>
          </a:prstGeom>
        </p:spPr>
        <p:txBody>
          <a:bodyPr wrap="none">
            <a:spAutoFit/>
          </a:bodyPr>
          <a:lstStyle/>
          <a:p>
            <a:r>
              <a:rPr lang="en-GB" dirty="0">
                <a:latin typeface="Times New Roman" panose="02020603050405020304" pitchFamily="18" charset="0"/>
                <a:ea typeface="Calibri" panose="020F0502020204030204" pitchFamily="34" charset="0"/>
                <a:cs typeface="Arial" panose="020B0604020202020204" pitchFamily="34" charset="0"/>
              </a:rPr>
              <a:t>Figure : model for </a:t>
            </a:r>
            <a:r>
              <a:rPr lang="en-US" dirty="0">
                <a:latin typeface="Times New Roman" panose="02020603050405020304" pitchFamily="18" charset="0"/>
                <a:cs typeface="Times New Roman" panose="02020603050405020304" pitchFamily="18" charset="0"/>
              </a:rPr>
              <a:t>Multi-purpose Hall</a:t>
            </a:r>
          </a:p>
        </p:txBody>
      </p:sp>
      <p:pic>
        <p:nvPicPr>
          <p:cNvPr id="7" name="Picture 6"/>
          <p:cNvPicPr/>
          <p:nvPr/>
        </p:nvPicPr>
        <p:blipFill rotWithShape="1">
          <a:blip r:embed="rId3">
            <a:extLst>
              <a:ext uri="{28A0092B-C50C-407E-A947-70E740481C1C}">
                <a14:useLocalDpi xmlns:a14="http://schemas.microsoft.com/office/drawing/2010/main" val="0"/>
              </a:ext>
            </a:extLst>
          </a:blip>
          <a:srcRect l="514" t="1002" r="924" b="1845"/>
          <a:stretch/>
        </p:blipFill>
        <p:spPr bwMode="auto">
          <a:xfrm>
            <a:off x="319087" y="1800393"/>
            <a:ext cx="3425825" cy="2303780"/>
          </a:xfrm>
          <a:prstGeom prst="rect">
            <a:avLst/>
          </a:prstGeom>
          <a:ln>
            <a:noFill/>
          </a:ln>
          <a:extLst>
            <a:ext uri="{53640926-AAD7-44D8-BBD7-CCE9431645EC}">
              <a14:shadowObscured xmlns:a14="http://schemas.microsoft.com/office/drawing/2010/main"/>
            </a:ext>
          </a:extLst>
        </p:spPr>
      </p:pic>
      <p:sp>
        <p:nvSpPr>
          <p:cNvPr id="8" name="Rectangle 7"/>
          <p:cNvSpPr/>
          <p:nvPr/>
        </p:nvSpPr>
        <p:spPr>
          <a:xfrm>
            <a:off x="319087" y="4373946"/>
            <a:ext cx="2752724" cy="388696"/>
          </a:xfrm>
          <a:prstGeom prst="rect">
            <a:avLst/>
          </a:prstGeom>
        </p:spPr>
        <p:txBody>
          <a:bodyPr wrap="square">
            <a:spAutoFit/>
          </a:bodyPr>
          <a:lstStyle/>
          <a:p>
            <a:pPr algn="ctr">
              <a:lnSpc>
                <a:spcPct val="107000"/>
              </a:lnSpc>
              <a:spcAft>
                <a:spcPts val="800"/>
              </a:spcAft>
            </a:pPr>
            <a:r>
              <a:rPr lang="en-GB" dirty="0">
                <a:latin typeface="Times New Roman" panose="02020603050405020304" pitchFamily="18" charset="0"/>
                <a:ea typeface="Calibri" panose="020F0502020204030204" pitchFamily="34" charset="0"/>
                <a:cs typeface="Arial" panose="020B0604020202020204" pitchFamily="34" charset="0"/>
              </a:rPr>
              <a:t>Figure : decibel for E-3000 </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127000" y="1277182"/>
            <a:ext cx="6096000" cy="677108"/>
          </a:xfrm>
          <a:prstGeom prst="rect">
            <a:avLst/>
          </a:prstGeom>
        </p:spPr>
        <p:txBody>
          <a:bodyPr>
            <a:spAutoFit/>
          </a:bodyPr>
          <a:lstStyle/>
          <a:p>
            <a:r>
              <a:rPr lang="en-US" dirty="0">
                <a:solidFill>
                  <a:schemeClr val="tx1"/>
                </a:solidFill>
                <a:latin typeface="Times New Roman" panose="02020603050405020304" pitchFamily="18" charset="0"/>
                <a:cs typeface="Times New Roman" panose="02020603050405020304" pitchFamily="18" charset="0"/>
              </a:rPr>
              <a:t>Loud speaker for </a:t>
            </a:r>
            <a:r>
              <a:rPr lang="en-US" sz="2000" dirty="0">
                <a:solidFill>
                  <a:schemeClr val="tx1"/>
                </a:solidFill>
                <a:latin typeface="Times New Roman" panose="02020603050405020304" pitchFamily="18" charset="0"/>
                <a:cs typeface="Times New Roman" panose="02020603050405020304" pitchFamily="18" charset="0"/>
              </a:rPr>
              <a:t>Multi-purpose Hall </a:t>
            </a:r>
            <a:r>
              <a:rPr lang="en-GB" sz="2000" dirty="0">
                <a:solidFill>
                  <a:schemeClr val="tx1"/>
                </a:solidFill>
                <a:latin typeface="Times New Roman" panose="02020603050405020304" pitchFamily="18" charset="0"/>
                <a:cs typeface="Times New Roman" panose="02020603050405020304" pitchFamily="18" charset="0"/>
              </a:rPr>
              <a:t>:-</a:t>
            </a:r>
            <a:br>
              <a:rPr lang="en-US" dirty="0">
                <a:solidFill>
                  <a:schemeClr val="tx1"/>
                </a:solidFill>
                <a:latin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67801965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635794" y="729622"/>
            <a:ext cx="5625305" cy="846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330450" algn="l"/>
              </a:tabLst>
              <a:defRPr>
                <a:solidFill>
                  <a:schemeClr val="tx1"/>
                </a:solidFill>
                <a:latin typeface="Arial" panose="020B0604020202020204" pitchFamily="34" charset="0"/>
              </a:defRPr>
            </a:lvl1pPr>
            <a:lvl2pPr eaLnBrk="0" fontAlgn="base" hangingPunct="0">
              <a:spcBef>
                <a:spcPct val="0"/>
              </a:spcBef>
              <a:spcAft>
                <a:spcPct val="0"/>
              </a:spcAft>
              <a:tabLst>
                <a:tab pos="2330450" algn="l"/>
              </a:tabLst>
              <a:defRPr>
                <a:solidFill>
                  <a:schemeClr val="tx1"/>
                </a:solidFill>
                <a:latin typeface="Arial" panose="020B0604020202020204" pitchFamily="34" charset="0"/>
              </a:defRPr>
            </a:lvl2pPr>
            <a:lvl3pPr eaLnBrk="0" fontAlgn="base" hangingPunct="0">
              <a:spcBef>
                <a:spcPct val="0"/>
              </a:spcBef>
              <a:spcAft>
                <a:spcPct val="0"/>
              </a:spcAft>
              <a:tabLst>
                <a:tab pos="2330450" algn="l"/>
              </a:tabLst>
              <a:defRPr>
                <a:solidFill>
                  <a:schemeClr val="tx1"/>
                </a:solidFill>
                <a:latin typeface="Arial" panose="020B0604020202020204" pitchFamily="34" charset="0"/>
              </a:defRPr>
            </a:lvl3pPr>
            <a:lvl4pPr eaLnBrk="0" fontAlgn="base" hangingPunct="0">
              <a:spcBef>
                <a:spcPct val="0"/>
              </a:spcBef>
              <a:spcAft>
                <a:spcPct val="0"/>
              </a:spcAft>
              <a:tabLst>
                <a:tab pos="2330450" algn="l"/>
              </a:tabLst>
              <a:defRPr>
                <a:solidFill>
                  <a:schemeClr val="tx1"/>
                </a:solidFill>
                <a:latin typeface="Arial" panose="020B0604020202020204" pitchFamily="34" charset="0"/>
              </a:defRPr>
            </a:lvl4pPr>
            <a:lvl5pPr eaLnBrk="0" fontAlgn="base" hangingPunct="0">
              <a:spcBef>
                <a:spcPct val="0"/>
              </a:spcBef>
              <a:spcAft>
                <a:spcPct val="0"/>
              </a:spcAft>
              <a:tabLst>
                <a:tab pos="2330450" algn="l"/>
              </a:tabLst>
              <a:defRPr>
                <a:solidFill>
                  <a:schemeClr val="tx1"/>
                </a:solidFill>
                <a:latin typeface="Arial" panose="020B0604020202020204" pitchFamily="34" charset="0"/>
              </a:defRPr>
            </a:lvl5pPr>
            <a:lvl6pPr eaLnBrk="0" fontAlgn="base" hangingPunct="0">
              <a:spcBef>
                <a:spcPct val="0"/>
              </a:spcBef>
              <a:spcAft>
                <a:spcPct val="0"/>
              </a:spcAft>
              <a:tabLst>
                <a:tab pos="2330450" algn="l"/>
              </a:tabLst>
              <a:defRPr>
                <a:solidFill>
                  <a:schemeClr val="tx1"/>
                </a:solidFill>
                <a:latin typeface="Arial" panose="020B0604020202020204" pitchFamily="34" charset="0"/>
              </a:defRPr>
            </a:lvl6pPr>
            <a:lvl7pPr eaLnBrk="0" fontAlgn="base" hangingPunct="0">
              <a:spcBef>
                <a:spcPct val="0"/>
              </a:spcBef>
              <a:spcAft>
                <a:spcPct val="0"/>
              </a:spcAft>
              <a:tabLst>
                <a:tab pos="2330450" algn="l"/>
              </a:tabLst>
              <a:defRPr>
                <a:solidFill>
                  <a:schemeClr val="tx1"/>
                </a:solidFill>
                <a:latin typeface="Arial" panose="020B0604020202020204" pitchFamily="34" charset="0"/>
              </a:defRPr>
            </a:lvl7pPr>
            <a:lvl8pPr eaLnBrk="0" fontAlgn="base" hangingPunct="0">
              <a:spcBef>
                <a:spcPct val="0"/>
              </a:spcBef>
              <a:spcAft>
                <a:spcPct val="0"/>
              </a:spcAft>
              <a:tabLst>
                <a:tab pos="2330450" algn="l"/>
              </a:tabLst>
              <a:defRPr>
                <a:solidFill>
                  <a:schemeClr val="tx1"/>
                </a:solidFill>
                <a:latin typeface="Arial" panose="020B0604020202020204" pitchFamily="34" charset="0"/>
              </a:defRPr>
            </a:lvl8pPr>
            <a:lvl9pPr eaLnBrk="0" fontAlgn="base" hangingPunct="0">
              <a:spcBef>
                <a:spcPct val="0"/>
              </a:spcBef>
              <a:spcAft>
                <a:spcPct val="0"/>
              </a:spcAft>
              <a:tabLst>
                <a:tab pos="2330450" algn="l"/>
              </a:tabLst>
              <a:defRPr>
                <a:solidFill>
                  <a:schemeClr val="tx1"/>
                </a:solidFill>
                <a:latin typeface="Arial" panose="020B0604020202020204" pitchFamily="34" charset="0"/>
              </a:defRPr>
            </a:lvl9pPr>
          </a:lstStyle>
          <a:p>
            <a:r>
              <a:rPr kumimoji="0" lang="en-GB" altLang="en-US" sz="20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Table : standard </a:t>
            </a:r>
            <a:r>
              <a:rPr lang="en-GB" altLang="en-US" sz="2000" dirty="0">
                <a:latin typeface="Times New Roman" panose="02020603050405020304" pitchFamily="18" charset="0"/>
                <a:ea typeface="Calibri" panose="020F0502020204030204" pitchFamily="34" charset="0"/>
                <a:cs typeface="Times New Roman" panose="02020603050405020304" pitchFamily="18" charset="0"/>
              </a:rPr>
              <a:t>values for</a:t>
            </a:r>
            <a:r>
              <a:rPr lang="en-US" altLang="en-US" sz="2000"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Multi-purpose Hall</a:t>
            </a:r>
          </a:p>
          <a:p>
            <a:pPr lvl="0"/>
            <a:br>
              <a:rPr kumimoji="0" lang="en-US"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8878" y="1321246"/>
            <a:ext cx="6075822" cy="509523"/>
          </a:xfrm>
          <a:prstGeom prst="rect">
            <a:avLst/>
          </a:prstGeom>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1048878" y="3705346"/>
            <a:ext cx="6990222" cy="2045336"/>
          </a:xfrm>
          <a:prstGeom prst="rect">
            <a:avLst/>
          </a:prstGeom>
          <a:noFill/>
          <a:ln>
            <a:noFill/>
          </a:ln>
        </p:spPr>
      </p:pic>
      <p:sp>
        <p:nvSpPr>
          <p:cNvPr id="8" name="Rectangle 7"/>
          <p:cNvSpPr>
            <a:spLocks noChangeArrowheads="1"/>
          </p:cNvSpPr>
          <p:nvPr/>
        </p:nvSpPr>
        <p:spPr bwMode="auto">
          <a:xfrm>
            <a:off x="635795" y="2997460"/>
            <a:ext cx="465839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330450" algn="l"/>
              </a:tabLst>
              <a:defRPr>
                <a:solidFill>
                  <a:schemeClr val="tx1"/>
                </a:solidFill>
                <a:latin typeface="Arial" panose="020B0604020202020204" pitchFamily="34" charset="0"/>
              </a:defRPr>
            </a:lvl1pPr>
            <a:lvl2pPr eaLnBrk="0" fontAlgn="base" hangingPunct="0">
              <a:spcBef>
                <a:spcPct val="0"/>
              </a:spcBef>
              <a:spcAft>
                <a:spcPct val="0"/>
              </a:spcAft>
              <a:tabLst>
                <a:tab pos="2330450" algn="l"/>
              </a:tabLst>
              <a:defRPr>
                <a:solidFill>
                  <a:schemeClr val="tx1"/>
                </a:solidFill>
                <a:latin typeface="Arial" panose="020B0604020202020204" pitchFamily="34" charset="0"/>
              </a:defRPr>
            </a:lvl2pPr>
            <a:lvl3pPr eaLnBrk="0" fontAlgn="base" hangingPunct="0">
              <a:spcBef>
                <a:spcPct val="0"/>
              </a:spcBef>
              <a:spcAft>
                <a:spcPct val="0"/>
              </a:spcAft>
              <a:tabLst>
                <a:tab pos="2330450" algn="l"/>
              </a:tabLst>
              <a:defRPr>
                <a:solidFill>
                  <a:schemeClr val="tx1"/>
                </a:solidFill>
                <a:latin typeface="Arial" panose="020B0604020202020204" pitchFamily="34" charset="0"/>
              </a:defRPr>
            </a:lvl3pPr>
            <a:lvl4pPr eaLnBrk="0" fontAlgn="base" hangingPunct="0">
              <a:spcBef>
                <a:spcPct val="0"/>
              </a:spcBef>
              <a:spcAft>
                <a:spcPct val="0"/>
              </a:spcAft>
              <a:tabLst>
                <a:tab pos="2330450" algn="l"/>
              </a:tabLst>
              <a:defRPr>
                <a:solidFill>
                  <a:schemeClr val="tx1"/>
                </a:solidFill>
                <a:latin typeface="Arial" panose="020B0604020202020204" pitchFamily="34" charset="0"/>
              </a:defRPr>
            </a:lvl4pPr>
            <a:lvl5pPr eaLnBrk="0" fontAlgn="base" hangingPunct="0">
              <a:spcBef>
                <a:spcPct val="0"/>
              </a:spcBef>
              <a:spcAft>
                <a:spcPct val="0"/>
              </a:spcAft>
              <a:tabLst>
                <a:tab pos="2330450" algn="l"/>
              </a:tabLst>
              <a:defRPr>
                <a:solidFill>
                  <a:schemeClr val="tx1"/>
                </a:solidFill>
                <a:latin typeface="Arial" panose="020B0604020202020204" pitchFamily="34" charset="0"/>
              </a:defRPr>
            </a:lvl5pPr>
            <a:lvl6pPr eaLnBrk="0" fontAlgn="base" hangingPunct="0">
              <a:spcBef>
                <a:spcPct val="0"/>
              </a:spcBef>
              <a:spcAft>
                <a:spcPct val="0"/>
              </a:spcAft>
              <a:tabLst>
                <a:tab pos="2330450" algn="l"/>
              </a:tabLst>
              <a:defRPr>
                <a:solidFill>
                  <a:schemeClr val="tx1"/>
                </a:solidFill>
                <a:latin typeface="Arial" panose="020B0604020202020204" pitchFamily="34" charset="0"/>
              </a:defRPr>
            </a:lvl6pPr>
            <a:lvl7pPr eaLnBrk="0" fontAlgn="base" hangingPunct="0">
              <a:spcBef>
                <a:spcPct val="0"/>
              </a:spcBef>
              <a:spcAft>
                <a:spcPct val="0"/>
              </a:spcAft>
              <a:tabLst>
                <a:tab pos="2330450" algn="l"/>
              </a:tabLst>
              <a:defRPr>
                <a:solidFill>
                  <a:schemeClr val="tx1"/>
                </a:solidFill>
                <a:latin typeface="Arial" panose="020B0604020202020204" pitchFamily="34" charset="0"/>
              </a:defRPr>
            </a:lvl7pPr>
            <a:lvl8pPr eaLnBrk="0" fontAlgn="base" hangingPunct="0">
              <a:spcBef>
                <a:spcPct val="0"/>
              </a:spcBef>
              <a:spcAft>
                <a:spcPct val="0"/>
              </a:spcAft>
              <a:tabLst>
                <a:tab pos="2330450" algn="l"/>
              </a:tabLst>
              <a:defRPr>
                <a:solidFill>
                  <a:schemeClr val="tx1"/>
                </a:solidFill>
                <a:latin typeface="Arial" panose="020B0604020202020204" pitchFamily="34" charset="0"/>
              </a:defRPr>
            </a:lvl8pPr>
            <a:lvl9pPr eaLnBrk="0" fontAlgn="base" hangingPunct="0">
              <a:spcBef>
                <a:spcPct val="0"/>
              </a:spcBef>
              <a:spcAft>
                <a:spcPct val="0"/>
              </a:spcAft>
              <a:tabLst>
                <a:tab pos="2330450" algn="l"/>
              </a:tabLst>
              <a:defRPr>
                <a:solidFill>
                  <a:schemeClr val="tx1"/>
                </a:solidFill>
                <a:latin typeface="Arial" panose="020B0604020202020204" pitchFamily="34" charset="0"/>
              </a:defRPr>
            </a:lvl9pPr>
          </a:lstStyle>
          <a:p>
            <a:pPr lvl="0"/>
            <a:r>
              <a:rPr kumimoji="0" lang="en-GB" altLang="en-US" sz="20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Table : </a:t>
            </a:r>
            <a:r>
              <a:rPr lang="en-US" sz="2000" dirty="0">
                <a:latin typeface="Times New Roman" panose="02020603050405020304" pitchFamily="18" charset="0"/>
                <a:cs typeface="Times New Roman" panose="02020603050405020304" pitchFamily="18" charset="0"/>
              </a:rPr>
              <a:t>important values from ease program</a:t>
            </a:r>
            <a:br>
              <a:rPr kumimoji="0" lang="en-US" altLang="en-US" sz="20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95514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32057" y="228238"/>
            <a:ext cx="11851086" cy="1043077"/>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a:solidFill>
                  <a:schemeClr val="tx1"/>
                </a:solidFill>
                <a:latin typeface="Times New Roman" panose="02020603050405020304" pitchFamily="18" charset="0"/>
                <a:cs typeface="Times New Roman" panose="02020603050405020304" pitchFamily="18" charset="0"/>
              </a:rPr>
              <a:t>Sound Transmission Class (STC)</a:t>
            </a:r>
            <a:br>
              <a:rPr lang="en-US" sz="2000" dirty="0">
                <a:solidFill>
                  <a:schemeClr val="tx1"/>
                </a:solidFill>
                <a:latin typeface="Times New Roman" panose="02020603050405020304" pitchFamily="18" charset="0"/>
                <a:cs typeface="Times New Roman" panose="02020603050405020304" pitchFamily="18" charset="0"/>
              </a:rPr>
            </a:br>
            <a:br>
              <a:rPr lang="en-US" sz="2000" dirty="0">
                <a:solidFill>
                  <a:schemeClr val="tx1"/>
                </a:solidFill>
                <a:latin typeface="Times New Roman" panose="02020603050405020304" pitchFamily="18" charset="0"/>
                <a:cs typeface="Times New Roman" panose="02020603050405020304" pitchFamily="18" charset="0"/>
              </a:rPr>
            </a:br>
            <a:endParaRPr lang="en-US" sz="1800" dirty="0">
              <a:solidFill>
                <a:schemeClr val="tx1"/>
              </a:solidFill>
              <a:latin typeface="Times New Roman" panose="02020603050405020304" pitchFamily="18" charset="0"/>
              <a:cs typeface="Times New Roman" panose="02020603050405020304" pitchFamily="18" charset="0"/>
            </a:endParaRPr>
          </a:p>
        </p:txBody>
      </p:sp>
      <p:sp>
        <p:nvSpPr>
          <p:cNvPr id="5" name="Rectangle 4"/>
          <p:cNvSpPr/>
          <p:nvPr/>
        </p:nvSpPr>
        <p:spPr>
          <a:xfrm>
            <a:off x="354219" y="1086648"/>
            <a:ext cx="4114750" cy="369332"/>
          </a:xfrm>
          <a:prstGeom prst="rect">
            <a:avLst/>
          </a:prstGeom>
        </p:spPr>
        <p:txBody>
          <a:bodyPr wrap="square">
            <a:spAutoFit/>
          </a:bodyPr>
          <a:lstStyle/>
          <a:p>
            <a:r>
              <a:rPr lang="en-US" dirty="0">
                <a:solidFill>
                  <a:schemeClr val="tx1"/>
                </a:solidFill>
                <a:latin typeface="Times New Roman" panose="02020603050405020304" pitchFamily="18" charset="0"/>
                <a:cs typeface="Times New Roman" panose="02020603050405020304" pitchFamily="18" charset="0"/>
              </a:rPr>
              <a:t>STC  for </a:t>
            </a:r>
            <a:r>
              <a:rPr lang="en-US" dirty="0">
                <a:latin typeface="Times New Roman" panose="02020603050405020304" pitchFamily="18" charset="0"/>
                <a:cs typeface="Times New Roman" panose="02020603050405020304" pitchFamily="18" charset="0"/>
              </a:rPr>
              <a:t>internal partition :-</a:t>
            </a: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2248282" y="1610278"/>
            <a:ext cx="4098290" cy="4764405"/>
          </a:xfrm>
          <a:prstGeom prst="rect">
            <a:avLst/>
          </a:prstGeom>
        </p:spPr>
      </p:pic>
    </p:spTree>
    <p:extLst>
      <p:ext uri="{BB962C8B-B14F-4D97-AF65-F5344CB8AC3E}">
        <p14:creationId xmlns:p14="http://schemas.microsoft.com/office/powerpoint/2010/main" val="99506491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2057" y="241776"/>
            <a:ext cx="3489043"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STC  for External wall :- </a:t>
            </a: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414259" y="719379"/>
            <a:ext cx="3709035" cy="2725299"/>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6275069" y="719380"/>
            <a:ext cx="3984625" cy="2725299"/>
          </a:xfrm>
          <a:prstGeom prst="rect">
            <a:avLst/>
          </a:prstGeom>
        </p:spPr>
      </p:pic>
      <p:pic>
        <p:nvPicPr>
          <p:cNvPr id="9" name="Picture 8"/>
          <p:cNvPicPr/>
          <p:nvPr/>
        </p:nvPicPr>
        <p:blipFill>
          <a:blip r:embed="rId4">
            <a:extLst>
              <a:ext uri="{28A0092B-C50C-407E-A947-70E740481C1C}">
                <a14:useLocalDpi xmlns:a14="http://schemas.microsoft.com/office/drawing/2010/main" val="0"/>
              </a:ext>
            </a:extLst>
          </a:blip>
          <a:stretch>
            <a:fillRect/>
          </a:stretch>
        </p:blipFill>
        <p:spPr>
          <a:xfrm>
            <a:off x="2502216" y="3981505"/>
            <a:ext cx="5765165" cy="2362326"/>
          </a:xfrm>
          <a:prstGeom prst="rect">
            <a:avLst/>
          </a:prstGeom>
        </p:spPr>
      </p:pic>
      <p:sp>
        <p:nvSpPr>
          <p:cNvPr id="10" name="Rectangle 9"/>
          <p:cNvSpPr/>
          <p:nvPr/>
        </p:nvSpPr>
        <p:spPr>
          <a:xfrm>
            <a:off x="261859" y="3552949"/>
            <a:ext cx="4480715" cy="369332"/>
          </a:xfrm>
          <a:prstGeom prst="rect">
            <a:avLst/>
          </a:prstGeom>
        </p:spPr>
        <p:txBody>
          <a:bodyPr wrap="none">
            <a:spAutoFit/>
          </a:bodyPr>
          <a:lstStyle/>
          <a:p>
            <a:pPr algn="ctr">
              <a:spcAft>
                <a:spcPts val="1000"/>
              </a:spcAft>
            </a:pPr>
            <a:r>
              <a:rPr lang="en-US" dirty="0">
                <a:effectLst/>
                <a:latin typeface="Times New Roman" panose="02020603050405020304" pitchFamily="18" charset="0"/>
                <a:ea typeface="Calibri" panose="020F0502020204030204" pitchFamily="34" charset="0"/>
                <a:cs typeface="Arial" panose="020B0604020202020204" pitchFamily="34" charset="0"/>
              </a:rPr>
              <a:t>Figure :STC for external wall without window</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1" name="Rectangle 10"/>
          <p:cNvSpPr/>
          <p:nvPr/>
        </p:nvSpPr>
        <p:spPr>
          <a:xfrm>
            <a:off x="7036916" y="3503902"/>
            <a:ext cx="2460930" cy="369332"/>
          </a:xfrm>
          <a:prstGeom prst="rect">
            <a:avLst/>
          </a:prstGeom>
        </p:spPr>
        <p:txBody>
          <a:bodyPr wrap="none">
            <a:spAutoFit/>
          </a:bodyPr>
          <a:lstStyle/>
          <a:p>
            <a:pPr algn="ctr">
              <a:spcAft>
                <a:spcPts val="1000"/>
              </a:spcAft>
            </a:pPr>
            <a:r>
              <a:rPr lang="en-US" dirty="0">
                <a:effectLst/>
                <a:latin typeface="Times New Roman" panose="02020603050405020304" pitchFamily="18" charset="0"/>
                <a:ea typeface="Calibri" panose="020F0502020204030204" pitchFamily="34" charset="0"/>
                <a:cs typeface="Arial" panose="020B0604020202020204" pitchFamily="34" charset="0"/>
              </a:rPr>
              <a:t>Figure :STC for window</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2" name="Rectangle 11"/>
          <p:cNvSpPr/>
          <p:nvPr/>
        </p:nvSpPr>
        <p:spPr>
          <a:xfrm>
            <a:off x="3144513" y="6389104"/>
            <a:ext cx="2973892" cy="369332"/>
          </a:xfrm>
          <a:prstGeom prst="rect">
            <a:avLst/>
          </a:prstGeom>
        </p:spPr>
        <p:txBody>
          <a:bodyPr wrap="none">
            <a:spAutoFit/>
          </a:bodyPr>
          <a:lstStyle/>
          <a:p>
            <a:pPr algn="ctr">
              <a:spcAft>
                <a:spcPts val="1000"/>
              </a:spcAft>
            </a:pPr>
            <a:r>
              <a:rPr lang="en-US" dirty="0">
                <a:effectLst/>
                <a:latin typeface="Times New Roman" panose="02020603050405020304" pitchFamily="18" charset="0"/>
                <a:ea typeface="Calibri" panose="020F0502020204030204" pitchFamily="34" charset="0"/>
                <a:cs typeface="Arial" panose="020B0604020202020204" pitchFamily="34" charset="0"/>
              </a:rPr>
              <a:t>Figure : STC for external wall</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4907328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2103" y="1083744"/>
            <a:ext cx="4179349"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impact insulation class (IIC) for the floor :-</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815974" y="1734174"/>
            <a:ext cx="3830955" cy="4682490"/>
          </a:xfrm>
          <a:prstGeom prst="rect">
            <a:avLst/>
          </a:prstGeom>
        </p:spPr>
      </p:pic>
      <p:sp>
        <p:nvSpPr>
          <p:cNvPr id="8" name="Title 1"/>
          <p:cNvSpPr txBox="1">
            <a:spLocks/>
          </p:cNvSpPr>
          <p:nvPr/>
        </p:nvSpPr>
        <p:spPr>
          <a:xfrm>
            <a:off x="340914" y="343655"/>
            <a:ext cx="11851086" cy="917982"/>
          </a:xfrm>
          <a:prstGeom prst="rect">
            <a:avLst/>
          </a:prstGeom>
        </p:spPr>
        <p:txBody>
          <a:bodyPr vert="horz" lIns="91440" tIns="45720" rIns="91440" bIns="45720" rtlCol="0" anchor="t">
            <a:normAutofit fontScale="97500" lnSpcReduction="1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000" dirty="0">
                <a:solidFill>
                  <a:schemeClr val="tx1"/>
                </a:solidFill>
                <a:latin typeface="Times New Roman" panose="02020603050405020304" pitchFamily="18" charset="0"/>
                <a:cs typeface="Times New Roman" panose="02020603050405020304" pitchFamily="18" charset="0"/>
              </a:rPr>
              <a:t>impact insulation class (IIC)</a:t>
            </a:r>
            <a:br>
              <a:rPr lang="en-US" sz="2000" dirty="0">
                <a:solidFill>
                  <a:schemeClr val="tx1"/>
                </a:solidFill>
                <a:latin typeface="Times New Roman" panose="02020603050405020304" pitchFamily="18" charset="0"/>
                <a:cs typeface="Times New Roman" panose="02020603050405020304" pitchFamily="18" charset="0"/>
              </a:rPr>
            </a:br>
            <a:br>
              <a:rPr lang="en-US" sz="2000" dirty="0">
                <a:solidFill>
                  <a:schemeClr val="tx1"/>
                </a:solidFill>
                <a:latin typeface="Times New Roman" panose="02020603050405020304" pitchFamily="18" charset="0"/>
                <a:cs typeface="Times New Roman" panose="02020603050405020304" pitchFamily="18" charset="0"/>
              </a:rPr>
            </a:br>
            <a:endParaRPr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197016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7715"/>
            <a:ext cx="8596668" cy="918754"/>
          </a:xfrm>
        </p:spPr>
        <p:txBody>
          <a:bodyPr>
            <a:normAutofit fontScale="90000"/>
          </a:bodyPr>
          <a:lstStyle/>
          <a:p>
            <a:pPr marL="0" marR="0">
              <a:lnSpc>
                <a:spcPct val="105000"/>
              </a:lnSpc>
              <a:spcBef>
                <a:spcPts val="600"/>
              </a:spcBef>
              <a:spcAft>
                <a:spcPts val="0"/>
              </a:spcAft>
            </a:pPr>
            <a:r>
              <a:rPr lang="en-US" sz="4000" b="1" dirty="0">
                <a:solidFill>
                  <a:schemeClr val="tx1"/>
                </a:solidFill>
                <a:latin typeface="Cambria" panose="02040503050406030204" pitchFamily="18" charset="0"/>
                <a:ea typeface="Times New Roman" panose="02020603050405020304" pitchFamily="18" charset="0"/>
                <a:cs typeface="Times New Roman" panose="02020603050405020304" pitchFamily="18" charset="0"/>
              </a:rPr>
              <a:t>Mechanical system:</a:t>
            </a:r>
            <a:br>
              <a:rPr lang="en-US" b="1" dirty="0">
                <a:latin typeface="Cambria" panose="02040503050406030204" pitchFamily="18" charset="0"/>
                <a:ea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a:xfrm>
            <a:off x="677334" y="977341"/>
            <a:ext cx="8596668" cy="1528353"/>
          </a:xfrm>
        </p:spPr>
        <p:txBody>
          <a:bodyPr/>
          <a:lstStyle/>
          <a:p>
            <a:pPr marL="0" marR="0" indent="0" algn="just">
              <a:lnSpc>
                <a:spcPct val="105000"/>
              </a:lnSpc>
              <a:spcBef>
                <a:spcPts val="0"/>
              </a:spcBef>
              <a:spcAft>
                <a:spcPts val="800"/>
              </a:spcAft>
              <a:buNone/>
            </a:pP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Mechanical systems include water drainage system, water supply system, rainwater drainage system, firefighting system and HVAC system.</a:t>
            </a:r>
            <a:endParaRPr lang="en-US" dirty="0"/>
          </a:p>
        </p:txBody>
      </p:sp>
      <p:sp>
        <p:nvSpPr>
          <p:cNvPr id="6" name="Slide Number Placeholder 3">
            <a:extLst>
              <a:ext uri="{FF2B5EF4-FFF2-40B4-BE49-F238E27FC236}">
                <a16:creationId xmlns:a16="http://schemas.microsoft.com/office/drawing/2014/main" id="{952094E0-0267-4C06-992E-7F69C44EC4B3}"/>
              </a:ext>
            </a:extLst>
          </p:cNvPr>
          <p:cNvSpPr>
            <a:spLocks noGrp="1"/>
          </p:cNvSpPr>
          <p:nvPr>
            <p:ph type="sldNum" sz="quarter" idx="12"/>
          </p:nvPr>
        </p:nvSpPr>
        <p:spPr>
          <a:xfrm>
            <a:off x="9132218" y="6348866"/>
            <a:ext cx="2743200" cy="365125"/>
          </a:xfrm>
        </p:spPr>
        <p:txBody>
          <a:bodyPr/>
          <a:lstStyle/>
          <a:p>
            <a:fld id="{09964888-E3DD-43E6-9D6D-BA1E53871D58}" type="slidenum">
              <a:rPr lang="en-US" sz="2000" b="1" smtClean="0">
                <a:solidFill>
                  <a:schemeClr val="tx1"/>
                </a:solidFill>
              </a:rPr>
              <a:pPr/>
              <a:t>105</a:t>
            </a:fld>
            <a:endParaRPr lang="en-US" sz="2000" b="1" dirty="0">
              <a:solidFill>
                <a:schemeClr val="tx1"/>
              </a:solidFill>
            </a:endParaRPr>
          </a:p>
        </p:txBody>
      </p:sp>
      <p:cxnSp>
        <p:nvCxnSpPr>
          <p:cNvPr id="5" name="رابط مستقيم 8">
            <a:extLst>
              <a:ext uri="{FF2B5EF4-FFF2-40B4-BE49-F238E27FC236}">
                <a16:creationId xmlns:a16="http://schemas.microsoft.com/office/drawing/2014/main" id="{96A85AD3-96B5-4938-A7AA-87A508101F9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677334" y="2505694"/>
            <a:ext cx="3612720" cy="523220"/>
          </a:xfrm>
          <a:prstGeom prst="rect">
            <a:avLst/>
          </a:prstGeom>
        </p:spPr>
        <p:txBody>
          <a:bodyPr wrap="none">
            <a:spAutoFit/>
          </a:bodyPr>
          <a:lstStyle/>
          <a:p>
            <a:pPr lvl="0"/>
            <a:r>
              <a:rPr lang="en-US" sz="2800" dirty="0">
                <a:solidFill>
                  <a:prstClr val="black"/>
                </a:solidFill>
              </a:rPr>
              <a:t>Water supply system:</a:t>
            </a:r>
          </a:p>
        </p:txBody>
      </p:sp>
      <p:sp>
        <p:nvSpPr>
          <p:cNvPr id="7" name="Rectangle 6"/>
          <p:cNvSpPr/>
          <p:nvPr/>
        </p:nvSpPr>
        <p:spPr>
          <a:xfrm>
            <a:off x="677334" y="3069965"/>
            <a:ext cx="4958861" cy="2092239"/>
          </a:xfrm>
          <a:prstGeom prst="rect">
            <a:avLst/>
          </a:prstGeom>
        </p:spPr>
        <p:txBody>
          <a:bodyPr wrap="square">
            <a:spAutoFit/>
          </a:bodyPr>
          <a:lstStyle/>
          <a:p>
            <a:pPr algn="just">
              <a:lnSpc>
                <a:spcPct val="150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The components use in the water system:</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342900" marR="0" lvl="0" indent="-342900">
              <a:lnSpc>
                <a:spcPct val="107000"/>
              </a:lnSpc>
              <a:spcBef>
                <a:spcPts val="0"/>
              </a:spcBef>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Water tank.</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Pipes (galvanized iron, PVC), Red for hot water and blue for cold water.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Valves.</a:t>
            </a:r>
            <a:endParaRPr lang="en-US" sz="1600" dirty="0">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Collector.</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5503676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50221" y="450011"/>
            <a:ext cx="3615093" cy="374077"/>
          </a:xfrm>
          <a:prstGeom prst="rect">
            <a:avLst/>
          </a:prstGeom>
        </p:spPr>
        <p:txBody>
          <a:bodyPr wrap="none">
            <a:spAutoFit/>
          </a:bodyPr>
          <a:lstStyle/>
          <a:p>
            <a:pPr algn="ctr">
              <a:lnSpc>
                <a:spcPct val="107000"/>
              </a:lnSpc>
              <a:spcAft>
                <a:spcPts val="800"/>
              </a:spcAft>
              <a:tabLst>
                <a:tab pos="2590800" algn="l"/>
              </a:tabLst>
            </a:pPr>
            <a:r>
              <a:rPr lang="en-US" dirty="0">
                <a:latin typeface="Times New Roman" panose="02020603050405020304" pitchFamily="18" charset="0"/>
                <a:ea typeface="Calibri" panose="020F0502020204030204" pitchFamily="34" charset="0"/>
                <a:cs typeface="Arial" panose="020B0604020202020204" pitchFamily="34" charset="0"/>
              </a:rPr>
              <a:t>water supply system for ground floor</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7268512" y="435392"/>
            <a:ext cx="3332964" cy="388696"/>
          </a:xfrm>
          <a:prstGeom prst="rect">
            <a:avLst/>
          </a:prstGeom>
        </p:spPr>
        <p:txBody>
          <a:bodyPr wrap="none">
            <a:spAutoFit/>
          </a:bodyPr>
          <a:lstStyle/>
          <a:p>
            <a:pPr algn="ctr">
              <a:lnSpc>
                <a:spcPct val="107000"/>
              </a:lnSpc>
              <a:spcAft>
                <a:spcPts val="800"/>
              </a:spcAft>
              <a:tabLst>
                <a:tab pos="2590800" algn="l"/>
              </a:tabLst>
            </a:pPr>
            <a:r>
              <a:rPr lang="en-US" dirty="0">
                <a:latin typeface="Times New Roman" panose="02020603050405020304" pitchFamily="18" charset="0"/>
                <a:ea typeface="Calibri" panose="020F0502020204030204" pitchFamily="34" charset="0"/>
                <a:cs typeface="Arial" panose="020B0604020202020204" pitchFamily="34" charset="0"/>
              </a:rPr>
              <a:t>water supply system for first floor</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8"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106</a:t>
            </a:fld>
            <a:endParaRPr lang="en-US" sz="1600" dirty="0">
              <a:solidFill>
                <a:schemeClr val="tx1"/>
              </a:solidFill>
            </a:endParaRPr>
          </a:p>
        </p:txBody>
      </p:sp>
      <p:pic>
        <p:nvPicPr>
          <p:cNvPr id="14" name="Picture 13">
            <a:extLst>
              <a:ext uri="{FF2B5EF4-FFF2-40B4-BE49-F238E27FC236}">
                <a16:creationId xmlns:a16="http://schemas.microsoft.com/office/drawing/2014/main" id="{5E16088C-83EF-428C-A6DC-38DD8EDD13C8}"/>
              </a:ext>
            </a:extLst>
          </p:cNvPr>
          <p:cNvPicPr>
            <a:picLocks noChangeAspect="1"/>
          </p:cNvPicPr>
          <p:nvPr/>
        </p:nvPicPr>
        <p:blipFill rotWithShape="1">
          <a:blip r:embed="rId2">
            <a:extLst>
              <a:ext uri="{28A0092B-C50C-407E-A947-70E740481C1C}">
                <a14:useLocalDpi xmlns:a14="http://schemas.microsoft.com/office/drawing/2010/main" val="0"/>
              </a:ext>
            </a:extLst>
          </a:blip>
          <a:srcRect r="2661"/>
          <a:stretch/>
        </p:blipFill>
        <p:spPr>
          <a:xfrm>
            <a:off x="5815102" y="824088"/>
            <a:ext cx="6239783" cy="5017912"/>
          </a:xfrm>
          <a:prstGeom prst="rect">
            <a:avLst/>
          </a:prstGeom>
        </p:spPr>
      </p:pic>
      <p:pic>
        <p:nvPicPr>
          <p:cNvPr id="18" name="Content Placeholder 17">
            <a:extLst>
              <a:ext uri="{FF2B5EF4-FFF2-40B4-BE49-F238E27FC236}">
                <a16:creationId xmlns:a16="http://schemas.microsoft.com/office/drawing/2014/main" id="{FDC31AF3-AADC-4FC6-878F-9CBB9FA8F78A}"/>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796" t="567" r="1684" b="1416"/>
          <a:stretch/>
        </p:blipFill>
        <p:spPr>
          <a:xfrm>
            <a:off x="0" y="824088"/>
            <a:ext cx="6199198" cy="4789312"/>
          </a:xfrm>
        </p:spPr>
      </p:pic>
    </p:spTree>
    <p:extLst>
      <p:ext uri="{BB962C8B-B14F-4D97-AF65-F5344CB8AC3E}">
        <p14:creationId xmlns:p14="http://schemas.microsoft.com/office/powerpoint/2010/main" val="10317330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56634" y="450011"/>
            <a:ext cx="3602269" cy="374077"/>
          </a:xfrm>
          <a:prstGeom prst="rect">
            <a:avLst/>
          </a:prstGeom>
        </p:spPr>
        <p:txBody>
          <a:bodyPr wrap="none">
            <a:spAutoFit/>
          </a:bodyPr>
          <a:lstStyle/>
          <a:p>
            <a:pPr algn="ctr">
              <a:lnSpc>
                <a:spcPct val="107000"/>
              </a:lnSpc>
              <a:spcAft>
                <a:spcPts val="800"/>
              </a:spcAft>
              <a:tabLst>
                <a:tab pos="2590800" algn="l"/>
              </a:tabLst>
            </a:pPr>
            <a:r>
              <a:rPr lang="en-US" dirty="0">
                <a:latin typeface="Times New Roman" panose="02020603050405020304" pitchFamily="18" charset="0"/>
                <a:ea typeface="Calibri" panose="020F0502020204030204" pitchFamily="34" charset="0"/>
                <a:cs typeface="Arial" panose="020B0604020202020204" pitchFamily="34" charset="0"/>
              </a:rPr>
              <a:t>water supply system for second floor</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7236453" y="435392"/>
            <a:ext cx="3397084" cy="374077"/>
          </a:xfrm>
          <a:prstGeom prst="rect">
            <a:avLst/>
          </a:prstGeom>
        </p:spPr>
        <p:txBody>
          <a:bodyPr wrap="none">
            <a:spAutoFit/>
          </a:bodyPr>
          <a:lstStyle/>
          <a:p>
            <a:pPr algn="ctr">
              <a:lnSpc>
                <a:spcPct val="107000"/>
              </a:lnSpc>
              <a:spcAft>
                <a:spcPts val="800"/>
              </a:spcAft>
              <a:tabLst>
                <a:tab pos="2590800" algn="l"/>
              </a:tabLst>
            </a:pPr>
            <a:r>
              <a:rPr lang="en-US" dirty="0">
                <a:latin typeface="Times New Roman" panose="02020603050405020304" pitchFamily="18" charset="0"/>
                <a:ea typeface="Calibri" panose="020F0502020204030204" pitchFamily="34" charset="0"/>
                <a:cs typeface="Arial" panose="020B0604020202020204" pitchFamily="34" charset="0"/>
              </a:rPr>
              <a:t>water supply system for third floor</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8"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107</a:t>
            </a:fld>
            <a:endParaRPr lang="en-US" sz="1600" dirty="0">
              <a:solidFill>
                <a:schemeClr val="tx1"/>
              </a:solidFill>
            </a:endParaRPr>
          </a:p>
        </p:txBody>
      </p:sp>
      <p:pic>
        <p:nvPicPr>
          <p:cNvPr id="7" name="Content Placeholder 6">
            <a:extLst>
              <a:ext uri="{FF2B5EF4-FFF2-40B4-BE49-F238E27FC236}">
                <a16:creationId xmlns:a16="http://schemas.microsoft.com/office/drawing/2014/main" id="{70BE3461-1FDC-4DC3-86EB-8BB97EB121C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824088"/>
            <a:ext cx="6077275" cy="4624212"/>
          </a:xfrm>
        </p:spPr>
      </p:pic>
      <p:pic>
        <p:nvPicPr>
          <p:cNvPr id="10" name="Picture 9">
            <a:extLst>
              <a:ext uri="{FF2B5EF4-FFF2-40B4-BE49-F238E27FC236}">
                <a16:creationId xmlns:a16="http://schemas.microsoft.com/office/drawing/2014/main" id="{472FFC9F-D125-4C5E-8F4C-44F5698ABA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0795" y="824088"/>
            <a:ext cx="6248400" cy="4829175"/>
          </a:xfrm>
          <a:prstGeom prst="rect">
            <a:avLst/>
          </a:prstGeom>
        </p:spPr>
      </p:pic>
    </p:spTree>
    <p:extLst>
      <p:ext uri="{BB962C8B-B14F-4D97-AF65-F5344CB8AC3E}">
        <p14:creationId xmlns:p14="http://schemas.microsoft.com/office/powerpoint/2010/main" val="10311664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95106" y="450011"/>
            <a:ext cx="3525324" cy="374077"/>
          </a:xfrm>
          <a:prstGeom prst="rect">
            <a:avLst/>
          </a:prstGeom>
        </p:spPr>
        <p:txBody>
          <a:bodyPr wrap="none">
            <a:spAutoFit/>
          </a:bodyPr>
          <a:lstStyle/>
          <a:p>
            <a:pPr algn="ctr">
              <a:lnSpc>
                <a:spcPct val="107000"/>
              </a:lnSpc>
              <a:spcAft>
                <a:spcPts val="800"/>
              </a:spcAft>
              <a:tabLst>
                <a:tab pos="2590800" algn="l"/>
              </a:tabLst>
            </a:pPr>
            <a:r>
              <a:rPr lang="en-US" dirty="0">
                <a:latin typeface="Times New Roman" panose="02020603050405020304" pitchFamily="18" charset="0"/>
                <a:ea typeface="Calibri" panose="020F0502020204030204" pitchFamily="34" charset="0"/>
                <a:cs typeface="Arial" panose="020B0604020202020204" pitchFamily="34" charset="0"/>
              </a:rPr>
              <a:t>water supply system for fourth floor</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8"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108</a:t>
            </a:fld>
            <a:endParaRPr lang="en-US" sz="1600" dirty="0">
              <a:solidFill>
                <a:schemeClr val="tx1"/>
              </a:solidFill>
            </a:endParaRPr>
          </a:p>
        </p:txBody>
      </p:sp>
      <p:pic>
        <p:nvPicPr>
          <p:cNvPr id="7" name="Content Placeholder 6">
            <a:extLst>
              <a:ext uri="{FF2B5EF4-FFF2-40B4-BE49-F238E27FC236}">
                <a16:creationId xmlns:a16="http://schemas.microsoft.com/office/drawing/2014/main" id="{F68AB7A2-2ADF-4CEB-B03B-E3A9034FB8F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68184" y="1031730"/>
            <a:ext cx="6825767" cy="5240295"/>
          </a:xfrm>
        </p:spPr>
      </p:pic>
    </p:spTree>
    <p:extLst>
      <p:ext uri="{BB962C8B-B14F-4D97-AF65-F5344CB8AC3E}">
        <p14:creationId xmlns:p14="http://schemas.microsoft.com/office/powerpoint/2010/main" val="6563630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81536" y="450011"/>
            <a:ext cx="4352475" cy="374077"/>
          </a:xfrm>
          <a:prstGeom prst="rect">
            <a:avLst/>
          </a:prstGeom>
        </p:spPr>
        <p:txBody>
          <a:bodyPr wrap="none">
            <a:spAutoFit/>
          </a:bodyPr>
          <a:lstStyle/>
          <a:p>
            <a:pPr algn="ctr">
              <a:lnSpc>
                <a:spcPct val="107000"/>
              </a:lnSpc>
              <a:spcAft>
                <a:spcPts val="800"/>
              </a:spcAft>
              <a:tabLst>
                <a:tab pos="2590800" algn="l"/>
              </a:tabLst>
            </a:pPr>
            <a:r>
              <a:rPr lang="en-US" dirty="0">
                <a:latin typeface="Times New Roman" panose="02020603050405020304" pitchFamily="18" charset="0"/>
                <a:ea typeface="Calibri" panose="020F0502020204030204" pitchFamily="34" charset="0"/>
                <a:cs typeface="Arial" panose="020B0604020202020204" pitchFamily="34" charset="0"/>
              </a:rPr>
              <a:t>The distribution of the water tank on the roof</a:t>
            </a:r>
            <a:endParaRPr lang="en-US" dirty="0">
              <a:latin typeface="Calibri" panose="020F0502020204030204" pitchFamily="34" charset="0"/>
              <a:ea typeface="Calibri" panose="020F0502020204030204" pitchFamily="34" charset="0"/>
              <a:cs typeface="Arial" panose="020B0604020202020204" pitchFamily="34" charset="0"/>
            </a:endParaRPr>
          </a:p>
        </p:txBody>
      </p:sp>
      <p:sp>
        <p:nvSpPr>
          <p:cNvPr id="8"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109</a:t>
            </a:fld>
            <a:endParaRPr lang="en-US" sz="1600" dirty="0">
              <a:solidFill>
                <a:schemeClr val="tx1"/>
              </a:solidFill>
            </a:endParaRPr>
          </a:p>
        </p:txBody>
      </p:sp>
      <p:pic>
        <p:nvPicPr>
          <p:cNvPr id="9" name="Picture 8" descr="Diagram&#10;&#10;Description automatically generated with low confidence">
            <a:extLst>
              <a:ext uri="{FF2B5EF4-FFF2-40B4-BE49-F238E27FC236}">
                <a16:creationId xmlns:a16="http://schemas.microsoft.com/office/drawing/2014/main" id="{B9F78365-BA9A-4847-AA70-094BAAE1DE60}"/>
              </a:ext>
            </a:extLst>
          </p:cNvPr>
          <p:cNvPicPr/>
          <p:nvPr/>
        </p:nvPicPr>
        <p:blipFill>
          <a:blip r:embed="rId2">
            <a:extLst>
              <a:ext uri="{28A0092B-C50C-407E-A947-70E740481C1C}">
                <a14:useLocalDpi xmlns:a14="http://schemas.microsoft.com/office/drawing/2010/main" val="0"/>
              </a:ext>
            </a:extLst>
          </a:blip>
          <a:stretch>
            <a:fillRect/>
          </a:stretch>
        </p:blipFill>
        <p:spPr>
          <a:xfrm>
            <a:off x="2795867" y="824087"/>
            <a:ext cx="6851716" cy="5447937"/>
          </a:xfrm>
          <a:prstGeom prst="rect">
            <a:avLst/>
          </a:prstGeom>
        </p:spPr>
      </p:pic>
    </p:spTree>
    <p:extLst>
      <p:ext uri="{BB962C8B-B14F-4D97-AF65-F5344CB8AC3E}">
        <p14:creationId xmlns:p14="http://schemas.microsoft.com/office/powerpoint/2010/main" val="35000369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0441E-4308-4B8B-B836-27E38B2D9AC0}"/>
              </a:ext>
            </a:extLst>
          </p:cNvPr>
          <p:cNvSpPr>
            <a:spLocks noGrp="1"/>
          </p:cNvSpPr>
          <p:nvPr>
            <p:ph type="title"/>
          </p:nvPr>
        </p:nvSpPr>
        <p:spPr>
          <a:xfrm>
            <a:off x="0" y="0"/>
            <a:ext cx="8596668" cy="715347"/>
          </a:xfrm>
        </p:spPr>
        <p:txBody>
          <a:bodyPr/>
          <a:lstStyle/>
          <a:p>
            <a:r>
              <a:rPr lang="en-US" sz="36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aspects</a:t>
            </a:r>
            <a:endParaRPr lang="en-US" dirty="0"/>
          </a:p>
        </p:txBody>
      </p:sp>
      <p:sp>
        <p:nvSpPr>
          <p:cNvPr id="6" name="TextBox 5">
            <a:extLst>
              <a:ext uri="{FF2B5EF4-FFF2-40B4-BE49-F238E27FC236}">
                <a16:creationId xmlns:a16="http://schemas.microsoft.com/office/drawing/2014/main" id="{F7295E0F-AB83-4981-8FE1-CA5B310B167A}"/>
              </a:ext>
            </a:extLst>
          </p:cNvPr>
          <p:cNvSpPr txBox="1"/>
          <p:nvPr/>
        </p:nvSpPr>
        <p:spPr>
          <a:xfrm>
            <a:off x="-8878" y="715347"/>
            <a:ext cx="10227076" cy="584775"/>
          </a:xfrm>
          <a:prstGeom prst="rect">
            <a:avLst/>
          </a:prstGeom>
          <a:noFill/>
        </p:spPr>
        <p:txBody>
          <a:bodyPr wrap="square">
            <a:spAutoFit/>
          </a:bodyPr>
          <a:lstStyle/>
          <a:p>
            <a:r>
              <a:rPr lang="en-US" sz="1600" dirty="0">
                <a:effectLst/>
                <a:latin typeface="Times New Roman" panose="02020603050405020304" pitchFamily="18" charset="0"/>
                <a:ea typeface="Calibri" panose="020F0502020204030204" pitchFamily="34" charset="0"/>
              </a:rPr>
              <a:t>Section</a:t>
            </a:r>
            <a:r>
              <a:rPr lang="en-US" sz="1600" dirty="0">
                <a:latin typeface="Times New Roman" panose="02020603050405020304" pitchFamily="18" charset="0"/>
                <a:ea typeface="Calibri" panose="020F0502020204030204" pitchFamily="34" charset="0"/>
              </a:rPr>
              <a:t>s</a:t>
            </a:r>
            <a:r>
              <a:rPr lang="en-US" sz="1600" dirty="0">
                <a:effectLst/>
                <a:latin typeface="Times New Roman" panose="02020603050405020304" pitchFamily="18" charset="0"/>
                <a:ea typeface="Calibri" panose="020F0502020204030204" pitchFamily="34" charset="0"/>
              </a:rPr>
              <a:t>  </a:t>
            </a:r>
            <a:r>
              <a:rPr lang="en-US" sz="1600" dirty="0">
                <a:latin typeface="Times New Roman" panose="02020603050405020304" pitchFamily="18" charset="0"/>
                <a:ea typeface="Calibri" panose="020F0502020204030204" pitchFamily="34" charset="0"/>
              </a:rPr>
              <a:t>: </a:t>
            </a:r>
            <a:r>
              <a:rPr lang="en-US" sz="1600" dirty="0">
                <a:effectLst/>
                <a:latin typeface="Times New Roman" panose="02020603050405020304" pitchFamily="18" charset="0"/>
                <a:ea typeface="Calibri" panose="020F0502020204030204" pitchFamily="34" charset="0"/>
              </a:rPr>
              <a:t>The levels were modified so that the parking was a height of 2.5 m, the height of the ground floor 4m, and the height of the remaining floors 3m</a:t>
            </a:r>
            <a:endParaRPr lang="en-US" sz="1600" dirty="0"/>
          </a:p>
        </p:txBody>
      </p:sp>
      <p:pic>
        <p:nvPicPr>
          <p:cNvPr id="4" name="Content Placeholder 3">
            <a:extLst>
              <a:ext uri="{FF2B5EF4-FFF2-40B4-BE49-F238E27FC236}">
                <a16:creationId xmlns:a16="http://schemas.microsoft.com/office/drawing/2014/main" id="{F849F5C6-7D67-4D52-A1C2-58D8FDA1BC31}"/>
              </a:ext>
            </a:extLst>
          </p:cNvPr>
          <p:cNvPicPr>
            <a:picLocks noGrp="1" noChangeAspect="1"/>
          </p:cNvPicPr>
          <p:nvPr>
            <p:ph sz="half" idx="1"/>
          </p:nvPr>
        </p:nvPicPr>
        <p:blipFill>
          <a:blip r:embed="rId2"/>
          <a:stretch>
            <a:fillRect/>
          </a:stretch>
        </p:blipFill>
        <p:spPr>
          <a:xfrm>
            <a:off x="186430" y="1908699"/>
            <a:ext cx="5362113" cy="4412201"/>
          </a:xfrm>
        </p:spPr>
      </p:pic>
      <p:pic>
        <p:nvPicPr>
          <p:cNvPr id="7" name="Content Placeholder 6">
            <a:extLst>
              <a:ext uri="{FF2B5EF4-FFF2-40B4-BE49-F238E27FC236}">
                <a16:creationId xmlns:a16="http://schemas.microsoft.com/office/drawing/2014/main" id="{3D929CEA-4311-497F-B4E5-C2F4B1B96EE3}"/>
              </a:ext>
            </a:extLst>
          </p:cNvPr>
          <p:cNvPicPr>
            <a:picLocks noGrp="1" noChangeAspect="1"/>
          </p:cNvPicPr>
          <p:nvPr>
            <p:ph sz="half" idx="2"/>
          </p:nvPr>
        </p:nvPicPr>
        <p:blipFill>
          <a:blip r:embed="rId3"/>
          <a:stretch>
            <a:fillRect/>
          </a:stretch>
        </p:blipFill>
        <p:spPr>
          <a:xfrm>
            <a:off x="5548542" y="1908699"/>
            <a:ext cx="5690587" cy="4412201"/>
          </a:xfrm>
        </p:spPr>
      </p:pic>
      <p:sp>
        <p:nvSpPr>
          <p:cNvPr id="12" name="TextBox 11">
            <a:extLst>
              <a:ext uri="{FF2B5EF4-FFF2-40B4-BE49-F238E27FC236}">
                <a16:creationId xmlns:a16="http://schemas.microsoft.com/office/drawing/2014/main" id="{260C3972-864E-42EC-8871-6993E03CEC2C}"/>
              </a:ext>
            </a:extLst>
          </p:cNvPr>
          <p:cNvSpPr txBox="1"/>
          <p:nvPr/>
        </p:nvSpPr>
        <p:spPr>
          <a:xfrm>
            <a:off x="526002" y="1539367"/>
            <a:ext cx="1684538"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Section</a:t>
            </a:r>
            <a:r>
              <a:rPr lang="en-US" dirty="0">
                <a:effectLst/>
                <a:latin typeface="Times New Roman" panose="02020603050405020304" pitchFamily="18" charset="0"/>
                <a:ea typeface="Calibri" panose="020F0502020204030204" pitchFamily="34" charset="0"/>
              </a:rPr>
              <a:t> 1-1</a:t>
            </a:r>
            <a:endParaRPr lang="en-US" dirty="0"/>
          </a:p>
        </p:txBody>
      </p:sp>
      <p:sp>
        <p:nvSpPr>
          <p:cNvPr id="14" name="TextBox 13">
            <a:extLst>
              <a:ext uri="{FF2B5EF4-FFF2-40B4-BE49-F238E27FC236}">
                <a16:creationId xmlns:a16="http://schemas.microsoft.com/office/drawing/2014/main" id="{CF2AF1DD-2A2D-411A-A7B9-CAA217E3AA4E}"/>
              </a:ext>
            </a:extLst>
          </p:cNvPr>
          <p:cNvSpPr txBox="1"/>
          <p:nvPr/>
        </p:nvSpPr>
        <p:spPr>
          <a:xfrm>
            <a:off x="6944557" y="1539367"/>
            <a:ext cx="1453719"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Section</a:t>
            </a:r>
            <a:r>
              <a:rPr lang="en-US" dirty="0">
                <a:effectLst/>
                <a:latin typeface="Times New Roman" panose="02020603050405020304" pitchFamily="18" charset="0"/>
                <a:ea typeface="Calibri" panose="020F0502020204030204" pitchFamily="34" charset="0"/>
              </a:rPr>
              <a:t> 2-2</a:t>
            </a:r>
            <a:endParaRPr lang="en-US" dirty="0"/>
          </a:p>
        </p:txBody>
      </p:sp>
    </p:spTree>
    <p:extLst>
      <p:ext uri="{BB962C8B-B14F-4D97-AF65-F5344CB8AC3E}">
        <p14:creationId xmlns:p14="http://schemas.microsoft.com/office/powerpoint/2010/main" val="34290708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664" y="243840"/>
            <a:ext cx="8596668" cy="549110"/>
          </a:xfrm>
        </p:spPr>
        <p:txBody>
          <a:bodyPr>
            <a:normAutofit fontScale="90000"/>
          </a:bodyPr>
          <a:lstStyle/>
          <a:p>
            <a:pPr marL="0" marR="0">
              <a:lnSpc>
                <a:spcPct val="105000"/>
              </a:lnSpc>
              <a:spcBef>
                <a:spcPts val="600"/>
              </a:spcBef>
              <a:spcAft>
                <a:spcPts val="0"/>
              </a:spcAft>
            </a:pPr>
            <a:r>
              <a:rPr lang="en-US" sz="2800" b="1" dirty="0">
                <a:latin typeface="Cambria" panose="02040503050406030204" pitchFamily="18" charset="0"/>
                <a:ea typeface="Times New Roman" panose="02020603050405020304" pitchFamily="18" charset="0"/>
                <a:cs typeface="Times New Roman" panose="02020603050405020304" pitchFamily="18" charset="0"/>
              </a:rPr>
              <a:t>Firefighting system:</a:t>
            </a:r>
            <a:br>
              <a:rPr lang="en-US" sz="2800" b="1" dirty="0">
                <a:latin typeface="Cambria" panose="02040503050406030204" pitchFamily="18" charset="0"/>
                <a:ea typeface="Times New Roman" panose="02020603050405020304" pitchFamily="18" charset="0"/>
                <a:cs typeface="Times New Roman" panose="02020603050405020304" pitchFamily="18" charset="0"/>
              </a:rPr>
            </a:br>
            <a:endParaRPr lang="en-US" sz="2800" dirty="0"/>
          </a:p>
        </p:txBody>
      </p:sp>
      <p:sp>
        <p:nvSpPr>
          <p:cNvPr id="4" name="Slide Number Placeholder 3"/>
          <p:cNvSpPr>
            <a:spLocks noGrp="1"/>
          </p:cNvSpPr>
          <p:nvPr>
            <p:ph type="sldNum" sz="quarter" idx="12"/>
          </p:nvPr>
        </p:nvSpPr>
        <p:spPr/>
        <p:txBody>
          <a:bodyPr/>
          <a:lstStyle/>
          <a:p>
            <a:fld id="{09964888-E3DD-43E6-9D6D-BA1E53871D58}" type="slidenum">
              <a:rPr lang="en-US" smtClean="0"/>
              <a:pPr/>
              <a:t>110</a:t>
            </a:fld>
            <a:endParaRPr lang="en-US"/>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110</a:t>
            </a:fld>
            <a:endParaRPr lang="en-US" sz="1600" dirty="0">
              <a:solidFill>
                <a:schemeClr val="tx1"/>
              </a:solidFill>
            </a:endParaRPr>
          </a:p>
        </p:txBody>
      </p:sp>
      <p:sp>
        <p:nvSpPr>
          <p:cNvPr id="3" name="Rectangle 2"/>
          <p:cNvSpPr/>
          <p:nvPr/>
        </p:nvSpPr>
        <p:spPr>
          <a:xfrm>
            <a:off x="1027791" y="1020041"/>
            <a:ext cx="1685077"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List of symbols:</a:t>
            </a:r>
            <a:endParaRPr lang="en-US" dirty="0"/>
          </a:p>
        </p:txBody>
      </p:sp>
      <p:pic>
        <p:nvPicPr>
          <p:cNvPr id="7" name="Picture 6">
            <a:extLst>
              <a:ext uri="{FF2B5EF4-FFF2-40B4-BE49-F238E27FC236}">
                <a16:creationId xmlns:a16="http://schemas.microsoft.com/office/drawing/2014/main" id="{A4FE18AC-C706-468D-9209-FDAF3C887075}"/>
              </a:ext>
            </a:extLst>
          </p:cNvPr>
          <p:cNvPicPr>
            <a:picLocks noChangeAspect="1"/>
          </p:cNvPicPr>
          <p:nvPr/>
        </p:nvPicPr>
        <p:blipFill rotWithShape="1">
          <a:blip r:embed="rId2">
            <a:extLst>
              <a:ext uri="{28A0092B-C50C-407E-A947-70E740481C1C}">
                <a14:useLocalDpi xmlns:a14="http://schemas.microsoft.com/office/drawing/2010/main" val="0"/>
              </a:ext>
            </a:extLst>
          </a:blip>
          <a:srcRect l="458" t="376" r="1349"/>
          <a:stretch/>
        </p:blipFill>
        <p:spPr>
          <a:xfrm>
            <a:off x="3882886" y="914399"/>
            <a:ext cx="4823792" cy="5551549"/>
          </a:xfrm>
          <a:prstGeom prst="rect">
            <a:avLst/>
          </a:prstGeom>
        </p:spPr>
      </p:pic>
    </p:spTree>
    <p:extLst>
      <p:ext uri="{BB962C8B-B14F-4D97-AF65-F5344CB8AC3E}">
        <p14:creationId xmlns:p14="http://schemas.microsoft.com/office/powerpoint/2010/main" val="176154134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91205" y="295348"/>
            <a:ext cx="5380576" cy="606256"/>
          </a:xfrm>
          <a:prstGeom prst="rect">
            <a:avLst/>
          </a:prstGeom>
        </p:spPr>
        <p:txBody>
          <a:bodyPr wrap="none">
            <a:spAutoFit/>
          </a:bodyPr>
          <a:lstStyle/>
          <a:p>
            <a:pPr marL="0" marR="0">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Firefighting extinguisher and distribution of the sprinklers </a:t>
            </a:r>
            <a:br>
              <a:rPr lang="en-US" sz="1600" b="1" dirty="0">
                <a:effectLst/>
                <a:latin typeface="Times New Roman" panose="02020603050405020304" pitchFamily="18" charset="0"/>
                <a:ea typeface="Calibri" panose="020F0502020204030204" pitchFamily="34" charset="0"/>
                <a:cs typeface="Arial" panose="020B0604020202020204" pitchFamily="34" charset="0"/>
              </a:rPr>
            </a:br>
            <a:r>
              <a:rPr lang="en-US" sz="1600" b="1" dirty="0">
                <a:effectLst/>
                <a:latin typeface="Times New Roman" panose="02020603050405020304" pitchFamily="18" charset="0"/>
                <a:ea typeface="Calibri" panose="020F0502020204030204" pitchFamily="34" charset="0"/>
                <a:cs typeface="Arial" panose="020B0604020202020204" pitchFamily="34" charset="0"/>
              </a:rPr>
              <a:t>in the Ground Floor.</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111</a:t>
            </a:fld>
            <a:endParaRPr lang="en-US" sz="1600" dirty="0">
              <a:solidFill>
                <a:schemeClr val="tx1"/>
              </a:solidFill>
            </a:endParaRPr>
          </a:p>
        </p:txBody>
      </p:sp>
      <p:sp>
        <p:nvSpPr>
          <p:cNvPr id="10" name="Rectangle 9">
            <a:extLst>
              <a:ext uri="{FF2B5EF4-FFF2-40B4-BE49-F238E27FC236}">
                <a16:creationId xmlns:a16="http://schemas.microsoft.com/office/drawing/2014/main" id="{17DC7293-D917-45A3-8E34-2B4D68E67F2E}"/>
              </a:ext>
            </a:extLst>
          </p:cNvPr>
          <p:cNvSpPr/>
          <p:nvPr/>
        </p:nvSpPr>
        <p:spPr>
          <a:xfrm>
            <a:off x="5761874" y="295348"/>
            <a:ext cx="5380576" cy="606256"/>
          </a:xfrm>
          <a:prstGeom prst="rect">
            <a:avLst/>
          </a:prstGeom>
        </p:spPr>
        <p:txBody>
          <a:bodyPr wrap="none">
            <a:spAutoFit/>
          </a:bodyPr>
          <a:lstStyle/>
          <a:p>
            <a:pPr marL="0" marR="0">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Firefighting extinguisher and distribution of the sprinklers </a:t>
            </a:r>
            <a:br>
              <a:rPr lang="en-US" sz="1600" b="1" dirty="0">
                <a:effectLst/>
                <a:latin typeface="Times New Roman" panose="02020603050405020304" pitchFamily="18" charset="0"/>
                <a:ea typeface="Calibri" panose="020F0502020204030204" pitchFamily="34" charset="0"/>
                <a:cs typeface="Arial" panose="020B0604020202020204" pitchFamily="34" charset="0"/>
              </a:rPr>
            </a:br>
            <a:r>
              <a:rPr lang="en-US" sz="1600" b="1" dirty="0">
                <a:effectLst/>
                <a:latin typeface="Times New Roman" panose="02020603050405020304" pitchFamily="18" charset="0"/>
                <a:ea typeface="Calibri" panose="020F0502020204030204" pitchFamily="34" charset="0"/>
                <a:cs typeface="Arial" panose="020B0604020202020204" pitchFamily="34" charset="0"/>
              </a:rPr>
              <a:t>in the first Floor.</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6" name="Content Placeholder 15">
            <a:extLst>
              <a:ext uri="{FF2B5EF4-FFF2-40B4-BE49-F238E27FC236}">
                <a16:creationId xmlns:a16="http://schemas.microsoft.com/office/drawing/2014/main" id="{1C4A9C6F-0BC3-48B9-9093-3D8A3777B1D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109306"/>
            <a:ext cx="6006425" cy="4639387"/>
          </a:xfrm>
        </p:spPr>
      </p:pic>
      <p:pic>
        <p:nvPicPr>
          <p:cNvPr id="18" name="Picture 17">
            <a:extLst>
              <a:ext uri="{FF2B5EF4-FFF2-40B4-BE49-F238E27FC236}">
                <a16:creationId xmlns:a16="http://schemas.microsoft.com/office/drawing/2014/main" id="{183BA495-21C9-47DD-82B1-DB8B7E5BFE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0886" y="862368"/>
            <a:ext cx="6334125" cy="4886325"/>
          </a:xfrm>
          <a:prstGeom prst="rect">
            <a:avLst/>
          </a:prstGeom>
        </p:spPr>
      </p:pic>
    </p:spTree>
    <p:extLst>
      <p:ext uri="{BB962C8B-B14F-4D97-AF65-F5344CB8AC3E}">
        <p14:creationId xmlns:p14="http://schemas.microsoft.com/office/powerpoint/2010/main" val="29044004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91205" y="295348"/>
            <a:ext cx="5380576" cy="606256"/>
          </a:xfrm>
          <a:prstGeom prst="rect">
            <a:avLst/>
          </a:prstGeom>
        </p:spPr>
        <p:txBody>
          <a:bodyPr wrap="none">
            <a:spAutoFit/>
          </a:bodyPr>
          <a:lstStyle/>
          <a:p>
            <a:pPr marL="0" marR="0">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Firefighting extinguisher and distribution of the sprinklers </a:t>
            </a:r>
            <a:br>
              <a:rPr lang="en-US" sz="1600" b="1" dirty="0">
                <a:effectLst/>
                <a:latin typeface="Times New Roman" panose="02020603050405020304" pitchFamily="18" charset="0"/>
                <a:ea typeface="Calibri" panose="020F0502020204030204" pitchFamily="34" charset="0"/>
                <a:cs typeface="Arial" panose="020B0604020202020204" pitchFamily="34" charset="0"/>
              </a:rPr>
            </a:br>
            <a:r>
              <a:rPr lang="en-US" sz="1600" b="1" dirty="0">
                <a:effectLst/>
                <a:latin typeface="Times New Roman" panose="02020603050405020304" pitchFamily="18" charset="0"/>
                <a:ea typeface="Calibri" panose="020F0502020204030204" pitchFamily="34" charset="0"/>
                <a:cs typeface="Arial" panose="020B0604020202020204" pitchFamily="34" charset="0"/>
              </a:rPr>
              <a:t>in the second Floor.</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112</a:t>
            </a:fld>
            <a:endParaRPr lang="en-US" sz="1600" dirty="0">
              <a:solidFill>
                <a:schemeClr val="tx1"/>
              </a:solidFill>
            </a:endParaRPr>
          </a:p>
        </p:txBody>
      </p:sp>
      <p:sp>
        <p:nvSpPr>
          <p:cNvPr id="10" name="Rectangle 9">
            <a:extLst>
              <a:ext uri="{FF2B5EF4-FFF2-40B4-BE49-F238E27FC236}">
                <a16:creationId xmlns:a16="http://schemas.microsoft.com/office/drawing/2014/main" id="{17DC7293-D917-45A3-8E34-2B4D68E67F2E}"/>
              </a:ext>
            </a:extLst>
          </p:cNvPr>
          <p:cNvSpPr/>
          <p:nvPr/>
        </p:nvSpPr>
        <p:spPr>
          <a:xfrm>
            <a:off x="5761874" y="295348"/>
            <a:ext cx="5380576" cy="606256"/>
          </a:xfrm>
          <a:prstGeom prst="rect">
            <a:avLst/>
          </a:prstGeom>
        </p:spPr>
        <p:txBody>
          <a:bodyPr wrap="none">
            <a:spAutoFit/>
          </a:bodyPr>
          <a:lstStyle/>
          <a:p>
            <a:pPr marL="0" marR="0">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Firefighting extinguisher and distribution of the sprinklers </a:t>
            </a:r>
            <a:br>
              <a:rPr lang="en-US" sz="1600" b="1" dirty="0">
                <a:effectLst/>
                <a:latin typeface="Times New Roman" panose="02020603050405020304" pitchFamily="18" charset="0"/>
                <a:ea typeface="Calibri" panose="020F0502020204030204" pitchFamily="34" charset="0"/>
                <a:cs typeface="Arial" panose="020B0604020202020204" pitchFamily="34" charset="0"/>
              </a:rPr>
            </a:br>
            <a:r>
              <a:rPr lang="en-US" sz="1600" b="1" dirty="0">
                <a:effectLst/>
                <a:latin typeface="Times New Roman" panose="02020603050405020304" pitchFamily="18" charset="0"/>
                <a:ea typeface="Calibri" panose="020F0502020204030204" pitchFamily="34" charset="0"/>
                <a:cs typeface="Arial" panose="020B0604020202020204" pitchFamily="34" charset="0"/>
              </a:rPr>
              <a:t>in the third Floor.</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Content Placeholder 4">
            <a:extLst>
              <a:ext uri="{FF2B5EF4-FFF2-40B4-BE49-F238E27FC236}">
                <a16:creationId xmlns:a16="http://schemas.microsoft.com/office/drawing/2014/main" id="{6254D2CE-68F8-4150-AAE7-B11C94D1B07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901604"/>
            <a:ext cx="5833454" cy="4598444"/>
          </a:xfrm>
        </p:spPr>
      </p:pic>
      <p:pic>
        <p:nvPicPr>
          <p:cNvPr id="7" name="Picture 6">
            <a:extLst>
              <a:ext uri="{FF2B5EF4-FFF2-40B4-BE49-F238E27FC236}">
                <a16:creationId xmlns:a16="http://schemas.microsoft.com/office/drawing/2014/main" id="{7B1BB7C8-0413-466C-B6BD-9952F92208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1874" y="792422"/>
            <a:ext cx="6482257" cy="5054792"/>
          </a:xfrm>
          <a:prstGeom prst="rect">
            <a:avLst/>
          </a:prstGeom>
        </p:spPr>
      </p:pic>
    </p:spTree>
    <p:extLst>
      <p:ext uri="{BB962C8B-B14F-4D97-AF65-F5344CB8AC3E}">
        <p14:creationId xmlns:p14="http://schemas.microsoft.com/office/powerpoint/2010/main" val="13866053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91205" y="295348"/>
            <a:ext cx="7071608" cy="342786"/>
          </a:xfrm>
          <a:prstGeom prst="rect">
            <a:avLst/>
          </a:prstGeom>
        </p:spPr>
        <p:txBody>
          <a:bodyPr wrap="square">
            <a:spAutoFit/>
          </a:bodyPr>
          <a:lstStyle/>
          <a:p>
            <a:pPr marL="0" marR="0">
              <a:lnSpc>
                <a:spcPct val="107000"/>
              </a:lnSpc>
              <a:spcBef>
                <a:spcPts val="0"/>
              </a:spcBef>
              <a:spcAft>
                <a:spcPts val="800"/>
              </a:spcAft>
            </a:pPr>
            <a:r>
              <a:rPr lang="en-US" sz="1600" b="1" dirty="0">
                <a:effectLst/>
                <a:latin typeface="Times New Roman" panose="02020603050405020304" pitchFamily="18" charset="0"/>
                <a:ea typeface="Calibri" panose="020F0502020204030204" pitchFamily="34" charset="0"/>
                <a:cs typeface="Arial" panose="020B0604020202020204" pitchFamily="34" charset="0"/>
              </a:rPr>
              <a:t>Firefighting extinguisher and distribution of the sprinklers in the fourth Floor.</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113</a:t>
            </a:fld>
            <a:endParaRPr lang="en-US" sz="1600" dirty="0">
              <a:solidFill>
                <a:schemeClr val="tx1"/>
              </a:solidFill>
            </a:endParaRPr>
          </a:p>
        </p:txBody>
      </p:sp>
      <p:pic>
        <p:nvPicPr>
          <p:cNvPr id="5" name="Content Placeholder 4">
            <a:extLst>
              <a:ext uri="{FF2B5EF4-FFF2-40B4-BE49-F238E27FC236}">
                <a16:creationId xmlns:a16="http://schemas.microsoft.com/office/drawing/2014/main" id="{87855953-825F-4931-BAE9-7DD9BE7F85C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06014" y="901604"/>
            <a:ext cx="7342785" cy="5818601"/>
          </a:xfrm>
        </p:spPr>
      </p:pic>
    </p:spTree>
    <p:extLst>
      <p:ext uri="{BB962C8B-B14F-4D97-AF65-F5344CB8AC3E}">
        <p14:creationId xmlns:p14="http://schemas.microsoft.com/office/powerpoint/2010/main" val="18630245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370B62EE-80D0-4792-BC00-DF03E5E879C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729429"/>
            <a:ext cx="6254930" cy="4879801"/>
          </a:xfrm>
        </p:spPr>
      </p:pic>
      <p:sp>
        <p:nvSpPr>
          <p:cNvPr id="4" name="Slide Number Placeholder 3"/>
          <p:cNvSpPr>
            <a:spLocks noGrp="1"/>
          </p:cNvSpPr>
          <p:nvPr>
            <p:ph type="sldNum" sz="quarter" idx="12"/>
          </p:nvPr>
        </p:nvSpPr>
        <p:spPr/>
        <p:txBody>
          <a:bodyPr/>
          <a:lstStyle/>
          <a:p>
            <a:fld id="{09964888-E3DD-43E6-9D6D-BA1E53871D58}" type="slidenum">
              <a:rPr lang="en-US" smtClean="0"/>
              <a:pPr/>
              <a:t>114</a:t>
            </a:fld>
            <a:endParaRPr lang="en-US"/>
          </a:p>
        </p:txBody>
      </p:sp>
      <p:sp>
        <p:nvSpPr>
          <p:cNvPr id="7" name="Rectangle 6"/>
          <p:cNvSpPr/>
          <p:nvPr/>
        </p:nvSpPr>
        <p:spPr>
          <a:xfrm>
            <a:off x="7767820" y="310135"/>
            <a:ext cx="301236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Fire Detectors in the first floor</a:t>
            </a:r>
            <a:endParaRPr lang="en-US" dirty="0"/>
          </a:p>
        </p:txBody>
      </p:sp>
      <p:sp>
        <p:nvSpPr>
          <p:cNvPr id="8" name="Rectangle 7"/>
          <p:cNvSpPr/>
          <p:nvPr/>
        </p:nvSpPr>
        <p:spPr>
          <a:xfrm>
            <a:off x="1428606" y="310135"/>
            <a:ext cx="329449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Fire Detectors in the ground floor</a:t>
            </a:r>
            <a:endParaRPr lang="en-US" dirty="0"/>
          </a:p>
        </p:txBody>
      </p:sp>
      <p:sp>
        <p:nvSpPr>
          <p:cNvPr id="9"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114</a:t>
            </a:fld>
            <a:endParaRPr lang="en-US" sz="1600" dirty="0">
              <a:solidFill>
                <a:schemeClr val="tx1"/>
              </a:solidFill>
            </a:endParaRPr>
          </a:p>
        </p:txBody>
      </p:sp>
      <p:pic>
        <p:nvPicPr>
          <p:cNvPr id="13" name="Picture 12">
            <a:extLst>
              <a:ext uri="{FF2B5EF4-FFF2-40B4-BE49-F238E27FC236}">
                <a16:creationId xmlns:a16="http://schemas.microsoft.com/office/drawing/2014/main" id="{7E19D61F-34D4-410D-AE28-8882EB0568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678541"/>
            <a:ext cx="6238875" cy="4981575"/>
          </a:xfrm>
          <a:prstGeom prst="rect">
            <a:avLst/>
          </a:prstGeom>
        </p:spPr>
      </p:pic>
    </p:spTree>
    <p:extLst>
      <p:ext uri="{BB962C8B-B14F-4D97-AF65-F5344CB8AC3E}">
        <p14:creationId xmlns:p14="http://schemas.microsoft.com/office/powerpoint/2010/main" val="163292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FA765EA-B65A-4FBD-9F10-D7FEB6B949F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750192"/>
            <a:ext cx="6147055" cy="4763504"/>
          </a:xfrm>
        </p:spPr>
      </p:pic>
      <p:sp>
        <p:nvSpPr>
          <p:cNvPr id="4" name="Slide Number Placeholder 3"/>
          <p:cNvSpPr>
            <a:spLocks noGrp="1"/>
          </p:cNvSpPr>
          <p:nvPr>
            <p:ph type="sldNum" sz="quarter" idx="12"/>
          </p:nvPr>
        </p:nvSpPr>
        <p:spPr/>
        <p:txBody>
          <a:bodyPr/>
          <a:lstStyle/>
          <a:p>
            <a:fld id="{09964888-E3DD-43E6-9D6D-BA1E53871D58}" type="slidenum">
              <a:rPr lang="en-US" smtClean="0"/>
              <a:pPr/>
              <a:t>115</a:t>
            </a:fld>
            <a:endParaRPr lang="en-US"/>
          </a:p>
        </p:txBody>
      </p:sp>
      <p:sp>
        <p:nvSpPr>
          <p:cNvPr id="7" name="Rectangle 6"/>
          <p:cNvSpPr/>
          <p:nvPr/>
        </p:nvSpPr>
        <p:spPr>
          <a:xfrm>
            <a:off x="7767820" y="310135"/>
            <a:ext cx="307648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Fire Detectors in the third floor</a:t>
            </a:r>
            <a:endParaRPr lang="en-US" dirty="0"/>
          </a:p>
        </p:txBody>
      </p:sp>
      <p:sp>
        <p:nvSpPr>
          <p:cNvPr id="8" name="Rectangle 7"/>
          <p:cNvSpPr/>
          <p:nvPr/>
        </p:nvSpPr>
        <p:spPr>
          <a:xfrm>
            <a:off x="1428606" y="310135"/>
            <a:ext cx="328166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Fire Detectors in the second floor</a:t>
            </a:r>
            <a:endParaRPr lang="en-US" dirty="0"/>
          </a:p>
        </p:txBody>
      </p:sp>
      <p:sp>
        <p:nvSpPr>
          <p:cNvPr id="9"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115</a:t>
            </a:fld>
            <a:endParaRPr lang="en-US" sz="1600" dirty="0">
              <a:solidFill>
                <a:schemeClr val="tx1"/>
              </a:solidFill>
            </a:endParaRPr>
          </a:p>
        </p:txBody>
      </p:sp>
      <p:pic>
        <p:nvPicPr>
          <p:cNvPr id="12" name="Picture 11">
            <a:extLst>
              <a:ext uri="{FF2B5EF4-FFF2-40B4-BE49-F238E27FC236}">
                <a16:creationId xmlns:a16="http://schemas.microsoft.com/office/drawing/2014/main" id="{EA71368F-E199-4E8A-A91B-2EC3C8B0C7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8166" y="818340"/>
            <a:ext cx="6238875" cy="4914900"/>
          </a:xfrm>
          <a:prstGeom prst="rect">
            <a:avLst/>
          </a:prstGeom>
        </p:spPr>
      </p:pic>
    </p:spTree>
    <p:extLst>
      <p:ext uri="{BB962C8B-B14F-4D97-AF65-F5344CB8AC3E}">
        <p14:creationId xmlns:p14="http://schemas.microsoft.com/office/powerpoint/2010/main" val="7498688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8D5B22B-BD79-4CEA-81F5-2E87DFB69EA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0851" y="918780"/>
            <a:ext cx="7090068" cy="5629085"/>
          </a:xfrm>
        </p:spPr>
      </p:pic>
      <p:sp>
        <p:nvSpPr>
          <p:cNvPr id="4" name="Slide Number Placeholder 3"/>
          <p:cNvSpPr>
            <a:spLocks noGrp="1"/>
          </p:cNvSpPr>
          <p:nvPr>
            <p:ph type="sldNum" sz="quarter" idx="12"/>
          </p:nvPr>
        </p:nvSpPr>
        <p:spPr/>
        <p:txBody>
          <a:bodyPr/>
          <a:lstStyle/>
          <a:p>
            <a:fld id="{09964888-E3DD-43E6-9D6D-BA1E53871D58}" type="slidenum">
              <a:rPr lang="en-US" smtClean="0"/>
              <a:pPr/>
              <a:t>116</a:t>
            </a:fld>
            <a:endParaRPr lang="en-US"/>
          </a:p>
        </p:txBody>
      </p:sp>
      <p:sp>
        <p:nvSpPr>
          <p:cNvPr id="8" name="Rectangle 7"/>
          <p:cNvSpPr/>
          <p:nvPr/>
        </p:nvSpPr>
        <p:spPr>
          <a:xfrm>
            <a:off x="1428606" y="310135"/>
            <a:ext cx="3204723"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Fire Detectors in the fourth floor</a:t>
            </a:r>
            <a:endParaRPr lang="en-US" dirty="0"/>
          </a:p>
        </p:txBody>
      </p:sp>
      <p:sp>
        <p:nvSpPr>
          <p:cNvPr id="9"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116</a:t>
            </a:fld>
            <a:endParaRPr lang="en-US" sz="1600" dirty="0">
              <a:solidFill>
                <a:schemeClr val="tx1"/>
              </a:solidFill>
            </a:endParaRPr>
          </a:p>
        </p:txBody>
      </p:sp>
    </p:spTree>
    <p:extLst>
      <p:ext uri="{BB962C8B-B14F-4D97-AF65-F5344CB8AC3E}">
        <p14:creationId xmlns:p14="http://schemas.microsoft.com/office/powerpoint/2010/main" val="24380736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117</a:t>
            </a:fld>
            <a:endParaRPr lang="en-US"/>
          </a:p>
        </p:txBody>
      </p:sp>
      <p:sp>
        <p:nvSpPr>
          <p:cNvPr id="5" name="Rectangle 4"/>
          <p:cNvSpPr/>
          <p:nvPr/>
        </p:nvSpPr>
        <p:spPr>
          <a:xfrm>
            <a:off x="414550" y="965722"/>
            <a:ext cx="3339376"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Drainage system for ground floor:</a:t>
            </a:r>
            <a:endParaRPr lang="en-US" dirty="0"/>
          </a:p>
        </p:txBody>
      </p:sp>
      <p:sp>
        <p:nvSpPr>
          <p:cNvPr id="12" name="Rectangle 11"/>
          <p:cNvSpPr/>
          <p:nvPr/>
        </p:nvSpPr>
        <p:spPr>
          <a:xfrm>
            <a:off x="311574" y="153334"/>
            <a:ext cx="3256789" cy="646331"/>
          </a:xfrm>
          <a:prstGeom prst="rect">
            <a:avLst/>
          </a:prstGeom>
        </p:spPr>
        <p:txBody>
          <a:bodyPr wrap="none">
            <a:spAutoFit/>
          </a:bodyPr>
          <a:lstStyle/>
          <a:p>
            <a:r>
              <a:rPr lang="en-US" sz="3600" dirty="0">
                <a:solidFill>
                  <a:srgbClr val="90C226"/>
                </a:solidFill>
                <a:latin typeface="Calibri" panose="020F0502020204030204" pitchFamily="34" charset="0"/>
                <a:ea typeface="Times New Roman" panose="02020603050405020304" pitchFamily="18" charset="0"/>
                <a:cs typeface="Arial" panose="020B0604020202020204" pitchFamily="34" charset="0"/>
              </a:rPr>
              <a:t>Drainage system</a:t>
            </a:r>
            <a:endParaRPr lang="en-US" dirty="0"/>
          </a:p>
        </p:txBody>
      </p:sp>
      <p:sp>
        <p:nvSpPr>
          <p:cNvPr id="13"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117</a:t>
            </a:fld>
            <a:endParaRPr lang="en-US" sz="1600" dirty="0">
              <a:solidFill>
                <a:schemeClr val="tx1"/>
              </a:solidFill>
            </a:endParaRPr>
          </a:p>
        </p:txBody>
      </p:sp>
      <p:pic>
        <p:nvPicPr>
          <p:cNvPr id="14" name="Picture 13">
            <a:extLst>
              <a:ext uri="{FF2B5EF4-FFF2-40B4-BE49-F238E27FC236}">
                <a16:creationId xmlns:a16="http://schemas.microsoft.com/office/drawing/2014/main" id="{DDEBC115-7455-452A-A4F9-8C014684B3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816" y="1379902"/>
            <a:ext cx="6238875" cy="4905375"/>
          </a:xfrm>
          <a:prstGeom prst="rect">
            <a:avLst/>
          </a:prstGeom>
        </p:spPr>
      </p:pic>
      <p:pic>
        <p:nvPicPr>
          <p:cNvPr id="16" name="Picture 15">
            <a:extLst>
              <a:ext uri="{FF2B5EF4-FFF2-40B4-BE49-F238E27FC236}">
                <a16:creationId xmlns:a16="http://schemas.microsoft.com/office/drawing/2014/main" id="{89F92638-8103-49F6-8226-771C91C13F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417296"/>
            <a:ext cx="6200775" cy="4886325"/>
          </a:xfrm>
          <a:prstGeom prst="rect">
            <a:avLst/>
          </a:prstGeom>
        </p:spPr>
      </p:pic>
      <p:sp>
        <p:nvSpPr>
          <p:cNvPr id="17" name="Rectangle 16">
            <a:extLst>
              <a:ext uri="{FF2B5EF4-FFF2-40B4-BE49-F238E27FC236}">
                <a16:creationId xmlns:a16="http://schemas.microsoft.com/office/drawing/2014/main" id="{BFE6AE08-AB41-43AF-B9D9-4EF5EE35EF02}"/>
              </a:ext>
            </a:extLst>
          </p:cNvPr>
          <p:cNvSpPr/>
          <p:nvPr/>
        </p:nvSpPr>
        <p:spPr>
          <a:xfrm>
            <a:off x="7262644" y="997318"/>
            <a:ext cx="3057247"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Drainage system for first floor:</a:t>
            </a:r>
            <a:endParaRPr lang="en-US" dirty="0"/>
          </a:p>
        </p:txBody>
      </p:sp>
    </p:spTree>
    <p:extLst>
      <p:ext uri="{BB962C8B-B14F-4D97-AF65-F5344CB8AC3E}">
        <p14:creationId xmlns:p14="http://schemas.microsoft.com/office/powerpoint/2010/main" val="16506298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118</a:t>
            </a:fld>
            <a:endParaRPr lang="en-US"/>
          </a:p>
        </p:txBody>
      </p:sp>
      <p:sp>
        <p:nvSpPr>
          <p:cNvPr id="5" name="Rectangle 4"/>
          <p:cNvSpPr/>
          <p:nvPr/>
        </p:nvSpPr>
        <p:spPr>
          <a:xfrm>
            <a:off x="414550" y="965722"/>
            <a:ext cx="332655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Drainage system for second floor:</a:t>
            </a:r>
            <a:endParaRPr lang="en-US" dirty="0"/>
          </a:p>
        </p:txBody>
      </p:sp>
      <p:sp>
        <p:nvSpPr>
          <p:cNvPr id="12" name="Rectangle 11"/>
          <p:cNvSpPr/>
          <p:nvPr/>
        </p:nvSpPr>
        <p:spPr>
          <a:xfrm>
            <a:off x="311574" y="153334"/>
            <a:ext cx="3256789" cy="646331"/>
          </a:xfrm>
          <a:prstGeom prst="rect">
            <a:avLst/>
          </a:prstGeom>
        </p:spPr>
        <p:txBody>
          <a:bodyPr wrap="none">
            <a:spAutoFit/>
          </a:bodyPr>
          <a:lstStyle/>
          <a:p>
            <a:r>
              <a:rPr lang="en-US" sz="3600" dirty="0">
                <a:solidFill>
                  <a:srgbClr val="90C226"/>
                </a:solidFill>
                <a:latin typeface="Calibri" panose="020F0502020204030204" pitchFamily="34" charset="0"/>
                <a:ea typeface="Times New Roman" panose="02020603050405020304" pitchFamily="18" charset="0"/>
                <a:cs typeface="Arial" panose="020B0604020202020204" pitchFamily="34" charset="0"/>
              </a:rPr>
              <a:t>Drainage system</a:t>
            </a:r>
            <a:endParaRPr lang="en-US" dirty="0"/>
          </a:p>
        </p:txBody>
      </p:sp>
      <p:sp>
        <p:nvSpPr>
          <p:cNvPr id="13"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118</a:t>
            </a:fld>
            <a:endParaRPr lang="en-US" sz="1600" dirty="0">
              <a:solidFill>
                <a:schemeClr val="tx1"/>
              </a:solidFill>
            </a:endParaRPr>
          </a:p>
        </p:txBody>
      </p:sp>
      <p:sp>
        <p:nvSpPr>
          <p:cNvPr id="17" name="Rectangle 16">
            <a:extLst>
              <a:ext uri="{FF2B5EF4-FFF2-40B4-BE49-F238E27FC236}">
                <a16:creationId xmlns:a16="http://schemas.microsoft.com/office/drawing/2014/main" id="{BFE6AE08-AB41-43AF-B9D9-4EF5EE35EF02}"/>
              </a:ext>
            </a:extLst>
          </p:cNvPr>
          <p:cNvSpPr/>
          <p:nvPr/>
        </p:nvSpPr>
        <p:spPr>
          <a:xfrm>
            <a:off x="7262644" y="997318"/>
            <a:ext cx="3121367"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Drainage system for third floor:</a:t>
            </a:r>
            <a:endParaRPr lang="en-US" dirty="0"/>
          </a:p>
        </p:txBody>
      </p:sp>
      <p:pic>
        <p:nvPicPr>
          <p:cNvPr id="3" name="Picture 2">
            <a:extLst>
              <a:ext uri="{FF2B5EF4-FFF2-40B4-BE49-F238E27FC236}">
                <a16:creationId xmlns:a16="http://schemas.microsoft.com/office/drawing/2014/main" id="{481A53D7-91DD-4C76-B009-D139945D6D1C}"/>
              </a:ext>
            </a:extLst>
          </p:cNvPr>
          <p:cNvPicPr>
            <a:picLocks noChangeAspect="1"/>
          </p:cNvPicPr>
          <p:nvPr/>
        </p:nvPicPr>
        <p:blipFill rotWithShape="1">
          <a:blip r:embed="rId2">
            <a:extLst>
              <a:ext uri="{28A0092B-C50C-407E-A947-70E740481C1C}">
                <a14:useLocalDpi xmlns:a14="http://schemas.microsoft.com/office/drawing/2010/main" val="0"/>
              </a:ext>
            </a:extLst>
          </a:blip>
          <a:srcRect l="2128"/>
          <a:stretch/>
        </p:blipFill>
        <p:spPr>
          <a:xfrm>
            <a:off x="0" y="1402763"/>
            <a:ext cx="6096828" cy="4848225"/>
          </a:xfrm>
          <a:prstGeom prst="rect">
            <a:avLst/>
          </a:prstGeom>
        </p:spPr>
      </p:pic>
      <p:pic>
        <p:nvPicPr>
          <p:cNvPr id="7" name="Picture 6">
            <a:extLst>
              <a:ext uri="{FF2B5EF4-FFF2-40B4-BE49-F238E27FC236}">
                <a16:creationId xmlns:a16="http://schemas.microsoft.com/office/drawing/2014/main" id="{17699C6F-7C97-4007-ABB2-FDCA117F94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434437"/>
            <a:ext cx="6286500" cy="4972050"/>
          </a:xfrm>
          <a:prstGeom prst="rect">
            <a:avLst/>
          </a:prstGeom>
        </p:spPr>
      </p:pic>
    </p:spTree>
    <p:extLst>
      <p:ext uri="{BB962C8B-B14F-4D97-AF65-F5344CB8AC3E}">
        <p14:creationId xmlns:p14="http://schemas.microsoft.com/office/powerpoint/2010/main" val="41829533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119</a:t>
            </a:fld>
            <a:endParaRPr lang="en-US"/>
          </a:p>
        </p:txBody>
      </p:sp>
      <p:sp>
        <p:nvSpPr>
          <p:cNvPr id="5" name="Rectangle 4"/>
          <p:cNvSpPr/>
          <p:nvPr/>
        </p:nvSpPr>
        <p:spPr>
          <a:xfrm>
            <a:off x="414550" y="965722"/>
            <a:ext cx="3249608"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Drainage system for fourth floor:</a:t>
            </a:r>
            <a:endParaRPr lang="en-US" dirty="0"/>
          </a:p>
        </p:txBody>
      </p:sp>
      <p:sp>
        <p:nvSpPr>
          <p:cNvPr id="12" name="Rectangle 11"/>
          <p:cNvSpPr/>
          <p:nvPr/>
        </p:nvSpPr>
        <p:spPr>
          <a:xfrm>
            <a:off x="311574" y="153334"/>
            <a:ext cx="3256789" cy="646331"/>
          </a:xfrm>
          <a:prstGeom prst="rect">
            <a:avLst/>
          </a:prstGeom>
        </p:spPr>
        <p:txBody>
          <a:bodyPr wrap="none">
            <a:spAutoFit/>
          </a:bodyPr>
          <a:lstStyle/>
          <a:p>
            <a:r>
              <a:rPr lang="en-US" sz="3600" dirty="0">
                <a:solidFill>
                  <a:srgbClr val="90C226"/>
                </a:solidFill>
                <a:latin typeface="Calibri" panose="020F0502020204030204" pitchFamily="34" charset="0"/>
                <a:ea typeface="Times New Roman" panose="02020603050405020304" pitchFamily="18" charset="0"/>
                <a:cs typeface="Arial" panose="020B0604020202020204" pitchFamily="34" charset="0"/>
              </a:rPr>
              <a:t>Drainage system</a:t>
            </a:r>
            <a:endParaRPr lang="en-US" dirty="0"/>
          </a:p>
        </p:txBody>
      </p:sp>
      <p:sp>
        <p:nvSpPr>
          <p:cNvPr id="13"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119</a:t>
            </a:fld>
            <a:endParaRPr lang="en-US" sz="1600" dirty="0">
              <a:solidFill>
                <a:schemeClr val="tx1"/>
              </a:solidFill>
            </a:endParaRPr>
          </a:p>
        </p:txBody>
      </p:sp>
      <p:pic>
        <p:nvPicPr>
          <p:cNvPr id="3" name="Picture 2">
            <a:extLst>
              <a:ext uri="{FF2B5EF4-FFF2-40B4-BE49-F238E27FC236}">
                <a16:creationId xmlns:a16="http://schemas.microsoft.com/office/drawing/2014/main" id="{537120CA-DF36-49B4-ABEA-F67371B734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4158" y="666733"/>
            <a:ext cx="7303110" cy="5739753"/>
          </a:xfrm>
          <a:prstGeom prst="rect">
            <a:avLst/>
          </a:prstGeom>
        </p:spPr>
      </p:pic>
    </p:spTree>
    <p:extLst>
      <p:ext uri="{BB962C8B-B14F-4D97-AF65-F5344CB8AC3E}">
        <p14:creationId xmlns:p14="http://schemas.microsoft.com/office/powerpoint/2010/main" val="18721782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AB24F-6295-4C38-9B68-1B5E5CF1EEC6}"/>
              </a:ext>
            </a:extLst>
          </p:cNvPr>
          <p:cNvSpPr>
            <a:spLocks noGrp="1"/>
          </p:cNvSpPr>
          <p:nvPr>
            <p:ph type="title"/>
          </p:nvPr>
        </p:nvSpPr>
        <p:spPr>
          <a:xfrm>
            <a:off x="0" y="0"/>
            <a:ext cx="6839339" cy="749812"/>
          </a:xfrm>
        </p:spPr>
        <p:txBody>
          <a:bodyPr/>
          <a:lstStyle/>
          <a:p>
            <a:r>
              <a:rPr lang="en-US" sz="36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aspects</a:t>
            </a:r>
            <a:endParaRPr lang="en-US" dirty="0"/>
          </a:p>
        </p:txBody>
      </p:sp>
      <p:pic>
        <p:nvPicPr>
          <p:cNvPr id="6" name="Content Placeholder 5">
            <a:extLst>
              <a:ext uri="{FF2B5EF4-FFF2-40B4-BE49-F238E27FC236}">
                <a16:creationId xmlns:a16="http://schemas.microsoft.com/office/drawing/2014/main" id="{A62BC714-0CEC-4D9F-A88F-E4D2EA9DA44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305577" y="1390386"/>
            <a:ext cx="9455950" cy="4362344"/>
          </a:xfrm>
        </p:spPr>
      </p:pic>
      <p:sp>
        <p:nvSpPr>
          <p:cNvPr id="7" name="TextBox 6">
            <a:extLst>
              <a:ext uri="{FF2B5EF4-FFF2-40B4-BE49-F238E27FC236}">
                <a16:creationId xmlns:a16="http://schemas.microsoft.com/office/drawing/2014/main" id="{B5796288-A4EB-422E-99E7-AFCDF984CEE4}"/>
              </a:ext>
            </a:extLst>
          </p:cNvPr>
          <p:cNvSpPr txBox="1"/>
          <p:nvPr/>
        </p:nvSpPr>
        <p:spPr>
          <a:xfrm>
            <a:off x="107303" y="640574"/>
            <a:ext cx="6204856" cy="369332"/>
          </a:xfrm>
          <a:prstGeom prst="rect">
            <a:avLst/>
          </a:prstGeom>
          <a:noFill/>
        </p:spPr>
        <p:txBody>
          <a:bodyPr wrap="square">
            <a:spAutoFit/>
          </a:bodyPr>
          <a:lstStyle/>
          <a:p>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3D model </a:t>
            </a:r>
            <a:endParaRPr lang="en-US" sz="1800" dirty="0"/>
          </a:p>
        </p:txBody>
      </p:sp>
    </p:spTree>
    <p:extLst>
      <p:ext uri="{BB962C8B-B14F-4D97-AF65-F5344CB8AC3E}">
        <p14:creationId xmlns:p14="http://schemas.microsoft.com/office/powerpoint/2010/main" val="178612466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120</a:t>
            </a:fld>
            <a:endParaRPr lang="en-US"/>
          </a:p>
        </p:txBody>
      </p:sp>
      <p:sp>
        <p:nvSpPr>
          <p:cNvPr id="3" name="Rectangle 2"/>
          <p:cNvSpPr/>
          <p:nvPr/>
        </p:nvSpPr>
        <p:spPr>
          <a:xfrm>
            <a:off x="410851" y="436762"/>
            <a:ext cx="5044971" cy="369909"/>
          </a:xfrm>
          <a:prstGeom prst="rect">
            <a:avLst/>
          </a:prstGeom>
        </p:spPr>
        <p:txBody>
          <a:bodyPr wrap="none">
            <a:spAutoFit/>
          </a:bodyPr>
          <a:lstStyle/>
          <a:p>
            <a:pPr algn="just">
              <a:lnSpc>
                <a:spcPct val="105000"/>
              </a:lnSpc>
              <a:spcAft>
                <a:spcPts val="800"/>
              </a:spcAft>
            </a:pPr>
            <a:r>
              <a:rPr lang="en-US" sz="1800" dirty="0">
                <a:effectLst/>
                <a:latin typeface="Times New Roman" panose="02020603050405020304" pitchFamily="18" charset="0"/>
                <a:ea typeface="Calibri" panose="020F0502020204030204" pitchFamily="34" charset="0"/>
              </a:rPr>
              <a:t>Sewer fixture units(</a:t>
            </a:r>
            <a:r>
              <a:rPr lang="en-US" sz="1800" dirty="0" err="1">
                <a:effectLst/>
                <a:latin typeface="Times New Roman" panose="02020603050405020304" pitchFamily="18" charset="0"/>
                <a:ea typeface="Calibri" panose="020F0502020204030204" pitchFamily="34" charset="0"/>
              </a:rPr>
              <a:t>dfu</a:t>
            </a:r>
            <a:r>
              <a:rPr lang="en-US" sz="1800" dirty="0">
                <a:effectLst/>
                <a:latin typeface="Times New Roman" panose="02020603050405020304" pitchFamily="18" charset="0"/>
                <a:ea typeface="Calibri" panose="020F0502020204030204" pitchFamily="34" charset="0"/>
              </a:rPr>
              <a:t>)/slope/size-for Ground Floor</a:t>
            </a:r>
            <a:endParaRPr lang="en-US" sz="1600" dirty="0">
              <a:latin typeface="Calibri" panose="020F0502020204030204" pitchFamily="34" charset="0"/>
              <a:ea typeface="Times New Roman" panose="02020603050405020304" pitchFamily="18" charset="0"/>
              <a:cs typeface="Arial" panose="020B0604020202020204" pitchFamily="34" charset="0"/>
            </a:endParaRPr>
          </a:p>
        </p:txBody>
      </p:sp>
      <p:sp>
        <p:nvSpPr>
          <p:cNvPr id="8" name="Rectangle 7"/>
          <p:cNvSpPr/>
          <p:nvPr/>
        </p:nvSpPr>
        <p:spPr>
          <a:xfrm>
            <a:off x="7985829" y="434600"/>
            <a:ext cx="2576346" cy="369332"/>
          </a:xfrm>
          <a:prstGeom prst="rect">
            <a:avLst/>
          </a:prstGeom>
        </p:spPr>
        <p:txBody>
          <a:bodyPr wrap="none">
            <a:spAutoFit/>
          </a:bodyPr>
          <a:lstStyle/>
          <a:p>
            <a:pPr marL="0" marR="0" algn="ctr">
              <a:spcBef>
                <a:spcPts val="0"/>
              </a:spcBef>
              <a:spcAft>
                <a:spcPts val="1000"/>
              </a:spcAft>
            </a:pPr>
            <a:r>
              <a:rPr lang="en-US" sz="1800" dirty="0" err="1">
                <a:effectLst/>
                <a:latin typeface="Times New Roman" panose="02020603050405020304" pitchFamily="18" charset="0"/>
                <a:ea typeface="Calibri" panose="020F0502020204030204" pitchFamily="34" charset="0"/>
                <a:cs typeface="Arial" panose="020B0604020202020204" pitchFamily="34" charset="0"/>
              </a:rPr>
              <a:t>dfu</a:t>
            </a:r>
            <a:r>
              <a:rPr lang="en-US" sz="1800" dirty="0">
                <a:effectLst/>
                <a:latin typeface="Times New Roman" panose="02020603050405020304" pitchFamily="18" charset="0"/>
                <a:ea typeface="Calibri" panose="020F0502020204030204" pitchFamily="34" charset="0"/>
                <a:cs typeface="Arial" panose="020B0604020202020204" pitchFamily="34" charset="0"/>
              </a:rPr>
              <a:t> in the whole building.</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3"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120</a:t>
            </a:fld>
            <a:endParaRPr lang="en-US" sz="1600" dirty="0">
              <a:solidFill>
                <a:schemeClr val="tx1"/>
              </a:solidFill>
            </a:endParaRPr>
          </a:p>
        </p:txBody>
      </p:sp>
      <p:pic>
        <p:nvPicPr>
          <p:cNvPr id="14" name="Picture 13">
            <a:extLst>
              <a:ext uri="{FF2B5EF4-FFF2-40B4-BE49-F238E27FC236}">
                <a16:creationId xmlns:a16="http://schemas.microsoft.com/office/drawing/2014/main" id="{29BD1CF0-9C21-41E5-B4E7-BA017F6AE76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26396" y="1026538"/>
            <a:ext cx="5934704" cy="3194038"/>
          </a:xfrm>
          <a:prstGeom prst="rect">
            <a:avLst/>
          </a:prstGeom>
          <a:noFill/>
          <a:ln>
            <a:noFill/>
          </a:ln>
        </p:spPr>
      </p:pic>
      <p:pic>
        <p:nvPicPr>
          <p:cNvPr id="15" name="Picture 14">
            <a:extLst>
              <a:ext uri="{FF2B5EF4-FFF2-40B4-BE49-F238E27FC236}">
                <a16:creationId xmlns:a16="http://schemas.microsoft.com/office/drawing/2014/main" id="{E33831CC-E249-4D1E-802F-4984F3CE927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26396" y="4731514"/>
            <a:ext cx="6204406" cy="1905635"/>
          </a:xfrm>
          <a:prstGeom prst="rect">
            <a:avLst/>
          </a:prstGeom>
          <a:noFill/>
          <a:ln>
            <a:noFill/>
          </a:ln>
        </p:spPr>
      </p:pic>
      <p:sp>
        <p:nvSpPr>
          <p:cNvPr id="16" name="Rectangle 15">
            <a:extLst>
              <a:ext uri="{FF2B5EF4-FFF2-40B4-BE49-F238E27FC236}">
                <a16:creationId xmlns:a16="http://schemas.microsoft.com/office/drawing/2014/main" id="{49809A4C-C563-406D-B3D4-D23391D4D000}"/>
              </a:ext>
            </a:extLst>
          </p:cNvPr>
          <p:cNvSpPr/>
          <p:nvPr/>
        </p:nvSpPr>
        <p:spPr>
          <a:xfrm>
            <a:off x="410851" y="4291091"/>
            <a:ext cx="4711546" cy="369909"/>
          </a:xfrm>
          <a:prstGeom prst="rect">
            <a:avLst/>
          </a:prstGeom>
        </p:spPr>
        <p:txBody>
          <a:bodyPr wrap="none">
            <a:spAutoFit/>
          </a:bodyPr>
          <a:lstStyle/>
          <a:p>
            <a:pPr algn="just">
              <a:lnSpc>
                <a:spcPct val="105000"/>
              </a:lnSpc>
              <a:spcAft>
                <a:spcPts val="800"/>
              </a:spcAft>
            </a:pPr>
            <a:r>
              <a:rPr lang="en-US" sz="1800" dirty="0">
                <a:effectLst/>
                <a:latin typeface="Times New Roman" panose="02020603050405020304" pitchFamily="18" charset="0"/>
                <a:ea typeface="Calibri" panose="020F0502020204030204" pitchFamily="34" charset="0"/>
              </a:rPr>
              <a:t>Sewer fixture units(</a:t>
            </a:r>
            <a:r>
              <a:rPr lang="en-US" sz="1800" dirty="0" err="1">
                <a:effectLst/>
                <a:latin typeface="Times New Roman" panose="02020603050405020304" pitchFamily="18" charset="0"/>
                <a:ea typeface="Calibri" panose="020F0502020204030204" pitchFamily="34" charset="0"/>
              </a:rPr>
              <a:t>dfu</a:t>
            </a:r>
            <a:r>
              <a:rPr lang="en-US" sz="1800" dirty="0">
                <a:effectLst/>
                <a:latin typeface="Times New Roman" panose="02020603050405020304" pitchFamily="18" charset="0"/>
                <a:ea typeface="Calibri" panose="020F0502020204030204" pitchFamily="34" charset="0"/>
              </a:rPr>
              <a:t>)/slope/size-for first Floor</a:t>
            </a:r>
            <a:endParaRPr lang="en-US" sz="1600" dirty="0">
              <a:latin typeface="Calibri" panose="020F0502020204030204" pitchFamily="34" charset="0"/>
              <a:ea typeface="Times New Roman" panose="02020603050405020304" pitchFamily="18" charset="0"/>
              <a:cs typeface="Arial" panose="020B0604020202020204" pitchFamily="34" charset="0"/>
            </a:endParaRPr>
          </a:p>
        </p:txBody>
      </p:sp>
      <p:pic>
        <p:nvPicPr>
          <p:cNvPr id="17" name="Picture 16">
            <a:extLst>
              <a:ext uri="{FF2B5EF4-FFF2-40B4-BE49-F238E27FC236}">
                <a16:creationId xmlns:a16="http://schemas.microsoft.com/office/drawing/2014/main" id="{94BB86A3-35E3-427D-ABB5-AE298E0137F2}"/>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037125" y="1134569"/>
            <a:ext cx="2743200" cy="4906793"/>
          </a:xfrm>
          <a:prstGeom prst="rect">
            <a:avLst/>
          </a:prstGeom>
          <a:noFill/>
          <a:ln>
            <a:noFill/>
          </a:ln>
        </p:spPr>
      </p:pic>
    </p:spTree>
    <p:extLst>
      <p:ext uri="{BB962C8B-B14F-4D97-AF65-F5344CB8AC3E}">
        <p14:creationId xmlns:p14="http://schemas.microsoft.com/office/powerpoint/2010/main" val="3333459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121</a:t>
            </a:fld>
            <a:endParaRPr lang="en-US"/>
          </a:p>
        </p:txBody>
      </p:sp>
      <p:sp>
        <p:nvSpPr>
          <p:cNvPr id="3" name="Rectangle 2"/>
          <p:cNvSpPr/>
          <p:nvPr/>
        </p:nvSpPr>
        <p:spPr>
          <a:xfrm>
            <a:off x="442911" y="436762"/>
            <a:ext cx="4980851" cy="369909"/>
          </a:xfrm>
          <a:prstGeom prst="rect">
            <a:avLst/>
          </a:prstGeom>
        </p:spPr>
        <p:txBody>
          <a:bodyPr wrap="none">
            <a:spAutoFit/>
          </a:bodyPr>
          <a:lstStyle/>
          <a:p>
            <a:pPr algn="just">
              <a:lnSpc>
                <a:spcPct val="105000"/>
              </a:lnSpc>
              <a:spcAft>
                <a:spcPts val="800"/>
              </a:spcAft>
            </a:pPr>
            <a:r>
              <a:rPr lang="en-US" sz="1800" dirty="0">
                <a:effectLst/>
                <a:latin typeface="Times New Roman" panose="02020603050405020304" pitchFamily="18" charset="0"/>
                <a:ea typeface="Calibri" panose="020F0502020204030204" pitchFamily="34" charset="0"/>
              </a:rPr>
              <a:t>Sewer fixture units(</a:t>
            </a:r>
            <a:r>
              <a:rPr lang="en-US" sz="1800" dirty="0" err="1">
                <a:effectLst/>
                <a:latin typeface="Times New Roman" panose="02020603050405020304" pitchFamily="18" charset="0"/>
                <a:ea typeface="Calibri" panose="020F0502020204030204" pitchFamily="34" charset="0"/>
              </a:rPr>
              <a:t>dfu</a:t>
            </a:r>
            <a:r>
              <a:rPr lang="en-US" sz="1800" dirty="0">
                <a:effectLst/>
                <a:latin typeface="Times New Roman" panose="02020603050405020304" pitchFamily="18" charset="0"/>
                <a:ea typeface="Calibri" panose="020F0502020204030204" pitchFamily="34" charset="0"/>
              </a:rPr>
              <a:t>)/slope/size-for second Floor</a:t>
            </a:r>
            <a:endParaRPr lang="en-US" sz="1600" dirty="0">
              <a:latin typeface="Calibri" panose="020F0502020204030204" pitchFamily="34" charset="0"/>
              <a:ea typeface="Times New Roman" panose="02020603050405020304" pitchFamily="18" charset="0"/>
              <a:cs typeface="Arial" panose="020B0604020202020204" pitchFamily="34" charset="0"/>
            </a:endParaRPr>
          </a:p>
        </p:txBody>
      </p:sp>
      <p:sp>
        <p:nvSpPr>
          <p:cNvPr id="13"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121</a:t>
            </a:fld>
            <a:endParaRPr lang="en-US" sz="1600" dirty="0">
              <a:solidFill>
                <a:schemeClr val="tx1"/>
              </a:solidFill>
            </a:endParaRPr>
          </a:p>
        </p:txBody>
      </p:sp>
      <p:sp>
        <p:nvSpPr>
          <p:cNvPr id="16" name="Rectangle 15">
            <a:extLst>
              <a:ext uri="{FF2B5EF4-FFF2-40B4-BE49-F238E27FC236}">
                <a16:creationId xmlns:a16="http://schemas.microsoft.com/office/drawing/2014/main" id="{49809A4C-C563-406D-B3D4-D23391D4D000}"/>
              </a:ext>
            </a:extLst>
          </p:cNvPr>
          <p:cNvSpPr/>
          <p:nvPr/>
        </p:nvSpPr>
        <p:spPr>
          <a:xfrm>
            <a:off x="397264" y="3699184"/>
            <a:ext cx="4775666" cy="369909"/>
          </a:xfrm>
          <a:prstGeom prst="rect">
            <a:avLst/>
          </a:prstGeom>
        </p:spPr>
        <p:txBody>
          <a:bodyPr wrap="none">
            <a:spAutoFit/>
          </a:bodyPr>
          <a:lstStyle/>
          <a:p>
            <a:pPr algn="just">
              <a:lnSpc>
                <a:spcPct val="105000"/>
              </a:lnSpc>
              <a:spcAft>
                <a:spcPts val="800"/>
              </a:spcAft>
            </a:pPr>
            <a:r>
              <a:rPr lang="en-US" sz="1800" dirty="0">
                <a:effectLst/>
                <a:latin typeface="Times New Roman" panose="02020603050405020304" pitchFamily="18" charset="0"/>
                <a:ea typeface="Calibri" panose="020F0502020204030204" pitchFamily="34" charset="0"/>
              </a:rPr>
              <a:t>Sewer fixture units(</a:t>
            </a:r>
            <a:r>
              <a:rPr lang="en-US" sz="1800" dirty="0" err="1">
                <a:effectLst/>
                <a:latin typeface="Times New Roman" panose="02020603050405020304" pitchFamily="18" charset="0"/>
                <a:ea typeface="Calibri" panose="020F0502020204030204" pitchFamily="34" charset="0"/>
              </a:rPr>
              <a:t>dfu</a:t>
            </a:r>
            <a:r>
              <a:rPr lang="en-US" sz="1800" dirty="0">
                <a:effectLst/>
                <a:latin typeface="Times New Roman" panose="02020603050405020304" pitchFamily="18" charset="0"/>
                <a:ea typeface="Calibri" panose="020F0502020204030204" pitchFamily="34" charset="0"/>
              </a:rPr>
              <a:t>)/slope/size-for third Floor</a:t>
            </a:r>
            <a:endParaRPr lang="en-US" sz="1600" dirty="0">
              <a:latin typeface="Calibri" panose="020F0502020204030204" pitchFamily="34" charset="0"/>
              <a:ea typeface="Times New Roman" panose="02020603050405020304" pitchFamily="18" charset="0"/>
              <a:cs typeface="Arial" panose="020B0604020202020204" pitchFamily="34" charset="0"/>
            </a:endParaRPr>
          </a:p>
        </p:txBody>
      </p:sp>
      <p:pic>
        <p:nvPicPr>
          <p:cNvPr id="10" name="Picture 9">
            <a:extLst>
              <a:ext uri="{FF2B5EF4-FFF2-40B4-BE49-F238E27FC236}">
                <a16:creationId xmlns:a16="http://schemas.microsoft.com/office/drawing/2014/main" id="{3BC63F56-EEF1-4BE6-8F72-04F8ED41390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0767" y="806671"/>
            <a:ext cx="5985233" cy="1772051"/>
          </a:xfrm>
          <a:prstGeom prst="rect">
            <a:avLst/>
          </a:prstGeom>
          <a:noFill/>
          <a:ln>
            <a:noFill/>
          </a:ln>
        </p:spPr>
      </p:pic>
      <p:pic>
        <p:nvPicPr>
          <p:cNvPr id="11" name="Picture 10">
            <a:extLst>
              <a:ext uri="{FF2B5EF4-FFF2-40B4-BE49-F238E27FC236}">
                <a16:creationId xmlns:a16="http://schemas.microsoft.com/office/drawing/2014/main" id="{65B81662-4F5D-4464-B852-7E5AABCA2F8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89187" y="4279278"/>
            <a:ext cx="5985233" cy="2254044"/>
          </a:xfrm>
          <a:prstGeom prst="rect">
            <a:avLst/>
          </a:prstGeom>
          <a:noFill/>
          <a:ln>
            <a:noFill/>
          </a:ln>
        </p:spPr>
      </p:pic>
      <p:pic>
        <p:nvPicPr>
          <p:cNvPr id="12" name="Picture 11">
            <a:extLst>
              <a:ext uri="{FF2B5EF4-FFF2-40B4-BE49-F238E27FC236}">
                <a16:creationId xmlns:a16="http://schemas.microsoft.com/office/drawing/2014/main" id="{91B60941-8441-490B-8212-6644F285D85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321673" y="2528583"/>
            <a:ext cx="5851871" cy="1750695"/>
          </a:xfrm>
          <a:prstGeom prst="rect">
            <a:avLst/>
          </a:prstGeom>
          <a:noFill/>
          <a:ln>
            <a:noFill/>
          </a:ln>
        </p:spPr>
      </p:pic>
      <p:sp>
        <p:nvSpPr>
          <p:cNvPr id="18" name="Rectangle 17">
            <a:extLst>
              <a:ext uri="{FF2B5EF4-FFF2-40B4-BE49-F238E27FC236}">
                <a16:creationId xmlns:a16="http://schemas.microsoft.com/office/drawing/2014/main" id="{938B0C84-367E-4AA1-AF2D-54DDDAE64BD5}"/>
              </a:ext>
            </a:extLst>
          </p:cNvPr>
          <p:cNvSpPr/>
          <p:nvPr/>
        </p:nvSpPr>
        <p:spPr>
          <a:xfrm>
            <a:off x="6877242" y="2158674"/>
            <a:ext cx="4903907" cy="369909"/>
          </a:xfrm>
          <a:prstGeom prst="rect">
            <a:avLst/>
          </a:prstGeom>
        </p:spPr>
        <p:txBody>
          <a:bodyPr wrap="none">
            <a:spAutoFit/>
          </a:bodyPr>
          <a:lstStyle/>
          <a:p>
            <a:pPr algn="just">
              <a:lnSpc>
                <a:spcPct val="105000"/>
              </a:lnSpc>
              <a:spcAft>
                <a:spcPts val="800"/>
              </a:spcAft>
            </a:pPr>
            <a:r>
              <a:rPr lang="en-US" sz="1800" dirty="0">
                <a:effectLst/>
                <a:latin typeface="Times New Roman" panose="02020603050405020304" pitchFamily="18" charset="0"/>
                <a:ea typeface="Calibri" panose="020F0502020204030204" pitchFamily="34" charset="0"/>
              </a:rPr>
              <a:t>Sewer fixture units(</a:t>
            </a:r>
            <a:r>
              <a:rPr lang="en-US" sz="1800" dirty="0" err="1">
                <a:effectLst/>
                <a:latin typeface="Times New Roman" panose="02020603050405020304" pitchFamily="18" charset="0"/>
                <a:ea typeface="Calibri" panose="020F0502020204030204" pitchFamily="34" charset="0"/>
              </a:rPr>
              <a:t>dfu</a:t>
            </a:r>
            <a:r>
              <a:rPr lang="en-US" sz="1800" dirty="0">
                <a:effectLst/>
                <a:latin typeface="Times New Roman" panose="02020603050405020304" pitchFamily="18" charset="0"/>
                <a:ea typeface="Calibri" panose="020F0502020204030204" pitchFamily="34" charset="0"/>
              </a:rPr>
              <a:t>)/slope/size-for fourth Floor</a:t>
            </a:r>
            <a:endParaRPr lang="en-US" sz="1600" dirty="0">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2638138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122</a:t>
            </a:fld>
            <a:endParaRPr lang="en-US"/>
          </a:p>
        </p:txBody>
      </p:sp>
      <p:sp>
        <p:nvSpPr>
          <p:cNvPr id="5" name="Rectangle 4"/>
          <p:cNvSpPr/>
          <p:nvPr/>
        </p:nvSpPr>
        <p:spPr>
          <a:xfrm>
            <a:off x="194049" y="462021"/>
            <a:ext cx="6353525" cy="709233"/>
          </a:xfrm>
          <a:prstGeom prst="rect">
            <a:avLst/>
          </a:prstGeom>
        </p:spPr>
        <p:txBody>
          <a:bodyPr wrap="square">
            <a:spAutoFit/>
          </a:bodyPr>
          <a:lstStyle/>
          <a:p>
            <a:pPr marL="0" marR="0">
              <a:lnSpc>
                <a:spcPct val="115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The path of the Black and Gray water from</a:t>
            </a:r>
            <a:r>
              <a:rPr lang="en-US" dirty="0">
                <a:latin typeface="Times New Roman" panose="02020603050405020304" pitchFamily="18" charset="0"/>
                <a:ea typeface="Calibri" panose="020F0502020204030204" pitchFamily="34" charset="0"/>
                <a:cs typeface="Arial" panose="020B0604020202020204" pitchFamily="34"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the building to the municipality’s manholes.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3"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122</a:t>
            </a:fld>
            <a:endParaRPr lang="en-US" sz="1600" dirty="0">
              <a:solidFill>
                <a:schemeClr val="tx1"/>
              </a:solidFill>
            </a:endParaRPr>
          </a:p>
        </p:txBody>
      </p:sp>
      <p:pic>
        <p:nvPicPr>
          <p:cNvPr id="3" name="Picture 2">
            <a:extLst>
              <a:ext uri="{FF2B5EF4-FFF2-40B4-BE49-F238E27FC236}">
                <a16:creationId xmlns:a16="http://schemas.microsoft.com/office/drawing/2014/main" id="{5DC3BF5F-5325-4C08-9778-3A3A076630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0030" y="153334"/>
            <a:ext cx="4908662" cy="6253153"/>
          </a:xfrm>
          <a:prstGeom prst="rect">
            <a:avLst/>
          </a:prstGeom>
        </p:spPr>
      </p:pic>
      <p:pic>
        <p:nvPicPr>
          <p:cNvPr id="11" name="Picture 10" descr="Diagram&#10;&#10;Description automatically generated">
            <a:extLst>
              <a:ext uri="{FF2B5EF4-FFF2-40B4-BE49-F238E27FC236}">
                <a16:creationId xmlns:a16="http://schemas.microsoft.com/office/drawing/2014/main" id="{15EA396D-8B0E-4220-BE1F-ECBFE04F8557}"/>
              </a:ext>
            </a:extLst>
          </p:cNvPr>
          <p:cNvPicPr/>
          <p:nvPr/>
        </p:nvPicPr>
        <p:blipFill>
          <a:blip r:embed="rId3">
            <a:extLst>
              <a:ext uri="{28A0092B-C50C-407E-A947-70E740481C1C}">
                <a14:useLocalDpi xmlns:a14="http://schemas.microsoft.com/office/drawing/2010/main" val="0"/>
              </a:ext>
            </a:extLst>
          </a:blip>
          <a:stretch>
            <a:fillRect/>
          </a:stretch>
        </p:blipFill>
        <p:spPr>
          <a:xfrm>
            <a:off x="311574" y="3441037"/>
            <a:ext cx="5400675" cy="2600325"/>
          </a:xfrm>
          <a:prstGeom prst="rect">
            <a:avLst/>
          </a:prstGeom>
        </p:spPr>
      </p:pic>
      <p:sp>
        <p:nvSpPr>
          <p:cNvPr id="15" name="Rectangle 14">
            <a:extLst>
              <a:ext uri="{FF2B5EF4-FFF2-40B4-BE49-F238E27FC236}">
                <a16:creationId xmlns:a16="http://schemas.microsoft.com/office/drawing/2014/main" id="{2155CC0F-83BE-4C61-8328-5E9F21BC6992}"/>
              </a:ext>
            </a:extLst>
          </p:cNvPr>
          <p:cNvSpPr/>
          <p:nvPr/>
        </p:nvSpPr>
        <p:spPr>
          <a:xfrm>
            <a:off x="194049" y="2287256"/>
            <a:ext cx="6149632" cy="1206997"/>
          </a:xfrm>
          <a:prstGeom prst="rect">
            <a:avLst/>
          </a:prstGeom>
        </p:spPr>
        <p:txBody>
          <a:bodyPr wrap="none">
            <a:spAutoFit/>
          </a:bodyPr>
          <a:lstStyle/>
          <a:p>
            <a:pPr marL="0" marR="0">
              <a:lnSpc>
                <a:spcPct val="115000"/>
              </a:lnSpc>
              <a:spcBef>
                <a:spcPts val="0"/>
              </a:spcBef>
              <a:spcAft>
                <a:spcPts val="800"/>
              </a:spcAft>
            </a:pPr>
            <a:r>
              <a:rPr lang="en-US" sz="1600" dirty="0">
                <a:effectLst/>
                <a:latin typeface="Times New Roman" panose="02020603050405020304" pitchFamily="18" charset="0"/>
                <a:ea typeface="Calibri" panose="020F0502020204030204" pitchFamily="34" charset="0"/>
              </a:rPr>
              <a:t>Both gray and black water will be collected in pipes that- </a:t>
            </a:r>
            <a:br>
              <a:rPr lang="en-US" sz="1600" dirty="0">
                <a:effectLst/>
                <a:latin typeface="Times New Roman" panose="02020603050405020304" pitchFamily="18" charset="0"/>
                <a:ea typeface="Calibri" panose="020F0502020204030204" pitchFamily="34" charset="0"/>
              </a:rPr>
            </a:br>
            <a:r>
              <a:rPr lang="en-US" sz="1600" dirty="0">
                <a:effectLst/>
                <a:latin typeface="Times New Roman" panose="02020603050405020304" pitchFamily="18" charset="0"/>
                <a:ea typeface="Calibri" panose="020F0502020204030204" pitchFamily="34" charset="0"/>
              </a:rPr>
              <a:t>pass through the bottom of the ground floor</a:t>
            </a:r>
            <a:br>
              <a:rPr lang="en-US" sz="1600" dirty="0">
                <a:effectLst/>
                <a:latin typeface="Times New Roman" panose="02020603050405020304" pitchFamily="18" charset="0"/>
                <a:ea typeface="Calibri" panose="020F0502020204030204" pitchFamily="34" charset="0"/>
              </a:rPr>
            </a:br>
            <a:r>
              <a:rPr lang="en-US" sz="1600" dirty="0">
                <a:effectLst/>
                <a:latin typeface="Times New Roman" panose="02020603050405020304" pitchFamily="18" charset="0"/>
                <a:ea typeface="Calibri" panose="020F0502020204030204" pitchFamily="34" charset="0"/>
              </a:rPr>
              <a:t>(specifically, the roof of the first basement floor-as shown in the figure-)</a:t>
            </a:r>
            <a:br>
              <a:rPr lang="en-US" sz="1600" dirty="0">
                <a:effectLst/>
                <a:latin typeface="Times New Roman" panose="02020603050405020304" pitchFamily="18" charset="0"/>
                <a:ea typeface="Calibri" panose="020F0502020204030204" pitchFamily="34" charset="0"/>
              </a:rPr>
            </a:br>
            <a:r>
              <a:rPr lang="en-US" sz="1600" dirty="0">
                <a:effectLst/>
                <a:latin typeface="Times New Roman" panose="02020603050405020304" pitchFamily="18" charset="0"/>
                <a:ea typeface="Calibri" panose="020F0502020204030204" pitchFamily="34" charset="0"/>
              </a:rPr>
              <a:t> and then diverted to the municipality's manholes</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236101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123</a:t>
            </a:fld>
            <a:endParaRPr lang="en-US"/>
          </a:p>
        </p:txBody>
      </p:sp>
      <p:sp>
        <p:nvSpPr>
          <p:cNvPr id="7" name="Rectangle 6"/>
          <p:cNvSpPr/>
          <p:nvPr/>
        </p:nvSpPr>
        <p:spPr>
          <a:xfrm>
            <a:off x="334166" y="167637"/>
            <a:ext cx="2980560" cy="362984"/>
          </a:xfrm>
          <a:prstGeom prst="rect">
            <a:avLst/>
          </a:prstGeom>
        </p:spPr>
        <p:txBody>
          <a:bodyPr wrap="none">
            <a:spAutoFit/>
          </a:bodyPr>
          <a:lstStyle/>
          <a:p>
            <a:pPr algn="just">
              <a:lnSpc>
                <a:spcPct val="105000"/>
              </a:lnSpc>
              <a:spcBef>
                <a:spcPts val="600"/>
              </a:spcBef>
            </a:pPr>
            <a:r>
              <a:rPr lang="en-US" b="1" spc="20" dirty="0">
                <a:latin typeface="Cambria" panose="02040503050406030204" pitchFamily="18" charset="0"/>
                <a:ea typeface="Times New Roman" panose="02020603050405020304" pitchFamily="18" charset="0"/>
                <a:cs typeface="Times New Roman" panose="02020603050405020304" pitchFamily="18" charset="0"/>
              </a:rPr>
              <a:t>Rainwater (Storm Water):</a:t>
            </a:r>
          </a:p>
        </p:txBody>
      </p:sp>
      <p:sp>
        <p:nvSpPr>
          <p:cNvPr id="5"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123</a:t>
            </a:fld>
            <a:endParaRPr lang="en-US" sz="1600" dirty="0">
              <a:solidFill>
                <a:schemeClr val="tx1"/>
              </a:solidFill>
            </a:endParaRPr>
          </a:p>
        </p:txBody>
      </p:sp>
      <p:pic>
        <p:nvPicPr>
          <p:cNvPr id="3" name="Picture 2">
            <a:extLst>
              <a:ext uri="{FF2B5EF4-FFF2-40B4-BE49-F238E27FC236}">
                <a16:creationId xmlns:a16="http://schemas.microsoft.com/office/drawing/2014/main" id="{545FD9B0-EF6D-44E8-A650-C83CF63F70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4150" y="1066800"/>
            <a:ext cx="6536513" cy="5339687"/>
          </a:xfrm>
          <a:prstGeom prst="rect">
            <a:avLst/>
          </a:prstGeom>
        </p:spPr>
      </p:pic>
      <p:sp>
        <p:nvSpPr>
          <p:cNvPr id="9" name="Rectangle 8">
            <a:extLst>
              <a:ext uri="{FF2B5EF4-FFF2-40B4-BE49-F238E27FC236}">
                <a16:creationId xmlns:a16="http://schemas.microsoft.com/office/drawing/2014/main" id="{89092317-9633-403D-B7E3-4B6B718FDE2F}"/>
              </a:ext>
            </a:extLst>
          </p:cNvPr>
          <p:cNvSpPr/>
          <p:nvPr/>
        </p:nvSpPr>
        <p:spPr>
          <a:xfrm>
            <a:off x="423614" y="542756"/>
            <a:ext cx="6353525" cy="606256"/>
          </a:xfrm>
          <a:prstGeom prst="rect">
            <a:avLst/>
          </a:prstGeom>
        </p:spPr>
        <p:txBody>
          <a:bodyPr wrap="square">
            <a:spAutoFit/>
          </a:bodyPr>
          <a:lstStyle/>
          <a:p>
            <a:pPr marL="0" marR="0">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The Rainwater (Storm water) that will be stored in the underground water tank, then it will be pumped </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410952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124</a:t>
            </a:fld>
            <a:endParaRPr lang="en-US"/>
          </a:p>
        </p:txBody>
      </p:sp>
      <p:sp>
        <p:nvSpPr>
          <p:cNvPr id="7" name="Rectangle 6"/>
          <p:cNvSpPr/>
          <p:nvPr/>
        </p:nvSpPr>
        <p:spPr>
          <a:xfrm>
            <a:off x="334166" y="167637"/>
            <a:ext cx="2980560" cy="362984"/>
          </a:xfrm>
          <a:prstGeom prst="rect">
            <a:avLst/>
          </a:prstGeom>
        </p:spPr>
        <p:txBody>
          <a:bodyPr wrap="none">
            <a:spAutoFit/>
          </a:bodyPr>
          <a:lstStyle/>
          <a:p>
            <a:pPr algn="just">
              <a:lnSpc>
                <a:spcPct val="105000"/>
              </a:lnSpc>
              <a:spcBef>
                <a:spcPts val="600"/>
              </a:spcBef>
            </a:pPr>
            <a:r>
              <a:rPr lang="en-US" b="1" spc="20" dirty="0">
                <a:latin typeface="Cambria" panose="02040503050406030204" pitchFamily="18" charset="0"/>
                <a:ea typeface="Times New Roman" panose="02020603050405020304" pitchFamily="18" charset="0"/>
                <a:cs typeface="Times New Roman" panose="02020603050405020304" pitchFamily="18" charset="0"/>
              </a:rPr>
              <a:t>Rainwater (Storm Water):</a:t>
            </a:r>
          </a:p>
        </p:txBody>
      </p:sp>
      <p:sp>
        <p:nvSpPr>
          <p:cNvPr id="5"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124</a:t>
            </a:fld>
            <a:endParaRPr lang="en-US" sz="1600" dirty="0">
              <a:solidFill>
                <a:schemeClr val="tx1"/>
              </a:solidFill>
            </a:endParaRPr>
          </a:p>
        </p:txBody>
      </p:sp>
      <p:pic>
        <p:nvPicPr>
          <p:cNvPr id="8" name="Picture 7" descr="Diagram&#10;&#10;Description automatically generated">
            <a:extLst>
              <a:ext uri="{FF2B5EF4-FFF2-40B4-BE49-F238E27FC236}">
                <a16:creationId xmlns:a16="http://schemas.microsoft.com/office/drawing/2014/main" id="{86117615-3936-42D9-A8BC-8BF44C6A5066}"/>
              </a:ext>
            </a:extLst>
          </p:cNvPr>
          <p:cNvPicPr/>
          <p:nvPr/>
        </p:nvPicPr>
        <p:blipFill>
          <a:blip r:embed="rId2">
            <a:extLst>
              <a:ext uri="{28A0092B-C50C-407E-A947-70E740481C1C}">
                <a14:useLocalDpi xmlns:a14="http://schemas.microsoft.com/office/drawing/2010/main" val="0"/>
              </a:ext>
            </a:extLst>
          </a:blip>
          <a:stretch>
            <a:fillRect/>
          </a:stretch>
        </p:blipFill>
        <p:spPr>
          <a:xfrm>
            <a:off x="663053" y="1216829"/>
            <a:ext cx="5124450" cy="5098415"/>
          </a:xfrm>
          <a:prstGeom prst="rect">
            <a:avLst/>
          </a:prstGeom>
        </p:spPr>
      </p:pic>
      <p:pic>
        <p:nvPicPr>
          <p:cNvPr id="10" name="Picture 9" descr="Diagram&#10;&#10;Description automatically generated">
            <a:extLst>
              <a:ext uri="{FF2B5EF4-FFF2-40B4-BE49-F238E27FC236}">
                <a16:creationId xmlns:a16="http://schemas.microsoft.com/office/drawing/2014/main" id="{54B2081E-92C8-4042-8A7C-1D93B6923AED}"/>
              </a:ext>
            </a:extLst>
          </p:cNvPr>
          <p:cNvPicPr/>
          <p:nvPr/>
        </p:nvPicPr>
        <p:blipFill>
          <a:blip r:embed="rId3">
            <a:extLst>
              <a:ext uri="{28A0092B-C50C-407E-A947-70E740481C1C}">
                <a14:useLocalDpi xmlns:a14="http://schemas.microsoft.com/office/drawing/2010/main" val="0"/>
              </a:ext>
            </a:extLst>
          </a:blip>
          <a:stretch>
            <a:fillRect/>
          </a:stretch>
        </p:blipFill>
        <p:spPr>
          <a:xfrm>
            <a:off x="6674078" y="2432739"/>
            <a:ext cx="5107071" cy="3839286"/>
          </a:xfrm>
          <a:prstGeom prst="rect">
            <a:avLst/>
          </a:prstGeom>
        </p:spPr>
      </p:pic>
      <p:cxnSp>
        <p:nvCxnSpPr>
          <p:cNvPr id="12" name="Connector: Elbow 11">
            <a:extLst>
              <a:ext uri="{FF2B5EF4-FFF2-40B4-BE49-F238E27FC236}">
                <a16:creationId xmlns:a16="http://schemas.microsoft.com/office/drawing/2014/main" id="{5EB9F18A-FF42-4F2A-9EE4-6FD55A10B9B7}"/>
              </a:ext>
            </a:extLst>
          </p:cNvPr>
          <p:cNvCxnSpPr/>
          <p:nvPr/>
        </p:nvCxnSpPr>
        <p:spPr>
          <a:xfrm flipV="1">
            <a:off x="5168348" y="4068417"/>
            <a:ext cx="1505730" cy="927653"/>
          </a:xfrm>
          <a:prstGeom prst="bentConnector3">
            <a:avLst/>
          </a:prstGeom>
          <a:ln>
            <a:tailEnd type="triangle"/>
          </a:ln>
        </p:spPr>
        <p:style>
          <a:lnRef idx="3">
            <a:schemeClr val="dk1"/>
          </a:lnRef>
          <a:fillRef idx="0">
            <a:schemeClr val="dk1"/>
          </a:fillRef>
          <a:effectRef idx="2">
            <a:schemeClr val="dk1"/>
          </a:effectRef>
          <a:fontRef idx="minor">
            <a:schemeClr val="tx1"/>
          </a:fontRef>
        </p:style>
      </p:cxnSp>
      <p:sp>
        <p:nvSpPr>
          <p:cNvPr id="13" name="Rectangle 12">
            <a:extLst>
              <a:ext uri="{FF2B5EF4-FFF2-40B4-BE49-F238E27FC236}">
                <a16:creationId xmlns:a16="http://schemas.microsoft.com/office/drawing/2014/main" id="{584B742A-43BF-430B-925D-8A32697E133D}"/>
              </a:ext>
            </a:extLst>
          </p:cNvPr>
          <p:cNvSpPr/>
          <p:nvPr/>
        </p:nvSpPr>
        <p:spPr>
          <a:xfrm>
            <a:off x="1220391" y="739581"/>
            <a:ext cx="6677906" cy="342786"/>
          </a:xfrm>
          <a:prstGeom prst="rect">
            <a:avLst/>
          </a:prstGeom>
        </p:spPr>
        <p:txBody>
          <a:bodyPr wrap="square">
            <a:spAutoFit/>
          </a:bodyPr>
          <a:lstStyle/>
          <a:p>
            <a:pPr marL="0" marR="0">
              <a:lnSpc>
                <a:spcPct val="107000"/>
              </a:lnSpc>
              <a:spcBef>
                <a:spcPts val="0"/>
              </a:spcBef>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The location of the underground water tank which will store the rainwater in it.</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7347196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C8576-1E11-410C-BA8B-15DE33D81DB1}"/>
              </a:ext>
            </a:extLst>
          </p:cNvPr>
          <p:cNvSpPr>
            <a:spLocks noGrp="1"/>
          </p:cNvSpPr>
          <p:nvPr>
            <p:ph type="title"/>
          </p:nvPr>
        </p:nvSpPr>
        <p:spPr>
          <a:xfrm>
            <a:off x="677334" y="369247"/>
            <a:ext cx="8596668" cy="575021"/>
          </a:xfrm>
        </p:spPr>
        <p:txBody>
          <a:bodyPr>
            <a:normAutofit fontScale="90000"/>
          </a:bodyPr>
          <a:lstStyle/>
          <a:p>
            <a:r>
              <a:rPr lang="en-US" sz="3600" dirty="0">
                <a:solidFill>
                  <a:schemeClr val="tx1"/>
                </a:solidFill>
                <a:latin typeface="Times New Roman" panose="02020603050405020304" pitchFamily="18" charset="0"/>
                <a:cs typeface="Times New Roman" panose="02020603050405020304" pitchFamily="18" charset="0"/>
              </a:rPr>
              <a:t>HVAC system </a:t>
            </a:r>
            <a:br>
              <a:rPr lang="en-US" sz="3600" dirty="0">
                <a:solidFill>
                  <a:schemeClr val="tx1"/>
                </a:solidFill>
                <a:latin typeface="Times New Roman" panose="02020603050405020304" pitchFamily="18" charset="0"/>
                <a:cs typeface="Times New Roman" panose="02020603050405020304" pitchFamily="18" charset="0"/>
              </a:rPr>
            </a:br>
            <a:br>
              <a:rPr lang="en-US" sz="3600" dirty="0">
                <a:solidFill>
                  <a:schemeClr val="tx1"/>
                </a:solidFill>
                <a:latin typeface="Times New Roman" panose="02020603050405020304" pitchFamily="18" charset="0"/>
                <a:cs typeface="Times New Roman" panose="02020603050405020304" pitchFamily="18" charset="0"/>
              </a:rPr>
            </a:br>
            <a:br>
              <a:rPr lang="en-US" sz="3600" baseline="30000" dirty="0">
                <a:latin typeface="Times New Roman" pitchFamily="18" charset="0"/>
                <a:cs typeface="Times New Roman"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pic>
        <p:nvPicPr>
          <p:cNvPr id="6" name="Content Placeholder 5">
            <a:extLst>
              <a:ext uri="{FF2B5EF4-FFF2-40B4-BE49-F238E27FC236}">
                <a16:creationId xmlns:a16="http://schemas.microsoft.com/office/drawing/2014/main" id="{2C850A1E-0C32-4CE1-A980-40DFBCFD6905}"/>
              </a:ext>
            </a:extLst>
          </p:cNvPr>
          <p:cNvPicPr>
            <a:picLocks noGrp="1" noChangeAspect="1"/>
          </p:cNvPicPr>
          <p:nvPr>
            <p:ph idx="1"/>
          </p:nvPr>
        </p:nvPicPr>
        <p:blipFill>
          <a:blip r:embed="rId2"/>
          <a:stretch>
            <a:fillRect/>
          </a:stretch>
        </p:blipFill>
        <p:spPr>
          <a:xfrm>
            <a:off x="789687" y="1488626"/>
            <a:ext cx="3520745" cy="1760373"/>
          </a:xfrm>
        </p:spPr>
      </p:pic>
      <p:sp>
        <p:nvSpPr>
          <p:cNvPr id="4" name="Slide Number Placeholder 3">
            <a:extLst>
              <a:ext uri="{FF2B5EF4-FFF2-40B4-BE49-F238E27FC236}">
                <a16:creationId xmlns:a16="http://schemas.microsoft.com/office/drawing/2014/main" id="{DCC76E74-53EF-40A3-9E7D-5A605CA57B52}"/>
              </a:ext>
            </a:extLst>
          </p:cNvPr>
          <p:cNvSpPr>
            <a:spLocks noGrp="1"/>
          </p:cNvSpPr>
          <p:nvPr>
            <p:ph type="sldNum" sz="quarter" idx="12"/>
          </p:nvPr>
        </p:nvSpPr>
        <p:spPr/>
        <p:txBody>
          <a:bodyPr/>
          <a:lstStyle/>
          <a:p>
            <a:fld id="{09964888-E3DD-43E6-9D6D-BA1E53871D58}" type="slidenum">
              <a:rPr lang="en-US" smtClean="0">
                <a:latin typeface="Times New Roman" panose="02020603050405020304" pitchFamily="18" charset="0"/>
                <a:cs typeface="Times New Roman" panose="02020603050405020304" pitchFamily="18" charset="0"/>
              </a:rPr>
              <a:pPr/>
              <a:t>125</a:t>
            </a:fld>
            <a:endParaRPr lang="en-US">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BCC64429-9517-40A9-9A52-AB4DD03B2ECC}"/>
              </a:ext>
            </a:extLst>
          </p:cNvPr>
          <p:cNvPicPr>
            <a:picLocks noChangeAspect="1"/>
          </p:cNvPicPr>
          <p:nvPr/>
        </p:nvPicPr>
        <p:blipFill>
          <a:blip r:embed="rId3"/>
          <a:stretch>
            <a:fillRect/>
          </a:stretch>
        </p:blipFill>
        <p:spPr>
          <a:xfrm>
            <a:off x="789687" y="3934598"/>
            <a:ext cx="2034716" cy="1836579"/>
          </a:xfrm>
          <a:prstGeom prst="rect">
            <a:avLst/>
          </a:prstGeom>
        </p:spPr>
      </p:pic>
      <p:sp>
        <p:nvSpPr>
          <p:cNvPr id="10" name="TextBox 9">
            <a:extLst>
              <a:ext uri="{FF2B5EF4-FFF2-40B4-BE49-F238E27FC236}">
                <a16:creationId xmlns:a16="http://schemas.microsoft.com/office/drawing/2014/main" id="{097746E8-1665-4D9F-B003-6EE1A4117B3A}"/>
              </a:ext>
            </a:extLst>
          </p:cNvPr>
          <p:cNvSpPr txBox="1"/>
          <p:nvPr/>
        </p:nvSpPr>
        <p:spPr>
          <a:xfrm>
            <a:off x="1244081" y="3288267"/>
            <a:ext cx="1607976" cy="646331"/>
          </a:xfrm>
          <a:prstGeom prst="rect">
            <a:avLst/>
          </a:prstGeom>
          <a:noFill/>
        </p:spPr>
        <p:txBody>
          <a:bodyPr wrap="square">
            <a:spAutoFit/>
          </a:bodyPr>
          <a:lstStyle/>
          <a:p>
            <a:r>
              <a:rPr lang="en-US" sz="1800" dirty="0">
                <a:latin typeface="Times New Roman" panose="02020603050405020304" pitchFamily="18" charset="0"/>
                <a:ea typeface="Times New Roman" panose="02020603050405020304" pitchFamily="18" charset="0"/>
                <a:cs typeface="Times New Roman" panose="02020603050405020304" pitchFamily="18" charset="0"/>
              </a:rPr>
              <a:t>AHU unit</a:t>
            </a:r>
            <a:endParaRPr lang="en-US" sz="18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76B3C180-542E-4519-BB3B-17B10817DAEE}"/>
              </a:ext>
            </a:extLst>
          </p:cNvPr>
          <p:cNvSpPr txBox="1"/>
          <p:nvPr/>
        </p:nvSpPr>
        <p:spPr>
          <a:xfrm>
            <a:off x="1153885" y="5842422"/>
            <a:ext cx="2149152" cy="646331"/>
          </a:xfrm>
          <a:prstGeom prst="rect">
            <a:avLst/>
          </a:prstGeom>
          <a:noFill/>
        </p:spPr>
        <p:txBody>
          <a:bodyPr wrap="square">
            <a:spAutoFit/>
          </a:bodyPr>
          <a:lstStyle/>
          <a:p>
            <a:r>
              <a:rPr lang="en-US" sz="1800" dirty="0">
                <a:latin typeface="Times New Roman" panose="02020603050405020304" pitchFamily="18" charset="0"/>
                <a:ea typeface="Times New Roman" panose="02020603050405020304" pitchFamily="18" charset="0"/>
                <a:cs typeface="Times New Roman" panose="02020603050405020304" pitchFamily="18" charset="0"/>
              </a:rPr>
              <a:t>Rounded duct</a:t>
            </a:r>
            <a:endParaRPr lang="en-US" sz="1800" dirty="0">
              <a:latin typeface="Times New Roman" panose="02020603050405020304" pitchFamily="18" charset="0"/>
              <a:cs typeface="Times New Roman" pitchFamily="18" charset="0"/>
            </a:endParaRPr>
          </a:p>
          <a:p>
            <a:endParaRPr lang="en-US" dirty="0">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6752102C-D958-454F-8E23-C84F2D8F91E9}"/>
              </a:ext>
            </a:extLst>
          </p:cNvPr>
          <p:cNvPicPr>
            <a:picLocks noChangeAspect="1"/>
          </p:cNvPicPr>
          <p:nvPr/>
        </p:nvPicPr>
        <p:blipFill>
          <a:blip r:embed="rId4"/>
          <a:stretch>
            <a:fillRect/>
          </a:stretch>
        </p:blipFill>
        <p:spPr>
          <a:xfrm>
            <a:off x="4310432" y="1667469"/>
            <a:ext cx="2461473" cy="1265030"/>
          </a:xfrm>
          <a:prstGeom prst="rect">
            <a:avLst/>
          </a:prstGeom>
        </p:spPr>
      </p:pic>
      <p:sp>
        <p:nvSpPr>
          <p:cNvPr id="15" name="TextBox 14">
            <a:extLst>
              <a:ext uri="{FF2B5EF4-FFF2-40B4-BE49-F238E27FC236}">
                <a16:creationId xmlns:a16="http://schemas.microsoft.com/office/drawing/2014/main" id="{1FAFDD71-B276-47DD-933E-96FD0A8E8811}"/>
              </a:ext>
            </a:extLst>
          </p:cNvPr>
          <p:cNvSpPr txBox="1"/>
          <p:nvPr/>
        </p:nvSpPr>
        <p:spPr>
          <a:xfrm>
            <a:off x="4612772" y="3242100"/>
            <a:ext cx="1856792" cy="369332"/>
          </a:xfrm>
          <a:prstGeom prst="rect">
            <a:avLst/>
          </a:prstGeom>
          <a:noFill/>
        </p:spPr>
        <p:txBody>
          <a:bodyPr wrap="square">
            <a:spAutoFit/>
          </a:bodyPr>
          <a:lstStyle/>
          <a:p>
            <a:r>
              <a:rPr lang="en-US" sz="1800" dirty="0">
                <a:latin typeface="Times New Roman" panose="02020603050405020304" pitchFamily="18" charset="0"/>
                <a:ea typeface="Times New Roman" panose="02020603050405020304" pitchFamily="18" charset="0"/>
                <a:cs typeface="Times New Roman" panose="02020603050405020304" pitchFamily="18" charset="0"/>
              </a:rPr>
              <a:t>Air terminal unit</a:t>
            </a:r>
          </a:p>
        </p:txBody>
      </p:sp>
      <p:pic>
        <p:nvPicPr>
          <p:cNvPr id="16" name="Picture 15" descr="Fixed/Adjustable Round 2-Cone Diffuser - Model 3100">
            <a:extLst>
              <a:ext uri="{FF2B5EF4-FFF2-40B4-BE49-F238E27FC236}">
                <a16:creationId xmlns:a16="http://schemas.microsoft.com/office/drawing/2014/main" id="{05EA00CF-0971-4CEE-A31D-429CDAA57EAC}"/>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426564" y="4155790"/>
            <a:ext cx="1500241" cy="1394194"/>
          </a:xfrm>
          <a:prstGeom prst="rect">
            <a:avLst/>
          </a:prstGeom>
          <a:noFill/>
          <a:ln>
            <a:noFill/>
          </a:ln>
        </p:spPr>
      </p:pic>
      <p:sp>
        <p:nvSpPr>
          <p:cNvPr id="18" name="TextBox 17">
            <a:extLst>
              <a:ext uri="{FF2B5EF4-FFF2-40B4-BE49-F238E27FC236}">
                <a16:creationId xmlns:a16="http://schemas.microsoft.com/office/drawing/2014/main" id="{9C35AC15-CAFE-4B29-B434-327DC499A460}"/>
              </a:ext>
            </a:extLst>
          </p:cNvPr>
          <p:cNvSpPr txBox="1"/>
          <p:nvPr/>
        </p:nvSpPr>
        <p:spPr>
          <a:xfrm>
            <a:off x="4366490" y="5725010"/>
            <a:ext cx="1729510" cy="369332"/>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Diffuser</a:t>
            </a:r>
          </a:p>
        </p:txBody>
      </p:sp>
      <p:sp>
        <p:nvSpPr>
          <p:cNvPr id="22" name="TextBox 21">
            <a:extLst>
              <a:ext uri="{FF2B5EF4-FFF2-40B4-BE49-F238E27FC236}">
                <a16:creationId xmlns:a16="http://schemas.microsoft.com/office/drawing/2014/main" id="{A814DAAC-65A8-4874-9C73-C719976E200F}"/>
              </a:ext>
            </a:extLst>
          </p:cNvPr>
          <p:cNvSpPr txBox="1"/>
          <p:nvPr/>
        </p:nvSpPr>
        <p:spPr>
          <a:xfrm>
            <a:off x="669685" y="1186581"/>
            <a:ext cx="6102220" cy="369332"/>
          </a:xfrm>
          <a:prstGeom prst="rect">
            <a:avLst/>
          </a:prstGeom>
          <a:noFill/>
        </p:spPr>
        <p:txBody>
          <a:bodyPr wrap="square">
            <a:spAutoFit/>
          </a:bodyPr>
          <a:lstStyle/>
          <a:p>
            <a:r>
              <a:rPr lang="en-US" sz="1800" dirty="0">
                <a:solidFill>
                  <a:schemeClr val="tx1"/>
                </a:solidFill>
                <a:latin typeface="Times New Roman" panose="02020603050405020304" pitchFamily="18" charset="0"/>
                <a:cs typeface="Times New Roman" panose="02020603050405020304" pitchFamily="18" charset="0"/>
              </a:rPr>
              <a:t>The HVAC </a:t>
            </a:r>
            <a:r>
              <a:rPr lang="en-US" sz="1800">
                <a:solidFill>
                  <a:schemeClr val="tx1"/>
                </a:solidFill>
                <a:latin typeface="Times New Roman" panose="02020603050405020304" pitchFamily="18" charset="0"/>
                <a:cs typeface="Times New Roman" panose="02020603050405020304" pitchFamily="18" charset="0"/>
              </a:rPr>
              <a:t>system used </a:t>
            </a:r>
            <a:r>
              <a:rPr lang="en-US" sz="1800" dirty="0">
                <a:solidFill>
                  <a:schemeClr val="tx1"/>
                </a:solidFill>
                <a:latin typeface="Times New Roman" panose="02020603050405020304" pitchFamily="18" charset="0"/>
                <a:cs typeface="Times New Roman" panose="02020603050405020304" pitchFamily="18" charset="0"/>
              </a:rPr>
              <a:t>VAV system </a:t>
            </a:r>
            <a:endParaRPr lang="en-US" dirty="0"/>
          </a:p>
        </p:txBody>
      </p:sp>
    </p:spTree>
    <p:extLst>
      <p:ext uri="{BB962C8B-B14F-4D97-AF65-F5344CB8AC3E}">
        <p14:creationId xmlns:p14="http://schemas.microsoft.com/office/powerpoint/2010/main" val="27534917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9529FA7-9892-4842-9358-B17BD4AEA4BB}"/>
              </a:ext>
            </a:extLst>
          </p:cNvPr>
          <p:cNvPicPr>
            <a:picLocks noGrp="1" noChangeAspect="1"/>
          </p:cNvPicPr>
          <p:nvPr>
            <p:ph idx="1"/>
          </p:nvPr>
        </p:nvPicPr>
        <p:blipFill>
          <a:blip r:embed="rId2"/>
          <a:stretch>
            <a:fillRect/>
          </a:stretch>
        </p:blipFill>
        <p:spPr>
          <a:xfrm>
            <a:off x="2917998" y="0"/>
            <a:ext cx="3971189" cy="7117342"/>
          </a:xfrm>
        </p:spPr>
      </p:pic>
      <p:sp>
        <p:nvSpPr>
          <p:cNvPr id="4" name="Slide Number Placeholder 3">
            <a:extLst>
              <a:ext uri="{FF2B5EF4-FFF2-40B4-BE49-F238E27FC236}">
                <a16:creationId xmlns:a16="http://schemas.microsoft.com/office/drawing/2014/main" id="{58629D9D-67D7-4587-9ED1-B3220F752B3B}"/>
              </a:ext>
            </a:extLst>
          </p:cNvPr>
          <p:cNvSpPr>
            <a:spLocks noGrp="1"/>
          </p:cNvSpPr>
          <p:nvPr>
            <p:ph type="sldNum" sz="quarter" idx="12"/>
          </p:nvPr>
        </p:nvSpPr>
        <p:spPr/>
        <p:txBody>
          <a:bodyPr/>
          <a:lstStyle/>
          <a:p>
            <a:fld id="{09964888-E3DD-43E6-9D6D-BA1E53871D58}" type="slidenum">
              <a:rPr lang="en-US" smtClean="0"/>
              <a:pPr/>
              <a:t>126</a:t>
            </a:fld>
            <a:endParaRPr lang="en-US"/>
          </a:p>
        </p:txBody>
      </p:sp>
    </p:spTree>
    <p:extLst>
      <p:ext uri="{BB962C8B-B14F-4D97-AF65-F5344CB8AC3E}">
        <p14:creationId xmlns:p14="http://schemas.microsoft.com/office/powerpoint/2010/main" val="6234959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582B2-E056-4CB0-94C4-5C2FAF522C93}"/>
              </a:ext>
            </a:extLst>
          </p:cNvPr>
          <p:cNvSpPr>
            <a:spLocks noGrp="1"/>
          </p:cNvSpPr>
          <p:nvPr>
            <p:ph type="title"/>
          </p:nvPr>
        </p:nvSpPr>
        <p:spPr>
          <a:xfrm>
            <a:off x="838200" y="550416"/>
            <a:ext cx="10515600" cy="532660"/>
          </a:xfrm>
        </p:spPr>
        <p:txBody>
          <a:bodyPr>
            <a:normAutofit fontScale="90000"/>
          </a:bodyPr>
          <a:lstStyle/>
          <a:p>
            <a:r>
              <a:rPr lang="en-US" dirty="0">
                <a:solidFill>
                  <a:srgbClr val="2A3340">
                    <a:lumMod val="50000"/>
                  </a:srgbClr>
                </a:solidFill>
                <a:latin typeface="Times New Roman" pitchFamily="18" charset="0"/>
                <a:ea typeface="Lato" panose="020F0502020204030203" pitchFamily="34" charset="0"/>
                <a:cs typeface="Times New Roman" pitchFamily="18" charset="0"/>
              </a:rPr>
              <a:t>Quantity Surveying and Cost Estimation:</a:t>
            </a:r>
            <a:br>
              <a:rPr lang="en-US" dirty="0">
                <a:solidFill>
                  <a:srgbClr val="2A3340">
                    <a:lumMod val="50000"/>
                  </a:srgbClr>
                </a:solidFill>
                <a:latin typeface="Times New Roman" pitchFamily="18" charset="0"/>
                <a:ea typeface="Lato" panose="020F0502020204030203" pitchFamily="34" charset="0"/>
                <a:cs typeface="Times New Roman" pitchFamily="18" charset="0"/>
              </a:rPr>
            </a:br>
            <a:endParaRPr lang="x-none" dirty="0"/>
          </a:p>
        </p:txBody>
      </p:sp>
      <p:sp>
        <p:nvSpPr>
          <p:cNvPr id="3" name="Content Placeholder 2">
            <a:extLst>
              <a:ext uri="{FF2B5EF4-FFF2-40B4-BE49-F238E27FC236}">
                <a16:creationId xmlns:a16="http://schemas.microsoft.com/office/drawing/2014/main" id="{2976A566-CF8F-4FCD-8B0B-F8CEA5CCAB3B}"/>
              </a:ext>
            </a:extLst>
          </p:cNvPr>
          <p:cNvSpPr>
            <a:spLocks noGrp="1"/>
          </p:cNvSpPr>
          <p:nvPr>
            <p:ph idx="1"/>
          </p:nvPr>
        </p:nvSpPr>
        <p:spPr>
          <a:xfrm>
            <a:off x="838200" y="1233996"/>
            <a:ext cx="10515600" cy="4942967"/>
          </a:xfrm>
        </p:spPr>
        <p:txBody>
          <a:bodyPr/>
          <a:lstStyle/>
          <a:p>
            <a:pPr marL="0">
              <a:lnSpc>
                <a:spcPct val="150000"/>
              </a:lnSpc>
              <a:spcBef>
                <a:spcPts val="0"/>
              </a:spcBef>
              <a:spcAft>
                <a:spcPts val="1000"/>
              </a:spcAft>
            </a:pPr>
            <a:r>
              <a:rPr lang="x-none"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total cost of the </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project</a:t>
            </a:r>
            <a:r>
              <a:rPr lang="x-none"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is </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19594868.72</a:t>
            </a:r>
            <a:r>
              <a:rPr lang="x-none"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ILS</a:t>
            </a:r>
            <a:r>
              <a:rPr lang="x-none"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x-none"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and the total area of the </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project</a:t>
            </a:r>
            <a:r>
              <a:rPr lang="x-none"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is </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9111.09</a:t>
            </a:r>
            <a:r>
              <a:rPr lang="x-none"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m</a:t>
            </a:r>
            <a:r>
              <a:rPr lang="x-none" sz="1800"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r>
              <a:rPr lang="x-none"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which means that the total unit cost per m</a:t>
            </a:r>
            <a:r>
              <a:rPr lang="x-none" sz="1800"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 </a:t>
            </a:r>
            <a:r>
              <a:rPr lang="x-none"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is </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2150.66</a:t>
            </a:r>
            <a:r>
              <a:rPr lang="x-none"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a:t>
            </a:r>
            <a:r>
              <a:rPr lang="x-none"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IS/ m</a:t>
            </a:r>
            <a:r>
              <a:rPr lang="x-none" sz="1800" baseline="30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while in graduation project 1 the unit cost was 3021.6 ILS/m</a:t>
            </a:r>
            <a:r>
              <a:rPr lang="en-US" baseline="30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2</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endPar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a:lnSpc>
                <a:spcPct val="150000"/>
              </a:lnSpc>
              <a:spcBef>
                <a:spcPts val="0"/>
              </a:spcBef>
              <a:spcAft>
                <a:spcPts val="1000"/>
              </a:spcAft>
            </a:pP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%error equals 28.8% in the unit cost.</a:t>
            </a:r>
            <a:endPar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150000"/>
              </a:lnSpc>
              <a:buNone/>
            </a:pPr>
            <a:endParaRPr lang="en-US" sz="18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indent="0">
              <a:lnSpc>
                <a:spcPct val="150000"/>
              </a:lnSpc>
              <a:buNone/>
            </a:pPr>
            <a:endParaRPr lang="x-none"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x-none" dirty="0"/>
          </a:p>
        </p:txBody>
      </p:sp>
      <p:sp>
        <p:nvSpPr>
          <p:cNvPr id="8"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127</a:t>
            </a:fld>
            <a:endParaRPr lang="en-US" sz="1600" dirty="0">
              <a:solidFill>
                <a:schemeClr val="tx1"/>
              </a:solidFill>
            </a:endParaRPr>
          </a:p>
        </p:txBody>
      </p:sp>
      <p:pic>
        <p:nvPicPr>
          <p:cNvPr id="9" name="صورة 8">
            <a:extLst>
              <a:ext uri="{FF2B5EF4-FFF2-40B4-BE49-F238E27FC236}">
                <a16:creationId xmlns:a16="http://schemas.microsoft.com/office/drawing/2014/main" id="{48B9B30C-899D-48EB-8221-B629A55B27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949" y="2691027"/>
            <a:ext cx="3893067" cy="3946123"/>
          </a:xfrm>
          <a:prstGeom prst="rect">
            <a:avLst/>
          </a:prstGeom>
        </p:spPr>
      </p:pic>
      <p:graphicFrame>
        <p:nvGraphicFramePr>
          <p:cNvPr id="10" name="مخطط 9">
            <a:extLst>
              <a:ext uri="{FF2B5EF4-FFF2-40B4-BE49-F238E27FC236}">
                <a16:creationId xmlns:a16="http://schemas.microsoft.com/office/drawing/2014/main" id="{FE4DFE3D-5EC6-4D69-A7D8-9395DB2850A3}"/>
              </a:ext>
            </a:extLst>
          </p:cNvPr>
          <p:cNvGraphicFramePr>
            <a:graphicFrameLocks/>
          </p:cNvGraphicFramePr>
          <p:nvPr/>
        </p:nvGraphicFramePr>
        <p:xfrm>
          <a:off x="4606724" y="2691028"/>
          <a:ext cx="6238754" cy="3763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913002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9C5BBCBB-27F9-4300-BF0D-6C2B270A9EAD}"/>
              </a:ext>
            </a:extLst>
          </p:cNvPr>
          <p:cNvGrpSpPr/>
          <p:nvPr/>
        </p:nvGrpSpPr>
        <p:grpSpPr>
          <a:xfrm>
            <a:off x="80387" y="87923"/>
            <a:ext cx="11987683" cy="6682154"/>
            <a:chOff x="80387" y="90435"/>
            <a:chExt cx="11987683" cy="6682154"/>
          </a:xfrm>
        </p:grpSpPr>
        <p:sp>
          <p:nvSpPr>
            <p:cNvPr id="7" name="مستطيل 6">
              <a:extLst>
                <a:ext uri="{FF2B5EF4-FFF2-40B4-BE49-F238E27FC236}">
                  <a16:creationId xmlns:a16="http://schemas.microsoft.com/office/drawing/2014/main" id="{A8364530-0EB5-420A-A286-32A3A584D05F}"/>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id="{C7A7A606-1C5A-4DCF-8ED6-622659B8115C}"/>
                </a:ext>
              </a:extLst>
            </p:cNvPr>
            <p:cNvSpPr/>
            <p:nvPr/>
          </p:nvSpPr>
          <p:spPr>
            <a:xfrm>
              <a:off x="985909" y="716506"/>
              <a:ext cx="5235191" cy="579967"/>
            </a:xfrm>
            <a:prstGeom prst="rect">
              <a:avLst/>
            </a:prstGeom>
            <a:noFill/>
          </p:spPr>
          <p:txBody>
            <a:bodyPr wrap="square" lIns="91440" tIns="45720" rIns="91440" bIns="45720">
              <a:spAutoFit/>
            </a:bodyPr>
            <a:lstStyle/>
            <a:p>
              <a:pPr>
                <a:lnSpc>
                  <a:spcPct val="150000"/>
                </a:lnSpc>
              </a:pPr>
              <a:endPar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2" name="مستطيل 1">
            <a:extLst>
              <a:ext uri="{FF2B5EF4-FFF2-40B4-BE49-F238E27FC236}">
                <a16:creationId xmlns:a16="http://schemas.microsoft.com/office/drawing/2014/main" id="{ADBC869E-33A4-4D36-8945-0961E619D9BF}"/>
              </a:ext>
            </a:extLst>
          </p:cNvPr>
          <p:cNvSpPr/>
          <p:nvPr/>
        </p:nvSpPr>
        <p:spPr>
          <a:xfrm>
            <a:off x="3120305" y="2551837"/>
            <a:ext cx="5907846" cy="1561646"/>
          </a:xfrm>
          <a:prstGeom prst="rect">
            <a:avLst/>
          </a:prstGeom>
        </p:spPr>
        <p:txBody>
          <a:bodyPr wrap="square">
            <a:spAutoFit/>
          </a:bodyPr>
          <a:lstStyle/>
          <a:p>
            <a:pPr indent="180340" algn="ctr">
              <a:lnSpc>
                <a:spcPct val="150000"/>
              </a:lnSpc>
              <a:spcAft>
                <a:spcPts val="1000"/>
              </a:spcAft>
              <a:tabLst>
                <a:tab pos="2104390" algn="l"/>
              </a:tabLst>
            </a:pPr>
            <a:r>
              <a:rPr lang="en-US" sz="7200" dirty="0">
                <a:ln w="0"/>
                <a:solidFill>
                  <a:schemeClr val="accent2">
                    <a:lumMod val="50000"/>
                  </a:schemeClr>
                </a:solidFill>
                <a:effectLst>
                  <a:outerShdw blurRad="38100" dist="38100" dir="2700000" algn="tl">
                    <a:srgbClr val="000000">
                      <a:alpha val="43137"/>
                    </a:srgbClr>
                  </a:outerShdw>
                </a:effectLst>
                <a:latin typeface="Algerian" panose="04020705040A02060702" pitchFamily="82" charset="0"/>
                <a:cs typeface="Times New Roman" panose="02020603050405020304" pitchFamily="18" charset="0"/>
              </a:rPr>
              <a:t>Thank You</a:t>
            </a:r>
          </a:p>
        </p:txBody>
      </p:sp>
      <p:sp>
        <p:nvSpPr>
          <p:cNvPr id="3" name="Rectangle 1">
            <a:extLst>
              <a:ext uri="{FF2B5EF4-FFF2-40B4-BE49-F238E27FC236}">
                <a16:creationId xmlns:a16="http://schemas.microsoft.com/office/drawing/2014/main" id="{F25219D0-6B60-413A-AD81-30F62E415A21}"/>
              </a:ext>
            </a:extLst>
          </p:cNvPr>
          <p:cNvSpPr>
            <a:spLocks noChangeArrowheads="1"/>
          </p:cNvSpPr>
          <p:nvPr/>
        </p:nvSpPr>
        <p:spPr bwMode="auto">
          <a:xfrm>
            <a:off x="0" y="28545"/>
            <a:ext cx="65" cy="400110"/>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800" b="0" i="0" u="none" strike="noStrike" cap="none" normalizeH="0" baseline="0" dirty="0">
                <a:ln>
                  <a:noFill/>
                </a:ln>
                <a:solidFill>
                  <a:schemeClr val="tx1"/>
                </a:solidFill>
                <a:effectLst/>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cxnSp>
        <p:nvCxnSpPr>
          <p:cNvPr id="9" name="رابط مستقيم 8">
            <a:extLst>
              <a:ext uri="{FF2B5EF4-FFF2-40B4-BE49-F238E27FC236}">
                <a16:creationId xmlns:a16="http://schemas.microsoft.com/office/drawing/2014/main" id="{96A85AD3-96B5-4938-A7AA-87A508101F9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17869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id="{9B1CFF0E-17CA-4A6E-9E7B-FC485E2B3FF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id="{AD5EDF23-9A36-4CBC-A05C-AFDE4B2DD40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0C60ED42-96B7-4A1A-ACD8-5A4DCE9FC68E}"/>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Site analysis </a:t>
            </a:r>
          </a:p>
        </p:txBody>
      </p:sp>
      <p:sp>
        <p:nvSpPr>
          <p:cNvPr id="8" name="مستطيل 7">
            <a:extLst>
              <a:ext uri="{FF2B5EF4-FFF2-40B4-BE49-F238E27FC236}">
                <a16:creationId xmlns:a16="http://schemas.microsoft.com/office/drawing/2014/main" id="{3B0F4428-5FCB-4EF7-98CB-982B7D9B7A2C}"/>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evaluation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3" name="مستطيل 12">
            <a:extLst>
              <a:ext uri="{FF2B5EF4-FFF2-40B4-BE49-F238E27FC236}">
                <a16:creationId xmlns:a16="http://schemas.microsoft.com/office/drawing/2014/main" id="{FF0D3049-E225-4DBA-B331-B3D1BD70B271}"/>
              </a:ext>
            </a:extLst>
          </p:cNvPr>
          <p:cNvSpPr/>
          <p:nvPr/>
        </p:nvSpPr>
        <p:spPr>
          <a:xfrm>
            <a:off x="705448" y="1639720"/>
            <a:ext cx="4662915" cy="873572"/>
          </a:xfrm>
          <a:prstGeom prst="rect">
            <a:avLst/>
          </a:prstGeom>
          <a:noFill/>
        </p:spPr>
        <p:txBody>
          <a:bodyPr wrap="square" lIns="91440" tIns="45720" rIns="91440" bIns="45720">
            <a:spAutoFit/>
          </a:bodyPr>
          <a:lstStyle/>
          <a:p>
            <a:pPr>
              <a:lnSpc>
                <a:spcPct val="150000"/>
              </a:lnSpc>
            </a:pPr>
            <a:r>
              <a:rPr lang="en-US" u="sng" dirty="0">
                <a:ln w="0"/>
                <a:solidFill>
                  <a:schemeClr val="accent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Wind direction :</a:t>
            </a:r>
            <a:r>
              <a:rPr lang="en-US" u="sng" dirty="0">
                <a:ln w="0"/>
                <a:solidFill>
                  <a:schemeClr val="accent5">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general direction in our country is from the south-west direction.</a:t>
            </a:r>
          </a:p>
        </p:txBody>
      </p:sp>
      <p:sp>
        <p:nvSpPr>
          <p:cNvPr id="14" name="مستطيل 13">
            <a:extLst>
              <a:ext uri="{FF2B5EF4-FFF2-40B4-BE49-F238E27FC236}">
                <a16:creationId xmlns:a16="http://schemas.microsoft.com/office/drawing/2014/main" id="{BB8DC9F1-00A9-4D95-A682-7A84DF9FB6C7}"/>
              </a:ext>
            </a:extLst>
          </p:cNvPr>
          <p:cNvSpPr/>
          <p:nvPr/>
        </p:nvSpPr>
        <p:spPr>
          <a:xfrm>
            <a:off x="602613" y="3153776"/>
            <a:ext cx="5744922" cy="873572"/>
          </a:xfrm>
          <a:prstGeom prst="rect">
            <a:avLst/>
          </a:prstGeom>
          <a:noFill/>
        </p:spPr>
        <p:txBody>
          <a:bodyPr wrap="square" lIns="91440" tIns="45720" rIns="91440" bIns="45720">
            <a:spAutoFit/>
          </a:bodyPr>
          <a:lstStyle/>
          <a:p>
            <a:pPr>
              <a:lnSpc>
                <a:spcPct val="150000"/>
              </a:lnSpc>
            </a:pPr>
            <a:r>
              <a:rPr lang="en-US" u="sng" dirty="0">
                <a:ln w="0"/>
                <a:solidFill>
                  <a:schemeClr val="accent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noise: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mainly from the street and from the municipality's stadium.</a:t>
            </a:r>
          </a:p>
        </p:txBody>
      </p:sp>
      <p:sp>
        <p:nvSpPr>
          <p:cNvPr id="15" name="مستطيل 14">
            <a:extLst>
              <a:ext uri="{FF2B5EF4-FFF2-40B4-BE49-F238E27FC236}">
                <a16:creationId xmlns:a16="http://schemas.microsoft.com/office/drawing/2014/main" id="{14C7FDE7-228C-43DA-952A-DD16FFF04912}"/>
              </a:ext>
            </a:extLst>
          </p:cNvPr>
          <p:cNvSpPr/>
          <p:nvPr/>
        </p:nvSpPr>
        <p:spPr>
          <a:xfrm>
            <a:off x="699613" y="5010279"/>
            <a:ext cx="5189437" cy="873572"/>
          </a:xfrm>
          <a:prstGeom prst="rect">
            <a:avLst/>
          </a:prstGeom>
          <a:noFill/>
        </p:spPr>
        <p:txBody>
          <a:bodyPr wrap="square" lIns="91440" tIns="45720" rIns="91440" bIns="45720">
            <a:spAutoFit/>
          </a:bodyPr>
          <a:lstStyle/>
          <a:p>
            <a:pPr>
              <a:lnSpc>
                <a:spcPct val="150000"/>
              </a:lnSpc>
            </a:pPr>
            <a:r>
              <a:rPr lang="en-US" u="sng" dirty="0">
                <a:ln w="0"/>
                <a:solidFill>
                  <a:schemeClr val="accent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orientation of building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municipality's address is south-west at an angle of 205 degrees.</a:t>
            </a:r>
          </a:p>
        </p:txBody>
      </p:sp>
      <p:pic>
        <p:nvPicPr>
          <p:cNvPr id="11" name="Picture 10" descr="Diagram, engineering drawing&#10;&#10;Description automatically generated">
            <a:extLst>
              <a:ext uri="{FF2B5EF4-FFF2-40B4-BE49-F238E27FC236}">
                <a16:creationId xmlns:a16="http://schemas.microsoft.com/office/drawing/2014/main" id="{6BAE4C5B-B949-4B70-87C8-5786242F8D9C}"/>
              </a:ext>
            </a:extLst>
          </p:cNvPr>
          <p:cNvPicPr/>
          <p:nvPr/>
        </p:nvPicPr>
        <p:blipFill>
          <a:blip r:embed="rId2">
            <a:extLst>
              <a:ext uri="{28A0092B-C50C-407E-A947-70E740481C1C}">
                <a14:useLocalDpi xmlns:a14="http://schemas.microsoft.com/office/drawing/2010/main" val="0"/>
              </a:ext>
            </a:extLst>
          </a:blip>
          <a:stretch>
            <a:fillRect/>
          </a:stretch>
        </p:blipFill>
        <p:spPr>
          <a:xfrm>
            <a:off x="6536020" y="733556"/>
            <a:ext cx="5192395" cy="3436620"/>
          </a:xfrm>
          <a:prstGeom prst="rect">
            <a:avLst/>
          </a:prstGeom>
        </p:spPr>
      </p:pic>
      <p:pic>
        <p:nvPicPr>
          <p:cNvPr id="12" name="Picture 11" descr="Diagram, engineering drawing&#10;&#10;Description automatically generated">
            <a:extLst>
              <a:ext uri="{FF2B5EF4-FFF2-40B4-BE49-F238E27FC236}">
                <a16:creationId xmlns:a16="http://schemas.microsoft.com/office/drawing/2014/main" id="{3D5C539B-4BD2-461C-A44D-C12B241DF46B}"/>
              </a:ext>
            </a:extLst>
          </p:cNvPr>
          <p:cNvPicPr/>
          <p:nvPr/>
        </p:nvPicPr>
        <p:blipFill>
          <a:blip r:embed="rId3">
            <a:extLst>
              <a:ext uri="{28A0092B-C50C-407E-A947-70E740481C1C}">
                <a14:useLocalDpi xmlns:a14="http://schemas.microsoft.com/office/drawing/2010/main" val="0"/>
              </a:ext>
            </a:extLst>
          </a:blip>
          <a:stretch>
            <a:fillRect/>
          </a:stretch>
        </p:blipFill>
        <p:spPr>
          <a:xfrm>
            <a:off x="7746302" y="4098448"/>
            <a:ext cx="3478530" cy="2569845"/>
          </a:xfrm>
          <a:prstGeom prst="rect">
            <a:avLst/>
          </a:prstGeom>
        </p:spPr>
      </p:pic>
    </p:spTree>
    <p:extLst>
      <p:ext uri="{BB962C8B-B14F-4D97-AF65-F5344CB8AC3E}">
        <p14:creationId xmlns:p14="http://schemas.microsoft.com/office/powerpoint/2010/main" val="1461002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id="{9B1CFF0E-17CA-4A6E-9E7B-FC485E2B3FF5}"/>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id="{AD5EDF23-9A36-4CBC-A05C-AFDE4B2DD402}"/>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0C60ED42-96B7-4A1A-ACD8-5A4DCE9FC68E}"/>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Site analysis </a:t>
            </a:r>
          </a:p>
        </p:txBody>
      </p:sp>
      <p:sp>
        <p:nvSpPr>
          <p:cNvPr id="8" name="مستطيل 7">
            <a:extLst>
              <a:ext uri="{FF2B5EF4-FFF2-40B4-BE49-F238E27FC236}">
                <a16:creationId xmlns:a16="http://schemas.microsoft.com/office/drawing/2014/main" id="{3B0F4428-5FCB-4EF7-98CB-982B7D9B7A2C}"/>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evaluation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مستطيل 11">
            <a:extLst>
              <a:ext uri="{FF2B5EF4-FFF2-40B4-BE49-F238E27FC236}">
                <a16:creationId xmlns:a16="http://schemas.microsoft.com/office/drawing/2014/main" id="{1EF3C7B3-461B-46FA-9EAF-1DDFCDC73FF8}"/>
              </a:ext>
            </a:extLst>
          </p:cNvPr>
          <p:cNvSpPr/>
          <p:nvPr/>
        </p:nvSpPr>
        <p:spPr>
          <a:xfrm>
            <a:off x="509104" y="1607788"/>
            <a:ext cx="5235191" cy="1289071"/>
          </a:xfrm>
          <a:prstGeom prst="rect">
            <a:avLst/>
          </a:prstGeom>
          <a:noFill/>
        </p:spPr>
        <p:txBody>
          <a:bodyPr wrap="square" lIns="91440" tIns="45720" rIns="91440" bIns="45720">
            <a:spAutoFit/>
          </a:bodyPr>
          <a:lstStyle/>
          <a:p>
            <a:pPr>
              <a:lnSpc>
                <a:spcPct val="150000"/>
              </a:lnSpc>
            </a:pPr>
            <a:r>
              <a:rPr lang="en-US" u="sng" dirty="0">
                <a:ln w="0"/>
                <a:solidFill>
                  <a:schemeClr val="accent4">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Sun path </a:t>
            </a: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sun moves from east to west passing through the south. Therefor,  the south west facade will be the one which exposed the most sun heat.</a:t>
            </a:r>
          </a:p>
        </p:txBody>
      </p:sp>
      <p:pic>
        <p:nvPicPr>
          <p:cNvPr id="9" name="Picture 8" descr="A picture containing accessory, umbrella&#10;&#10;Description automatically generated">
            <a:extLst>
              <a:ext uri="{FF2B5EF4-FFF2-40B4-BE49-F238E27FC236}">
                <a16:creationId xmlns:a16="http://schemas.microsoft.com/office/drawing/2014/main" id="{E8C86054-ABC7-423B-AA4F-54CBF234858E}"/>
              </a:ext>
            </a:extLst>
          </p:cNvPr>
          <p:cNvPicPr/>
          <p:nvPr/>
        </p:nvPicPr>
        <p:blipFill>
          <a:blip r:embed="rId2">
            <a:extLst>
              <a:ext uri="{28A0092B-C50C-407E-A947-70E740481C1C}">
                <a14:useLocalDpi xmlns:a14="http://schemas.microsoft.com/office/drawing/2010/main" val="0"/>
              </a:ext>
            </a:extLst>
          </a:blip>
          <a:stretch>
            <a:fillRect/>
          </a:stretch>
        </p:blipFill>
        <p:spPr>
          <a:xfrm>
            <a:off x="6781846" y="2702746"/>
            <a:ext cx="4349981" cy="3463559"/>
          </a:xfrm>
          <a:prstGeom prst="rect">
            <a:avLst/>
          </a:prstGeom>
        </p:spPr>
      </p:pic>
    </p:spTree>
    <p:extLst>
      <p:ext uri="{BB962C8B-B14F-4D97-AF65-F5344CB8AC3E}">
        <p14:creationId xmlns:p14="http://schemas.microsoft.com/office/powerpoint/2010/main" val="2686368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مستقيم 4">
            <a:extLst>
              <a:ext uri="{FF2B5EF4-FFF2-40B4-BE49-F238E27FC236}">
                <a16:creationId xmlns:a16="http://schemas.microsoft.com/office/drawing/2014/main" id="{2770F381-8A9F-4C6E-AE7C-91F5FA1EFEE7}"/>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مستطيل 5">
            <a:extLst>
              <a:ext uri="{FF2B5EF4-FFF2-40B4-BE49-F238E27FC236}">
                <a16:creationId xmlns:a16="http://schemas.microsoft.com/office/drawing/2014/main" id="{94613EB3-D845-4565-A138-D991D847F76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مستطيل 9">
            <a:extLst>
              <a:ext uri="{FF2B5EF4-FFF2-40B4-BE49-F238E27FC236}">
                <a16:creationId xmlns:a16="http://schemas.microsoft.com/office/drawing/2014/main" id="{138C1047-1630-43EC-933F-3448CC6E6938}"/>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evaluation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1" name="مستطيل 10">
            <a:extLst>
              <a:ext uri="{FF2B5EF4-FFF2-40B4-BE49-F238E27FC236}">
                <a16:creationId xmlns:a16="http://schemas.microsoft.com/office/drawing/2014/main" id="{3E62E2EF-3A96-42A1-9AA8-A8368CEF74E9}"/>
              </a:ext>
            </a:extLst>
          </p:cNvPr>
          <p:cNvSpPr/>
          <p:nvPr/>
        </p:nvSpPr>
        <p:spPr>
          <a:xfrm>
            <a:off x="948762" y="1382512"/>
            <a:ext cx="9649539" cy="873572"/>
          </a:xfrm>
          <a:prstGeom prst="rect">
            <a:avLst/>
          </a:prstGeom>
          <a:noFill/>
        </p:spPr>
        <p:txBody>
          <a:bodyPr wrap="square" lIns="91440" tIns="45720" rIns="91440" bIns="45720">
            <a:spAutoFit/>
          </a:bodyPr>
          <a:lstStyle/>
          <a:p>
            <a:pPr>
              <a:lnSpc>
                <a:spcPct val="150000"/>
              </a:lnSpc>
            </a:pPr>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According to the path of the sun, the whole building is exposed to the sun's rays and the reason for that is because the walls are curtain walls, so that Shutters and Louvers were used as a shading system.</a:t>
            </a:r>
          </a:p>
        </p:txBody>
      </p:sp>
      <p:sp>
        <p:nvSpPr>
          <p:cNvPr id="12" name="مستطيل 11">
            <a:extLst>
              <a:ext uri="{FF2B5EF4-FFF2-40B4-BE49-F238E27FC236}">
                <a16:creationId xmlns:a16="http://schemas.microsoft.com/office/drawing/2014/main" id="{3781232A-8741-4381-BE20-02CB031BC27D}"/>
              </a:ext>
            </a:extLst>
          </p:cNvPr>
          <p:cNvSpPr/>
          <p:nvPr/>
        </p:nvSpPr>
        <p:spPr>
          <a:xfrm>
            <a:off x="948762" y="83144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Shading system </a:t>
            </a:r>
          </a:p>
        </p:txBody>
      </p:sp>
      <p:pic>
        <p:nvPicPr>
          <p:cNvPr id="8" name="Content Placeholder 5">
            <a:extLst>
              <a:ext uri="{FF2B5EF4-FFF2-40B4-BE49-F238E27FC236}">
                <a16:creationId xmlns:a16="http://schemas.microsoft.com/office/drawing/2014/main" id="{BE05C134-E8E6-4EA3-B0D3-3F13D95946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879" y="2366746"/>
            <a:ext cx="9455950" cy="4362344"/>
          </a:xfrm>
          <a:prstGeom prst="rect">
            <a:avLst/>
          </a:prstGeom>
        </p:spPr>
      </p:pic>
    </p:spTree>
    <p:extLst>
      <p:ext uri="{BB962C8B-B14F-4D97-AF65-F5344CB8AC3E}">
        <p14:creationId xmlns:p14="http://schemas.microsoft.com/office/powerpoint/2010/main" val="40037975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مجموعة 4">
            <a:extLst>
              <a:ext uri="{FF2B5EF4-FFF2-40B4-BE49-F238E27FC236}">
                <a16:creationId xmlns:a16="http://schemas.microsoft.com/office/drawing/2014/main" id="{FE48431A-9C98-429A-A08B-9016CC3F4264}"/>
              </a:ext>
            </a:extLst>
          </p:cNvPr>
          <p:cNvGrpSpPr/>
          <p:nvPr/>
        </p:nvGrpSpPr>
        <p:grpSpPr>
          <a:xfrm>
            <a:off x="0" y="90435"/>
            <a:ext cx="12068070" cy="6682154"/>
            <a:chOff x="0" y="90435"/>
            <a:chExt cx="12068070" cy="6682154"/>
          </a:xfrm>
        </p:grpSpPr>
        <p:sp>
          <p:nvSpPr>
            <p:cNvPr id="7" name="مستطيل 6">
              <a:extLst>
                <a:ext uri="{FF2B5EF4-FFF2-40B4-BE49-F238E27FC236}">
                  <a16:creationId xmlns:a16="http://schemas.microsoft.com/office/drawing/2014/main" id="{4B394A07-A044-4051-9A0B-A4F20BB21B34}"/>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مستطيل 7">
              <a:extLst>
                <a:ext uri="{FF2B5EF4-FFF2-40B4-BE49-F238E27FC236}">
                  <a16:creationId xmlns:a16="http://schemas.microsoft.com/office/drawing/2014/main" id="{E4FE560F-2E00-4B4B-B7AD-FA08414FAD60}"/>
                </a:ext>
              </a:extLst>
            </p:cNvPr>
            <p:cNvSpPr/>
            <p:nvPr/>
          </p:nvSpPr>
          <p:spPr>
            <a:xfrm>
              <a:off x="556171" y="841910"/>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Day-light Factor</a:t>
              </a:r>
            </a:p>
          </p:txBody>
        </p:sp>
        <p:sp>
          <p:nvSpPr>
            <p:cNvPr id="9" name="مستطيل 8">
              <a:extLst>
                <a:ext uri="{FF2B5EF4-FFF2-40B4-BE49-F238E27FC236}">
                  <a16:creationId xmlns:a16="http://schemas.microsoft.com/office/drawing/2014/main" id="{47587899-8451-4E41-8A85-4D9B70CACBE9}"/>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evaluation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cxnSp>
        <p:nvCxnSpPr>
          <p:cNvPr id="13" name="رابط مستقيم 12">
            <a:extLst>
              <a:ext uri="{FF2B5EF4-FFF2-40B4-BE49-F238E27FC236}">
                <a16:creationId xmlns:a16="http://schemas.microsoft.com/office/drawing/2014/main" id="{22C49A58-B1B9-48A4-B09B-141FE429E79C}"/>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7" name="Picture 16" descr="A picture containing text, vector graphics&#10;&#10;Description automatically generated">
            <a:extLst>
              <a:ext uri="{FF2B5EF4-FFF2-40B4-BE49-F238E27FC236}">
                <a16:creationId xmlns:a16="http://schemas.microsoft.com/office/drawing/2014/main" id="{A7A4B379-990C-4401-8546-BCAACED23B53}"/>
              </a:ext>
            </a:extLst>
          </p:cNvPr>
          <p:cNvPicPr/>
          <p:nvPr/>
        </p:nvPicPr>
        <p:blipFill>
          <a:blip r:embed="rId2">
            <a:extLst>
              <a:ext uri="{28A0092B-C50C-407E-A947-70E740481C1C}">
                <a14:useLocalDpi xmlns:a14="http://schemas.microsoft.com/office/drawing/2010/main" val="0"/>
              </a:ext>
            </a:extLst>
          </a:blip>
          <a:stretch>
            <a:fillRect/>
          </a:stretch>
        </p:blipFill>
        <p:spPr>
          <a:xfrm>
            <a:off x="854110" y="2263144"/>
            <a:ext cx="5731510" cy="3836670"/>
          </a:xfrm>
          <a:prstGeom prst="rect">
            <a:avLst/>
          </a:prstGeom>
        </p:spPr>
      </p:pic>
      <p:sp>
        <p:nvSpPr>
          <p:cNvPr id="12" name="TextBox 11">
            <a:extLst>
              <a:ext uri="{FF2B5EF4-FFF2-40B4-BE49-F238E27FC236}">
                <a16:creationId xmlns:a16="http://schemas.microsoft.com/office/drawing/2014/main" id="{03683ADB-8C2C-4FB3-826C-00B098AB964D}"/>
              </a:ext>
            </a:extLst>
          </p:cNvPr>
          <p:cNvSpPr txBox="1"/>
          <p:nvPr/>
        </p:nvSpPr>
        <p:spPr>
          <a:xfrm>
            <a:off x="1114148" y="1678005"/>
            <a:ext cx="2729883" cy="369332"/>
          </a:xfrm>
          <a:prstGeom prst="rect">
            <a:avLst/>
          </a:prstGeom>
          <a:noFill/>
        </p:spPr>
        <p:txBody>
          <a:bodyPr wrap="square">
            <a:spAutoFit/>
          </a:bodyPr>
          <a:lstStyle/>
          <a:p>
            <a:pPr algn="ctr"/>
            <a:r>
              <a:rPr lang="en-US" sz="1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Ground floor</a:t>
            </a:r>
            <a:endParaRPr lang="ar-SA" sz="1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DDC26F2C-CED9-4989-9586-0F5FC8E93DA6}"/>
              </a:ext>
            </a:extLst>
          </p:cNvPr>
          <p:cNvSpPr txBox="1"/>
          <p:nvPr/>
        </p:nvSpPr>
        <p:spPr>
          <a:xfrm>
            <a:off x="7525305" y="1678005"/>
            <a:ext cx="2729883" cy="369332"/>
          </a:xfrm>
          <a:prstGeom prst="rect">
            <a:avLst/>
          </a:prstGeom>
          <a:noFill/>
        </p:spPr>
        <p:txBody>
          <a:bodyPr wrap="square">
            <a:spAutoFit/>
          </a:bodyPr>
          <a:lstStyle/>
          <a:p>
            <a:pPr algn="ctr"/>
            <a:r>
              <a:rPr lang="en-US" sz="1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First floor</a:t>
            </a:r>
            <a:endParaRPr lang="ar-SA" sz="1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0" name="Picture 9" descr="A picture containing shape&#10;&#10;Description automatically generated">
            <a:extLst>
              <a:ext uri="{FF2B5EF4-FFF2-40B4-BE49-F238E27FC236}">
                <a16:creationId xmlns:a16="http://schemas.microsoft.com/office/drawing/2014/main" id="{CD6EB6BC-9632-4BDD-A49E-0F5144DC908B}"/>
              </a:ext>
            </a:extLst>
          </p:cNvPr>
          <p:cNvPicPr/>
          <p:nvPr/>
        </p:nvPicPr>
        <p:blipFill>
          <a:blip r:embed="rId3">
            <a:extLst>
              <a:ext uri="{28A0092B-C50C-407E-A947-70E740481C1C}">
                <a14:useLocalDpi xmlns:a14="http://schemas.microsoft.com/office/drawing/2010/main" val="0"/>
              </a:ext>
            </a:extLst>
          </a:blip>
          <a:stretch>
            <a:fillRect/>
          </a:stretch>
        </p:blipFill>
        <p:spPr>
          <a:xfrm>
            <a:off x="6666007" y="2183907"/>
            <a:ext cx="5092180" cy="3915907"/>
          </a:xfrm>
          <a:prstGeom prst="rect">
            <a:avLst/>
          </a:prstGeom>
        </p:spPr>
      </p:pic>
    </p:spTree>
    <p:extLst>
      <p:ext uri="{BB962C8B-B14F-4D97-AF65-F5344CB8AC3E}">
        <p14:creationId xmlns:p14="http://schemas.microsoft.com/office/powerpoint/2010/main" val="31123155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مجموعة 3">
            <a:extLst>
              <a:ext uri="{FF2B5EF4-FFF2-40B4-BE49-F238E27FC236}">
                <a16:creationId xmlns:a16="http://schemas.microsoft.com/office/drawing/2014/main" id="{01C95D3F-388B-4911-B2F8-318FA5A56938}"/>
              </a:ext>
            </a:extLst>
          </p:cNvPr>
          <p:cNvGrpSpPr/>
          <p:nvPr/>
        </p:nvGrpSpPr>
        <p:grpSpPr>
          <a:xfrm>
            <a:off x="0" y="87923"/>
            <a:ext cx="12068070" cy="6682154"/>
            <a:chOff x="0" y="90435"/>
            <a:chExt cx="12068070" cy="6682154"/>
          </a:xfrm>
        </p:grpSpPr>
        <p:sp>
          <p:nvSpPr>
            <p:cNvPr id="6" name="مستطيل 5">
              <a:extLst>
                <a:ext uri="{FF2B5EF4-FFF2-40B4-BE49-F238E27FC236}">
                  <a16:creationId xmlns:a16="http://schemas.microsoft.com/office/drawing/2014/main" id="{01687F99-A1E6-409D-80D7-0B6C36EFF32C}"/>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2FFE79BB-419D-4CFB-B63B-689FFB39BA42}"/>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Solar radiation on the elevation  </a:t>
              </a:r>
            </a:p>
          </p:txBody>
        </p:sp>
        <p:sp>
          <p:nvSpPr>
            <p:cNvPr id="8" name="مستطيل 7">
              <a:extLst>
                <a:ext uri="{FF2B5EF4-FFF2-40B4-BE49-F238E27FC236}">
                  <a16:creationId xmlns:a16="http://schemas.microsoft.com/office/drawing/2014/main" id="{E157C0F4-8A4D-4B65-8480-F33E544B6190}"/>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0" name="مستطيل 9">
            <a:extLst>
              <a:ext uri="{FF2B5EF4-FFF2-40B4-BE49-F238E27FC236}">
                <a16:creationId xmlns:a16="http://schemas.microsoft.com/office/drawing/2014/main" id="{E136E758-4126-48B9-80E4-4372E81065D5}"/>
              </a:ext>
            </a:extLst>
          </p:cNvPr>
          <p:cNvSpPr/>
          <p:nvPr/>
        </p:nvSpPr>
        <p:spPr>
          <a:xfrm>
            <a:off x="1339344" y="1844957"/>
            <a:ext cx="2321309" cy="458074"/>
          </a:xfrm>
          <a:prstGeom prst="rect">
            <a:avLst/>
          </a:prstGeom>
          <a:noFill/>
        </p:spPr>
        <p:txBody>
          <a:bodyPr wrap="square" lIns="91440" tIns="45720" rIns="91440" bIns="45720">
            <a:spAutoFit/>
          </a:bodyPr>
          <a:lstStyle/>
          <a:p>
            <a:pPr>
              <a:lnSpc>
                <a:spcPct val="150000"/>
              </a:lnSpc>
            </a:pPr>
            <a:r>
              <a:rPr lang="en-US" b="1" dirty="0">
                <a:latin typeface="Times New Roman" panose="02020603050405020304" pitchFamily="18" charset="0"/>
                <a:ea typeface="Times New Roman" panose="02020603050405020304" pitchFamily="18" charset="0"/>
              </a:rPr>
              <a:t>North</a:t>
            </a:r>
            <a:r>
              <a:rPr lang="en-US" sz="1800" b="1" dirty="0">
                <a:effectLst/>
                <a:latin typeface="Times New Roman" panose="02020603050405020304" pitchFamily="18" charset="0"/>
                <a:ea typeface="Times New Roman" panose="02020603050405020304" pitchFamily="18" charset="0"/>
              </a:rPr>
              <a:t> elevation</a:t>
            </a: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cxnSp>
        <p:nvCxnSpPr>
          <p:cNvPr id="11" name="رابط مستقيم 10">
            <a:extLst>
              <a:ext uri="{FF2B5EF4-FFF2-40B4-BE49-F238E27FC236}">
                <a16:creationId xmlns:a16="http://schemas.microsoft.com/office/drawing/2014/main" id="{C50ECE36-F68B-45D6-8A78-10B617698E2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7853624" y="1844957"/>
            <a:ext cx="1563248" cy="458074"/>
          </a:xfrm>
          <a:prstGeom prst="rect">
            <a:avLst/>
          </a:prstGeom>
        </p:spPr>
        <p:txBody>
          <a:bodyPr wrap="none">
            <a:spAutoFit/>
          </a:bodyPr>
          <a:lstStyle/>
          <a:p>
            <a:pPr>
              <a:lnSpc>
                <a:spcPct val="150000"/>
              </a:lnSpc>
            </a:pPr>
            <a:r>
              <a:rPr lang="en-US" b="1" dirty="0">
                <a:latin typeface="Times New Roman" panose="02020603050405020304" pitchFamily="18" charset="0"/>
                <a:ea typeface="Times New Roman" panose="02020603050405020304" pitchFamily="18" charset="0"/>
              </a:rPr>
              <a:t>East elevation</a:t>
            </a: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C585E3C9-8D51-461E-BB10-ACF8F68A9AC9}"/>
              </a:ext>
            </a:extLst>
          </p:cNvPr>
          <p:cNvPicPr/>
          <p:nvPr/>
        </p:nvPicPr>
        <p:blipFill rotWithShape="1">
          <a:blip r:embed="rId2">
            <a:extLst>
              <a:ext uri="{28A0092B-C50C-407E-A947-70E740481C1C}">
                <a14:useLocalDpi xmlns:a14="http://schemas.microsoft.com/office/drawing/2010/main" val="0"/>
              </a:ext>
            </a:extLst>
          </a:blip>
          <a:srcRect r="10758"/>
          <a:stretch/>
        </p:blipFill>
        <p:spPr bwMode="auto">
          <a:xfrm>
            <a:off x="6096000" y="2303031"/>
            <a:ext cx="6057900" cy="4058285"/>
          </a:xfrm>
          <a:prstGeom prst="rect">
            <a:avLst/>
          </a:prstGeom>
          <a:ln>
            <a:noFill/>
          </a:ln>
          <a:extLst>
            <a:ext uri="{53640926-AAD7-44D8-BBD7-CCE9431645EC}">
              <a14:shadowObscured xmlns:a14="http://schemas.microsoft.com/office/drawing/2010/main"/>
            </a:ext>
          </a:extLst>
        </p:spPr>
      </p:pic>
      <p:pic>
        <p:nvPicPr>
          <p:cNvPr id="14" name="Picture 13" descr="Graphical user interface&#10;&#10;Description automatically generated">
            <a:extLst>
              <a:ext uri="{FF2B5EF4-FFF2-40B4-BE49-F238E27FC236}">
                <a16:creationId xmlns:a16="http://schemas.microsoft.com/office/drawing/2014/main" id="{C2CFC5A9-F6DE-4194-8F52-6A358C3EC0C5}"/>
              </a:ext>
            </a:extLst>
          </p:cNvPr>
          <p:cNvPicPr/>
          <p:nvPr/>
        </p:nvPicPr>
        <p:blipFill rotWithShape="1">
          <a:blip r:embed="rId3">
            <a:extLst>
              <a:ext uri="{28A0092B-C50C-407E-A947-70E740481C1C}">
                <a14:useLocalDpi xmlns:a14="http://schemas.microsoft.com/office/drawing/2010/main" val="0"/>
              </a:ext>
            </a:extLst>
          </a:blip>
          <a:srcRect r="19732"/>
          <a:stretch/>
        </p:blipFill>
        <p:spPr bwMode="auto">
          <a:xfrm>
            <a:off x="80387" y="2304831"/>
            <a:ext cx="5819775" cy="443928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94855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مجموعة 3">
            <a:extLst>
              <a:ext uri="{FF2B5EF4-FFF2-40B4-BE49-F238E27FC236}">
                <a16:creationId xmlns:a16="http://schemas.microsoft.com/office/drawing/2014/main" id="{01C95D3F-388B-4911-B2F8-318FA5A56938}"/>
              </a:ext>
            </a:extLst>
          </p:cNvPr>
          <p:cNvGrpSpPr/>
          <p:nvPr/>
        </p:nvGrpSpPr>
        <p:grpSpPr>
          <a:xfrm>
            <a:off x="0" y="87923"/>
            <a:ext cx="12068070" cy="6682154"/>
            <a:chOff x="0" y="90435"/>
            <a:chExt cx="12068070" cy="6682154"/>
          </a:xfrm>
        </p:grpSpPr>
        <p:sp>
          <p:nvSpPr>
            <p:cNvPr id="6" name="مستطيل 5">
              <a:extLst>
                <a:ext uri="{FF2B5EF4-FFF2-40B4-BE49-F238E27FC236}">
                  <a16:creationId xmlns:a16="http://schemas.microsoft.com/office/drawing/2014/main" id="{01687F99-A1E6-409D-80D7-0B6C36EFF32C}"/>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مستطيل 6">
              <a:extLst>
                <a:ext uri="{FF2B5EF4-FFF2-40B4-BE49-F238E27FC236}">
                  <a16:creationId xmlns:a16="http://schemas.microsoft.com/office/drawing/2014/main" id="{2FFE79BB-419D-4CFB-B63B-689FFB39BA42}"/>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Solar radiation on the elevation  </a:t>
              </a:r>
            </a:p>
          </p:txBody>
        </p:sp>
        <p:sp>
          <p:nvSpPr>
            <p:cNvPr id="8" name="مستطيل 7">
              <a:extLst>
                <a:ext uri="{FF2B5EF4-FFF2-40B4-BE49-F238E27FC236}">
                  <a16:creationId xmlns:a16="http://schemas.microsoft.com/office/drawing/2014/main" id="{E157C0F4-8A4D-4B65-8480-F33E544B6190}"/>
                </a:ext>
              </a:extLst>
            </p:cNvPr>
            <p:cNvSpPr/>
            <p:nvPr/>
          </p:nvSpPr>
          <p:spPr>
            <a:xfrm>
              <a:off x="0" y="210336"/>
              <a:ext cx="6347535"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Environmental analysis and evaluated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0" name="مستطيل 9">
            <a:extLst>
              <a:ext uri="{FF2B5EF4-FFF2-40B4-BE49-F238E27FC236}">
                <a16:creationId xmlns:a16="http://schemas.microsoft.com/office/drawing/2014/main" id="{E136E758-4126-48B9-80E4-4372E81065D5}"/>
              </a:ext>
            </a:extLst>
          </p:cNvPr>
          <p:cNvSpPr/>
          <p:nvPr/>
        </p:nvSpPr>
        <p:spPr>
          <a:xfrm>
            <a:off x="1017886" y="1553505"/>
            <a:ext cx="2732444" cy="507831"/>
          </a:xfrm>
          <a:prstGeom prst="rect">
            <a:avLst/>
          </a:prstGeom>
          <a:noFill/>
        </p:spPr>
        <p:txBody>
          <a:bodyPr wrap="square" lIns="91440" tIns="45720" rIns="91440" bIns="45720">
            <a:spAutoFit/>
          </a:bodyPr>
          <a:lstStyle/>
          <a:p>
            <a:pPr>
              <a:lnSpc>
                <a:spcPct val="150000"/>
              </a:lnSpc>
            </a:pPr>
            <a:r>
              <a:rPr lang="en-US" sz="1800" b="1" dirty="0">
                <a:effectLst/>
                <a:latin typeface="Times New Roman" panose="02020603050405020304" pitchFamily="18" charset="0"/>
                <a:ea typeface="Times New Roman" panose="02020603050405020304" pitchFamily="18" charset="0"/>
              </a:rPr>
              <a:t>South elevation</a:t>
            </a: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cxnSp>
        <p:nvCxnSpPr>
          <p:cNvPr id="11" name="رابط مستقيم 10">
            <a:extLst>
              <a:ext uri="{FF2B5EF4-FFF2-40B4-BE49-F238E27FC236}">
                <a16:creationId xmlns:a16="http://schemas.microsoft.com/office/drawing/2014/main" id="{C50ECE36-F68B-45D6-8A78-10B617698E29}"/>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8918791" y="1603262"/>
            <a:ext cx="1614609" cy="458074"/>
          </a:xfrm>
          <a:prstGeom prst="rect">
            <a:avLst/>
          </a:prstGeom>
        </p:spPr>
        <p:txBody>
          <a:bodyPr wrap="none">
            <a:spAutoFit/>
          </a:bodyPr>
          <a:lstStyle/>
          <a:p>
            <a:pPr>
              <a:lnSpc>
                <a:spcPct val="150000"/>
              </a:lnSpc>
            </a:pPr>
            <a:r>
              <a:rPr lang="en-US" b="1" dirty="0">
                <a:latin typeface="Times New Roman" panose="02020603050405020304" pitchFamily="18" charset="0"/>
                <a:ea typeface="Times New Roman" panose="02020603050405020304" pitchFamily="18" charset="0"/>
              </a:rPr>
              <a:t>West elevation</a:t>
            </a:r>
            <a:endPar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3" name="Picture 12" descr="Graphical user interface&#10;&#10;Description automatically generated">
            <a:extLst>
              <a:ext uri="{FF2B5EF4-FFF2-40B4-BE49-F238E27FC236}">
                <a16:creationId xmlns:a16="http://schemas.microsoft.com/office/drawing/2014/main" id="{759E2438-C014-43A0-80DD-AF14A8318DE2}"/>
              </a:ext>
            </a:extLst>
          </p:cNvPr>
          <p:cNvPicPr/>
          <p:nvPr/>
        </p:nvPicPr>
        <p:blipFill>
          <a:blip r:embed="rId2">
            <a:extLst>
              <a:ext uri="{28A0092B-C50C-407E-A947-70E740481C1C}">
                <a14:useLocalDpi xmlns:a14="http://schemas.microsoft.com/office/drawing/2010/main" val="0"/>
              </a:ext>
            </a:extLst>
          </a:blip>
          <a:stretch>
            <a:fillRect/>
          </a:stretch>
        </p:blipFill>
        <p:spPr>
          <a:xfrm>
            <a:off x="375360" y="2464035"/>
            <a:ext cx="5972175" cy="3602990"/>
          </a:xfrm>
          <a:prstGeom prst="rect">
            <a:avLst/>
          </a:prstGeom>
        </p:spPr>
      </p:pic>
      <p:pic>
        <p:nvPicPr>
          <p:cNvPr id="15" name="Picture 14" descr="Graphical user interface&#10;&#10;Description automatically generated">
            <a:extLst>
              <a:ext uri="{FF2B5EF4-FFF2-40B4-BE49-F238E27FC236}">
                <a16:creationId xmlns:a16="http://schemas.microsoft.com/office/drawing/2014/main" id="{F82068E3-F7BB-4268-9612-C033826B47BB}"/>
              </a:ext>
            </a:extLst>
          </p:cNvPr>
          <p:cNvPicPr/>
          <p:nvPr/>
        </p:nvPicPr>
        <p:blipFill rotWithShape="1">
          <a:blip r:embed="rId3">
            <a:extLst>
              <a:ext uri="{28A0092B-C50C-407E-A947-70E740481C1C}">
                <a14:useLocalDpi xmlns:a14="http://schemas.microsoft.com/office/drawing/2010/main" val="0"/>
              </a:ext>
            </a:extLst>
          </a:blip>
          <a:srcRect r="18237"/>
          <a:stretch/>
        </p:blipFill>
        <p:spPr bwMode="auto">
          <a:xfrm>
            <a:off x="6096000" y="2187917"/>
            <a:ext cx="5558155" cy="458216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066446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DA830-E04A-4476-8A13-90007B374775}"/>
              </a:ext>
            </a:extLst>
          </p:cNvPr>
          <p:cNvSpPr>
            <a:spLocks noGrp="1"/>
          </p:cNvSpPr>
          <p:nvPr>
            <p:ph type="title"/>
          </p:nvPr>
        </p:nvSpPr>
        <p:spPr>
          <a:xfrm>
            <a:off x="453400" y="451513"/>
            <a:ext cx="8596668" cy="1320800"/>
          </a:xfrm>
        </p:spPr>
        <p:txBody>
          <a:bodyPr/>
          <a:lstStyle/>
          <a:p>
            <a:r>
              <a:rPr lang="en-US" dirty="0">
                <a:solidFill>
                  <a:schemeClr val="tx1"/>
                </a:solidFill>
                <a:latin typeface="Times New Roman" panose="02020603050405020304" pitchFamily="18" charset="0"/>
                <a:cs typeface="Times New Roman" panose="02020603050405020304" pitchFamily="18" charset="0"/>
              </a:rPr>
              <a:t>Daylight factor from Design Builder</a:t>
            </a:r>
          </a:p>
        </p:txBody>
      </p:sp>
      <p:pic>
        <p:nvPicPr>
          <p:cNvPr id="10" name="Content Placeholder 9">
            <a:extLst>
              <a:ext uri="{FF2B5EF4-FFF2-40B4-BE49-F238E27FC236}">
                <a16:creationId xmlns:a16="http://schemas.microsoft.com/office/drawing/2014/main" id="{077CBCA0-4FA0-4D29-BA8D-B4E93F4CBC2B}"/>
              </a:ext>
            </a:extLst>
          </p:cNvPr>
          <p:cNvPicPr>
            <a:picLocks noGrp="1" noChangeAspect="1"/>
          </p:cNvPicPr>
          <p:nvPr>
            <p:ph idx="1"/>
          </p:nvPr>
        </p:nvPicPr>
        <p:blipFill>
          <a:blip r:embed="rId2"/>
          <a:stretch>
            <a:fillRect/>
          </a:stretch>
        </p:blipFill>
        <p:spPr>
          <a:xfrm>
            <a:off x="2350262" y="1413294"/>
            <a:ext cx="7025750" cy="5145174"/>
          </a:xfrm>
        </p:spPr>
      </p:pic>
      <p:sp>
        <p:nvSpPr>
          <p:cNvPr id="4" name="Slide Number Placeholder 3">
            <a:extLst>
              <a:ext uri="{FF2B5EF4-FFF2-40B4-BE49-F238E27FC236}">
                <a16:creationId xmlns:a16="http://schemas.microsoft.com/office/drawing/2014/main" id="{75251C62-3358-4359-B3C9-66F388CFD323}"/>
              </a:ext>
            </a:extLst>
          </p:cNvPr>
          <p:cNvSpPr>
            <a:spLocks noGrp="1"/>
          </p:cNvSpPr>
          <p:nvPr>
            <p:ph type="sldNum" sz="quarter" idx="12"/>
          </p:nvPr>
        </p:nvSpPr>
        <p:spPr/>
        <p:txBody>
          <a:bodyPr/>
          <a:lstStyle/>
          <a:p>
            <a:fld id="{09964888-E3DD-43E6-9D6D-BA1E53871D58}" type="slidenum">
              <a:rPr lang="en-US" smtClean="0"/>
              <a:pPr/>
              <a:t>19</a:t>
            </a:fld>
            <a:endParaRPr lang="en-US"/>
          </a:p>
        </p:txBody>
      </p:sp>
    </p:spTree>
    <p:extLst>
      <p:ext uri="{BB962C8B-B14F-4D97-AF65-F5344CB8AC3E}">
        <p14:creationId xmlns:p14="http://schemas.microsoft.com/office/powerpoint/2010/main" val="4074379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a:extLst>
              <a:ext uri="{FF2B5EF4-FFF2-40B4-BE49-F238E27FC236}">
                <a16:creationId xmlns:a16="http://schemas.microsoft.com/office/drawing/2014/main" id="{934CBD22-EDAE-46AE-9E1F-8EB83BB91B50}"/>
              </a:ext>
            </a:extLst>
          </p:cNvPr>
          <p:cNvSpPr/>
          <p:nvPr/>
        </p:nvSpPr>
        <p:spPr>
          <a:xfrm>
            <a:off x="0" y="204952"/>
            <a:ext cx="2541450" cy="523220"/>
          </a:xfrm>
          <a:prstGeom prst="rect">
            <a:avLst/>
          </a:prstGeom>
          <a:noFill/>
        </p:spPr>
        <p:txBody>
          <a:bodyPr wrap="squar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Outline :</a:t>
            </a:r>
            <a:endParaRPr kumimoji="0" lang="ar-SA" sz="20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endParaRPr>
          </a:p>
        </p:txBody>
      </p:sp>
      <p:sp>
        <p:nvSpPr>
          <p:cNvPr id="5" name="مستطيل 4">
            <a:extLst>
              <a:ext uri="{FF2B5EF4-FFF2-40B4-BE49-F238E27FC236}">
                <a16:creationId xmlns:a16="http://schemas.microsoft.com/office/drawing/2014/main" id="{200CAB8B-100E-486B-BCFF-7784455D6B73}"/>
              </a:ext>
            </a:extLst>
          </p:cNvPr>
          <p:cNvSpPr/>
          <p:nvPr/>
        </p:nvSpPr>
        <p:spPr>
          <a:xfrm>
            <a:off x="3053916" y="773390"/>
            <a:ext cx="6871317" cy="4411785"/>
          </a:xfrm>
          <a:prstGeom prst="rect">
            <a:avLst/>
          </a:prstGeom>
          <a:noFill/>
        </p:spPr>
        <p:txBody>
          <a:bodyPr wrap="square" lIns="91440" tIns="45720" rIns="91440" bIns="45720">
            <a:spAutoFit/>
          </a:bodyPr>
          <a:lstStyle/>
          <a:p>
            <a:pPr marL="457200" marR="0" lvl="0" indent="-45720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Project Description.</a:t>
            </a:r>
          </a:p>
          <a:p>
            <a:pPr marL="457200" marR="0" lvl="0" indent="-45720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Architectural </a:t>
            </a:r>
            <a:r>
              <a:rPr lang="en-US" sz="2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Aspects</a:t>
            </a:r>
            <a:endParaRPr lang="ar-PS" sz="2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457200" indent="-457200">
              <a:lnSpc>
                <a:spcPct val="200000"/>
              </a:lnSpc>
              <a:buFont typeface="Arial" panose="020B0604020202020204" pitchFamily="34" charset="0"/>
              <a:buChar char="•"/>
              <a:defRPr/>
            </a:pPr>
            <a:r>
              <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Environmental </a:t>
            </a:r>
            <a:r>
              <a:rPr lang="en-US" sz="2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Aspects</a:t>
            </a:r>
            <a:endPar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endParaRPr>
          </a:p>
          <a:p>
            <a:pPr marL="457200" marR="0" lvl="0" indent="-45720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Structural </a:t>
            </a:r>
            <a:r>
              <a:rPr lang="en-US" sz="2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Aspects</a:t>
            </a:r>
            <a:endParaRPr lang="ar-PS" sz="2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457200" marR="0" lvl="0" indent="-45720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lang="en-US" sz="2400" dirty="0">
                <a:ln w="0"/>
                <a:solidFill>
                  <a:prstClr val="black"/>
                </a:solidFill>
                <a:effectLst>
                  <a:outerShdw blurRad="38100" dist="19050" dir="2700000" algn="tl" rotWithShape="0">
                    <a:prstClr val="black">
                      <a:alpha val="40000"/>
                    </a:prstClr>
                  </a:outerShdw>
                </a:effectLst>
                <a:latin typeface="Times New Roman" panose="02020603050405020304" pitchFamily="18" charset="0"/>
                <a:cs typeface="Times New Roman" panose="02020603050405020304" pitchFamily="18" charset="0"/>
              </a:rPr>
              <a:t>Electro-Mechanical Aspects </a:t>
            </a:r>
          </a:p>
          <a:p>
            <a:pPr marL="457200" marR="0" lvl="0" indent="-45720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Cost estimation </a:t>
            </a:r>
          </a:p>
        </p:txBody>
      </p:sp>
      <p:cxnSp>
        <p:nvCxnSpPr>
          <p:cNvPr id="10" name="رابط مستقيم 9">
            <a:extLst>
              <a:ext uri="{FF2B5EF4-FFF2-40B4-BE49-F238E27FC236}">
                <a16:creationId xmlns:a16="http://schemas.microsoft.com/office/drawing/2014/main" id="{542E8FCC-6FA9-409D-9033-B4AE9206C368}"/>
              </a:ext>
            </a:extLst>
          </p:cNvPr>
          <p:cNvCxnSpPr/>
          <p:nvPr/>
        </p:nvCxnSpPr>
        <p:spPr>
          <a:xfrm flipH="1">
            <a:off x="854110" y="6531429"/>
            <a:ext cx="10601011"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مستطيل 11">
            <a:extLst>
              <a:ext uri="{FF2B5EF4-FFF2-40B4-BE49-F238E27FC236}">
                <a16:creationId xmlns:a16="http://schemas.microsoft.com/office/drawing/2014/main" id="{29ADEC49-F1AE-4D73-A39B-AB1717CF311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a:ea typeface="+mn-ea"/>
              <a:cs typeface="+mn-cs"/>
            </a:endParaRPr>
          </a:p>
        </p:txBody>
      </p:sp>
    </p:spTree>
    <p:extLst>
      <p:ext uri="{BB962C8B-B14F-4D97-AF65-F5344CB8AC3E}">
        <p14:creationId xmlns:p14="http://schemas.microsoft.com/office/powerpoint/2010/main" val="13325768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1A09C82-030A-47A4-BD73-E2BB1B4DA51C}"/>
              </a:ext>
            </a:extLst>
          </p:cNvPr>
          <p:cNvSpPr>
            <a:spLocks noGrp="1"/>
          </p:cNvSpPr>
          <p:nvPr>
            <p:ph type="sldNum" sz="quarter" idx="12"/>
          </p:nvPr>
        </p:nvSpPr>
        <p:spPr/>
        <p:txBody>
          <a:bodyPr/>
          <a:lstStyle/>
          <a:p>
            <a:fld id="{09964888-E3DD-43E6-9D6D-BA1E53871D58}" type="slidenum">
              <a:rPr lang="en-US" smtClean="0"/>
              <a:pPr/>
              <a:t>20</a:t>
            </a:fld>
            <a:endParaRPr lang="en-US"/>
          </a:p>
        </p:txBody>
      </p:sp>
      <p:pic>
        <p:nvPicPr>
          <p:cNvPr id="10" name="Content Placeholder 9">
            <a:extLst>
              <a:ext uri="{FF2B5EF4-FFF2-40B4-BE49-F238E27FC236}">
                <a16:creationId xmlns:a16="http://schemas.microsoft.com/office/drawing/2014/main" id="{4FB0FD97-34A3-41C4-84DF-C5176D72F1C4}"/>
              </a:ext>
            </a:extLst>
          </p:cNvPr>
          <p:cNvPicPr>
            <a:picLocks noGrp="1" noChangeAspect="1"/>
          </p:cNvPicPr>
          <p:nvPr>
            <p:ph idx="1"/>
          </p:nvPr>
        </p:nvPicPr>
        <p:blipFill>
          <a:blip r:embed="rId2"/>
          <a:stretch>
            <a:fillRect/>
          </a:stretch>
        </p:blipFill>
        <p:spPr>
          <a:xfrm>
            <a:off x="2391019" y="709127"/>
            <a:ext cx="7194591" cy="5514797"/>
          </a:xfrm>
        </p:spPr>
      </p:pic>
    </p:spTree>
    <p:extLst>
      <p:ext uri="{BB962C8B-B14F-4D97-AF65-F5344CB8AC3E}">
        <p14:creationId xmlns:p14="http://schemas.microsoft.com/office/powerpoint/2010/main" val="3740148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84F3780F-C522-4066-96B7-61F5F5C385BD}"/>
              </a:ext>
            </a:extLst>
          </p:cNvPr>
          <p:cNvPicPr>
            <a:picLocks noGrp="1" noChangeAspect="1"/>
          </p:cNvPicPr>
          <p:nvPr>
            <p:ph idx="1"/>
          </p:nvPr>
        </p:nvPicPr>
        <p:blipFill>
          <a:blip r:embed="rId2"/>
          <a:stretch>
            <a:fillRect/>
          </a:stretch>
        </p:blipFill>
        <p:spPr>
          <a:xfrm>
            <a:off x="2268548" y="825305"/>
            <a:ext cx="7654903" cy="5512391"/>
          </a:xfrm>
        </p:spPr>
      </p:pic>
      <p:sp>
        <p:nvSpPr>
          <p:cNvPr id="4" name="Slide Number Placeholder 3">
            <a:extLst>
              <a:ext uri="{FF2B5EF4-FFF2-40B4-BE49-F238E27FC236}">
                <a16:creationId xmlns:a16="http://schemas.microsoft.com/office/drawing/2014/main" id="{3CF62ED9-A849-4073-BA01-C481CE8DC7F6}"/>
              </a:ext>
            </a:extLst>
          </p:cNvPr>
          <p:cNvSpPr>
            <a:spLocks noGrp="1"/>
          </p:cNvSpPr>
          <p:nvPr>
            <p:ph type="sldNum" sz="quarter" idx="12"/>
          </p:nvPr>
        </p:nvSpPr>
        <p:spPr/>
        <p:txBody>
          <a:bodyPr/>
          <a:lstStyle/>
          <a:p>
            <a:fld id="{09964888-E3DD-43E6-9D6D-BA1E53871D58}" type="slidenum">
              <a:rPr lang="en-US" smtClean="0"/>
              <a:pPr/>
              <a:t>21</a:t>
            </a:fld>
            <a:endParaRPr lang="en-US"/>
          </a:p>
        </p:txBody>
      </p:sp>
    </p:spTree>
    <p:extLst>
      <p:ext uri="{BB962C8B-B14F-4D97-AF65-F5344CB8AC3E}">
        <p14:creationId xmlns:p14="http://schemas.microsoft.com/office/powerpoint/2010/main" val="38573737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8C4D598-3299-45CE-98F0-4472ACAB767D}"/>
              </a:ext>
            </a:extLst>
          </p:cNvPr>
          <p:cNvPicPr>
            <a:picLocks noGrp="1" noChangeAspect="1"/>
          </p:cNvPicPr>
          <p:nvPr>
            <p:ph idx="1"/>
          </p:nvPr>
        </p:nvPicPr>
        <p:blipFill>
          <a:blip r:embed="rId2"/>
          <a:stretch>
            <a:fillRect/>
          </a:stretch>
        </p:blipFill>
        <p:spPr>
          <a:xfrm>
            <a:off x="2565918" y="813622"/>
            <a:ext cx="6923655" cy="5230756"/>
          </a:xfrm>
        </p:spPr>
      </p:pic>
      <p:sp>
        <p:nvSpPr>
          <p:cNvPr id="4" name="Slide Number Placeholder 3">
            <a:extLst>
              <a:ext uri="{FF2B5EF4-FFF2-40B4-BE49-F238E27FC236}">
                <a16:creationId xmlns:a16="http://schemas.microsoft.com/office/drawing/2014/main" id="{85353E79-41B7-4CB6-B3AB-19E3C8B18790}"/>
              </a:ext>
            </a:extLst>
          </p:cNvPr>
          <p:cNvSpPr>
            <a:spLocks noGrp="1"/>
          </p:cNvSpPr>
          <p:nvPr>
            <p:ph type="sldNum" sz="quarter" idx="12"/>
          </p:nvPr>
        </p:nvSpPr>
        <p:spPr/>
        <p:txBody>
          <a:bodyPr/>
          <a:lstStyle/>
          <a:p>
            <a:fld id="{09964888-E3DD-43E6-9D6D-BA1E53871D58}" type="slidenum">
              <a:rPr lang="en-US" smtClean="0"/>
              <a:pPr/>
              <a:t>22</a:t>
            </a:fld>
            <a:endParaRPr lang="en-US"/>
          </a:p>
        </p:txBody>
      </p:sp>
    </p:spTree>
    <p:extLst>
      <p:ext uri="{BB962C8B-B14F-4D97-AF65-F5344CB8AC3E}">
        <p14:creationId xmlns:p14="http://schemas.microsoft.com/office/powerpoint/2010/main" val="5006241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A42D71D-19CC-4AFA-BDB3-8B37A0FF2373}"/>
              </a:ext>
            </a:extLst>
          </p:cNvPr>
          <p:cNvPicPr>
            <a:picLocks noGrp="1" noChangeAspect="1"/>
          </p:cNvPicPr>
          <p:nvPr>
            <p:ph idx="1"/>
          </p:nvPr>
        </p:nvPicPr>
        <p:blipFill>
          <a:blip r:embed="rId2"/>
          <a:stretch>
            <a:fillRect/>
          </a:stretch>
        </p:blipFill>
        <p:spPr>
          <a:xfrm>
            <a:off x="1697435" y="541176"/>
            <a:ext cx="4517218" cy="5407543"/>
          </a:xfrm>
        </p:spPr>
      </p:pic>
      <p:sp>
        <p:nvSpPr>
          <p:cNvPr id="4" name="Slide Number Placeholder 3">
            <a:extLst>
              <a:ext uri="{FF2B5EF4-FFF2-40B4-BE49-F238E27FC236}">
                <a16:creationId xmlns:a16="http://schemas.microsoft.com/office/drawing/2014/main" id="{EFD311DE-6C5A-4648-9F38-37CE4CC540BC}"/>
              </a:ext>
            </a:extLst>
          </p:cNvPr>
          <p:cNvSpPr>
            <a:spLocks noGrp="1"/>
          </p:cNvSpPr>
          <p:nvPr>
            <p:ph type="sldNum" sz="quarter" idx="12"/>
          </p:nvPr>
        </p:nvSpPr>
        <p:spPr/>
        <p:txBody>
          <a:bodyPr/>
          <a:lstStyle/>
          <a:p>
            <a:fld id="{09964888-E3DD-43E6-9D6D-BA1E53871D58}" type="slidenum">
              <a:rPr lang="en-US" smtClean="0"/>
              <a:pPr/>
              <a:t>23</a:t>
            </a:fld>
            <a:endParaRPr lang="en-US"/>
          </a:p>
        </p:txBody>
      </p:sp>
    </p:spTree>
    <p:extLst>
      <p:ext uri="{BB962C8B-B14F-4D97-AF65-F5344CB8AC3E}">
        <p14:creationId xmlns:p14="http://schemas.microsoft.com/office/powerpoint/2010/main" val="23266271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0B2334C-769C-456E-BD39-003ADC2A27A8}"/>
              </a:ext>
            </a:extLst>
          </p:cNvPr>
          <p:cNvPicPr>
            <a:picLocks noGrp="1" noChangeAspect="1"/>
          </p:cNvPicPr>
          <p:nvPr>
            <p:ph idx="1"/>
          </p:nvPr>
        </p:nvPicPr>
        <p:blipFill>
          <a:blip r:embed="rId2"/>
          <a:stretch>
            <a:fillRect/>
          </a:stretch>
        </p:blipFill>
        <p:spPr>
          <a:xfrm>
            <a:off x="149187" y="951723"/>
            <a:ext cx="5529534" cy="3881437"/>
          </a:xfrm>
        </p:spPr>
      </p:pic>
      <p:sp>
        <p:nvSpPr>
          <p:cNvPr id="4" name="Slide Number Placeholder 3">
            <a:extLst>
              <a:ext uri="{FF2B5EF4-FFF2-40B4-BE49-F238E27FC236}">
                <a16:creationId xmlns:a16="http://schemas.microsoft.com/office/drawing/2014/main" id="{7BA0360A-757B-4D7F-9964-DB282FE3BCD6}"/>
              </a:ext>
            </a:extLst>
          </p:cNvPr>
          <p:cNvSpPr>
            <a:spLocks noGrp="1"/>
          </p:cNvSpPr>
          <p:nvPr>
            <p:ph type="sldNum" sz="quarter" idx="12"/>
          </p:nvPr>
        </p:nvSpPr>
        <p:spPr/>
        <p:txBody>
          <a:bodyPr/>
          <a:lstStyle/>
          <a:p>
            <a:fld id="{09964888-E3DD-43E6-9D6D-BA1E53871D58}" type="slidenum">
              <a:rPr lang="en-US" smtClean="0"/>
              <a:pPr/>
              <a:t>24</a:t>
            </a:fld>
            <a:endParaRPr lang="en-US"/>
          </a:p>
        </p:txBody>
      </p:sp>
      <p:pic>
        <p:nvPicPr>
          <p:cNvPr id="8" name="Picture 7">
            <a:extLst>
              <a:ext uri="{FF2B5EF4-FFF2-40B4-BE49-F238E27FC236}">
                <a16:creationId xmlns:a16="http://schemas.microsoft.com/office/drawing/2014/main" id="{05C35349-CAF8-4942-ABBF-6AA2031404A8}"/>
              </a:ext>
            </a:extLst>
          </p:cNvPr>
          <p:cNvPicPr>
            <a:picLocks noChangeAspect="1"/>
          </p:cNvPicPr>
          <p:nvPr/>
        </p:nvPicPr>
        <p:blipFill>
          <a:blip r:embed="rId3"/>
          <a:stretch>
            <a:fillRect/>
          </a:stretch>
        </p:blipFill>
        <p:spPr>
          <a:xfrm>
            <a:off x="5678721" y="875876"/>
            <a:ext cx="6157494" cy="4397121"/>
          </a:xfrm>
          <a:prstGeom prst="rect">
            <a:avLst/>
          </a:prstGeom>
        </p:spPr>
      </p:pic>
      <p:sp>
        <p:nvSpPr>
          <p:cNvPr id="9" name="TextBox 8">
            <a:extLst>
              <a:ext uri="{FF2B5EF4-FFF2-40B4-BE49-F238E27FC236}">
                <a16:creationId xmlns:a16="http://schemas.microsoft.com/office/drawing/2014/main" id="{35920EAF-944C-4F47-88BE-45404C15D1C2}"/>
              </a:ext>
            </a:extLst>
          </p:cNvPr>
          <p:cNvSpPr txBox="1"/>
          <p:nvPr/>
        </p:nvSpPr>
        <p:spPr>
          <a:xfrm>
            <a:off x="149187" y="359802"/>
            <a:ext cx="6098958" cy="369332"/>
          </a:xfrm>
          <a:prstGeom prst="rect">
            <a:avLst/>
          </a:prstGeom>
          <a:noFill/>
        </p:spPr>
        <p:txBody>
          <a:bodyPr wrap="square">
            <a:spAutoFit/>
          </a:bodyPr>
          <a:lstStyle/>
          <a:p>
            <a:r>
              <a:rPr lang="en-US" sz="1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Heating load</a:t>
            </a:r>
            <a:endParaRPr lang="en-US" dirty="0"/>
          </a:p>
        </p:txBody>
      </p:sp>
    </p:spTree>
    <p:extLst>
      <p:ext uri="{BB962C8B-B14F-4D97-AF65-F5344CB8AC3E}">
        <p14:creationId xmlns:p14="http://schemas.microsoft.com/office/powerpoint/2010/main" val="742234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FCE71C6-0917-4AC0-991B-AF30CD5C0442}"/>
              </a:ext>
            </a:extLst>
          </p:cNvPr>
          <p:cNvPicPr>
            <a:picLocks noGrp="1" noChangeAspect="1"/>
          </p:cNvPicPr>
          <p:nvPr>
            <p:ph idx="1"/>
          </p:nvPr>
        </p:nvPicPr>
        <p:blipFill>
          <a:blip r:embed="rId2"/>
          <a:stretch>
            <a:fillRect/>
          </a:stretch>
        </p:blipFill>
        <p:spPr>
          <a:xfrm>
            <a:off x="578768" y="1190205"/>
            <a:ext cx="5193752" cy="4118913"/>
          </a:xfrm>
        </p:spPr>
      </p:pic>
      <p:sp>
        <p:nvSpPr>
          <p:cNvPr id="4" name="Slide Number Placeholder 3">
            <a:extLst>
              <a:ext uri="{FF2B5EF4-FFF2-40B4-BE49-F238E27FC236}">
                <a16:creationId xmlns:a16="http://schemas.microsoft.com/office/drawing/2014/main" id="{C5DE60C3-AFB9-48F2-91D7-AD7BBAB8A434}"/>
              </a:ext>
            </a:extLst>
          </p:cNvPr>
          <p:cNvSpPr>
            <a:spLocks noGrp="1"/>
          </p:cNvSpPr>
          <p:nvPr>
            <p:ph type="sldNum" sz="quarter" idx="12"/>
          </p:nvPr>
        </p:nvSpPr>
        <p:spPr/>
        <p:txBody>
          <a:bodyPr/>
          <a:lstStyle/>
          <a:p>
            <a:fld id="{09964888-E3DD-43E6-9D6D-BA1E53871D58}" type="slidenum">
              <a:rPr lang="en-US" smtClean="0"/>
              <a:pPr/>
              <a:t>25</a:t>
            </a:fld>
            <a:endParaRPr lang="en-US"/>
          </a:p>
        </p:txBody>
      </p:sp>
      <p:pic>
        <p:nvPicPr>
          <p:cNvPr id="8" name="Picture 7">
            <a:extLst>
              <a:ext uri="{FF2B5EF4-FFF2-40B4-BE49-F238E27FC236}">
                <a16:creationId xmlns:a16="http://schemas.microsoft.com/office/drawing/2014/main" id="{231B5BE9-F0DA-487F-AD99-318D72746AD9}"/>
              </a:ext>
            </a:extLst>
          </p:cNvPr>
          <p:cNvPicPr>
            <a:picLocks noChangeAspect="1"/>
          </p:cNvPicPr>
          <p:nvPr/>
        </p:nvPicPr>
        <p:blipFill>
          <a:blip r:embed="rId3"/>
          <a:stretch>
            <a:fillRect/>
          </a:stretch>
        </p:blipFill>
        <p:spPr>
          <a:xfrm>
            <a:off x="5868692" y="1483567"/>
            <a:ext cx="5828980" cy="3825551"/>
          </a:xfrm>
          <a:prstGeom prst="rect">
            <a:avLst/>
          </a:prstGeom>
        </p:spPr>
      </p:pic>
      <p:sp>
        <p:nvSpPr>
          <p:cNvPr id="12" name="TextBox 11">
            <a:extLst>
              <a:ext uri="{FF2B5EF4-FFF2-40B4-BE49-F238E27FC236}">
                <a16:creationId xmlns:a16="http://schemas.microsoft.com/office/drawing/2014/main" id="{268DED7E-306A-478E-AC4D-CA315EE73757}"/>
              </a:ext>
            </a:extLst>
          </p:cNvPr>
          <p:cNvSpPr txBox="1"/>
          <p:nvPr/>
        </p:nvSpPr>
        <p:spPr>
          <a:xfrm>
            <a:off x="578768" y="566657"/>
            <a:ext cx="6098958" cy="369332"/>
          </a:xfrm>
          <a:prstGeom prst="rect">
            <a:avLst/>
          </a:prstGeom>
          <a:noFill/>
        </p:spPr>
        <p:txBody>
          <a:bodyPr wrap="square">
            <a:spAutoFit/>
          </a:bodyPr>
          <a:lstStyle/>
          <a:p>
            <a:r>
              <a:rPr lang="en-US" sz="18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Cooling load</a:t>
            </a:r>
            <a:endParaRPr lang="en-US" dirty="0"/>
          </a:p>
        </p:txBody>
      </p:sp>
    </p:spTree>
    <p:extLst>
      <p:ext uri="{BB962C8B-B14F-4D97-AF65-F5344CB8AC3E}">
        <p14:creationId xmlns:p14="http://schemas.microsoft.com/office/powerpoint/2010/main" val="8017097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4A419-435A-4777-8587-CCC91CE83ABF}"/>
              </a:ext>
            </a:extLst>
          </p:cNvPr>
          <p:cNvSpPr>
            <a:spLocks noGrp="1"/>
          </p:cNvSpPr>
          <p:nvPr>
            <p:ph type="title"/>
          </p:nvPr>
        </p:nvSpPr>
        <p:spPr/>
        <p:txBody>
          <a:bodyPr/>
          <a:lstStyle/>
          <a:p>
            <a:endParaRPr lang="en-US"/>
          </a:p>
        </p:txBody>
      </p:sp>
      <p:pic>
        <p:nvPicPr>
          <p:cNvPr id="6" name="Content Placeholder 5">
            <a:extLst>
              <a:ext uri="{FF2B5EF4-FFF2-40B4-BE49-F238E27FC236}">
                <a16:creationId xmlns:a16="http://schemas.microsoft.com/office/drawing/2014/main" id="{32C6E344-572C-4950-8E6A-1B6F279B69E5}"/>
              </a:ext>
            </a:extLst>
          </p:cNvPr>
          <p:cNvPicPr>
            <a:picLocks noGrp="1" noChangeAspect="1"/>
          </p:cNvPicPr>
          <p:nvPr>
            <p:ph idx="1"/>
          </p:nvPr>
        </p:nvPicPr>
        <p:blipFill>
          <a:blip r:embed="rId2"/>
          <a:stretch>
            <a:fillRect/>
          </a:stretch>
        </p:blipFill>
        <p:spPr>
          <a:xfrm>
            <a:off x="321118" y="231099"/>
            <a:ext cx="4796344" cy="6175388"/>
          </a:xfrm>
        </p:spPr>
      </p:pic>
      <p:sp>
        <p:nvSpPr>
          <p:cNvPr id="4" name="Slide Number Placeholder 3">
            <a:extLst>
              <a:ext uri="{FF2B5EF4-FFF2-40B4-BE49-F238E27FC236}">
                <a16:creationId xmlns:a16="http://schemas.microsoft.com/office/drawing/2014/main" id="{58089ECF-C403-4689-965F-D3BD11517F0A}"/>
              </a:ext>
            </a:extLst>
          </p:cNvPr>
          <p:cNvSpPr>
            <a:spLocks noGrp="1"/>
          </p:cNvSpPr>
          <p:nvPr>
            <p:ph type="sldNum" sz="quarter" idx="12"/>
          </p:nvPr>
        </p:nvSpPr>
        <p:spPr/>
        <p:txBody>
          <a:bodyPr/>
          <a:lstStyle/>
          <a:p>
            <a:fld id="{09964888-E3DD-43E6-9D6D-BA1E53871D58}" type="slidenum">
              <a:rPr lang="en-US" smtClean="0"/>
              <a:pPr/>
              <a:t>26</a:t>
            </a:fld>
            <a:endParaRPr lang="en-US"/>
          </a:p>
        </p:txBody>
      </p:sp>
      <p:pic>
        <p:nvPicPr>
          <p:cNvPr id="8" name="Picture 7">
            <a:extLst>
              <a:ext uri="{FF2B5EF4-FFF2-40B4-BE49-F238E27FC236}">
                <a16:creationId xmlns:a16="http://schemas.microsoft.com/office/drawing/2014/main" id="{1906154E-8380-467A-94B1-AA08A00F59A8}"/>
              </a:ext>
            </a:extLst>
          </p:cNvPr>
          <p:cNvPicPr>
            <a:picLocks noChangeAspect="1"/>
          </p:cNvPicPr>
          <p:nvPr/>
        </p:nvPicPr>
        <p:blipFill>
          <a:blip r:embed="rId3"/>
          <a:stretch>
            <a:fillRect/>
          </a:stretch>
        </p:blipFill>
        <p:spPr>
          <a:xfrm>
            <a:off x="5269726" y="95253"/>
            <a:ext cx="4694327" cy="6447079"/>
          </a:xfrm>
          <a:prstGeom prst="rect">
            <a:avLst/>
          </a:prstGeom>
        </p:spPr>
      </p:pic>
    </p:spTree>
    <p:extLst>
      <p:ext uri="{BB962C8B-B14F-4D97-AF65-F5344CB8AC3E}">
        <p14:creationId xmlns:p14="http://schemas.microsoft.com/office/powerpoint/2010/main" val="5388630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186F75F2-F0FA-47B4-A62A-65A88203E928}"/>
              </a:ext>
            </a:extLst>
          </p:cNvPr>
          <p:cNvPicPr>
            <a:picLocks noGrp="1" noChangeAspect="1"/>
          </p:cNvPicPr>
          <p:nvPr>
            <p:ph idx="1"/>
          </p:nvPr>
        </p:nvPicPr>
        <p:blipFill>
          <a:blip r:embed="rId2"/>
          <a:stretch>
            <a:fillRect/>
          </a:stretch>
        </p:blipFill>
        <p:spPr>
          <a:xfrm>
            <a:off x="550506" y="0"/>
            <a:ext cx="7805311" cy="5608735"/>
          </a:xfrm>
        </p:spPr>
      </p:pic>
      <p:sp>
        <p:nvSpPr>
          <p:cNvPr id="4" name="Slide Number Placeholder 3">
            <a:extLst>
              <a:ext uri="{FF2B5EF4-FFF2-40B4-BE49-F238E27FC236}">
                <a16:creationId xmlns:a16="http://schemas.microsoft.com/office/drawing/2014/main" id="{311C30AA-AD5D-4126-BA97-7A8FD1B9BDAB}"/>
              </a:ext>
            </a:extLst>
          </p:cNvPr>
          <p:cNvSpPr>
            <a:spLocks noGrp="1"/>
          </p:cNvSpPr>
          <p:nvPr>
            <p:ph type="sldNum" sz="quarter" idx="12"/>
          </p:nvPr>
        </p:nvSpPr>
        <p:spPr/>
        <p:txBody>
          <a:bodyPr/>
          <a:lstStyle/>
          <a:p>
            <a:fld id="{09964888-E3DD-43E6-9D6D-BA1E53871D58}" type="slidenum">
              <a:rPr lang="en-US" smtClean="0"/>
              <a:pPr/>
              <a:t>27</a:t>
            </a:fld>
            <a:endParaRPr lang="en-US"/>
          </a:p>
        </p:txBody>
      </p:sp>
      <p:pic>
        <p:nvPicPr>
          <p:cNvPr id="10" name="Picture 9">
            <a:extLst>
              <a:ext uri="{FF2B5EF4-FFF2-40B4-BE49-F238E27FC236}">
                <a16:creationId xmlns:a16="http://schemas.microsoft.com/office/drawing/2014/main" id="{C06C2D60-1F5C-47FC-A900-0CE7206399C4}"/>
              </a:ext>
            </a:extLst>
          </p:cNvPr>
          <p:cNvPicPr>
            <a:picLocks noChangeAspect="1"/>
          </p:cNvPicPr>
          <p:nvPr/>
        </p:nvPicPr>
        <p:blipFill>
          <a:blip r:embed="rId3"/>
          <a:stretch>
            <a:fillRect/>
          </a:stretch>
        </p:blipFill>
        <p:spPr>
          <a:xfrm>
            <a:off x="954056" y="5515371"/>
            <a:ext cx="6600479" cy="1342629"/>
          </a:xfrm>
          <a:prstGeom prst="rect">
            <a:avLst/>
          </a:prstGeom>
        </p:spPr>
      </p:pic>
    </p:spTree>
    <p:extLst>
      <p:ext uri="{BB962C8B-B14F-4D97-AF65-F5344CB8AC3E}">
        <p14:creationId xmlns:p14="http://schemas.microsoft.com/office/powerpoint/2010/main" val="36735202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8528BC2B-0275-466E-859A-6157C295E175}"/>
              </a:ext>
            </a:extLst>
          </p:cNvPr>
          <p:cNvPicPr>
            <a:picLocks noGrp="1" noChangeAspect="1"/>
          </p:cNvPicPr>
          <p:nvPr>
            <p:ph idx="1"/>
          </p:nvPr>
        </p:nvPicPr>
        <p:blipFill>
          <a:blip r:embed="rId2"/>
          <a:stretch>
            <a:fillRect/>
          </a:stretch>
        </p:blipFill>
        <p:spPr>
          <a:xfrm>
            <a:off x="2048931" y="4160312"/>
            <a:ext cx="5497428" cy="1407752"/>
          </a:xfrm>
        </p:spPr>
      </p:pic>
      <p:sp>
        <p:nvSpPr>
          <p:cNvPr id="4" name="Slide Number Placeholder 3">
            <a:extLst>
              <a:ext uri="{FF2B5EF4-FFF2-40B4-BE49-F238E27FC236}">
                <a16:creationId xmlns:a16="http://schemas.microsoft.com/office/drawing/2014/main" id="{A69C57BE-1C4B-470A-AC23-44E3837B440D}"/>
              </a:ext>
            </a:extLst>
          </p:cNvPr>
          <p:cNvSpPr>
            <a:spLocks noGrp="1"/>
          </p:cNvSpPr>
          <p:nvPr>
            <p:ph type="sldNum" sz="quarter" idx="12"/>
          </p:nvPr>
        </p:nvSpPr>
        <p:spPr/>
        <p:txBody>
          <a:bodyPr/>
          <a:lstStyle/>
          <a:p>
            <a:fld id="{09964888-E3DD-43E6-9D6D-BA1E53871D58}" type="slidenum">
              <a:rPr lang="en-US" smtClean="0"/>
              <a:pPr/>
              <a:t>28</a:t>
            </a:fld>
            <a:endParaRPr lang="en-US"/>
          </a:p>
        </p:txBody>
      </p:sp>
      <p:pic>
        <p:nvPicPr>
          <p:cNvPr id="8" name="Picture 7">
            <a:extLst>
              <a:ext uri="{FF2B5EF4-FFF2-40B4-BE49-F238E27FC236}">
                <a16:creationId xmlns:a16="http://schemas.microsoft.com/office/drawing/2014/main" id="{AE46D062-3A7B-4EF9-89F6-D77CAEBCFBFC}"/>
              </a:ext>
            </a:extLst>
          </p:cNvPr>
          <p:cNvPicPr>
            <a:picLocks noChangeAspect="1"/>
          </p:cNvPicPr>
          <p:nvPr/>
        </p:nvPicPr>
        <p:blipFill>
          <a:blip r:embed="rId3"/>
          <a:stretch>
            <a:fillRect/>
          </a:stretch>
        </p:blipFill>
        <p:spPr>
          <a:xfrm>
            <a:off x="2048931" y="1653921"/>
            <a:ext cx="6236575" cy="1521894"/>
          </a:xfrm>
          <a:prstGeom prst="rect">
            <a:avLst/>
          </a:prstGeom>
        </p:spPr>
      </p:pic>
      <p:sp>
        <p:nvSpPr>
          <p:cNvPr id="7" name="TextBox 6">
            <a:extLst>
              <a:ext uri="{FF2B5EF4-FFF2-40B4-BE49-F238E27FC236}">
                <a16:creationId xmlns:a16="http://schemas.microsoft.com/office/drawing/2014/main" id="{3E5A03DD-8CD6-4DF1-B1B5-C172DA30B3DD}"/>
              </a:ext>
            </a:extLst>
          </p:cNvPr>
          <p:cNvSpPr txBox="1"/>
          <p:nvPr/>
        </p:nvSpPr>
        <p:spPr>
          <a:xfrm>
            <a:off x="2130323" y="3682186"/>
            <a:ext cx="6098958" cy="369332"/>
          </a:xfrm>
          <a:prstGeom prst="rect">
            <a:avLst/>
          </a:prstGeom>
          <a:noFill/>
        </p:spPr>
        <p:txBody>
          <a:bodyPr wrap="square">
            <a:spAutoFit/>
          </a:bodyPr>
          <a:lstStyle/>
          <a:p>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Time not comfortable for the building = 2939</a:t>
            </a:r>
            <a:endParaRPr lang="en-US" dirty="0"/>
          </a:p>
        </p:txBody>
      </p:sp>
      <p:sp>
        <p:nvSpPr>
          <p:cNvPr id="9" name="TextBox 8">
            <a:extLst>
              <a:ext uri="{FF2B5EF4-FFF2-40B4-BE49-F238E27FC236}">
                <a16:creationId xmlns:a16="http://schemas.microsoft.com/office/drawing/2014/main" id="{26B5F50B-6B61-4A76-BEFF-78DFDDD5B6B5}"/>
              </a:ext>
            </a:extLst>
          </p:cNvPr>
          <p:cNvSpPr txBox="1"/>
          <p:nvPr/>
        </p:nvSpPr>
        <p:spPr>
          <a:xfrm>
            <a:off x="2048931" y="1147550"/>
            <a:ext cx="6098958" cy="369332"/>
          </a:xfrm>
          <a:prstGeom prst="rect">
            <a:avLst/>
          </a:prstGeom>
          <a:noFill/>
        </p:spPr>
        <p:txBody>
          <a:bodyPr wrap="square">
            <a:spAutoFit/>
          </a:bodyPr>
          <a:lstStyle/>
          <a:p>
            <a:r>
              <a:rPr lang="en-US"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The total energy for the building = 91.79 </a:t>
            </a:r>
            <a:endParaRPr lang="en-US" dirty="0"/>
          </a:p>
        </p:txBody>
      </p:sp>
    </p:spTree>
    <p:extLst>
      <p:ext uri="{BB962C8B-B14F-4D97-AF65-F5344CB8AC3E}">
        <p14:creationId xmlns:p14="http://schemas.microsoft.com/office/powerpoint/2010/main" val="41819520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F1F36-1F8F-4A62-9FD5-3B54F147FF19}"/>
              </a:ext>
            </a:extLst>
          </p:cNvPr>
          <p:cNvSpPr>
            <a:spLocks noGrp="1"/>
          </p:cNvSpPr>
          <p:nvPr>
            <p:ph type="title"/>
          </p:nvPr>
        </p:nvSpPr>
        <p:spPr>
          <a:xfrm>
            <a:off x="677334" y="609601"/>
            <a:ext cx="2663026" cy="454090"/>
          </a:xfrm>
        </p:spPr>
        <p:txBody>
          <a:bodyPr>
            <a:noAutofit/>
          </a:bodyPr>
          <a:lstStyle/>
          <a:p>
            <a:r>
              <a:rPr lang="en-US" sz="18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External CFD Top view</a:t>
            </a:r>
            <a:br>
              <a:rPr lang="en-US" sz="18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rPr>
            </a:br>
            <a:endParaRPr lang="en-US" sz="1800" dirty="0">
              <a:solidFill>
                <a:schemeClr val="tx1"/>
              </a:solidFill>
            </a:endParaRPr>
          </a:p>
        </p:txBody>
      </p:sp>
      <p:pic>
        <p:nvPicPr>
          <p:cNvPr id="6" name="Content Placeholder 5">
            <a:extLst>
              <a:ext uri="{FF2B5EF4-FFF2-40B4-BE49-F238E27FC236}">
                <a16:creationId xmlns:a16="http://schemas.microsoft.com/office/drawing/2014/main" id="{2C936DEF-E36E-45C1-BAC1-1E62D2470D08}"/>
              </a:ext>
            </a:extLst>
          </p:cNvPr>
          <p:cNvPicPr>
            <a:picLocks noGrp="1" noChangeAspect="1"/>
          </p:cNvPicPr>
          <p:nvPr>
            <p:ph idx="1"/>
          </p:nvPr>
        </p:nvPicPr>
        <p:blipFill>
          <a:blip r:embed="rId2"/>
          <a:stretch>
            <a:fillRect/>
          </a:stretch>
        </p:blipFill>
        <p:spPr>
          <a:xfrm>
            <a:off x="157811" y="1154477"/>
            <a:ext cx="5957722" cy="3902713"/>
          </a:xfrm>
        </p:spPr>
      </p:pic>
      <p:sp>
        <p:nvSpPr>
          <p:cNvPr id="4" name="Slide Number Placeholder 3">
            <a:extLst>
              <a:ext uri="{FF2B5EF4-FFF2-40B4-BE49-F238E27FC236}">
                <a16:creationId xmlns:a16="http://schemas.microsoft.com/office/drawing/2014/main" id="{B2CD7F40-028E-4E8A-85F4-C4ACC30C7737}"/>
              </a:ext>
            </a:extLst>
          </p:cNvPr>
          <p:cNvSpPr>
            <a:spLocks noGrp="1"/>
          </p:cNvSpPr>
          <p:nvPr>
            <p:ph type="sldNum" sz="quarter" idx="12"/>
          </p:nvPr>
        </p:nvSpPr>
        <p:spPr/>
        <p:txBody>
          <a:bodyPr/>
          <a:lstStyle/>
          <a:p>
            <a:fld id="{09964888-E3DD-43E6-9D6D-BA1E53871D58}" type="slidenum">
              <a:rPr lang="en-US" smtClean="0"/>
              <a:pPr/>
              <a:t>29</a:t>
            </a:fld>
            <a:endParaRPr lang="en-US"/>
          </a:p>
        </p:txBody>
      </p:sp>
      <p:sp>
        <p:nvSpPr>
          <p:cNvPr id="7" name="Title 1">
            <a:extLst>
              <a:ext uri="{FF2B5EF4-FFF2-40B4-BE49-F238E27FC236}">
                <a16:creationId xmlns:a16="http://schemas.microsoft.com/office/drawing/2014/main" id="{62852A5B-CD00-4703-808B-DDBB51120B01}"/>
              </a:ext>
            </a:extLst>
          </p:cNvPr>
          <p:cNvSpPr txBox="1">
            <a:spLocks/>
          </p:cNvSpPr>
          <p:nvPr/>
        </p:nvSpPr>
        <p:spPr>
          <a:xfrm>
            <a:off x="7600819" y="634484"/>
            <a:ext cx="3717214" cy="4540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External CFD horizontal section</a:t>
            </a:r>
          </a:p>
        </p:txBody>
      </p:sp>
      <p:pic>
        <p:nvPicPr>
          <p:cNvPr id="9" name="Picture 8">
            <a:extLst>
              <a:ext uri="{FF2B5EF4-FFF2-40B4-BE49-F238E27FC236}">
                <a16:creationId xmlns:a16="http://schemas.microsoft.com/office/drawing/2014/main" id="{D2BC608C-B276-4856-9577-F16F525797DC}"/>
              </a:ext>
            </a:extLst>
          </p:cNvPr>
          <p:cNvPicPr>
            <a:picLocks noChangeAspect="1"/>
          </p:cNvPicPr>
          <p:nvPr/>
        </p:nvPicPr>
        <p:blipFill>
          <a:blip r:embed="rId3"/>
          <a:stretch>
            <a:fillRect/>
          </a:stretch>
        </p:blipFill>
        <p:spPr>
          <a:xfrm>
            <a:off x="6115533" y="1179360"/>
            <a:ext cx="5904877" cy="3877830"/>
          </a:xfrm>
          <a:prstGeom prst="rect">
            <a:avLst/>
          </a:prstGeom>
        </p:spPr>
      </p:pic>
    </p:spTree>
    <p:extLst>
      <p:ext uri="{BB962C8B-B14F-4D97-AF65-F5344CB8AC3E}">
        <p14:creationId xmlns:p14="http://schemas.microsoft.com/office/powerpoint/2010/main" val="1278910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رابط مستقيم 7">
            <a:extLst>
              <a:ext uri="{FF2B5EF4-FFF2-40B4-BE49-F238E27FC236}">
                <a16:creationId xmlns:a16="http://schemas.microsoft.com/office/drawing/2014/main" id="{C482CB58-AB3A-485D-AAD9-E4090D437CF4}"/>
              </a:ext>
            </a:extLst>
          </p:cNvPr>
          <p:cNvCxnSpPr/>
          <p:nvPr/>
        </p:nvCxnSpPr>
        <p:spPr>
          <a:xfrm flipH="1">
            <a:off x="854110" y="6531429"/>
            <a:ext cx="10601011"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مستطيل 13">
            <a:extLst>
              <a:ext uri="{FF2B5EF4-FFF2-40B4-BE49-F238E27FC236}">
                <a16:creationId xmlns:a16="http://schemas.microsoft.com/office/drawing/2014/main" id="{F2F7E481-0EC9-4D85-903A-D6F11099483F}"/>
              </a:ext>
            </a:extLst>
          </p:cNvPr>
          <p:cNvSpPr/>
          <p:nvPr/>
        </p:nvSpPr>
        <p:spPr>
          <a:xfrm>
            <a:off x="0" y="204952"/>
            <a:ext cx="4582048" cy="523220"/>
          </a:xfrm>
          <a:prstGeom prst="rect">
            <a:avLst/>
          </a:prstGeom>
          <a:noFill/>
        </p:spPr>
        <p:txBody>
          <a:bodyPr wrap="squar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Description of the  project : </a:t>
            </a:r>
            <a:endParaRPr kumimoji="0" lang="ar-SA" sz="20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endParaRPr>
          </a:p>
        </p:txBody>
      </p:sp>
      <p:sp>
        <p:nvSpPr>
          <p:cNvPr id="22" name="مستطيل 21">
            <a:extLst>
              <a:ext uri="{FF2B5EF4-FFF2-40B4-BE49-F238E27FC236}">
                <a16:creationId xmlns:a16="http://schemas.microsoft.com/office/drawing/2014/main" id="{AB3C6860-0B54-49F8-BAC0-99BC27186ED9}"/>
              </a:ext>
            </a:extLst>
          </p:cNvPr>
          <p:cNvSpPr/>
          <p:nvPr/>
        </p:nvSpPr>
        <p:spPr>
          <a:xfrm>
            <a:off x="747850" y="706218"/>
            <a:ext cx="2140299" cy="579967"/>
          </a:xfrm>
          <a:prstGeom prst="rect">
            <a:avLst/>
          </a:prstGeom>
          <a:noFill/>
        </p:spPr>
        <p:txBody>
          <a:bodyPr wrap="square" lIns="91440" tIns="45720" rIns="91440" bIns="4572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sz="2400" b="0" i="0" u="none" strike="noStrike" kern="1200" cap="none" spc="0" normalizeH="0" baseline="0" noProof="0" dirty="0">
                <a:ln w="0"/>
                <a:solidFill>
                  <a:schemeClr val="accent1">
                    <a:lumMod val="75000"/>
                  </a:schemeClr>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rPr>
              <a:t>Location :</a:t>
            </a:r>
          </a:p>
        </p:txBody>
      </p:sp>
      <p:sp>
        <p:nvSpPr>
          <p:cNvPr id="23" name="مستطيل 22">
            <a:extLst>
              <a:ext uri="{FF2B5EF4-FFF2-40B4-BE49-F238E27FC236}">
                <a16:creationId xmlns:a16="http://schemas.microsoft.com/office/drawing/2014/main" id="{93D4C836-A4A8-41E3-A950-4EC23E0F3AFB}"/>
              </a:ext>
            </a:extLst>
          </p:cNvPr>
          <p:cNvSpPr/>
          <p:nvPr/>
        </p:nvSpPr>
        <p:spPr>
          <a:xfrm>
            <a:off x="747850" y="1097686"/>
            <a:ext cx="9978207" cy="1287981"/>
          </a:xfrm>
          <a:prstGeom prst="rect">
            <a:avLst/>
          </a:prstGeom>
          <a:noFill/>
        </p:spPr>
        <p:txBody>
          <a:bodyPr wrap="square" lIns="91440" tIns="45720" rIns="91440" bIns="45720">
            <a:spAutoFit/>
          </a:bodyPr>
          <a:lstStyle/>
          <a:p>
            <a:pPr>
              <a:lnSpc>
                <a:spcPct val="150000"/>
              </a:lnSpc>
              <a:defRPr/>
            </a:pPr>
            <a:r>
              <a:rPr lang="en-US" sz="1800" dirty="0">
                <a:effectLst/>
                <a:latin typeface="Times New Roman" panose="02020603050405020304" pitchFamily="18" charset="0"/>
                <a:ea typeface="Calibri" panose="020F0502020204030204" pitchFamily="34" charset="0"/>
              </a:rPr>
              <a:t>The location of the Nablus municipality, one kilometer west of the Martyrs Square roundabout, according to the photo. </a:t>
            </a:r>
            <a:endParaRPr kumimoji="0" lang="en-US" sz="1800" b="0" i="0" u="none" strike="noStrike" kern="1200" cap="none" spc="0" normalizeH="0" baseline="30000" noProof="0" dirty="0">
              <a:ln w="0"/>
              <a:solidFill>
                <a:prstClr val="black"/>
              </a:solidFill>
              <a:effectLst>
                <a:outerShdw blurRad="38100" dist="19050" dir="2700000" algn="tl" rotWithShape="0">
                  <a:prstClr val="black">
                    <a:alpha val="40000"/>
                  </a:prstClr>
                </a:outerShdw>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5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a:ea typeface="+mn-ea"/>
              <a:cs typeface="+mn-cs"/>
            </a:endParaRPr>
          </a:p>
        </p:txBody>
      </p:sp>
      <p:sp>
        <p:nvSpPr>
          <p:cNvPr id="26" name="مستطيل 25">
            <a:extLst>
              <a:ext uri="{FF2B5EF4-FFF2-40B4-BE49-F238E27FC236}">
                <a16:creationId xmlns:a16="http://schemas.microsoft.com/office/drawing/2014/main" id="{0C6337A8-58B5-40A1-9AA2-BB09933B04E5}"/>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a:ea typeface="+mn-ea"/>
              <a:cs typeface="+mn-cs"/>
            </a:endParaRPr>
          </a:p>
        </p:txBody>
      </p:sp>
      <p:pic>
        <p:nvPicPr>
          <p:cNvPr id="9" name="Picture 8">
            <a:extLst>
              <a:ext uri="{FF2B5EF4-FFF2-40B4-BE49-F238E27FC236}">
                <a16:creationId xmlns:a16="http://schemas.microsoft.com/office/drawing/2014/main" id="{8A7A7E1C-FB9B-46CE-AADC-CE3B41BEB84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4110" y="2054650"/>
            <a:ext cx="9661490" cy="4598397"/>
          </a:xfrm>
          <a:prstGeom prst="rect">
            <a:avLst/>
          </a:prstGeom>
          <a:noFill/>
          <a:ln>
            <a:noFill/>
          </a:ln>
        </p:spPr>
      </p:pic>
    </p:spTree>
    <p:extLst>
      <p:ext uri="{BB962C8B-B14F-4D97-AF65-F5344CB8AC3E}">
        <p14:creationId xmlns:p14="http://schemas.microsoft.com/office/powerpoint/2010/main" val="34890212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21E9DC48-7ECF-487B-9DDF-A2E35F861831}"/>
              </a:ext>
            </a:extLst>
          </p:cNvPr>
          <p:cNvPicPr>
            <a:picLocks noGrp="1" noChangeAspect="1"/>
          </p:cNvPicPr>
          <p:nvPr>
            <p:ph idx="1"/>
          </p:nvPr>
        </p:nvPicPr>
        <p:blipFill>
          <a:blip r:embed="rId2"/>
          <a:stretch>
            <a:fillRect/>
          </a:stretch>
        </p:blipFill>
        <p:spPr>
          <a:xfrm>
            <a:off x="767898" y="1240971"/>
            <a:ext cx="7109304" cy="4800391"/>
          </a:xfrm>
        </p:spPr>
      </p:pic>
      <p:sp>
        <p:nvSpPr>
          <p:cNvPr id="4" name="Slide Number Placeholder 3">
            <a:extLst>
              <a:ext uri="{FF2B5EF4-FFF2-40B4-BE49-F238E27FC236}">
                <a16:creationId xmlns:a16="http://schemas.microsoft.com/office/drawing/2014/main" id="{7C87A009-07FE-4E3D-954E-1082C784A430}"/>
              </a:ext>
            </a:extLst>
          </p:cNvPr>
          <p:cNvSpPr>
            <a:spLocks noGrp="1"/>
          </p:cNvSpPr>
          <p:nvPr>
            <p:ph type="sldNum" sz="quarter" idx="12"/>
          </p:nvPr>
        </p:nvSpPr>
        <p:spPr/>
        <p:txBody>
          <a:bodyPr/>
          <a:lstStyle/>
          <a:p>
            <a:fld id="{09964888-E3DD-43E6-9D6D-BA1E53871D58}" type="slidenum">
              <a:rPr lang="en-US" smtClean="0"/>
              <a:pPr/>
              <a:t>30</a:t>
            </a:fld>
            <a:endParaRPr lang="en-US"/>
          </a:p>
        </p:txBody>
      </p:sp>
      <p:sp>
        <p:nvSpPr>
          <p:cNvPr id="7" name="Title 1">
            <a:extLst>
              <a:ext uri="{FF2B5EF4-FFF2-40B4-BE49-F238E27FC236}">
                <a16:creationId xmlns:a16="http://schemas.microsoft.com/office/drawing/2014/main" id="{5B1A4C7D-CD65-43BE-92AF-2C6C39D6F766}"/>
              </a:ext>
            </a:extLst>
          </p:cNvPr>
          <p:cNvSpPr txBox="1">
            <a:spLocks/>
          </p:cNvSpPr>
          <p:nvPr/>
        </p:nvSpPr>
        <p:spPr>
          <a:xfrm>
            <a:off x="677333" y="609601"/>
            <a:ext cx="3568095" cy="4540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Internal CFD horizontal section</a:t>
            </a:r>
            <a:endParaRPr lang="en-US" sz="1800" dirty="0">
              <a:solidFill>
                <a:schemeClr val="tx1"/>
              </a:solidFill>
            </a:endParaRPr>
          </a:p>
        </p:txBody>
      </p:sp>
    </p:spTree>
    <p:extLst>
      <p:ext uri="{BB962C8B-B14F-4D97-AF65-F5344CB8AC3E}">
        <p14:creationId xmlns:p14="http://schemas.microsoft.com/office/powerpoint/2010/main" val="26181957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مجموعة 7">
            <a:extLst>
              <a:ext uri="{FF2B5EF4-FFF2-40B4-BE49-F238E27FC236}">
                <a16:creationId xmlns:a16="http://schemas.microsoft.com/office/drawing/2014/main" id="{4E064058-0579-46A9-B82B-2C4066878C1B}"/>
              </a:ext>
            </a:extLst>
          </p:cNvPr>
          <p:cNvGrpSpPr/>
          <p:nvPr/>
        </p:nvGrpSpPr>
        <p:grpSpPr>
          <a:xfrm>
            <a:off x="-1" y="90435"/>
            <a:ext cx="12068071" cy="6682154"/>
            <a:chOff x="-1" y="90435"/>
            <a:chExt cx="12068071" cy="6682154"/>
          </a:xfrm>
        </p:grpSpPr>
        <p:sp>
          <p:nvSpPr>
            <p:cNvPr id="11" name="مستطيل 9">
              <a:extLst>
                <a:ext uri="{FF2B5EF4-FFF2-40B4-BE49-F238E27FC236}">
                  <a16:creationId xmlns:a16="http://schemas.microsoft.com/office/drawing/2014/main" id="{2ABA48E4-11CF-4EB5-8F0E-45D7732B54D9}"/>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0">
              <a:extLst>
                <a:ext uri="{FF2B5EF4-FFF2-40B4-BE49-F238E27FC236}">
                  <a16:creationId xmlns:a16="http://schemas.microsoft.com/office/drawing/2014/main" id="{286DD74A-4D9A-4377-926D-CDF7D7C5BB33}"/>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General information </a:t>
              </a:r>
            </a:p>
          </p:txBody>
        </p:sp>
        <p:sp>
          <p:nvSpPr>
            <p:cNvPr id="13" name="مستطيل 11">
              <a:extLst>
                <a:ext uri="{FF2B5EF4-FFF2-40B4-BE49-F238E27FC236}">
                  <a16:creationId xmlns:a16="http://schemas.microsoft.com/office/drawing/2014/main" id="{F0944A82-7ACF-43A5-8A0C-121147845CEF}"/>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4" name="مستطيل 13">
            <a:extLst>
              <a:ext uri="{FF2B5EF4-FFF2-40B4-BE49-F238E27FC236}">
                <a16:creationId xmlns:a16="http://schemas.microsoft.com/office/drawing/2014/main" id="{B0A1E924-4110-498D-AA2E-E6260F32056F}"/>
              </a:ext>
            </a:extLst>
          </p:cNvPr>
          <p:cNvSpPr/>
          <p:nvPr/>
        </p:nvSpPr>
        <p:spPr>
          <a:xfrm>
            <a:off x="1909187" y="1373454"/>
            <a:ext cx="9415305" cy="5994974"/>
          </a:xfrm>
          <a:prstGeom prst="rect">
            <a:avLst/>
          </a:prstGeom>
          <a:noFill/>
        </p:spPr>
        <p:txBody>
          <a:bodyPr wrap="square" lIns="91440" tIns="45720" rIns="91440" bIns="45720">
            <a:spAutoFit/>
          </a:bodyPr>
          <a:lstStyle/>
          <a:p>
            <a:r>
              <a:rPr lang="en-US" i="1" u="sng" dirty="0">
                <a:solidFill>
                  <a:schemeClr val="accent1">
                    <a:lumMod val="75000"/>
                  </a:schemeClr>
                </a:solidFill>
                <a:latin typeface="Times New Roman" panose="02020603050405020304" pitchFamily="18" charset="0"/>
                <a:cs typeface="Times New Roman" panose="02020603050405020304" pitchFamily="18" charset="0"/>
              </a:rPr>
              <a:t>Design code :</a:t>
            </a:r>
          </a:p>
          <a:p>
            <a:endParaRPr lang="en-US" i="1" u="sng"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American Concrete Institute ACI 318</a:t>
            </a:r>
            <a:endParaRPr lang="ar-SA"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000" dirty="0">
                <a:solidFill>
                  <a:srgbClr val="000000"/>
                </a:solidFill>
                <a:latin typeface="Times New Roman" panose="02020603050405020304" pitchFamily="18" charset="0"/>
                <a:ea typeface="Calibri" panose="020F0502020204030204" pitchFamily="34" charset="0"/>
                <a:cs typeface="Arial" panose="020B0604020202020204" pitchFamily="34" charset="0"/>
              </a:rPr>
              <a:t>International Building Code (IBC-2012).</a:t>
            </a:r>
            <a:endParaRPr lang="en-US" sz="2000" dirty="0">
              <a:latin typeface="Calibri" panose="020F0502020204030204" pitchFamily="34" charset="0"/>
              <a:ea typeface="Times New Roman" panose="02020603050405020304" pitchFamily="18" charset="0"/>
              <a:cs typeface="Arial" panose="020B0604020202020204" pitchFamily="34" charset="0"/>
            </a:endParaRPr>
          </a:p>
          <a:p>
            <a:pPr>
              <a:buFont typeface="Wingdings" panose="05000000000000000000" pitchFamily="2" charset="2"/>
              <a:buChar char="Ø"/>
            </a:pPr>
            <a:r>
              <a:rPr lang="en-US" sz="2000" dirty="0">
                <a:latin typeface="Times New Roman" panose="02020603050405020304" pitchFamily="18" charset="0"/>
                <a:ea typeface="Times New Roman" panose="02020603050405020304" pitchFamily="18" charset="0"/>
                <a:cs typeface="Arial" panose="020B0604020202020204" pitchFamily="34" charset="0"/>
              </a:rPr>
              <a:t>Uniform Building Code (UBC 97)</a:t>
            </a:r>
            <a:endParaRPr lang="en-US" sz="2000" dirty="0">
              <a:latin typeface="Times New Roman" panose="02020603050405020304" pitchFamily="18" charset="0"/>
              <a:cs typeface="Times New Roman" panose="02020603050405020304" pitchFamily="18" charset="0"/>
            </a:endParaRPr>
          </a:p>
          <a:p>
            <a:endParaRPr lang="en-US" dirty="0"/>
          </a:p>
          <a:p>
            <a:r>
              <a:rPr lang="en-US" i="1" u="sng" dirty="0">
                <a:solidFill>
                  <a:schemeClr val="accent1">
                    <a:lumMod val="75000"/>
                  </a:schemeClr>
                </a:solidFill>
                <a:latin typeface="Times New Roman" panose="02020603050405020304" pitchFamily="18" charset="0"/>
                <a:cs typeface="Times New Roman" panose="02020603050405020304" pitchFamily="18" charset="0"/>
              </a:rPr>
              <a:t>Materials :</a:t>
            </a:r>
          </a:p>
          <a:p>
            <a:endParaRPr lang="en-US" i="1" u="sng" dirty="0">
              <a:solidFill>
                <a:schemeClr val="accent1">
                  <a:lumMod val="75000"/>
                </a:schemeClr>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Concrete.</a:t>
            </a:r>
          </a:p>
          <a:p>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f´c</a:t>
            </a:r>
            <a:r>
              <a:rPr lang="en-US" dirty="0">
                <a:latin typeface="Times New Roman" panose="02020603050405020304" pitchFamily="18" charset="0"/>
                <a:cs typeface="Times New Roman" panose="02020603050405020304" pitchFamily="18" charset="0"/>
              </a:rPr>
              <a:t> = 24 </a:t>
            </a:r>
            <a:r>
              <a:rPr lang="en-US" dirty="0" err="1">
                <a:latin typeface="Times New Roman" panose="02020603050405020304" pitchFamily="18" charset="0"/>
                <a:cs typeface="Times New Roman" panose="02020603050405020304" pitchFamily="18" charset="0"/>
              </a:rPr>
              <a:t>Mpa</a:t>
            </a:r>
            <a:r>
              <a:rPr lang="en-US" dirty="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specific weight of Reinforced concrete (Ɣ) = 25 KN/m³ </a:t>
            </a:r>
          </a:p>
          <a:p>
            <a:r>
              <a:rPr lang="en-US" dirty="0">
                <a:latin typeface="Times New Roman" panose="02020603050405020304" pitchFamily="18" charset="0"/>
                <a:cs typeface="Times New Roman" panose="02020603050405020304" pitchFamily="18" charset="0"/>
              </a:rPr>
              <a:t>  specific weight of voided (Ɣ) = 1.18 KN/m³ </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Steel </a:t>
            </a:r>
          </a:p>
          <a:p>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Fy</a:t>
            </a:r>
            <a:r>
              <a:rPr lang="en-US" dirty="0">
                <a:latin typeface="Times New Roman" panose="02020603050405020304" pitchFamily="18" charset="0"/>
                <a:cs typeface="Times New Roman" panose="02020603050405020304" pitchFamily="18" charset="0"/>
              </a:rPr>
              <a:t> = 420 </a:t>
            </a:r>
            <a:r>
              <a:rPr lang="en-US" dirty="0" err="1">
                <a:latin typeface="Times New Roman" panose="02020603050405020304" pitchFamily="18" charset="0"/>
                <a:cs typeface="Times New Roman" panose="02020603050405020304" pitchFamily="18" charset="0"/>
              </a:rPr>
              <a:t>Mpa</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endParaRPr lang="en-US" sz="1600" b="1" i="1" u="sng"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600" b="1" i="1" u="sng" dirty="0">
              <a:latin typeface="Times New Roman" panose="02020603050405020304" pitchFamily="18" charset="0"/>
              <a:cs typeface="Times New Roman" panose="02020603050405020304" pitchFamily="18" charset="0"/>
            </a:endParaRPr>
          </a:p>
          <a:p>
            <a:endParaRPr lang="en-US" sz="1600" b="1" i="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98089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مجموعة 7">
            <a:extLst>
              <a:ext uri="{FF2B5EF4-FFF2-40B4-BE49-F238E27FC236}">
                <a16:creationId xmlns:a16="http://schemas.microsoft.com/office/drawing/2014/main" id="{23A3D095-85D8-4E97-A428-C67CB531D1FE}"/>
              </a:ext>
            </a:extLst>
          </p:cNvPr>
          <p:cNvGrpSpPr/>
          <p:nvPr/>
        </p:nvGrpSpPr>
        <p:grpSpPr>
          <a:xfrm>
            <a:off x="-1" y="90435"/>
            <a:ext cx="12068071" cy="6682154"/>
            <a:chOff x="-1" y="90435"/>
            <a:chExt cx="12068071" cy="6682154"/>
          </a:xfrm>
        </p:grpSpPr>
        <p:sp>
          <p:nvSpPr>
            <p:cNvPr id="5" name="مستطيل 9">
              <a:extLst>
                <a:ext uri="{FF2B5EF4-FFF2-40B4-BE49-F238E27FC236}">
                  <a16:creationId xmlns:a16="http://schemas.microsoft.com/office/drawing/2014/main" id="{F34467E9-2140-4086-903B-7213EDA65AC5}"/>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ستطيل 10">
              <a:extLst>
                <a:ext uri="{FF2B5EF4-FFF2-40B4-BE49-F238E27FC236}">
                  <a16:creationId xmlns:a16="http://schemas.microsoft.com/office/drawing/2014/main" id="{13BFB25D-E352-43CF-BB08-7F21D340A23C}"/>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General information </a:t>
              </a:r>
            </a:p>
          </p:txBody>
        </p:sp>
        <p:sp>
          <p:nvSpPr>
            <p:cNvPr id="7" name="مستطيل 11">
              <a:extLst>
                <a:ext uri="{FF2B5EF4-FFF2-40B4-BE49-F238E27FC236}">
                  <a16:creationId xmlns:a16="http://schemas.microsoft.com/office/drawing/2014/main" id="{4389B85D-0032-43D8-BEF3-5E08E3CF1E34}"/>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8" name="مستطيل 4">
            <a:extLst>
              <a:ext uri="{FF2B5EF4-FFF2-40B4-BE49-F238E27FC236}">
                <a16:creationId xmlns:a16="http://schemas.microsoft.com/office/drawing/2014/main" id="{483A881D-8D22-4094-8046-792029EC56B6}"/>
              </a:ext>
            </a:extLst>
          </p:cNvPr>
          <p:cNvSpPr/>
          <p:nvPr/>
        </p:nvSpPr>
        <p:spPr>
          <a:xfrm>
            <a:off x="1938495" y="1618904"/>
            <a:ext cx="9415305" cy="3108543"/>
          </a:xfrm>
          <a:prstGeom prst="rect">
            <a:avLst/>
          </a:prstGeom>
          <a:noFill/>
        </p:spPr>
        <p:txBody>
          <a:bodyPr wrap="square" lIns="91440" tIns="45720" rIns="91440" bIns="45720">
            <a:spAutoFit/>
          </a:bodyPr>
          <a:lstStyle/>
          <a:p>
            <a:r>
              <a:rPr lang="en-US" i="1" u="sng" dirty="0">
                <a:solidFill>
                  <a:srgbClr val="002060"/>
                </a:solidFill>
                <a:latin typeface="Times New Roman" panose="02020603050405020304" pitchFamily="18" charset="0"/>
                <a:cs typeface="Times New Roman" panose="02020603050405020304" pitchFamily="18" charset="0"/>
              </a:rPr>
              <a:t>Loads</a:t>
            </a:r>
          </a:p>
          <a:p>
            <a:endParaRPr lang="en-US" i="1" u="sng" dirty="0">
              <a:solidFill>
                <a:srgbClr val="00206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Live Load= 3 KN/m² </a:t>
            </a:r>
          </a:p>
          <a:p>
            <a:pPr>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Live Load of parking = 5 KN/m²</a:t>
            </a:r>
          </a:p>
          <a:p>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Superimposed dead load = 4 KN/m² (assumed)</a:t>
            </a:r>
          </a:p>
          <a:p>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 Weight of Masonry wall = 18 KN/m (assumed)</a:t>
            </a:r>
          </a:p>
          <a:p>
            <a:pPr>
              <a:buNone/>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600" b="1" i="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29234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مجموعة 3">
            <a:extLst>
              <a:ext uri="{FF2B5EF4-FFF2-40B4-BE49-F238E27FC236}">
                <a16:creationId xmlns:a16="http://schemas.microsoft.com/office/drawing/2014/main" id="{48DF1C3E-CD71-4776-91D9-7DE48079A045}"/>
              </a:ext>
            </a:extLst>
          </p:cNvPr>
          <p:cNvGrpSpPr/>
          <p:nvPr/>
        </p:nvGrpSpPr>
        <p:grpSpPr>
          <a:xfrm>
            <a:off x="-1" y="90435"/>
            <a:ext cx="12068071" cy="6682154"/>
            <a:chOff x="-1" y="90435"/>
            <a:chExt cx="12068071" cy="6682154"/>
          </a:xfrm>
        </p:grpSpPr>
        <p:sp>
          <p:nvSpPr>
            <p:cNvPr id="5" name="مستطيل 5">
              <a:extLst>
                <a:ext uri="{FF2B5EF4-FFF2-40B4-BE49-F238E27FC236}">
                  <a16:creationId xmlns:a16="http://schemas.microsoft.com/office/drawing/2014/main" id="{724AD2FE-83AA-4E3C-AA61-FF790BA4C640}"/>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ستطيل 6">
              <a:extLst>
                <a:ext uri="{FF2B5EF4-FFF2-40B4-BE49-F238E27FC236}">
                  <a16:creationId xmlns:a16="http://schemas.microsoft.com/office/drawing/2014/main" id="{EDA71943-545F-4382-8737-4A16C5108300}"/>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element used </a:t>
              </a:r>
            </a:p>
          </p:txBody>
        </p:sp>
        <p:sp>
          <p:nvSpPr>
            <p:cNvPr id="7" name="مستطيل 7">
              <a:extLst>
                <a:ext uri="{FF2B5EF4-FFF2-40B4-BE49-F238E27FC236}">
                  <a16:creationId xmlns:a16="http://schemas.microsoft.com/office/drawing/2014/main" id="{F3757323-16FA-448A-A8F8-D613CA92666E}"/>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12" name="مستطيل 8">
            <a:extLst>
              <a:ext uri="{FF2B5EF4-FFF2-40B4-BE49-F238E27FC236}">
                <a16:creationId xmlns:a16="http://schemas.microsoft.com/office/drawing/2014/main" id="{BD4F1749-046D-471A-B49E-D1BE02C08226}"/>
              </a:ext>
            </a:extLst>
          </p:cNvPr>
          <p:cNvSpPr/>
          <p:nvPr/>
        </p:nvSpPr>
        <p:spPr>
          <a:xfrm>
            <a:off x="1938495" y="1618904"/>
            <a:ext cx="9415305" cy="4793620"/>
          </a:xfrm>
          <a:prstGeom prst="rect">
            <a:avLst/>
          </a:prstGeom>
          <a:noFill/>
        </p:spPr>
        <p:txBody>
          <a:bodyPr wrap="square" lIns="91440" tIns="45720" rIns="91440" bIns="45720">
            <a:spAutoFit/>
          </a:bodyPr>
          <a:lstStyle/>
          <a:p>
            <a:r>
              <a:rPr lang="en-US" sz="2000" i="1" u="sng" dirty="0">
                <a:solidFill>
                  <a:srgbClr val="002060"/>
                </a:solidFill>
                <a:latin typeface="Times New Roman" panose="02020603050405020304" pitchFamily="18" charset="0"/>
                <a:cs typeface="Times New Roman" panose="02020603050405020304" pitchFamily="18" charset="0"/>
              </a:rPr>
              <a:t>- Slab:</a:t>
            </a:r>
          </a:p>
          <a:p>
            <a:endParaRPr lang="en-US"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Voided slab with thickness of 42 cm .</a:t>
            </a:r>
          </a:p>
          <a:p>
            <a:endParaRPr lang="en-US" sz="1400" dirty="0">
              <a:latin typeface="Times New Roman" panose="02020603050405020304" pitchFamily="18" charset="0"/>
              <a:cs typeface="Times New Roman" panose="02020603050405020304" pitchFamily="18" charset="0"/>
            </a:endParaRPr>
          </a:p>
          <a:p>
            <a:pPr>
              <a:buNone/>
            </a:pPr>
            <a:r>
              <a:rPr lang="en-US" sz="2000" dirty="0">
                <a:latin typeface="Times New Roman" panose="02020603050405020304" pitchFamily="18" charset="0"/>
                <a:cs typeface="Times New Roman" panose="02020603050405020304" pitchFamily="18" charset="0"/>
              </a:rPr>
              <a:t>  </a:t>
            </a:r>
          </a:p>
          <a:p>
            <a:r>
              <a:rPr lang="en-US" sz="2000" i="1" u="sng" dirty="0">
                <a:solidFill>
                  <a:srgbClr val="002060"/>
                </a:solidFill>
                <a:latin typeface="Times New Roman" panose="02020603050405020304" pitchFamily="18" charset="0"/>
                <a:cs typeface="Times New Roman" panose="02020603050405020304" pitchFamily="18" charset="0"/>
              </a:rPr>
              <a:t>- Columns:</a:t>
            </a:r>
          </a:p>
          <a:p>
            <a:endParaRPr lang="en-US" sz="12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columns are dimensional for :</a:t>
            </a:r>
          </a:p>
          <a:p>
            <a:r>
              <a:rPr lang="en-US" dirty="0">
                <a:latin typeface="Times New Roman" panose="02020603050405020304" pitchFamily="18" charset="0"/>
                <a:cs typeface="Times New Roman" panose="02020603050405020304" pitchFamily="18" charset="0"/>
              </a:rPr>
              <a:t>   Block 1  :</a:t>
            </a:r>
            <a:r>
              <a:rPr lang="en-US" dirty="0"/>
              <a:t> </a:t>
            </a:r>
            <a:r>
              <a:rPr lang="en-US" dirty="0">
                <a:latin typeface="Times New Roman" panose="02020603050405020304" pitchFamily="18" charset="0"/>
                <a:cs typeface="Times New Roman" panose="02020603050405020304" pitchFamily="18" charset="0"/>
              </a:rPr>
              <a:t>Interior: (0.9, 0.8), Edge :( 0.6, 0.8), Corner :( 0.5, 0.7)</a:t>
            </a:r>
          </a:p>
          <a:p>
            <a:r>
              <a:rPr lang="en-US" dirty="0">
                <a:latin typeface="Times New Roman" panose="02020603050405020304" pitchFamily="18" charset="0"/>
                <a:cs typeface="Times New Roman" panose="02020603050405020304" pitchFamily="18" charset="0"/>
              </a:rPr>
              <a:t>   Block 2  : Interior: (0.4, 0.8), Edge :( 0.4, 0.8), Corner :( 0.4, 0.6)</a:t>
            </a:r>
          </a:p>
          <a:p>
            <a:r>
              <a:rPr lang="en-US" dirty="0">
                <a:latin typeface="Times New Roman" panose="02020603050405020304" pitchFamily="18" charset="0"/>
                <a:cs typeface="Times New Roman" panose="02020603050405020304" pitchFamily="18" charset="0"/>
              </a:rPr>
              <a:t>   Block 3  : Interior: (0.25, 0.5), Edge :( 0.25, 0.6), Corner :( 0.25, 0.5)</a:t>
            </a:r>
          </a:p>
          <a:p>
            <a:endParaRPr lang="en-US" dirty="0">
              <a:latin typeface="Times New Roman" panose="02020603050405020304" pitchFamily="18" charset="0"/>
              <a:cs typeface="Times New Roman" panose="02020603050405020304" pitchFamily="18" charset="0"/>
            </a:endParaRPr>
          </a:p>
          <a:p>
            <a:endParaRPr lang="en-US" b="1" dirty="0">
              <a:latin typeface="Times New Roman" panose="02020603050405020304" pitchFamily="18" charset="0"/>
              <a:cs typeface="Times New Roman" panose="02020603050405020304" pitchFamily="18" charset="0"/>
            </a:endParaRPr>
          </a:p>
          <a:p>
            <a:pPr>
              <a:buNone/>
            </a:pPr>
            <a:r>
              <a:rPr lang="en-US" sz="2000" i="1" u="sng" dirty="0">
                <a:solidFill>
                  <a:srgbClr val="002060"/>
                </a:solidFill>
                <a:latin typeface="Times New Roman" panose="02020603050405020304" pitchFamily="18" charset="0"/>
                <a:cs typeface="Times New Roman" panose="02020603050405020304" pitchFamily="18" charset="0"/>
              </a:rPr>
              <a:t>- Shear walls: </a:t>
            </a:r>
            <a:endParaRPr lang="en-US" sz="2000" b="1" i="1" dirty="0">
              <a:solidFill>
                <a:srgbClr val="002060"/>
              </a:solidFill>
              <a:latin typeface="Times New Roman" panose="02020603050405020304" pitchFamily="18" charset="0"/>
              <a:cs typeface="Times New Roman" panose="02020603050405020304" pitchFamily="18" charset="0"/>
            </a:endParaRPr>
          </a:p>
          <a:p>
            <a:endParaRPr lang="en-US" sz="105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GB" dirty="0">
                <a:latin typeface="Times New Roman" panose="02020603050405020304" pitchFamily="18" charset="0"/>
                <a:cs typeface="Times New Roman" panose="02020603050405020304" pitchFamily="18" charset="0"/>
              </a:rPr>
              <a:t>Thickness 30 cm for walls.</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1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1600" b="1" i="1" u="sng" dirty="0">
              <a:latin typeface="Times New Roman" panose="02020603050405020304" pitchFamily="18" charset="0"/>
              <a:cs typeface="Times New Roman" panose="02020603050405020304" pitchFamily="18" charset="0"/>
            </a:endParaRPr>
          </a:p>
        </p:txBody>
      </p:sp>
      <p:pic>
        <p:nvPicPr>
          <p:cNvPr id="8" name="صورة 4" descr="D:\خرسانة 2\المشروع\‫‫67516219_452128168975720_6841224715969757184_n - نسخة - نسخة (4).jpg"/>
          <p:cNvPicPr/>
          <p:nvPr/>
        </p:nvPicPr>
        <p:blipFill>
          <a:blip r:embed="rId2" cstate="print"/>
          <a:srcRect/>
          <a:stretch>
            <a:fillRect/>
          </a:stretch>
        </p:blipFill>
        <p:spPr bwMode="auto">
          <a:xfrm>
            <a:off x="6903805" y="1072253"/>
            <a:ext cx="2557145" cy="2008505"/>
          </a:xfrm>
          <a:prstGeom prst="rect">
            <a:avLst/>
          </a:prstGeom>
          <a:noFill/>
          <a:ln w="9525">
            <a:noFill/>
            <a:miter lim="800000"/>
            <a:headEnd/>
            <a:tailEnd/>
          </a:ln>
        </p:spPr>
      </p:pic>
    </p:spTree>
    <p:extLst>
      <p:ext uri="{BB962C8B-B14F-4D97-AF65-F5344CB8AC3E}">
        <p14:creationId xmlns:p14="http://schemas.microsoft.com/office/powerpoint/2010/main" val="17877887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مجموعة 3">
            <a:extLst>
              <a:ext uri="{FF2B5EF4-FFF2-40B4-BE49-F238E27FC236}">
                <a16:creationId xmlns:a16="http://schemas.microsoft.com/office/drawing/2014/main" id="{97B5B817-1422-4F4C-9536-22ACB2BD995A}"/>
              </a:ext>
            </a:extLst>
          </p:cNvPr>
          <p:cNvGrpSpPr/>
          <p:nvPr/>
        </p:nvGrpSpPr>
        <p:grpSpPr>
          <a:xfrm>
            <a:off x="-1" y="90435"/>
            <a:ext cx="12068071" cy="6682154"/>
            <a:chOff x="-1" y="90435"/>
            <a:chExt cx="12068071" cy="6682154"/>
          </a:xfrm>
        </p:grpSpPr>
        <p:sp>
          <p:nvSpPr>
            <p:cNvPr id="5" name="مستطيل 5">
              <a:extLst>
                <a:ext uri="{FF2B5EF4-FFF2-40B4-BE49-F238E27FC236}">
                  <a16:creationId xmlns:a16="http://schemas.microsoft.com/office/drawing/2014/main" id="{D65A7874-C1CF-402B-80B7-A5447FFC367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ستطيل 6">
              <a:extLst>
                <a:ext uri="{FF2B5EF4-FFF2-40B4-BE49-F238E27FC236}">
                  <a16:creationId xmlns:a16="http://schemas.microsoft.com/office/drawing/2014/main" id="{4AF2E104-3C7D-4C06-A229-5890A1F66403}"/>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element used </a:t>
              </a:r>
            </a:p>
          </p:txBody>
        </p:sp>
        <p:sp>
          <p:nvSpPr>
            <p:cNvPr id="7" name="مستطيل 7">
              <a:extLst>
                <a:ext uri="{FF2B5EF4-FFF2-40B4-BE49-F238E27FC236}">
                  <a16:creationId xmlns:a16="http://schemas.microsoft.com/office/drawing/2014/main" id="{36DC0E82-783D-407C-8B01-5F1E8272D0ED}"/>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8" name="Content Placeholder 2">
            <a:extLst>
              <a:ext uri="{FF2B5EF4-FFF2-40B4-BE49-F238E27FC236}">
                <a16:creationId xmlns:a16="http://schemas.microsoft.com/office/drawing/2014/main" id="{B8C8B44C-CBF4-4C67-8566-369D9F636950}"/>
              </a:ext>
            </a:extLst>
          </p:cNvPr>
          <p:cNvSpPr>
            <a:spLocks noGrp="1"/>
          </p:cNvSpPr>
          <p:nvPr>
            <p:ph idx="1"/>
          </p:nvPr>
        </p:nvSpPr>
        <p:spPr>
          <a:xfrm>
            <a:off x="1909187" y="1235668"/>
            <a:ext cx="8806161" cy="5219728"/>
          </a:xfrm>
        </p:spPr>
        <p:txBody>
          <a:bodyPr>
            <a:normAutofit/>
          </a:bodyPr>
          <a:lstStyle/>
          <a:p>
            <a:pPr>
              <a:buNone/>
            </a:pPr>
            <a:endParaRPr lang="en-US" sz="1800" dirty="0">
              <a:latin typeface="Times New Roman" panose="02020603050405020304" pitchFamily="18" charset="0"/>
              <a:cs typeface="Times New Roman" panose="02020603050405020304" pitchFamily="18" charset="0"/>
            </a:endParaRPr>
          </a:p>
          <a:p>
            <a:pPr lvl="0">
              <a:buNone/>
            </a:pPr>
            <a:r>
              <a:rPr lang="en-US" sz="2000" i="1" u="sng" dirty="0">
                <a:solidFill>
                  <a:srgbClr val="002060"/>
                </a:solidFill>
                <a:latin typeface="Times New Roman" panose="02020603050405020304" pitchFamily="18" charset="0"/>
                <a:cs typeface="Times New Roman" panose="02020603050405020304" pitchFamily="18" charset="0"/>
              </a:rPr>
              <a:t>- Main beams: </a:t>
            </a:r>
          </a:p>
          <a:p>
            <a:pPr>
              <a:buFont typeface="Wingdings" panose="05000000000000000000" pitchFamily="2" charset="2"/>
              <a:buChar char="Ø"/>
            </a:pPr>
            <a:r>
              <a:rPr lang="en-GB" sz="1800" dirty="0"/>
              <a:t>The main beams dimensions are assumed to be 0.70m depth and 0.7m width</a:t>
            </a:r>
            <a:r>
              <a:rPr lang="en-US" sz="1800" dirty="0"/>
              <a:t> .</a:t>
            </a:r>
          </a:p>
          <a:p>
            <a:pPr>
              <a:buNone/>
            </a:pPr>
            <a:endParaRPr lang="en-US" sz="2000" dirty="0"/>
          </a:p>
          <a:p>
            <a:pPr marL="0" indent="0">
              <a:buNone/>
            </a:pPr>
            <a:endParaRPr lang="en-US" i="1" u="sng" dirty="0">
              <a:solidFill>
                <a:srgbClr val="002060"/>
              </a:solidFill>
              <a:latin typeface="Times New Roman" panose="02020603050405020304" pitchFamily="18" charset="0"/>
              <a:cs typeface="Times New Roman" panose="02020603050405020304" pitchFamily="18" charset="0"/>
            </a:endParaRPr>
          </a:p>
          <a:p>
            <a:pPr marL="0" lvl="0" indent="0">
              <a:buNone/>
            </a:pPr>
            <a:r>
              <a:rPr lang="en-US" sz="2000" i="1" u="sng" dirty="0">
                <a:solidFill>
                  <a:srgbClr val="002060"/>
                </a:solidFill>
                <a:latin typeface="Times New Roman" panose="02020603050405020304" pitchFamily="18" charset="0"/>
                <a:cs typeface="Times New Roman" panose="02020603050405020304" pitchFamily="18" charset="0"/>
              </a:rPr>
              <a:t>- Footing: </a:t>
            </a:r>
            <a:endParaRPr lang="ar-SA" sz="2000" i="1" u="sng" dirty="0">
              <a:solidFill>
                <a:srgbClr val="00206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000" dirty="0"/>
              <a:t>Footing used: mat foundation</a:t>
            </a:r>
            <a:endParaRPr lang="en-US" sz="2000" i="1" u="sng" dirty="0">
              <a:solidFill>
                <a:srgbClr val="002060"/>
              </a:solidFill>
              <a:latin typeface="Times New Roman" panose="02020603050405020304" pitchFamily="18" charset="0"/>
              <a:cs typeface="Times New Roman" panose="02020603050405020304" pitchFamily="18" charset="0"/>
            </a:endParaRPr>
          </a:p>
          <a:p>
            <a:pPr marL="0" indent="0">
              <a:buNone/>
            </a:pPr>
            <a:endParaRPr lang="en-US" i="1" u="sng" dirty="0">
              <a:solidFill>
                <a:srgbClr val="002060"/>
              </a:solidFill>
              <a:latin typeface="Times New Roman" panose="02020603050405020304" pitchFamily="18" charset="0"/>
              <a:cs typeface="Times New Roman" panose="02020603050405020304" pitchFamily="18" charset="0"/>
            </a:endParaRPr>
          </a:p>
          <a:p>
            <a:pPr marL="0" indent="0">
              <a:buNone/>
            </a:pPr>
            <a:endParaRPr lang="en-US" sz="2400" b="1" i="1" u="sng" dirty="0">
              <a:solidFill>
                <a:srgbClr val="002060"/>
              </a:solidFill>
              <a:latin typeface="Times New Roman" panose="02020603050405020304" pitchFamily="18" charset="0"/>
              <a:cs typeface="Times New Roman" panose="02020603050405020304" pitchFamily="18" charset="0"/>
            </a:endParaRPr>
          </a:p>
          <a:p>
            <a:pPr marL="0" indent="0">
              <a:buNone/>
            </a:pPr>
            <a:endParaRPr lang="en-US" sz="2400" b="1"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Arial" panose="020B0604020202020204" pitchFamily="34" charset="0"/>
            </a:endParaRPr>
          </a:p>
          <a:p>
            <a:pPr marL="0" indent="0">
              <a:buNone/>
            </a:pP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03824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63639" y="824248"/>
            <a:ext cx="11501937" cy="5217114"/>
          </a:xfrm>
        </p:spPr>
        <p:txBody>
          <a:bodyPr/>
          <a:lstStyle/>
          <a:p>
            <a:r>
              <a:rPr lang="en-US" dirty="0"/>
              <a:t>The structural layout after redesign                                 The structural layout before redesign                                   </a:t>
            </a:r>
          </a:p>
          <a:p>
            <a:pPr marL="0" indent="0">
              <a:buNone/>
            </a:pPr>
            <a:r>
              <a:rPr lang="en-US" dirty="0"/>
              <a:t>      </a:t>
            </a:r>
          </a:p>
          <a:p>
            <a:endParaRPr lang="en-US"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6479" t="1983" r="6144" b="2565"/>
          <a:stretch/>
        </p:blipFill>
        <p:spPr>
          <a:xfrm>
            <a:off x="6452316" y="1287886"/>
            <a:ext cx="4997003" cy="4367107"/>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4234" t="1145" r="5944" b="1758"/>
          <a:stretch/>
        </p:blipFill>
        <p:spPr>
          <a:xfrm>
            <a:off x="302923" y="1287886"/>
            <a:ext cx="5049870" cy="4367107"/>
          </a:xfrm>
          <a:prstGeom prst="rect">
            <a:avLst/>
          </a:prstGeom>
        </p:spPr>
      </p:pic>
    </p:spTree>
    <p:extLst>
      <p:ext uri="{BB962C8B-B14F-4D97-AF65-F5344CB8AC3E}">
        <p14:creationId xmlns:p14="http://schemas.microsoft.com/office/powerpoint/2010/main" val="27975692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مجموعة 6">
            <a:extLst>
              <a:ext uri="{FF2B5EF4-FFF2-40B4-BE49-F238E27FC236}">
                <a16:creationId xmlns:a16="http://schemas.microsoft.com/office/drawing/2014/main" id="{1973B6F7-106F-41E9-9740-F1C9FF53E0A3}"/>
              </a:ext>
            </a:extLst>
          </p:cNvPr>
          <p:cNvGrpSpPr/>
          <p:nvPr/>
        </p:nvGrpSpPr>
        <p:grpSpPr>
          <a:xfrm>
            <a:off x="-1" y="90435"/>
            <a:ext cx="12068071" cy="6682154"/>
            <a:chOff x="-1" y="90435"/>
            <a:chExt cx="12068071" cy="6682154"/>
          </a:xfrm>
        </p:grpSpPr>
        <p:sp>
          <p:nvSpPr>
            <p:cNvPr id="5" name="مستطيل 9">
              <a:extLst>
                <a:ext uri="{FF2B5EF4-FFF2-40B4-BE49-F238E27FC236}">
                  <a16:creationId xmlns:a16="http://schemas.microsoft.com/office/drawing/2014/main" id="{328B2B4A-6B19-4F63-A451-FAC29D37E217}"/>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ستطيل 10">
              <a:extLst>
                <a:ext uri="{FF2B5EF4-FFF2-40B4-BE49-F238E27FC236}">
                  <a16:creationId xmlns:a16="http://schemas.microsoft.com/office/drawing/2014/main" id="{27739551-A2A2-41FC-9E9F-6F89460F067D}"/>
                </a:ext>
              </a:extLst>
            </p:cNvPr>
            <p:cNvSpPr/>
            <p:nvPr/>
          </p:nvSpPr>
          <p:spPr>
            <a:xfrm>
              <a:off x="1909187" y="793487"/>
              <a:ext cx="6375831" cy="646331"/>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layout for the building after redesign</a:t>
              </a:r>
            </a:p>
          </p:txBody>
        </p:sp>
        <p:sp>
          <p:nvSpPr>
            <p:cNvPr id="7" name="مستطيل 11">
              <a:extLst>
                <a:ext uri="{FF2B5EF4-FFF2-40B4-BE49-F238E27FC236}">
                  <a16:creationId xmlns:a16="http://schemas.microsoft.com/office/drawing/2014/main" id="{917EC7BD-D9FD-46AC-BCE9-19A1C7516EEE}"/>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8" name="Content Placeholder 2">
            <a:extLst>
              <a:ext uri="{FF2B5EF4-FFF2-40B4-BE49-F238E27FC236}">
                <a16:creationId xmlns:a16="http://schemas.microsoft.com/office/drawing/2014/main" id="{F42061BC-A4EF-4D23-BEF6-9540794066A0}"/>
              </a:ext>
            </a:extLst>
          </p:cNvPr>
          <p:cNvSpPr>
            <a:spLocks noGrp="1"/>
          </p:cNvSpPr>
          <p:nvPr>
            <p:ph idx="1"/>
          </p:nvPr>
        </p:nvSpPr>
        <p:spPr>
          <a:xfrm>
            <a:off x="1909187" y="1335016"/>
            <a:ext cx="9738193" cy="5081192"/>
          </a:xfrm>
        </p:spPr>
        <p:txBody>
          <a:bodyPr>
            <a:normAutofit fontScale="92500" lnSpcReduction="10000"/>
          </a:bodyPr>
          <a:lstStyle/>
          <a:p>
            <a:pPr marL="0" indent="0">
              <a:buNone/>
            </a:pPr>
            <a:endParaRPr lang="ar-SA" sz="1800" b="1" i="1" dirty="0">
              <a:solidFill>
                <a:srgbClr val="002060"/>
              </a:solidFill>
              <a:latin typeface="Times New Roman" panose="02020603050405020304" pitchFamily="18" charset="0"/>
              <a:cs typeface="+mj-cs"/>
            </a:endParaRPr>
          </a:p>
          <a:p>
            <a:pPr>
              <a:buFont typeface="Wingdings" panose="05000000000000000000" pitchFamily="2" charset="2"/>
              <a:buChar char="Ø"/>
            </a:pPr>
            <a:endParaRPr lang="ar-SA" sz="2000" dirty="0">
              <a:latin typeface="Times New Roman" panose="02020603050405020304" pitchFamily="18" charset="0"/>
              <a:cs typeface="+mj-cs"/>
            </a:endParaRPr>
          </a:p>
          <a:p>
            <a:pPr>
              <a:buFont typeface="Wingdings" panose="05000000000000000000" pitchFamily="2" charset="2"/>
              <a:buChar char="Ø"/>
            </a:pPr>
            <a:endParaRPr lang="en-US" sz="2000" dirty="0">
              <a:latin typeface="Times New Roman" panose="02020603050405020304" pitchFamily="18" charset="0"/>
              <a:cs typeface="+mj-cs"/>
            </a:endParaRPr>
          </a:p>
          <a:p>
            <a:pPr marL="0" indent="0">
              <a:buNone/>
            </a:pPr>
            <a:endParaRPr lang="en-US" sz="2000" dirty="0">
              <a:latin typeface="Times New Roman" panose="02020603050405020304" pitchFamily="18" charset="0"/>
              <a:cs typeface="+mj-cs"/>
            </a:endParaRPr>
          </a:p>
          <a:p>
            <a:pPr marL="0" indent="0">
              <a:buNone/>
            </a:pPr>
            <a:r>
              <a:rPr lang="en-US" i="1" u="sng" dirty="0">
                <a:solidFill>
                  <a:srgbClr val="002060"/>
                </a:solidFill>
                <a:latin typeface="Times New Roman" panose="02020603050405020304" pitchFamily="18" charset="0"/>
                <a:cs typeface="+mj-cs"/>
              </a:rPr>
              <a:t> </a:t>
            </a:r>
          </a:p>
          <a:p>
            <a:pPr marL="0" indent="0">
              <a:buNone/>
            </a:pPr>
            <a:endParaRPr lang="en-US" i="1" u="sng" dirty="0">
              <a:solidFill>
                <a:srgbClr val="002060"/>
              </a:solidFill>
              <a:latin typeface="Times New Roman" panose="02020603050405020304" pitchFamily="18" charset="0"/>
              <a:cs typeface="+mj-cs"/>
            </a:endParaRPr>
          </a:p>
          <a:p>
            <a:pPr marL="0" indent="0">
              <a:buNone/>
            </a:pPr>
            <a:endParaRPr lang="en-US" i="1" u="sng" dirty="0">
              <a:solidFill>
                <a:srgbClr val="002060"/>
              </a:solidFill>
              <a:latin typeface="Times New Roman" panose="02020603050405020304" pitchFamily="18" charset="0"/>
              <a:cs typeface="+mj-cs"/>
            </a:endParaRPr>
          </a:p>
          <a:p>
            <a:pPr marL="0" indent="0">
              <a:buNone/>
            </a:pPr>
            <a:endParaRPr lang="en-US" sz="2400" b="1" i="1" u="sng" dirty="0">
              <a:solidFill>
                <a:srgbClr val="002060"/>
              </a:solidFill>
              <a:latin typeface="Times New Roman" panose="02020603050405020304" pitchFamily="18" charset="0"/>
              <a:cs typeface="+mj-cs"/>
            </a:endParaRPr>
          </a:p>
          <a:p>
            <a:pPr marL="0" indent="0">
              <a:buNone/>
            </a:pPr>
            <a:endParaRPr lang="en-US" sz="2400" b="1" dirty="0">
              <a:latin typeface="Times New Roman" panose="02020603050405020304" pitchFamily="18" charset="0"/>
              <a:cs typeface="+mj-cs"/>
            </a:endParaRPr>
          </a:p>
          <a:p>
            <a:pPr marL="0" indent="0">
              <a:buNone/>
            </a:pPr>
            <a:r>
              <a:rPr lang="en-US" sz="2000" dirty="0">
                <a:latin typeface="Times New Roman" panose="02020603050405020304" pitchFamily="18" charset="0"/>
                <a:cs typeface="+mj-cs"/>
              </a:rPr>
              <a:t>                                     </a:t>
            </a:r>
          </a:p>
          <a:p>
            <a:pPr marL="0" indent="0">
              <a:buNone/>
            </a:pPr>
            <a:r>
              <a:rPr lang="en-US" sz="2000" dirty="0">
                <a:latin typeface="Times New Roman" panose="02020603050405020304" pitchFamily="18" charset="0"/>
                <a:cs typeface="+mj-cs"/>
              </a:rPr>
              <a:t>                             </a:t>
            </a:r>
          </a:p>
          <a:p>
            <a:pPr marL="0" indent="0">
              <a:buNone/>
            </a:pPr>
            <a:r>
              <a:rPr lang="en-US" sz="2000" dirty="0">
                <a:latin typeface="Times New Roman" panose="02020603050405020304" pitchFamily="18" charset="0"/>
                <a:cs typeface="+mj-cs"/>
              </a:rPr>
              <a:t>                               </a:t>
            </a:r>
          </a:p>
          <a:p>
            <a:pPr marL="0" indent="0">
              <a:buNone/>
            </a:pPr>
            <a:r>
              <a:rPr lang="en-US" sz="2000" dirty="0">
                <a:latin typeface="Times New Roman" panose="02020603050405020304" pitchFamily="18" charset="0"/>
                <a:cs typeface="+mj-cs"/>
              </a:rPr>
              <a:t>                               Columns center lines after redesign</a:t>
            </a:r>
          </a:p>
          <a:p>
            <a:pPr marL="0" indent="0">
              <a:buNone/>
            </a:pPr>
            <a:endParaRPr lang="en-US" b="1" dirty="0">
              <a:latin typeface="Times New Roman" panose="02020603050405020304" pitchFamily="18" charset="0"/>
              <a:cs typeface="+mj-cs"/>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025" b="4413"/>
          <a:stretch/>
        </p:blipFill>
        <p:spPr>
          <a:xfrm>
            <a:off x="2330579" y="1335016"/>
            <a:ext cx="6351431" cy="4684215"/>
          </a:xfrm>
          <a:prstGeom prst="rect">
            <a:avLst/>
          </a:prstGeom>
        </p:spPr>
      </p:pic>
    </p:spTree>
    <p:extLst>
      <p:ext uri="{BB962C8B-B14F-4D97-AF65-F5344CB8AC3E}">
        <p14:creationId xmlns:p14="http://schemas.microsoft.com/office/powerpoint/2010/main" val="7912899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77334" y="609600"/>
            <a:ext cx="8596668" cy="762000"/>
          </a:xfrm>
        </p:spPr>
        <p:txBody>
          <a:bodyPr/>
          <a:lstStyle/>
          <a:p>
            <a:r>
              <a:rPr lang="en-US" dirty="0"/>
              <a:t>Beam and slab Layout</a:t>
            </a:r>
          </a:p>
        </p:txBody>
      </p:sp>
      <p:sp>
        <p:nvSpPr>
          <p:cNvPr id="5" name="Rectangle 4"/>
          <p:cNvSpPr/>
          <p:nvPr/>
        </p:nvSpPr>
        <p:spPr>
          <a:xfrm>
            <a:off x="1319327" y="1524671"/>
            <a:ext cx="1736373" cy="369332"/>
          </a:xfrm>
          <a:prstGeom prst="rect">
            <a:avLst/>
          </a:prstGeom>
        </p:spPr>
        <p:txBody>
          <a:bodyPr wrap="none">
            <a:spAutoFit/>
          </a:bodyPr>
          <a:lstStyle/>
          <a:p>
            <a:pPr lvl="0">
              <a:spcBef>
                <a:spcPts val="1000"/>
              </a:spcBef>
              <a:buClr>
                <a:srgbClr val="90C226"/>
              </a:buClr>
              <a:buSzPct val="80000"/>
            </a:pPr>
            <a:r>
              <a:rPr lang="en-US" dirty="0">
                <a:solidFill>
                  <a:prstClr val="black">
                    <a:lumMod val="75000"/>
                    <a:lumOff val="25000"/>
                  </a:prstClr>
                </a:solidFill>
                <a:latin typeface="Times New Roman" panose="02020603050405020304" pitchFamily="18" charset="0"/>
              </a:rPr>
              <a:t>Parking floor (1)</a:t>
            </a: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509265" y="2047074"/>
            <a:ext cx="4474859" cy="4005996"/>
          </a:xfrm>
          <a:prstGeom prst="rect">
            <a:avLst/>
          </a:prstGeom>
        </p:spPr>
      </p:pic>
      <p:sp>
        <p:nvSpPr>
          <p:cNvPr id="7" name="Rectangle 6"/>
          <p:cNvSpPr/>
          <p:nvPr/>
        </p:nvSpPr>
        <p:spPr>
          <a:xfrm>
            <a:off x="7537629" y="1524671"/>
            <a:ext cx="1736373" cy="369332"/>
          </a:xfrm>
          <a:prstGeom prst="rect">
            <a:avLst/>
          </a:prstGeom>
        </p:spPr>
        <p:txBody>
          <a:bodyPr wrap="none">
            <a:spAutoFit/>
          </a:bodyPr>
          <a:lstStyle/>
          <a:p>
            <a:pPr lvl="0">
              <a:spcBef>
                <a:spcPts val="1000"/>
              </a:spcBef>
              <a:buClr>
                <a:srgbClr val="90C226"/>
              </a:buClr>
              <a:buSzPct val="80000"/>
            </a:pPr>
            <a:r>
              <a:rPr lang="en-US" dirty="0">
                <a:solidFill>
                  <a:prstClr val="black">
                    <a:lumMod val="75000"/>
                    <a:lumOff val="25000"/>
                  </a:prstClr>
                </a:solidFill>
                <a:latin typeface="Times New Roman" panose="02020603050405020304" pitchFamily="18" charset="0"/>
              </a:rPr>
              <a:t>Parking floor (2)</a:t>
            </a:r>
          </a:p>
        </p:txBody>
      </p:sp>
      <p:pic>
        <p:nvPicPr>
          <p:cNvPr id="8" name="Picture 7"/>
          <p:cNvPicPr/>
          <p:nvPr/>
        </p:nvPicPr>
        <p:blipFill rotWithShape="1">
          <a:blip r:embed="rId3" cstate="print">
            <a:extLst>
              <a:ext uri="{28A0092B-C50C-407E-A947-70E740481C1C}">
                <a14:useLocalDpi xmlns:a14="http://schemas.microsoft.com/office/drawing/2010/main" val="0"/>
              </a:ext>
            </a:extLst>
          </a:blip>
          <a:srcRect t="1753" b="394"/>
          <a:stretch/>
        </p:blipFill>
        <p:spPr bwMode="auto">
          <a:xfrm>
            <a:off x="6072939" y="2047074"/>
            <a:ext cx="4391075" cy="400599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056384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77334" y="609600"/>
            <a:ext cx="8596668" cy="762000"/>
          </a:xfrm>
        </p:spPr>
        <p:txBody>
          <a:bodyPr/>
          <a:lstStyle/>
          <a:p>
            <a:r>
              <a:rPr lang="en-US" dirty="0"/>
              <a:t>Beam and slab Layout</a:t>
            </a:r>
          </a:p>
        </p:txBody>
      </p:sp>
      <p:sp>
        <p:nvSpPr>
          <p:cNvPr id="5" name="Rectangle 4"/>
          <p:cNvSpPr/>
          <p:nvPr/>
        </p:nvSpPr>
        <p:spPr>
          <a:xfrm>
            <a:off x="1319327" y="1524671"/>
            <a:ext cx="1396536" cy="369332"/>
          </a:xfrm>
          <a:prstGeom prst="rect">
            <a:avLst/>
          </a:prstGeom>
        </p:spPr>
        <p:txBody>
          <a:bodyPr wrap="none">
            <a:spAutoFit/>
          </a:bodyPr>
          <a:lstStyle/>
          <a:p>
            <a:pPr lvl="0">
              <a:spcBef>
                <a:spcPts val="1000"/>
              </a:spcBef>
              <a:buClr>
                <a:srgbClr val="90C226"/>
              </a:buClr>
              <a:buSzPct val="80000"/>
            </a:pPr>
            <a:r>
              <a:rPr lang="en-US" dirty="0">
                <a:solidFill>
                  <a:prstClr val="black">
                    <a:lumMod val="75000"/>
                    <a:lumOff val="25000"/>
                  </a:prstClr>
                </a:solidFill>
                <a:latin typeface="Times New Roman" panose="02020603050405020304" pitchFamily="18" charset="0"/>
              </a:rPr>
              <a:t>Ground floor</a:t>
            </a:r>
          </a:p>
        </p:txBody>
      </p:sp>
      <p:sp>
        <p:nvSpPr>
          <p:cNvPr id="6" name="Rectangle 5"/>
          <p:cNvSpPr/>
          <p:nvPr/>
        </p:nvSpPr>
        <p:spPr>
          <a:xfrm>
            <a:off x="7537629" y="1524671"/>
            <a:ext cx="1114408" cy="369332"/>
          </a:xfrm>
          <a:prstGeom prst="rect">
            <a:avLst/>
          </a:prstGeom>
        </p:spPr>
        <p:txBody>
          <a:bodyPr wrap="none">
            <a:spAutoFit/>
          </a:bodyPr>
          <a:lstStyle/>
          <a:p>
            <a:pPr lvl="0">
              <a:spcBef>
                <a:spcPts val="1000"/>
              </a:spcBef>
              <a:buClr>
                <a:srgbClr val="90C226"/>
              </a:buClr>
              <a:buSzPct val="80000"/>
            </a:pPr>
            <a:r>
              <a:rPr lang="en-US" dirty="0">
                <a:solidFill>
                  <a:prstClr val="black">
                    <a:lumMod val="75000"/>
                    <a:lumOff val="25000"/>
                  </a:prstClr>
                </a:solidFill>
                <a:latin typeface="Times New Roman" panose="02020603050405020304" pitchFamily="18" charset="0"/>
              </a:rPr>
              <a:t>First floor</a:t>
            </a: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6389" t="1966" r="5032" b="3843"/>
          <a:stretch/>
        </p:blipFill>
        <p:spPr>
          <a:xfrm>
            <a:off x="869950" y="2228849"/>
            <a:ext cx="4176471" cy="3552826"/>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7841" t="1057" r="8857" b="2858"/>
          <a:stretch/>
        </p:blipFill>
        <p:spPr>
          <a:xfrm>
            <a:off x="6197600" y="2228849"/>
            <a:ext cx="3850199" cy="3552826"/>
          </a:xfrm>
          <a:prstGeom prst="rect">
            <a:avLst/>
          </a:prstGeom>
        </p:spPr>
      </p:pic>
    </p:spTree>
    <p:extLst>
      <p:ext uri="{BB962C8B-B14F-4D97-AF65-F5344CB8AC3E}">
        <p14:creationId xmlns:p14="http://schemas.microsoft.com/office/powerpoint/2010/main" val="27248872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77334" y="609600"/>
            <a:ext cx="8596668" cy="762000"/>
          </a:xfrm>
        </p:spPr>
        <p:txBody>
          <a:bodyPr/>
          <a:lstStyle/>
          <a:p>
            <a:r>
              <a:rPr lang="en-US" b="1" dirty="0"/>
              <a:t>Beam and slab Layout</a:t>
            </a:r>
          </a:p>
        </p:txBody>
      </p:sp>
      <p:sp>
        <p:nvSpPr>
          <p:cNvPr id="6" name="Rectangle 5"/>
          <p:cNvSpPr/>
          <p:nvPr/>
        </p:nvSpPr>
        <p:spPr>
          <a:xfrm>
            <a:off x="1319327" y="1524671"/>
            <a:ext cx="1370888" cy="369332"/>
          </a:xfrm>
          <a:prstGeom prst="rect">
            <a:avLst/>
          </a:prstGeom>
        </p:spPr>
        <p:txBody>
          <a:bodyPr wrap="none">
            <a:spAutoFit/>
          </a:bodyPr>
          <a:lstStyle/>
          <a:p>
            <a:pPr lvl="0">
              <a:spcBef>
                <a:spcPts val="1000"/>
              </a:spcBef>
              <a:buClr>
                <a:srgbClr val="90C226"/>
              </a:buClr>
              <a:buSzPct val="80000"/>
            </a:pPr>
            <a:r>
              <a:rPr lang="en-US" dirty="0">
                <a:solidFill>
                  <a:prstClr val="black">
                    <a:lumMod val="75000"/>
                    <a:lumOff val="25000"/>
                  </a:prstClr>
                </a:solidFill>
                <a:latin typeface="Times New Roman" panose="02020603050405020304" pitchFamily="18" charset="0"/>
              </a:rPr>
              <a:t>Second floor</a:t>
            </a:r>
          </a:p>
        </p:txBody>
      </p:sp>
      <p:sp>
        <p:nvSpPr>
          <p:cNvPr id="7" name="Rectangle 6"/>
          <p:cNvSpPr/>
          <p:nvPr/>
        </p:nvSpPr>
        <p:spPr>
          <a:xfrm>
            <a:off x="7537629" y="1524671"/>
            <a:ext cx="1204176" cy="369332"/>
          </a:xfrm>
          <a:prstGeom prst="rect">
            <a:avLst/>
          </a:prstGeom>
        </p:spPr>
        <p:txBody>
          <a:bodyPr wrap="none">
            <a:spAutoFit/>
          </a:bodyPr>
          <a:lstStyle/>
          <a:p>
            <a:pPr lvl="0">
              <a:spcBef>
                <a:spcPts val="1000"/>
              </a:spcBef>
              <a:buClr>
                <a:srgbClr val="90C226"/>
              </a:buClr>
              <a:buSzPct val="80000"/>
            </a:pPr>
            <a:r>
              <a:rPr lang="en-US" dirty="0">
                <a:solidFill>
                  <a:prstClr val="black">
                    <a:lumMod val="75000"/>
                    <a:lumOff val="25000"/>
                  </a:prstClr>
                </a:solidFill>
                <a:latin typeface="Times New Roman" panose="02020603050405020304" pitchFamily="18" charset="0"/>
              </a:rPr>
              <a:t>Third floor</a:t>
            </a:r>
          </a:p>
        </p:txBody>
      </p:sp>
      <p:pic>
        <p:nvPicPr>
          <p:cNvPr id="8" name="Picture 7"/>
          <p:cNvPicPr/>
          <p:nvPr/>
        </p:nvPicPr>
        <p:blipFill rotWithShape="1">
          <a:blip r:embed="rId2" cstate="print">
            <a:extLst>
              <a:ext uri="{28A0092B-C50C-407E-A947-70E740481C1C}">
                <a14:useLocalDpi xmlns:a14="http://schemas.microsoft.com/office/drawing/2010/main" val="0"/>
              </a:ext>
            </a:extLst>
          </a:blip>
          <a:srcRect l="8306" t="1804" r="8992" b="2949"/>
          <a:stretch/>
        </p:blipFill>
        <p:spPr bwMode="auto">
          <a:xfrm>
            <a:off x="845628" y="2047074"/>
            <a:ext cx="4130040" cy="3804920"/>
          </a:xfrm>
          <a:prstGeom prst="rect">
            <a:avLst/>
          </a:prstGeom>
          <a:ln>
            <a:noFill/>
          </a:ln>
          <a:extLst>
            <a:ext uri="{53640926-AAD7-44D8-BBD7-CCE9431645EC}">
              <a14:shadowObscured xmlns:a14="http://schemas.microsoft.com/office/drawing/2010/main"/>
            </a:ext>
          </a:extLst>
        </p:spPr>
      </p:pic>
      <p:pic>
        <p:nvPicPr>
          <p:cNvPr id="9" name="Picture 8"/>
          <p:cNvPicPr/>
          <p:nvPr/>
        </p:nvPicPr>
        <p:blipFill rotWithShape="1">
          <a:blip r:embed="rId3" cstate="print">
            <a:extLst>
              <a:ext uri="{28A0092B-C50C-407E-A947-70E740481C1C}">
                <a14:useLocalDpi xmlns:a14="http://schemas.microsoft.com/office/drawing/2010/main" val="0"/>
              </a:ext>
            </a:extLst>
          </a:blip>
          <a:srcRect l="7945" t="1455" r="7729" b="1200"/>
          <a:stretch/>
        </p:blipFill>
        <p:spPr bwMode="auto">
          <a:xfrm>
            <a:off x="6385731" y="2047074"/>
            <a:ext cx="4187020" cy="380492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1294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22B2B-859D-42AF-8858-81AEF86BB550}"/>
              </a:ext>
            </a:extLst>
          </p:cNvPr>
          <p:cNvSpPr>
            <a:spLocks noGrp="1"/>
          </p:cNvSpPr>
          <p:nvPr>
            <p:ph type="title"/>
          </p:nvPr>
        </p:nvSpPr>
        <p:spPr>
          <a:xfrm>
            <a:off x="0" y="0"/>
            <a:ext cx="8596668" cy="671804"/>
          </a:xfrm>
        </p:spPr>
        <p:txBody>
          <a:bodyPr/>
          <a:lstStyle/>
          <a:p>
            <a:r>
              <a:rPr lang="en-US" sz="36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aspects</a:t>
            </a:r>
            <a:endParaRPr lang="en-US" dirty="0"/>
          </a:p>
        </p:txBody>
      </p:sp>
      <p:sp>
        <p:nvSpPr>
          <p:cNvPr id="10" name="TextBox 9">
            <a:extLst>
              <a:ext uri="{FF2B5EF4-FFF2-40B4-BE49-F238E27FC236}">
                <a16:creationId xmlns:a16="http://schemas.microsoft.com/office/drawing/2014/main" id="{6DCA51D5-71F4-4EAB-8525-7C68CE31D865}"/>
              </a:ext>
            </a:extLst>
          </p:cNvPr>
          <p:cNvSpPr txBox="1"/>
          <p:nvPr/>
        </p:nvSpPr>
        <p:spPr>
          <a:xfrm>
            <a:off x="0" y="815975"/>
            <a:ext cx="6102220" cy="400110"/>
          </a:xfrm>
          <a:prstGeom prst="rect">
            <a:avLst/>
          </a:prstGeom>
          <a:noFill/>
        </p:spPr>
        <p:txBody>
          <a:bodyPr wrap="square">
            <a:spAutoFit/>
          </a:bodyPr>
          <a:lstStyle/>
          <a:p>
            <a:r>
              <a:rPr lang="en-US" sz="2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Site Plan</a:t>
            </a:r>
            <a:endParaRPr lang="en-US" sz="2000" dirty="0"/>
          </a:p>
        </p:txBody>
      </p:sp>
      <p:sp>
        <p:nvSpPr>
          <p:cNvPr id="9" name="TextBox 8">
            <a:extLst>
              <a:ext uri="{FF2B5EF4-FFF2-40B4-BE49-F238E27FC236}">
                <a16:creationId xmlns:a16="http://schemas.microsoft.com/office/drawing/2014/main" id="{CE072822-17CF-4901-89A1-11B3454D5C91}"/>
              </a:ext>
            </a:extLst>
          </p:cNvPr>
          <p:cNvSpPr txBox="1"/>
          <p:nvPr/>
        </p:nvSpPr>
        <p:spPr>
          <a:xfrm>
            <a:off x="2897156" y="3197681"/>
            <a:ext cx="6204856" cy="369332"/>
          </a:xfrm>
          <a:prstGeom prst="rect">
            <a:avLst/>
          </a:prstGeom>
          <a:noFill/>
        </p:spPr>
        <p:txBody>
          <a:bodyPr wrap="square">
            <a:spAutoFit/>
          </a:bodyPr>
          <a:lstStyle/>
          <a:p>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Before redesign </a:t>
            </a:r>
            <a:endParaRPr lang="en-US" sz="1800" dirty="0"/>
          </a:p>
        </p:txBody>
      </p:sp>
      <p:pic>
        <p:nvPicPr>
          <p:cNvPr id="20" name="Content Placeholder 19" descr="Diagram&#10;&#10;Description automatically generated">
            <a:extLst>
              <a:ext uri="{FF2B5EF4-FFF2-40B4-BE49-F238E27FC236}">
                <a16:creationId xmlns:a16="http://schemas.microsoft.com/office/drawing/2014/main" id="{A5230C96-005D-49F3-AA0E-F980819D476F}"/>
              </a:ext>
            </a:extLst>
          </p:cNvPr>
          <p:cNvPicPr>
            <a:picLocks noGrp="1"/>
          </p:cNvPicPr>
          <p:nvPr>
            <p:ph sz="half" idx="1"/>
          </p:nvPr>
        </p:nvPicPr>
        <p:blipFill>
          <a:blip r:embed="rId2">
            <a:extLst>
              <a:ext uri="{28A0092B-C50C-407E-A947-70E740481C1C}">
                <a14:useLocalDpi xmlns:a14="http://schemas.microsoft.com/office/drawing/2010/main" val="0"/>
              </a:ext>
            </a:extLst>
          </a:blip>
          <a:stretch>
            <a:fillRect/>
          </a:stretch>
        </p:blipFill>
        <p:spPr>
          <a:xfrm>
            <a:off x="1745731" y="1360256"/>
            <a:ext cx="6569680" cy="4854113"/>
          </a:xfrm>
          <a:prstGeom prst="rect">
            <a:avLst/>
          </a:prstGeom>
        </p:spPr>
      </p:pic>
    </p:spTree>
    <p:extLst>
      <p:ext uri="{BB962C8B-B14F-4D97-AF65-F5344CB8AC3E}">
        <p14:creationId xmlns:p14="http://schemas.microsoft.com/office/powerpoint/2010/main" val="23335486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77334" y="609600"/>
            <a:ext cx="8596668" cy="762000"/>
          </a:xfrm>
        </p:spPr>
        <p:txBody>
          <a:bodyPr/>
          <a:lstStyle/>
          <a:p>
            <a:r>
              <a:rPr lang="en-US" b="1" dirty="0"/>
              <a:t>Beam and slab Layout</a:t>
            </a:r>
          </a:p>
        </p:txBody>
      </p:sp>
      <p:sp>
        <p:nvSpPr>
          <p:cNvPr id="5" name="Rectangle 4"/>
          <p:cNvSpPr/>
          <p:nvPr/>
        </p:nvSpPr>
        <p:spPr>
          <a:xfrm>
            <a:off x="3025663" y="1371600"/>
            <a:ext cx="1306768" cy="369332"/>
          </a:xfrm>
          <a:prstGeom prst="rect">
            <a:avLst/>
          </a:prstGeom>
        </p:spPr>
        <p:txBody>
          <a:bodyPr wrap="none">
            <a:spAutoFit/>
          </a:bodyPr>
          <a:lstStyle/>
          <a:p>
            <a:pPr lvl="0">
              <a:spcBef>
                <a:spcPts val="1000"/>
              </a:spcBef>
              <a:buClr>
                <a:srgbClr val="90C226"/>
              </a:buClr>
              <a:buSzPct val="80000"/>
            </a:pPr>
            <a:r>
              <a:rPr lang="en-US" dirty="0">
                <a:solidFill>
                  <a:prstClr val="black">
                    <a:lumMod val="75000"/>
                    <a:lumOff val="25000"/>
                  </a:prstClr>
                </a:solidFill>
                <a:latin typeface="Times New Roman" panose="02020603050405020304" pitchFamily="18" charset="0"/>
              </a:rPr>
              <a:t>Fourth floor</a:t>
            </a:r>
          </a:p>
        </p:txBody>
      </p:sp>
      <p:pic>
        <p:nvPicPr>
          <p:cNvPr id="6" name="Picture 5"/>
          <p:cNvPicPr/>
          <p:nvPr/>
        </p:nvPicPr>
        <p:blipFill rotWithShape="1">
          <a:blip r:embed="rId2" cstate="print">
            <a:extLst>
              <a:ext uri="{28A0092B-C50C-407E-A947-70E740481C1C}">
                <a14:useLocalDpi xmlns:a14="http://schemas.microsoft.com/office/drawing/2010/main" val="0"/>
              </a:ext>
            </a:extLst>
          </a:blip>
          <a:srcRect l="30737" t="704" r="31543" b="2584"/>
          <a:stretch/>
        </p:blipFill>
        <p:spPr bwMode="auto">
          <a:xfrm>
            <a:off x="2596490" y="1992539"/>
            <a:ext cx="2379178" cy="41338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679611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مجموعة 5">
            <a:extLst>
              <a:ext uri="{FF2B5EF4-FFF2-40B4-BE49-F238E27FC236}">
                <a16:creationId xmlns:a16="http://schemas.microsoft.com/office/drawing/2014/main" id="{D0279B55-B33A-4112-B1ED-FC2162EEF353}"/>
              </a:ext>
            </a:extLst>
          </p:cNvPr>
          <p:cNvGrpSpPr/>
          <p:nvPr/>
        </p:nvGrpSpPr>
        <p:grpSpPr>
          <a:xfrm>
            <a:off x="-1" y="90435"/>
            <a:ext cx="12068071" cy="6682154"/>
            <a:chOff x="-1" y="90435"/>
            <a:chExt cx="12068071" cy="6682154"/>
          </a:xfrm>
        </p:grpSpPr>
        <p:sp>
          <p:nvSpPr>
            <p:cNvPr id="5" name="مستطيل 7">
              <a:extLst>
                <a:ext uri="{FF2B5EF4-FFF2-40B4-BE49-F238E27FC236}">
                  <a16:creationId xmlns:a16="http://schemas.microsoft.com/office/drawing/2014/main" id="{81311724-B8ED-4CDB-8A30-37A2E7FC8145}"/>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ستطيل 9">
              <a:extLst>
                <a:ext uri="{FF2B5EF4-FFF2-40B4-BE49-F238E27FC236}">
                  <a16:creationId xmlns:a16="http://schemas.microsoft.com/office/drawing/2014/main" id="{ED1D9961-6EC8-4720-BB7C-71170E443692}"/>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ETABS model </a:t>
              </a:r>
            </a:p>
          </p:txBody>
        </p:sp>
        <p:sp>
          <p:nvSpPr>
            <p:cNvPr id="7" name="مستطيل 11">
              <a:extLst>
                <a:ext uri="{FF2B5EF4-FFF2-40B4-BE49-F238E27FC236}">
                  <a16:creationId xmlns:a16="http://schemas.microsoft.com/office/drawing/2014/main" id="{935529B0-B5CD-4C6E-A422-25EC45995F57}"/>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2758271" y="1552010"/>
            <a:ext cx="6008358" cy="3905361"/>
          </a:xfrm>
          <a:prstGeom prst="rect">
            <a:avLst/>
          </a:prstGeom>
        </p:spPr>
      </p:pic>
      <p:sp>
        <p:nvSpPr>
          <p:cNvPr id="9" name="Rectangle 8">
            <a:extLst>
              <a:ext uri="{FF2B5EF4-FFF2-40B4-BE49-F238E27FC236}">
                <a16:creationId xmlns:a16="http://schemas.microsoft.com/office/drawing/2014/main" id="{1E3FA33E-4C46-4873-8200-9E3EA817E6E2}"/>
              </a:ext>
            </a:extLst>
          </p:cNvPr>
          <p:cNvSpPr/>
          <p:nvPr/>
        </p:nvSpPr>
        <p:spPr>
          <a:xfrm>
            <a:off x="4338628" y="5798130"/>
            <a:ext cx="3102902" cy="507831"/>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Figure :3D model</a:t>
            </a:r>
            <a:r>
              <a:rPr lang="ar-SA"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from ETABS</a:t>
            </a:r>
          </a:p>
        </p:txBody>
      </p:sp>
    </p:spTree>
    <p:extLst>
      <p:ext uri="{BB962C8B-B14F-4D97-AF65-F5344CB8AC3E}">
        <p14:creationId xmlns:p14="http://schemas.microsoft.com/office/powerpoint/2010/main" val="20667151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مجموعة 4">
            <a:extLst>
              <a:ext uri="{FF2B5EF4-FFF2-40B4-BE49-F238E27FC236}">
                <a16:creationId xmlns:a16="http://schemas.microsoft.com/office/drawing/2014/main" id="{F648A137-C4BF-4B12-9100-327F7FBD4ACC}"/>
              </a:ext>
            </a:extLst>
          </p:cNvPr>
          <p:cNvGrpSpPr/>
          <p:nvPr/>
        </p:nvGrpSpPr>
        <p:grpSpPr>
          <a:xfrm>
            <a:off x="-1" y="90435"/>
            <a:ext cx="12068071" cy="6682154"/>
            <a:chOff x="-1" y="90435"/>
            <a:chExt cx="12068071" cy="6682154"/>
          </a:xfrm>
        </p:grpSpPr>
        <p:sp>
          <p:nvSpPr>
            <p:cNvPr id="5" name="مستطيل 6">
              <a:extLst>
                <a:ext uri="{FF2B5EF4-FFF2-40B4-BE49-F238E27FC236}">
                  <a16:creationId xmlns:a16="http://schemas.microsoft.com/office/drawing/2014/main" id="{89ABF515-41F7-473E-9DAA-706111DD9DDD}"/>
                </a:ext>
              </a:extLst>
            </p:cNvPr>
            <p:cNvSpPr/>
            <p:nvPr/>
          </p:nvSpPr>
          <p:spPr>
            <a:xfrm>
              <a:off x="80387" y="90435"/>
              <a:ext cx="11987683" cy="6682154"/>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مستطيل 8">
              <a:extLst>
                <a:ext uri="{FF2B5EF4-FFF2-40B4-BE49-F238E27FC236}">
                  <a16:creationId xmlns:a16="http://schemas.microsoft.com/office/drawing/2014/main" id="{C037FCCB-B85C-46E7-9EB2-C5704E95C6A5}"/>
                </a:ext>
              </a:extLst>
            </p:cNvPr>
            <p:cNvSpPr/>
            <p:nvPr/>
          </p:nvSpPr>
          <p:spPr>
            <a:xfrm>
              <a:off x="1909187" y="793487"/>
              <a:ext cx="5235191" cy="579967"/>
            </a:xfrm>
            <a:prstGeom prst="rect">
              <a:avLst/>
            </a:prstGeom>
            <a:noFill/>
          </p:spPr>
          <p:txBody>
            <a:bodyPr wrap="square" lIns="91440" tIns="45720" rIns="91440" bIns="45720">
              <a:spAutoFit/>
            </a:bodyPr>
            <a:lstStyle/>
            <a:p>
              <a:pPr>
                <a:lnSpc>
                  <a:spcPct val="150000"/>
                </a:lnSpc>
              </a:pPr>
              <a:r>
                <a:rPr lang="en-US" sz="2400" dirty="0">
                  <a:ln w="0"/>
                  <a:solidFill>
                    <a:schemeClr val="accent1">
                      <a:lumMod val="75000"/>
                    </a:schemeClr>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ETABS checks </a:t>
              </a:r>
            </a:p>
          </p:txBody>
        </p:sp>
        <p:sp>
          <p:nvSpPr>
            <p:cNvPr id="7" name="مستطيل 9">
              <a:extLst>
                <a:ext uri="{FF2B5EF4-FFF2-40B4-BE49-F238E27FC236}">
                  <a16:creationId xmlns:a16="http://schemas.microsoft.com/office/drawing/2014/main" id="{85263A16-B17E-419B-96BE-47DF22B9D3DC}"/>
                </a:ext>
              </a:extLst>
            </p:cNvPr>
            <p:cNvSpPr/>
            <p:nvPr/>
          </p:nvSpPr>
          <p:spPr>
            <a:xfrm>
              <a:off x="-1" y="204952"/>
              <a:ext cx="551654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Structural analysis </a:t>
              </a:r>
              <a:endParaRPr lang="ar-SA" sz="2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sp>
        <p:nvSpPr>
          <p:cNvPr id="8" name="Content Placeholder 2">
            <a:extLst>
              <a:ext uri="{FF2B5EF4-FFF2-40B4-BE49-F238E27FC236}">
                <a16:creationId xmlns:a16="http://schemas.microsoft.com/office/drawing/2014/main" id="{93324DBD-F945-4C7C-9D3E-185E658BD92D}"/>
              </a:ext>
            </a:extLst>
          </p:cNvPr>
          <p:cNvSpPr txBox="1">
            <a:spLocks/>
          </p:cNvSpPr>
          <p:nvPr/>
        </p:nvSpPr>
        <p:spPr>
          <a:xfrm>
            <a:off x="1909187" y="1518083"/>
            <a:ext cx="10069452" cy="113713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ct val="30000"/>
              </a:spcBef>
              <a:buClr>
                <a:schemeClr val="accent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Clr>
                <a:schemeClr val="accent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Clr>
                <a:schemeClr val="accent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Clr>
                <a:schemeClr val="accent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None/>
            </a:pPr>
            <a:r>
              <a:rPr lang="en-US" sz="2000" dirty="0">
                <a:latin typeface="Times New Roman" panose="02020603050405020304" pitchFamily="18" charset="0"/>
                <a:cs typeface="+mj-cs"/>
              </a:rPr>
              <a:t>All checks will be done to make sure that the work was done properly </a:t>
            </a:r>
          </a:p>
          <a:p>
            <a:pPr marL="0" indent="0">
              <a:lnSpc>
                <a:spcPct val="170000"/>
              </a:lnSpc>
              <a:buNone/>
            </a:pPr>
            <a:r>
              <a:rPr lang="en-US" sz="2000" dirty="0">
                <a:latin typeface="Times New Roman" panose="02020603050405020304" pitchFamily="18" charset="0"/>
                <a:cs typeface="+mj-cs"/>
              </a:rPr>
              <a:t>according to ACI which is :-</a:t>
            </a:r>
          </a:p>
          <a:p>
            <a:pPr>
              <a:buFont typeface="Wingdings" panose="05000000000000000000" pitchFamily="2" charset="2"/>
              <a:buChar char="Ø"/>
            </a:pPr>
            <a:endParaRPr lang="en-US" sz="2000" b="1" dirty="0">
              <a:latin typeface="Times New Roman" panose="02020603050405020304" pitchFamily="18" charset="0"/>
              <a:cs typeface="+mj-cs"/>
            </a:endParaRPr>
          </a:p>
          <a:p>
            <a:pPr>
              <a:buFont typeface="Wingdings" panose="05000000000000000000" pitchFamily="2" charset="2"/>
              <a:buChar char="Ø"/>
            </a:pPr>
            <a:r>
              <a:rPr lang="en-US" sz="2000" b="1" dirty="0">
                <a:latin typeface="Times New Roman" panose="02020603050405020304" pitchFamily="18" charset="0"/>
                <a:cs typeface="+mj-cs"/>
              </a:rPr>
              <a:t> Deflection check.</a:t>
            </a:r>
          </a:p>
          <a:p>
            <a:pPr>
              <a:buFont typeface="Wingdings" panose="05000000000000000000" pitchFamily="2" charset="2"/>
              <a:buChar char="Ø"/>
            </a:pPr>
            <a:r>
              <a:rPr lang="en-US" sz="2000" b="1" dirty="0">
                <a:latin typeface="Times New Roman" panose="02020603050405020304" pitchFamily="18" charset="0"/>
              </a:rPr>
              <a:t> Compatibility check.</a:t>
            </a:r>
          </a:p>
          <a:p>
            <a:pPr>
              <a:buFont typeface="Wingdings" panose="05000000000000000000" pitchFamily="2" charset="2"/>
              <a:buChar char="Ø"/>
            </a:pPr>
            <a:r>
              <a:rPr lang="en-US" sz="2000" b="1" dirty="0">
                <a:latin typeface="Times New Roman" panose="02020603050405020304" pitchFamily="18" charset="0"/>
              </a:rPr>
              <a:t> Equilibrium check.</a:t>
            </a:r>
          </a:p>
          <a:p>
            <a:pPr>
              <a:buFont typeface="Wingdings" panose="05000000000000000000" pitchFamily="2" charset="2"/>
              <a:buChar char="Ø"/>
            </a:pPr>
            <a:r>
              <a:rPr lang="en-US" sz="2000" b="1" dirty="0">
                <a:latin typeface="Times New Roman" panose="02020603050405020304" pitchFamily="18" charset="0"/>
              </a:rPr>
              <a:t> Internal forces check.</a:t>
            </a:r>
            <a:endParaRPr lang="en-US" sz="2000" b="1" dirty="0">
              <a:latin typeface="Times New Roman" panose="02020603050405020304" pitchFamily="18" charset="0"/>
              <a:cs typeface="+mj-cs"/>
            </a:endParaRPr>
          </a:p>
          <a:p>
            <a:pPr marL="0" indent="0">
              <a:buFont typeface="Arial" panose="020B0604020202020204" pitchFamily="34" charset="0"/>
              <a:buNone/>
            </a:pPr>
            <a:endParaRPr lang="en-US" sz="2000" b="1" dirty="0">
              <a:solidFill>
                <a:srgbClr val="002060"/>
              </a:solidFill>
              <a:latin typeface="Times New Roman" panose="02020603050405020304" pitchFamily="18" charset="0"/>
              <a:cs typeface="+mj-cs"/>
            </a:endParaRPr>
          </a:p>
        </p:txBody>
      </p:sp>
    </p:spTree>
    <p:extLst>
      <p:ext uri="{BB962C8B-B14F-4D97-AF65-F5344CB8AC3E}">
        <p14:creationId xmlns:p14="http://schemas.microsoft.com/office/powerpoint/2010/main" val="27231818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77334" y="609600"/>
            <a:ext cx="8596668" cy="709749"/>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Deflection check:</a:t>
            </a:r>
          </a:p>
        </p:txBody>
      </p:sp>
      <mc:AlternateContent xmlns:mc="http://schemas.openxmlformats.org/markup-compatibility/2006" xmlns:a14="http://schemas.microsoft.com/office/drawing/2010/main">
        <mc:Choice Requires="a14">
          <p:sp>
            <p:nvSpPr>
              <p:cNvPr id="5" name="Content Placeholder 2"/>
              <p:cNvSpPr>
                <a:spLocks noGrp="1"/>
              </p:cNvSpPr>
              <p:nvPr>
                <p:ph idx="1"/>
              </p:nvPr>
            </p:nvSpPr>
            <p:spPr>
              <a:xfrm>
                <a:off x="677334" y="1319349"/>
                <a:ext cx="8596668" cy="4722014"/>
              </a:xfrm>
            </p:spPr>
            <p:txBody>
              <a:bodyPr>
                <a:normAutofit/>
              </a:bodyPr>
              <a:lstStyle/>
              <a:p>
                <a:pPr marL="0" marR="0" indent="0" algn="just">
                  <a:lnSpc>
                    <a:spcPct val="105000"/>
                  </a:lnSpc>
                  <a:spcBef>
                    <a:spcPts val="0"/>
                  </a:spcBef>
                  <a:spcAft>
                    <a:spcPts val="800"/>
                  </a:spcAft>
                  <a:buNone/>
                </a:pPr>
                <a:endParaRPr lang="en-US" sz="1400" dirty="0">
                  <a:solidFill>
                    <a:schemeClr val="tx1"/>
                  </a:solidFill>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r>
                  <a:rPr lang="en-US" sz="16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Critical span length =13.05m</a:t>
                </a:r>
                <a:endParaRPr lang="en-US" sz="1600" dirty="0">
                  <a:solidFill>
                    <a:schemeClr val="tx1"/>
                  </a:solidFill>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r>
                  <a:rPr lang="en-US" sz="16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Deflection limit (Δ) = </a:t>
                </a:r>
                <a14:m>
                  <m:oMath xmlns:m="http://schemas.openxmlformats.org/officeDocument/2006/math">
                    <m:f>
                      <m:fPr>
                        <m:ctrlPr>
                          <a:rPr lang="en-US" sz="1600"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1600" i="1">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1</m:t>
                        </m:r>
                        <m:r>
                          <a:rPr lang="en-US" sz="1600" b="0" i="1"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3</m:t>
                        </m:r>
                        <m:r>
                          <a:rPr lang="en-US" sz="1600" b="0" i="1"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r>
                          <a:rPr lang="en-US" sz="1600" b="0" i="1"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05</m:t>
                        </m:r>
                      </m:num>
                      <m:den>
                        <m:r>
                          <a:rPr lang="en-US" sz="1600" b="0" i="1"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0</m:t>
                        </m:r>
                        <m:r>
                          <a:rPr lang="en-US" sz="1600" b="0" i="1"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m:t>
                        </m:r>
                        <m:r>
                          <a:rPr lang="en-US" sz="1600" b="0" i="1" smtClean="0">
                            <a:solidFill>
                              <a:schemeClr val="tx1"/>
                            </a:solidFill>
                            <a:latin typeface="Cambria Math" panose="02040503050406030204" pitchFamily="18" charset="0"/>
                            <a:ea typeface="Times New Roman" panose="02020603050405020304" pitchFamily="18" charset="0"/>
                            <a:cs typeface="Times New Roman" panose="02020603050405020304" pitchFamily="18" charset="0"/>
                          </a:rPr>
                          <m:t>24</m:t>
                        </m:r>
                      </m:den>
                    </m:f>
                  </m:oMath>
                </a14:m>
                <a:r>
                  <a:rPr lang="en-US" sz="16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  = 54.375 mm</a:t>
                </a:r>
              </a:p>
              <a:p>
                <a:pPr marL="0" marR="0" algn="just">
                  <a:lnSpc>
                    <a:spcPct val="105000"/>
                  </a:lnSpc>
                  <a:spcBef>
                    <a:spcPts val="0"/>
                  </a:spcBef>
                  <a:spcAft>
                    <a:spcPts val="800"/>
                  </a:spcAft>
                </a:pPr>
                <a:endParaRPr lang="en-US" sz="1600" dirty="0">
                  <a:solidFill>
                    <a:schemeClr val="tx1"/>
                  </a:solidFill>
                  <a:latin typeface="Times New Roman" panose="02020603050405020304" pitchFamily="18"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endParaRPr lang="en-US" sz="1600" dirty="0">
                  <a:solidFill>
                    <a:schemeClr val="tx1"/>
                  </a:solidFill>
                  <a:latin typeface="Times New Roman" panose="02020603050405020304" pitchFamily="18"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r>
                  <a:rPr lang="en-US" sz="16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From ETAB Deflection = </a:t>
                </a:r>
                <a:r>
                  <a:rPr lang="en-US" sz="1600" dirty="0" err="1">
                    <a:solidFill>
                      <a:schemeClr val="tx1"/>
                    </a:solidFill>
                    <a:latin typeface="Times New Roman" panose="02020603050405020304" pitchFamily="18" charset="0"/>
                    <a:ea typeface="Times New Roman" panose="02020603050405020304" pitchFamily="18" charset="0"/>
                    <a:cs typeface="Arial" panose="020B0604020202020204" pitchFamily="34" charset="0"/>
                  </a:rPr>
                  <a:t>Uz</a:t>
                </a:r>
                <a:r>
                  <a:rPr lang="en-US" sz="16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 = 13 mm </a:t>
                </a:r>
                <a:endParaRPr lang="en-US" sz="1400" dirty="0">
                  <a:solidFill>
                    <a:schemeClr val="tx1"/>
                  </a:solidFill>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r>
                  <a:rPr lang="en-US" sz="1600" dirty="0">
                    <a:solidFill>
                      <a:schemeClr val="tx1"/>
                    </a:solidFill>
                    <a:latin typeface="Times New Roman" panose="02020603050405020304" pitchFamily="18" charset="0"/>
                    <a:ea typeface="Times New Roman" panose="02020603050405020304" pitchFamily="18" charset="0"/>
                    <a:cs typeface="Arial" panose="020B0604020202020204" pitchFamily="34" charset="0"/>
                  </a:rPr>
                  <a:t>The deflection in slab does not exceed the limit.</a:t>
                </a:r>
                <a:endParaRPr lang="en-US" sz="1400" dirty="0">
                  <a:solidFill>
                    <a:schemeClr val="tx1"/>
                  </a:solidFill>
                  <a:latin typeface="Calibri" panose="020F0502020204030204" pitchFamily="34" charset="0"/>
                  <a:ea typeface="Times New Roman" panose="02020603050405020304" pitchFamily="18" charset="0"/>
                  <a:cs typeface="Arial" panose="020B0604020202020204" pitchFamily="34" charset="0"/>
                </a:endParaRPr>
              </a:p>
              <a:p>
                <a:pPr marL="0" marR="0" algn="just">
                  <a:lnSpc>
                    <a:spcPct val="105000"/>
                  </a:lnSpc>
                  <a:spcBef>
                    <a:spcPts val="0"/>
                  </a:spcBef>
                  <a:spcAft>
                    <a:spcPts val="800"/>
                  </a:spcAft>
                </a:pPr>
                <a:endParaRPr lang="en-US" sz="1600" dirty="0">
                  <a:solidFill>
                    <a:schemeClr val="tx1"/>
                  </a:solidFill>
                  <a:effectLst/>
                  <a:latin typeface="Calibri" panose="020F0502020204030204" pitchFamily="34" charset="0"/>
                  <a:ea typeface="Times New Roman" panose="02020603050405020304" pitchFamily="18" charset="0"/>
                  <a:cs typeface="Arial" panose="020B0604020202020204" pitchFamily="34" charset="0"/>
                </a:endParaRPr>
              </a:p>
              <a:p>
                <a:endParaRPr lang="en-US" dirty="0">
                  <a:solidFill>
                    <a:schemeClr val="tx1"/>
                  </a:solidFill>
                </a:endParaRPr>
              </a:p>
            </p:txBody>
          </p:sp>
        </mc:Choice>
        <mc:Fallback xmlns="">
          <p:sp>
            <p:nvSpPr>
              <p:cNvPr id="5" name="Content Placeholder 2"/>
              <p:cNvSpPr>
                <a:spLocks noGrp="1" noRot="1" noChangeAspect="1" noMove="1" noResize="1" noEditPoints="1" noAdjustHandles="1" noChangeArrowheads="1" noChangeShapeType="1" noTextEdit="1"/>
              </p:cNvSpPr>
              <p:nvPr>
                <p:ph idx="1"/>
              </p:nvPr>
            </p:nvSpPr>
            <p:spPr>
              <a:xfrm>
                <a:off x="677334" y="1319349"/>
                <a:ext cx="8596668" cy="4722014"/>
              </a:xfrm>
              <a:blipFill>
                <a:blip r:embed="rId2"/>
                <a:stretch>
                  <a:fillRect l="-71"/>
                </a:stretch>
              </a:blipFill>
            </p:spPr>
            <p:txBody>
              <a:bodyPr/>
              <a:lstStyle/>
              <a:p>
                <a:r>
                  <a:rPr lang="en-US">
                    <a:noFill/>
                  </a:rPr>
                  <a:t> </a:t>
                </a:r>
              </a:p>
            </p:txBody>
          </p:sp>
        </mc:Fallback>
      </mc:AlternateContent>
      <p:pic>
        <p:nvPicPr>
          <p:cNvPr id="6" name="Picture 5"/>
          <p:cNvPicPr/>
          <p:nvPr/>
        </p:nvPicPr>
        <p:blipFill rotWithShape="1">
          <a:blip r:embed="rId3">
            <a:extLst>
              <a:ext uri="{28A0092B-C50C-407E-A947-70E740481C1C}">
                <a14:useLocalDpi xmlns:a14="http://schemas.microsoft.com/office/drawing/2010/main" val="0"/>
              </a:ext>
            </a:extLst>
          </a:blip>
          <a:srcRect l="511" t="11141"/>
          <a:stretch/>
        </p:blipFill>
        <p:spPr bwMode="auto">
          <a:xfrm>
            <a:off x="5457371" y="1857829"/>
            <a:ext cx="5341258" cy="33963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149684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29080" y="538392"/>
            <a:ext cx="2266967" cy="405367"/>
          </a:xfrm>
          <a:prstGeom prst="rect">
            <a:avLst/>
          </a:prstGeom>
        </p:spPr>
        <p:txBody>
          <a:bodyPr wrap="none">
            <a:spAutoFit/>
          </a:bodyPr>
          <a:lstStyle/>
          <a:p>
            <a:pPr lvl="0">
              <a:lnSpc>
                <a:spcPct val="107000"/>
              </a:lnSpc>
              <a:spcAft>
                <a:spcPts val="800"/>
              </a:spcAft>
              <a:buSzPts val="1100"/>
            </a:pPr>
            <a:r>
              <a:rPr lang="en-US" sz="2000" dirty="0">
                <a:latin typeface="Times New Roman" panose="02020603050405020304" pitchFamily="18" charset="0"/>
                <a:ea typeface="Calibri" panose="020F0502020204030204" pitchFamily="34" charset="0"/>
                <a:cs typeface="Arial" panose="020B0604020202020204" pitchFamily="34" charset="0"/>
              </a:rPr>
              <a:t>Compatibility check</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2073320" y="1244735"/>
            <a:ext cx="6506845" cy="4426585"/>
          </a:xfrm>
          <a:prstGeom prst="rect">
            <a:avLst/>
          </a:prstGeom>
        </p:spPr>
      </p:pic>
      <p:sp>
        <p:nvSpPr>
          <p:cNvPr id="7" name="Rectangle 6"/>
          <p:cNvSpPr/>
          <p:nvPr/>
        </p:nvSpPr>
        <p:spPr>
          <a:xfrm>
            <a:off x="1564666" y="5674835"/>
            <a:ext cx="7567551" cy="383182"/>
          </a:xfrm>
          <a:prstGeom prst="rect">
            <a:avLst/>
          </a:prstGeom>
        </p:spPr>
        <p:txBody>
          <a:bodyPr wrap="square">
            <a:spAutoFit/>
          </a:bodyPr>
          <a:lstStyle/>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Compatibility check was done on ETAB, all element are moving together.</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3910454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600A5213-D090-475C-9219-53A2B6C42639}"/>
              </a:ext>
            </a:extLst>
          </p:cNvPr>
          <p:cNvSpPr/>
          <p:nvPr/>
        </p:nvSpPr>
        <p:spPr>
          <a:xfrm>
            <a:off x="1238414" y="358505"/>
            <a:ext cx="6096000" cy="1200329"/>
          </a:xfrm>
          <a:prstGeom prst="rect">
            <a:avLst/>
          </a:prstGeom>
        </p:spPr>
        <p:txBody>
          <a:bodyPr wrap="square">
            <a:spAutoFit/>
          </a:bodyPr>
          <a:lstStyle/>
          <a:p>
            <a:endParaRPr lang="ar-SA" dirty="0">
              <a:solidFill>
                <a:srgbClr val="FF0000"/>
              </a:solidFill>
              <a:latin typeface="Times New Roman" panose="02020603050405020304" pitchFamily="18" charset="0"/>
              <a:cs typeface="+mj-cs"/>
            </a:endParaRPr>
          </a:p>
          <a:p>
            <a:pPr>
              <a:buFont typeface="Wingdings" panose="05000000000000000000" pitchFamily="2" charset="2"/>
              <a:buChar char="Ø"/>
            </a:pPr>
            <a:r>
              <a:rPr lang="en-US" dirty="0">
                <a:solidFill>
                  <a:srgbClr val="FF0000"/>
                </a:solidFill>
                <a:latin typeface="Times New Roman" panose="02020603050405020304" pitchFamily="18" charset="0"/>
                <a:cs typeface="+mj-cs"/>
              </a:rPr>
              <a:t>Equilibrium check</a:t>
            </a:r>
          </a:p>
          <a:p>
            <a:pPr>
              <a:buFont typeface="Wingdings" panose="05000000000000000000" pitchFamily="2" charset="2"/>
              <a:buChar char="Ø"/>
            </a:pPr>
            <a:endParaRPr lang="en-US" dirty="0">
              <a:latin typeface="Times New Roman" panose="02020603050405020304" pitchFamily="18" charset="0"/>
              <a:cs typeface="+mj-cs"/>
            </a:endParaRPr>
          </a:p>
          <a:p>
            <a:endParaRPr lang="en-US" i="1" dirty="0">
              <a:solidFill>
                <a:srgbClr val="002060"/>
              </a:solidFill>
              <a:latin typeface="Times New Roman" panose="02020603050405020304" pitchFamily="18" charset="0"/>
              <a:cs typeface="+mj-cs"/>
            </a:endParaRPr>
          </a:p>
        </p:txBody>
      </p:sp>
      <p:pic>
        <p:nvPicPr>
          <p:cNvPr id="7" name="Picture 6"/>
          <p:cNvPicPr/>
          <p:nvPr/>
        </p:nvPicPr>
        <p:blipFill rotWithShape="1">
          <a:blip r:embed="rId2">
            <a:extLst>
              <a:ext uri="{28A0092B-C50C-407E-A947-70E740481C1C}">
                <a14:useLocalDpi xmlns:a14="http://schemas.microsoft.com/office/drawing/2010/main" val="0"/>
              </a:ext>
            </a:extLst>
          </a:blip>
          <a:srcRect r="19168"/>
          <a:stretch/>
        </p:blipFill>
        <p:spPr bwMode="auto">
          <a:xfrm>
            <a:off x="2431328" y="1401650"/>
            <a:ext cx="5313418" cy="1442367"/>
          </a:xfrm>
          <a:prstGeom prst="rect">
            <a:avLst/>
          </a:prstGeom>
          <a:ln>
            <a:noFill/>
          </a:ln>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1E3FA33E-4C46-4873-8200-9E3EA817E6E2}"/>
              </a:ext>
            </a:extLst>
          </p:cNvPr>
          <p:cNvSpPr/>
          <p:nvPr/>
        </p:nvSpPr>
        <p:spPr>
          <a:xfrm>
            <a:off x="3629151" y="958669"/>
            <a:ext cx="3304814" cy="458074"/>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Table :Base reactions from ETAB</a:t>
            </a:r>
          </a:p>
        </p:txBody>
      </p:sp>
      <p:graphicFrame>
        <p:nvGraphicFramePr>
          <p:cNvPr id="10" name="Table 9"/>
          <p:cNvGraphicFramePr>
            <a:graphicFrameLocks noGrp="1"/>
          </p:cNvGraphicFramePr>
          <p:nvPr/>
        </p:nvGraphicFramePr>
        <p:xfrm>
          <a:off x="1478969" y="3532109"/>
          <a:ext cx="7271330" cy="2576590"/>
        </p:xfrm>
        <a:graphic>
          <a:graphicData uri="http://schemas.openxmlformats.org/drawingml/2006/table">
            <a:tbl>
              <a:tblPr firstRow="1" bandRow="1">
                <a:tableStyleId>{5C22544A-7EE6-4342-B048-85BDC9FD1C3A}</a:tableStyleId>
              </a:tblPr>
              <a:tblGrid>
                <a:gridCol w="1574272">
                  <a:extLst>
                    <a:ext uri="{9D8B030D-6E8A-4147-A177-3AD203B41FA5}">
                      <a16:colId xmlns:a16="http://schemas.microsoft.com/office/drawing/2014/main" val="20000"/>
                    </a:ext>
                  </a:extLst>
                </a:gridCol>
                <a:gridCol w="1445233">
                  <a:extLst>
                    <a:ext uri="{9D8B030D-6E8A-4147-A177-3AD203B41FA5}">
                      <a16:colId xmlns:a16="http://schemas.microsoft.com/office/drawing/2014/main" val="20001"/>
                    </a:ext>
                  </a:extLst>
                </a:gridCol>
                <a:gridCol w="1483945">
                  <a:extLst>
                    <a:ext uri="{9D8B030D-6E8A-4147-A177-3AD203B41FA5}">
                      <a16:colId xmlns:a16="http://schemas.microsoft.com/office/drawing/2014/main" val="20002"/>
                    </a:ext>
                  </a:extLst>
                </a:gridCol>
                <a:gridCol w="1306517">
                  <a:extLst>
                    <a:ext uri="{9D8B030D-6E8A-4147-A177-3AD203B41FA5}">
                      <a16:colId xmlns:a16="http://schemas.microsoft.com/office/drawing/2014/main" val="20003"/>
                    </a:ext>
                  </a:extLst>
                </a:gridCol>
                <a:gridCol w="1461363">
                  <a:extLst>
                    <a:ext uri="{9D8B030D-6E8A-4147-A177-3AD203B41FA5}">
                      <a16:colId xmlns:a16="http://schemas.microsoft.com/office/drawing/2014/main" val="20004"/>
                    </a:ext>
                  </a:extLst>
                </a:gridCol>
              </a:tblGrid>
              <a:tr h="257659">
                <a:tc>
                  <a:txBody>
                    <a:bodyPr/>
                    <a:lstStyle/>
                    <a:p>
                      <a:pPr algn="ctr" fontAlgn="ctr"/>
                      <a:r>
                        <a:rPr lang="en-US" sz="1200" u="none" strike="noStrike" dirty="0">
                          <a:effectLst/>
                        </a:rPr>
                        <a:t>Loads </a:t>
                      </a:r>
                      <a:endParaRPr lang="en-US" sz="1200" b="1" i="0" u="none" strike="noStrike" dirty="0">
                        <a:solidFill>
                          <a:srgbClr val="FFFFFF"/>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ETABS (KN)</a:t>
                      </a:r>
                      <a:endParaRPr lang="en-US" sz="1200" b="1" i="0" u="none" strike="noStrike">
                        <a:solidFill>
                          <a:srgbClr val="FFFFFF"/>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Parts</a:t>
                      </a:r>
                      <a:endParaRPr lang="en-US" sz="1200" b="1" i="0" u="none" strike="noStrike">
                        <a:solidFill>
                          <a:srgbClr val="FFFFFF"/>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Manual</a:t>
                      </a:r>
                      <a:endParaRPr lang="en-US" sz="1200" b="1" i="0" u="none" strike="noStrike">
                        <a:solidFill>
                          <a:srgbClr val="FFFFFF"/>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%Error</a:t>
                      </a:r>
                      <a:endParaRPr lang="en-US" sz="1200" b="1" i="0" u="none" strike="noStrike">
                        <a:solidFill>
                          <a:srgbClr val="FFFFFF"/>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257659">
                <a:tc>
                  <a:txBody>
                    <a:bodyPr/>
                    <a:lstStyle/>
                    <a:p>
                      <a:pPr algn="ctr" fontAlgn="ctr"/>
                      <a:r>
                        <a:rPr lang="en-US" sz="1200" u="none" strike="noStrike">
                          <a:effectLst/>
                        </a:rPr>
                        <a:t>Live</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31480.51</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Slabs</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32371.65</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2.83%</a:t>
                      </a:r>
                      <a:endParaRPr lang="en-US" sz="12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257659">
                <a:tc>
                  <a:txBody>
                    <a:bodyPr/>
                    <a:lstStyle/>
                    <a:p>
                      <a:pPr algn="ctr" fontAlgn="ctr"/>
                      <a:r>
                        <a:rPr lang="en-US" sz="1200" u="none" strike="noStrike">
                          <a:effectLst/>
                        </a:rPr>
                        <a:t>SID</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45952.588</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Slabs</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33,264.71</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r h="257659">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Wall</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13,611.60</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3"/>
                  </a:ext>
                </a:extLst>
              </a:tr>
              <a:tr h="257659">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Total</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b"/>
                      <a:r>
                        <a:rPr lang="en-US" sz="1200" u="none" strike="noStrike">
                          <a:effectLst/>
                        </a:rPr>
                        <a:t>46,876.31</a:t>
                      </a:r>
                      <a:endParaRPr lang="en-US" sz="1200" b="0" i="0" u="none" strike="noStrike">
                        <a:solidFill>
                          <a:srgbClr val="000000"/>
                        </a:solidFill>
                        <a:effectLst/>
                        <a:latin typeface="Times New Roman" panose="02020603050405020304" pitchFamily="18" charset="0"/>
                      </a:endParaRPr>
                    </a:p>
                  </a:txBody>
                  <a:tcPr marL="0" marR="0" marT="0" marB="0" anchor="b"/>
                </a:tc>
                <a:tc>
                  <a:txBody>
                    <a:bodyPr/>
                    <a:lstStyle/>
                    <a:p>
                      <a:pPr algn="ctr" fontAlgn="ctr"/>
                      <a:r>
                        <a:rPr lang="en-US" sz="1200" u="none" strike="noStrike">
                          <a:effectLst/>
                        </a:rPr>
                        <a:t>2.01%</a:t>
                      </a:r>
                      <a:endParaRPr lang="en-US" sz="12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4"/>
                  </a:ext>
                </a:extLst>
              </a:tr>
              <a:tr h="257659">
                <a:tc>
                  <a:txBody>
                    <a:bodyPr/>
                    <a:lstStyle/>
                    <a:p>
                      <a:pPr algn="ctr" fontAlgn="ctr"/>
                      <a:r>
                        <a:rPr lang="en-US" sz="1200" u="none" strike="noStrike">
                          <a:effectLst/>
                        </a:rPr>
                        <a:t>Dead</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94130.2</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Slabs</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b"/>
                      <a:r>
                        <a:rPr lang="en-US" sz="1200" u="none" strike="noStrike">
                          <a:effectLst/>
                        </a:rPr>
                        <a:t>50055.47</a:t>
                      </a:r>
                      <a:endParaRPr lang="en-US" sz="1200" b="0" i="0" u="none" strike="noStrike">
                        <a:solidFill>
                          <a:srgbClr val="000000"/>
                        </a:solidFill>
                        <a:effectLst/>
                        <a:latin typeface="Times New Roman" panose="02020603050405020304" pitchFamily="18" charset="0"/>
                      </a:endParaRPr>
                    </a:p>
                  </a:txBody>
                  <a:tcPr marL="0" marR="0" marT="0" marB="0" anchor="b"/>
                </a:tc>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5"/>
                  </a:ext>
                </a:extLst>
              </a:tr>
              <a:tr h="257659">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Columns</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b"/>
                      <a:r>
                        <a:rPr lang="en-US" sz="1200" u="none" strike="noStrike">
                          <a:effectLst/>
                        </a:rPr>
                        <a:t>6035</a:t>
                      </a:r>
                      <a:endParaRPr lang="en-US" sz="1200" b="0" i="0" u="none" strike="noStrike">
                        <a:solidFill>
                          <a:srgbClr val="000000"/>
                        </a:solidFill>
                        <a:effectLst/>
                        <a:latin typeface="Times New Roman" panose="02020603050405020304" pitchFamily="18" charset="0"/>
                      </a:endParaRPr>
                    </a:p>
                  </a:txBody>
                  <a:tcPr marL="0" marR="0" marT="0" marB="0" anchor="b"/>
                </a:tc>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6"/>
                  </a:ext>
                </a:extLst>
              </a:tr>
              <a:tr h="257659">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Beams</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b"/>
                      <a:r>
                        <a:rPr lang="ar-SA" sz="1200" u="none" strike="noStrike">
                          <a:effectLst/>
                        </a:rPr>
                        <a:t>14334.4</a:t>
                      </a:r>
                      <a:endParaRPr lang="ar-SA" sz="1200" b="0" i="0" u="none" strike="noStrike">
                        <a:solidFill>
                          <a:srgbClr val="000000"/>
                        </a:solidFill>
                        <a:effectLst/>
                        <a:latin typeface="Times New Roman" panose="02020603050405020304" pitchFamily="18" charset="0"/>
                      </a:endParaRPr>
                    </a:p>
                  </a:txBody>
                  <a:tcPr marL="0" marR="0" marT="0" marB="0" anchor="b"/>
                </a:tc>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7"/>
                  </a:ext>
                </a:extLst>
              </a:tr>
              <a:tr h="257659">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Shear walls</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b"/>
                      <a:r>
                        <a:rPr lang="en-US" sz="1200" u="none" strike="noStrike">
                          <a:effectLst/>
                        </a:rPr>
                        <a:t>20269</a:t>
                      </a:r>
                      <a:endParaRPr lang="en-US" sz="1200" b="0" i="0" u="none" strike="noStrike">
                        <a:solidFill>
                          <a:srgbClr val="000000"/>
                        </a:solidFill>
                        <a:effectLst/>
                        <a:latin typeface="Times New Roman" panose="02020603050405020304" pitchFamily="18" charset="0"/>
                      </a:endParaRPr>
                    </a:p>
                  </a:txBody>
                  <a:tcPr marL="0" marR="0" marT="0" marB="0" anchor="b"/>
                </a:tc>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8"/>
                  </a:ext>
                </a:extLst>
              </a:tr>
              <a:tr h="257659">
                <a:tc>
                  <a:txBody>
                    <a:bodyPr/>
                    <a:lstStyle/>
                    <a:p>
                      <a:pPr algn="ctr" fontAlgn="ct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endParaRPr lang="en-US" sz="12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a:effectLst/>
                        </a:rPr>
                        <a:t>Total</a:t>
                      </a:r>
                      <a:endParaRPr lang="en-US" sz="1200" b="0" i="0" u="none" strike="noStrike">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dirty="0">
                          <a:effectLst/>
                        </a:rPr>
                        <a:t>90693.87</a:t>
                      </a:r>
                      <a:endParaRPr lang="en-US" sz="1200" b="0" i="0" u="none" strike="noStrike" dirty="0">
                        <a:solidFill>
                          <a:srgbClr val="000000"/>
                        </a:solidFill>
                        <a:effectLst/>
                        <a:latin typeface="Times New Roman" panose="02020603050405020304" pitchFamily="18" charset="0"/>
                      </a:endParaRPr>
                    </a:p>
                  </a:txBody>
                  <a:tcPr marL="0" marR="0" marT="0" marB="0" anchor="ctr"/>
                </a:tc>
                <a:tc>
                  <a:txBody>
                    <a:bodyPr/>
                    <a:lstStyle/>
                    <a:p>
                      <a:pPr algn="ctr" fontAlgn="ctr"/>
                      <a:r>
                        <a:rPr lang="en-US" sz="1200" u="none" strike="noStrike" dirty="0">
                          <a:effectLst/>
                        </a:rPr>
                        <a:t>3.65%</a:t>
                      </a:r>
                      <a:endParaRPr lang="en-US" sz="1200" b="0" i="0" u="none" strike="noStrike" dirty="0">
                        <a:solidFill>
                          <a:srgbClr val="000000"/>
                        </a:solidFill>
                        <a:effectLst/>
                        <a:latin typeface="Times New Roman" panose="02020603050405020304" pitchFamily="18" charset="0"/>
                      </a:endParaRPr>
                    </a:p>
                  </a:txBody>
                  <a:tcPr marL="0" marR="0" marT="0" marB="0" anchor="ctr"/>
                </a:tc>
                <a:extLst>
                  <a:ext uri="{0D108BD9-81ED-4DB2-BD59-A6C34878D82A}">
                    <a16:rowId xmlns:a16="http://schemas.microsoft.com/office/drawing/2014/main" val="10009"/>
                  </a:ext>
                </a:extLst>
              </a:tr>
            </a:tbl>
          </a:graphicData>
        </a:graphic>
      </p:graphicFrame>
      <p:sp>
        <p:nvSpPr>
          <p:cNvPr id="11" name="Rectangle 7">
            <a:extLst>
              <a:ext uri="{FF2B5EF4-FFF2-40B4-BE49-F238E27FC236}">
                <a16:creationId xmlns:a16="http://schemas.microsoft.com/office/drawing/2014/main" id="{1E3FA33E-4C46-4873-8200-9E3EA817E6E2}"/>
              </a:ext>
            </a:extLst>
          </p:cNvPr>
          <p:cNvSpPr/>
          <p:nvPr/>
        </p:nvSpPr>
        <p:spPr>
          <a:xfrm>
            <a:off x="3823941" y="3074041"/>
            <a:ext cx="2528193" cy="458074"/>
          </a:xfrm>
          <a:prstGeom prst="rect">
            <a:avLst/>
          </a:prstGeom>
        </p:spPr>
        <p:txBody>
          <a:bodyPr wrap="none">
            <a:spAutoFit/>
          </a:bodyPr>
          <a:lstStyle/>
          <a:p>
            <a:pPr algn="ctr">
              <a:lnSpc>
                <a:spcPct val="150000"/>
              </a:lnSpc>
              <a:spcBef>
                <a:spcPts val="600"/>
              </a:spcBef>
              <a:spcAft>
                <a:spcPts val="600"/>
              </a:spcAft>
            </a:pPr>
            <a:r>
              <a:rPr lang="en-US" dirty="0">
                <a:solidFill>
                  <a:srgbClr val="4472C4"/>
                </a:solidFill>
                <a:latin typeface="Times New Roman" panose="02020603050405020304" pitchFamily="18" charset="0"/>
                <a:ea typeface="Times New Roman" panose="02020603050405020304" pitchFamily="18" charset="0"/>
                <a:cs typeface="Times New Roman" panose="02020603050405020304" pitchFamily="18" charset="0"/>
              </a:rPr>
              <a:t>Table :Equilibrium check</a:t>
            </a:r>
          </a:p>
        </p:txBody>
      </p:sp>
    </p:spTree>
    <p:extLst>
      <p:ext uri="{BB962C8B-B14F-4D97-AF65-F5344CB8AC3E}">
        <p14:creationId xmlns:p14="http://schemas.microsoft.com/office/powerpoint/2010/main" val="9168710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CBB7E793-8919-4E8B-89E8-B57D9E6EB41D}"/>
              </a:ext>
            </a:extLst>
          </p:cNvPr>
          <p:cNvSpPr/>
          <p:nvPr/>
        </p:nvSpPr>
        <p:spPr>
          <a:xfrm>
            <a:off x="545719" y="300445"/>
            <a:ext cx="6096000" cy="954107"/>
          </a:xfrm>
          <a:prstGeom prst="rect">
            <a:avLst/>
          </a:prstGeom>
        </p:spPr>
        <p:txBody>
          <a:bodyPr wrap="square">
            <a:spAutoFit/>
          </a:bodyPr>
          <a:lstStyle/>
          <a:p>
            <a:pPr marL="342900" indent="-342900">
              <a:buFont typeface="Wingdings" panose="05000000000000000000" pitchFamily="2" charset="2"/>
              <a:buChar char="Ø"/>
            </a:pPr>
            <a:endParaRPr lang="en-US" dirty="0">
              <a:latin typeface="Times New Roman" panose="02020603050405020304" pitchFamily="18" charset="0"/>
              <a:cs typeface="+mj-cs"/>
            </a:endParaRPr>
          </a:p>
          <a:p>
            <a:pPr marL="342900" indent="-342900">
              <a:buFont typeface="Wingdings" panose="05000000000000000000" pitchFamily="2" charset="2"/>
              <a:buChar char="Ø"/>
            </a:pPr>
            <a:r>
              <a:rPr lang="en-US" dirty="0">
                <a:solidFill>
                  <a:srgbClr val="FF0000"/>
                </a:solidFill>
                <a:latin typeface="Times New Roman" panose="02020603050405020304" pitchFamily="18" charset="0"/>
                <a:cs typeface="+mj-cs"/>
              </a:rPr>
              <a:t>Internal forces check</a:t>
            </a:r>
          </a:p>
          <a:p>
            <a:endParaRPr lang="en-US" sz="2000" b="1" i="1" dirty="0">
              <a:solidFill>
                <a:srgbClr val="002060"/>
              </a:solidFill>
              <a:latin typeface="Times New Roman" panose="02020603050405020304" pitchFamily="18" charset="0"/>
              <a:cs typeface="Times New Roman" panose="02020603050405020304" pitchFamily="18" charset="0"/>
            </a:endParaRPr>
          </a:p>
        </p:txBody>
      </p:sp>
      <p:sp>
        <p:nvSpPr>
          <p:cNvPr id="5" name="Rectangle 4"/>
          <p:cNvSpPr/>
          <p:nvPr/>
        </p:nvSpPr>
        <p:spPr>
          <a:xfrm>
            <a:off x="854110" y="1140392"/>
            <a:ext cx="1165704" cy="390684"/>
          </a:xfrm>
          <a:prstGeom prst="rect">
            <a:avLst/>
          </a:prstGeom>
        </p:spPr>
        <p:txBody>
          <a:bodyPr wrap="none">
            <a:spAutoFit/>
          </a:bodyPr>
          <a:lstStyle/>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Column 5:</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6" name="Rectangle 5"/>
          <p:cNvSpPr/>
          <p:nvPr/>
        </p:nvSpPr>
        <p:spPr>
          <a:xfrm>
            <a:off x="3048000" y="2106587"/>
            <a:ext cx="6096000" cy="2644827"/>
          </a:xfrm>
          <a:prstGeom prst="rect">
            <a:avLst/>
          </a:prstGeom>
        </p:spPr>
        <p:txBody>
          <a:bodyPr>
            <a:spAutoFit/>
          </a:bodyPr>
          <a:lstStyle/>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From ETAB ultimate axial force = </a:t>
            </a:r>
            <a:r>
              <a:rPr lang="en-US" dirty="0">
                <a:latin typeface="Times New Roman" panose="02020603050405020304" pitchFamily="18" charset="0"/>
                <a:cs typeface="Times New Roman" panose="02020603050405020304" pitchFamily="18" charset="0"/>
              </a:rPr>
              <a:t>13418.1067</a:t>
            </a:r>
            <a:r>
              <a:rPr lang="en-US" dirty="0"/>
              <a:t> </a:t>
            </a:r>
            <a:r>
              <a:rPr lang="en-US" dirty="0">
                <a:latin typeface="Times New Roman" panose="02020603050405020304" pitchFamily="18" charset="0"/>
                <a:ea typeface="Calibri" panose="020F0502020204030204" pitchFamily="34" charset="0"/>
                <a:cs typeface="Arial" panose="020B0604020202020204" pitchFamily="34" charset="0"/>
              </a:rPr>
              <a:t> KN.</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Column weight =</a:t>
            </a:r>
            <a:r>
              <a:rPr lang="en-US" dirty="0">
                <a:latin typeface="Times New Roman" panose="02020603050405020304" pitchFamily="18" charset="0"/>
                <a:cs typeface="Times New Roman" panose="02020603050405020304" pitchFamily="18" charset="0"/>
              </a:rPr>
              <a:t>567</a:t>
            </a:r>
            <a:r>
              <a:rPr lang="en-US" dirty="0">
                <a:latin typeface="Times New Roman" panose="02020603050405020304" pitchFamily="18" charset="0"/>
                <a:ea typeface="Calibri" panose="020F0502020204030204" pitchFamily="34" charset="0"/>
                <a:cs typeface="Arial" panose="020B0604020202020204" pitchFamily="34" charset="0"/>
              </a:rPr>
              <a:t> KN.</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Slab weight = </a:t>
            </a:r>
            <a:r>
              <a:rPr lang="en-US" dirty="0">
                <a:latin typeface="Times New Roman" panose="02020603050405020304" pitchFamily="18" charset="0"/>
                <a:cs typeface="Times New Roman" panose="02020603050405020304" pitchFamily="18" charset="0"/>
              </a:rPr>
              <a:t>10367.28 </a:t>
            </a:r>
            <a:r>
              <a:rPr lang="en-US" dirty="0">
                <a:latin typeface="Times New Roman" panose="02020603050405020304" pitchFamily="18" charset="0"/>
                <a:ea typeface="Calibri" panose="020F0502020204030204" pitchFamily="34" charset="0"/>
                <a:cs typeface="Arial" panose="020B0604020202020204" pitchFamily="34" charset="0"/>
              </a:rPr>
              <a:t> KN.</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Beam weight = </a:t>
            </a:r>
            <a:r>
              <a:rPr lang="en-US" dirty="0">
                <a:latin typeface="Times New Roman" panose="02020603050405020304" pitchFamily="18" charset="0"/>
                <a:cs typeface="Times New Roman" panose="02020603050405020304" pitchFamily="18" charset="0"/>
              </a:rPr>
              <a:t>1947.46</a:t>
            </a:r>
            <a:r>
              <a:rPr lang="en-US" dirty="0"/>
              <a:t> </a:t>
            </a:r>
            <a:r>
              <a:rPr lang="en-US" dirty="0">
                <a:latin typeface="Times New Roman" panose="02020603050405020304" pitchFamily="18" charset="0"/>
                <a:ea typeface="Calibri" panose="020F0502020204030204" pitchFamily="34" charset="0"/>
                <a:cs typeface="Arial" panose="020B0604020202020204" pitchFamily="34" charset="0"/>
              </a:rPr>
              <a:t> KN.</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Total manual = </a:t>
            </a:r>
            <a:r>
              <a:rPr lang="en-US" dirty="0">
                <a:latin typeface="Times New Roman" panose="02020603050405020304" pitchFamily="18" charset="0"/>
                <a:cs typeface="Times New Roman" panose="02020603050405020304" pitchFamily="18" charset="0"/>
              </a:rPr>
              <a:t>12881.74</a:t>
            </a:r>
            <a:r>
              <a:rPr lang="en-US" dirty="0"/>
              <a:t> </a:t>
            </a:r>
            <a:r>
              <a:rPr lang="en-US" dirty="0">
                <a:latin typeface="Times New Roman" panose="02020603050405020304" pitchFamily="18" charset="0"/>
                <a:ea typeface="Calibri" panose="020F0502020204030204" pitchFamily="34" charset="0"/>
                <a:cs typeface="Arial" panose="020B0604020202020204" pitchFamily="34" charset="0"/>
              </a:rPr>
              <a:t> KN.</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 error = 3.997% &lt; 10% … Ok</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998734" y="1873594"/>
            <a:ext cx="1021080" cy="2877820"/>
          </a:xfrm>
          <a:prstGeom prst="rect">
            <a:avLst/>
          </a:prstGeom>
        </p:spPr>
      </p:pic>
    </p:spTree>
    <p:extLst>
      <p:ext uri="{BB962C8B-B14F-4D97-AF65-F5344CB8AC3E}">
        <p14:creationId xmlns:p14="http://schemas.microsoft.com/office/powerpoint/2010/main" val="14766962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843991" y="1922893"/>
            <a:ext cx="8596668" cy="6139542"/>
          </a:xfrm>
        </p:spPr>
        <p:txBody>
          <a:bodyPr/>
          <a:lstStyle/>
          <a:p>
            <a:pPr marL="0">
              <a:lnSpc>
                <a:spcPct val="115000"/>
              </a:lnSpc>
              <a:spcBef>
                <a:spcPts val="0"/>
              </a:spcBef>
              <a:spcAft>
                <a:spcPts val="1000"/>
              </a:spcAft>
            </a:pP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Moment from ETAB = </a:t>
            </a:r>
            <a:r>
              <a:rPr lang="en-US" dirty="0">
                <a:solidFill>
                  <a:schemeClr val="tx1"/>
                </a:solidFill>
                <a:latin typeface="Times New Roman" panose="02020603050405020304" pitchFamily="18" charset="0"/>
                <a:cs typeface="Times New Roman" panose="02020603050405020304" pitchFamily="18" charset="0"/>
              </a:rPr>
              <a:t>404.605 </a:t>
            </a: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KN.m.</a:t>
            </a:r>
            <a:endPar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a:lnSpc>
                <a:spcPct val="115000"/>
              </a:lnSpc>
              <a:spcBef>
                <a:spcPts val="0"/>
              </a:spcBef>
              <a:spcAft>
                <a:spcPts val="1000"/>
              </a:spcAft>
            </a:pP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Manual:</a:t>
            </a:r>
          </a:p>
          <a:p>
            <a:pPr marL="0" indent="0">
              <a:lnSpc>
                <a:spcPct val="115000"/>
              </a:lnSpc>
              <a:spcBef>
                <a:spcPts val="0"/>
              </a:spcBef>
              <a:spcAft>
                <a:spcPts val="1000"/>
              </a:spcAft>
              <a:buNone/>
            </a:pPr>
            <a:r>
              <a:rPr lang="en-US" dirty="0">
                <a:solidFill>
                  <a:schemeClr val="tx1"/>
                </a:solidFill>
                <a:latin typeface="Times New Roman" panose="02020603050405020304" pitchFamily="18" charset="0"/>
                <a:cs typeface="Times New Roman" panose="02020603050405020304" pitchFamily="18" charset="0"/>
              </a:rPr>
              <a:t>Moment (form beam) = 97.98 KN.m</a:t>
            </a:r>
          </a:p>
          <a:p>
            <a:pPr marL="0" indent="0">
              <a:lnSpc>
                <a:spcPct val="115000"/>
              </a:lnSpc>
              <a:spcBef>
                <a:spcPts val="0"/>
              </a:spcBef>
              <a:spcAft>
                <a:spcPts val="1000"/>
              </a:spcAft>
              <a:buNone/>
            </a:pPr>
            <a:r>
              <a:rPr lang="en-US" dirty="0">
                <a:solidFill>
                  <a:schemeClr val="tx1"/>
                </a:solidFill>
                <a:latin typeface="Times New Roman" panose="02020603050405020304" pitchFamily="18" charset="0"/>
                <a:cs typeface="Times New Roman" panose="02020603050405020304" pitchFamily="18" charset="0"/>
              </a:rPr>
              <a:t>Moment (form external walls) = 116.64 KN.m</a:t>
            </a:r>
          </a:p>
          <a:p>
            <a:pPr marL="0" indent="0">
              <a:lnSpc>
                <a:spcPct val="115000"/>
              </a:lnSpc>
              <a:spcBef>
                <a:spcPts val="0"/>
              </a:spcBef>
              <a:spcAft>
                <a:spcPts val="1000"/>
              </a:spcAft>
              <a:buNone/>
            </a:pPr>
            <a:r>
              <a:rPr lang="en-US" dirty="0">
                <a:solidFill>
                  <a:schemeClr val="tx1"/>
                </a:solidFill>
                <a:latin typeface="Times New Roman" panose="02020603050405020304" pitchFamily="18" charset="0"/>
                <a:cs typeface="Times New Roman" panose="02020603050405020304" pitchFamily="18" charset="0"/>
              </a:rPr>
              <a:t>Moment (form slab) = 206.99  KN.m</a:t>
            </a:r>
          </a:p>
          <a:p>
            <a:pPr marL="0" indent="0">
              <a:lnSpc>
                <a:spcPct val="115000"/>
              </a:lnSpc>
              <a:spcBef>
                <a:spcPts val="0"/>
              </a:spcBef>
              <a:spcAft>
                <a:spcPts val="1000"/>
              </a:spcAft>
              <a:buNone/>
            </a:pPr>
            <a:r>
              <a:rPr lang="en-US" dirty="0">
                <a:solidFill>
                  <a:schemeClr val="tx1"/>
                </a:solidFill>
                <a:latin typeface="Times New Roman" panose="02020603050405020304" pitchFamily="18" charset="0"/>
                <a:cs typeface="Times New Roman" panose="02020603050405020304" pitchFamily="18" charset="0"/>
              </a:rPr>
              <a:t>Avg. = 421.6147 KN.m</a:t>
            </a:r>
          </a:p>
          <a:p>
            <a:pPr marL="0" indent="0">
              <a:lnSpc>
                <a:spcPct val="115000"/>
              </a:lnSpc>
              <a:spcBef>
                <a:spcPts val="0"/>
              </a:spcBef>
              <a:spcAft>
                <a:spcPts val="1000"/>
              </a:spcAft>
              <a:buNone/>
            </a:pPr>
            <a:endPar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115000"/>
              </a:lnSpc>
              <a:spcBef>
                <a:spcPts val="0"/>
              </a:spcBef>
              <a:spcAft>
                <a:spcPts val="1000"/>
              </a:spcAft>
              <a:buNone/>
            </a:pP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error = 4.2% &lt; 10% … Ok</a:t>
            </a:r>
            <a:endPar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a:lnSpc>
                <a:spcPct val="115000"/>
              </a:lnSpc>
              <a:spcBef>
                <a:spcPts val="0"/>
              </a:spcBef>
              <a:spcAft>
                <a:spcPts val="1000"/>
              </a:spcAft>
            </a:pP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endParaRPr lang="en-US" sz="1600" dirty="0">
              <a:latin typeface="Calibri" panose="020F0502020204030204" pitchFamily="34" charset="0"/>
              <a:ea typeface="Times New Roman" panose="02020603050405020304" pitchFamily="18" charset="0"/>
              <a:cs typeface="Arial" panose="020B0604020202020204" pitchFamily="34" charset="0"/>
            </a:endParaRPr>
          </a:p>
          <a:p>
            <a:pPr marL="0">
              <a:lnSpc>
                <a:spcPct val="115000"/>
              </a:lnSpc>
              <a:spcBef>
                <a:spcPts val="0"/>
              </a:spcBef>
              <a:spcAft>
                <a:spcPts val="1000"/>
              </a:spcAft>
            </a:pPr>
            <a:endParaRPr lang="en-US" sz="1600" dirty="0">
              <a:latin typeface="Calibri" panose="020F0502020204030204" pitchFamily="34" charset="0"/>
              <a:ea typeface="Times New Roman" panose="02020603050405020304" pitchFamily="18" charset="0"/>
              <a:cs typeface="Arial" panose="020B0604020202020204" pitchFamily="34" charset="0"/>
            </a:endParaRPr>
          </a:p>
          <a:p>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412959" y="287176"/>
            <a:ext cx="6881035" cy="1502803"/>
          </a:xfrm>
          <a:prstGeom prst="rect">
            <a:avLst/>
          </a:prstGeom>
        </p:spPr>
      </p:pic>
      <p:sp>
        <p:nvSpPr>
          <p:cNvPr id="6" name="Rectangle 5"/>
          <p:cNvSpPr/>
          <p:nvPr/>
        </p:nvSpPr>
        <p:spPr>
          <a:xfrm>
            <a:off x="625564" y="287176"/>
            <a:ext cx="787395" cy="410882"/>
          </a:xfrm>
          <a:prstGeom prst="rect">
            <a:avLst/>
          </a:prstGeom>
        </p:spPr>
        <p:txBody>
          <a:bodyPr wrap="none">
            <a:spAutoFit/>
          </a:bodyPr>
          <a:lstStyle/>
          <a:p>
            <a:pPr>
              <a:lnSpc>
                <a:spcPct val="115000"/>
              </a:lnSpc>
              <a:spcAft>
                <a:spcPts val="1000"/>
              </a:spcAft>
            </a:pPr>
            <a:r>
              <a:rPr lang="en-US"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Beam:</a:t>
            </a:r>
            <a:endParaRPr lang="en-US" sz="16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06735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8505" y="161499"/>
            <a:ext cx="2408032" cy="523220"/>
          </a:xfrm>
          <a:prstGeom prst="rect">
            <a:avLst/>
          </a:prstGeom>
        </p:spPr>
        <p:txBody>
          <a:bodyPr wrap="none">
            <a:spAutoFit/>
          </a:bodyPr>
          <a:lstStyle/>
          <a:p>
            <a:r>
              <a:rPr lang="en-US" sz="2800" dirty="0">
                <a:latin typeface="Times New Roman" panose="02020603050405020304" pitchFamily="18" charset="0"/>
                <a:ea typeface="Times New Roman" panose="02020603050405020304" pitchFamily="18" charset="0"/>
                <a:cs typeface="Times New Roman" panose="02020603050405020304" pitchFamily="18" charset="0"/>
              </a:rPr>
              <a:t>Seismic design</a:t>
            </a:r>
            <a:endParaRPr lang="en-US" sz="2800" dirty="0">
              <a:latin typeface="Times New Roman" panose="02020603050405020304" pitchFamily="18" charset="0"/>
              <a:cs typeface="Times New Roman" panose="02020603050405020304" pitchFamily="18" charset="0"/>
            </a:endParaRPr>
          </a:p>
        </p:txBody>
      </p:sp>
      <p:sp>
        <p:nvSpPr>
          <p:cNvPr id="6" name="Rectangle 5"/>
          <p:cNvSpPr/>
          <p:nvPr/>
        </p:nvSpPr>
        <p:spPr>
          <a:xfrm>
            <a:off x="358505" y="684719"/>
            <a:ext cx="7492271" cy="2750240"/>
          </a:xfrm>
          <a:prstGeom prst="rect">
            <a:avLst/>
          </a:prstGeom>
        </p:spPr>
        <p:txBody>
          <a:bodyPr wrap="square">
            <a:spAutoFit/>
          </a:bodyPr>
          <a:lstStyle/>
          <a:p>
            <a:pPr algn="just">
              <a:lnSpc>
                <a:spcPct val="150000"/>
              </a:lnSpc>
              <a:spcAft>
                <a:spcPts val="800"/>
              </a:spcAft>
              <a:tabLst>
                <a:tab pos="-114300" algn="l"/>
                <a:tab pos="342900" algn="l"/>
              </a:tabLs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Seismic loads will be calculated depending on IBC-2012 and UBC-97 codes</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spcAft>
                <a:spcPts val="800"/>
              </a:spcAft>
              <a:tabLst>
                <a:tab pos="-114300" algn="l"/>
                <a:tab pos="342900" algn="l"/>
              </a:tabLs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Project location in (Nablus), Soil bearing capacity = 200 KN/m</a:t>
            </a:r>
            <a:r>
              <a:rPr lang="en-US" baseline="30000" dirty="0">
                <a:solidFill>
                  <a:srgbClr val="000000"/>
                </a:solidFill>
                <a:latin typeface="Times New Roman" panose="02020603050405020304" pitchFamily="18" charset="0"/>
                <a:ea typeface="Calibri" panose="020F0502020204030204" pitchFamily="34" charset="0"/>
                <a:cs typeface="Arial" panose="020B0604020202020204" pitchFamily="34" charset="0"/>
              </a:rPr>
              <a:t>2</a:t>
            </a:r>
            <a:endPar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gn="just">
              <a:lnSpc>
                <a:spcPct val="105000"/>
              </a:lnSpc>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Seismic zone is 2B, the value of zone factor (Z=0.2)</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Soil profile type : SC</a:t>
            </a:r>
          </a:p>
          <a:p>
            <a:pPr marL="342900" lvl="0" indent="-342900">
              <a:lnSpc>
                <a:spcPct val="107000"/>
              </a:lnSpc>
              <a:buFont typeface="Wingdings" panose="05000000000000000000" pitchFamily="2" charset="2"/>
              <a:buChar char=""/>
            </a:pPr>
            <a:r>
              <a:rPr lang="en-US" sz="1600" dirty="0">
                <a:latin typeface="Times New Roman" panose="02020603050405020304" pitchFamily="18" charset="0"/>
              </a:rPr>
              <a:t>I = 1</a:t>
            </a:r>
            <a:endParaRPr lang="en-US" sz="1600" dirty="0"/>
          </a:p>
          <a:p>
            <a:pPr marL="342900" lvl="0" indent="-342900">
              <a:lnSpc>
                <a:spcPct val="107000"/>
              </a:lnSpc>
              <a:buFont typeface="Wingdings" panose="05000000000000000000" pitchFamily="2" charset="2"/>
              <a:buChar char=""/>
            </a:pPr>
            <a:r>
              <a:rPr lang="en-US" sz="1600" dirty="0">
                <a:latin typeface="Times New Roman" panose="02020603050405020304" pitchFamily="18" charset="0"/>
              </a:rPr>
              <a:t>R = 5.5</a:t>
            </a:r>
            <a:endParaRPr lang="en-US" sz="1600" dirty="0"/>
          </a:p>
          <a:p>
            <a:pPr marL="342900" lvl="0" indent="-342900">
              <a:lnSpc>
                <a:spcPct val="107000"/>
              </a:lnSpc>
              <a:buFont typeface="Wingdings" panose="05000000000000000000" pitchFamily="2" charset="2"/>
              <a:buChar char=""/>
            </a:pPr>
            <a:r>
              <a:rPr lang="en-US" sz="1600" dirty="0">
                <a:latin typeface="Times New Roman" panose="02020603050405020304" pitchFamily="18" charset="0"/>
              </a:rPr>
              <a:t>Cv = 0.32</a:t>
            </a:r>
            <a:endParaRPr lang="en-US" sz="1600" dirty="0"/>
          </a:p>
          <a:p>
            <a:pPr marL="342900" lvl="0" indent="-342900">
              <a:lnSpc>
                <a:spcPct val="107000"/>
              </a:lnSpc>
              <a:buFont typeface="Wingdings" panose="05000000000000000000" pitchFamily="2" charset="2"/>
              <a:buChar char=""/>
            </a:pPr>
            <a:r>
              <a:rPr lang="en-US" sz="1600" dirty="0">
                <a:latin typeface="Times New Roman" panose="02020603050405020304" pitchFamily="18" charset="0"/>
              </a:rPr>
              <a:t>Ca = 0.24</a:t>
            </a:r>
            <a:endParaRPr lang="en-US" sz="1600" dirty="0"/>
          </a:p>
        </p:txBody>
      </p:sp>
      <p:sp>
        <p:nvSpPr>
          <p:cNvPr id="7" name="Rectangle 6"/>
          <p:cNvSpPr/>
          <p:nvPr/>
        </p:nvSpPr>
        <p:spPr>
          <a:xfrm>
            <a:off x="358505" y="4000088"/>
            <a:ext cx="6096000" cy="1202380"/>
          </a:xfrm>
          <a:prstGeom prst="rect">
            <a:avLst/>
          </a:prstGeom>
        </p:spPr>
        <p:txBody>
          <a:bodyPr>
            <a:spAutoFit/>
          </a:bodyPr>
          <a:lstStyle/>
          <a:p>
            <a:pPr algn="just">
              <a:lnSpc>
                <a:spcPct val="105000"/>
              </a:lnSpc>
              <a:spcAft>
                <a:spcPts val="800"/>
              </a:spcAft>
            </a:pPr>
            <a:r>
              <a:rPr lang="en-US" sz="2000" b="1" dirty="0">
                <a:latin typeface="Times New Roman" panose="02020603050405020304" pitchFamily="18" charset="0"/>
                <a:ea typeface="Calibri" panose="020F0502020204030204" pitchFamily="34" charset="0"/>
                <a:cs typeface="Arial" panose="020B0604020202020204" pitchFamily="34" charset="0"/>
              </a:rPr>
              <a:t>Period check:</a:t>
            </a:r>
            <a:endParaRPr lang="en-US" sz="1600" b="1"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 </a:t>
            </a:r>
            <a:r>
              <a:rPr lang="en-US" dirty="0">
                <a:latin typeface="Times New Roman" panose="02020603050405020304" pitchFamily="18" charset="0"/>
                <a:ea typeface="Calibri" panose="020F050202020403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0.59 sec.</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 </a:t>
            </a:r>
            <a:r>
              <a:rPr lang="en-US" baseline="-25000" dirty="0">
                <a:latin typeface="Times New Roman" panose="02020603050405020304" pitchFamily="18" charset="0"/>
                <a:ea typeface="Calibri" panose="020F0502020204030204" pitchFamily="34" charset="0"/>
                <a:cs typeface="Arial" panose="020B0604020202020204" pitchFamily="34" charset="0"/>
              </a:rPr>
              <a:t>limit</a:t>
            </a:r>
            <a:r>
              <a:rPr lang="en-US" dirty="0">
                <a:latin typeface="Times New Roman" panose="02020603050405020304" pitchFamily="18" charset="0"/>
                <a:ea typeface="Calibri" panose="020F0502020204030204" pitchFamily="34" charset="0"/>
                <a:cs typeface="Arial" panose="020B0604020202020204" pitchFamily="34" charset="0"/>
              </a:rPr>
              <a:t> = 1.4 * T = 1.4 * 0.59 = 0.831 sec.</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pic>
        <p:nvPicPr>
          <p:cNvPr id="10" name="Picture 9"/>
          <p:cNvPicPr/>
          <p:nvPr/>
        </p:nvPicPr>
        <p:blipFill rotWithShape="1">
          <a:blip r:embed="rId2"/>
          <a:srcRect t="8034" b="4180"/>
          <a:stretch/>
        </p:blipFill>
        <p:spPr>
          <a:xfrm>
            <a:off x="358505" y="5334004"/>
            <a:ext cx="6505934" cy="867185"/>
          </a:xfrm>
          <a:prstGeom prst="rect">
            <a:avLst/>
          </a:prstGeom>
        </p:spPr>
      </p:pic>
      <p:sp>
        <p:nvSpPr>
          <p:cNvPr id="11" name="Rectangle 10"/>
          <p:cNvSpPr/>
          <p:nvPr/>
        </p:nvSpPr>
        <p:spPr>
          <a:xfrm>
            <a:off x="7594594" y="5582930"/>
            <a:ext cx="2077440" cy="369332"/>
          </a:xfrm>
          <a:prstGeom prst="rect">
            <a:avLst/>
          </a:prstGeom>
        </p:spPr>
        <p:txBody>
          <a:bodyPr wrap="square">
            <a:spAutoFit/>
          </a:bodyPr>
          <a:lstStyle/>
          <a:p>
            <a:r>
              <a:rPr lang="en-US" b="1" dirty="0">
                <a:effectLst/>
                <a:latin typeface="Times New Roman" panose="02020603050405020304" pitchFamily="18" charset="0"/>
                <a:ea typeface="Calibri" panose="020F0502020204030204" pitchFamily="34" charset="0"/>
              </a:rPr>
              <a:t>period check is ok</a:t>
            </a:r>
            <a:endParaRPr lang="en-US" b="1" dirty="0"/>
          </a:p>
        </p:txBody>
      </p:sp>
    </p:spTree>
    <p:extLst>
      <p:ext uri="{BB962C8B-B14F-4D97-AF65-F5344CB8AC3E}">
        <p14:creationId xmlns:p14="http://schemas.microsoft.com/office/powerpoint/2010/main" val="17837291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590663" y="6041362"/>
            <a:ext cx="683339" cy="365125"/>
          </a:xfrm>
        </p:spPr>
        <p:txBody>
          <a:bodyPr/>
          <a:lstStyle/>
          <a:p>
            <a:fld id="{09964888-E3DD-43E6-9D6D-BA1E53871D58}" type="slidenum">
              <a:rPr lang="en-US" smtClean="0"/>
              <a:pPr/>
              <a:t>49</a:t>
            </a:fld>
            <a:endParaRPr lang="en-US"/>
          </a:p>
        </p:txBody>
      </p:sp>
      <p:sp>
        <p:nvSpPr>
          <p:cNvPr id="5" name="Rectangle 4"/>
          <p:cNvSpPr/>
          <p:nvPr/>
        </p:nvSpPr>
        <p:spPr>
          <a:xfrm>
            <a:off x="213358" y="65027"/>
            <a:ext cx="7271657" cy="1202380"/>
          </a:xfrm>
          <a:prstGeom prst="rect">
            <a:avLst/>
          </a:prstGeom>
        </p:spPr>
        <p:txBody>
          <a:bodyPr wrap="square">
            <a:spAutoFit/>
          </a:bodyPr>
          <a:lstStyle/>
          <a:p>
            <a:pPr algn="just">
              <a:lnSpc>
                <a:spcPct val="105000"/>
              </a:lnSpc>
              <a:spcAft>
                <a:spcPts val="800"/>
              </a:spcAft>
            </a:pPr>
            <a:r>
              <a:rPr lang="en-US" sz="2000" dirty="0">
                <a:latin typeface="Times New Roman" panose="02020603050405020304" pitchFamily="18" charset="0"/>
                <a:ea typeface="Times New Roman" panose="02020603050405020304" pitchFamily="18" charset="0"/>
                <a:cs typeface="Arial" panose="020B0604020202020204" pitchFamily="34" charset="0"/>
              </a:rPr>
              <a:t>Drift check:</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According to the UBC code the max drift check ΔM (drift) = 0.7 * R * Δ</a:t>
            </a:r>
            <a:r>
              <a:rPr lang="en-US" baseline="-25000" dirty="0">
                <a:latin typeface="Times New Roman" panose="02020603050405020304" pitchFamily="18" charset="0"/>
                <a:ea typeface="Times New Roman" panose="02020603050405020304" pitchFamily="18" charset="0"/>
                <a:cs typeface="Arial" panose="020B0604020202020204" pitchFamily="34" charset="0"/>
              </a:rPr>
              <a:t>S</a:t>
            </a:r>
            <a:r>
              <a:rPr lang="en-US" dirty="0">
                <a:latin typeface="Times New Roman" panose="02020603050405020304" pitchFamily="18" charset="0"/>
                <a:ea typeface="Times New Roman" panose="02020603050405020304" pitchFamily="18" charset="0"/>
                <a:cs typeface="Arial" panose="020B0604020202020204" pitchFamily="34" charset="0"/>
              </a:rPr>
              <a:t> </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Drift allowable = 0.02 * story height.</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7" name="Rectangle 6"/>
          <p:cNvSpPr/>
          <p:nvPr/>
        </p:nvSpPr>
        <p:spPr>
          <a:xfrm>
            <a:off x="8000025" y="2035745"/>
            <a:ext cx="1864613" cy="369909"/>
          </a:xfrm>
          <a:prstGeom prst="rect">
            <a:avLst/>
          </a:prstGeom>
        </p:spPr>
        <p:txBody>
          <a:bodyPr wrap="none">
            <a:spAutoFit/>
          </a:bodyPr>
          <a:lstStyle/>
          <a:p>
            <a:pPr algn="just">
              <a:lnSpc>
                <a:spcPct val="105000"/>
              </a:lnSpc>
              <a:spcAft>
                <a:spcPts val="800"/>
              </a:spcAft>
            </a:pPr>
            <a:r>
              <a:rPr lang="en-US" b="1" dirty="0">
                <a:latin typeface="Times New Roman" panose="02020603050405020304" pitchFamily="18" charset="0"/>
                <a:ea typeface="Times New Roman" panose="02020603050405020304" pitchFamily="18" charset="0"/>
                <a:cs typeface="Arial" panose="020B0604020202020204" pitchFamily="34" charset="0"/>
              </a:rPr>
              <a:t>Drift check is ok.</a:t>
            </a:r>
            <a:endParaRPr lang="en-US" sz="1600" b="1"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8" name="Rectangle 7"/>
          <p:cNvSpPr/>
          <p:nvPr/>
        </p:nvSpPr>
        <p:spPr>
          <a:xfrm>
            <a:off x="213358" y="3895520"/>
            <a:ext cx="2020105" cy="400751"/>
          </a:xfrm>
          <a:prstGeom prst="rect">
            <a:avLst/>
          </a:prstGeom>
        </p:spPr>
        <p:txBody>
          <a:bodyPr wrap="none">
            <a:spAutoFit/>
          </a:bodyPr>
          <a:lstStyle/>
          <a:p>
            <a:pPr algn="just">
              <a:lnSpc>
                <a:spcPct val="105000"/>
              </a:lnSpc>
              <a:spcAft>
                <a:spcPts val="800"/>
              </a:spcAft>
            </a:pPr>
            <a:r>
              <a:rPr lang="en-US" sz="2000" dirty="0">
                <a:latin typeface="Times New Roman" panose="02020603050405020304" pitchFamily="18" charset="0"/>
                <a:ea typeface="Calibri" panose="020F0502020204030204" pitchFamily="34" charset="0"/>
                <a:cs typeface="Arial" panose="020B0604020202020204" pitchFamily="34" charset="0"/>
              </a:rPr>
              <a:t>Base shear check:</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1"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49</a:t>
            </a:fld>
            <a:endParaRPr lang="en-US" sz="1600" dirty="0">
              <a:solidFill>
                <a:schemeClr val="tx1"/>
              </a:solidFill>
            </a:endParaRPr>
          </a:p>
        </p:txBody>
      </p:sp>
      <p:pic>
        <p:nvPicPr>
          <p:cNvPr id="12" name="Picture 11"/>
          <p:cNvPicPr/>
          <p:nvPr/>
        </p:nvPicPr>
        <p:blipFill rotWithShape="1">
          <a:blip r:embed="rId2"/>
          <a:srcRect l="785" r="487"/>
          <a:stretch/>
        </p:blipFill>
        <p:spPr>
          <a:xfrm>
            <a:off x="213359" y="1360780"/>
            <a:ext cx="7179114" cy="1961969"/>
          </a:xfrm>
          <a:prstGeom prst="rect">
            <a:avLst/>
          </a:prstGeom>
        </p:spPr>
      </p:pic>
      <p:sp>
        <p:nvSpPr>
          <p:cNvPr id="14" name="Rectangle 13"/>
          <p:cNvSpPr/>
          <p:nvPr/>
        </p:nvSpPr>
        <p:spPr>
          <a:xfrm>
            <a:off x="7744737" y="4936126"/>
            <a:ext cx="3709349" cy="374077"/>
          </a:xfrm>
          <a:prstGeom prst="rect">
            <a:avLst/>
          </a:prstGeom>
        </p:spPr>
        <p:txBody>
          <a:bodyPr wrap="none">
            <a:spAutoFit/>
          </a:bodyPr>
          <a:lstStyle/>
          <a:p>
            <a:pPr>
              <a:lnSpc>
                <a:spcPct val="107000"/>
              </a:lnSpc>
              <a:spcAft>
                <a:spcPts val="800"/>
              </a:spcAft>
            </a:pPr>
            <a:r>
              <a:rPr lang="en-US" b="1" dirty="0">
                <a:effectLst/>
                <a:latin typeface="Times New Roman" panose="02020603050405020304" pitchFamily="18" charset="0"/>
                <a:ea typeface="Calibri" panose="020F0502020204030204" pitchFamily="34" charset="0"/>
                <a:cs typeface="Arial" panose="020B0604020202020204" pitchFamily="34" charset="0"/>
              </a:rPr>
              <a:t>Error = 0.433 % &lt; 1% , check is ok.</a:t>
            </a:r>
            <a:endParaRPr lang="en-US" sz="1600" b="1"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2120" b="2887"/>
          <a:stretch/>
        </p:blipFill>
        <p:spPr>
          <a:xfrm>
            <a:off x="213358" y="4441169"/>
            <a:ext cx="7179115" cy="1363990"/>
          </a:xfrm>
          <a:prstGeom prst="rect">
            <a:avLst/>
          </a:prstGeom>
        </p:spPr>
      </p:pic>
    </p:spTree>
    <p:extLst>
      <p:ext uri="{BB962C8B-B14F-4D97-AF65-F5344CB8AC3E}">
        <p14:creationId xmlns:p14="http://schemas.microsoft.com/office/powerpoint/2010/main" val="2074105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22B2B-859D-42AF-8858-81AEF86BB550}"/>
              </a:ext>
            </a:extLst>
          </p:cNvPr>
          <p:cNvSpPr>
            <a:spLocks noGrp="1"/>
          </p:cNvSpPr>
          <p:nvPr>
            <p:ph type="title"/>
          </p:nvPr>
        </p:nvSpPr>
        <p:spPr>
          <a:xfrm>
            <a:off x="0" y="0"/>
            <a:ext cx="8596668" cy="671804"/>
          </a:xfrm>
        </p:spPr>
        <p:txBody>
          <a:bodyPr/>
          <a:lstStyle/>
          <a:p>
            <a:r>
              <a:rPr lang="en-US" sz="36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aspects</a:t>
            </a:r>
            <a:endParaRPr lang="en-US" dirty="0"/>
          </a:p>
        </p:txBody>
      </p:sp>
      <p:sp>
        <p:nvSpPr>
          <p:cNvPr id="7" name="TextBox 6">
            <a:extLst>
              <a:ext uri="{FF2B5EF4-FFF2-40B4-BE49-F238E27FC236}">
                <a16:creationId xmlns:a16="http://schemas.microsoft.com/office/drawing/2014/main" id="{EB91CE35-F4BA-4889-8D09-4477CF0EC227}"/>
              </a:ext>
            </a:extLst>
          </p:cNvPr>
          <p:cNvSpPr txBox="1"/>
          <p:nvPr/>
        </p:nvSpPr>
        <p:spPr>
          <a:xfrm>
            <a:off x="4222574" y="1523861"/>
            <a:ext cx="1777481" cy="369332"/>
          </a:xfrm>
          <a:prstGeom prst="rect">
            <a:avLst/>
          </a:prstGeom>
          <a:noFill/>
        </p:spPr>
        <p:txBody>
          <a:bodyPr wrap="square">
            <a:spAutoFit/>
          </a:bodyPr>
          <a:lstStyle/>
          <a:p>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Parking floor</a:t>
            </a:r>
            <a:endParaRPr lang="en-US" sz="1800" dirty="0"/>
          </a:p>
        </p:txBody>
      </p:sp>
      <p:pic>
        <p:nvPicPr>
          <p:cNvPr id="22" name="Content Placeholder 21" descr="Diagram&#10;&#10;Description automatically generated">
            <a:extLst>
              <a:ext uri="{FF2B5EF4-FFF2-40B4-BE49-F238E27FC236}">
                <a16:creationId xmlns:a16="http://schemas.microsoft.com/office/drawing/2014/main" id="{790E4FF7-38A8-4684-97D0-7AB76D339F4B}"/>
              </a:ext>
            </a:extLst>
          </p:cNvPr>
          <p:cNvPicPr>
            <a:picLocks noGrp="1"/>
          </p:cNvPicPr>
          <p:nvPr>
            <p:ph sz="half" idx="2"/>
          </p:nvPr>
        </p:nvPicPr>
        <p:blipFill>
          <a:blip r:embed="rId2">
            <a:extLst>
              <a:ext uri="{28A0092B-C50C-407E-A947-70E740481C1C}">
                <a14:useLocalDpi xmlns:a14="http://schemas.microsoft.com/office/drawing/2010/main" val="0"/>
              </a:ext>
            </a:extLst>
          </a:blip>
          <a:stretch>
            <a:fillRect/>
          </a:stretch>
        </p:blipFill>
        <p:spPr>
          <a:xfrm>
            <a:off x="5111316" y="1930400"/>
            <a:ext cx="5740186" cy="4386424"/>
          </a:xfrm>
          <a:prstGeom prst="rect">
            <a:avLst/>
          </a:prstGeom>
        </p:spPr>
      </p:pic>
      <p:pic>
        <p:nvPicPr>
          <p:cNvPr id="25" name="Content Placeholder 24" descr="Diagram&#10;&#10;Description automatically generated">
            <a:extLst>
              <a:ext uri="{FF2B5EF4-FFF2-40B4-BE49-F238E27FC236}">
                <a16:creationId xmlns:a16="http://schemas.microsoft.com/office/drawing/2014/main" id="{E5D97E97-D29F-4006-A623-D33E5F401050}"/>
              </a:ext>
            </a:extLst>
          </p:cNvPr>
          <p:cNvPicPr>
            <a:picLocks noGrp="1"/>
          </p:cNvPicPr>
          <p:nvPr>
            <p:ph sz="half" idx="1"/>
          </p:nvPr>
        </p:nvPicPr>
        <p:blipFill>
          <a:blip r:embed="rId3">
            <a:extLst>
              <a:ext uri="{28A0092B-C50C-407E-A947-70E740481C1C}">
                <a14:useLocalDpi xmlns:a14="http://schemas.microsoft.com/office/drawing/2010/main" val="0"/>
              </a:ext>
            </a:extLst>
          </a:blip>
          <a:stretch>
            <a:fillRect/>
          </a:stretch>
        </p:blipFill>
        <p:spPr>
          <a:xfrm>
            <a:off x="93306" y="1930400"/>
            <a:ext cx="5018009" cy="4386424"/>
          </a:xfrm>
          <a:prstGeom prst="rect">
            <a:avLst/>
          </a:prstGeom>
        </p:spPr>
      </p:pic>
    </p:spTree>
    <p:extLst>
      <p:ext uri="{BB962C8B-B14F-4D97-AF65-F5344CB8AC3E}">
        <p14:creationId xmlns:p14="http://schemas.microsoft.com/office/powerpoint/2010/main" val="1168071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64193" y="274989"/>
            <a:ext cx="3071706" cy="814251"/>
          </a:xfrm>
        </p:spPr>
        <p:txBody>
          <a:bodyPr>
            <a:normAutofit/>
          </a:bodyPr>
          <a:lstStyle/>
          <a:p>
            <a:pPr marL="0" marR="0">
              <a:lnSpc>
                <a:spcPct val="105000"/>
              </a:lnSpc>
              <a:spcBef>
                <a:spcPts val="600"/>
              </a:spcBef>
              <a:spcAft>
                <a:spcPts val="0"/>
              </a:spcAft>
            </a:pPr>
            <a:r>
              <a:rPr lang="en-US" sz="25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Slabs Design:</a:t>
            </a:r>
            <a:endParaRPr lang="en-US" sz="2500" dirty="0">
              <a:solidFill>
                <a:schemeClr val="tx1"/>
              </a:solidFill>
              <a:latin typeface="Times New Roman" panose="02020603050405020304" pitchFamily="18" charset="0"/>
              <a:cs typeface="Times New Roman" panose="02020603050405020304" pitchFamily="18" charset="0"/>
            </a:endParaRPr>
          </a:p>
        </p:txBody>
      </p:sp>
      <p:sp>
        <p:nvSpPr>
          <p:cNvPr id="5" name="Rectangle 4"/>
          <p:cNvSpPr/>
          <p:nvPr/>
        </p:nvSpPr>
        <p:spPr>
          <a:xfrm>
            <a:off x="838255" y="1457368"/>
            <a:ext cx="3277564" cy="388696"/>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Voided slab with thickness 42 cm</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542041" y="2214192"/>
            <a:ext cx="4055717" cy="3224888"/>
          </a:xfrm>
          <a:prstGeom prst="rect">
            <a:avLst/>
          </a:prstGeom>
        </p:spPr>
      </p:pic>
      <p:sp>
        <p:nvSpPr>
          <p:cNvPr id="7" name="Rectangle 6"/>
          <p:cNvSpPr/>
          <p:nvPr/>
        </p:nvSpPr>
        <p:spPr>
          <a:xfrm>
            <a:off x="5845974" y="1462882"/>
            <a:ext cx="4134465" cy="369909"/>
          </a:xfrm>
          <a:prstGeom prst="rect">
            <a:avLst/>
          </a:prstGeom>
        </p:spPr>
        <p:txBody>
          <a:bodyPr wrap="none">
            <a:spAutoFit/>
          </a:bodyPr>
          <a:lstStyle/>
          <a:p>
            <a:pPr lvl="0" algn="just">
              <a:lnSpc>
                <a:spcPct val="105000"/>
              </a:lnSpc>
              <a:spcAft>
                <a:spcPts val="800"/>
              </a:spcAft>
            </a:pPr>
            <a:r>
              <a:rPr lang="en-US"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Stair slab for block 1 with thickness 25 cm</a:t>
            </a:r>
            <a:endParaRPr lang="en-US" sz="1600" dirty="0">
              <a:solidFill>
                <a:prstClr val="black"/>
              </a:solidFill>
              <a:latin typeface="Calibri" panose="020F0502020204030204" pitchFamily="34" charset="0"/>
              <a:ea typeface="Times New Roman" panose="02020603050405020304" pitchFamily="18" charset="0"/>
              <a:cs typeface="Arial" panose="020B0604020202020204" pitchFamily="34" charset="0"/>
            </a:endParaRPr>
          </a:p>
        </p:txBody>
      </p:sp>
      <p:sp>
        <p:nvSpPr>
          <p:cNvPr id="8" name="Rectangle 7"/>
          <p:cNvSpPr/>
          <p:nvPr/>
        </p:nvSpPr>
        <p:spPr>
          <a:xfrm>
            <a:off x="5845974" y="4113400"/>
            <a:ext cx="4185761" cy="369909"/>
          </a:xfrm>
          <a:prstGeom prst="rect">
            <a:avLst/>
          </a:prstGeom>
        </p:spPr>
        <p:txBody>
          <a:bodyPr wrap="none">
            <a:spAutoFit/>
          </a:bodyPr>
          <a:lstStyle/>
          <a:p>
            <a:pPr lvl="0" algn="just">
              <a:lnSpc>
                <a:spcPct val="105000"/>
              </a:lnSpc>
              <a:spcAft>
                <a:spcPts val="800"/>
              </a:spcAft>
            </a:pPr>
            <a:r>
              <a:rPr lang="en-US" dirty="0">
                <a:solidFill>
                  <a:prstClr val="black"/>
                </a:solidFill>
                <a:latin typeface="Times New Roman" panose="02020603050405020304" pitchFamily="18" charset="0"/>
                <a:ea typeface="Times New Roman" panose="02020603050405020304" pitchFamily="18" charset="0"/>
                <a:cs typeface="Arial" panose="020B0604020202020204" pitchFamily="34" charset="0"/>
              </a:rPr>
              <a:t>Stair slab for block 2 with thickness 25 cm</a:t>
            </a:r>
            <a:endParaRPr lang="en-US" sz="1600" dirty="0">
              <a:solidFill>
                <a:prstClr val="black"/>
              </a:solidFill>
              <a:latin typeface="Calibri" panose="020F0502020204030204" pitchFamily="34" charset="0"/>
              <a:ea typeface="Times New Roman" panose="02020603050405020304" pitchFamily="18" charset="0"/>
              <a:cs typeface="Arial" panose="020B0604020202020204" pitchFamily="34" charset="0"/>
            </a:endParaRP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b="17485"/>
          <a:stretch/>
        </p:blipFill>
        <p:spPr>
          <a:xfrm>
            <a:off x="5812805" y="2070553"/>
            <a:ext cx="4508530" cy="134235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45974" y="4770444"/>
            <a:ext cx="4508530" cy="1626799"/>
          </a:xfrm>
          <a:prstGeom prst="rect">
            <a:avLst/>
          </a:prstGeom>
        </p:spPr>
      </p:pic>
    </p:spTree>
    <p:extLst>
      <p:ext uri="{BB962C8B-B14F-4D97-AF65-F5344CB8AC3E}">
        <p14:creationId xmlns:p14="http://schemas.microsoft.com/office/powerpoint/2010/main" val="17173442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5201" y="414178"/>
            <a:ext cx="3004092" cy="374077"/>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Reinforcement of Voided slab:</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68655" y="1411367"/>
            <a:ext cx="5215255" cy="4138295"/>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6180058" y="1411366"/>
            <a:ext cx="5215255" cy="4138295"/>
          </a:xfrm>
          <a:prstGeom prst="rect">
            <a:avLst/>
          </a:prstGeom>
        </p:spPr>
      </p:pic>
      <p:sp>
        <p:nvSpPr>
          <p:cNvPr id="7" name="Rectangle 6"/>
          <p:cNvSpPr/>
          <p:nvPr/>
        </p:nvSpPr>
        <p:spPr>
          <a:xfrm>
            <a:off x="1204649" y="1042034"/>
            <a:ext cx="2956900" cy="369332"/>
          </a:xfrm>
          <a:prstGeom prst="rect">
            <a:avLst/>
          </a:prstGeom>
        </p:spPr>
        <p:txBody>
          <a:bodyPr wrap="none">
            <a:spAutoFit/>
          </a:bodyPr>
          <a:lstStyle/>
          <a:p>
            <a:r>
              <a:rPr lang="en-US" b="1" u="sng">
                <a:latin typeface="Times New Roman" panose="02020603050405020304" pitchFamily="18" charset="0"/>
                <a:ea typeface="Calibri" panose="020F0502020204030204" pitchFamily="34" charset="0"/>
              </a:rPr>
              <a:t>Second Basement Floor slab</a:t>
            </a:r>
            <a:endParaRPr lang="en-US" dirty="0"/>
          </a:p>
        </p:txBody>
      </p:sp>
      <p:sp>
        <p:nvSpPr>
          <p:cNvPr id="8" name="Rectangle 7"/>
          <p:cNvSpPr/>
          <p:nvPr/>
        </p:nvSpPr>
        <p:spPr>
          <a:xfrm>
            <a:off x="7263528" y="1042034"/>
            <a:ext cx="2661947" cy="369332"/>
          </a:xfrm>
          <a:prstGeom prst="rect">
            <a:avLst/>
          </a:prstGeom>
        </p:spPr>
        <p:txBody>
          <a:bodyPr wrap="none">
            <a:spAutoFit/>
          </a:bodyPr>
          <a:lstStyle/>
          <a:p>
            <a:r>
              <a:rPr lang="en-US" b="1" u="sng" dirty="0">
                <a:latin typeface="Times New Roman" panose="02020603050405020304" pitchFamily="18" charset="0"/>
                <a:ea typeface="Calibri" panose="020F0502020204030204" pitchFamily="34" charset="0"/>
              </a:rPr>
              <a:t>first Basement Floor slab</a:t>
            </a:r>
            <a:endParaRPr lang="en-US" dirty="0"/>
          </a:p>
        </p:txBody>
      </p:sp>
    </p:spTree>
    <p:extLst>
      <p:ext uri="{BB962C8B-B14F-4D97-AF65-F5344CB8AC3E}">
        <p14:creationId xmlns:p14="http://schemas.microsoft.com/office/powerpoint/2010/main" val="16456979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5201" y="414178"/>
            <a:ext cx="3004092" cy="374077"/>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Reinforcement of Voided slab:</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425201" y="1470499"/>
            <a:ext cx="5112714" cy="4891664"/>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6516908" y="1470499"/>
            <a:ext cx="5112714" cy="4891664"/>
          </a:xfrm>
          <a:prstGeom prst="rect">
            <a:avLst/>
          </a:prstGeom>
        </p:spPr>
      </p:pic>
      <p:sp>
        <p:nvSpPr>
          <p:cNvPr id="7" name="Rectangle 6"/>
          <p:cNvSpPr/>
          <p:nvPr/>
        </p:nvSpPr>
        <p:spPr>
          <a:xfrm>
            <a:off x="1927247" y="1101167"/>
            <a:ext cx="2010166" cy="369332"/>
          </a:xfrm>
          <a:prstGeom prst="rect">
            <a:avLst/>
          </a:prstGeom>
        </p:spPr>
        <p:txBody>
          <a:bodyPr wrap="none">
            <a:spAutoFit/>
          </a:bodyPr>
          <a:lstStyle/>
          <a:p>
            <a:r>
              <a:rPr lang="en-US" b="1" u="sng" dirty="0">
                <a:latin typeface="Times New Roman" panose="02020603050405020304" pitchFamily="18" charset="0"/>
                <a:ea typeface="Calibri" panose="020F0502020204030204" pitchFamily="34" charset="0"/>
              </a:rPr>
              <a:t>Ground Floor slab</a:t>
            </a:r>
            <a:endParaRPr lang="en-US" dirty="0"/>
          </a:p>
        </p:txBody>
      </p:sp>
      <p:sp>
        <p:nvSpPr>
          <p:cNvPr id="9" name="Rectangle 8"/>
          <p:cNvSpPr/>
          <p:nvPr/>
        </p:nvSpPr>
        <p:spPr>
          <a:xfrm>
            <a:off x="7772109" y="1101167"/>
            <a:ext cx="1706557" cy="369332"/>
          </a:xfrm>
          <a:prstGeom prst="rect">
            <a:avLst/>
          </a:prstGeom>
        </p:spPr>
        <p:txBody>
          <a:bodyPr wrap="none">
            <a:spAutoFit/>
          </a:bodyPr>
          <a:lstStyle/>
          <a:p>
            <a:r>
              <a:rPr lang="en-US" b="1" u="sng" dirty="0">
                <a:latin typeface="Times New Roman" panose="02020603050405020304" pitchFamily="18" charset="0"/>
                <a:ea typeface="Calibri" panose="020F0502020204030204" pitchFamily="34" charset="0"/>
              </a:rPr>
              <a:t>First Floor slab</a:t>
            </a:r>
            <a:endParaRPr lang="en-US" dirty="0"/>
          </a:p>
        </p:txBody>
      </p:sp>
    </p:spTree>
    <p:extLst>
      <p:ext uri="{BB962C8B-B14F-4D97-AF65-F5344CB8AC3E}">
        <p14:creationId xmlns:p14="http://schemas.microsoft.com/office/powerpoint/2010/main" val="23235453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5201" y="414178"/>
            <a:ext cx="3004092" cy="374077"/>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Reinforcement of Voided slab:</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425201" y="1483378"/>
            <a:ext cx="5112714" cy="4891664"/>
          </a:xfrm>
          <a:prstGeom prst="rect">
            <a:avLst/>
          </a:prstGeom>
        </p:spPr>
      </p:pic>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6465393" y="1483378"/>
            <a:ext cx="5112714" cy="4929147"/>
          </a:xfrm>
          <a:prstGeom prst="rect">
            <a:avLst/>
          </a:prstGeom>
        </p:spPr>
      </p:pic>
      <p:sp>
        <p:nvSpPr>
          <p:cNvPr id="12" name="Rectangle 11"/>
          <p:cNvSpPr/>
          <p:nvPr/>
        </p:nvSpPr>
        <p:spPr>
          <a:xfrm>
            <a:off x="1927247" y="1101167"/>
            <a:ext cx="1937390" cy="369332"/>
          </a:xfrm>
          <a:prstGeom prst="rect">
            <a:avLst/>
          </a:prstGeom>
        </p:spPr>
        <p:txBody>
          <a:bodyPr wrap="none">
            <a:spAutoFit/>
          </a:bodyPr>
          <a:lstStyle/>
          <a:p>
            <a:r>
              <a:rPr lang="en-US" b="1" u="sng" dirty="0">
                <a:latin typeface="Times New Roman" panose="02020603050405020304" pitchFamily="18" charset="0"/>
                <a:ea typeface="Calibri" panose="020F0502020204030204" pitchFamily="34" charset="0"/>
              </a:rPr>
              <a:t>Second Floor slab</a:t>
            </a:r>
            <a:endParaRPr lang="en-US" dirty="0"/>
          </a:p>
        </p:txBody>
      </p:sp>
      <p:sp>
        <p:nvSpPr>
          <p:cNvPr id="13" name="Rectangle 12"/>
          <p:cNvSpPr/>
          <p:nvPr/>
        </p:nvSpPr>
        <p:spPr>
          <a:xfrm>
            <a:off x="7772109" y="1101167"/>
            <a:ext cx="1809150" cy="369332"/>
          </a:xfrm>
          <a:prstGeom prst="rect">
            <a:avLst/>
          </a:prstGeom>
        </p:spPr>
        <p:txBody>
          <a:bodyPr wrap="none">
            <a:spAutoFit/>
          </a:bodyPr>
          <a:lstStyle/>
          <a:p>
            <a:r>
              <a:rPr lang="en-US" b="1" u="sng" dirty="0">
                <a:latin typeface="Times New Roman" panose="02020603050405020304" pitchFamily="18" charset="0"/>
                <a:ea typeface="Calibri" panose="020F0502020204030204" pitchFamily="34" charset="0"/>
              </a:rPr>
              <a:t>Third Floor slab</a:t>
            </a:r>
            <a:endParaRPr lang="en-US" dirty="0"/>
          </a:p>
        </p:txBody>
      </p:sp>
    </p:spTree>
    <p:extLst>
      <p:ext uri="{BB962C8B-B14F-4D97-AF65-F5344CB8AC3E}">
        <p14:creationId xmlns:p14="http://schemas.microsoft.com/office/powerpoint/2010/main" val="1542309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a:extLst>
              <a:ext uri="{28A0092B-C50C-407E-A947-70E740481C1C}">
                <a14:useLocalDpi xmlns:a14="http://schemas.microsoft.com/office/drawing/2010/main" val="0"/>
              </a:ext>
            </a:extLst>
          </a:blip>
          <a:srcRect l="-1" r="57858"/>
          <a:stretch/>
        </p:blipFill>
        <p:spPr bwMode="auto">
          <a:xfrm>
            <a:off x="4095679" y="1547770"/>
            <a:ext cx="2433909" cy="4943181"/>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425201" y="414178"/>
            <a:ext cx="3004092" cy="374077"/>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Reinforcement of Voided slab:</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4195805" y="1023893"/>
            <a:ext cx="1924566" cy="369332"/>
          </a:xfrm>
          <a:prstGeom prst="rect">
            <a:avLst/>
          </a:prstGeom>
        </p:spPr>
        <p:txBody>
          <a:bodyPr wrap="none">
            <a:spAutoFit/>
          </a:bodyPr>
          <a:lstStyle/>
          <a:p>
            <a:r>
              <a:rPr lang="en-US" b="1" u="sng" dirty="0">
                <a:latin typeface="Times New Roman" panose="02020603050405020304" pitchFamily="18" charset="0"/>
                <a:ea typeface="Calibri" panose="020F0502020204030204" pitchFamily="34" charset="0"/>
              </a:rPr>
              <a:t>Fourth Floor slab</a:t>
            </a:r>
            <a:endParaRPr lang="en-US" dirty="0"/>
          </a:p>
        </p:txBody>
      </p:sp>
    </p:spTree>
    <p:extLst>
      <p:ext uri="{BB962C8B-B14F-4D97-AF65-F5344CB8AC3E}">
        <p14:creationId xmlns:p14="http://schemas.microsoft.com/office/powerpoint/2010/main" val="4388730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25201" y="414178"/>
            <a:ext cx="2794355" cy="374077"/>
          </a:xfrm>
          <a:prstGeom prst="rect">
            <a:avLst/>
          </a:prstGeom>
        </p:spPr>
        <p:txBody>
          <a:bodyPr wrap="none">
            <a:spAutoFit/>
          </a:bodyPr>
          <a:lstStyle/>
          <a:p>
            <a:pPr>
              <a:lnSpc>
                <a:spcPct val="107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Reinforcement of Stair slab:</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4195805" y="1023893"/>
            <a:ext cx="1123064" cy="369332"/>
          </a:xfrm>
          <a:prstGeom prst="rect">
            <a:avLst/>
          </a:prstGeom>
        </p:spPr>
        <p:txBody>
          <a:bodyPr wrap="none">
            <a:spAutoFit/>
          </a:bodyPr>
          <a:lstStyle/>
          <a:p>
            <a:r>
              <a:rPr lang="en-US" b="1" u="sng" dirty="0">
                <a:latin typeface="Times New Roman" panose="02020603050405020304" pitchFamily="18" charset="0"/>
                <a:ea typeface="Calibri" panose="020F0502020204030204" pitchFamily="34" charset="0"/>
              </a:rPr>
              <a:t>Stair slab</a:t>
            </a:r>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2378" y="1393225"/>
            <a:ext cx="6134574" cy="5255744"/>
          </a:xfrm>
          <a:prstGeom prst="rect">
            <a:avLst/>
          </a:prstGeom>
        </p:spPr>
      </p:pic>
    </p:spTree>
    <p:extLst>
      <p:ext uri="{BB962C8B-B14F-4D97-AF65-F5344CB8AC3E}">
        <p14:creationId xmlns:p14="http://schemas.microsoft.com/office/powerpoint/2010/main" val="27843798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rotWithShape="1">
          <a:blip r:embed="rId2">
            <a:extLst>
              <a:ext uri="{28A0092B-C50C-407E-A947-70E740481C1C}">
                <a14:useLocalDpi xmlns:a14="http://schemas.microsoft.com/office/drawing/2010/main" val="0"/>
              </a:ext>
            </a:extLst>
          </a:blip>
          <a:srcRect/>
          <a:stretch/>
        </p:blipFill>
        <p:spPr bwMode="auto">
          <a:xfrm>
            <a:off x="177952" y="941744"/>
            <a:ext cx="5295570" cy="3168293"/>
          </a:xfrm>
          <a:prstGeom prst="rect">
            <a:avLst/>
          </a:prstGeom>
          <a:noFill/>
          <a:ln>
            <a:noFill/>
          </a:ln>
        </p:spPr>
      </p:pic>
      <p:pic>
        <p:nvPicPr>
          <p:cNvPr id="13" name="Picture 12"/>
          <p:cNvPicPr/>
          <p:nvPr/>
        </p:nvPicPr>
        <p:blipFill rotWithShape="1">
          <a:blip r:embed="rId3">
            <a:extLst>
              <a:ext uri="{28A0092B-C50C-407E-A947-70E740481C1C}">
                <a14:useLocalDpi xmlns:a14="http://schemas.microsoft.com/office/drawing/2010/main" val="0"/>
              </a:ext>
            </a:extLst>
          </a:blip>
          <a:srcRect t="5714"/>
          <a:stretch/>
        </p:blipFill>
        <p:spPr bwMode="auto">
          <a:xfrm>
            <a:off x="177952" y="4105276"/>
            <a:ext cx="5295570" cy="2627635"/>
          </a:xfrm>
          <a:prstGeom prst="rect">
            <a:avLst/>
          </a:prstGeom>
          <a:noFill/>
          <a:ln>
            <a:noFill/>
          </a:ln>
        </p:spPr>
      </p:pic>
      <p:pic>
        <p:nvPicPr>
          <p:cNvPr id="14" name="Picture 13"/>
          <p:cNvPicPr/>
          <p:nvPr/>
        </p:nvPicPr>
        <p:blipFill rotWithShape="1">
          <a:blip r:embed="rId4">
            <a:extLst>
              <a:ext uri="{28A0092B-C50C-407E-A947-70E740481C1C}">
                <a14:useLocalDpi xmlns:a14="http://schemas.microsoft.com/office/drawing/2010/main" val="0"/>
              </a:ext>
            </a:extLst>
          </a:blip>
          <a:srcRect t="5138"/>
          <a:stretch/>
        </p:blipFill>
        <p:spPr bwMode="auto">
          <a:xfrm>
            <a:off x="6102232" y="3698082"/>
            <a:ext cx="5295570" cy="3019426"/>
          </a:xfrm>
          <a:prstGeom prst="rect">
            <a:avLst/>
          </a:prstGeom>
          <a:noFill/>
          <a:ln>
            <a:noFill/>
          </a:ln>
        </p:spPr>
      </p:pic>
      <p:sp>
        <p:nvSpPr>
          <p:cNvPr id="15" name="Rectangle 14"/>
          <p:cNvSpPr/>
          <p:nvPr/>
        </p:nvSpPr>
        <p:spPr>
          <a:xfrm>
            <a:off x="313143" y="149540"/>
            <a:ext cx="1867819" cy="430887"/>
          </a:xfrm>
          <a:prstGeom prst="rect">
            <a:avLst/>
          </a:prstGeom>
        </p:spPr>
        <p:txBody>
          <a:bodyPr wrap="none">
            <a:spAutoFit/>
          </a:bodyPr>
          <a:lstStyle/>
          <a:p>
            <a:r>
              <a:rPr lang="en-US" sz="2200" b="1" dirty="0">
                <a:latin typeface="Times New Roman" panose="02020603050405020304" pitchFamily="18" charset="0"/>
                <a:cs typeface="Times New Roman" panose="02020603050405020304" pitchFamily="18" charset="0"/>
              </a:rPr>
              <a:t>Beams Design</a:t>
            </a:r>
          </a:p>
        </p:txBody>
      </p:sp>
      <p:sp>
        <p:nvSpPr>
          <p:cNvPr id="16" name="Rectangle 15"/>
          <p:cNvSpPr/>
          <p:nvPr/>
        </p:nvSpPr>
        <p:spPr>
          <a:xfrm>
            <a:off x="571596" y="596146"/>
            <a:ext cx="5172381" cy="338554"/>
          </a:xfrm>
          <a:prstGeom prst="rect">
            <a:avLst/>
          </a:prstGeom>
        </p:spPr>
        <p:txBody>
          <a:bodyPr wrap="square">
            <a:spAutoFit/>
          </a:bodyPr>
          <a:lstStyle/>
          <a:p>
            <a:r>
              <a:rPr lang="en-US" sz="1600" b="1" dirty="0">
                <a:effectLst/>
                <a:latin typeface="Times New Roman" panose="02020603050405020304" pitchFamily="18" charset="0"/>
                <a:ea typeface="Calibri" panose="020F0502020204030204" pitchFamily="34" charset="0"/>
              </a:rPr>
              <a:t>Steel Reinforcement of beams for basement frames :-</a:t>
            </a:r>
            <a:endParaRPr lang="en-US" sz="1600" dirty="0"/>
          </a:p>
        </p:txBody>
      </p:sp>
      <p:pic>
        <p:nvPicPr>
          <p:cNvPr id="17" name="Picture 16"/>
          <p:cNvPicPr/>
          <p:nvPr/>
        </p:nvPicPr>
        <p:blipFill rotWithShape="1">
          <a:blip r:embed="rId5">
            <a:extLst>
              <a:ext uri="{28A0092B-C50C-407E-A947-70E740481C1C}">
                <a14:useLocalDpi xmlns:a14="http://schemas.microsoft.com/office/drawing/2010/main" val="0"/>
              </a:ext>
            </a:extLst>
          </a:blip>
          <a:srcRect b="343"/>
          <a:stretch/>
        </p:blipFill>
        <p:spPr bwMode="auto">
          <a:xfrm>
            <a:off x="6102232" y="937082"/>
            <a:ext cx="5295570" cy="2761000"/>
          </a:xfrm>
          <a:prstGeom prst="rect">
            <a:avLst/>
          </a:prstGeom>
          <a:noFill/>
          <a:ln>
            <a:noFill/>
          </a:ln>
        </p:spPr>
      </p:pic>
      <p:cxnSp>
        <p:nvCxnSpPr>
          <p:cNvPr id="18" name="Straight Connector 17"/>
          <p:cNvCxnSpPr/>
          <p:nvPr/>
        </p:nvCxnSpPr>
        <p:spPr>
          <a:xfrm flipH="1">
            <a:off x="6102232" y="3698082"/>
            <a:ext cx="589081" cy="0"/>
          </a:xfrm>
          <a:prstGeom prst="line">
            <a:avLst/>
          </a:prstGeom>
          <a:ln w="6350"/>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flipH="1">
            <a:off x="177952" y="4102894"/>
            <a:ext cx="589081" cy="0"/>
          </a:xfrm>
          <a:prstGeom prst="line">
            <a:avLst/>
          </a:prstGeom>
          <a:ln w="635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982702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77952" y="1146220"/>
            <a:ext cx="5295570" cy="5267459"/>
          </a:xfrm>
          <a:prstGeom prst="rect">
            <a:avLst/>
          </a:prstGeom>
          <a:noFill/>
          <a:ln>
            <a:noFill/>
          </a:ln>
        </p:spPr>
      </p:pic>
      <p:sp>
        <p:nvSpPr>
          <p:cNvPr id="6" name="Rectangle 5"/>
          <p:cNvSpPr/>
          <p:nvPr/>
        </p:nvSpPr>
        <p:spPr>
          <a:xfrm>
            <a:off x="313143" y="188177"/>
            <a:ext cx="1867819" cy="430887"/>
          </a:xfrm>
          <a:prstGeom prst="rect">
            <a:avLst/>
          </a:prstGeom>
        </p:spPr>
        <p:txBody>
          <a:bodyPr wrap="none">
            <a:spAutoFit/>
          </a:bodyPr>
          <a:lstStyle/>
          <a:p>
            <a:r>
              <a:rPr lang="en-US" sz="2200" b="1" dirty="0">
                <a:latin typeface="Times New Roman" panose="02020603050405020304" pitchFamily="18" charset="0"/>
                <a:cs typeface="Times New Roman" panose="02020603050405020304" pitchFamily="18" charset="0"/>
              </a:rPr>
              <a:t>Beams Design</a:t>
            </a:r>
          </a:p>
        </p:txBody>
      </p:sp>
      <p:sp>
        <p:nvSpPr>
          <p:cNvPr id="7" name="Rectangle 6"/>
          <p:cNvSpPr/>
          <p:nvPr/>
        </p:nvSpPr>
        <p:spPr>
          <a:xfrm>
            <a:off x="507202" y="736613"/>
            <a:ext cx="5172381" cy="338554"/>
          </a:xfrm>
          <a:prstGeom prst="rect">
            <a:avLst/>
          </a:prstGeom>
        </p:spPr>
        <p:txBody>
          <a:bodyPr wrap="square">
            <a:spAutoFit/>
          </a:bodyPr>
          <a:lstStyle/>
          <a:p>
            <a:r>
              <a:rPr lang="en-US" sz="1600" b="1" dirty="0">
                <a:effectLst/>
                <a:latin typeface="Times New Roman" panose="02020603050405020304" pitchFamily="18" charset="0"/>
                <a:ea typeface="Calibri" panose="020F0502020204030204" pitchFamily="34" charset="0"/>
              </a:rPr>
              <a:t>Steel Reinforcement of beams for basement frames :-</a:t>
            </a:r>
            <a:endParaRPr lang="en-US" sz="1600" b="1" dirty="0"/>
          </a:p>
        </p:txBody>
      </p:sp>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6137621" y="1146220"/>
            <a:ext cx="5731510" cy="5267459"/>
          </a:xfrm>
          <a:prstGeom prst="rect">
            <a:avLst/>
          </a:prstGeom>
          <a:noFill/>
          <a:ln>
            <a:noFill/>
          </a:ln>
        </p:spPr>
      </p:pic>
    </p:spTree>
    <p:extLst>
      <p:ext uri="{BB962C8B-B14F-4D97-AF65-F5344CB8AC3E}">
        <p14:creationId xmlns:p14="http://schemas.microsoft.com/office/powerpoint/2010/main" val="11412377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3143" y="188177"/>
            <a:ext cx="1867819" cy="430887"/>
          </a:xfrm>
          <a:prstGeom prst="rect">
            <a:avLst/>
          </a:prstGeom>
        </p:spPr>
        <p:txBody>
          <a:bodyPr wrap="none">
            <a:spAutoFit/>
          </a:bodyPr>
          <a:lstStyle/>
          <a:p>
            <a:r>
              <a:rPr lang="en-US" sz="2200" b="1" dirty="0">
                <a:latin typeface="Times New Roman" panose="02020603050405020304" pitchFamily="18" charset="0"/>
                <a:cs typeface="Times New Roman" panose="02020603050405020304" pitchFamily="18" charset="0"/>
              </a:rPr>
              <a:t>Beams Design</a:t>
            </a:r>
          </a:p>
        </p:txBody>
      </p:sp>
      <p:sp>
        <p:nvSpPr>
          <p:cNvPr id="5" name="Rectangle 4"/>
          <p:cNvSpPr/>
          <p:nvPr/>
        </p:nvSpPr>
        <p:spPr>
          <a:xfrm>
            <a:off x="545838" y="724936"/>
            <a:ext cx="5172381" cy="338554"/>
          </a:xfrm>
          <a:prstGeom prst="rect">
            <a:avLst/>
          </a:prstGeom>
        </p:spPr>
        <p:txBody>
          <a:bodyPr wrap="square">
            <a:spAutoFit/>
          </a:bodyPr>
          <a:lstStyle/>
          <a:p>
            <a:r>
              <a:rPr lang="en-US" sz="1600" b="1" dirty="0">
                <a:effectLst/>
                <a:latin typeface="Times New Roman" panose="02020603050405020304" pitchFamily="18" charset="0"/>
                <a:ea typeface="Calibri" panose="020F0502020204030204" pitchFamily="34" charset="0"/>
                <a:cs typeface="Times New Roman" panose="02020603050405020304" pitchFamily="18" charset="0"/>
              </a:rPr>
              <a:t>Steel Reinforcement of beams for </a:t>
            </a:r>
            <a:r>
              <a:rPr lang="en-US" sz="1600" b="1" dirty="0">
                <a:latin typeface="Times New Roman" panose="02020603050405020304" pitchFamily="18" charset="0"/>
                <a:cs typeface="Times New Roman" panose="02020603050405020304" pitchFamily="18" charset="0"/>
              </a:rPr>
              <a:t>Ground Floor </a:t>
            </a:r>
            <a:r>
              <a:rPr lang="en-US" sz="1600" b="1" dirty="0">
                <a:effectLst/>
                <a:latin typeface="Times New Roman" panose="02020603050405020304" pitchFamily="18" charset="0"/>
                <a:ea typeface="Calibri" panose="020F0502020204030204" pitchFamily="34" charset="0"/>
                <a:cs typeface="Times New Roman" panose="02020603050405020304" pitchFamily="18" charset="0"/>
              </a:rPr>
              <a:t>frames :-</a:t>
            </a:r>
            <a:endParaRPr lang="en-US" sz="1600" dirty="0">
              <a:latin typeface="Times New Roman" panose="02020603050405020304" pitchFamily="18" charset="0"/>
              <a:cs typeface="Times New Roman" panose="02020603050405020304" pitchFamily="18" charset="0"/>
            </a:endParaRPr>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206063" y="1153464"/>
            <a:ext cx="5100034" cy="2748836"/>
          </a:xfrm>
          <a:prstGeom prst="rect">
            <a:avLst/>
          </a:prstGeom>
          <a:noFill/>
          <a:ln>
            <a:noFill/>
          </a:ln>
        </p:spPr>
      </p:pic>
      <p:pic>
        <p:nvPicPr>
          <p:cNvPr id="7" name="Picture 6"/>
          <p:cNvPicPr/>
          <p:nvPr/>
        </p:nvPicPr>
        <p:blipFill rotWithShape="1">
          <a:blip r:embed="rId3">
            <a:extLst>
              <a:ext uri="{28A0092B-C50C-407E-A947-70E740481C1C}">
                <a14:useLocalDpi xmlns:a14="http://schemas.microsoft.com/office/drawing/2010/main" val="0"/>
              </a:ext>
            </a:extLst>
          </a:blip>
          <a:srcRect t="5664"/>
          <a:stretch/>
        </p:blipFill>
        <p:spPr bwMode="auto">
          <a:xfrm>
            <a:off x="206063" y="3889418"/>
            <a:ext cx="5100034" cy="2797132"/>
          </a:xfrm>
          <a:prstGeom prst="rect">
            <a:avLst/>
          </a:prstGeom>
          <a:noFill/>
          <a:ln>
            <a:noFill/>
          </a:ln>
        </p:spPr>
      </p:pic>
      <p:pic>
        <p:nvPicPr>
          <p:cNvPr id="8" name="Content Placeholder 9"/>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6207617" y="1153464"/>
            <a:ext cx="5100034" cy="3031185"/>
          </a:xfrm>
          <a:prstGeom prst="rect">
            <a:avLst/>
          </a:prstGeom>
          <a:noFill/>
          <a:ln>
            <a:noFill/>
          </a:ln>
        </p:spPr>
      </p:pic>
      <p:pic>
        <p:nvPicPr>
          <p:cNvPr id="9" name="Content Placeholder 3"/>
          <p:cNvPicPr>
            <a:picLocks/>
          </p:cNvPicPr>
          <p:nvPr/>
        </p:nvPicPr>
        <p:blipFill rotWithShape="1">
          <a:blip r:embed="rId5">
            <a:extLst>
              <a:ext uri="{28A0092B-C50C-407E-A947-70E740481C1C}">
                <a14:useLocalDpi xmlns:a14="http://schemas.microsoft.com/office/drawing/2010/main" val="0"/>
              </a:ext>
            </a:extLst>
          </a:blip>
          <a:srcRect t="8849"/>
          <a:stretch/>
        </p:blipFill>
        <p:spPr bwMode="auto">
          <a:xfrm>
            <a:off x="6207617" y="4178300"/>
            <a:ext cx="5100034" cy="2508250"/>
          </a:xfrm>
          <a:prstGeom prst="rect">
            <a:avLst/>
          </a:prstGeom>
          <a:noFill/>
          <a:ln>
            <a:noFill/>
          </a:ln>
        </p:spPr>
      </p:pic>
    </p:spTree>
    <p:extLst>
      <p:ext uri="{BB962C8B-B14F-4D97-AF65-F5344CB8AC3E}">
        <p14:creationId xmlns:p14="http://schemas.microsoft.com/office/powerpoint/2010/main" val="24011297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5805" y="338629"/>
            <a:ext cx="5883588" cy="450508"/>
          </a:xfrm>
          <a:prstGeom prst="rect">
            <a:avLst/>
          </a:prstGeom>
        </p:spPr>
        <p:txBody>
          <a:bodyPr wrap="square">
            <a:spAutoFit/>
          </a:bodyPr>
          <a:lstStyle/>
          <a:p>
            <a:pPr algn="just">
              <a:lnSpc>
                <a:spcPct val="115000"/>
              </a:lnSpc>
              <a:spcAft>
                <a:spcPts val="1000"/>
              </a:spcAft>
            </a:pPr>
            <a:r>
              <a:rPr lang="en-US" sz="2200" b="1" dirty="0">
                <a:latin typeface="Times New Roman" panose="02020603050405020304" pitchFamily="18" charset="0"/>
                <a:cs typeface="Times New Roman" panose="02020603050405020304" pitchFamily="18" charset="0"/>
              </a:rPr>
              <a:t>Detailing for cross- section of the Frame</a:t>
            </a:r>
            <a:endParaRPr lang="en-US" sz="2200" b="1" dirty="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Picture 4" descr="Diagram&#10;&#10;Description automatically generated with medium confidence"/>
          <p:cNvPicPr/>
          <p:nvPr/>
        </p:nvPicPr>
        <p:blipFill>
          <a:blip r:embed="rId2">
            <a:extLst>
              <a:ext uri="{28A0092B-C50C-407E-A947-70E740481C1C}">
                <a14:useLocalDpi xmlns:a14="http://schemas.microsoft.com/office/drawing/2010/main" val="0"/>
              </a:ext>
            </a:extLst>
          </a:blip>
          <a:stretch>
            <a:fillRect/>
          </a:stretch>
        </p:blipFill>
        <p:spPr>
          <a:xfrm>
            <a:off x="234136" y="1321838"/>
            <a:ext cx="9350214" cy="2323927"/>
          </a:xfrm>
          <a:prstGeom prst="rect">
            <a:avLst/>
          </a:prstGeom>
        </p:spPr>
      </p:pic>
      <p:pic>
        <p:nvPicPr>
          <p:cNvPr id="6" name="Picture 5" descr="Diagram&#10;&#10;Description automatically generated"/>
          <p:cNvPicPr/>
          <p:nvPr/>
        </p:nvPicPr>
        <p:blipFill>
          <a:blip r:embed="rId3">
            <a:extLst>
              <a:ext uri="{28A0092B-C50C-407E-A947-70E740481C1C}">
                <a14:useLocalDpi xmlns:a14="http://schemas.microsoft.com/office/drawing/2010/main" val="0"/>
              </a:ext>
            </a:extLst>
          </a:blip>
          <a:stretch>
            <a:fillRect/>
          </a:stretch>
        </p:blipFill>
        <p:spPr>
          <a:xfrm>
            <a:off x="3566038" y="3935635"/>
            <a:ext cx="2435517" cy="2922365"/>
          </a:xfrm>
          <a:prstGeom prst="rect">
            <a:avLst/>
          </a:prstGeom>
        </p:spPr>
      </p:pic>
    </p:spTree>
    <p:extLst>
      <p:ext uri="{BB962C8B-B14F-4D97-AF65-F5344CB8AC3E}">
        <p14:creationId xmlns:p14="http://schemas.microsoft.com/office/powerpoint/2010/main" val="699311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22B2B-859D-42AF-8858-81AEF86BB550}"/>
              </a:ext>
            </a:extLst>
          </p:cNvPr>
          <p:cNvSpPr>
            <a:spLocks noGrp="1"/>
          </p:cNvSpPr>
          <p:nvPr>
            <p:ph type="title"/>
          </p:nvPr>
        </p:nvSpPr>
        <p:spPr>
          <a:xfrm>
            <a:off x="0" y="0"/>
            <a:ext cx="8596668" cy="671804"/>
          </a:xfrm>
        </p:spPr>
        <p:txBody>
          <a:bodyPr/>
          <a:lstStyle/>
          <a:p>
            <a:r>
              <a:rPr lang="en-US" sz="36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aspects</a:t>
            </a:r>
            <a:endParaRPr lang="en-US" dirty="0"/>
          </a:p>
        </p:txBody>
      </p:sp>
      <p:pic>
        <p:nvPicPr>
          <p:cNvPr id="5" name="Content Placeholder 4" descr="Diagram, schematic&#10;&#10;Description automatically generated">
            <a:extLst>
              <a:ext uri="{FF2B5EF4-FFF2-40B4-BE49-F238E27FC236}">
                <a16:creationId xmlns:a16="http://schemas.microsoft.com/office/drawing/2014/main" id="{DACCF8F3-DC8B-4347-8050-65D42140609B}"/>
              </a:ext>
            </a:extLst>
          </p:cNvPr>
          <p:cNvPicPr>
            <a:picLocks noGrp="1"/>
          </p:cNvPicPr>
          <p:nvPr>
            <p:ph sz="half" idx="1"/>
          </p:nvPr>
        </p:nvPicPr>
        <p:blipFill>
          <a:blip r:embed="rId2">
            <a:extLst>
              <a:ext uri="{28A0092B-C50C-407E-A947-70E740481C1C}">
                <a14:useLocalDpi xmlns:a14="http://schemas.microsoft.com/office/drawing/2010/main" val="0"/>
              </a:ext>
            </a:extLst>
          </a:blip>
          <a:stretch>
            <a:fillRect/>
          </a:stretch>
        </p:blipFill>
        <p:spPr>
          <a:xfrm>
            <a:off x="74645" y="1930400"/>
            <a:ext cx="5036671" cy="4386424"/>
          </a:xfrm>
          <a:prstGeom prst="rect">
            <a:avLst/>
          </a:prstGeom>
        </p:spPr>
      </p:pic>
      <p:sp>
        <p:nvSpPr>
          <p:cNvPr id="7" name="TextBox 6">
            <a:extLst>
              <a:ext uri="{FF2B5EF4-FFF2-40B4-BE49-F238E27FC236}">
                <a16:creationId xmlns:a16="http://schemas.microsoft.com/office/drawing/2014/main" id="{EB91CE35-F4BA-4889-8D09-4477CF0EC227}"/>
              </a:ext>
            </a:extLst>
          </p:cNvPr>
          <p:cNvSpPr txBox="1"/>
          <p:nvPr/>
        </p:nvSpPr>
        <p:spPr>
          <a:xfrm>
            <a:off x="1078938" y="1561068"/>
            <a:ext cx="2090390" cy="369332"/>
          </a:xfrm>
          <a:prstGeom prst="rect">
            <a:avLst/>
          </a:prstGeom>
          <a:noFill/>
        </p:spPr>
        <p:txBody>
          <a:bodyPr wrap="square">
            <a:spAutoFit/>
          </a:bodyPr>
          <a:lstStyle/>
          <a:p>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Ground floor plan</a:t>
            </a:r>
            <a:endParaRPr lang="en-US" sz="1800" dirty="0"/>
          </a:p>
        </p:txBody>
      </p:sp>
      <p:sp>
        <p:nvSpPr>
          <p:cNvPr id="8" name="TextBox 7">
            <a:extLst>
              <a:ext uri="{FF2B5EF4-FFF2-40B4-BE49-F238E27FC236}">
                <a16:creationId xmlns:a16="http://schemas.microsoft.com/office/drawing/2014/main" id="{6D9949D5-61DA-4C7B-9E66-F847A8C59C6B}"/>
              </a:ext>
            </a:extLst>
          </p:cNvPr>
          <p:cNvSpPr txBox="1"/>
          <p:nvPr/>
        </p:nvSpPr>
        <p:spPr>
          <a:xfrm>
            <a:off x="6611990" y="1561068"/>
            <a:ext cx="1984678" cy="369332"/>
          </a:xfrm>
          <a:prstGeom prst="rect">
            <a:avLst/>
          </a:prstGeom>
          <a:noFill/>
        </p:spPr>
        <p:txBody>
          <a:bodyPr wrap="square">
            <a:spAutoFit/>
          </a:bodyPr>
          <a:lstStyle/>
          <a:p>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First floor plan</a:t>
            </a:r>
            <a:endParaRPr lang="en-US" sz="1800" dirty="0"/>
          </a:p>
        </p:txBody>
      </p:sp>
      <p:pic>
        <p:nvPicPr>
          <p:cNvPr id="11" name="Content Placeholder 13" descr="Diagram, schematic&#10;&#10;Description automatically generated">
            <a:extLst>
              <a:ext uri="{FF2B5EF4-FFF2-40B4-BE49-F238E27FC236}">
                <a16:creationId xmlns:a16="http://schemas.microsoft.com/office/drawing/2014/main" id="{94071BD1-9CA0-419B-8835-7515E0C8044E}"/>
              </a:ext>
            </a:extLst>
          </p:cNvPr>
          <p:cNvPicPr>
            <a:picLocks noGrp="1"/>
          </p:cNvPicPr>
          <p:nvPr>
            <p:ph sz="half" idx="2"/>
          </p:nvPr>
        </p:nvPicPr>
        <p:blipFill>
          <a:blip r:embed="rId3">
            <a:extLst>
              <a:ext uri="{28A0092B-C50C-407E-A947-70E740481C1C}">
                <a14:useLocalDpi xmlns:a14="http://schemas.microsoft.com/office/drawing/2010/main" val="0"/>
              </a:ext>
            </a:extLst>
          </a:blip>
          <a:stretch>
            <a:fillRect/>
          </a:stretch>
        </p:blipFill>
        <p:spPr>
          <a:xfrm>
            <a:off x="5177083" y="1954748"/>
            <a:ext cx="5795717" cy="4362076"/>
          </a:xfrm>
          <a:prstGeom prst="rect">
            <a:avLst/>
          </a:prstGeom>
        </p:spPr>
      </p:pic>
    </p:spTree>
    <p:extLst>
      <p:ext uri="{BB962C8B-B14F-4D97-AF65-F5344CB8AC3E}">
        <p14:creationId xmlns:p14="http://schemas.microsoft.com/office/powerpoint/2010/main" val="141471490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8697" y="278905"/>
            <a:ext cx="2151551" cy="430887"/>
          </a:xfrm>
          <a:prstGeom prst="rect">
            <a:avLst/>
          </a:prstGeom>
        </p:spPr>
        <p:txBody>
          <a:bodyPr wrap="none">
            <a:spAutoFit/>
          </a:bodyPr>
          <a:lstStyle/>
          <a:p>
            <a:r>
              <a:rPr lang="en-US" sz="2200" b="1" dirty="0">
                <a:latin typeface="Times New Roman" panose="02020603050405020304" pitchFamily="18" charset="0"/>
                <a:cs typeface="Times New Roman" panose="02020603050405020304" pitchFamily="18" charset="0"/>
              </a:rPr>
              <a:t>Columns Design</a:t>
            </a:r>
          </a:p>
        </p:txBody>
      </p:sp>
      <p:sp>
        <p:nvSpPr>
          <p:cNvPr id="5" name="Rectangle 4"/>
          <p:cNvSpPr/>
          <p:nvPr/>
        </p:nvSpPr>
        <p:spPr>
          <a:xfrm>
            <a:off x="827314" y="1216522"/>
            <a:ext cx="6096000" cy="2350387"/>
          </a:xfrm>
          <a:prstGeom prst="rect">
            <a:avLst/>
          </a:prstGeom>
        </p:spPr>
        <p:txBody>
          <a:bodyPr>
            <a:spAutoFit/>
          </a:bodyPr>
          <a:lstStyle/>
          <a:p>
            <a:pPr algn="just">
              <a:lnSpc>
                <a:spcPct val="105000"/>
              </a:lnSpc>
              <a:spcAft>
                <a:spcPts val="800"/>
              </a:spcAft>
            </a:pPr>
            <a:r>
              <a:rPr lang="en-US" b="1" dirty="0">
                <a:latin typeface="Times New Roman" panose="02020603050405020304" pitchFamily="18" charset="0"/>
                <a:ea typeface="Times New Roman" panose="02020603050405020304" pitchFamily="18" charset="0"/>
                <a:cs typeface="Arial" panose="020B0604020202020204" pitchFamily="34" charset="0"/>
              </a:rPr>
              <a:t>Design of column 1:</a:t>
            </a:r>
            <a:endParaRPr lang="en-US" sz="1600" b="1"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Dimensions: 700mm * 500mm</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ρ = 0.01</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As = ρ * Ag = 0.01 * 700 * 500 =3500mm</a:t>
            </a:r>
            <a:r>
              <a:rPr lang="en-US" baseline="30000" dirty="0">
                <a:latin typeface="Times New Roman" panose="02020603050405020304" pitchFamily="18" charset="0"/>
                <a:ea typeface="Calibri" panose="020F0502020204030204" pitchFamily="34" charset="0"/>
                <a:cs typeface="Arial" panose="020B0604020202020204" pitchFamily="34" charset="0"/>
              </a:rPr>
              <a:t>2</a:t>
            </a:r>
            <a:r>
              <a:rPr lang="en-US" dirty="0">
                <a:latin typeface="Times New Roman" panose="02020603050405020304" pitchFamily="18" charset="0"/>
                <a:ea typeface="Calibri" panose="020F0502020204030204" pitchFamily="34" charset="0"/>
                <a:cs typeface="Arial" panose="020B0604020202020204" pitchFamily="34" charset="0"/>
              </a:rPr>
              <a:t>.</a:t>
            </a:r>
            <a:endParaRPr lang="en-US" sz="16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Use   14 Ø 18 .</a:t>
            </a:r>
          </a:p>
          <a:p>
            <a:pPr algn="just">
              <a:lnSpc>
                <a:spcPct val="105000"/>
              </a:lnSpc>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Use stirrups 2 Ø 10mm/15 cm.</a:t>
            </a:r>
            <a:endParaRPr lang="en-US" dirty="0">
              <a:latin typeface="Calibri" panose="020F0502020204030204" pitchFamily="34" charset="0"/>
              <a:ea typeface="Times New Roman" panose="02020603050405020304" pitchFamily="18" charset="0"/>
              <a:cs typeface="Arial" panose="020B0604020202020204" pitchFamily="34" charset="0"/>
            </a:endParaRPr>
          </a:p>
        </p:txBody>
      </p:sp>
      <p:pic>
        <p:nvPicPr>
          <p:cNvPr id="6" name="Picture 5" descr="Diagram&#10;&#10;Description automatically generated"/>
          <p:cNvPicPr/>
          <p:nvPr/>
        </p:nvPicPr>
        <p:blipFill rotWithShape="1">
          <a:blip r:embed="rId2">
            <a:extLst>
              <a:ext uri="{28A0092B-C50C-407E-A947-70E740481C1C}">
                <a14:useLocalDpi xmlns:a14="http://schemas.microsoft.com/office/drawing/2010/main" val="0"/>
              </a:ext>
            </a:extLst>
          </a:blip>
          <a:srcRect t="56493" r="67566"/>
          <a:stretch/>
        </p:blipFill>
        <p:spPr bwMode="auto">
          <a:xfrm>
            <a:off x="1329589" y="4384734"/>
            <a:ext cx="2984833" cy="1848642"/>
          </a:xfrm>
          <a:prstGeom prst="rect">
            <a:avLst/>
          </a:prstGeom>
          <a:ln>
            <a:noFill/>
          </a:ln>
          <a:extLst>
            <a:ext uri="{53640926-AAD7-44D8-BBD7-CCE9431645EC}">
              <a14:shadowObscured xmlns:a14="http://schemas.microsoft.com/office/drawing/2010/main"/>
            </a:ext>
          </a:extLst>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976"/>
          <a:stretch/>
        </p:blipFill>
        <p:spPr>
          <a:xfrm>
            <a:off x="6581935" y="450760"/>
            <a:ext cx="2505425" cy="5782615"/>
          </a:xfrm>
          <a:prstGeom prst="rect">
            <a:avLst/>
          </a:prstGeom>
        </p:spPr>
      </p:pic>
    </p:spTree>
    <p:extLst>
      <p:ext uri="{BB962C8B-B14F-4D97-AF65-F5344CB8AC3E}">
        <p14:creationId xmlns:p14="http://schemas.microsoft.com/office/powerpoint/2010/main" val="13171063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b="8960"/>
          <a:stretch/>
        </p:blipFill>
        <p:spPr>
          <a:xfrm>
            <a:off x="576031" y="815477"/>
            <a:ext cx="4943433" cy="2464752"/>
          </a:xfrm>
          <a:prstGeom prst="rect">
            <a:avLst/>
          </a:prstGeom>
        </p:spPr>
      </p:pic>
      <p:sp>
        <p:nvSpPr>
          <p:cNvPr id="7" name="Rectangle 6"/>
          <p:cNvSpPr/>
          <p:nvPr/>
        </p:nvSpPr>
        <p:spPr>
          <a:xfrm>
            <a:off x="398164" y="250679"/>
            <a:ext cx="2795958" cy="400751"/>
          </a:xfrm>
          <a:prstGeom prst="rect">
            <a:avLst/>
          </a:prstGeom>
        </p:spPr>
        <p:txBody>
          <a:bodyPr wrap="none">
            <a:spAutoFit/>
          </a:bodyPr>
          <a:lstStyle/>
          <a:p>
            <a:pPr algn="just">
              <a:lnSpc>
                <a:spcPct val="105000"/>
              </a:lnSpc>
              <a:spcAft>
                <a:spcPts val="800"/>
              </a:spcAft>
            </a:pPr>
            <a:r>
              <a:rPr lang="en-US" sz="2000" b="1" dirty="0">
                <a:latin typeface="Times New Roman" panose="02020603050405020304" pitchFamily="18" charset="0"/>
                <a:ea typeface="Times New Roman" panose="02020603050405020304" pitchFamily="18" charset="0"/>
                <a:cs typeface="Arial" panose="020B0604020202020204" pitchFamily="34" charset="0"/>
              </a:rPr>
              <a:t>Design of columns 2 - 9:</a:t>
            </a:r>
            <a:endParaRPr lang="en-US" sz="2000" b="1" dirty="0">
              <a:effectLst/>
              <a:latin typeface="Calibri" panose="020F0502020204030204" pitchFamily="34" charset="0"/>
              <a:ea typeface="Times New Roman" panose="02020603050405020304" pitchFamily="18" charset="0"/>
              <a:cs typeface="Arial" panose="020B0604020202020204" pitchFamily="34" charset="0"/>
            </a:endParaRPr>
          </a:p>
        </p:txBody>
      </p:sp>
      <p:pic>
        <p:nvPicPr>
          <p:cNvPr id="8" name="Picture 7" descr="Diagram&#10;&#10;Description automatically generated"/>
          <p:cNvPicPr/>
          <p:nvPr/>
        </p:nvPicPr>
        <p:blipFill rotWithShape="1">
          <a:blip r:embed="rId3">
            <a:extLst>
              <a:ext uri="{28A0092B-C50C-407E-A947-70E740481C1C}">
                <a14:useLocalDpi xmlns:a14="http://schemas.microsoft.com/office/drawing/2010/main" val="0"/>
              </a:ext>
            </a:extLst>
          </a:blip>
          <a:srcRect l="32309" t="52632" r="106" b="-734"/>
          <a:stretch/>
        </p:blipFill>
        <p:spPr bwMode="auto">
          <a:xfrm>
            <a:off x="6908891" y="964089"/>
            <a:ext cx="4920252" cy="2127454"/>
          </a:xfrm>
          <a:prstGeom prst="rect">
            <a:avLst/>
          </a:prstGeom>
          <a:ln>
            <a:noFill/>
          </a:ln>
          <a:extLst>
            <a:ext uri="{53640926-AAD7-44D8-BBD7-CCE9431645EC}">
              <a14:shadowObscured xmlns:a14="http://schemas.microsoft.com/office/drawing/2010/main"/>
            </a:ext>
          </a:extLst>
        </p:spPr>
      </p:pic>
      <p:pic>
        <p:nvPicPr>
          <p:cNvPr id="10" name="Picture 9" descr="Diagram, schematic&#10;&#10;Description automatically generated"/>
          <p:cNvPicPr/>
          <p:nvPr/>
        </p:nvPicPr>
        <p:blipFill rotWithShape="1">
          <a:blip r:embed="rId4">
            <a:extLst>
              <a:ext uri="{28A0092B-C50C-407E-A947-70E740481C1C}">
                <a14:useLocalDpi xmlns:a14="http://schemas.microsoft.com/office/drawing/2010/main" val="0"/>
              </a:ext>
            </a:extLst>
          </a:blip>
          <a:srcRect t="52151"/>
          <a:stretch/>
        </p:blipFill>
        <p:spPr bwMode="auto">
          <a:xfrm>
            <a:off x="6272984" y="4009073"/>
            <a:ext cx="5556159" cy="2072414"/>
          </a:xfrm>
          <a:prstGeom prst="rect">
            <a:avLst/>
          </a:prstGeom>
          <a:ln>
            <a:noFill/>
          </a:ln>
          <a:extLst>
            <a:ext uri="{53640926-AAD7-44D8-BBD7-CCE9431645EC}">
              <a14:shadowObscured xmlns:a14="http://schemas.microsoft.com/office/drawing/2010/main"/>
            </a:ext>
          </a:extLst>
        </p:spPr>
      </p:pic>
      <p:pic>
        <p:nvPicPr>
          <p:cNvPr id="11" name="Picture 10"/>
          <p:cNvPicPr>
            <a:picLocks noChangeAspect="1"/>
          </p:cNvPicPr>
          <p:nvPr/>
        </p:nvPicPr>
        <p:blipFill rotWithShape="1">
          <a:blip r:embed="rId5">
            <a:extLst>
              <a:ext uri="{28A0092B-C50C-407E-A947-70E740481C1C}">
                <a14:useLocalDpi xmlns:a14="http://schemas.microsoft.com/office/drawing/2010/main" val="0"/>
              </a:ext>
            </a:extLst>
          </a:blip>
          <a:srcRect t="25015" b="33363"/>
          <a:stretch/>
        </p:blipFill>
        <p:spPr>
          <a:xfrm>
            <a:off x="116115" y="4009074"/>
            <a:ext cx="5661516" cy="2072414"/>
          </a:xfrm>
          <a:prstGeom prst="rect">
            <a:avLst/>
          </a:prstGeom>
        </p:spPr>
      </p:pic>
    </p:spTree>
    <p:extLst>
      <p:ext uri="{BB962C8B-B14F-4D97-AF65-F5344CB8AC3E}">
        <p14:creationId xmlns:p14="http://schemas.microsoft.com/office/powerpoint/2010/main" val="40511014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5796" y="213751"/>
            <a:ext cx="2690160" cy="461665"/>
          </a:xfrm>
          <a:prstGeom prst="rect">
            <a:avLst/>
          </a:prstGeom>
        </p:spPr>
        <p:txBody>
          <a:bodyPr wrap="none">
            <a:spAutoFit/>
          </a:bodyPr>
          <a:lstStyle/>
          <a:p>
            <a:r>
              <a:rPr lang="en-US" sz="2200" b="1" dirty="0">
                <a:latin typeface="Times New Roman" panose="02020603050405020304" pitchFamily="18" charset="0"/>
                <a:ea typeface="Times New Roman" panose="02020603050405020304" pitchFamily="18" charset="0"/>
                <a:cs typeface="Times New Roman" panose="02020603050405020304" pitchFamily="18" charset="0"/>
              </a:rPr>
              <a:t>Design</a:t>
            </a:r>
            <a:r>
              <a:rPr lang="en-US" sz="2400" b="1" dirty="0">
                <a:latin typeface="Times New Roman" panose="02020603050405020304" pitchFamily="18" charset="0"/>
                <a:ea typeface="Times New Roman" panose="02020603050405020304" pitchFamily="18" charset="0"/>
                <a:cs typeface="Times New Roman" panose="02020603050405020304" pitchFamily="18" charset="0"/>
              </a:rPr>
              <a:t> of the stairs</a:t>
            </a:r>
            <a:endParaRPr lang="en-US" sz="2400" b="1" dirty="0">
              <a:latin typeface="Times New Roman" panose="02020603050405020304" pitchFamily="18" charset="0"/>
              <a:cs typeface="Times New Roman" panose="02020603050405020304" pitchFamily="18" charset="0"/>
            </a:endParaRPr>
          </a:p>
        </p:txBody>
      </p:sp>
      <p:sp>
        <p:nvSpPr>
          <p:cNvPr id="5" name="Rectangle 4"/>
          <p:cNvSpPr/>
          <p:nvPr/>
        </p:nvSpPr>
        <p:spPr>
          <a:xfrm>
            <a:off x="393069" y="863146"/>
            <a:ext cx="4752593" cy="1854354"/>
          </a:xfrm>
          <a:prstGeom prst="rect">
            <a:avLst/>
          </a:prstGeom>
        </p:spPr>
        <p:txBody>
          <a:bodyPr wrap="square">
            <a:spAutoFit/>
          </a:bodyPr>
          <a:lstStyle/>
          <a:p>
            <a:pPr algn="just">
              <a:lnSpc>
                <a:spcPct val="105000"/>
              </a:lnSpc>
              <a:spcBef>
                <a:spcPts val="550"/>
              </a:spcBef>
            </a:pPr>
            <a:r>
              <a:rPr lang="en-US" dirty="0">
                <a:latin typeface="Times New Roman" panose="02020603050405020304" pitchFamily="18" charset="0"/>
                <a:ea typeface="Times New Roman" panose="02020603050405020304" pitchFamily="18" charset="0"/>
                <a:cs typeface="Arial" panose="020B0604020202020204" pitchFamily="34" charset="0"/>
              </a:rPr>
              <a:t>Load on slab = (1.2D+1.6L)</a:t>
            </a:r>
            <a:endParaRPr lang="en-US"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Bef>
                <a:spcPts val="550"/>
              </a:spcBef>
            </a:pPr>
            <a:r>
              <a:rPr lang="en-US" dirty="0">
                <a:latin typeface="Times New Roman" panose="02020603050405020304" pitchFamily="18" charset="0"/>
                <a:ea typeface="Times New Roman" panose="02020603050405020304" pitchFamily="18" charset="0"/>
                <a:cs typeface="Arial" panose="020B0604020202020204" pitchFamily="34" charset="0"/>
              </a:rPr>
              <a:t>DL = 5 KN/m</a:t>
            </a:r>
            <a:r>
              <a:rPr lang="en-US" baseline="30000" dirty="0">
                <a:latin typeface="Times New Roman" panose="02020603050405020304" pitchFamily="18" charset="0"/>
                <a:ea typeface="Times New Roman" panose="02020603050405020304" pitchFamily="18" charset="0"/>
                <a:cs typeface="Arial" panose="020B0604020202020204" pitchFamily="34" charset="0"/>
              </a:rPr>
              <a:t>2</a:t>
            </a:r>
            <a:r>
              <a:rPr lang="en-US" dirty="0">
                <a:latin typeface="Times New Roman" panose="02020603050405020304" pitchFamily="18" charset="0"/>
                <a:ea typeface="Times New Roman" panose="02020603050405020304" pitchFamily="18" charset="0"/>
                <a:cs typeface="Arial" panose="020B0604020202020204" pitchFamily="34" charset="0"/>
              </a:rPr>
              <a:t>.</a:t>
            </a:r>
            <a:endParaRPr lang="en-US"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Bef>
                <a:spcPts val="550"/>
              </a:spcBef>
            </a:pPr>
            <a:r>
              <a:rPr lang="en-US" dirty="0">
                <a:latin typeface="Times New Roman" panose="02020603050405020304" pitchFamily="18" charset="0"/>
                <a:ea typeface="Times New Roman" panose="02020603050405020304" pitchFamily="18" charset="0"/>
                <a:cs typeface="Arial" panose="020B0604020202020204" pitchFamily="34" charset="0"/>
              </a:rPr>
              <a:t>LL = 3 KN/m</a:t>
            </a:r>
            <a:r>
              <a:rPr lang="en-US" baseline="30000" dirty="0">
                <a:latin typeface="Times New Roman" panose="02020603050405020304" pitchFamily="18" charset="0"/>
                <a:ea typeface="Times New Roman" panose="02020603050405020304" pitchFamily="18" charset="0"/>
                <a:cs typeface="Arial" panose="020B0604020202020204" pitchFamily="34" charset="0"/>
              </a:rPr>
              <a:t>2</a:t>
            </a:r>
            <a:r>
              <a:rPr lang="en-US" dirty="0">
                <a:latin typeface="Times New Roman" panose="02020603050405020304" pitchFamily="18" charset="0"/>
                <a:ea typeface="Times New Roman" panose="02020603050405020304" pitchFamily="18" charset="0"/>
                <a:cs typeface="Arial" panose="020B0604020202020204" pitchFamily="34" charset="0"/>
              </a:rPr>
              <a:t>.</a:t>
            </a:r>
            <a:endParaRPr lang="en-US"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Bef>
                <a:spcPts val="550"/>
              </a:spcBef>
            </a:pPr>
            <a:r>
              <a:rPr lang="en-US" dirty="0">
                <a:latin typeface="Times New Roman" panose="02020603050405020304" pitchFamily="18" charset="0"/>
                <a:ea typeface="Times New Roman" panose="02020603050405020304" pitchFamily="18" charset="0"/>
                <a:cs typeface="Arial" panose="020B0604020202020204" pitchFamily="34" charset="0"/>
              </a:rPr>
              <a:t>SID = 4 KN/m</a:t>
            </a:r>
            <a:r>
              <a:rPr lang="en-US" baseline="30000" dirty="0">
                <a:latin typeface="Times New Roman" panose="02020603050405020304" pitchFamily="18" charset="0"/>
                <a:ea typeface="Times New Roman" panose="02020603050405020304" pitchFamily="18" charset="0"/>
                <a:cs typeface="Arial" panose="020B0604020202020204" pitchFamily="34" charset="0"/>
              </a:rPr>
              <a:t>2</a:t>
            </a:r>
            <a:r>
              <a:rPr lang="en-US" dirty="0">
                <a:latin typeface="Times New Roman" panose="02020603050405020304" pitchFamily="18" charset="0"/>
                <a:ea typeface="Times New Roman" panose="02020603050405020304" pitchFamily="18" charset="0"/>
                <a:cs typeface="Arial" panose="020B0604020202020204" pitchFamily="34" charset="0"/>
              </a:rPr>
              <a:t>.</a:t>
            </a:r>
            <a:endParaRPr lang="en-US"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Bef>
                <a:spcPts val="550"/>
              </a:spcBef>
            </a:pPr>
            <a:r>
              <a:rPr lang="en-US" dirty="0">
                <a:latin typeface="Times New Roman" panose="02020603050405020304" pitchFamily="18" charset="0"/>
                <a:ea typeface="Times New Roman" panose="02020603050405020304" pitchFamily="18" charset="0"/>
                <a:cs typeface="Arial" panose="020B0604020202020204" pitchFamily="34" charset="0"/>
              </a:rPr>
              <a:t>Load on slab = 15.6 KN/m</a:t>
            </a:r>
            <a:r>
              <a:rPr lang="en-US" baseline="30000" dirty="0">
                <a:latin typeface="Times New Roman" panose="02020603050405020304" pitchFamily="18" charset="0"/>
                <a:ea typeface="Times New Roman" panose="02020603050405020304" pitchFamily="18" charset="0"/>
                <a:cs typeface="Arial" panose="020B0604020202020204" pitchFamily="34" charset="0"/>
              </a:rPr>
              <a:t>2</a:t>
            </a:r>
            <a:r>
              <a:rPr lang="en-US" sz="1200" dirty="0">
                <a:latin typeface="Times New Roman" panose="02020603050405020304" pitchFamily="18" charset="0"/>
                <a:ea typeface="Times New Roman" panose="02020603050405020304" pitchFamily="18" charset="0"/>
                <a:cs typeface="Arial" panose="020B0604020202020204" pitchFamily="34" charset="0"/>
              </a:rPr>
              <a:t>.</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rot="16200000">
            <a:off x="5839596" y="-425913"/>
            <a:ext cx="2156460" cy="3698875"/>
          </a:xfrm>
          <a:prstGeom prst="rect">
            <a:avLst/>
          </a:prstGeom>
        </p:spPr>
      </p:pic>
      <p:sp>
        <p:nvSpPr>
          <p:cNvPr id="7" name="Rectangle 6"/>
          <p:cNvSpPr/>
          <p:nvPr/>
        </p:nvSpPr>
        <p:spPr>
          <a:xfrm>
            <a:off x="6200562" y="2527570"/>
            <a:ext cx="1850186" cy="353943"/>
          </a:xfrm>
          <a:prstGeom prst="rect">
            <a:avLst/>
          </a:prstGeom>
        </p:spPr>
        <p:txBody>
          <a:bodyPr wrap="none">
            <a:spAutoFit/>
          </a:bodyPr>
          <a:lstStyle/>
          <a:p>
            <a:r>
              <a:rPr lang="en-US" sz="1700" dirty="0">
                <a:effectLst/>
                <a:latin typeface="Times New Roman" panose="02020603050405020304" pitchFamily="18" charset="0"/>
                <a:ea typeface="Calibri" panose="020F0502020204030204" pitchFamily="34" charset="0"/>
                <a:cs typeface="Times New Roman" panose="02020603050405020304" pitchFamily="18" charset="0"/>
              </a:rPr>
              <a:t>Figure : </a:t>
            </a:r>
            <a:r>
              <a:rPr lang="en-US" sz="1700" dirty="0">
                <a:latin typeface="Times New Roman" panose="02020603050405020304" pitchFamily="18" charset="0"/>
                <a:cs typeface="Times New Roman" panose="02020603050405020304" pitchFamily="18" charset="0"/>
              </a:rPr>
              <a:t>Stairs plan</a:t>
            </a:r>
          </a:p>
        </p:txBody>
      </p:sp>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1802313" y="3019607"/>
            <a:ext cx="7260517" cy="3561497"/>
          </a:xfrm>
          <a:prstGeom prst="rect">
            <a:avLst/>
          </a:prstGeom>
        </p:spPr>
      </p:pic>
      <p:sp>
        <p:nvSpPr>
          <p:cNvPr id="10" name="Rectangle 9"/>
          <p:cNvSpPr/>
          <p:nvPr/>
        </p:nvSpPr>
        <p:spPr>
          <a:xfrm>
            <a:off x="2394648" y="6211772"/>
            <a:ext cx="3973332" cy="353943"/>
          </a:xfrm>
          <a:prstGeom prst="rect">
            <a:avLst/>
          </a:prstGeom>
        </p:spPr>
        <p:txBody>
          <a:bodyPr wrap="none">
            <a:spAutoFit/>
          </a:bodyPr>
          <a:lstStyle/>
          <a:p>
            <a:r>
              <a:rPr lang="en-US" sz="1700" dirty="0">
                <a:effectLst/>
                <a:latin typeface="Times New Roman" panose="02020603050405020304" pitchFamily="18" charset="0"/>
                <a:ea typeface="Calibri" panose="020F0502020204030204" pitchFamily="34" charset="0"/>
                <a:cs typeface="Times New Roman" panose="02020603050405020304" pitchFamily="18" charset="0"/>
              </a:rPr>
              <a:t>Figure : </a:t>
            </a:r>
            <a:r>
              <a:rPr lang="en-US" sz="1700" dirty="0">
                <a:latin typeface="Times New Roman" panose="02020603050405020304" pitchFamily="18" charset="0"/>
                <a:cs typeface="Times New Roman" panose="02020603050405020304" pitchFamily="18" charset="0"/>
              </a:rPr>
              <a:t>Section in the stairs (Section A-A) </a:t>
            </a:r>
          </a:p>
        </p:txBody>
      </p:sp>
    </p:spTree>
    <p:extLst>
      <p:ext uri="{BB962C8B-B14F-4D97-AF65-F5344CB8AC3E}">
        <p14:creationId xmlns:p14="http://schemas.microsoft.com/office/powerpoint/2010/main" val="163271831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4854" y="148804"/>
            <a:ext cx="3040961" cy="430887"/>
          </a:xfrm>
          <a:prstGeom prst="rect">
            <a:avLst/>
          </a:prstGeom>
        </p:spPr>
        <p:txBody>
          <a:bodyPr wrap="none">
            <a:spAutoFit/>
          </a:bodyPr>
          <a:lstStyle/>
          <a:p>
            <a:r>
              <a:rPr lang="en-US" sz="2200" b="1" dirty="0">
                <a:latin typeface="Times New Roman" panose="02020603050405020304" pitchFamily="18" charset="0"/>
                <a:cs typeface="Times New Roman" panose="02020603050405020304" pitchFamily="18" charset="0"/>
              </a:rPr>
              <a:t>Design of retaining wall</a:t>
            </a:r>
          </a:p>
        </p:txBody>
      </p:sp>
      <mc:AlternateContent xmlns:mc="http://schemas.openxmlformats.org/markup-compatibility/2006" xmlns:a14="http://schemas.microsoft.com/office/drawing/2010/main">
        <mc:Choice Requires="a14">
          <p:sp>
            <p:nvSpPr>
              <p:cNvPr id="5" name="Rectangle 4"/>
              <p:cNvSpPr/>
              <p:nvPr/>
            </p:nvSpPr>
            <p:spPr>
              <a:xfrm>
                <a:off x="184854" y="543894"/>
                <a:ext cx="6096000" cy="1569660"/>
              </a:xfrm>
              <a:prstGeom prst="rect">
                <a:avLst/>
              </a:prstGeom>
            </p:spPr>
            <p:txBody>
              <a:bodyPr>
                <a:spAutoFit/>
              </a:bodyPr>
              <a:lstStyle/>
              <a:p>
                <a:pPr marL="342900" lvl="0" indent="-342900">
                  <a:lnSpc>
                    <a:spcPct val="150000"/>
                  </a:lnSpc>
                  <a:buFont typeface="Wingdings" panose="05000000000000000000" pitchFamily="2" charset="2"/>
                  <a:buChar char=""/>
                </a:pPr>
                <a:r>
                  <a:rPr lang="en-US" sz="1600" dirty="0">
                    <a:latin typeface="Times New Roman" panose="02020603050405020304" pitchFamily="18" charset="0"/>
                    <a:ea typeface="Times New Roman" panose="02020603050405020304" pitchFamily="18" charset="0"/>
                  </a:rPr>
                  <a:t>Unit weight of concrete </a:t>
                </a:r>
                <a:r>
                  <a:rPr lang="en-US" sz="1600" dirty="0">
                    <a:latin typeface="Times New Roman" panose="02020603050405020304" pitchFamily="18" charset="0"/>
                    <a:ea typeface="Calibri" panose="020F0502020204030204" pitchFamily="34" charset="0"/>
                  </a:rPr>
                  <a:t>(ɣ concrete) = 25 KN/m</a:t>
                </a:r>
                <a:r>
                  <a:rPr lang="en-US" sz="1600" baseline="30000" dirty="0">
                    <a:latin typeface="Times New Roman" panose="02020603050405020304" pitchFamily="18" charset="0"/>
                    <a:ea typeface="Calibri" panose="020F0502020204030204" pitchFamily="34" charset="0"/>
                  </a:rPr>
                  <a:t>3</a:t>
                </a:r>
                <a:r>
                  <a:rPr lang="en-US" sz="1600" dirty="0">
                    <a:latin typeface="Times New Roman" panose="02020603050405020304" pitchFamily="18" charset="0"/>
                    <a:ea typeface="Calibri" panose="020F0502020204030204" pitchFamily="34" charset="0"/>
                  </a:rPr>
                  <a:t>.</a:t>
                </a:r>
                <a:endParaRPr lang="en-US" sz="1600" dirty="0">
                  <a:effectLst/>
                </a:endParaRPr>
              </a:p>
              <a:p>
                <a:pPr marL="342900" lvl="0" indent="-342900">
                  <a:lnSpc>
                    <a:spcPct val="150000"/>
                  </a:lnSpc>
                  <a:buFont typeface="Wingdings" panose="05000000000000000000" pitchFamily="2" charset="2"/>
                  <a:buChar char=""/>
                </a:pPr>
                <a:r>
                  <a:rPr lang="en-US" sz="1600" dirty="0">
                    <a:latin typeface="Times New Roman" panose="02020603050405020304" pitchFamily="18" charset="0"/>
                    <a:ea typeface="Calibri" panose="020F0502020204030204" pitchFamily="34" charset="0"/>
                  </a:rPr>
                  <a:t>Unit weight of soil </a:t>
                </a:r>
                <a:r>
                  <a:rPr lang="en-US" sz="1600" dirty="0">
                    <a:latin typeface="Times New Roman" panose="02020603050405020304" pitchFamily="18" charset="0"/>
                    <a:ea typeface="Times New Roman" panose="02020603050405020304" pitchFamily="18" charset="0"/>
                  </a:rPr>
                  <a:t>(ɣ soil) = 18 KN/</a:t>
                </a:r>
                <a:r>
                  <a:rPr lang="en-US" sz="1600" dirty="0">
                    <a:latin typeface="Times New Roman" panose="02020603050405020304" pitchFamily="18" charset="0"/>
                    <a:ea typeface="Calibri" panose="020F0502020204030204" pitchFamily="34" charset="0"/>
                  </a:rPr>
                  <a:t> m</a:t>
                </a:r>
                <a:r>
                  <a:rPr lang="en-US" sz="1600" baseline="30000" dirty="0">
                    <a:latin typeface="Times New Roman" panose="02020603050405020304" pitchFamily="18" charset="0"/>
                    <a:ea typeface="Calibri" panose="020F0502020204030204" pitchFamily="34" charset="0"/>
                  </a:rPr>
                  <a:t>3</a:t>
                </a:r>
                <a:r>
                  <a:rPr lang="en-US" sz="1600" dirty="0">
                    <a:latin typeface="Times New Roman" panose="02020603050405020304" pitchFamily="18" charset="0"/>
                    <a:ea typeface="Calibri" panose="020F0502020204030204" pitchFamily="34" charset="0"/>
                  </a:rPr>
                  <a:t>.</a:t>
                </a:r>
                <a:endParaRPr lang="en-US" sz="1600" dirty="0">
                  <a:effectLst/>
                </a:endParaRPr>
              </a:p>
              <a:p>
                <a:pPr marL="342900" lvl="0" indent="-342900">
                  <a:lnSpc>
                    <a:spcPct val="150000"/>
                  </a:lnSpc>
                  <a:buFont typeface="Wingdings" panose="05000000000000000000" pitchFamily="2" charset="2"/>
                  <a:buChar char=""/>
                </a:pPr>
                <a:r>
                  <a:rPr lang="en-US" sz="1600" dirty="0">
                    <a:latin typeface="Times New Roman" panose="02020603050405020304" pitchFamily="18" charset="0"/>
                    <a:ea typeface="Times New Roman" panose="02020603050405020304" pitchFamily="18" charset="0"/>
                  </a:rPr>
                  <a:t>Friction angle of soil = 35 ̊.</a:t>
                </a:r>
                <a:endParaRPr lang="en-US" sz="1600" dirty="0">
                  <a:effectLst/>
                </a:endParaRPr>
              </a:p>
              <a:p>
                <a:pPr marL="342900" lvl="0" indent="-342900">
                  <a:lnSpc>
                    <a:spcPct val="150000"/>
                  </a:lnSpc>
                  <a:buFont typeface="Wingdings" panose="05000000000000000000" pitchFamily="2" charset="2"/>
                  <a:buChar char=""/>
                </a:pPr>
                <a:r>
                  <a:rPr lang="en-US" sz="1600" dirty="0">
                    <a:latin typeface="Times New Roman" panose="02020603050405020304" pitchFamily="18" charset="0"/>
                    <a:ea typeface="Times New Roman" panose="02020603050405020304" pitchFamily="18" charset="0"/>
                  </a:rPr>
                  <a:t>Bearing capacity of soil = 200 KN/</a:t>
                </a:r>
                <a14:m>
                  <m:oMath xmlns:m="http://schemas.openxmlformats.org/officeDocument/2006/math">
                    <m:sSup>
                      <m:sSupPr>
                        <m:ctrlPr>
                          <a:rPr lang="en-US" sz="1600" i="1">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i="1">
                            <a:latin typeface="Cambria Math" panose="02040503050406030204" pitchFamily="18" charset="0"/>
                            <a:ea typeface="Times New Roman" panose="02020603050405020304" pitchFamily="18" charset="0"/>
                            <a:cs typeface="Times New Roman" panose="02020603050405020304" pitchFamily="18" charset="0"/>
                          </a:rPr>
                          <m:t>𝑚</m:t>
                        </m:r>
                      </m:e>
                      <m:sup>
                        <m:r>
                          <a:rPr lang="en-US" sz="1600" i="1">
                            <a:latin typeface="Cambria Math" panose="02040503050406030204" pitchFamily="18" charset="0"/>
                            <a:ea typeface="Times New Roman" panose="02020603050405020304" pitchFamily="18" charset="0"/>
                            <a:cs typeface="Times New Roman" panose="02020603050405020304" pitchFamily="18" charset="0"/>
                          </a:rPr>
                          <m:t>2</m:t>
                        </m:r>
                      </m:sup>
                    </m:sSup>
                  </m:oMath>
                </a14:m>
                <a:r>
                  <a:rPr lang="en-US" sz="1600" dirty="0">
                    <a:latin typeface="Times New Roman" panose="02020603050405020304" pitchFamily="18" charset="0"/>
                    <a:ea typeface="Times New Roman" panose="02020603050405020304" pitchFamily="18" charset="0"/>
                  </a:rPr>
                  <a:t>.</a:t>
                </a:r>
                <a:endParaRPr lang="en-US" sz="1600" dirty="0">
                  <a:effectLst/>
                </a:endParaRPr>
              </a:p>
            </p:txBody>
          </p:sp>
        </mc:Choice>
        <mc:Fallback xmlns="">
          <p:sp>
            <p:nvSpPr>
              <p:cNvPr id="5" name="Rectangle 4"/>
              <p:cNvSpPr>
                <a:spLocks noRot="1" noChangeAspect="1" noMove="1" noResize="1" noEditPoints="1" noAdjustHandles="1" noChangeArrowheads="1" noChangeShapeType="1" noTextEdit="1"/>
              </p:cNvSpPr>
              <p:nvPr/>
            </p:nvSpPr>
            <p:spPr>
              <a:xfrm>
                <a:off x="184854" y="543894"/>
                <a:ext cx="6096000" cy="1569660"/>
              </a:xfrm>
              <a:prstGeom prst="rect">
                <a:avLst/>
              </a:prstGeom>
              <a:blipFill rotWithShape="0">
                <a:blip r:embed="rId2"/>
                <a:stretch>
                  <a:fillRect l="-400" b="-1163"/>
                </a:stretch>
              </a:blipFill>
            </p:spPr>
            <p:txBody>
              <a:bodyPr/>
              <a:lstStyle/>
              <a:p>
                <a:r>
                  <a:rPr lang="en-US">
                    <a:noFill/>
                  </a:rPr>
                  <a:t> </a:t>
                </a:r>
              </a:p>
            </p:txBody>
          </p:sp>
        </mc:Fallback>
      </mc:AlternateContent>
      <p:sp>
        <p:nvSpPr>
          <p:cNvPr id="7" name="Rectangle 6"/>
          <p:cNvSpPr/>
          <p:nvPr/>
        </p:nvSpPr>
        <p:spPr>
          <a:xfrm>
            <a:off x="426649" y="6221821"/>
            <a:ext cx="3717684" cy="369332"/>
          </a:xfrm>
          <a:prstGeom prst="rect">
            <a:avLst/>
          </a:prstGeom>
        </p:spPr>
        <p:txBody>
          <a:bodyPr wrap="none">
            <a:spAutoFit/>
          </a:bodyPr>
          <a:lstStyle/>
          <a:p>
            <a:r>
              <a:rPr lang="en-US" dirty="0">
                <a:effectLst/>
                <a:latin typeface="Times New Roman" panose="02020603050405020304" pitchFamily="18" charset="0"/>
                <a:ea typeface="Calibri" panose="020F0502020204030204" pitchFamily="34" charset="0"/>
                <a:cs typeface="Arial" panose="020B0604020202020204" pitchFamily="34" charset="0"/>
              </a:rPr>
              <a:t>Figure : </a:t>
            </a:r>
            <a:r>
              <a:rPr lang="en-US" dirty="0">
                <a:latin typeface="Times New Roman" panose="02020603050405020304" pitchFamily="18" charset="0"/>
                <a:ea typeface="Times New Roman" panose="02020603050405020304" pitchFamily="18" charset="0"/>
              </a:rPr>
              <a:t>Results from Prokon program</a:t>
            </a:r>
            <a:endParaRPr lang="en-US" dirty="0"/>
          </a:p>
        </p:txBody>
      </p:sp>
      <p:pic>
        <p:nvPicPr>
          <p:cNvPr id="8" name="Picture 7"/>
          <p:cNvPicPr/>
          <p:nvPr/>
        </p:nvPicPr>
        <p:blipFill rotWithShape="1">
          <a:blip r:embed="rId3">
            <a:extLst>
              <a:ext uri="{28A0092B-C50C-407E-A947-70E740481C1C}">
                <a14:useLocalDpi xmlns:a14="http://schemas.microsoft.com/office/drawing/2010/main" val="0"/>
              </a:ext>
            </a:extLst>
          </a:blip>
          <a:srcRect r="48785"/>
          <a:stretch/>
        </p:blipFill>
        <p:spPr bwMode="auto">
          <a:xfrm>
            <a:off x="570931" y="2212408"/>
            <a:ext cx="4026470" cy="4009413"/>
          </a:xfrm>
          <a:prstGeom prst="rect">
            <a:avLst/>
          </a:prstGeom>
          <a:ln>
            <a:noFill/>
          </a:ln>
          <a:extLst>
            <a:ext uri="{53640926-AAD7-44D8-BBD7-CCE9431645EC}">
              <a14:shadowObscured xmlns:a14="http://schemas.microsoft.com/office/drawing/2010/main"/>
            </a:ext>
          </a:extLst>
        </p:spPr>
      </p:pic>
      <p:sp>
        <p:nvSpPr>
          <p:cNvPr id="10" name="Rectangle 9"/>
          <p:cNvSpPr/>
          <p:nvPr/>
        </p:nvSpPr>
        <p:spPr>
          <a:xfrm>
            <a:off x="6761650" y="6221821"/>
            <a:ext cx="3922869" cy="369332"/>
          </a:xfrm>
          <a:prstGeom prst="rect">
            <a:avLst/>
          </a:prstGeom>
        </p:spPr>
        <p:txBody>
          <a:bodyPr wrap="none">
            <a:spAutoFit/>
          </a:bodyPr>
          <a:lstStyle/>
          <a:p>
            <a:r>
              <a:rPr lang="en-US" dirty="0">
                <a:effectLst/>
                <a:latin typeface="Times New Roman" panose="02020603050405020304" pitchFamily="18" charset="0"/>
                <a:ea typeface="Calibri" panose="020F0502020204030204" pitchFamily="34" charset="0"/>
                <a:cs typeface="Arial" panose="020B0604020202020204" pitchFamily="34" charset="0"/>
              </a:rPr>
              <a:t>Figure : </a:t>
            </a:r>
            <a:r>
              <a:rPr lang="en-US" dirty="0">
                <a:latin typeface="Times New Roman" panose="02020603050405020304" pitchFamily="18" charset="0"/>
                <a:ea typeface="Times New Roman" panose="02020603050405020304" pitchFamily="18" charset="0"/>
              </a:rPr>
              <a:t>Reinforcement of retaining wall</a:t>
            </a:r>
            <a:endParaRPr lang="en-US" dirty="0"/>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9886" y="174562"/>
            <a:ext cx="5486399" cy="6047259"/>
          </a:xfrm>
          <a:prstGeom prst="rect">
            <a:avLst/>
          </a:prstGeom>
        </p:spPr>
      </p:pic>
    </p:spTree>
    <p:extLst>
      <p:ext uri="{BB962C8B-B14F-4D97-AF65-F5344CB8AC3E}">
        <p14:creationId xmlns:p14="http://schemas.microsoft.com/office/powerpoint/2010/main" val="31742713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396" y="174562"/>
            <a:ext cx="2803716" cy="430887"/>
          </a:xfrm>
          <a:prstGeom prst="rect">
            <a:avLst/>
          </a:prstGeom>
        </p:spPr>
        <p:txBody>
          <a:bodyPr wrap="none">
            <a:spAutoFit/>
          </a:bodyPr>
          <a:lstStyle/>
          <a:p>
            <a:r>
              <a:rPr lang="en-US" sz="2200" b="1" dirty="0">
                <a:latin typeface="Times New Roman" panose="02020603050405020304" pitchFamily="18" charset="0"/>
                <a:cs typeface="Times New Roman" panose="02020603050405020304" pitchFamily="18" charset="0"/>
              </a:rPr>
              <a:t>Design of shear walls:</a:t>
            </a:r>
          </a:p>
        </p:txBody>
      </p:sp>
      <p:pic>
        <p:nvPicPr>
          <p:cNvPr id="8" name="Picture 7"/>
          <p:cNvPicPr/>
          <p:nvPr/>
        </p:nvPicPr>
        <p:blipFill rotWithShape="1">
          <a:blip r:embed="rId2">
            <a:extLst>
              <a:ext uri="{28A0092B-C50C-407E-A947-70E740481C1C}">
                <a14:useLocalDpi xmlns:a14="http://schemas.microsoft.com/office/drawing/2010/main" val="0"/>
              </a:ext>
            </a:extLst>
          </a:blip>
          <a:srcRect t="18482" b="10565"/>
          <a:stretch/>
        </p:blipFill>
        <p:spPr bwMode="auto">
          <a:xfrm>
            <a:off x="301486" y="1341393"/>
            <a:ext cx="5978175" cy="953860"/>
          </a:xfrm>
          <a:prstGeom prst="rect">
            <a:avLst/>
          </a:prstGeom>
          <a:ln>
            <a:noFill/>
          </a:ln>
          <a:extLst>
            <a:ext uri="{53640926-AAD7-44D8-BBD7-CCE9431645EC}">
              <a14:shadowObscured xmlns:a14="http://schemas.microsoft.com/office/drawing/2010/main"/>
            </a:ext>
          </a:extLst>
        </p:spPr>
      </p:pic>
      <p:sp>
        <p:nvSpPr>
          <p:cNvPr id="9" name="Rectangle 8"/>
          <p:cNvSpPr/>
          <p:nvPr/>
        </p:nvSpPr>
        <p:spPr>
          <a:xfrm>
            <a:off x="6538174" y="1225019"/>
            <a:ext cx="6096000" cy="1186607"/>
          </a:xfrm>
          <a:prstGeom prst="rect">
            <a:avLst/>
          </a:prstGeom>
        </p:spPr>
        <p:txBody>
          <a:bodyPr>
            <a:spAutoFit/>
          </a:bodyPr>
          <a:lstStyle/>
          <a:p>
            <a:pPr>
              <a:lnSpc>
                <a:spcPct val="107000"/>
              </a:lnSpc>
              <a:spcAft>
                <a:spcPts val="800"/>
              </a:spcAft>
            </a:pPr>
            <a:r>
              <a:rPr lang="en-US" dirty="0">
                <a:effectLst/>
                <a:latin typeface="Times New Roman" panose="02020603050405020304" pitchFamily="18" charset="0"/>
                <a:ea typeface="Calibri" panose="020F0502020204030204" pitchFamily="34" charset="0"/>
                <a:cs typeface="Arial" panose="020B0604020202020204" pitchFamily="34" charset="0"/>
              </a:rPr>
              <a:t>Vertical reinforcement:-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Calibri" panose="020F0502020204030204" pitchFamily="34" charset="0"/>
                <a:cs typeface="Arial" panose="020B0604020202020204" pitchFamily="34" charset="0"/>
              </a:rPr>
              <a:t>A</a:t>
            </a:r>
            <a:r>
              <a:rPr lang="en-US" baseline="-25000" dirty="0">
                <a:effectLst/>
                <a:latin typeface="Times New Roman" panose="02020603050405020304" pitchFamily="18" charset="0"/>
                <a:ea typeface="Calibri" panose="020F0502020204030204" pitchFamily="34" charset="0"/>
                <a:cs typeface="Arial" panose="020B0604020202020204" pitchFamily="34" charset="0"/>
              </a:rPr>
              <a:t>s</a:t>
            </a:r>
            <a:r>
              <a:rPr lang="en-US" dirty="0">
                <a:effectLst/>
                <a:latin typeface="Times New Roman" panose="02020603050405020304" pitchFamily="18" charset="0"/>
                <a:ea typeface="Calibri" panose="020F0502020204030204" pitchFamily="34" charset="0"/>
                <a:cs typeface="Arial" panose="020B0604020202020204" pitchFamily="34" charset="0"/>
              </a:rPr>
              <a:t> = (44659/34.809) = 1282.97 mm2 /m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Calibri" panose="020F0502020204030204" pitchFamily="34" charset="0"/>
                <a:cs typeface="Arial" panose="020B0604020202020204" pitchFamily="34" charset="0"/>
              </a:rPr>
              <a:t>A</a:t>
            </a:r>
            <a:r>
              <a:rPr lang="en-US" baseline="-25000" dirty="0">
                <a:effectLst/>
                <a:latin typeface="Times New Roman" panose="02020603050405020304" pitchFamily="18" charset="0"/>
                <a:ea typeface="Calibri" panose="020F0502020204030204" pitchFamily="34" charset="0"/>
                <a:cs typeface="Arial" panose="020B0604020202020204" pitchFamily="34" charset="0"/>
              </a:rPr>
              <a:t>s</a:t>
            </a:r>
            <a:r>
              <a:rPr lang="en-US" dirty="0">
                <a:effectLst/>
                <a:latin typeface="Times New Roman" panose="02020603050405020304" pitchFamily="18" charset="0"/>
                <a:ea typeface="Calibri" panose="020F0502020204030204" pitchFamily="34" charset="0"/>
                <a:cs typeface="Arial" panose="020B0604020202020204" pitchFamily="34" charset="0"/>
              </a:rPr>
              <a:t> = 7 Ø 16/m</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0" name="Picture 9"/>
          <p:cNvPicPr/>
          <p:nvPr/>
        </p:nvPicPr>
        <p:blipFill rotWithShape="1">
          <a:blip r:embed="rId3">
            <a:extLst>
              <a:ext uri="{28A0092B-C50C-407E-A947-70E740481C1C}">
                <a14:useLocalDpi xmlns:a14="http://schemas.microsoft.com/office/drawing/2010/main" val="0"/>
              </a:ext>
            </a:extLst>
          </a:blip>
          <a:srcRect t="6185"/>
          <a:stretch/>
        </p:blipFill>
        <p:spPr bwMode="auto">
          <a:xfrm>
            <a:off x="547374" y="3120838"/>
            <a:ext cx="5486400" cy="3312160"/>
          </a:xfrm>
          <a:prstGeom prst="rect">
            <a:avLst/>
          </a:prstGeom>
          <a:ln>
            <a:noFill/>
          </a:ln>
          <a:extLst>
            <a:ext uri="{53640926-AAD7-44D8-BBD7-CCE9431645EC}">
              <a14:shadowObscured xmlns:a14="http://schemas.microsoft.com/office/drawing/2010/main"/>
            </a:ext>
          </a:extLst>
        </p:spPr>
      </p:pic>
      <p:sp>
        <p:nvSpPr>
          <p:cNvPr id="11" name="Rectangle 10"/>
          <p:cNvSpPr/>
          <p:nvPr/>
        </p:nvSpPr>
        <p:spPr>
          <a:xfrm>
            <a:off x="6538174" y="4329647"/>
            <a:ext cx="6096000" cy="1186607"/>
          </a:xfrm>
          <a:prstGeom prst="rect">
            <a:avLst/>
          </a:prstGeom>
        </p:spPr>
        <p:txBody>
          <a:bodyPr>
            <a:spAutoFit/>
          </a:bodyPr>
          <a:lstStyle/>
          <a:p>
            <a:pPr>
              <a:lnSpc>
                <a:spcPct val="107000"/>
              </a:lnSpc>
              <a:spcAft>
                <a:spcPts val="800"/>
              </a:spcAft>
            </a:pPr>
            <a:r>
              <a:rPr lang="en-US" dirty="0">
                <a:effectLst/>
                <a:latin typeface="Times New Roman" panose="02020603050405020304" pitchFamily="18" charset="0"/>
                <a:ea typeface="Calibri" panose="020F0502020204030204" pitchFamily="34" charset="0"/>
                <a:cs typeface="Arial" panose="020B0604020202020204" pitchFamily="34" charset="0"/>
              </a:rPr>
              <a:t>Horizontal reinforcement:-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Calibri" panose="020F0502020204030204" pitchFamily="34" charset="0"/>
                <a:cs typeface="Arial" panose="020B0604020202020204" pitchFamily="34" charset="0"/>
              </a:rPr>
              <a:t>A</a:t>
            </a:r>
            <a:r>
              <a:rPr lang="en-US" baseline="-25000" dirty="0">
                <a:effectLst/>
                <a:latin typeface="Times New Roman" panose="02020603050405020304" pitchFamily="18" charset="0"/>
                <a:ea typeface="Calibri" panose="020F0502020204030204" pitchFamily="34" charset="0"/>
                <a:cs typeface="Arial" panose="020B0604020202020204" pitchFamily="34" charset="0"/>
              </a:rPr>
              <a:t>s</a:t>
            </a:r>
            <a:r>
              <a:rPr lang="en-US" dirty="0">
                <a:effectLst/>
                <a:latin typeface="Times New Roman" panose="02020603050405020304" pitchFamily="18" charset="0"/>
                <a:ea typeface="Calibri" panose="020F0502020204030204" pitchFamily="34" charset="0"/>
                <a:cs typeface="Arial" panose="020B0604020202020204" pitchFamily="34" charset="0"/>
              </a:rPr>
              <a:t> = 1042.80mm2 /m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US" dirty="0">
                <a:effectLst/>
                <a:latin typeface="Times New Roman" panose="02020603050405020304" pitchFamily="18" charset="0"/>
                <a:ea typeface="Calibri" panose="020F0502020204030204" pitchFamily="34" charset="0"/>
                <a:cs typeface="Arial" panose="020B0604020202020204" pitchFamily="34" charset="0"/>
              </a:rPr>
              <a:t>A</a:t>
            </a:r>
            <a:r>
              <a:rPr lang="en-US" baseline="-25000" dirty="0">
                <a:effectLst/>
                <a:latin typeface="Times New Roman" panose="02020603050405020304" pitchFamily="18" charset="0"/>
                <a:ea typeface="Calibri" panose="020F0502020204030204" pitchFamily="34" charset="0"/>
                <a:cs typeface="Arial" panose="020B0604020202020204" pitchFamily="34" charset="0"/>
              </a:rPr>
              <a:t>s</a:t>
            </a:r>
            <a:r>
              <a:rPr lang="en-US" dirty="0">
                <a:effectLst/>
                <a:latin typeface="Times New Roman" panose="02020603050405020304" pitchFamily="18" charset="0"/>
                <a:ea typeface="Calibri" panose="020F0502020204030204" pitchFamily="34" charset="0"/>
                <a:cs typeface="Arial" panose="020B0604020202020204" pitchFamily="34" charset="0"/>
              </a:rPr>
              <a:t> = 7 Ø 14/m</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5" name="Rectangle 14"/>
          <p:cNvSpPr/>
          <p:nvPr/>
        </p:nvSpPr>
        <p:spPr>
          <a:xfrm>
            <a:off x="200195" y="865056"/>
            <a:ext cx="9214261" cy="369332"/>
          </a:xfrm>
          <a:prstGeom prst="rect">
            <a:avLst/>
          </a:prstGeom>
        </p:spPr>
        <p:txBody>
          <a:bodyPr wrap="square">
            <a:spAutoFit/>
          </a:bodyPr>
          <a:lstStyle/>
          <a:p>
            <a:r>
              <a:rPr lang="en-US" dirty="0">
                <a:effectLst/>
                <a:latin typeface="Times New Roman" panose="02020603050405020304" pitchFamily="18" charset="0"/>
                <a:ea typeface="Calibri" panose="020F0502020204030204" pitchFamily="34" charset="0"/>
                <a:cs typeface="Times New Roman" panose="02020603050405020304" pitchFamily="18" charset="0"/>
              </a:rPr>
              <a:t>Table : area steal </a:t>
            </a:r>
            <a:r>
              <a:rPr lang="en-US" dirty="0">
                <a:latin typeface="Times New Roman" panose="02020603050405020304" pitchFamily="18" charset="0"/>
                <a:ea typeface="Calibri" panose="020F0502020204030204" pitchFamily="34" charset="0"/>
                <a:cs typeface="Times New Roman" panose="02020603050405020304" pitchFamily="18" charset="0"/>
              </a:rPr>
              <a:t>of </a:t>
            </a:r>
            <a:r>
              <a:rPr lang="en-US" dirty="0">
                <a:latin typeface="Times New Roman" panose="02020603050405020304" pitchFamily="18" charset="0"/>
                <a:cs typeface="Times New Roman" panose="02020603050405020304" pitchFamily="18" charset="0"/>
              </a:rPr>
              <a:t>shear wall</a:t>
            </a:r>
            <a:r>
              <a:rPr lang="en-US" dirty="0">
                <a:effectLst/>
                <a:latin typeface="Times New Roman" panose="02020603050405020304" pitchFamily="18" charset="0"/>
                <a:ea typeface="Calibri" panose="020F0502020204030204" pitchFamily="34" charset="0"/>
                <a:cs typeface="Times New Roman" panose="02020603050405020304" pitchFamily="18" charset="0"/>
              </a:rPr>
              <a:t> from ETABS program </a:t>
            </a:r>
            <a:endParaRPr lang="en-US" dirty="0">
              <a:latin typeface="Times New Roman" panose="02020603050405020304" pitchFamily="18" charset="0"/>
              <a:cs typeface="Times New Roman" panose="02020603050405020304" pitchFamily="18" charset="0"/>
            </a:endParaRPr>
          </a:p>
        </p:txBody>
      </p:sp>
      <p:sp>
        <p:nvSpPr>
          <p:cNvPr id="16" name="Rectangle 15"/>
          <p:cNvSpPr/>
          <p:nvPr/>
        </p:nvSpPr>
        <p:spPr>
          <a:xfrm>
            <a:off x="190396" y="2693899"/>
            <a:ext cx="9214261" cy="369332"/>
          </a:xfrm>
          <a:prstGeom prst="rect">
            <a:avLst/>
          </a:prstGeom>
        </p:spPr>
        <p:txBody>
          <a:bodyPr wrap="square">
            <a:spAutoFit/>
          </a:bodyPr>
          <a:lstStyle/>
          <a:p>
            <a:r>
              <a:rPr lang="en-US" dirty="0">
                <a:effectLst/>
                <a:latin typeface="Times New Roman" panose="02020603050405020304" pitchFamily="18" charset="0"/>
                <a:ea typeface="Calibri" panose="020F0502020204030204" pitchFamily="34" charset="0"/>
                <a:cs typeface="Times New Roman" panose="02020603050405020304" pitchFamily="18" charset="0"/>
              </a:rPr>
              <a:t>Table : shear design </a:t>
            </a:r>
            <a:r>
              <a:rPr lang="en-US" dirty="0">
                <a:latin typeface="Times New Roman" panose="02020603050405020304" pitchFamily="18" charset="0"/>
                <a:ea typeface="Calibri" panose="020F0502020204030204" pitchFamily="34" charset="0"/>
                <a:cs typeface="Times New Roman" panose="02020603050405020304" pitchFamily="18" charset="0"/>
              </a:rPr>
              <a:t>of </a:t>
            </a:r>
            <a:r>
              <a:rPr lang="en-US" dirty="0">
                <a:latin typeface="Times New Roman" panose="02020603050405020304" pitchFamily="18" charset="0"/>
                <a:cs typeface="Times New Roman" panose="02020603050405020304" pitchFamily="18" charset="0"/>
              </a:rPr>
              <a:t>shear wall</a:t>
            </a:r>
            <a:r>
              <a:rPr lang="en-US" dirty="0">
                <a:effectLst/>
                <a:latin typeface="Times New Roman" panose="02020603050405020304" pitchFamily="18" charset="0"/>
                <a:ea typeface="Calibri" panose="020F0502020204030204" pitchFamily="34" charset="0"/>
                <a:cs typeface="Times New Roman" panose="02020603050405020304" pitchFamily="18" charset="0"/>
              </a:rPr>
              <a:t> from ETABS program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341358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668686" y="1754199"/>
            <a:ext cx="4843472" cy="1700253"/>
          </a:xfrm>
          <a:prstGeom prst="rect">
            <a:avLst/>
          </a:prstGeom>
        </p:spPr>
      </p:pic>
      <p:sp>
        <p:nvSpPr>
          <p:cNvPr id="7" name="Rectangle 6"/>
          <p:cNvSpPr/>
          <p:nvPr/>
        </p:nvSpPr>
        <p:spPr>
          <a:xfrm>
            <a:off x="42422" y="4406601"/>
            <a:ext cx="6096000" cy="307777"/>
          </a:xfrm>
          <a:prstGeom prst="rect">
            <a:avLst/>
          </a:prstGeom>
        </p:spPr>
        <p:txBody>
          <a:bodyPr>
            <a:spAutoFit/>
          </a:bodyPr>
          <a:lstStyle/>
          <a:p>
            <a:pPr algn="ctr">
              <a:spcAft>
                <a:spcPts val="10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Figure : Reinforcement of shear wall (Horizontal section)</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8" name="Picture 7"/>
          <p:cNvPicPr/>
          <p:nvPr/>
        </p:nvPicPr>
        <p:blipFill rotWithShape="1">
          <a:blip r:embed="rId3">
            <a:extLst>
              <a:ext uri="{28A0092B-C50C-407E-A947-70E740481C1C}">
                <a14:useLocalDpi xmlns:a14="http://schemas.microsoft.com/office/drawing/2010/main" val="0"/>
              </a:ext>
            </a:extLst>
          </a:blip>
          <a:srcRect t="5364"/>
          <a:stretch/>
        </p:blipFill>
        <p:spPr bwMode="auto">
          <a:xfrm>
            <a:off x="7248199" y="724778"/>
            <a:ext cx="2977627" cy="3321214"/>
          </a:xfrm>
          <a:prstGeom prst="rect">
            <a:avLst/>
          </a:prstGeom>
          <a:ln>
            <a:noFill/>
          </a:ln>
          <a:extLst>
            <a:ext uri="{53640926-AAD7-44D8-BBD7-CCE9431645EC}">
              <a14:shadowObscured xmlns:a14="http://schemas.microsoft.com/office/drawing/2010/main"/>
            </a:ext>
          </a:extLst>
        </p:spPr>
      </p:pic>
      <p:sp>
        <p:nvSpPr>
          <p:cNvPr id="9" name="Rectangle 8"/>
          <p:cNvSpPr/>
          <p:nvPr/>
        </p:nvSpPr>
        <p:spPr>
          <a:xfrm>
            <a:off x="5869317" y="4406600"/>
            <a:ext cx="6096000" cy="307777"/>
          </a:xfrm>
          <a:prstGeom prst="rect">
            <a:avLst/>
          </a:prstGeom>
        </p:spPr>
        <p:txBody>
          <a:bodyPr>
            <a:spAutoFit/>
          </a:bodyPr>
          <a:lstStyle/>
          <a:p>
            <a:pPr algn="ctr">
              <a:spcAft>
                <a:spcPts val="1000"/>
              </a:spcAft>
            </a:pPr>
            <a:r>
              <a:rPr lang="en-US" sz="1400" dirty="0">
                <a:effectLst/>
                <a:latin typeface="Times New Roman" panose="02020603050405020304" pitchFamily="18" charset="0"/>
                <a:ea typeface="Calibri" panose="020F0502020204030204" pitchFamily="34" charset="0"/>
                <a:cs typeface="Arial" panose="020B0604020202020204" pitchFamily="34" charset="0"/>
              </a:rPr>
              <a:t>Figure : Reinforcement of shear wall (vertical section)</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Rectangle 9"/>
          <p:cNvSpPr/>
          <p:nvPr/>
        </p:nvSpPr>
        <p:spPr>
          <a:xfrm>
            <a:off x="190396" y="174562"/>
            <a:ext cx="2803716" cy="430887"/>
          </a:xfrm>
          <a:prstGeom prst="rect">
            <a:avLst/>
          </a:prstGeom>
        </p:spPr>
        <p:txBody>
          <a:bodyPr wrap="none">
            <a:spAutoFit/>
          </a:bodyPr>
          <a:lstStyle/>
          <a:p>
            <a:r>
              <a:rPr lang="en-US" sz="2200" b="1" dirty="0">
                <a:latin typeface="Times New Roman" panose="02020603050405020304" pitchFamily="18" charset="0"/>
                <a:cs typeface="Times New Roman" panose="02020603050405020304" pitchFamily="18" charset="0"/>
              </a:rPr>
              <a:t>Design of shear walls:</a:t>
            </a:r>
          </a:p>
        </p:txBody>
      </p:sp>
    </p:spTree>
    <p:extLst>
      <p:ext uri="{BB962C8B-B14F-4D97-AF65-F5344CB8AC3E}">
        <p14:creationId xmlns:p14="http://schemas.microsoft.com/office/powerpoint/2010/main" val="96728722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66</a:t>
            </a:fld>
            <a:endParaRPr lang="en-US"/>
          </a:p>
        </p:txBody>
      </p:sp>
      <p:sp>
        <p:nvSpPr>
          <p:cNvPr id="5" name="Rectangle 4"/>
          <p:cNvSpPr/>
          <p:nvPr/>
        </p:nvSpPr>
        <p:spPr>
          <a:xfrm>
            <a:off x="243295" y="122311"/>
            <a:ext cx="2755883" cy="461665"/>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Design of water tank</a:t>
            </a:r>
          </a:p>
        </p:txBody>
      </p:sp>
      <p:sp>
        <p:nvSpPr>
          <p:cNvPr id="8" name="Rectangle 7"/>
          <p:cNvSpPr/>
          <p:nvPr/>
        </p:nvSpPr>
        <p:spPr>
          <a:xfrm>
            <a:off x="243295" y="896935"/>
            <a:ext cx="4877345" cy="4939750"/>
          </a:xfrm>
          <a:prstGeom prst="rect">
            <a:avLst/>
          </a:prstGeom>
        </p:spPr>
        <p:txBody>
          <a:bodyPr wrap="square">
            <a:spAutoFit/>
          </a:bodyPr>
          <a:lstStyle/>
          <a:p>
            <a:pPr algn="just">
              <a:lnSpc>
                <a:spcPct val="105000"/>
              </a:lnSpc>
              <a:spcAft>
                <a:spcPts val="80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Materials properties for underground water tank design:</a:t>
            </a:r>
          </a:p>
          <a:p>
            <a:pPr algn="just">
              <a:lnSpc>
                <a:spcPct val="105000"/>
              </a:lnSpc>
              <a:spcAft>
                <a:spcPts val="80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Concrete compressive strength = 24 MPa.</a:t>
            </a:r>
          </a:p>
          <a:p>
            <a:pPr algn="just">
              <a:lnSpc>
                <a:spcPct val="105000"/>
              </a:lnSpc>
              <a:spcAft>
                <a:spcPts val="80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Unit weight of soil = 18 KN/m</a:t>
            </a:r>
            <a:r>
              <a:rPr lang="en-US" sz="1400" baseline="30000" dirty="0">
                <a:latin typeface="Times New Roman" panose="02020603050405020304" pitchFamily="18" charset="0"/>
                <a:ea typeface="Times New Roman" panose="02020603050405020304" pitchFamily="18" charset="0"/>
                <a:cs typeface="Times New Roman" panose="02020603050405020304" pitchFamily="18" charset="0"/>
              </a:rPr>
              <a:t>3</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05000"/>
              </a:lnSpc>
              <a:spcAft>
                <a:spcPts val="80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Soil friction angle = 35 ̊.</a:t>
            </a:r>
          </a:p>
          <a:p>
            <a:pPr algn="just">
              <a:lnSpc>
                <a:spcPct val="105000"/>
              </a:lnSpc>
              <a:spcAft>
                <a:spcPts val="80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Bearing capacity of soil = 200 KN/m</a:t>
            </a:r>
            <a:r>
              <a:rPr lang="en-US" sz="1400" baseline="30000" dirty="0">
                <a:latin typeface="Times New Roman" panose="02020603050405020304" pitchFamily="18" charset="0"/>
                <a:ea typeface="Times New Roman" panose="02020603050405020304" pitchFamily="18" charset="0"/>
                <a:cs typeface="Times New Roman" panose="02020603050405020304" pitchFamily="18" charset="0"/>
              </a:rPr>
              <a:t>3</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05000"/>
              </a:lnSpc>
              <a:spcAft>
                <a:spcPts val="800"/>
              </a:spcAft>
            </a:pPr>
            <a:r>
              <a:rPr lang="en-US" sz="1200" dirty="0">
                <a:latin typeface="Times New Roman" panose="02020603050405020304" pitchFamily="18" charset="0"/>
                <a:ea typeface="Times New Roman" panose="02020603050405020304" pitchFamily="18" charset="0"/>
                <a:cs typeface="Arial" panose="020B0604020202020204" pitchFamily="34" charset="0"/>
              </a:rPr>
              <a:t> </a:t>
            </a:r>
            <a:endParaRPr lang="en-US" sz="12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5000"/>
              </a:lnSpc>
              <a:spcAft>
                <a:spcPts val="80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Assumptions for the water tank:</a:t>
            </a:r>
          </a:p>
          <a:p>
            <a:pPr algn="just">
              <a:lnSpc>
                <a:spcPct val="105000"/>
              </a:lnSpc>
              <a:spcAft>
                <a:spcPts val="80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ACI design code.</a:t>
            </a:r>
          </a:p>
          <a:p>
            <a:pPr algn="just">
              <a:lnSpc>
                <a:spcPct val="105000"/>
              </a:lnSpc>
              <a:spcAft>
                <a:spcPts val="8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Water tank dimensions (6m width, 5m length, 2.9m height).</a:t>
            </a:r>
          </a:p>
          <a:p>
            <a:pPr algn="just">
              <a:lnSpc>
                <a:spcPct val="105000"/>
              </a:lnSpc>
              <a:spcAft>
                <a:spcPts val="80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Not a supporting roof.</a:t>
            </a:r>
          </a:p>
          <a:p>
            <a:pPr algn="just">
              <a:lnSpc>
                <a:spcPct val="105000"/>
              </a:lnSpc>
              <a:spcAft>
                <a:spcPts val="80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The water height in water tank equals 2.4m.</a:t>
            </a:r>
          </a:p>
          <a:p>
            <a:pPr algn="just">
              <a:lnSpc>
                <a:spcPct val="105000"/>
              </a:lnSpc>
              <a:spcAft>
                <a:spcPts val="800"/>
              </a:spcAft>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Rectangular water tank.</a:t>
            </a:r>
          </a:p>
          <a:p>
            <a:pPr algn="just">
              <a:lnSpc>
                <a:spcPct val="105000"/>
              </a:lnSpc>
              <a:spcAft>
                <a:spcPts val="80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H = 2.9m and L = 6m.</a:t>
            </a:r>
          </a:p>
          <a:p>
            <a:pPr algn="just">
              <a:lnSpc>
                <a:spcPct val="105000"/>
              </a:lnSpc>
              <a:spcAft>
                <a:spcPts val="800"/>
              </a:spcAft>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(L / H) = (6 / 2.9) = 2.06 &gt; 2    </a:t>
            </a:r>
            <a:r>
              <a:rPr lang="en-US" sz="1600" dirty="0">
                <a:latin typeface="Times New Roman" panose="02020603050405020304" pitchFamily="18" charset="0"/>
                <a:ea typeface="Times New Roman" panose="02020603050405020304" pitchFamily="18" charset="0"/>
                <a:cs typeface="Times New Roman" panose="02020603050405020304" pitchFamily="18" charset="0"/>
              </a:rPr>
              <a:t>Shallow Tank</a:t>
            </a:r>
          </a:p>
          <a:p>
            <a:pPr algn="just">
              <a:lnSpc>
                <a:spcPct val="105000"/>
              </a:lnSpc>
              <a:spcAft>
                <a:spcPts val="800"/>
              </a:spcAft>
            </a:pP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0" name="Rectangle 9"/>
          <p:cNvSpPr/>
          <p:nvPr/>
        </p:nvSpPr>
        <p:spPr>
          <a:xfrm>
            <a:off x="7959760" y="214644"/>
            <a:ext cx="2431115" cy="369332"/>
          </a:xfrm>
          <a:prstGeom prst="rect">
            <a:avLst/>
          </a:prstGeom>
        </p:spPr>
        <p:txBody>
          <a:bodyPr wrap="none">
            <a:spAutoFit/>
          </a:bodyPr>
          <a:lstStyle/>
          <a:p>
            <a:r>
              <a:rPr lang="en-US" b="1" dirty="0">
                <a:latin typeface="Times New Roman" panose="02020603050405020304" pitchFamily="18" charset="0"/>
                <a:ea typeface="Times New Roman" panose="02020603050405020304" pitchFamily="18" charset="0"/>
              </a:rPr>
              <a:t>Location of water tank</a:t>
            </a:r>
            <a:endParaRPr lang="en-US" b="1" dirty="0"/>
          </a:p>
        </p:txBody>
      </p:sp>
      <p:sp>
        <p:nvSpPr>
          <p:cNvPr id="13"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66</a:t>
            </a:fld>
            <a:endParaRPr lang="en-US" sz="1600" dirty="0">
              <a:solidFill>
                <a:schemeClr val="tx1"/>
              </a:solidFill>
            </a:endParaRPr>
          </a:p>
        </p:txBody>
      </p:sp>
      <p:pic>
        <p:nvPicPr>
          <p:cNvPr id="6" name="صورة 5">
            <a:extLst>
              <a:ext uri="{FF2B5EF4-FFF2-40B4-BE49-F238E27FC236}">
                <a16:creationId xmlns:a16="http://schemas.microsoft.com/office/drawing/2014/main" id="{39748514-67B4-48B5-A810-9FB376F84A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6559" y="896935"/>
            <a:ext cx="6107739" cy="5215588"/>
          </a:xfrm>
          <a:prstGeom prst="rect">
            <a:avLst/>
          </a:prstGeom>
        </p:spPr>
      </p:pic>
    </p:spTree>
    <p:extLst>
      <p:ext uri="{BB962C8B-B14F-4D97-AF65-F5344CB8AC3E}">
        <p14:creationId xmlns:p14="http://schemas.microsoft.com/office/powerpoint/2010/main" val="37163515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5084756" y="100941"/>
          <a:ext cx="3364763" cy="1419742"/>
        </p:xfrm>
        <a:graphic>
          <a:graphicData uri="http://schemas.openxmlformats.org/drawingml/2006/table">
            <a:tbl>
              <a:tblPr firstRow="1" firstCol="1" bandRow="1"/>
              <a:tblGrid>
                <a:gridCol w="1531135">
                  <a:extLst>
                    <a:ext uri="{9D8B030D-6E8A-4147-A177-3AD203B41FA5}">
                      <a16:colId xmlns:a16="http://schemas.microsoft.com/office/drawing/2014/main" val="530608696"/>
                    </a:ext>
                  </a:extLst>
                </a:gridCol>
                <a:gridCol w="815041">
                  <a:extLst>
                    <a:ext uri="{9D8B030D-6E8A-4147-A177-3AD203B41FA5}">
                      <a16:colId xmlns:a16="http://schemas.microsoft.com/office/drawing/2014/main" val="4164216223"/>
                    </a:ext>
                  </a:extLst>
                </a:gridCol>
                <a:gridCol w="1018587">
                  <a:extLst>
                    <a:ext uri="{9D8B030D-6E8A-4147-A177-3AD203B41FA5}">
                      <a16:colId xmlns:a16="http://schemas.microsoft.com/office/drawing/2014/main" val="1733747160"/>
                    </a:ext>
                  </a:extLst>
                </a:gridCol>
              </a:tblGrid>
              <a:tr h="459539">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Element</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Bars</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p>
                      <a:pPr marL="0" marR="0" algn="ctr">
                        <a:lnSpc>
                          <a:spcPct val="105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 </a:t>
                      </a:r>
                      <a:r>
                        <a:rPr lang="en-GB" sz="1200" b="1" dirty="0">
                          <a:effectLst/>
                          <a:latin typeface="Times New Roman" panose="02020603050405020304" pitchFamily="18" charset="0"/>
                          <a:ea typeface="Calibri" panose="020F0502020204030204" pitchFamily="34" charset="0"/>
                          <a:cs typeface="Arial" panose="020B0604020202020204" pitchFamily="34" charset="0"/>
                        </a:rPr>
                        <a:t>Ø </a:t>
                      </a:r>
                      <a:r>
                        <a:rPr lang="en-GB" sz="1200" b="1" dirty="0" err="1">
                          <a:effectLst/>
                          <a:latin typeface="Times New Roman" panose="02020603050405020304" pitchFamily="18" charset="0"/>
                          <a:ea typeface="Calibri" panose="020F0502020204030204" pitchFamily="34" charset="0"/>
                          <a:cs typeface="Arial" panose="020B0604020202020204" pitchFamily="34" charset="0"/>
                        </a:rPr>
                        <a:t>db</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200" b="1" kern="1200" dirty="0">
                          <a:solidFill>
                            <a:schemeClr val="tx1"/>
                          </a:solidFill>
                          <a:effectLst/>
                          <a:latin typeface="Times New Roman" panose="02020603050405020304" pitchFamily="18" charset="0"/>
                          <a:ea typeface="Times New Roman" panose="02020603050405020304" pitchFamily="18" charset="0"/>
                          <a:cs typeface="Arial" panose="020B0604020202020204" pitchFamily="34" charset="0"/>
                        </a:rPr>
                        <a:t>Length of bare (M)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0786258"/>
                  </a:ext>
                </a:extLst>
              </a:tr>
              <a:tr h="236033">
                <a:tc>
                  <a:txBody>
                    <a:bodyPr/>
                    <a:lstStyle/>
                    <a:p>
                      <a:pPr marL="0" marR="0" lvl="0" indent="0" algn="ctr" defTabSz="457200" rtl="0" eaLnBrk="1" fontAlgn="auto" latinLnBrk="0" hangingPunct="1">
                        <a:lnSpc>
                          <a:spcPct val="105000"/>
                        </a:lnSpc>
                        <a:spcBef>
                          <a:spcPts val="0"/>
                        </a:spcBef>
                        <a:spcAft>
                          <a:spcPts val="0"/>
                        </a:spcAft>
                        <a:buClrTx/>
                        <a:buSzTx/>
                        <a:buFontTx/>
                        <a:buNone/>
                        <a:tabLst/>
                        <a:defRPr/>
                      </a:pPr>
                      <a:r>
                        <a:rPr lang="en-US" sz="1100" b="1" dirty="0">
                          <a:effectLst/>
                          <a:latin typeface="Times New Roman" panose="02020603050405020304" pitchFamily="18" charset="0"/>
                          <a:ea typeface="Calibri" panose="020F0502020204030204" pitchFamily="34" charset="0"/>
                          <a:cs typeface="Arial" panose="020B0604020202020204" pitchFamily="34" charset="0"/>
                        </a:rPr>
                        <a:t>Wall-H (inter)</a:t>
                      </a:r>
                      <a:endParaRPr lang="en-US" sz="105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8 </a:t>
                      </a:r>
                      <a:r>
                        <a:rPr lang="en-GB" sz="1200" b="1" dirty="0">
                          <a:effectLst/>
                          <a:latin typeface="Times New Roman" panose="02020603050405020304" pitchFamily="18" charset="0"/>
                          <a:ea typeface="Calibri" panose="020F0502020204030204" pitchFamily="34" charset="0"/>
                          <a:cs typeface="Times New Roman" panose="02020603050405020304" pitchFamily="18" charset="0"/>
                        </a:rPr>
                        <a:t>Ø 12</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7.33 &amp; 8.33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1145665"/>
                  </a:ext>
                </a:extLst>
              </a:tr>
              <a:tr h="236033">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Wall-H </a:t>
                      </a:r>
                      <a:r>
                        <a:rPr lang="en-US" sz="1100" b="1" dirty="0">
                          <a:effectLst/>
                          <a:latin typeface="Times New Roman" panose="02020603050405020304" pitchFamily="18" charset="0"/>
                          <a:ea typeface="Calibri" panose="020F0502020204030204" pitchFamily="34" charset="0"/>
                          <a:cs typeface="Arial" panose="020B0604020202020204" pitchFamily="34" charset="0"/>
                        </a:rPr>
                        <a:t>(out)</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7 </a:t>
                      </a:r>
                      <a:r>
                        <a:rPr lang="en-GB" sz="1200" b="1" dirty="0">
                          <a:effectLst/>
                          <a:latin typeface="Times New Roman" panose="02020603050405020304" pitchFamily="18" charset="0"/>
                          <a:ea typeface="Calibri" panose="020F0502020204030204" pitchFamily="34" charset="0"/>
                          <a:cs typeface="Times New Roman" panose="02020603050405020304" pitchFamily="18" charset="0"/>
                        </a:rPr>
                        <a:t>Ø 12</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7.40 &amp; 8.40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67645"/>
                  </a:ext>
                </a:extLst>
              </a:tr>
              <a:tr h="236033">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Wall-V </a:t>
                      </a:r>
                      <a:r>
                        <a:rPr lang="en-US" sz="1100" b="1" dirty="0">
                          <a:effectLst/>
                          <a:latin typeface="Times New Roman" panose="02020603050405020304" pitchFamily="18" charset="0"/>
                          <a:ea typeface="Calibri" panose="020F0502020204030204" pitchFamily="34" charset="0"/>
                          <a:cs typeface="Arial" panose="020B0604020202020204" pitchFamily="34" charset="0"/>
                        </a:rPr>
                        <a:t>(inter)</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8 </a:t>
                      </a:r>
                      <a:r>
                        <a:rPr lang="en-GB" sz="1200" b="1" dirty="0">
                          <a:effectLst/>
                          <a:latin typeface="Times New Roman" panose="02020603050405020304" pitchFamily="18" charset="0"/>
                          <a:ea typeface="Calibri" panose="020F0502020204030204" pitchFamily="34" charset="0"/>
                          <a:cs typeface="Times New Roman" panose="02020603050405020304" pitchFamily="18" charset="0"/>
                        </a:rPr>
                        <a:t>Ø 14</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4.10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9492906"/>
                  </a:ext>
                </a:extLst>
              </a:tr>
              <a:tr h="252104">
                <a:tc>
                  <a:txBody>
                    <a:bodyPr/>
                    <a:lstStyle/>
                    <a:p>
                      <a:pPr marL="0" marR="0" lvl="0" indent="0" algn="ctr" defTabSz="457200" rtl="0" eaLnBrk="1" fontAlgn="auto" latinLnBrk="0" hangingPunct="1">
                        <a:lnSpc>
                          <a:spcPct val="105000"/>
                        </a:lnSpc>
                        <a:spcBef>
                          <a:spcPts val="0"/>
                        </a:spcBef>
                        <a:spcAft>
                          <a:spcPts val="0"/>
                        </a:spcAft>
                        <a:buClrTx/>
                        <a:buSzTx/>
                        <a:buFontTx/>
                        <a:buNone/>
                        <a:tabLst/>
                        <a:defRPr/>
                      </a:pPr>
                      <a:r>
                        <a:rPr lang="en-US" sz="1100" b="1" dirty="0">
                          <a:effectLst/>
                          <a:latin typeface="Times New Roman" panose="02020603050405020304" pitchFamily="18" charset="0"/>
                          <a:ea typeface="Calibri" panose="020F0502020204030204" pitchFamily="34" charset="0"/>
                          <a:cs typeface="Arial" panose="020B0604020202020204" pitchFamily="34" charset="0"/>
                        </a:rPr>
                        <a:t>Wall-V (out)</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Calibri" panose="020F0502020204030204" pitchFamily="34" charset="0"/>
                          <a:cs typeface="Times New Roman" panose="02020603050405020304" pitchFamily="18" charset="0"/>
                        </a:rPr>
                        <a:t>7 </a:t>
                      </a:r>
                      <a:r>
                        <a:rPr lang="en-GB" sz="1200" b="1" dirty="0">
                          <a:effectLst/>
                          <a:latin typeface="Times New Roman" panose="02020603050405020304" pitchFamily="18" charset="0"/>
                          <a:ea typeface="Calibri" panose="020F0502020204030204" pitchFamily="34" charset="0"/>
                          <a:cs typeface="Times New Roman" panose="02020603050405020304" pitchFamily="18" charset="0"/>
                        </a:rPr>
                        <a:t>Ø 12</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5000"/>
                        </a:lnSpc>
                        <a:spcBef>
                          <a:spcPts val="0"/>
                        </a:spcBef>
                        <a:spcAft>
                          <a:spcPts val="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4.10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5102196"/>
                  </a:ext>
                </a:extLst>
              </a:tr>
            </a:tbl>
          </a:graphicData>
        </a:graphic>
      </p:graphicFrame>
      <p:sp>
        <p:nvSpPr>
          <p:cNvPr id="4" name="Slide Number Placeholder 3"/>
          <p:cNvSpPr>
            <a:spLocks noGrp="1"/>
          </p:cNvSpPr>
          <p:nvPr>
            <p:ph type="sldNum" sz="quarter" idx="12"/>
          </p:nvPr>
        </p:nvSpPr>
        <p:spPr/>
        <p:txBody>
          <a:bodyPr/>
          <a:lstStyle/>
          <a:p>
            <a:fld id="{09964888-E3DD-43E6-9D6D-BA1E53871D58}" type="slidenum">
              <a:rPr lang="en-US" smtClean="0"/>
              <a:pPr/>
              <a:t>67</a:t>
            </a:fld>
            <a:endParaRPr lang="en-US"/>
          </a:p>
        </p:txBody>
      </p:sp>
      <p:sp>
        <p:nvSpPr>
          <p:cNvPr id="6" name="Rectangle 5"/>
          <p:cNvSpPr/>
          <p:nvPr/>
        </p:nvSpPr>
        <p:spPr>
          <a:xfrm>
            <a:off x="2303732" y="621681"/>
            <a:ext cx="2729337" cy="369332"/>
          </a:xfrm>
          <a:prstGeom prst="rect">
            <a:avLst/>
          </a:prstGeom>
        </p:spPr>
        <p:txBody>
          <a:bodyPr wrap="none">
            <a:spAutoFit/>
          </a:bodyPr>
          <a:lstStyle/>
          <a:p>
            <a:r>
              <a:rPr lang="en-US" b="1" dirty="0">
                <a:latin typeface="Calibri" panose="020F0502020204030204" pitchFamily="34" charset="0"/>
                <a:ea typeface="Times New Roman" panose="02020603050405020304" pitchFamily="18" charset="0"/>
                <a:cs typeface="Arial" panose="020B0604020202020204" pitchFamily="34" charset="0"/>
              </a:rPr>
              <a:t>Water tank reinforcement:</a:t>
            </a:r>
            <a:endParaRPr lang="en-US" b="1" dirty="0"/>
          </a:p>
        </p:txBody>
      </p:sp>
      <p:sp>
        <p:nvSpPr>
          <p:cNvPr id="9" name="Rectangle 8"/>
          <p:cNvSpPr/>
          <p:nvPr/>
        </p:nvSpPr>
        <p:spPr>
          <a:xfrm>
            <a:off x="879159" y="1455894"/>
            <a:ext cx="3459280" cy="369332"/>
          </a:xfrm>
          <a:prstGeom prst="rect">
            <a:avLst/>
          </a:prstGeom>
        </p:spPr>
        <p:txBody>
          <a:bodyPr wrap="none">
            <a:spAutoFit/>
          </a:bodyPr>
          <a:lstStyle/>
          <a:p>
            <a:r>
              <a:rPr lang="en-US" b="1" dirty="0">
                <a:latin typeface="Times New Roman" panose="02020603050405020304" pitchFamily="18" charset="0"/>
                <a:ea typeface="Times New Roman" panose="02020603050405020304" pitchFamily="18" charset="0"/>
              </a:rPr>
              <a:t>Horizontal section for water tank</a:t>
            </a:r>
            <a:endParaRPr lang="en-US" b="1" dirty="0"/>
          </a:p>
        </p:txBody>
      </p:sp>
      <p:sp>
        <p:nvSpPr>
          <p:cNvPr id="10" name="Rectangle 9"/>
          <p:cNvSpPr/>
          <p:nvPr/>
        </p:nvSpPr>
        <p:spPr>
          <a:xfrm>
            <a:off x="7207745" y="1825226"/>
            <a:ext cx="3168816" cy="369332"/>
          </a:xfrm>
          <a:prstGeom prst="rect">
            <a:avLst/>
          </a:prstGeom>
        </p:spPr>
        <p:txBody>
          <a:bodyPr wrap="none">
            <a:spAutoFit/>
          </a:bodyPr>
          <a:lstStyle/>
          <a:p>
            <a:r>
              <a:rPr lang="en-US" b="1" dirty="0">
                <a:latin typeface="Times New Roman" panose="02020603050405020304" pitchFamily="18" charset="0"/>
                <a:ea typeface="Times New Roman" panose="02020603050405020304" pitchFamily="18" charset="0"/>
              </a:rPr>
              <a:t>Vertical section for water tank</a:t>
            </a:r>
            <a:endParaRPr lang="en-US" b="1" dirty="0"/>
          </a:p>
        </p:txBody>
      </p:sp>
      <p:sp>
        <p:nvSpPr>
          <p:cNvPr id="11"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67</a:t>
            </a:fld>
            <a:endParaRPr lang="en-US" sz="1600" dirty="0">
              <a:solidFill>
                <a:schemeClr val="tx1"/>
              </a:solidFill>
            </a:endParaRPr>
          </a:p>
        </p:txBody>
      </p:sp>
      <p:pic>
        <p:nvPicPr>
          <p:cNvPr id="3" name="صورة 2">
            <a:extLst>
              <a:ext uri="{FF2B5EF4-FFF2-40B4-BE49-F238E27FC236}">
                <a16:creationId xmlns:a16="http://schemas.microsoft.com/office/drawing/2014/main" id="{EFBCBEB3-9AE0-42F9-9C87-3277BFAF33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753" y="1968979"/>
            <a:ext cx="6208664" cy="4668171"/>
          </a:xfrm>
          <a:prstGeom prst="rect">
            <a:avLst/>
          </a:prstGeom>
        </p:spPr>
      </p:pic>
      <p:pic>
        <p:nvPicPr>
          <p:cNvPr id="13" name="صورة 12">
            <a:extLst>
              <a:ext uri="{FF2B5EF4-FFF2-40B4-BE49-F238E27FC236}">
                <a16:creationId xmlns:a16="http://schemas.microsoft.com/office/drawing/2014/main" id="{9CA30FB2-2788-4EA2-8B5B-FE4AF520F3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4417" y="2534756"/>
            <a:ext cx="5195829" cy="3627734"/>
          </a:xfrm>
          <a:prstGeom prst="rect">
            <a:avLst/>
          </a:prstGeom>
        </p:spPr>
      </p:pic>
    </p:spTree>
    <p:extLst>
      <p:ext uri="{BB962C8B-B14F-4D97-AF65-F5344CB8AC3E}">
        <p14:creationId xmlns:p14="http://schemas.microsoft.com/office/powerpoint/2010/main" val="2053133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68</a:t>
            </a:fld>
            <a:endParaRPr lang="en-US"/>
          </a:p>
        </p:txBody>
      </p:sp>
      <p:sp>
        <p:nvSpPr>
          <p:cNvPr id="5" name="Rectangle 4"/>
          <p:cNvSpPr/>
          <p:nvPr/>
        </p:nvSpPr>
        <p:spPr>
          <a:xfrm>
            <a:off x="437275" y="239877"/>
            <a:ext cx="2505814" cy="523220"/>
          </a:xfrm>
          <a:prstGeom prst="rect">
            <a:avLst/>
          </a:prstGeom>
        </p:spPr>
        <p:txBody>
          <a:bodyPr wrap="none">
            <a:spAutoFit/>
          </a:bodyPr>
          <a:lstStyle/>
          <a:p>
            <a:r>
              <a:rPr lang="en-US" sz="2800" dirty="0"/>
              <a:t>Footing design</a:t>
            </a:r>
          </a:p>
        </p:txBody>
      </p:sp>
      <p:sp>
        <p:nvSpPr>
          <p:cNvPr id="6" name="Rectangle 5"/>
          <p:cNvSpPr/>
          <p:nvPr/>
        </p:nvSpPr>
        <p:spPr>
          <a:xfrm>
            <a:off x="9274002" y="1483098"/>
            <a:ext cx="2852400" cy="1326517"/>
          </a:xfrm>
          <a:prstGeom prst="rect">
            <a:avLst/>
          </a:prstGeom>
        </p:spPr>
        <p:txBody>
          <a:bodyPr wrap="square">
            <a:spAutoFit/>
          </a:bodyPr>
          <a:lstStyle/>
          <a:p>
            <a:pPr algn="just">
              <a:lnSpc>
                <a:spcPct val="115000"/>
              </a:lnSpc>
              <a:spcAft>
                <a:spcPts val="1000"/>
              </a:spcAft>
            </a:pPr>
            <a:r>
              <a:rPr lang="en-US" sz="1200" dirty="0">
                <a:latin typeface="Times New Roman" panose="02020603050405020304" pitchFamily="18" charset="0"/>
                <a:ea typeface="Times New Roman" panose="02020603050405020304" pitchFamily="18" charset="0"/>
                <a:cs typeface="Times New Roman" panose="02020603050405020304" pitchFamily="18" charset="0"/>
              </a:rPr>
              <a:t>Soil bearing capacity (q all) = 200 KN/m</a:t>
            </a:r>
            <a:r>
              <a:rPr lang="en-US" sz="1200" baseline="30000" dirty="0">
                <a:latin typeface="Times New Roman" panose="02020603050405020304" pitchFamily="18" charset="0"/>
                <a:ea typeface="Times New Roman" panose="02020603050405020304" pitchFamily="18" charset="0"/>
                <a:cs typeface="Times New Roman" panose="02020603050405020304" pitchFamily="18" charset="0"/>
              </a:rPr>
              <a:t>2</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15000"/>
              </a:lnSpc>
              <a:spcAft>
                <a:spcPts val="1000"/>
              </a:spcAft>
            </a:pPr>
            <a:r>
              <a:rPr lang="en-US" sz="1200" dirty="0">
                <a:latin typeface="Times New Roman" panose="02020603050405020304" pitchFamily="18" charset="0"/>
                <a:ea typeface="Times New Roman" panose="02020603050405020304" pitchFamily="18" charset="0"/>
                <a:cs typeface="Times New Roman" panose="02020603050405020304" pitchFamily="18" charset="0"/>
              </a:rPr>
              <a:t>Concrete compressive strength = 28 MPA.</a:t>
            </a:r>
          </a:p>
          <a:p>
            <a:pPr algn="just">
              <a:lnSpc>
                <a:spcPct val="115000"/>
              </a:lnSpc>
              <a:spcAft>
                <a:spcPts val="1000"/>
              </a:spcAft>
            </a:pPr>
            <a:r>
              <a:rPr lang="en-US" sz="1200" dirty="0">
                <a:latin typeface="Times New Roman" panose="02020603050405020304" pitchFamily="18" charset="0"/>
                <a:ea typeface="Times New Roman" panose="02020603050405020304" pitchFamily="18" charset="0"/>
                <a:cs typeface="Times New Roman" panose="02020603050405020304" pitchFamily="18" charset="0"/>
              </a:rPr>
              <a:t>Density of concrete = 25 KN/m</a:t>
            </a:r>
            <a:r>
              <a:rPr lang="en-US" sz="1200" baseline="30000" dirty="0">
                <a:latin typeface="Times New Roman" panose="02020603050405020304" pitchFamily="18" charset="0"/>
                <a:ea typeface="Times New Roman" panose="02020603050405020304" pitchFamily="18" charset="0"/>
                <a:cs typeface="Times New Roman" panose="02020603050405020304" pitchFamily="18" charset="0"/>
              </a:rPr>
              <a:t>3</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15000"/>
              </a:lnSpc>
              <a:spcAft>
                <a:spcPts val="1000"/>
              </a:spcAft>
            </a:pPr>
            <a:r>
              <a:rPr lang="en-US" sz="1200" dirty="0">
                <a:latin typeface="Times New Roman" panose="02020603050405020304" pitchFamily="18" charset="0"/>
                <a:ea typeface="Times New Roman" panose="02020603050405020304" pitchFamily="18" charset="0"/>
                <a:cs typeface="Times New Roman" panose="02020603050405020304" pitchFamily="18" charset="0"/>
              </a:rPr>
              <a:t>Density of soil = 18 KN/m</a:t>
            </a:r>
            <a:r>
              <a:rPr lang="en-US" sz="1200" baseline="30000" dirty="0">
                <a:latin typeface="Times New Roman" panose="02020603050405020304" pitchFamily="18" charset="0"/>
                <a:ea typeface="Times New Roman" panose="02020603050405020304" pitchFamily="18" charset="0"/>
                <a:cs typeface="Times New Roman" panose="02020603050405020304" pitchFamily="18" charset="0"/>
              </a:rPr>
              <a:t>3</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8" name="Rectangle 7"/>
          <p:cNvSpPr/>
          <p:nvPr/>
        </p:nvSpPr>
        <p:spPr>
          <a:xfrm>
            <a:off x="8146699" y="3591422"/>
            <a:ext cx="1614545" cy="369909"/>
          </a:xfrm>
          <a:prstGeom prst="rect">
            <a:avLst/>
          </a:prstGeom>
        </p:spPr>
        <p:txBody>
          <a:bodyPr wrap="none">
            <a:spAutoFit/>
          </a:bodyPr>
          <a:lstStyle/>
          <a:p>
            <a:pPr algn="just">
              <a:lnSpc>
                <a:spcPct val="105000"/>
              </a:lnSpc>
              <a:spcAft>
                <a:spcPts val="800"/>
              </a:spcAft>
            </a:pPr>
            <a:r>
              <a:rPr lang="en-US" b="1" dirty="0">
                <a:latin typeface="Times New Roman" panose="02020603050405020304" pitchFamily="18" charset="0"/>
                <a:ea typeface="Times New Roman" panose="02020603050405020304" pitchFamily="18" charset="0"/>
                <a:cs typeface="Arial" panose="020B0604020202020204" pitchFamily="34" charset="0"/>
              </a:rPr>
              <a:t>Footing layout</a:t>
            </a:r>
            <a:endParaRPr lang="en-US" sz="1600" b="1"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9" name="Rectangle 8"/>
          <p:cNvSpPr/>
          <p:nvPr/>
        </p:nvSpPr>
        <p:spPr>
          <a:xfrm>
            <a:off x="9274002" y="945659"/>
            <a:ext cx="1114408" cy="369909"/>
          </a:xfrm>
          <a:prstGeom prst="rect">
            <a:avLst/>
          </a:prstGeom>
        </p:spPr>
        <p:txBody>
          <a:bodyPr wrap="none">
            <a:spAutoFit/>
          </a:bodyPr>
          <a:lstStyle/>
          <a:p>
            <a:pPr algn="just">
              <a:lnSpc>
                <a:spcPct val="105000"/>
              </a:lnSpc>
              <a:spcAft>
                <a:spcPts val="800"/>
              </a:spcAft>
            </a:pPr>
            <a:r>
              <a:rPr lang="en-US" dirty="0">
                <a:latin typeface="Times New Roman" panose="02020603050405020304" pitchFamily="18" charset="0"/>
                <a:ea typeface="Times New Roman" panose="02020603050405020304" pitchFamily="18" charset="0"/>
                <a:cs typeface="Arial" panose="020B0604020202020204" pitchFamily="34" charset="0"/>
              </a:rPr>
              <a:t>Such that:</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0"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68</a:t>
            </a:fld>
            <a:endParaRPr lang="en-US" sz="1600" dirty="0">
              <a:solidFill>
                <a:schemeClr val="tx1"/>
              </a:solidFill>
            </a:endParaRPr>
          </a:p>
        </p:txBody>
      </p:sp>
      <p:sp>
        <p:nvSpPr>
          <p:cNvPr id="11" name="مربع نص 10">
            <a:extLst>
              <a:ext uri="{FF2B5EF4-FFF2-40B4-BE49-F238E27FC236}">
                <a16:creationId xmlns:a16="http://schemas.microsoft.com/office/drawing/2014/main" id="{AE0FDED3-F6B6-454B-B29D-D61D6EA316AD}"/>
              </a:ext>
            </a:extLst>
          </p:cNvPr>
          <p:cNvSpPr txBox="1"/>
          <p:nvPr/>
        </p:nvSpPr>
        <p:spPr>
          <a:xfrm>
            <a:off x="529542" y="837266"/>
            <a:ext cx="6105644" cy="374077"/>
          </a:xfrm>
          <a:prstGeom prst="rect">
            <a:avLst/>
          </a:prstGeom>
          <a:noFill/>
        </p:spPr>
        <p:txBody>
          <a:bodyPr wrap="square">
            <a:spAutoFit/>
          </a:bodyPr>
          <a:lstStyle/>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In this project mat foundation was used</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4" name="صورة 13">
            <a:extLst>
              <a:ext uri="{FF2B5EF4-FFF2-40B4-BE49-F238E27FC236}">
                <a16:creationId xmlns:a16="http://schemas.microsoft.com/office/drawing/2014/main" id="{BE001AD8-6ED4-42F0-AC7C-5C883A95B9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8167" y="1285512"/>
            <a:ext cx="6937261" cy="5351638"/>
          </a:xfrm>
          <a:prstGeom prst="rect">
            <a:avLst/>
          </a:prstGeom>
        </p:spPr>
      </p:pic>
    </p:spTree>
    <p:extLst>
      <p:ext uri="{BB962C8B-B14F-4D97-AF65-F5344CB8AC3E}">
        <p14:creationId xmlns:p14="http://schemas.microsoft.com/office/powerpoint/2010/main" val="217528296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69</a:t>
            </a:fld>
            <a:endParaRPr lang="en-US"/>
          </a:p>
        </p:txBody>
      </p:sp>
      <p:sp>
        <p:nvSpPr>
          <p:cNvPr id="7" name="Rectangle 6"/>
          <p:cNvSpPr/>
          <p:nvPr/>
        </p:nvSpPr>
        <p:spPr>
          <a:xfrm>
            <a:off x="0" y="0"/>
            <a:ext cx="3238387" cy="369909"/>
          </a:xfrm>
          <a:prstGeom prst="rect">
            <a:avLst/>
          </a:prstGeom>
        </p:spPr>
        <p:txBody>
          <a:bodyPr wrap="none">
            <a:spAutoFit/>
          </a:bodyPr>
          <a:lstStyle/>
          <a:p>
            <a:pPr algn="just">
              <a:lnSpc>
                <a:spcPct val="105000"/>
              </a:lnSpc>
              <a:spcAft>
                <a:spcPts val="800"/>
              </a:spcAft>
            </a:pPr>
            <a:r>
              <a:rPr lang="en-US" b="1" dirty="0">
                <a:latin typeface="Times New Roman" panose="02020603050405020304" pitchFamily="18" charset="0"/>
                <a:ea typeface="Times New Roman" panose="02020603050405020304" pitchFamily="18" charset="0"/>
                <a:cs typeface="Arial" panose="020B0604020202020204" pitchFamily="34" charset="0"/>
              </a:rPr>
              <a:t>Mat foundation </a:t>
            </a:r>
            <a:r>
              <a:rPr lang="en-US" b="1" dirty="0">
                <a:latin typeface="Calibri" panose="020F0502020204030204" pitchFamily="34" charset="0"/>
                <a:ea typeface="Times New Roman" panose="02020603050405020304" pitchFamily="18" charset="0"/>
                <a:cs typeface="Arial" panose="020B0604020202020204" pitchFamily="34" charset="0"/>
              </a:rPr>
              <a:t>reinforcement</a:t>
            </a:r>
            <a:r>
              <a:rPr lang="en-US" b="1" dirty="0">
                <a:latin typeface="Times New Roman" panose="02020603050405020304" pitchFamily="18" charset="0"/>
                <a:ea typeface="Times New Roman" panose="02020603050405020304" pitchFamily="18" charset="0"/>
                <a:cs typeface="Arial" panose="020B0604020202020204" pitchFamily="34" charset="0"/>
              </a:rPr>
              <a:t>:</a:t>
            </a:r>
            <a:endParaRPr lang="en-US" b="1" dirty="0">
              <a:latin typeface="Calibri" panose="020F0502020204030204" pitchFamily="34" charset="0"/>
              <a:ea typeface="Times New Roman" panose="02020603050405020304" pitchFamily="18" charset="0"/>
              <a:cs typeface="Arial" panose="020B0604020202020204" pitchFamily="34" charset="0"/>
            </a:endParaRPr>
          </a:p>
        </p:txBody>
      </p:sp>
      <p:sp>
        <p:nvSpPr>
          <p:cNvPr id="9"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69</a:t>
            </a:fld>
            <a:endParaRPr lang="en-US" sz="1600" dirty="0">
              <a:solidFill>
                <a:schemeClr val="tx1"/>
              </a:solidFill>
            </a:endParaRPr>
          </a:p>
        </p:txBody>
      </p:sp>
      <p:pic>
        <p:nvPicPr>
          <p:cNvPr id="5" name="صورة 4">
            <a:extLst>
              <a:ext uri="{FF2B5EF4-FFF2-40B4-BE49-F238E27FC236}">
                <a16:creationId xmlns:a16="http://schemas.microsoft.com/office/drawing/2014/main" id="{D3E8477E-6993-4144-AD1D-EF01E2A7C4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8296" y="1719638"/>
            <a:ext cx="6754292" cy="3418724"/>
          </a:xfrm>
          <a:prstGeom prst="rect">
            <a:avLst/>
          </a:prstGeom>
        </p:spPr>
      </p:pic>
    </p:spTree>
    <p:extLst>
      <p:ext uri="{BB962C8B-B14F-4D97-AF65-F5344CB8AC3E}">
        <p14:creationId xmlns:p14="http://schemas.microsoft.com/office/powerpoint/2010/main" val="12472597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0441E-4308-4B8B-B836-27E38B2D9AC0}"/>
              </a:ext>
            </a:extLst>
          </p:cNvPr>
          <p:cNvSpPr>
            <a:spLocks noGrp="1"/>
          </p:cNvSpPr>
          <p:nvPr>
            <p:ph type="title"/>
          </p:nvPr>
        </p:nvSpPr>
        <p:spPr>
          <a:xfrm>
            <a:off x="0" y="0"/>
            <a:ext cx="8596668" cy="715347"/>
          </a:xfrm>
        </p:spPr>
        <p:txBody>
          <a:bodyPr/>
          <a:lstStyle/>
          <a:p>
            <a:r>
              <a:rPr lang="en-US" sz="36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aspects</a:t>
            </a:r>
            <a:endParaRPr lang="en-US" dirty="0"/>
          </a:p>
        </p:txBody>
      </p:sp>
      <p:pic>
        <p:nvPicPr>
          <p:cNvPr id="24" name="Content Placeholder 23" descr="Diagram, schematic&#10;&#10;Description automatically generated">
            <a:extLst>
              <a:ext uri="{FF2B5EF4-FFF2-40B4-BE49-F238E27FC236}">
                <a16:creationId xmlns:a16="http://schemas.microsoft.com/office/drawing/2014/main" id="{6B89075B-B540-4DDD-B37A-6577CCAE7A34}"/>
              </a:ext>
            </a:extLst>
          </p:cNvPr>
          <p:cNvPicPr>
            <a:picLocks noGrp="1"/>
          </p:cNvPicPr>
          <p:nvPr>
            <p:ph sz="half" idx="1"/>
          </p:nvPr>
        </p:nvPicPr>
        <p:blipFill>
          <a:blip r:embed="rId2">
            <a:extLst>
              <a:ext uri="{28A0092B-C50C-407E-A947-70E740481C1C}">
                <a14:useLocalDpi xmlns:a14="http://schemas.microsoft.com/office/drawing/2010/main" val="0"/>
              </a:ext>
            </a:extLst>
          </a:blip>
          <a:stretch>
            <a:fillRect/>
          </a:stretch>
        </p:blipFill>
        <p:spPr>
          <a:xfrm>
            <a:off x="84138" y="2071397"/>
            <a:ext cx="5355091" cy="4450700"/>
          </a:xfrm>
          <a:prstGeom prst="rect">
            <a:avLst/>
          </a:prstGeom>
        </p:spPr>
      </p:pic>
      <p:sp>
        <p:nvSpPr>
          <p:cNvPr id="25" name="TextBox 24">
            <a:extLst>
              <a:ext uri="{FF2B5EF4-FFF2-40B4-BE49-F238E27FC236}">
                <a16:creationId xmlns:a16="http://schemas.microsoft.com/office/drawing/2014/main" id="{59BDE75D-2A91-42E8-8F55-1BB56CE74CB7}"/>
              </a:ext>
            </a:extLst>
          </p:cNvPr>
          <p:cNvSpPr txBox="1"/>
          <p:nvPr/>
        </p:nvSpPr>
        <p:spPr>
          <a:xfrm>
            <a:off x="1060276" y="1561068"/>
            <a:ext cx="2020275" cy="369332"/>
          </a:xfrm>
          <a:prstGeom prst="rect">
            <a:avLst/>
          </a:prstGeom>
          <a:noFill/>
        </p:spPr>
        <p:txBody>
          <a:bodyPr wrap="square">
            <a:spAutoFit/>
          </a:bodyPr>
          <a:lstStyle/>
          <a:p>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Second floor plan</a:t>
            </a:r>
            <a:endParaRPr lang="en-US" sz="1800" dirty="0"/>
          </a:p>
        </p:txBody>
      </p:sp>
      <p:sp>
        <p:nvSpPr>
          <p:cNvPr id="27" name="TextBox 26">
            <a:extLst>
              <a:ext uri="{FF2B5EF4-FFF2-40B4-BE49-F238E27FC236}">
                <a16:creationId xmlns:a16="http://schemas.microsoft.com/office/drawing/2014/main" id="{3E275542-7484-4469-AA61-71069FFE9E5F}"/>
              </a:ext>
            </a:extLst>
          </p:cNvPr>
          <p:cNvSpPr txBox="1"/>
          <p:nvPr/>
        </p:nvSpPr>
        <p:spPr>
          <a:xfrm>
            <a:off x="7174741" y="1561068"/>
            <a:ext cx="2020274" cy="369332"/>
          </a:xfrm>
          <a:prstGeom prst="rect">
            <a:avLst/>
          </a:prstGeom>
          <a:noFill/>
        </p:spPr>
        <p:txBody>
          <a:bodyPr wrap="square">
            <a:spAutoFit/>
          </a:bodyPr>
          <a:lstStyle/>
          <a:p>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Third floor plan</a:t>
            </a:r>
            <a:endParaRPr lang="en-US" sz="1800" dirty="0"/>
          </a:p>
        </p:txBody>
      </p:sp>
      <p:pic>
        <p:nvPicPr>
          <p:cNvPr id="11" name="Content Placeholder 16" descr="Diagram, schematic&#10;&#10;Description automatically generated">
            <a:extLst>
              <a:ext uri="{FF2B5EF4-FFF2-40B4-BE49-F238E27FC236}">
                <a16:creationId xmlns:a16="http://schemas.microsoft.com/office/drawing/2014/main" id="{981D8388-C4BF-42B0-8456-DA5A716DC920}"/>
              </a:ext>
            </a:extLst>
          </p:cNvPr>
          <p:cNvPicPr>
            <a:picLocks noGrp="1"/>
          </p:cNvPicPr>
          <p:nvPr>
            <p:ph sz="half" idx="2"/>
          </p:nvPr>
        </p:nvPicPr>
        <p:blipFill>
          <a:blip r:embed="rId3">
            <a:extLst>
              <a:ext uri="{28A0092B-C50C-407E-A947-70E740481C1C}">
                <a14:useLocalDpi xmlns:a14="http://schemas.microsoft.com/office/drawing/2010/main" val="0"/>
              </a:ext>
            </a:extLst>
          </a:blip>
          <a:stretch>
            <a:fillRect/>
          </a:stretch>
        </p:blipFill>
        <p:spPr>
          <a:xfrm>
            <a:off x="5140171" y="2071397"/>
            <a:ext cx="5752730" cy="4450700"/>
          </a:xfrm>
          <a:prstGeom prst="rect">
            <a:avLst/>
          </a:prstGeom>
        </p:spPr>
      </p:pic>
    </p:spTree>
    <p:extLst>
      <p:ext uri="{BB962C8B-B14F-4D97-AF65-F5344CB8AC3E}">
        <p14:creationId xmlns:p14="http://schemas.microsoft.com/office/powerpoint/2010/main" val="11977042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70</a:t>
            </a:fld>
            <a:endParaRPr lang="en-US"/>
          </a:p>
        </p:txBody>
      </p:sp>
      <p:sp>
        <p:nvSpPr>
          <p:cNvPr id="7" name="Rectangle 6"/>
          <p:cNvSpPr/>
          <p:nvPr/>
        </p:nvSpPr>
        <p:spPr>
          <a:xfrm>
            <a:off x="0" y="0"/>
            <a:ext cx="3225755" cy="369909"/>
          </a:xfrm>
          <a:prstGeom prst="rect">
            <a:avLst/>
          </a:prstGeom>
        </p:spPr>
        <p:txBody>
          <a:bodyPr wrap="none">
            <a:spAutoFit/>
          </a:bodyPr>
          <a:lstStyle/>
          <a:p>
            <a:pPr algn="just">
              <a:lnSpc>
                <a:spcPct val="105000"/>
              </a:lnSpc>
              <a:spcAft>
                <a:spcPts val="800"/>
              </a:spcAft>
            </a:pPr>
            <a:r>
              <a:rPr lang="en-US" b="1" dirty="0">
                <a:latin typeface="Times New Roman" panose="02020603050405020304" pitchFamily="18" charset="0"/>
                <a:ea typeface="Times New Roman" panose="02020603050405020304" pitchFamily="18" charset="0"/>
                <a:cs typeface="Arial" panose="020B0604020202020204" pitchFamily="34" charset="0"/>
              </a:rPr>
              <a:t>Mat foundation </a:t>
            </a:r>
            <a:r>
              <a:rPr lang="en-US" b="1" dirty="0">
                <a:latin typeface="Calibri" panose="020F0502020204030204" pitchFamily="34" charset="0"/>
                <a:ea typeface="Times New Roman" panose="02020603050405020304" pitchFamily="18" charset="0"/>
                <a:cs typeface="Arial" panose="020B0604020202020204" pitchFamily="34" charset="0"/>
              </a:rPr>
              <a:t>reinforcement</a:t>
            </a:r>
            <a:r>
              <a:rPr lang="en-US" b="1" dirty="0">
                <a:latin typeface="Times New Roman" panose="02020603050405020304" pitchFamily="18" charset="0"/>
                <a:ea typeface="Times New Roman" panose="02020603050405020304" pitchFamily="18" charset="0"/>
                <a:cs typeface="Arial" panose="020B0604020202020204" pitchFamily="34" charset="0"/>
              </a:rPr>
              <a:t>:</a:t>
            </a:r>
            <a:endParaRPr lang="en-US" b="1" dirty="0">
              <a:latin typeface="Calibri" panose="020F0502020204030204" pitchFamily="34" charset="0"/>
              <a:ea typeface="Times New Roman" panose="02020603050405020304" pitchFamily="18" charset="0"/>
              <a:cs typeface="Arial" panose="020B0604020202020204" pitchFamily="34" charset="0"/>
            </a:endParaRPr>
          </a:p>
        </p:txBody>
      </p:sp>
      <p:sp>
        <p:nvSpPr>
          <p:cNvPr id="9"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70</a:t>
            </a:fld>
            <a:endParaRPr lang="en-US" sz="1600" dirty="0">
              <a:solidFill>
                <a:schemeClr val="tx1"/>
              </a:solidFill>
            </a:endParaRPr>
          </a:p>
        </p:txBody>
      </p:sp>
      <p:pic>
        <p:nvPicPr>
          <p:cNvPr id="3" name="صورة 2">
            <a:extLst>
              <a:ext uri="{FF2B5EF4-FFF2-40B4-BE49-F238E27FC236}">
                <a16:creationId xmlns:a16="http://schemas.microsoft.com/office/drawing/2014/main" id="{978DD87F-469B-442F-87A0-757547C165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1034" y="93109"/>
            <a:ext cx="8371831" cy="6671781"/>
          </a:xfrm>
          <a:prstGeom prst="rect">
            <a:avLst/>
          </a:prstGeom>
        </p:spPr>
      </p:pic>
    </p:spTree>
    <p:extLst>
      <p:ext uri="{BB962C8B-B14F-4D97-AF65-F5344CB8AC3E}">
        <p14:creationId xmlns:p14="http://schemas.microsoft.com/office/powerpoint/2010/main" val="8204851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71</a:t>
            </a:fld>
            <a:endParaRPr lang="en-US"/>
          </a:p>
        </p:txBody>
      </p:sp>
      <p:sp>
        <p:nvSpPr>
          <p:cNvPr id="7" name="Rectangle 6"/>
          <p:cNvSpPr/>
          <p:nvPr/>
        </p:nvSpPr>
        <p:spPr>
          <a:xfrm>
            <a:off x="0" y="146728"/>
            <a:ext cx="4248148" cy="339067"/>
          </a:xfrm>
          <a:prstGeom prst="rect">
            <a:avLst/>
          </a:prstGeom>
        </p:spPr>
        <p:txBody>
          <a:bodyPr wrap="square">
            <a:spAutoFit/>
          </a:bodyPr>
          <a:lstStyle/>
          <a:p>
            <a:pPr algn="just">
              <a:lnSpc>
                <a:spcPct val="105000"/>
              </a:lnSpc>
              <a:spcAft>
                <a:spcPts val="800"/>
              </a:spcAft>
            </a:pPr>
            <a:r>
              <a:rPr lang="en-US" sz="1600" b="1" dirty="0">
                <a:latin typeface="Times New Roman" panose="02020603050405020304" pitchFamily="18" charset="0"/>
                <a:ea typeface="Times New Roman" panose="02020603050405020304" pitchFamily="18" charset="0"/>
                <a:cs typeface="Arial" panose="020B0604020202020204" pitchFamily="34" charset="0"/>
              </a:rPr>
              <a:t>Solve </a:t>
            </a:r>
            <a:r>
              <a:rPr lang="en-US" sz="1600" b="1" dirty="0">
                <a:effectLst/>
                <a:latin typeface="Times New Roman" panose="02020603050405020304" pitchFamily="18" charset="0"/>
                <a:ea typeface="Calibri" panose="020F0502020204030204" pitchFamily="34" charset="0"/>
              </a:rPr>
              <a:t>Punching shear by Droop panel:</a:t>
            </a:r>
            <a:endParaRPr lang="en-US" sz="1400" b="1"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71</a:t>
            </a:fld>
            <a:endParaRPr lang="en-US" sz="1600" dirty="0">
              <a:solidFill>
                <a:schemeClr val="tx1"/>
              </a:solidFill>
            </a:endParaRPr>
          </a:p>
        </p:txBody>
      </p:sp>
      <p:pic>
        <p:nvPicPr>
          <p:cNvPr id="3" name="صورة 2">
            <a:extLst>
              <a:ext uri="{FF2B5EF4-FFF2-40B4-BE49-F238E27FC236}">
                <a16:creationId xmlns:a16="http://schemas.microsoft.com/office/drawing/2014/main" id="{0D2B3821-967B-407D-A3F3-532AE41718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3012" y="5182"/>
            <a:ext cx="8498988" cy="6858000"/>
          </a:xfrm>
          <a:prstGeom prst="rect">
            <a:avLst/>
          </a:prstGeom>
        </p:spPr>
      </p:pic>
      <p:sp>
        <p:nvSpPr>
          <p:cNvPr id="19" name="Rectangle 6">
            <a:extLst>
              <a:ext uri="{FF2B5EF4-FFF2-40B4-BE49-F238E27FC236}">
                <a16:creationId xmlns:a16="http://schemas.microsoft.com/office/drawing/2014/main" id="{A18EDB53-E81B-4C43-98F7-65D11227B7AB}"/>
              </a:ext>
            </a:extLst>
          </p:cNvPr>
          <p:cNvSpPr/>
          <p:nvPr/>
        </p:nvSpPr>
        <p:spPr>
          <a:xfrm>
            <a:off x="0" y="1155145"/>
            <a:ext cx="4109252" cy="369909"/>
          </a:xfrm>
          <a:prstGeom prst="rect">
            <a:avLst/>
          </a:prstGeom>
        </p:spPr>
        <p:txBody>
          <a:bodyPr wrap="square">
            <a:spAutoFit/>
          </a:bodyPr>
          <a:lstStyle/>
          <a:p>
            <a:pPr algn="just">
              <a:lnSpc>
                <a:spcPct val="105000"/>
              </a:lnSpc>
              <a:spcAft>
                <a:spcPts val="800"/>
              </a:spcAft>
            </a:pPr>
            <a:r>
              <a:rPr lang="en-US" b="1" dirty="0">
                <a:latin typeface="Times New Roman" panose="02020603050405020304" pitchFamily="18" charset="0"/>
                <a:ea typeface="Times New Roman" panose="02020603050405020304" pitchFamily="18" charset="0"/>
                <a:cs typeface="Arial" panose="020B0604020202020204" pitchFamily="34" charset="0"/>
              </a:rPr>
              <a:t>Droop panel </a:t>
            </a:r>
            <a:r>
              <a:rPr lang="en-US" sz="1600" b="1" dirty="0">
                <a:latin typeface="Times New Roman" panose="02020603050405020304" pitchFamily="18" charset="0"/>
                <a:ea typeface="Times New Roman" panose="02020603050405020304" pitchFamily="18" charset="0"/>
                <a:cs typeface="Arial" panose="020B0604020202020204" pitchFamily="34" charset="0"/>
              </a:rPr>
              <a:t>reinforcement</a:t>
            </a:r>
            <a:r>
              <a:rPr lang="en-US" b="1" dirty="0">
                <a:latin typeface="Times New Roman" panose="02020603050405020304" pitchFamily="18" charset="0"/>
                <a:ea typeface="Times New Roman" panose="02020603050405020304" pitchFamily="18" charset="0"/>
                <a:cs typeface="Arial" panose="020B0604020202020204" pitchFamily="34" charset="0"/>
              </a:rPr>
              <a:t> use 11 Ø 14</a:t>
            </a:r>
            <a:endParaRPr lang="en-US" sz="1600" b="1"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20" name="Rectangle 6">
            <a:extLst>
              <a:ext uri="{FF2B5EF4-FFF2-40B4-BE49-F238E27FC236}">
                <a16:creationId xmlns:a16="http://schemas.microsoft.com/office/drawing/2014/main" id="{3C729EAF-9A1F-4A3B-8AB7-619DD34BB359}"/>
              </a:ext>
            </a:extLst>
          </p:cNvPr>
          <p:cNvSpPr/>
          <p:nvPr/>
        </p:nvSpPr>
        <p:spPr>
          <a:xfrm>
            <a:off x="0" y="485795"/>
            <a:ext cx="4248148" cy="700192"/>
          </a:xfrm>
          <a:prstGeom prst="rect">
            <a:avLst/>
          </a:prstGeom>
        </p:spPr>
        <p:txBody>
          <a:bodyPr wrap="square">
            <a:spAutoFit/>
          </a:bodyPr>
          <a:lstStyle/>
          <a:p>
            <a:pPr algn="just">
              <a:lnSpc>
                <a:spcPct val="105000"/>
              </a:lnSpc>
              <a:spcAft>
                <a:spcPts val="800"/>
              </a:spcAft>
            </a:pPr>
            <a:r>
              <a:rPr lang="en-US" sz="1600" b="1" dirty="0">
                <a:latin typeface="Times New Roman" panose="02020603050405020304" pitchFamily="18" charset="0"/>
                <a:ea typeface="Times New Roman" panose="02020603050405020304" pitchFamily="18" charset="0"/>
                <a:cs typeface="Arial" panose="020B0604020202020204" pitchFamily="34" charset="0"/>
              </a:rPr>
              <a:t>The </a:t>
            </a: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dimensions of droop panel </a:t>
            </a:r>
          </a:p>
          <a:p>
            <a:pPr algn="just">
              <a:lnSpc>
                <a:spcPct val="105000"/>
              </a:lnSpc>
              <a:spcAft>
                <a:spcPts val="800"/>
              </a:spcAft>
            </a:pPr>
            <a:r>
              <a:rPr lang="en-US" sz="1600" b="1" dirty="0">
                <a:latin typeface="Times New Roman" panose="02020603050405020304" pitchFamily="18" charset="0"/>
                <a:ea typeface="Times New Roman" panose="02020603050405020304" pitchFamily="18" charset="0"/>
                <a:cs typeface="Times New Roman" panose="02020603050405020304" pitchFamily="18" charset="0"/>
              </a:rPr>
              <a:t>2*2*1.20 &amp; 2.5*2.5*1.20</a:t>
            </a:r>
            <a:r>
              <a:rPr lang="en-US" sz="1600" b="1" dirty="0">
                <a:latin typeface="Times New Roman" panose="02020603050405020304" pitchFamily="18" charset="0"/>
                <a:ea typeface="Times New Roman" panose="02020603050405020304" pitchFamily="18" charset="0"/>
                <a:cs typeface="Arial" panose="020B0604020202020204" pitchFamily="34" charset="0"/>
              </a:rPr>
              <a:t> </a:t>
            </a:r>
            <a:endParaRPr lang="en-US" sz="1400" b="1"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05688657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72</a:t>
            </a:fld>
            <a:endParaRPr lang="en-US"/>
          </a:p>
        </p:txBody>
      </p:sp>
      <p:sp>
        <p:nvSpPr>
          <p:cNvPr id="7" name="Rectangle 6"/>
          <p:cNvSpPr/>
          <p:nvPr/>
        </p:nvSpPr>
        <p:spPr>
          <a:xfrm>
            <a:off x="0" y="146728"/>
            <a:ext cx="4248148" cy="339067"/>
          </a:xfrm>
          <a:prstGeom prst="rect">
            <a:avLst/>
          </a:prstGeom>
        </p:spPr>
        <p:txBody>
          <a:bodyPr wrap="square">
            <a:spAutoFit/>
          </a:bodyPr>
          <a:lstStyle/>
          <a:p>
            <a:pPr algn="just">
              <a:lnSpc>
                <a:spcPct val="105000"/>
              </a:lnSpc>
              <a:spcAft>
                <a:spcPts val="800"/>
              </a:spcAft>
            </a:pPr>
            <a:r>
              <a:rPr lang="en-US" sz="1600" b="1" dirty="0">
                <a:latin typeface="Times New Roman" panose="02020603050405020304" pitchFamily="18" charset="0"/>
                <a:ea typeface="Times New Roman" panose="02020603050405020304" pitchFamily="18" charset="0"/>
                <a:cs typeface="Arial" panose="020B0604020202020204" pitchFamily="34" charset="0"/>
              </a:rPr>
              <a:t>Solve </a:t>
            </a:r>
            <a:r>
              <a:rPr lang="en-US" sz="1600" b="1" dirty="0">
                <a:effectLst/>
                <a:latin typeface="Times New Roman" panose="02020603050405020304" pitchFamily="18" charset="0"/>
                <a:ea typeface="Calibri" panose="020F0502020204030204" pitchFamily="34" charset="0"/>
              </a:rPr>
              <a:t>shear force by Studs reinforcement:</a:t>
            </a:r>
            <a:endParaRPr lang="en-US" sz="1400" b="1" dirty="0">
              <a:effectLst/>
              <a:latin typeface="Calibri" panose="020F0502020204030204" pitchFamily="34" charset="0"/>
              <a:ea typeface="Times New Roman" panose="02020603050405020304" pitchFamily="18" charset="0"/>
              <a:cs typeface="Arial" panose="020B0604020202020204" pitchFamily="34" charset="0"/>
            </a:endParaRPr>
          </a:p>
        </p:txBody>
      </p:sp>
      <p:sp>
        <p:nvSpPr>
          <p:cNvPr id="1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72</a:t>
            </a:fld>
            <a:endParaRPr lang="en-US" sz="1600" dirty="0">
              <a:solidFill>
                <a:schemeClr val="tx1"/>
              </a:solidFill>
            </a:endParaRPr>
          </a:p>
        </p:txBody>
      </p:sp>
      <p:sp>
        <p:nvSpPr>
          <p:cNvPr id="19" name="Rectangle 6">
            <a:extLst>
              <a:ext uri="{FF2B5EF4-FFF2-40B4-BE49-F238E27FC236}">
                <a16:creationId xmlns:a16="http://schemas.microsoft.com/office/drawing/2014/main" id="{A18EDB53-E81B-4C43-98F7-65D11227B7AB}"/>
              </a:ext>
            </a:extLst>
          </p:cNvPr>
          <p:cNvSpPr/>
          <p:nvPr/>
        </p:nvSpPr>
        <p:spPr>
          <a:xfrm>
            <a:off x="0" y="483403"/>
            <a:ext cx="4109252" cy="339067"/>
          </a:xfrm>
          <a:prstGeom prst="rect">
            <a:avLst/>
          </a:prstGeom>
        </p:spPr>
        <p:txBody>
          <a:bodyPr wrap="square">
            <a:spAutoFit/>
          </a:bodyPr>
          <a:lstStyle/>
          <a:p>
            <a:pPr algn="just">
              <a:lnSpc>
                <a:spcPct val="105000"/>
              </a:lnSpc>
              <a:spcAft>
                <a:spcPts val="800"/>
              </a:spcAft>
            </a:pPr>
            <a:r>
              <a:rPr lang="en-US" sz="1600" b="1" dirty="0">
                <a:latin typeface="Times New Roman" panose="02020603050405020304" pitchFamily="18" charset="0"/>
                <a:ea typeface="Times New Roman" panose="02020603050405020304" pitchFamily="18" charset="0"/>
                <a:cs typeface="Arial" panose="020B0604020202020204" pitchFamily="34" charset="0"/>
              </a:rPr>
              <a:t>use 1 studs Ø 12 @ 300mm</a:t>
            </a:r>
            <a:endParaRPr lang="en-US" sz="1600" b="1" dirty="0">
              <a:effectLst/>
              <a:latin typeface="Calibri" panose="020F0502020204030204" pitchFamily="34" charset="0"/>
              <a:ea typeface="Times New Roman" panose="02020603050405020304" pitchFamily="18" charset="0"/>
              <a:cs typeface="Arial" panose="020B0604020202020204" pitchFamily="34" charset="0"/>
            </a:endParaRPr>
          </a:p>
        </p:txBody>
      </p:sp>
      <p:pic>
        <p:nvPicPr>
          <p:cNvPr id="5" name="صورة 4">
            <a:extLst>
              <a:ext uri="{FF2B5EF4-FFF2-40B4-BE49-F238E27FC236}">
                <a16:creationId xmlns:a16="http://schemas.microsoft.com/office/drawing/2014/main" id="{181C65F5-A4D3-4FF9-9F03-E8EC555F64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9252" y="60858"/>
            <a:ext cx="7792537" cy="6211167"/>
          </a:xfrm>
          <a:prstGeom prst="rect">
            <a:avLst/>
          </a:prstGeom>
        </p:spPr>
      </p:pic>
    </p:spTree>
    <p:extLst>
      <p:ext uri="{BB962C8B-B14F-4D97-AF65-F5344CB8AC3E}">
        <p14:creationId xmlns:p14="http://schemas.microsoft.com/office/powerpoint/2010/main" val="12954788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73</a:t>
            </a:fld>
            <a:endParaRPr lang="en-US"/>
          </a:p>
        </p:txBody>
      </p:sp>
      <p:sp>
        <p:nvSpPr>
          <p:cNvPr id="1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73</a:t>
            </a:fld>
            <a:endParaRPr lang="en-US" sz="1600" dirty="0">
              <a:solidFill>
                <a:schemeClr val="tx1"/>
              </a:solidFill>
            </a:endParaRPr>
          </a:p>
        </p:txBody>
      </p:sp>
      <p:pic>
        <p:nvPicPr>
          <p:cNvPr id="3" name="صورة 2">
            <a:extLst>
              <a:ext uri="{FF2B5EF4-FFF2-40B4-BE49-F238E27FC236}">
                <a16:creationId xmlns:a16="http://schemas.microsoft.com/office/drawing/2014/main" id="{DC51CD69-F47C-4E10-923A-ACCF16EC31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762" y="492224"/>
            <a:ext cx="11790476" cy="6219048"/>
          </a:xfrm>
          <a:prstGeom prst="rect">
            <a:avLst/>
          </a:prstGeom>
        </p:spPr>
      </p:pic>
      <p:sp>
        <p:nvSpPr>
          <p:cNvPr id="9" name="Rectangle 6">
            <a:extLst>
              <a:ext uri="{FF2B5EF4-FFF2-40B4-BE49-F238E27FC236}">
                <a16:creationId xmlns:a16="http://schemas.microsoft.com/office/drawing/2014/main" id="{73B5F21E-4F69-491D-B748-1258E5889D9B}"/>
              </a:ext>
            </a:extLst>
          </p:cNvPr>
          <p:cNvSpPr/>
          <p:nvPr/>
        </p:nvSpPr>
        <p:spPr>
          <a:xfrm>
            <a:off x="0" y="122315"/>
            <a:ext cx="4251677" cy="369909"/>
          </a:xfrm>
          <a:prstGeom prst="rect">
            <a:avLst/>
          </a:prstGeom>
        </p:spPr>
        <p:txBody>
          <a:bodyPr wrap="none">
            <a:spAutoFit/>
          </a:bodyPr>
          <a:lstStyle/>
          <a:p>
            <a:pPr algn="just">
              <a:lnSpc>
                <a:spcPct val="105000"/>
              </a:lnSpc>
              <a:spcAft>
                <a:spcPts val="800"/>
              </a:spcAft>
            </a:pPr>
            <a:r>
              <a:rPr lang="en-US" b="1" dirty="0">
                <a:latin typeface="Times New Roman" panose="02020603050405020304" pitchFamily="18" charset="0"/>
                <a:ea typeface="Times New Roman" panose="02020603050405020304" pitchFamily="18" charset="0"/>
                <a:cs typeface="Arial" panose="020B0604020202020204" pitchFamily="34" charset="0"/>
              </a:rPr>
              <a:t>Section in Mat foundation </a:t>
            </a:r>
            <a:r>
              <a:rPr lang="en-US" b="1" dirty="0">
                <a:latin typeface="Calibri" panose="020F0502020204030204" pitchFamily="34" charset="0"/>
                <a:ea typeface="Times New Roman" panose="02020603050405020304" pitchFamily="18" charset="0"/>
                <a:cs typeface="Arial" panose="020B0604020202020204" pitchFamily="34" charset="0"/>
              </a:rPr>
              <a:t>reinforcement</a:t>
            </a:r>
            <a:r>
              <a:rPr lang="en-US" b="1" dirty="0">
                <a:latin typeface="Times New Roman" panose="02020603050405020304" pitchFamily="18" charset="0"/>
                <a:ea typeface="Times New Roman" panose="02020603050405020304" pitchFamily="18" charset="0"/>
                <a:cs typeface="Arial" panose="020B0604020202020204" pitchFamily="34" charset="0"/>
              </a:rPr>
              <a:t>:</a:t>
            </a:r>
            <a:endParaRPr lang="en-US" b="1" dirty="0">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9028120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74</a:t>
            </a:fld>
            <a:endParaRPr lang="en-US"/>
          </a:p>
        </p:txBody>
      </p:sp>
      <p:sp>
        <p:nvSpPr>
          <p:cNvPr id="1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74</a:t>
            </a:fld>
            <a:endParaRPr lang="en-US" sz="1600" dirty="0">
              <a:solidFill>
                <a:schemeClr val="tx1"/>
              </a:solidFill>
            </a:endParaRPr>
          </a:p>
        </p:txBody>
      </p:sp>
      <p:sp>
        <p:nvSpPr>
          <p:cNvPr id="8" name="Rectangle 4">
            <a:extLst>
              <a:ext uri="{FF2B5EF4-FFF2-40B4-BE49-F238E27FC236}">
                <a16:creationId xmlns:a16="http://schemas.microsoft.com/office/drawing/2014/main" id="{2B0B3801-DB8D-4872-BD94-1DD851E09507}"/>
              </a:ext>
            </a:extLst>
          </p:cNvPr>
          <p:cNvSpPr/>
          <p:nvPr/>
        </p:nvSpPr>
        <p:spPr>
          <a:xfrm>
            <a:off x="437275" y="77509"/>
            <a:ext cx="3040384" cy="523220"/>
          </a:xfrm>
          <a:prstGeom prst="rect">
            <a:avLst/>
          </a:prstGeom>
        </p:spPr>
        <p:txBody>
          <a:bodyPr wrap="none">
            <a:spAutoFit/>
          </a:bodyPr>
          <a:lstStyle/>
          <a:p>
            <a:r>
              <a:rPr lang="en-US" sz="2800" dirty="0"/>
              <a:t>Sheet Pile design:</a:t>
            </a:r>
          </a:p>
        </p:txBody>
      </p:sp>
      <p:pic>
        <p:nvPicPr>
          <p:cNvPr id="7" name="صورة 6">
            <a:extLst>
              <a:ext uri="{FF2B5EF4-FFF2-40B4-BE49-F238E27FC236}">
                <a16:creationId xmlns:a16="http://schemas.microsoft.com/office/drawing/2014/main" id="{15EBB0C9-B810-4762-92F2-6AD396997E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3076" y="385337"/>
            <a:ext cx="7516274" cy="6087325"/>
          </a:xfrm>
          <a:prstGeom prst="rect">
            <a:avLst/>
          </a:prstGeom>
        </p:spPr>
      </p:pic>
    </p:spTree>
    <p:extLst>
      <p:ext uri="{BB962C8B-B14F-4D97-AF65-F5344CB8AC3E}">
        <p14:creationId xmlns:p14="http://schemas.microsoft.com/office/powerpoint/2010/main" val="7130170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964888-E3DD-43E6-9D6D-BA1E53871D58}" type="slidenum">
              <a:rPr lang="en-US" smtClean="0"/>
              <a:pPr/>
              <a:t>75</a:t>
            </a:fld>
            <a:endParaRPr lang="en-US"/>
          </a:p>
        </p:txBody>
      </p:sp>
      <p:sp>
        <p:nvSpPr>
          <p:cNvPr id="1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75</a:t>
            </a:fld>
            <a:endParaRPr lang="en-US" sz="1600" dirty="0">
              <a:solidFill>
                <a:schemeClr val="tx1"/>
              </a:solidFill>
            </a:endParaRPr>
          </a:p>
        </p:txBody>
      </p:sp>
      <p:sp>
        <p:nvSpPr>
          <p:cNvPr id="8" name="Rectangle 4">
            <a:extLst>
              <a:ext uri="{FF2B5EF4-FFF2-40B4-BE49-F238E27FC236}">
                <a16:creationId xmlns:a16="http://schemas.microsoft.com/office/drawing/2014/main" id="{2B0B3801-DB8D-4872-BD94-1DD851E09507}"/>
              </a:ext>
            </a:extLst>
          </p:cNvPr>
          <p:cNvSpPr/>
          <p:nvPr/>
        </p:nvSpPr>
        <p:spPr>
          <a:xfrm>
            <a:off x="437275" y="77509"/>
            <a:ext cx="3040384" cy="523220"/>
          </a:xfrm>
          <a:prstGeom prst="rect">
            <a:avLst/>
          </a:prstGeom>
        </p:spPr>
        <p:txBody>
          <a:bodyPr wrap="none">
            <a:spAutoFit/>
          </a:bodyPr>
          <a:lstStyle/>
          <a:p>
            <a:r>
              <a:rPr lang="en-US" sz="2800" dirty="0"/>
              <a:t>Sheet Pile design:</a:t>
            </a:r>
          </a:p>
        </p:txBody>
      </p:sp>
      <p:pic>
        <p:nvPicPr>
          <p:cNvPr id="3" name="صورة 2">
            <a:extLst>
              <a:ext uri="{FF2B5EF4-FFF2-40B4-BE49-F238E27FC236}">
                <a16:creationId xmlns:a16="http://schemas.microsoft.com/office/drawing/2014/main" id="{F770CF00-CA35-4353-8B14-8ACDA41409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578" y="451513"/>
            <a:ext cx="8228571" cy="4114286"/>
          </a:xfrm>
          <a:prstGeom prst="rect">
            <a:avLst/>
          </a:prstGeom>
        </p:spPr>
      </p:pic>
      <p:sp>
        <p:nvSpPr>
          <p:cNvPr id="10" name="Rectangle 4">
            <a:extLst>
              <a:ext uri="{FF2B5EF4-FFF2-40B4-BE49-F238E27FC236}">
                <a16:creationId xmlns:a16="http://schemas.microsoft.com/office/drawing/2014/main" id="{C08E35D9-F396-4688-8728-ABCA39859908}"/>
              </a:ext>
            </a:extLst>
          </p:cNvPr>
          <p:cNvSpPr/>
          <p:nvPr/>
        </p:nvSpPr>
        <p:spPr>
          <a:xfrm>
            <a:off x="357844" y="600729"/>
            <a:ext cx="5891356" cy="1384995"/>
          </a:xfrm>
          <a:prstGeom prst="rect">
            <a:avLst/>
          </a:prstGeom>
        </p:spPr>
        <p:txBody>
          <a:bodyPr wrap="none">
            <a:spAutoFit/>
          </a:bodyPr>
          <a:lstStyle/>
          <a:p>
            <a:r>
              <a:rPr lang="en-US" sz="2800" dirty="0"/>
              <a:t>Dimensions the sheet pile:</a:t>
            </a:r>
          </a:p>
          <a:p>
            <a:r>
              <a:rPr lang="en-US" sz="2800" dirty="0"/>
              <a:t>Length 14.40 m and diameter 80cm</a:t>
            </a:r>
          </a:p>
          <a:p>
            <a:r>
              <a:rPr lang="en-US" sz="2800" dirty="0"/>
              <a:t> </a:t>
            </a:r>
          </a:p>
        </p:txBody>
      </p:sp>
      <p:sp>
        <p:nvSpPr>
          <p:cNvPr id="11" name="Rectangle 4">
            <a:extLst>
              <a:ext uri="{FF2B5EF4-FFF2-40B4-BE49-F238E27FC236}">
                <a16:creationId xmlns:a16="http://schemas.microsoft.com/office/drawing/2014/main" id="{5B0F50B3-1555-4C99-A44F-DBD9F5139A68}"/>
              </a:ext>
            </a:extLst>
          </p:cNvPr>
          <p:cNvSpPr/>
          <p:nvPr/>
        </p:nvSpPr>
        <p:spPr>
          <a:xfrm>
            <a:off x="357844" y="4042579"/>
            <a:ext cx="6314549" cy="523220"/>
          </a:xfrm>
          <a:prstGeom prst="rect">
            <a:avLst/>
          </a:prstGeom>
        </p:spPr>
        <p:txBody>
          <a:bodyPr wrap="none">
            <a:spAutoFit/>
          </a:bodyPr>
          <a:lstStyle/>
          <a:p>
            <a:r>
              <a:rPr lang="en-US" sz="2800" dirty="0"/>
              <a:t>The space between sheet piles 40 cm </a:t>
            </a:r>
          </a:p>
        </p:txBody>
      </p:sp>
      <p:sp>
        <p:nvSpPr>
          <p:cNvPr id="12" name="Rectangle 4">
            <a:extLst>
              <a:ext uri="{FF2B5EF4-FFF2-40B4-BE49-F238E27FC236}">
                <a16:creationId xmlns:a16="http://schemas.microsoft.com/office/drawing/2014/main" id="{F85A71EE-C3F7-4E15-85BC-83A6F5DDB7AC}"/>
              </a:ext>
            </a:extLst>
          </p:cNvPr>
          <p:cNvSpPr/>
          <p:nvPr/>
        </p:nvSpPr>
        <p:spPr>
          <a:xfrm>
            <a:off x="437275" y="4976641"/>
            <a:ext cx="6009979" cy="954107"/>
          </a:xfrm>
          <a:prstGeom prst="rect">
            <a:avLst/>
          </a:prstGeom>
        </p:spPr>
        <p:txBody>
          <a:bodyPr wrap="none">
            <a:spAutoFit/>
          </a:bodyPr>
          <a:lstStyle/>
          <a:p>
            <a:r>
              <a:rPr lang="en-US" sz="2800" dirty="0"/>
              <a:t>reinforcement</a:t>
            </a:r>
            <a:r>
              <a:rPr lang="en-US" sz="2800" b="1" dirty="0">
                <a:latin typeface="Calibri" panose="020F0502020204030204" pitchFamily="34" charset="0"/>
                <a:ea typeface="Times New Roman" panose="02020603050405020304" pitchFamily="18" charset="0"/>
                <a:cs typeface="Arial" panose="020B0604020202020204" pitchFamily="34" charset="0"/>
              </a:rPr>
              <a:t> </a:t>
            </a:r>
            <a:r>
              <a:rPr lang="en-US" sz="2800" dirty="0"/>
              <a:t>sheet piles 30 Ø 22</a:t>
            </a:r>
          </a:p>
          <a:p>
            <a:r>
              <a:rPr lang="en-US" sz="2800" dirty="0"/>
              <a:t>And stirrups  1 Ø 12 / 9.5cm spring  </a:t>
            </a:r>
          </a:p>
        </p:txBody>
      </p:sp>
    </p:spTree>
    <p:extLst>
      <p:ext uri="{BB962C8B-B14F-4D97-AF65-F5344CB8AC3E}">
        <p14:creationId xmlns:p14="http://schemas.microsoft.com/office/powerpoint/2010/main" val="11201476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CE4AB-8CDD-40E0-90C0-3119AE424A5B}"/>
              </a:ext>
            </a:extLst>
          </p:cNvPr>
          <p:cNvSpPr>
            <a:spLocks noGrp="1"/>
          </p:cNvSpPr>
          <p:nvPr>
            <p:ph type="ctrTitle"/>
          </p:nvPr>
        </p:nvSpPr>
        <p:spPr>
          <a:xfrm>
            <a:off x="-1806585" y="2102531"/>
            <a:ext cx="10583116" cy="1646302"/>
          </a:xfrm>
        </p:spPr>
        <p:txBody>
          <a:bodyPr/>
          <a:lstStyle/>
          <a:p>
            <a:r>
              <a:rPr lang="en-US" sz="4800" dirty="0"/>
              <a:t>Electrical &amp; Lighting system </a:t>
            </a:r>
          </a:p>
        </p:txBody>
      </p:sp>
      <p:sp>
        <p:nvSpPr>
          <p:cNvPr id="4" name="Slide Number Placeholder 3">
            <a:extLst>
              <a:ext uri="{FF2B5EF4-FFF2-40B4-BE49-F238E27FC236}">
                <a16:creationId xmlns:a16="http://schemas.microsoft.com/office/drawing/2014/main" id="{7CB1595C-FC1E-47BE-B579-722726D2DF52}"/>
              </a:ext>
            </a:extLst>
          </p:cNvPr>
          <p:cNvSpPr>
            <a:spLocks noGrp="1"/>
          </p:cNvSpPr>
          <p:nvPr>
            <p:ph type="sldNum" sz="quarter" idx="12"/>
          </p:nvPr>
        </p:nvSpPr>
        <p:spPr/>
        <p:txBody>
          <a:bodyPr/>
          <a:lstStyle/>
          <a:p>
            <a:fld id="{09964888-E3DD-43E6-9D6D-BA1E53871D58}" type="slidenum">
              <a:rPr lang="en-US" smtClean="0"/>
              <a:pPr/>
              <a:t>76</a:t>
            </a:fld>
            <a:endParaRPr lang="en-US"/>
          </a:p>
        </p:txBody>
      </p:sp>
      <p:sp>
        <p:nvSpPr>
          <p:cNvPr id="5"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600" dirty="0">
                <a:solidFill>
                  <a:schemeClr val="tx1"/>
                </a:solidFill>
              </a:rPr>
              <a:t>51</a:t>
            </a:r>
          </a:p>
        </p:txBody>
      </p:sp>
    </p:spTree>
    <p:extLst>
      <p:ext uri="{BB962C8B-B14F-4D97-AF65-F5344CB8AC3E}">
        <p14:creationId xmlns:p14="http://schemas.microsoft.com/office/powerpoint/2010/main" val="34545529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لمحتوى 2"/>
          <p:cNvSpPr>
            <a:spLocks noGrp="1"/>
          </p:cNvSpPr>
          <p:nvPr>
            <p:ph sz="quarter" idx="1"/>
          </p:nvPr>
        </p:nvSpPr>
        <p:spPr>
          <a:xfrm>
            <a:off x="492505" y="597309"/>
            <a:ext cx="6267559" cy="369300"/>
          </a:xfrm>
        </p:spPr>
        <p:txBody>
          <a:bodyPr vert="horz" wrap="square" lIns="121889" tIns="60944" rIns="121889" bIns="60944" rtlCol="0">
            <a:spAutoFit/>
          </a:bodyPr>
          <a:lstStyle/>
          <a:p>
            <a:pPr marL="0" indent="0" defTabSz="1218858">
              <a:buNone/>
            </a:pPr>
            <a:r>
              <a:rPr lang="en-US" sz="1600" dirty="0">
                <a:solidFill>
                  <a:schemeClr val="tx1"/>
                </a:solidFill>
                <a:latin typeface="Times New Roman" pitchFamily="18" charset="0"/>
                <a:cs typeface="Times New Roman" pitchFamily="18" charset="0"/>
              </a:rPr>
              <a:t>The electrical load of power, lighting and elevator in the building</a:t>
            </a:r>
          </a:p>
        </p:txBody>
      </p:sp>
      <p:pic>
        <p:nvPicPr>
          <p:cNvPr id="2" name="Picture 1"/>
          <p:cNvPicPr>
            <a:picLocks noChangeAspect="1"/>
          </p:cNvPicPr>
          <p:nvPr/>
        </p:nvPicPr>
        <p:blipFill>
          <a:blip r:embed="rId2"/>
          <a:stretch>
            <a:fillRect/>
          </a:stretch>
        </p:blipFill>
        <p:spPr>
          <a:xfrm>
            <a:off x="3952242" y="11814"/>
            <a:ext cx="4104319" cy="694577"/>
          </a:xfrm>
          <a:prstGeom prst="rect">
            <a:avLst/>
          </a:prstGeom>
        </p:spPr>
      </p:pic>
      <p:sp>
        <p:nvSpPr>
          <p:cNvPr id="9"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77</a:t>
            </a:fld>
            <a:endParaRPr lang="en-US" sz="1600" dirty="0">
              <a:solidFill>
                <a:schemeClr val="tx1"/>
              </a:solidFill>
            </a:endParaRPr>
          </a:p>
        </p:txBody>
      </p:sp>
      <p:pic>
        <p:nvPicPr>
          <p:cNvPr id="6" name="صورة 5">
            <a:extLst>
              <a:ext uri="{FF2B5EF4-FFF2-40B4-BE49-F238E27FC236}">
                <a16:creationId xmlns:a16="http://schemas.microsoft.com/office/drawing/2014/main" id="{0E14D19A-AF47-4F4E-BE76-94C94A4062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505" y="1123008"/>
            <a:ext cx="7268589" cy="3288197"/>
          </a:xfrm>
          <a:prstGeom prst="rect">
            <a:avLst/>
          </a:prstGeom>
        </p:spPr>
      </p:pic>
    </p:spTree>
    <p:extLst>
      <p:ext uri="{BB962C8B-B14F-4D97-AF65-F5344CB8AC3E}">
        <p14:creationId xmlns:p14="http://schemas.microsoft.com/office/powerpoint/2010/main" val="21287221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id="{0FDC8C80-BB3C-4131-A161-B3CB93F34CBB}"/>
              </a:ext>
            </a:extLst>
          </p:cNvPr>
          <p:cNvSpPr>
            <a:spLocks noGrp="1"/>
          </p:cNvSpPr>
          <p:nvPr>
            <p:ph type="sldNum" sz="quarter" idx="12"/>
          </p:nvPr>
        </p:nvSpPr>
        <p:spPr/>
        <p:txBody>
          <a:bodyPr/>
          <a:lstStyle/>
          <a:p>
            <a:fld id="{09964888-E3DD-43E6-9D6D-BA1E53871D58}" type="slidenum">
              <a:rPr lang="en-US" smtClean="0"/>
              <a:pPr/>
              <a:t>78</a:t>
            </a:fld>
            <a:endParaRPr lang="en-US"/>
          </a:p>
        </p:txBody>
      </p:sp>
      <p:sp>
        <p:nvSpPr>
          <p:cNvPr id="5" name="عنوان 4">
            <a:extLst>
              <a:ext uri="{FF2B5EF4-FFF2-40B4-BE49-F238E27FC236}">
                <a16:creationId xmlns:a16="http://schemas.microsoft.com/office/drawing/2014/main" id="{4CE93A21-3BB9-47B5-AA52-CACA926F1621}"/>
              </a:ext>
            </a:extLst>
          </p:cNvPr>
          <p:cNvSpPr txBox="1">
            <a:spLocks noGrp="1"/>
          </p:cNvSpPr>
          <p:nvPr>
            <p:ph type="title"/>
          </p:nvPr>
        </p:nvSpPr>
        <p:spPr>
          <a:xfrm>
            <a:off x="677863" y="609600"/>
            <a:ext cx="8596312" cy="338554"/>
          </a:xfrm>
          <a:prstGeom prst="rect">
            <a:avLst/>
          </a:prstGeom>
          <a:noFill/>
        </p:spPr>
        <p:txBody>
          <a:bodyPr wrap="square" rtlCol="0">
            <a:spAutoFit/>
          </a:bodyPr>
          <a:lstStyle/>
          <a:p>
            <a:pPr marL="380893" indent="-380893">
              <a:buFont typeface="Wingdings" pitchFamily="2" charset="2"/>
              <a:buChar char="q"/>
            </a:pPr>
            <a:r>
              <a:rPr lang="en-US" sz="1600" dirty="0">
                <a:solidFill>
                  <a:schemeClr val="tx1"/>
                </a:solidFill>
                <a:latin typeface="Times New Roman" pitchFamily="18" charset="0"/>
                <a:cs typeface="Times New Roman" pitchFamily="18" charset="0"/>
              </a:rPr>
              <a:t>Main distribution board in the building</a:t>
            </a:r>
          </a:p>
        </p:txBody>
      </p:sp>
      <p:pic>
        <p:nvPicPr>
          <p:cNvPr id="9" name="صورة 8">
            <a:extLst>
              <a:ext uri="{FF2B5EF4-FFF2-40B4-BE49-F238E27FC236}">
                <a16:creationId xmlns:a16="http://schemas.microsoft.com/office/drawing/2014/main" id="{D61671DA-76BF-49EB-A022-E39B7F8FD7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881" y="1120476"/>
            <a:ext cx="10659963" cy="4877481"/>
          </a:xfrm>
          <a:prstGeom prst="rect">
            <a:avLst/>
          </a:prstGeom>
        </p:spPr>
      </p:pic>
    </p:spTree>
    <p:extLst>
      <p:ext uri="{BB962C8B-B14F-4D97-AF65-F5344CB8AC3E}">
        <p14:creationId xmlns:p14="http://schemas.microsoft.com/office/powerpoint/2010/main" val="428754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a:extLst>
              <a:ext uri="{FF2B5EF4-FFF2-40B4-BE49-F238E27FC236}">
                <a16:creationId xmlns:a16="http://schemas.microsoft.com/office/drawing/2014/main" id="{94EF57C3-249C-42CA-8948-C8A1A6256DA8}"/>
              </a:ext>
            </a:extLst>
          </p:cNvPr>
          <p:cNvSpPr>
            <a:spLocks noGrp="1"/>
          </p:cNvSpPr>
          <p:nvPr>
            <p:ph type="sldNum" sz="quarter" idx="12"/>
          </p:nvPr>
        </p:nvSpPr>
        <p:spPr/>
        <p:txBody>
          <a:bodyPr/>
          <a:lstStyle/>
          <a:p>
            <a:fld id="{09964888-E3DD-43E6-9D6D-BA1E53871D58}" type="slidenum">
              <a:rPr lang="en-US" smtClean="0"/>
              <a:pPr/>
              <a:t>79</a:t>
            </a:fld>
            <a:endParaRPr lang="en-US"/>
          </a:p>
        </p:txBody>
      </p:sp>
      <p:sp>
        <p:nvSpPr>
          <p:cNvPr id="7" name="عنوان 4">
            <a:extLst>
              <a:ext uri="{FF2B5EF4-FFF2-40B4-BE49-F238E27FC236}">
                <a16:creationId xmlns:a16="http://schemas.microsoft.com/office/drawing/2014/main" id="{9BDFABF8-4734-4545-9D96-E48E4361E880}"/>
              </a:ext>
            </a:extLst>
          </p:cNvPr>
          <p:cNvSpPr txBox="1">
            <a:spLocks noGrp="1"/>
          </p:cNvSpPr>
          <p:nvPr>
            <p:ph type="title"/>
          </p:nvPr>
        </p:nvSpPr>
        <p:spPr>
          <a:xfrm>
            <a:off x="677863" y="609600"/>
            <a:ext cx="8596312" cy="338554"/>
          </a:xfrm>
          <a:prstGeom prst="rect">
            <a:avLst/>
          </a:prstGeom>
          <a:noFill/>
        </p:spPr>
        <p:txBody>
          <a:bodyPr wrap="square" rtlCol="0">
            <a:spAutoFit/>
          </a:bodyPr>
          <a:lstStyle/>
          <a:p>
            <a:pPr marL="380893" indent="-380893">
              <a:buFont typeface="Wingdings" pitchFamily="2" charset="2"/>
              <a:buChar char="q"/>
            </a:pPr>
            <a:r>
              <a:rPr lang="en-US" sz="1600" dirty="0">
                <a:solidFill>
                  <a:schemeClr val="tx1"/>
                </a:solidFill>
                <a:latin typeface="Times New Roman" pitchFamily="18" charset="0"/>
                <a:cs typeface="Times New Roman" pitchFamily="18" charset="0"/>
              </a:rPr>
              <a:t>Sample of Secondary distribution board for ground floor:</a:t>
            </a:r>
          </a:p>
        </p:txBody>
      </p:sp>
      <p:pic>
        <p:nvPicPr>
          <p:cNvPr id="9" name="صورة 8">
            <a:extLst>
              <a:ext uri="{FF2B5EF4-FFF2-40B4-BE49-F238E27FC236}">
                <a16:creationId xmlns:a16="http://schemas.microsoft.com/office/drawing/2014/main" id="{A2A6E6DE-3CE9-40FD-9EFD-A9C42027D8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323" y="948154"/>
            <a:ext cx="10706582" cy="5742750"/>
          </a:xfrm>
          <a:prstGeom prst="rect">
            <a:avLst/>
          </a:prstGeom>
        </p:spPr>
      </p:pic>
    </p:spTree>
    <p:extLst>
      <p:ext uri="{BB962C8B-B14F-4D97-AF65-F5344CB8AC3E}">
        <p14:creationId xmlns:p14="http://schemas.microsoft.com/office/powerpoint/2010/main" val="26476757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0441E-4308-4B8B-B836-27E38B2D9AC0}"/>
              </a:ext>
            </a:extLst>
          </p:cNvPr>
          <p:cNvSpPr>
            <a:spLocks noGrp="1"/>
          </p:cNvSpPr>
          <p:nvPr>
            <p:ph type="title"/>
          </p:nvPr>
        </p:nvSpPr>
        <p:spPr>
          <a:xfrm>
            <a:off x="0" y="0"/>
            <a:ext cx="8596668" cy="715347"/>
          </a:xfrm>
        </p:spPr>
        <p:txBody>
          <a:bodyPr/>
          <a:lstStyle/>
          <a:p>
            <a:r>
              <a:rPr lang="en-US" sz="36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aspects</a:t>
            </a:r>
            <a:endParaRPr lang="en-US" dirty="0"/>
          </a:p>
        </p:txBody>
      </p:sp>
      <p:pic>
        <p:nvPicPr>
          <p:cNvPr id="18" name="Content Placeholder 17" descr="Diagram&#10;&#10;Description automatically generated">
            <a:extLst>
              <a:ext uri="{FF2B5EF4-FFF2-40B4-BE49-F238E27FC236}">
                <a16:creationId xmlns:a16="http://schemas.microsoft.com/office/drawing/2014/main" id="{050127A5-15CC-4B57-87D0-B2D68C2A24CC}"/>
              </a:ext>
            </a:extLst>
          </p:cNvPr>
          <p:cNvPicPr>
            <a:picLocks noGrp="1"/>
          </p:cNvPicPr>
          <p:nvPr>
            <p:ph sz="half" idx="1"/>
          </p:nvPr>
        </p:nvPicPr>
        <p:blipFill>
          <a:blip r:embed="rId2">
            <a:extLst>
              <a:ext uri="{28A0092B-C50C-407E-A947-70E740481C1C}">
                <a14:useLocalDpi xmlns:a14="http://schemas.microsoft.com/office/drawing/2010/main" val="0"/>
              </a:ext>
            </a:extLst>
          </a:blip>
          <a:stretch>
            <a:fillRect/>
          </a:stretch>
        </p:blipFill>
        <p:spPr>
          <a:xfrm>
            <a:off x="74645" y="2071397"/>
            <a:ext cx="5001207" cy="4450700"/>
          </a:xfrm>
          <a:prstGeom prst="rect">
            <a:avLst/>
          </a:prstGeom>
        </p:spPr>
      </p:pic>
      <p:sp>
        <p:nvSpPr>
          <p:cNvPr id="19" name="TextBox 18">
            <a:extLst>
              <a:ext uri="{FF2B5EF4-FFF2-40B4-BE49-F238E27FC236}">
                <a16:creationId xmlns:a16="http://schemas.microsoft.com/office/drawing/2014/main" id="{A44887C4-04F9-4E6A-BAB6-211BAD54FC3A}"/>
              </a:ext>
            </a:extLst>
          </p:cNvPr>
          <p:cNvSpPr txBox="1"/>
          <p:nvPr/>
        </p:nvSpPr>
        <p:spPr>
          <a:xfrm>
            <a:off x="1060276" y="1561068"/>
            <a:ext cx="1913743" cy="369332"/>
          </a:xfrm>
          <a:prstGeom prst="rect">
            <a:avLst/>
          </a:prstGeom>
          <a:noFill/>
        </p:spPr>
        <p:txBody>
          <a:bodyPr wrap="square">
            <a:spAutoFit/>
          </a:bodyPr>
          <a:lstStyle/>
          <a:p>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Fourth floor plan</a:t>
            </a:r>
            <a:endParaRPr lang="en-US" sz="1800" dirty="0"/>
          </a:p>
        </p:txBody>
      </p:sp>
      <p:sp>
        <p:nvSpPr>
          <p:cNvPr id="20" name="TextBox 19">
            <a:extLst>
              <a:ext uri="{FF2B5EF4-FFF2-40B4-BE49-F238E27FC236}">
                <a16:creationId xmlns:a16="http://schemas.microsoft.com/office/drawing/2014/main" id="{7550F574-C1A0-430E-8791-9592196972A3}"/>
              </a:ext>
            </a:extLst>
          </p:cNvPr>
          <p:cNvSpPr txBox="1"/>
          <p:nvPr/>
        </p:nvSpPr>
        <p:spPr>
          <a:xfrm>
            <a:off x="7046943" y="1561068"/>
            <a:ext cx="1777481" cy="369332"/>
          </a:xfrm>
          <a:prstGeom prst="rect">
            <a:avLst/>
          </a:prstGeom>
          <a:noFill/>
        </p:spPr>
        <p:txBody>
          <a:bodyPr wrap="square">
            <a:spAutoFit/>
          </a:bodyPr>
          <a:lstStyle/>
          <a:p>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Roof floor plan</a:t>
            </a:r>
            <a:endParaRPr lang="en-US" sz="1800" dirty="0"/>
          </a:p>
        </p:txBody>
      </p:sp>
      <p:pic>
        <p:nvPicPr>
          <p:cNvPr id="10" name="Content Placeholder 11" descr="Diagram&#10;&#10;Description automatically generated">
            <a:extLst>
              <a:ext uri="{FF2B5EF4-FFF2-40B4-BE49-F238E27FC236}">
                <a16:creationId xmlns:a16="http://schemas.microsoft.com/office/drawing/2014/main" id="{99B5CFCE-2F2B-452C-8172-D3CDCDC7F5BC}"/>
              </a:ext>
            </a:extLst>
          </p:cNvPr>
          <p:cNvPicPr>
            <a:picLocks noGrp="1"/>
          </p:cNvPicPr>
          <p:nvPr>
            <p:ph sz="half" idx="2"/>
          </p:nvPr>
        </p:nvPicPr>
        <p:blipFill>
          <a:blip r:embed="rId3">
            <a:extLst>
              <a:ext uri="{28A0092B-C50C-407E-A947-70E740481C1C}">
                <a14:useLocalDpi xmlns:a14="http://schemas.microsoft.com/office/drawing/2010/main" val="0"/>
              </a:ext>
            </a:extLst>
          </a:blip>
          <a:stretch>
            <a:fillRect/>
          </a:stretch>
        </p:blipFill>
        <p:spPr>
          <a:xfrm>
            <a:off x="5075852" y="2071397"/>
            <a:ext cx="6012358" cy="4450700"/>
          </a:xfrm>
          <a:prstGeom prst="rect">
            <a:avLst/>
          </a:prstGeom>
        </p:spPr>
      </p:pic>
    </p:spTree>
    <p:extLst>
      <p:ext uri="{BB962C8B-B14F-4D97-AF65-F5344CB8AC3E}">
        <p14:creationId xmlns:p14="http://schemas.microsoft.com/office/powerpoint/2010/main" val="180787698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01600" y="-1"/>
            <a:ext cx="10489184" cy="6640497"/>
          </a:xfrm>
        </p:spPr>
        <p:txBody>
          <a:bodyPr>
            <a:normAutofit/>
          </a:bodyPr>
          <a:lstStyle/>
          <a:p>
            <a:pPr marL="0" indent="0">
              <a:buNone/>
            </a:pPr>
            <a:endParaRPr lang="en-US" sz="2400" dirty="0">
              <a:latin typeface="Times New Roman" pitchFamily="18" charset="0"/>
              <a:cs typeface="Times New Roman" pitchFamily="18" charset="0"/>
            </a:endParaRPr>
          </a:p>
          <a:p>
            <a:pPr>
              <a:buClr>
                <a:schemeClr val="tx1"/>
              </a:buClr>
              <a:buSzPct val="100000"/>
              <a:buFont typeface="Wingdings" pitchFamily="2" charset="2"/>
              <a:buChar char="q"/>
            </a:pPr>
            <a:r>
              <a:rPr lang="en-US" sz="2000" dirty="0">
                <a:solidFill>
                  <a:schemeClr val="tx1"/>
                </a:solidFill>
                <a:latin typeface="Times New Roman" pitchFamily="18" charset="0"/>
                <a:cs typeface="Times New Roman" pitchFamily="18" charset="0"/>
              </a:rPr>
              <a:t> </a:t>
            </a:r>
            <a:r>
              <a:rPr lang="en-US" sz="1600" dirty="0">
                <a:solidFill>
                  <a:schemeClr val="tx1"/>
                </a:solidFill>
                <a:latin typeface="Times New Roman" pitchFamily="18" charset="0"/>
                <a:cs typeface="Times New Roman" pitchFamily="18" charset="0"/>
              </a:rPr>
              <a:t>Sample of calculation for power Second floor:</a:t>
            </a:r>
          </a:p>
          <a:p>
            <a:pPr>
              <a:buClr>
                <a:schemeClr val="tx1"/>
              </a:buClr>
              <a:buSzPct val="100000"/>
              <a:buFont typeface="Wingdings" pitchFamily="2" charset="2"/>
              <a:buChar char="q"/>
            </a:pPr>
            <a:endParaRPr lang="en-US" sz="2133" dirty="0">
              <a:solidFill>
                <a:schemeClr val="tx1"/>
              </a:solidFill>
              <a:latin typeface="Times New Roman" pitchFamily="18" charset="0"/>
              <a:cs typeface="Times New Roman" pitchFamily="18" charset="0"/>
            </a:endParaRPr>
          </a:p>
          <a:p>
            <a:pPr marL="0" indent="0">
              <a:buNone/>
            </a:pPr>
            <a:endParaRPr lang="ar-SA" sz="2133" dirty="0">
              <a:latin typeface="Times New Roman" pitchFamily="18" charset="0"/>
              <a:cs typeface="Times New Roman" pitchFamily="18" charset="0"/>
            </a:endParaRPr>
          </a:p>
          <a:p>
            <a:pPr marL="0" indent="0">
              <a:buNone/>
            </a:pPr>
            <a:endParaRPr lang="ar-SA" sz="2133" dirty="0">
              <a:latin typeface="Times New Roman" pitchFamily="18" charset="0"/>
              <a:cs typeface="Times New Roman" pitchFamily="18" charset="0"/>
            </a:endParaRPr>
          </a:p>
          <a:p>
            <a:pPr marL="0" indent="0">
              <a:buNone/>
            </a:pPr>
            <a:endParaRPr lang="ar-SA" sz="2133" dirty="0">
              <a:latin typeface="Times New Roman" pitchFamily="18" charset="0"/>
              <a:cs typeface="Times New Roman" pitchFamily="18" charset="0"/>
            </a:endParaRPr>
          </a:p>
          <a:p>
            <a:pPr marL="0" indent="0">
              <a:buNone/>
            </a:pPr>
            <a:r>
              <a:rPr lang="en-US" sz="1600" dirty="0">
                <a:solidFill>
                  <a:schemeClr val="tx1"/>
                </a:solidFill>
                <a:latin typeface="Times New Roman" pitchFamily="18" charset="0"/>
                <a:cs typeface="Times New Roman" pitchFamily="18" charset="0"/>
              </a:rPr>
              <a:t> </a:t>
            </a:r>
            <a:endParaRPr lang="en-US" sz="1800" dirty="0">
              <a:solidFill>
                <a:schemeClr val="tx1"/>
              </a:solidFill>
              <a:latin typeface="Times New Roman" pitchFamily="18" charset="0"/>
              <a:cs typeface="Times New Roman" pitchFamily="18" charset="0"/>
            </a:endParaRPr>
          </a:p>
          <a:p>
            <a:pPr marL="0" indent="0">
              <a:buNone/>
            </a:pPr>
            <a:endParaRPr lang="ar-SA" sz="1600" dirty="0">
              <a:latin typeface="Times New Roman" pitchFamily="18" charset="0"/>
              <a:cs typeface="Times New Roman" pitchFamily="18" charset="0"/>
            </a:endParaRPr>
          </a:p>
          <a:p>
            <a:pPr marL="0" indent="0">
              <a:buNone/>
            </a:pPr>
            <a:endParaRPr lang="ar-SA" sz="1600" dirty="0">
              <a:latin typeface="Times New Roman" pitchFamily="18" charset="0"/>
              <a:cs typeface="Times New Roman" pitchFamily="18" charset="0"/>
            </a:endParaRPr>
          </a:p>
          <a:p>
            <a:pPr marL="0" indent="0">
              <a:buNone/>
            </a:pPr>
            <a:endParaRPr lang="en-US" sz="1600" dirty="0">
              <a:latin typeface="Times New Roman" pitchFamily="18" charset="0"/>
              <a:cs typeface="Times New Roman" pitchFamily="18" charset="0"/>
            </a:endParaRPr>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80</a:t>
            </a:fld>
            <a:endParaRPr lang="en-US" sz="1600" dirty="0">
              <a:solidFill>
                <a:schemeClr val="tx1"/>
              </a:solidFill>
            </a:endParaRPr>
          </a:p>
        </p:txBody>
      </p:sp>
      <p:pic>
        <p:nvPicPr>
          <p:cNvPr id="4" name="صورة 3">
            <a:extLst>
              <a:ext uri="{FF2B5EF4-FFF2-40B4-BE49-F238E27FC236}">
                <a16:creationId xmlns:a16="http://schemas.microsoft.com/office/drawing/2014/main" id="{19FD857D-3769-4C6C-BF41-98C5EC5A8B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1216" y="1099594"/>
            <a:ext cx="8219579" cy="5537555"/>
          </a:xfrm>
          <a:prstGeom prst="rect">
            <a:avLst/>
          </a:prstGeom>
        </p:spPr>
      </p:pic>
    </p:spTree>
    <p:extLst>
      <p:ext uri="{BB962C8B-B14F-4D97-AF65-F5344CB8AC3E}">
        <p14:creationId xmlns:p14="http://schemas.microsoft.com/office/powerpoint/2010/main" val="28047213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101600" y="-1"/>
            <a:ext cx="10489184" cy="6640497"/>
          </a:xfrm>
        </p:spPr>
        <p:txBody>
          <a:bodyPr>
            <a:normAutofit/>
          </a:bodyPr>
          <a:lstStyle/>
          <a:p>
            <a:pPr marL="0" indent="0">
              <a:buNone/>
            </a:pPr>
            <a:endParaRPr lang="ar-SA" sz="2133" dirty="0">
              <a:latin typeface="Times New Roman" pitchFamily="18" charset="0"/>
              <a:cs typeface="Times New Roman" pitchFamily="18" charset="0"/>
            </a:endParaRPr>
          </a:p>
          <a:p>
            <a:pPr marL="0" indent="0">
              <a:buNone/>
            </a:pPr>
            <a:r>
              <a:rPr lang="en-US" sz="1600" dirty="0">
                <a:solidFill>
                  <a:schemeClr val="tx1"/>
                </a:solidFill>
                <a:latin typeface="Times New Roman" pitchFamily="18" charset="0"/>
                <a:cs typeface="Times New Roman" pitchFamily="18" charset="0"/>
              </a:rPr>
              <a:t>       Sample of calculation for lighting Second floor:</a:t>
            </a:r>
          </a:p>
          <a:p>
            <a:pPr marL="0" indent="0">
              <a:buNone/>
            </a:pPr>
            <a:endParaRPr lang="en-US" sz="1600" dirty="0">
              <a:solidFill>
                <a:schemeClr val="tx1"/>
              </a:solidFill>
              <a:latin typeface="Times New Roman" pitchFamily="18" charset="0"/>
              <a:cs typeface="Times New Roman" pitchFamily="18" charset="0"/>
            </a:endParaRPr>
          </a:p>
          <a:p>
            <a:pPr marL="0" indent="0">
              <a:buNone/>
            </a:pPr>
            <a:endParaRPr lang="ar-SA" sz="1600" dirty="0">
              <a:latin typeface="Times New Roman" pitchFamily="18" charset="0"/>
              <a:cs typeface="Times New Roman" pitchFamily="18" charset="0"/>
            </a:endParaRPr>
          </a:p>
          <a:p>
            <a:pPr marL="0" indent="0">
              <a:buNone/>
            </a:pPr>
            <a:endParaRPr lang="ar-SA" sz="1600" dirty="0">
              <a:latin typeface="Times New Roman" pitchFamily="18" charset="0"/>
              <a:cs typeface="Times New Roman" pitchFamily="18" charset="0"/>
            </a:endParaRPr>
          </a:p>
          <a:p>
            <a:pPr marL="0" indent="0">
              <a:buNone/>
            </a:pPr>
            <a:endParaRPr lang="en-US" sz="1600" dirty="0">
              <a:latin typeface="Times New Roman" pitchFamily="18" charset="0"/>
              <a:cs typeface="Times New Roman" pitchFamily="18" charset="0"/>
            </a:endParaRPr>
          </a:p>
        </p:txBody>
      </p:sp>
      <p:sp>
        <p:nvSpPr>
          <p:cNvPr id="2" name="عنصر نائب لرقم الشريحة 1"/>
          <p:cNvSpPr>
            <a:spLocks noGrp="1"/>
          </p:cNvSpPr>
          <p:nvPr>
            <p:ph type="sldNum" sz="quarter" idx="4294967295"/>
          </p:nvPr>
        </p:nvSpPr>
        <p:spPr>
          <a:xfrm>
            <a:off x="11211851" y="6351407"/>
            <a:ext cx="609600" cy="390906"/>
          </a:xfrm>
          <a:prstGeom prst="rect">
            <a:avLst/>
          </a:prstGeom>
        </p:spPr>
        <p:txBody>
          <a:bodyPr vert="horz" rtlCol="0" anchor="ctr"/>
          <a:lstStyle>
            <a:defPPr>
              <a:defRPr lang="en-US"/>
            </a:defPPr>
            <a:lvl1pPr marL="0" algn="ctr" defTabSz="914166" rtl="0" eaLnBrk="1" latinLnBrk="0" hangingPunct="1">
              <a:defRPr kumimoji="0" sz="1400" b="1" kern="1200">
                <a:solidFill>
                  <a:srgbClr val="FFFFFF"/>
                </a:solidFill>
                <a:latin typeface="+mn-lt"/>
                <a:ea typeface="+mn-ea"/>
                <a:cs typeface="+mn-cs"/>
              </a:defRPr>
            </a:lvl1pPr>
            <a:lvl2pPr marL="457083"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4" algn="l" defTabSz="914166" rtl="0" eaLnBrk="1" latinLnBrk="0" hangingPunct="1">
              <a:defRPr sz="1800" kern="1200">
                <a:solidFill>
                  <a:schemeClr val="tx1"/>
                </a:solidFill>
                <a:latin typeface="+mn-lt"/>
                <a:ea typeface="+mn-ea"/>
                <a:cs typeface="+mn-cs"/>
              </a:defRPr>
            </a:lvl9pPr>
          </a:lstStyle>
          <a:p>
            <a:fld id="{EE838B08-8788-4DCC-B9A6-0297BD2749A0}" type="slidenum">
              <a:rPr lang="en-US" smtClean="0">
                <a:solidFill>
                  <a:srgbClr val="1D4940"/>
                </a:solidFill>
              </a:rPr>
              <a:pPr/>
              <a:t>81</a:t>
            </a:fld>
            <a:endParaRPr lang="en-US" dirty="0"/>
          </a:p>
        </p:txBody>
      </p:sp>
      <p:pic>
        <p:nvPicPr>
          <p:cNvPr id="5" name="Picture 227">
            <a:extLst>
              <a:ext uri="{FF2B5EF4-FFF2-40B4-BE49-F238E27FC236}">
                <a16:creationId xmlns:a16="http://schemas.microsoft.com/office/drawing/2014/main" id="{D2712835-8E30-44AE-8110-A3D5E56BD6E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44952" y="896302"/>
            <a:ext cx="8520663" cy="5455105"/>
          </a:xfrm>
          <a:prstGeom prst="rect">
            <a:avLst/>
          </a:prstGeom>
          <a:noFill/>
          <a:ln>
            <a:noFill/>
          </a:ln>
        </p:spPr>
      </p:pic>
    </p:spTree>
    <p:extLst>
      <p:ext uri="{BB962C8B-B14F-4D97-AF65-F5344CB8AC3E}">
        <p14:creationId xmlns:p14="http://schemas.microsoft.com/office/powerpoint/2010/main" val="97424230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0"/>
            <a:ext cx="10515600" cy="407232"/>
          </a:xfrm>
        </p:spPr>
        <p:txBody>
          <a:bodyPr>
            <a:normAutofit fontScale="90000"/>
          </a:bodyPr>
          <a:lstStyle/>
          <a:p>
            <a:r>
              <a:rPr lang="en-US" dirty="0"/>
              <a:t>Power &amp; Distribution socket in ground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82</a:t>
            </a:fld>
            <a:endParaRPr lang="en-US" sz="1600" dirty="0">
              <a:solidFill>
                <a:schemeClr val="tx1"/>
              </a:solidFill>
            </a:endParaRPr>
          </a:p>
        </p:txBody>
      </p:sp>
      <p:pic>
        <p:nvPicPr>
          <p:cNvPr id="16" name="عنصر نائب للمحتوى 15">
            <a:extLst>
              <a:ext uri="{FF2B5EF4-FFF2-40B4-BE49-F238E27FC236}">
                <a16:creationId xmlns:a16="http://schemas.microsoft.com/office/drawing/2014/main" id="{2B8CD300-7BD2-4981-B811-D12AD2A434C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8182" y="729205"/>
            <a:ext cx="8669438" cy="5907945"/>
          </a:xfrm>
        </p:spPr>
      </p:pic>
    </p:spTree>
    <p:extLst>
      <p:ext uri="{BB962C8B-B14F-4D97-AF65-F5344CB8AC3E}">
        <p14:creationId xmlns:p14="http://schemas.microsoft.com/office/powerpoint/2010/main" val="39347067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0"/>
            <a:ext cx="10515600" cy="407232"/>
          </a:xfrm>
        </p:spPr>
        <p:txBody>
          <a:bodyPr>
            <a:normAutofit fontScale="90000"/>
          </a:bodyPr>
          <a:lstStyle/>
          <a:p>
            <a:r>
              <a:rPr lang="en-US" dirty="0"/>
              <a:t>Power &amp; Distribution socket in first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83</a:t>
            </a:fld>
            <a:endParaRPr lang="en-US" sz="1600" dirty="0">
              <a:solidFill>
                <a:schemeClr val="tx1"/>
              </a:solidFill>
            </a:endParaRPr>
          </a:p>
        </p:txBody>
      </p:sp>
      <p:pic>
        <p:nvPicPr>
          <p:cNvPr id="4" name="صورة 3">
            <a:extLst>
              <a:ext uri="{FF2B5EF4-FFF2-40B4-BE49-F238E27FC236}">
                <a16:creationId xmlns:a16="http://schemas.microsoft.com/office/drawing/2014/main" id="{5EFA90D6-498D-44D9-BCA5-6BBE4FBA67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5045" y="637895"/>
            <a:ext cx="8710367" cy="6110146"/>
          </a:xfrm>
          <a:prstGeom prst="rect">
            <a:avLst/>
          </a:prstGeom>
        </p:spPr>
      </p:pic>
    </p:spTree>
    <p:extLst>
      <p:ext uri="{BB962C8B-B14F-4D97-AF65-F5344CB8AC3E}">
        <p14:creationId xmlns:p14="http://schemas.microsoft.com/office/powerpoint/2010/main" val="237888938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0"/>
            <a:ext cx="10515600" cy="407232"/>
          </a:xfrm>
        </p:spPr>
        <p:txBody>
          <a:bodyPr>
            <a:normAutofit fontScale="90000"/>
          </a:bodyPr>
          <a:lstStyle/>
          <a:p>
            <a:r>
              <a:rPr lang="en-US" dirty="0"/>
              <a:t>Power &amp; Distribution socket in second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84</a:t>
            </a:fld>
            <a:endParaRPr lang="en-US" sz="1600" dirty="0">
              <a:solidFill>
                <a:schemeClr val="tx1"/>
              </a:solidFill>
            </a:endParaRPr>
          </a:p>
        </p:txBody>
      </p:sp>
      <p:pic>
        <p:nvPicPr>
          <p:cNvPr id="7" name="عنصر نائب للمحتوى 6">
            <a:extLst>
              <a:ext uri="{FF2B5EF4-FFF2-40B4-BE49-F238E27FC236}">
                <a16:creationId xmlns:a16="http://schemas.microsoft.com/office/drawing/2014/main" id="{5CBE232F-7F85-41CC-9C3F-DB7F24F9258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0228" y="889798"/>
            <a:ext cx="8090703" cy="5382227"/>
          </a:xfrm>
        </p:spPr>
      </p:pic>
    </p:spTree>
    <p:extLst>
      <p:ext uri="{BB962C8B-B14F-4D97-AF65-F5344CB8AC3E}">
        <p14:creationId xmlns:p14="http://schemas.microsoft.com/office/powerpoint/2010/main" val="20281177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0"/>
            <a:ext cx="10515600" cy="407232"/>
          </a:xfrm>
        </p:spPr>
        <p:txBody>
          <a:bodyPr>
            <a:normAutofit fontScale="90000"/>
          </a:bodyPr>
          <a:lstStyle/>
          <a:p>
            <a:r>
              <a:rPr lang="en-US" dirty="0"/>
              <a:t>Power &amp; Distribution socket in third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85</a:t>
            </a:fld>
            <a:endParaRPr lang="en-US" sz="1600" dirty="0">
              <a:solidFill>
                <a:schemeClr val="tx1"/>
              </a:solidFill>
            </a:endParaRPr>
          </a:p>
        </p:txBody>
      </p:sp>
      <p:pic>
        <p:nvPicPr>
          <p:cNvPr id="7" name="عنصر نائب للمحتوى 6">
            <a:extLst>
              <a:ext uri="{FF2B5EF4-FFF2-40B4-BE49-F238E27FC236}">
                <a16:creationId xmlns:a16="http://schemas.microsoft.com/office/drawing/2014/main" id="{A05AB142-B651-4904-A2EC-7DB6B856E92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37548" y="725119"/>
            <a:ext cx="7986532" cy="5636870"/>
          </a:xfrm>
        </p:spPr>
      </p:pic>
    </p:spTree>
    <p:extLst>
      <p:ext uri="{BB962C8B-B14F-4D97-AF65-F5344CB8AC3E}">
        <p14:creationId xmlns:p14="http://schemas.microsoft.com/office/powerpoint/2010/main" val="11263945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0"/>
            <a:ext cx="10515600" cy="407232"/>
          </a:xfrm>
        </p:spPr>
        <p:txBody>
          <a:bodyPr>
            <a:normAutofit fontScale="90000"/>
          </a:bodyPr>
          <a:lstStyle/>
          <a:p>
            <a:r>
              <a:rPr lang="en-US" dirty="0"/>
              <a:t>Power &amp; Distribution socket in forth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86</a:t>
            </a:fld>
            <a:endParaRPr lang="en-US" sz="1600" dirty="0">
              <a:solidFill>
                <a:schemeClr val="tx1"/>
              </a:solidFill>
            </a:endParaRPr>
          </a:p>
        </p:txBody>
      </p:sp>
      <p:pic>
        <p:nvPicPr>
          <p:cNvPr id="7" name="عنصر نائب للمحتوى 6">
            <a:extLst>
              <a:ext uri="{FF2B5EF4-FFF2-40B4-BE49-F238E27FC236}">
                <a16:creationId xmlns:a16="http://schemas.microsoft.com/office/drawing/2014/main" id="{548821F8-237A-4E5C-B2AC-1335762092C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5423" y="763929"/>
            <a:ext cx="7720314" cy="5787341"/>
          </a:xfrm>
        </p:spPr>
      </p:pic>
    </p:spTree>
    <p:extLst>
      <p:ext uri="{BB962C8B-B14F-4D97-AF65-F5344CB8AC3E}">
        <p14:creationId xmlns:p14="http://schemas.microsoft.com/office/powerpoint/2010/main" val="14309640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4294967295"/>
          </p:nvPr>
        </p:nvSpPr>
        <p:spPr/>
        <p:txBody>
          <a:bodyPr/>
          <a:lstStyle/>
          <a:p>
            <a:fld id="{EC38771F-209D-4D88-AF00-213258C98BC7}" type="slidenum">
              <a:rPr lang="en-US" smtClean="0"/>
              <a:t>87</a:t>
            </a:fld>
            <a:endParaRPr lang="en-US"/>
          </a:p>
        </p:txBody>
      </p:sp>
      <p:sp>
        <p:nvSpPr>
          <p:cNvPr id="7"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87</a:t>
            </a:fld>
            <a:endParaRPr lang="en-US" sz="1600" dirty="0">
              <a:solidFill>
                <a:schemeClr val="tx1"/>
              </a:solidFill>
            </a:endParaRPr>
          </a:p>
        </p:txBody>
      </p:sp>
      <p:sp>
        <p:nvSpPr>
          <p:cNvPr id="8" name="مربع نص 7">
            <a:extLst>
              <a:ext uri="{FF2B5EF4-FFF2-40B4-BE49-F238E27FC236}">
                <a16:creationId xmlns:a16="http://schemas.microsoft.com/office/drawing/2014/main" id="{3F797598-AA10-46C3-A50C-53E61633AA17}"/>
              </a:ext>
            </a:extLst>
          </p:cNvPr>
          <p:cNvSpPr txBox="1"/>
          <p:nvPr/>
        </p:nvSpPr>
        <p:spPr>
          <a:xfrm>
            <a:off x="419279" y="438442"/>
            <a:ext cx="9893764" cy="523220"/>
          </a:xfrm>
          <a:prstGeom prst="rect">
            <a:avLst/>
          </a:prstGeom>
          <a:noFill/>
        </p:spPr>
        <p:txBody>
          <a:bodyPr wrap="square" rtlCol="0">
            <a:spAutoFit/>
          </a:bodyPr>
          <a:lstStyle/>
          <a:p>
            <a:pPr marL="380990" indent="-380990">
              <a:buFont typeface="Wingdings" pitchFamily="2" charset="2"/>
              <a:buChar char="q"/>
            </a:pPr>
            <a:r>
              <a:rPr lang="en-US" sz="2800" b="1" dirty="0">
                <a:solidFill>
                  <a:srgbClr val="92D050"/>
                </a:solidFill>
                <a:latin typeface="Times New Roman" pitchFamily="18" charset="0"/>
                <a:cs typeface="Times New Roman" pitchFamily="18" charset="0"/>
              </a:rPr>
              <a:t>Sample of design lighting by </a:t>
            </a:r>
            <a:r>
              <a:rPr lang="en-US" sz="2800" b="1" dirty="0" err="1">
                <a:solidFill>
                  <a:srgbClr val="92D050"/>
                </a:solidFill>
                <a:latin typeface="Times New Roman" pitchFamily="18" charset="0"/>
                <a:cs typeface="Times New Roman" pitchFamily="18" charset="0"/>
              </a:rPr>
              <a:t>DIALux</a:t>
            </a:r>
            <a:r>
              <a:rPr lang="en-US" sz="2800" b="1" dirty="0">
                <a:solidFill>
                  <a:srgbClr val="92D050"/>
                </a:solidFill>
                <a:latin typeface="Times New Roman" pitchFamily="18" charset="0"/>
                <a:cs typeface="Times New Roman" pitchFamily="18" charset="0"/>
              </a:rPr>
              <a:t> evo for second floor:</a:t>
            </a:r>
          </a:p>
        </p:txBody>
      </p:sp>
      <p:pic>
        <p:nvPicPr>
          <p:cNvPr id="9" name="Picture 226">
            <a:extLst>
              <a:ext uri="{FF2B5EF4-FFF2-40B4-BE49-F238E27FC236}">
                <a16:creationId xmlns:a16="http://schemas.microsoft.com/office/drawing/2014/main" id="{A85E944E-E4F1-4DD3-91E7-652B5C25D564}"/>
              </a:ext>
            </a:extLst>
          </p:cNvPr>
          <p:cNvPicPr/>
          <p:nvPr/>
        </p:nvPicPr>
        <p:blipFill>
          <a:blip r:embed="rId2">
            <a:extLst>
              <a:ext uri="{28A0092B-C50C-407E-A947-70E740481C1C}">
                <a14:useLocalDpi xmlns:a14="http://schemas.microsoft.com/office/drawing/2010/main" val="0"/>
              </a:ext>
            </a:extLst>
          </a:blip>
          <a:stretch>
            <a:fillRect/>
          </a:stretch>
        </p:blipFill>
        <p:spPr>
          <a:xfrm>
            <a:off x="1717903" y="1109008"/>
            <a:ext cx="6395950" cy="5489505"/>
          </a:xfrm>
          <a:prstGeom prst="rect">
            <a:avLst/>
          </a:prstGeom>
        </p:spPr>
      </p:pic>
    </p:spTree>
    <p:extLst>
      <p:ext uri="{BB962C8B-B14F-4D97-AF65-F5344CB8AC3E}">
        <p14:creationId xmlns:p14="http://schemas.microsoft.com/office/powerpoint/2010/main" val="34653176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17234"/>
            <a:ext cx="10515600" cy="407232"/>
          </a:xfrm>
        </p:spPr>
        <p:txBody>
          <a:bodyPr>
            <a:normAutofit fontScale="90000"/>
          </a:bodyPr>
          <a:lstStyle/>
          <a:p>
            <a:r>
              <a:rPr lang="en-US" dirty="0"/>
              <a:t>Distribution luminaries in ground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88</a:t>
            </a:fld>
            <a:endParaRPr lang="en-US" sz="1600" dirty="0">
              <a:solidFill>
                <a:schemeClr val="tx1"/>
              </a:solidFill>
            </a:endParaRPr>
          </a:p>
        </p:txBody>
      </p:sp>
      <p:pic>
        <p:nvPicPr>
          <p:cNvPr id="4" name="صورة 3">
            <a:extLst>
              <a:ext uri="{FF2B5EF4-FFF2-40B4-BE49-F238E27FC236}">
                <a16:creationId xmlns:a16="http://schemas.microsoft.com/office/drawing/2014/main" id="{646E3628-F18E-4D0F-B31E-7E21037816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0159" y="672039"/>
            <a:ext cx="7827790" cy="6168728"/>
          </a:xfrm>
          <a:prstGeom prst="rect">
            <a:avLst/>
          </a:prstGeom>
        </p:spPr>
      </p:pic>
    </p:spTree>
    <p:extLst>
      <p:ext uri="{BB962C8B-B14F-4D97-AF65-F5344CB8AC3E}">
        <p14:creationId xmlns:p14="http://schemas.microsoft.com/office/powerpoint/2010/main" val="18864247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17234"/>
            <a:ext cx="10515600" cy="407232"/>
          </a:xfrm>
        </p:spPr>
        <p:txBody>
          <a:bodyPr>
            <a:normAutofit fontScale="90000"/>
          </a:bodyPr>
          <a:lstStyle/>
          <a:p>
            <a:r>
              <a:rPr lang="en-US" dirty="0"/>
              <a:t>Distribution luminaries in first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89</a:t>
            </a:fld>
            <a:endParaRPr lang="en-US" sz="1600" dirty="0">
              <a:solidFill>
                <a:schemeClr val="tx1"/>
              </a:solidFill>
            </a:endParaRPr>
          </a:p>
        </p:txBody>
      </p:sp>
      <p:pic>
        <p:nvPicPr>
          <p:cNvPr id="5" name="صورة 4">
            <a:extLst>
              <a:ext uri="{FF2B5EF4-FFF2-40B4-BE49-F238E27FC236}">
                <a16:creationId xmlns:a16="http://schemas.microsoft.com/office/drawing/2014/main" id="{3111170B-0F60-4884-B75C-937C48137C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9433" y="543862"/>
            <a:ext cx="7905509" cy="6296904"/>
          </a:xfrm>
          <a:prstGeom prst="rect">
            <a:avLst/>
          </a:prstGeom>
        </p:spPr>
      </p:pic>
    </p:spTree>
    <p:extLst>
      <p:ext uri="{BB962C8B-B14F-4D97-AF65-F5344CB8AC3E}">
        <p14:creationId xmlns:p14="http://schemas.microsoft.com/office/powerpoint/2010/main" val="6645330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0441E-4308-4B8B-B836-27E38B2D9AC0}"/>
              </a:ext>
            </a:extLst>
          </p:cNvPr>
          <p:cNvSpPr>
            <a:spLocks noGrp="1"/>
          </p:cNvSpPr>
          <p:nvPr>
            <p:ph type="title"/>
          </p:nvPr>
        </p:nvSpPr>
        <p:spPr>
          <a:xfrm>
            <a:off x="0" y="0"/>
            <a:ext cx="8596668" cy="715347"/>
          </a:xfrm>
        </p:spPr>
        <p:txBody>
          <a:bodyPr/>
          <a:lstStyle/>
          <a:p>
            <a:r>
              <a:rPr lang="en-US" sz="36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Architectural aspects</a:t>
            </a:r>
            <a:endParaRPr lang="en-US" dirty="0"/>
          </a:p>
        </p:txBody>
      </p:sp>
      <p:sp>
        <p:nvSpPr>
          <p:cNvPr id="13" name="TextBox 12">
            <a:extLst>
              <a:ext uri="{FF2B5EF4-FFF2-40B4-BE49-F238E27FC236}">
                <a16:creationId xmlns:a16="http://schemas.microsoft.com/office/drawing/2014/main" id="{BECC46A5-2235-4F67-9E03-A3E9FC7A89C0}"/>
              </a:ext>
            </a:extLst>
          </p:cNvPr>
          <p:cNvSpPr txBox="1"/>
          <p:nvPr/>
        </p:nvSpPr>
        <p:spPr>
          <a:xfrm>
            <a:off x="1388232" y="1785037"/>
            <a:ext cx="1777481" cy="369332"/>
          </a:xfrm>
          <a:prstGeom prst="rect">
            <a:avLst/>
          </a:prstGeom>
          <a:noFill/>
        </p:spPr>
        <p:txBody>
          <a:bodyPr wrap="square">
            <a:spAutoFit/>
          </a:bodyPr>
          <a:lstStyle/>
          <a:p>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South Elevation</a:t>
            </a:r>
            <a:endParaRPr lang="en-US" sz="1800" dirty="0"/>
          </a:p>
        </p:txBody>
      </p:sp>
      <p:sp>
        <p:nvSpPr>
          <p:cNvPr id="14" name="TextBox 13">
            <a:extLst>
              <a:ext uri="{FF2B5EF4-FFF2-40B4-BE49-F238E27FC236}">
                <a16:creationId xmlns:a16="http://schemas.microsoft.com/office/drawing/2014/main" id="{D96D30C2-3FB3-46AB-8A65-EF197D02E8B0}"/>
              </a:ext>
            </a:extLst>
          </p:cNvPr>
          <p:cNvSpPr txBox="1"/>
          <p:nvPr/>
        </p:nvSpPr>
        <p:spPr>
          <a:xfrm>
            <a:off x="8137546" y="1785037"/>
            <a:ext cx="1777481" cy="369332"/>
          </a:xfrm>
          <a:prstGeom prst="rect">
            <a:avLst/>
          </a:prstGeom>
          <a:noFill/>
        </p:spPr>
        <p:txBody>
          <a:bodyPr wrap="square">
            <a:spAutoFit/>
          </a:bodyPr>
          <a:lstStyle/>
          <a:p>
            <a:r>
              <a:rPr lang="en-US" dirty="0">
                <a:ln w="0"/>
                <a:latin typeface="Times New Roman" panose="02020603050405020304" pitchFamily="18" charset="0"/>
                <a:cs typeface="Times New Roman" panose="02020603050405020304" pitchFamily="18" charset="0"/>
              </a:rPr>
              <a:t>East</a:t>
            </a:r>
            <a:r>
              <a:rPr lang="en-US" sz="1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Elevation </a:t>
            </a:r>
            <a:endParaRPr lang="en-US" sz="1800" dirty="0"/>
          </a:p>
        </p:txBody>
      </p:sp>
      <p:pic>
        <p:nvPicPr>
          <p:cNvPr id="6" name="Content Placeholder 5">
            <a:extLst>
              <a:ext uri="{FF2B5EF4-FFF2-40B4-BE49-F238E27FC236}">
                <a16:creationId xmlns:a16="http://schemas.microsoft.com/office/drawing/2014/main" id="{B19E7EA8-BC6A-4DBC-A56F-6EE21A6E5CF6}"/>
              </a:ext>
            </a:extLst>
          </p:cNvPr>
          <p:cNvPicPr>
            <a:picLocks noGrp="1" noChangeAspect="1"/>
          </p:cNvPicPr>
          <p:nvPr>
            <p:ph sz="half" idx="1"/>
          </p:nvPr>
        </p:nvPicPr>
        <p:blipFill>
          <a:blip r:embed="rId2"/>
          <a:stretch>
            <a:fillRect/>
          </a:stretch>
        </p:blipFill>
        <p:spPr>
          <a:xfrm>
            <a:off x="168675" y="2154368"/>
            <a:ext cx="5704448" cy="3624993"/>
          </a:xfrm>
        </p:spPr>
      </p:pic>
      <p:pic>
        <p:nvPicPr>
          <p:cNvPr id="12" name="Content Placeholder 11">
            <a:extLst>
              <a:ext uri="{FF2B5EF4-FFF2-40B4-BE49-F238E27FC236}">
                <a16:creationId xmlns:a16="http://schemas.microsoft.com/office/drawing/2014/main" id="{6BBCCCE5-C562-4BA4-A6AE-B74BD0E2E09B}"/>
              </a:ext>
            </a:extLst>
          </p:cNvPr>
          <p:cNvPicPr>
            <a:picLocks noGrp="1" noChangeAspect="1"/>
          </p:cNvPicPr>
          <p:nvPr>
            <p:ph sz="half" idx="2"/>
          </p:nvPr>
        </p:nvPicPr>
        <p:blipFill>
          <a:blip r:embed="rId3"/>
          <a:stretch>
            <a:fillRect/>
          </a:stretch>
        </p:blipFill>
        <p:spPr>
          <a:xfrm>
            <a:off x="6096000" y="2154369"/>
            <a:ext cx="5471604" cy="3624992"/>
          </a:xfrm>
        </p:spPr>
      </p:pic>
    </p:spTree>
    <p:extLst>
      <p:ext uri="{BB962C8B-B14F-4D97-AF65-F5344CB8AC3E}">
        <p14:creationId xmlns:p14="http://schemas.microsoft.com/office/powerpoint/2010/main" val="232554734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17234"/>
            <a:ext cx="10515600" cy="407232"/>
          </a:xfrm>
        </p:spPr>
        <p:txBody>
          <a:bodyPr>
            <a:normAutofit fontScale="90000"/>
          </a:bodyPr>
          <a:lstStyle/>
          <a:p>
            <a:r>
              <a:rPr lang="en-US" dirty="0"/>
              <a:t>Distribution luminaries in second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90</a:t>
            </a:fld>
            <a:endParaRPr lang="en-US" sz="1600" dirty="0">
              <a:solidFill>
                <a:schemeClr val="tx1"/>
              </a:solidFill>
            </a:endParaRPr>
          </a:p>
        </p:txBody>
      </p:sp>
      <p:pic>
        <p:nvPicPr>
          <p:cNvPr id="5" name="صورة 4">
            <a:extLst>
              <a:ext uri="{FF2B5EF4-FFF2-40B4-BE49-F238E27FC236}">
                <a16:creationId xmlns:a16="http://schemas.microsoft.com/office/drawing/2014/main" id="{237967E8-9BCF-4269-84C2-194D6E4660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1479" y="646529"/>
            <a:ext cx="7500394" cy="5990621"/>
          </a:xfrm>
          <a:prstGeom prst="rect">
            <a:avLst/>
          </a:prstGeom>
        </p:spPr>
      </p:pic>
    </p:spTree>
    <p:extLst>
      <p:ext uri="{BB962C8B-B14F-4D97-AF65-F5344CB8AC3E}">
        <p14:creationId xmlns:p14="http://schemas.microsoft.com/office/powerpoint/2010/main" val="18112917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17234"/>
            <a:ext cx="10515600" cy="407232"/>
          </a:xfrm>
        </p:spPr>
        <p:txBody>
          <a:bodyPr>
            <a:normAutofit fontScale="90000"/>
          </a:bodyPr>
          <a:lstStyle/>
          <a:p>
            <a:r>
              <a:rPr lang="en-US" dirty="0"/>
              <a:t>Distribution luminaries in third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91</a:t>
            </a:fld>
            <a:endParaRPr lang="en-US" sz="1600" dirty="0">
              <a:solidFill>
                <a:schemeClr val="tx1"/>
              </a:solidFill>
            </a:endParaRPr>
          </a:p>
        </p:txBody>
      </p:sp>
      <p:pic>
        <p:nvPicPr>
          <p:cNvPr id="4" name="صورة 3">
            <a:extLst>
              <a:ext uri="{FF2B5EF4-FFF2-40B4-BE49-F238E27FC236}">
                <a16:creationId xmlns:a16="http://schemas.microsoft.com/office/drawing/2014/main" id="{481D8472-D2E1-48DE-B3C6-F2039600F7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2055" y="601020"/>
            <a:ext cx="7233991" cy="6239746"/>
          </a:xfrm>
          <a:prstGeom prst="rect">
            <a:avLst/>
          </a:prstGeom>
        </p:spPr>
      </p:pic>
    </p:spTree>
    <p:extLst>
      <p:ext uri="{BB962C8B-B14F-4D97-AF65-F5344CB8AC3E}">
        <p14:creationId xmlns:p14="http://schemas.microsoft.com/office/powerpoint/2010/main" val="395274612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17234"/>
            <a:ext cx="10515600" cy="407232"/>
          </a:xfrm>
        </p:spPr>
        <p:txBody>
          <a:bodyPr>
            <a:normAutofit fontScale="90000"/>
          </a:bodyPr>
          <a:lstStyle/>
          <a:p>
            <a:r>
              <a:rPr lang="en-US" dirty="0"/>
              <a:t>Distribution luminaries in forth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92</a:t>
            </a:fld>
            <a:endParaRPr lang="en-US" sz="1600" dirty="0">
              <a:solidFill>
                <a:schemeClr val="tx1"/>
              </a:solidFill>
            </a:endParaRPr>
          </a:p>
        </p:txBody>
      </p:sp>
      <p:pic>
        <p:nvPicPr>
          <p:cNvPr id="5" name="صورة 4">
            <a:extLst>
              <a:ext uri="{FF2B5EF4-FFF2-40B4-BE49-F238E27FC236}">
                <a16:creationId xmlns:a16="http://schemas.microsoft.com/office/drawing/2014/main" id="{D6A80100-471D-4AB4-9501-9334A8E638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778" y="522234"/>
            <a:ext cx="7290172" cy="6230219"/>
          </a:xfrm>
          <a:prstGeom prst="rect">
            <a:avLst/>
          </a:prstGeom>
        </p:spPr>
      </p:pic>
    </p:spTree>
    <p:extLst>
      <p:ext uri="{BB962C8B-B14F-4D97-AF65-F5344CB8AC3E}">
        <p14:creationId xmlns:p14="http://schemas.microsoft.com/office/powerpoint/2010/main" val="377606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17234"/>
            <a:ext cx="10515600" cy="407232"/>
          </a:xfrm>
        </p:spPr>
        <p:txBody>
          <a:bodyPr>
            <a:normAutofit fontScale="90000"/>
          </a:bodyPr>
          <a:lstStyle/>
          <a:p>
            <a:r>
              <a:rPr lang="en-US" dirty="0"/>
              <a:t>Distribution luminaries in first basement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93</a:t>
            </a:fld>
            <a:endParaRPr lang="en-US" sz="1600" dirty="0">
              <a:solidFill>
                <a:schemeClr val="tx1"/>
              </a:solidFill>
            </a:endParaRPr>
          </a:p>
        </p:txBody>
      </p:sp>
      <p:pic>
        <p:nvPicPr>
          <p:cNvPr id="4" name="صورة 3">
            <a:extLst>
              <a:ext uri="{FF2B5EF4-FFF2-40B4-BE49-F238E27FC236}">
                <a16:creationId xmlns:a16="http://schemas.microsoft.com/office/drawing/2014/main" id="{69ECB588-2DC3-4393-8325-8037C8DB16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7193" y="492668"/>
            <a:ext cx="6849431" cy="6144482"/>
          </a:xfrm>
          <a:prstGeom prst="rect">
            <a:avLst/>
          </a:prstGeom>
        </p:spPr>
      </p:pic>
    </p:spTree>
    <p:extLst>
      <p:ext uri="{BB962C8B-B14F-4D97-AF65-F5344CB8AC3E}">
        <p14:creationId xmlns:p14="http://schemas.microsoft.com/office/powerpoint/2010/main" val="10695070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6E590-46E8-4FFB-A0EB-C8158474D35B}"/>
              </a:ext>
            </a:extLst>
          </p:cNvPr>
          <p:cNvSpPr>
            <a:spLocks noGrp="1"/>
          </p:cNvSpPr>
          <p:nvPr>
            <p:ph type="title"/>
          </p:nvPr>
        </p:nvSpPr>
        <p:spPr>
          <a:xfrm>
            <a:off x="302622" y="17234"/>
            <a:ext cx="10515600" cy="407232"/>
          </a:xfrm>
        </p:spPr>
        <p:txBody>
          <a:bodyPr>
            <a:normAutofit fontScale="90000"/>
          </a:bodyPr>
          <a:lstStyle/>
          <a:p>
            <a:r>
              <a:rPr lang="en-US" dirty="0"/>
              <a:t>Distribution luminaries in second basement floor</a:t>
            </a:r>
            <a:endParaRPr lang="x-none" dirty="0"/>
          </a:p>
        </p:txBody>
      </p:sp>
      <p:sp>
        <p:nvSpPr>
          <p:cNvPr id="6"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94</a:t>
            </a:fld>
            <a:endParaRPr lang="en-US" sz="1600" dirty="0">
              <a:solidFill>
                <a:schemeClr val="tx1"/>
              </a:solidFill>
            </a:endParaRPr>
          </a:p>
        </p:txBody>
      </p:sp>
      <p:pic>
        <p:nvPicPr>
          <p:cNvPr id="5" name="صورة 4">
            <a:extLst>
              <a:ext uri="{FF2B5EF4-FFF2-40B4-BE49-F238E27FC236}">
                <a16:creationId xmlns:a16="http://schemas.microsoft.com/office/drawing/2014/main" id="{3FF0E935-9C75-4C41-B396-54A7DCDB0E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4077" y="595894"/>
            <a:ext cx="6801799" cy="5858693"/>
          </a:xfrm>
          <a:prstGeom prst="rect">
            <a:avLst/>
          </a:prstGeom>
        </p:spPr>
      </p:pic>
      <p:sp>
        <p:nvSpPr>
          <p:cNvPr id="4" name="مستطيل: زوايا مستديرة 3">
            <a:extLst>
              <a:ext uri="{FF2B5EF4-FFF2-40B4-BE49-F238E27FC236}">
                <a16:creationId xmlns:a16="http://schemas.microsoft.com/office/drawing/2014/main" id="{89015703-2031-4914-BA53-351BA4F0A54E}"/>
              </a:ext>
            </a:extLst>
          </p:cNvPr>
          <p:cNvSpPr/>
          <p:nvPr/>
        </p:nvSpPr>
        <p:spPr>
          <a:xfrm>
            <a:off x="8755381" y="5181600"/>
            <a:ext cx="112394" cy="414338"/>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dirty="0">
              <a:solidFill>
                <a:schemeClr val="tx1"/>
              </a:solidFill>
            </a:endParaRPr>
          </a:p>
        </p:txBody>
      </p:sp>
    </p:spTree>
    <p:extLst>
      <p:ext uri="{BB962C8B-B14F-4D97-AF65-F5344CB8AC3E}">
        <p14:creationId xmlns:p14="http://schemas.microsoft.com/office/powerpoint/2010/main" val="20195109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5DD0DA6-35A2-4840-85DB-EA0B7800F8A8}"/>
              </a:ext>
            </a:extLst>
          </p:cNvPr>
          <p:cNvSpPr>
            <a:spLocks noGrp="1"/>
          </p:cNvSpPr>
          <p:nvPr>
            <p:ph type="sldNum" sz="quarter" idx="4294967295"/>
          </p:nvPr>
        </p:nvSpPr>
        <p:spPr/>
        <p:txBody>
          <a:bodyPr/>
          <a:lstStyle/>
          <a:p>
            <a:fld id="{EC38771F-209D-4D88-AF00-213258C98BC7}" type="slidenum">
              <a:rPr lang="en-US" smtClean="0"/>
              <a:t>95</a:t>
            </a:fld>
            <a:endParaRPr lang="en-US"/>
          </a:p>
        </p:txBody>
      </p:sp>
      <p:sp>
        <p:nvSpPr>
          <p:cNvPr id="34" name="TextBox 33">
            <a:extLst>
              <a:ext uri="{FF2B5EF4-FFF2-40B4-BE49-F238E27FC236}">
                <a16:creationId xmlns:a16="http://schemas.microsoft.com/office/drawing/2014/main" id="{816C6990-C5A5-4545-A14B-1759D7A82BE3}"/>
              </a:ext>
            </a:extLst>
          </p:cNvPr>
          <p:cNvSpPr txBox="1"/>
          <p:nvPr/>
        </p:nvSpPr>
        <p:spPr>
          <a:xfrm>
            <a:off x="346230" y="474671"/>
            <a:ext cx="4243231" cy="338554"/>
          </a:xfrm>
          <a:prstGeom prst="rect">
            <a:avLst/>
          </a:prstGeom>
          <a:noFill/>
        </p:spPr>
        <p:txBody>
          <a:bodyPr wrap="square" rtlCol="0">
            <a:spAutoFit/>
          </a:bodyPr>
          <a:lstStyle/>
          <a:p>
            <a:pPr marL="380990" indent="-380990">
              <a:buFont typeface="Wingdings" panose="05000000000000000000" pitchFamily="2" charset="2"/>
              <a:buChar char="v"/>
            </a:pPr>
            <a:r>
              <a:rPr lang="en-GB" sz="1600" dirty="0">
                <a:latin typeface="Times New Roman" panose="02020603050405020304" pitchFamily="18" charset="0"/>
                <a:cs typeface="Times New Roman" panose="02020603050405020304" pitchFamily="18" charset="0"/>
              </a:rPr>
              <a:t>The selected Luminaires</a:t>
            </a:r>
            <a:endParaRPr lang="en-US" sz="1600" dirty="0">
              <a:latin typeface="Times New Roman" panose="02020603050405020304" pitchFamily="18" charset="0"/>
              <a:cs typeface="Times New Roman" panose="02020603050405020304" pitchFamily="18" charset="0"/>
            </a:endParaRPr>
          </a:p>
        </p:txBody>
      </p:sp>
      <p:sp>
        <p:nvSpPr>
          <p:cNvPr id="2" name="مربع نص 1"/>
          <p:cNvSpPr txBox="1"/>
          <p:nvPr/>
        </p:nvSpPr>
        <p:spPr>
          <a:xfrm>
            <a:off x="346230" y="169901"/>
            <a:ext cx="3906959" cy="400110"/>
          </a:xfrm>
          <a:prstGeom prst="rect">
            <a:avLst/>
          </a:prstGeom>
          <a:noFill/>
        </p:spPr>
        <p:txBody>
          <a:bodyPr wrap="square" rtlCol="0">
            <a:spAutoFit/>
          </a:bodyPr>
          <a:lstStyle/>
          <a:p>
            <a:pPr marL="380990" indent="-380990">
              <a:buFont typeface="Wingdings" pitchFamily="2" charset="2"/>
              <a:buChar char="q"/>
            </a:pPr>
            <a:r>
              <a:rPr lang="en-US" sz="2000" dirty="0">
                <a:latin typeface="Times New Roman" pitchFamily="18" charset="0"/>
                <a:cs typeface="Times New Roman" pitchFamily="18" charset="0"/>
              </a:rPr>
              <a:t>Artificial lighting </a:t>
            </a:r>
          </a:p>
        </p:txBody>
      </p:sp>
      <p:sp>
        <p:nvSpPr>
          <p:cNvPr id="17" name="Slide Number Placeholder 2">
            <a:extLst>
              <a:ext uri="{FF2B5EF4-FFF2-40B4-BE49-F238E27FC236}">
                <a16:creationId xmlns:a16="http://schemas.microsoft.com/office/drawing/2014/main" id="{A71B25EE-E722-4B1F-B0E3-433CC3D77CA1}"/>
              </a:ext>
            </a:extLst>
          </p:cNvPr>
          <p:cNvSpPr txBox="1">
            <a:spLocks/>
          </p:cNvSpPr>
          <p:nvPr/>
        </p:nvSpPr>
        <p:spPr>
          <a:xfrm>
            <a:off x="9037949" y="62720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9964888-E3DD-43E6-9D6D-BA1E53871D58}" type="slidenum">
              <a:rPr lang="en-US" sz="1600" smtClean="0">
                <a:solidFill>
                  <a:schemeClr val="tx1"/>
                </a:solidFill>
              </a:rPr>
              <a:pPr/>
              <a:t>95</a:t>
            </a:fld>
            <a:endParaRPr lang="en-US" sz="1600" dirty="0">
              <a:solidFill>
                <a:schemeClr val="tx1"/>
              </a:solidFill>
            </a:endParaRPr>
          </a:p>
        </p:txBody>
      </p:sp>
      <p:pic>
        <p:nvPicPr>
          <p:cNvPr id="18" name="Picture 221" descr="Chart, radar chart&#10;&#10;Description automatically generated">
            <a:extLst>
              <a:ext uri="{FF2B5EF4-FFF2-40B4-BE49-F238E27FC236}">
                <a16:creationId xmlns:a16="http://schemas.microsoft.com/office/drawing/2014/main" id="{48C0E967-1C25-43CD-9A70-8AFFCF7E3D03}"/>
              </a:ext>
            </a:extLst>
          </p:cNvPr>
          <p:cNvPicPr/>
          <p:nvPr/>
        </p:nvPicPr>
        <p:blipFill>
          <a:blip r:embed="rId2">
            <a:extLst>
              <a:ext uri="{28A0092B-C50C-407E-A947-70E740481C1C}">
                <a14:useLocalDpi xmlns:a14="http://schemas.microsoft.com/office/drawing/2010/main" val="0"/>
              </a:ext>
            </a:extLst>
          </a:blip>
          <a:stretch>
            <a:fillRect/>
          </a:stretch>
        </p:blipFill>
        <p:spPr>
          <a:xfrm>
            <a:off x="5943600" y="1021646"/>
            <a:ext cx="4838065" cy="2988945"/>
          </a:xfrm>
          <a:prstGeom prst="rect">
            <a:avLst/>
          </a:prstGeom>
        </p:spPr>
      </p:pic>
      <p:pic>
        <p:nvPicPr>
          <p:cNvPr id="20" name="Picture 222" descr="Chart, radar chart&#10;&#10;Description automatically generated">
            <a:extLst>
              <a:ext uri="{FF2B5EF4-FFF2-40B4-BE49-F238E27FC236}">
                <a16:creationId xmlns:a16="http://schemas.microsoft.com/office/drawing/2014/main" id="{1C4F7EC3-C13D-4C4F-B8F3-1FBE7841B68B}"/>
              </a:ext>
            </a:extLst>
          </p:cNvPr>
          <p:cNvPicPr/>
          <p:nvPr/>
        </p:nvPicPr>
        <p:blipFill>
          <a:blip r:embed="rId3">
            <a:extLst>
              <a:ext uri="{28A0092B-C50C-407E-A947-70E740481C1C}">
                <a14:useLocalDpi xmlns:a14="http://schemas.microsoft.com/office/drawing/2010/main" val="0"/>
              </a:ext>
            </a:extLst>
          </a:blip>
          <a:stretch>
            <a:fillRect/>
          </a:stretch>
        </p:blipFill>
        <p:spPr>
          <a:xfrm>
            <a:off x="5943600" y="4010591"/>
            <a:ext cx="4838065" cy="2988944"/>
          </a:xfrm>
          <a:prstGeom prst="rect">
            <a:avLst/>
          </a:prstGeom>
        </p:spPr>
      </p:pic>
      <p:pic>
        <p:nvPicPr>
          <p:cNvPr id="21" name="Picture 223">
            <a:extLst>
              <a:ext uri="{FF2B5EF4-FFF2-40B4-BE49-F238E27FC236}">
                <a16:creationId xmlns:a16="http://schemas.microsoft.com/office/drawing/2014/main" id="{583F9898-2E48-45EB-AE00-536E78690E18}"/>
              </a:ext>
            </a:extLst>
          </p:cNvPr>
          <p:cNvPicPr/>
          <p:nvPr/>
        </p:nvPicPr>
        <p:blipFill>
          <a:blip r:embed="rId4">
            <a:extLst>
              <a:ext uri="{28A0092B-C50C-407E-A947-70E740481C1C}">
                <a14:useLocalDpi xmlns:a14="http://schemas.microsoft.com/office/drawing/2010/main" val="0"/>
              </a:ext>
            </a:extLst>
          </a:blip>
          <a:stretch>
            <a:fillRect/>
          </a:stretch>
        </p:blipFill>
        <p:spPr>
          <a:xfrm>
            <a:off x="104388" y="4010591"/>
            <a:ext cx="5943600" cy="2988944"/>
          </a:xfrm>
          <a:prstGeom prst="rect">
            <a:avLst/>
          </a:prstGeom>
        </p:spPr>
      </p:pic>
      <p:pic>
        <p:nvPicPr>
          <p:cNvPr id="32" name="Picture 224">
            <a:extLst>
              <a:ext uri="{FF2B5EF4-FFF2-40B4-BE49-F238E27FC236}">
                <a16:creationId xmlns:a16="http://schemas.microsoft.com/office/drawing/2014/main" id="{D3CC4EA5-B122-48AC-AB1F-645702325191}"/>
              </a:ext>
            </a:extLst>
          </p:cNvPr>
          <p:cNvPicPr/>
          <p:nvPr/>
        </p:nvPicPr>
        <p:blipFill>
          <a:blip r:embed="rId5">
            <a:extLst>
              <a:ext uri="{28A0092B-C50C-407E-A947-70E740481C1C}">
                <a14:useLocalDpi xmlns:a14="http://schemas.microsoft.com/office/drawing/2010/main" val="0"/>
              </a:ext>
            </a:extLst>
          </a:blip>
          <a:stretch>
            <a:fillRect/>
          </a:stretch>
        </p:blipFill>
        <p:spPr>
          <a:xfrm>
            <a:off x="0" y="978189"/>
            <a:ext cx="5943600" cy="3032402"/>
          </a:xfrm>
          <a:prstGeom prst="rect">
            <a:avLst/>
          </a:prstGeom>
        </p:spPr>
      </p:pic>
    </p:spTree>
    <p:extLst>
      <p:ext uri="{BB962C8B-B14F-4D97-AF65-F5344CB8AC3E}">
        <p14:creationId xmlns:p14="http://schemas.microsoft.com/office/powerpoint/2010/main" val="80356843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45713"/>
          </a:xfrm>
        </p:spPr>
        <p:txBody>
          <a:bodyPr>
            <a:normAutofit fontScale="90000"/>
          </a:bodyPr>
          <a:lstStyle/>
          <a:p>
            <a:r>
              <a:rPr lang="en-US" i="1" u="sng" dirty="0">
                <a:solidFill>
                  <a:srgbClr val="90C226"/>
                </a:solidFill>
                <a:effectLst>
                  <a:outerShdw blurRad="38100" dist="38100" dir="2700000" algn="tl">
                    <a:srgbClr val="000000">
                      <a:alpha val="43137"/>
                    </a:srgbClr>
                  </a:outerShdw>
                </a:effectLst>
              </a:rPr>
              <a:t>Acoustical Design</a:t>
            </a:r>
            <a:br>
              <a:rPr lang="en-US" dirty="0"/>
            </a:br>
            <a:endParaRPr lang="en-US" dirty="0"/>
          </a:p>
        </p:txBody>
      </p:sp>
      <p:sp>
        <p:nvSpPr>
          <p:cNvPr id="3" name="Content Placeholder 2"/>
          <p:cNvSpPr>
            <a:spLocks noGrp="1"/>
          </p:cNvSpPr>
          <p:nvPr>
            <p:ph idx="1"/>
          </p:nvPr>
        </p:nvSpPr>
        <p:spPr>
          <a:xfrm>
            <a:off x="677334" y="1313646"/>
            <a:ext cx="8596668" cy="2588653"/>
          </a:xfrm>
        </p:spPr>
        <p:txBody>
          <a:bodyPr>
            <a:normAutofit fontScale="92500" lnSpcReduction="10000"/>
          </a:bodyPr>
          <a:lstStyle/>
          <a:p>
            <a:pPr marL="0" indent="0">
              <a:buNone/>
            </a:pPr>
            <a:r>
              <a:rPr lang="en-US" dirty="0">
                <a:solidFill>
                  <a:schemeClr val="tx1"/>
                </a:solidFill>
                <a:latin typeface="Times New Roman" panose="02020603050405020304" pitchFamily="18" charset="0"/>
                <a:cs typeface="Times New Roman" panose="02020603050405020304" pitchFamily="18" charset="0"/>
              </a:rPr>
              <a:t>The spaces that  were designed acoustically in the Municipality</a:t>
            </a:r>
          </a:p>
          <a:p>
            <a:pPr marL="0" indent="0">
              <a:buNone/>
            </a:pPr>
            <a:r>
              <a:rPr lang="en-US" dirty="0">
                <a:ln w="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dirty="0">
                <a:ln w="0"/>
                <a:solidFill>
                  <a:schemeClr val="tx1"/>
                </a:solidFill>
                <a:latin typeface="Times New Roman" panose="02020603050405020304" pitchFamily="18" charset="0"/>
                <a:cs typeface="Times New Roman" panose="02020603050405020304" pitchFamily="18" charset="0"/>
              </a:rPr>
              <a:t>1) </a:t>
            </a:r>
            <a:r>
              <a:rPr lang="en-US" dirty="0">
                <a:solidFill>
                  <a:schemeClr val="tx1"/>
                </a:solidFill>
                <a:latin typeface="Times New Roman" panose="02020603050405020304" pitchFamily="18" charset="0"/>
                <a:cs typeface="Times New Roman" panose="02020603050405020304" pitchFamily="18" charset="0"/>
              </a:rPr>
              <a:t>Tenders </a:t>
            </a:r>
            <a:r>
              <a:rPr lang="en-US" dirty="0">
                <a:ln w="0"/>
                <a:solidFill>
                  <a:schemeClr val="tx1"/>
                </a:solidFill>
                <a:latin typeface="Times New Roman" panose="02020603050405020304" pitchFamily="18" charset="0"/>
                <a:cs typeface="Times New Roman" panose="02020603050405020304" pitchFamily="18" charset="0"/>
              </a:rPr>
              <a:t>office</a:t>
            </a:r>
          </a:p>
          <a:p>
            <a:pPr marL="0" indent="0">
              <a:buNone/>
            </a:pPr>
            <a:r>
              <a:rPr lang="en-US" dirty="0">
                <a:ln w="0"/>
                <a:solidFill>
                  <a:schemeClr val="tx1"/>
                </a:solidFill>
                <a:latin typeface="Times New Roman" panose="02020603050405020304" pitchFamily="18" charset="0"/>
                <a:cs typeface="Times New Roman" panose="02020603050405020304" pitchFamily="18" charset="0"/>
              </a:rPr>
              <a:t>      2) </a:t>
            </a:r>
            <a:r>
              <a:rPr lang="en-US" dirty="0">
                <a:solidFill>
                  <a:schemeClr val="tx1"/>
                </a:solidFill>
                <a:latin typeface="Times New Roman" panose="02020603050405020304" pitchFamily="18" charset="0"/>
                <a:cs typeface="Times New Roman" panose="02020603050405020304" pitchFamily="18" charset="0"/>
              </a:rPr>
              <a:t>Tourism office</a:t>
            </a:r>
          </a:p>
          <a:p>
            <a:pPr marL="0" indent="0">
              <a:buNone/>
            </a:pPr>
            <a:r>
              <a:rPr lang="en-US" dirty="0">
                <a:ln w="0"/>
                <a:solidFill>
                  <a:schemeClr val="tx1"/>
                </a:solidFill>
                <a:latin typeface="Times New Roman" panose="02020603050405020304" pitchFamily="18" charset="0"/>
                <a:cs typeface="Times New Roman" panose="02020603050405020304" pitchFamily="18" charset="0"/>
              </a:rPr>
              <a:t>      3) </a:t>
            </a:r>
            <a:r>
              <a:rPr lang="en-US" dirty="0">
                <a:solidFill>
                  <a:schemeClr val="tx1"/>
                </a:solidFill>
                <a:latin typeface="Times New Roman" panose="02020603050405020304" pitchFamily="18" charset="0"/>
                <a:cs typeface="Times New Roman" panose="02020603050405020304" pitchFamily="18" charset="0"/>
              </a:rPr>
              <a:t>manger office</a:t>
            </a:r>
          </a:p>
          <a:p>
            <a:pPr marL="0" indent="0">
              <a:buNone/>
            </a:pPr>
            <a:r>
              <a:rPr lang="en-US" dirty="0">
                <a:ln w="0"/>
                <a:solidFill>
                  <a:schemeClr val="tx1"/>
                </a:solidFill>
                <a:latin typeface="Times New Roman" panose="02020603050405020304" pitchFamily="18" charset="0"/>
                <a:cs typeface="Times New Roman" panose="02020603050405020304" pitchFamily="18" charset="0"/>
              </a:rPr>
              <a:t>      4) </a:t>
            </a:r>
            <a:r>
              <a:rPr lang="en-US" dirty="0">
                <a:solidFill>
                  <a:schemeClr val="tx1"/>
                </a:solidFill>
                <a:latin typeface="Times New Roman" panose="02020603050405020304" pitchFamily="18" charset="0"/>
                <a:cs typeface="Times New Roman" panose="02020603050405020304" pitchFamily="18" charset="0"/>
              </a:rPr>
              <a:t>Studies office </a:t>
            </a:r>
          </a:p>
          <a:p>
            <a:pPr marL="0" indent="0">
              <a:buNone/>
            </a:pPr>
            <a:r>
              <a:rPr lang="en-US" dirty="0">
                <a:ln w="0"/>
                <a:solidFill>
                  <a:schemeClr val="tx1"/>
                </a:solidFill>
                <a:latin typeface="Times New Roman" panose="02020603050405020304" pitchFamily="18" charset="0"/>
                <a:cs typeface="Times New Roman" panose="02020603050405020304" pitchFamily="18" charset="0"/>
              </a:rPr>
              <a:t>      5) </a:t>
            </a:r>
            <a:r>
              <a:rPr lang="en-US" dirty="0">
                <a:solidFill>
                  <a:schemeClr val="tx1"/>
                </a:solidFill>
                <a:latin typeface="Times New Roman" panose="02020603050405020304" pitchFamily="18" charset="0"/>
                <a:cs typeface="Times New Roman" panose="02020603050405020304" pitchFamily="18" charset="0"/>
              </a:rPr>
              <a:t>Landscaping office</a:t>
            </a:r>
          </a:p>
          <a:p>
            <a:pPr marL="0" indent="0">
              <a:buNone/>
            </a:pPr>
            <a:r>
              <a:rPr lang="en-US" dirty="0">
                <a:ln w="0"/>
                <a:solidFill>
                  <a:schemeClr val="tx1"/>
                </a:solidFill>
                <a:latin typeface="Times New Roman" panose="02020603050405020304" pitchFamily="18" charset="0"/>
                <a:cs typeface="Times New Roman" panose="02020603050405020304" pitchFamily="18" charset="0"/>
              </a:rPr>
              <a:t>      6) </a:t>
            </a:r>
            <a:r>
              <a:rPr lang="en-US" dirty="0">
                <a:solidFill>
                  <a:schemeClr val="tx1"/>
                </a:solidFill>
                <a:latin typeface="Times New Roman" panose="02020603050405020304" pitchFamily="18" charset="0"/>
                <a:cs typeface="Times New Roman" panose="02020603050405020304" pitchFamily="18" charset="0"/>
              </a:rPr>
              <a:t>Multi-purpose Hall</a:t>
            </a:r>
          </a:p>
        </p:txBody>
      </p:sp>
      <p:sp>
        <p:nvSpPr>
          <p:cNvPr id="5" name="Content Placeholder 2"/>
          <p:cNvSpPr txBox="1">
            <a:spLocks/>
          </p:cNvSpPr>
          <p:nvPr/>
        </p:nvSpPr>
        <p:spPr>
          <a:xfrm>
            <a:off x="677334" y="4106216"/>
            <a:ext cx="8596668" cy="94230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Clr>
                <a:schemeClr val="tx1"/>
              </a:buClr>
              <a:buSzPct val="90000"/>
              <a:buNone/>
            </a:pPr>
            <a:r>
              <a:rPr lang="en-US" sz="1700" dirty="0">
                <a:solidFill>
                  <a:schemeClr val="tx1"/>
                </a:solidFill>
                <a:latin typeface="Times New Roman" panose="02020603050405020304" pitchFamily="18" charset="0"/>
                <a:cs typeface="Times New Roman" panose="02020603050405020304" pitchFamily="18" charset="0"/>
              </a:rPr>
              <a:t>The absorption coefficient for the used material</a:t>
            </a:r>
          </a:p>
          <a:p>
            <a:pPr marL="0" indent="0">
              <a:buNone/>
            </a:pPr>
            <a:r>
              <a:rPr lang="en-US" sz="1700" dirty="0">
                <a:ln w="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n-US" sz="1700" dirty="0">
              <a:solidFill>
                <a:schemeClr val="tx1"/>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stretch>
            <a:fillRect/>
          </a:stretch>
        </p:blipFill>
        <p:spPr>
          <a:xfrm>
            <a:off x="677334" y="4606345"/>
            <a:ext cx="8056390" cy="1857955"/>
          </a:xfrm>
          <a:prstGeom prst="rect">
            <a:avLst/>
          </a:prstGeom>
        </p:spPr>
      </p:pic>
    </p:spTree>
    <p:extLst>
      <p:ext uri="{BB962C8B-B14F-4D97-AF65-F5344CB8AC3E}">
        <p14:creationId xmlns:p14="http://schemas.microsoft.com/office/powerpoint/2010/main" val="247726106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5100" y="609600"/>
            <a:ext cx="10147300" cy="1320800"/>
          </a:xfrm>
        </p:spPr>
        <p:txBody>
          <a:bodyPr>
            <a:normAutofit/>
          </a:bodyPr>
          <a:lstStyle/>
          <a:p>
            <a:pPr marL="342900" indent="-342900">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Reverberation time (RT60):</a:t>
            </a:r>
            <a:br>
              <a:rPr lang="en-US" sz="2000" dirty="0">
                <a:solidFill>
                  <a:schemeClr val="tx1"/>
                </a:solidFill>
                <a:latin typeface="Times New Roman" panose="02020603050405020304" pitchFamily="18" charset="0"/>
                <a:cs typeface="Times New Roman" panose="02020603050405020304" pitchFamily="18" charset="0"/>
              </a:rPr>
            </a:br>
            <a:br>
              <a:rPr lang="en-US" sz="2000" dirty="0">
                <a:solidFill>
                  <a:schemeClr val="tx1"/>
                </a:solidFill>
                <a:latin typeface="Times New Roman" panose="02020603050405020304" pitchFamily="18" charset="0"/>
                <a:cs typeface="Times New Roman" panose="02020603050405020304" pitchFamily="18" charset="0"/>
              </a:rPr>
            </a:br>
            <a:r>
              <a:rPr lang="en-US" sz="1200" dirty="0">
                <a:solidFill>
                  <a:schemeClr val="tx1"/>
                </a:solidFill>
                <a:latin typeface="Times New Roman" panose="02020603050405020304" pitchFamily="18" charset="0"/>
                <a:cs typeface="Times New Roman" panose="02020603050405020304" pitchFamily="18" charset="0"/>
              </a:rPr>
              <a:t>1)The reverberation time for the Tenders </a:t>
            </a:r>
            <a:r>
              <a:rPr lang="en-US" sz="1200" dirty="0">
                <a:ln w="0"/>
                <a:solidFill>
                  <a:schemeClr val="tx1"/>
                </a:solidFill>
                <a:latin typeface="Times New Roman" panose="02020603050405020304" pitchFamily="18" charset="0"/>
                <a:cs typeface="Times New Roman" panose="02020603050405020304" pitchFamily="18" charset="0"/>
              </a:rPr>
              <a:t>office </a:t>
            </a:r>
            <a:r>
              <a:rPr lang="en-US" sz="1200" dirty="0">
                <a:solidFill>
                  <a:schemeClr val="tx1"/>
                </a:solidFill>
                <a:latin typeface="Times New Roman" panose="02020603050405020304" pitchFamily="18" charset="0"/>
                <a:cs typeface="Times New Roman" panose="02020603050405020304" pitchFamily="18" charset="0"/>
              </a:rPr>
              <a:t>according to sabine                         2)The reverberation time for the Tourism office according to sabine</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92100" y="1840865"/>
            <a:ext cx="4680903" cy="2541270"/>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292099" y="4496436"/>
            <a:ext cx="4680903" cy="1866900"/>
          </a:xfrm>
          <a:prstGeom prst="rect">
            <a:avLst/>
          </a:prstGeom>
        </p:spPr>
      </p:pic>
      <p:pic>
        <p:nvPicPr>
          <p:cNvPr id="7" name="Picture 6"/>
          <p:cNvPicPr/>
          <p:nvPr/>
        </p:nvPicPr>
        <p:blipFill rotWithShape="1">
          <a:blip r:embed="rId4">
            <a:extLst>
              <a:ext uri="{28A0092B-C50C-407E-A947-70E740481C1C}">
                <a14:useLocalDpi xmlns:a14="http://schemas.microsoft.com/office/drawing/2010/main" val="0"/>
              </a:ext>
            </a:extLst>
          </a:blip>
          <a:srcRect l="2918" t="2651" r="51607" b="26557"/>
          <a:stretch/>
        </p:blipFill>
        <p:spPr bwMode="auto">
          <a:xfrm>
            <a:off x="5698648" y="1840865"/>
            <a:ext cx="4680903" cy="2541270"/>
          </a:xfrm>
          <a:prstGeom prst="rect">
            <a:avLst/>
          </a:prstGeom>
          <a:ln>
            <a:noFill/>
          </a:ln>
          <a:extLst>
            <a:ext uri="{53640926-AAD7-44D8-BBD7-CCE9431645EC}">
              <a14:shadowObscured xmlns:a14="http://schemas.microsoft.com/office/drawing/2010/main"/>
            </a:ext>
          </a:extLst>
        </p:spPr>
      </p:pic>
      <p:pic>
        <p:nvPicPr>
          <p:cNvPr id="9" name="Picture 8"/>
          <p:cNvPicPr/>
          <p:nvPr/>
        </p:nvPicPr>
        <p:blipFill>
          <a:blip r:embed="rId5">
            <a:extLst>
              <a:ext uri="{28A0092B-C50C-407E-A947-70E740481C1C}">
                <a14:useLocalDpi xmlns:a14="http://schemas.microsoft.com/office/drawing/2010/main" val="0"/>
              </a:ext>
            </a:extLst>
          </a:blip>
          <a:stretch>
            <a:fillRect/>
          </a:stretch>
        </p:blipFill>
        <p:spPr>
          <a:xfrm>
            <a:off x="5698648" y="4496436"/>
            <a:ext cx="4680903" cy="1866900"/>
          </a:xfrm>
          <a:prstGeom prst="rect">
            <a:avLst/>
          </a:prstGeom>
        </p:spPr>
      </p:pic>
    </p:spTree>
    <p:extLst>
      <p:ext uri="{BB962C8B-B14F-4D97-AF65-F5344CB8AC3E}">
        <p14:creationId xmlns:p14="http://schemas.microsoft.com/office/powerpoint/2010/main" val="150883580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65100" y="609600"/>
            <a:ext cx="10147300"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Reverberation time (RT60):</a:t>
            </a:r>
            <a:br>
              <a:rPr lang="en-US" sz="2000" dirty="0">
                <a:solidFill>
                  <a:schemeClr val="tx1"/>
                </a:solidFill>
                <a:latin typeface="Times New Roman" panose="02020603050405020304" pitchFamily="18" charset="0"/>
                <a:cs typeface="Times New Roman" panose="02020603050405020304" pitchFamily="18" charset="0"/>
              </a:rPr>
            </a:br>
            <a:br>
              <a:rPr lang="en-US" sz="2000" dirty="0">
                <a:solidFill>
                  <a:schemeClr val="tx1"/>
                </a:solidFill>
                <a:latin typeface="Times New Roman" panose="02020603050405020304" pitchFamily="18" charset="0"/>
                <a:cs typeface="Times New Roman" panose="02020603050405020304" pitchFamily="18" charset="0"/>
              </a:rPr>
            </a:br>
            <a:r>
              <a:rPr lang="en-US" sz="1200" dirty="0">
                <a:solidFill>
                  <a:schemeClr val="tx1"/>
                </a:solidFill>
                <a:latin typeface="Times New Roman" panose="02020603050405020304" pitchFamily="18" charset="0"/>
                <a:cs typeface="Times New Roman" panose="02020603050405020304" pitchFamily="18" charset="0"/>
              </a:rPr>
              <a:t>3)The reverberation time for the manger office</a:t>
            </a:r>
            <a:r>
              <a:rPr lang="en-US" sz="1200" dirty="0">
                <a:ln w="0"/>
                <a:solidFill>
                  <a:schemeClr val="tx1"/>
                </a:solidFill>
                <a:latin typeface="Times New Roman" panose="02020603050405020304" pitchFamily="18" charset="0"/>
                <a:cs typeface="Times New Roman" panose="02020603050405020304" pitchFamily="18" charset="0"/>
              </a:rPr>
              <a:t> </a:t>
            </a:r>
            <a:r>
              <a:rPr lang="en-US" sz="1200" dirty="0">
                <a:solidFill>
                  <a:schemeClr val="tx1"/>
                </a:solidFill>
                <a:latin typeface="Times New Roman" panose="02020603050405020304" pitchFamily="18" charset="0"/>
                <a:cs typeface="Times New Roman" panose="02020603050405020304" pitchFamily="18" charset="0"/>
              </a:rPr>
              <a:t>according to sabine                           4)The reverberation time for the Studies office according to sabine</a:t>
            </a:r>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5698647" y="4496436"/>
            <a:ext cx="4613753" cy="1866901"/>
          </a:xfrm>
          <a:prstGeom prst="rect">
            <a:avLst/>
          </a:prstGeom>
        </p:spPr>
      </p:pic>
      <p:pic>
        <p:nvPicPr>
          <p:cNvPr id="9" name="Picture 8"/>
          <p:cNvPicPr/>
          <p:nvPr/>
        </p:nvPicPr>
        <p:blipFill rotWithShape="1">
          <a:blip r:embed="rId3">
            <a:extLst>
              <a:ext uri="{28A0092B-C50C-407E-A947-70E740481C1C}">
                <a14:useLocalDpi xmlns:a14="http://schemas.microsoft.com/office/drawing/2010/main" val="0"/>
              </a:ext>
            </a:extLst>
          </a:blip>
          <a:srcRect t="9538" r="52248" b="12158"/>
          <a:stretch/>
        </p:blipFill>
        <p:spPr bwMode="auto">
          <a:xfrm>
            <a:off x="292099" y="1840865"/>
            <a:ext cx="4680903" cy="2541270"/>
          </a:xfrm>
          <a:prstGeom prst="rect">
            <a:avLst/>
          </a:prstGeom>
          <a:ln>
            <a:noFill/>
          </a:ln>
          <a:extLst>
            <a:ext uri="{53640926-AAD7-44D8-BBD7-CCE9431645EC}">
              <a14:shadowObscured xmlns:a14="http://schemas.microsoft.com/office/drawing/2010/main"/>
            </a:ext>
          </a:extLst>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292099" y="4496436"/>
            <a:ext cx="4680903" cy="1866900"/>
          </a:xfrm>
          <a:prstGeom prst="rect">
            <a:avLst/>
          </a:prstGeom>
        </p:spPr>
      </p:pic>
      <p:pic>
        <p:nvPicPr>
          <p:cNvPr id="11" name="Picture 10"/>
          <p:cNvPicPr/>
          <p:nvPr/>
        </p:nvPicPr>
        <p:blipFill>
          <a:blip r:embed="rId5">
            <a:extLst>
              <a:ext uri="{28A0092B-C50C-407E-A947-70E740481C1C}">
                <a14:useLocalDpi xmlns:a14="http://schemas.microsoft.com/office/drawing/2010/main" val="0"/>
              </a:ext>
            </a:extLst>
          </a:blip>
          <a:stretch>
            <a:fillRect/>
          </a:stretch>
        </p:blipFill>
        <p:spPr>
          <a:xfrm>
            <a:off x="5698647" y="1840865"/>
            <a:ext cx="4613753" cy="2541270"/>
          </a:xfrm>
          <a:prstGeom prst="rect">
            <a:avLst/>
          </a:prstGeom>
        </p:spPr>
      </p:pic>
    </p:spTree>
    <p:extLst>
      <p:ext uri="{BB962C8B-B14F-4D97-AF65-F5344CB8AC3E}">
        <p14:creationId xmlns:p14="http://schemas.microsoft.com/office/powerpoint/2010/main" val="178800476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65100" y="609600"/>
            <a:ext cx="10147300"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Reverberation time (RT60):</a:t>
            </a:r>
            <a:br>
              <a:rPr lang="en-US" sz="2000" dirty="0">
                <a:solidFill>
                  <a:schemeClr val="tx1"/>
                </a:solidFill>
                <a:latin typeface="Times New Roman" panose="02020603050405020304" pitchFamily="18" charset="0"/>
                <a:cs typeface="Times New Roman" panose="02020603050405020304" pitchFamily="18" charset="0"/>
              </a:rPr>
            </a:br>
            <a:endParaRPr lang="en-US" sz="2000" dirty="0">
              <a:solidFill>
                <a:schemeClr val="tx1"/>
              </a:solidFill>
              <a:latin typeface="Times New Roman" panose="02020603050405020304" pitchFamily="18" charset="0"/>
              <a:cs typeface="Times New Roman" panose="02020603050405020304" pitchFamily="18" charset="0"/>
            </a:endParaRPr>
          </a:p>
          <a:p>
            <a:r>
              <a:rPr lang="en-US" sz="2000" dirty="0">
                <a:solidFill>
                  <a:schemeClr val="tx1"/>
                </a:solidFill>
                <a:latin typeface="Times New Roman" panose="02020603050405020304" pitchFamily="18" charset="0"/>
                <a:cs typeface="Times New Roman" panose="02020603050405020304" pitchFamily="18" charset="0"/>
              </a:rPr>
              <a:t>                                          </a:t>
            </a:r>
            <a:r>
              <a:rPr lang="en-US" sz="1200" dirty="0">
                <a:solidFill>
                  <a:schemeClr val="tx1"/>
                </a:solidFill>
                <a:latin typeface="Times New Roman" panose="02020603050405020304" pitchFamily="18" charset="0"/>
                <a:cs typeface="Times New Roman" panose="02020603050405020304" pitchFamily="18" charset="0"/>
              </a:rPr>
              <a:t>5) The reverberation time for the Landscaping office according to sabine</a:t>
            </a:r>
          </a:p>
        </p:txBody>
      </p:sp>
      <p:pic>
        <p:nvPicPr>
          <p:cNvPr id="9" name="Picture 8"/>
          <p:cNvPicPr/>
          <p:nvPr/>
        </p:nvPicPr>
        <p:blipFill>
          <a:blip r:embed="rId2">
            <a:extLst>
              <a:ext uri="{28A0092B-C50C-407E-A947-70E740481C1C}">
                <a14:useLocalDpi xmlns:a14="http://schemas.microsoft.com/office/drawing/2010/main" val="0"/>
              </a:ext>
            </a:extLst>
          </a:blip>
          <a:stretch>
            <a:fillRect/>
          </a:stretch>
        </p:blipFill>
        <p:spPr>
          <a:xfrm>
            <a:off x="2730499" y="1930400"/>
            <a:ext cx="4680902" cy="2541270"/>
          </a:xfrm>
          <a:prstGeom prst="rect">
            <a:avLst/>
          </a:prstGeom>
        </p:spPr>
      </p:pic>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2730499" y="4570095"/>
            <a:ext cx="4680903" cy="1866900"/>
          </a:xfrm>
          <a:prstGeom prst="rect">
            <a:avLst/>
          </a:prstGeom>
        </p:spPr>
      </p:pic>
    </p:spTree>
    <p:extLst>
      <p:ext uri="{BB962C8B-B14F-4D97-AF65-F5344CB8AC3E}">
        <p14:creationId xmlns:p14="http://schemas.microsoft.com/office/powerpoint/2010/main" val="2965999043"/>
      </p:ext>
    </p:extLst>
  </p:cSld>
  <p:clrMapOvr>
    <a:masterClrMapping/>
  </p:clrMapOvr>
</p:sld>
</file>

<file path=ppt/theme/theme1.xml><?xml version="1.0" encoding="utf-8"?>
<a:theme xmlns:a="http://schemas.openxmlformats.org/drawingml/2006/main" name="1_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2_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3.xml><?xml version="1.0" encoding="utf-8"?>
<a:theme xmlns:a="http://schemas.openxmlformats.org/drawingml/2006/main" name="5_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4.xml><?xml version="1.0" encoding="utf-8"?>
<a:theme xmlns:a="http://schemas.openxmlformats.org/drawingml/2006/main" name="6_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1305</TotalTime>
  <Words>2746</Words>
  <Application>Microsoft Office PowerPoint</Application>
  <PresentationFormat>Widescreen</PresentationFormat>
  <Paragraphs>592</Paragraphs>
  <Slides>128</Slides>
  <Notes>0</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128</vt:i4>
      </vt:variant>
    </vt:vector>
  </HeadingPairs>
  <TitlesOfParts>
    <vt:vector size="142" baseType="lpstr">
      <vt:lpstr>Algerian</vt:lpstr>
      <vt:lpstr>Arial</vt:lpstr>
      <vt:lpstr>Calibri</vt:lpstr>
      <vt:lpstr>Cambria</vt:lpstr>
      <vt:lpstr>Cambria Math</vt:lpstr>
      <vt:lpstr>Simplified Arabic</vt:lpstr>
      <vt:lpstr>Times New Roman</vt:lpstr>
      <vt:lpstr>Trebuchet MS</vt:lpstr>
      <vt:lpstr>Wingdings</vt:lpstr>
      <vt:lpstr>Wingdings 3</vt:lpstr>
      <vt:lpstr>1_Facet</vt:lpstr>
      <vt:lpstr>2_Facet</vt:lpstr>
      <vt:lpstr>5_Facet</vt:lpstr>
      <vt:lpstr>6_Facet</vt:lpstr>
      <vt:lpstr>PowerPoint Presentation</vt:lpstr>
      <vt:lpstr>PowerPoint Presentation</vt:lpstr>
      <vt:lpstr>PowerPoint Presentation</vt:lpstr>
      <vt:lpstr>Architectural aspects</vt:lpstr>
      <vt:lpstr>Architectural aspects</vt:lpstr>
      <vt:lpstr>Architectural aspects</vt:lpstr>
      <vt:lpstr>Architectural aspects</vt:lpstr>
      <vt:lpstr>Architectural aspects</vt:lpstr>
      <vt:lpstr>Architectural aspects</vt:lpstr>
      <vt:lpstr>Architectural aspects</vt:lpstr>
      <vt:lpstr>Architectural aspects</vt:lpstr>
      <vt:lpstr>Architectural aspects</vt:lpstr>
      <vt:lpstr>PowerPoint Presentation</vt:lpstr>
      <vt:lpstr>PowerPoint Presentation</vt:lpstr>
      <vt:lpstr>PowerPoint Presentation</vt:lpstr>
      <vt:lpstr>PowerPoint Presentation</vt:lpstr>
      <vt:lpstr>PowerPoint Presentation</vt:lpstr>
      <vt:lpstr>PowerPoint Presentation</vt:lpstr>
      <vt:lpstr>Daylight factor from Design Builder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External CFD Top view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Beam and slab Layout</vt:lpstr>
      <vt:lpstr>Beam and slab Layout</vt:lpstr>
      <vt:lpstr>Beam and slab Layout</vt:lpstr>
      <vt:lpstr>Beam and slab Layout</vt:lpstr>
      <vt:lpstr>PowerPoint Presentation</vt:lpstr>
      <vt:lpstr>PowerPoint Presentation</vt:lpstr>
      <vt:lpstr>Deflection check:</vt:lpstr>
      <vt:lpstr>PowerPoint Presentation</vt:lpstr>
      <vt:lpstr>PowerPoint Presentation</vt:lpstr>
      <vt:lpstr>PowerPoint Presentation</vt:lpstr>
      <vt:lpstr>PowerPoint Presentation</vt:lpstr>
      <vt:lpstr>PowerPoint Presentation</vt:lpstr>
      <vt:lpstr>PowerPoint Presentation</vt:lpstr>
      <vt:lpstr>Slabs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Electrical &amp; Lighting system </vt:lpstr>
      <vt:lpstr>PowerPoint Presentation</vt:lpstr>
      <vt:lpstr>Main distribution board in the building</vt:lpstr>
      <vt:lpstr>Sample of Secondary distribution board for ground floor:</vt:lpstr>
      <vt:lpstr>PowerPoint Presentation</vt:lpstr>
      <vt:lpstr>PowerPoint Presentation</vt:lpstr>
      <vt:lpstr>Power &amp; Distribution socket in ground floor</vt:lpstr>
      <vt:lpstr>Power &amp; Distribution socket in first floor</vt:lpstr>
      <vt:lpstr>Power &amp; Distribution socket in second floor</vt:lpstr>
      <vt:lpstr>Power &amp; Distribution socket in third floor</vt:lpstr>
      <vt:lpstr>Power &amp; Distribution socket in forth floor</vt:lpstr>
      <vt:lpstr>PowerPoint Presentation</vt:lpstr>
      <vt:lpstr>Distribution luminaries in ground floor</vt:lpstr>
      <vt:lpstr>Distribution luminaries in first floor</vt:lpstr>
      <vt:lpstr>Distribution luminaries in second floor</vt:lpstr>
      <vt:lpstr>Distribution luminaries in third floor</vt:lpstr>
      <vt:lpstr>Distribution luminaries in forth floor</vt:lpstr>
      <vt:lpstr>Distribution luminaries in first basement floor</vt:lpstr>
      <vt:lpstr>Distribution luminaries in second basement floor</vt:lpstr>
      <vt:lpstr>PowerPoint Presentation</vt:lpstr>
      <vt:lpstr>Acoustical Design </vt:lpstr>
      <vt:lpstr>Reverberation time (RT60):  1)The reverberation time for the Tenders office according to sabine                         2)The reverberation time for the Tourism office according to sabine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Mechanical system: </vt:lpstr>
      <vt:lpstr>PowerPoint Presentation</vt:lpstr>
      <vt:lpstr>PowerPoint Presentation</vt:lpstr>
      <vt:lpstr>PowerPoint Presentation</vt:lpstr>
      <vt:lpstr>PowerPoint Presentation</vt:lpstr>
      <vt:lpstr>Firefighting system: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HVAC system    </vt:lpstr>
      <vt:lpstr>PowerPoint Presentation</vt:lpstr>
      <vt:lpstr>Quantity Surveying and Cost Estimation: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TwitterStore</dc:creator>
  <cp:lastModifiedBy>معاذ زيدان</cp:lastModifiedBy>
  <cp:revision>130</cp:revision>
  <dcterms:created xsi:type="dcterms:W3CDTF">2021-01-03T15:48:24Z</dcterms:created>
  <dcterms:modified xsi:type="dcterms:W3CDTF">2021-06-13T19:21:59Z</dcterms:modified>
</cp:coreProperties>
</file>