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3" r:id="rId17"/>
    <p:sldId id="276" r:id="rId18"/>
    <p:sldId id="295" r:id="rId19"/>
    <p:sldId id="296" r:id="rId20"/>
    <p:sldId id="275" r:id="rId21"/>
    <p:sldId id="277"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6" d="100"/>
          <a:sy n="116" d="100"/>
        </p:scale>
        <p:origin x="390"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EB0726-9E59-466F-B811-CD274AF7C9D9}" type="datetimeFigureOut">
              <a:rPr lang="en-US" smtClean="0"/>
              <a:t>7/24/2023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EFB080-4831-4330-AB67-AEA27742DF87}" type="slidenum">
              <a:rPr lang="en-US" smtClean="0"/>
              <a:t>‹#›</a:t>
            </a:fld>
            <a:endParaRPr lang="en-US"/>
          </a:p>
        </p:txBody>
      </p:sp>
    </p:spTree>
    <p:extLst>
      <p:ext uri="{BB962C8B-B14F-4D97-AF65-F5344CB8AC3E}">
        <p14:creationId xmlns:p14="http://schemas.microsoft.com/office/powerpoint/2010/main" val="2481355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4449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1195567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762717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7CD666-0ABA-4E45-8639-11817CDADC1B}"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2147938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7CD666-0ABA-4E45-8639-11817CDADC1B}"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AC819-8278-439A-8E2A-518B19F890F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2017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F7CD666-0ABA-4E45-8639-11817CDADC1B}"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3809316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F7CD666-0ABA-4E45-8639-11817CDADC1B}" type="datetimeFigureOut">
              <a:rPr lang="en-US" smtClean="0"/>
              <a:t>7/24/2023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540827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7CD666-0ABA-4E45-8639-11817CDADC1B}" type="datetimeFigureOut">
              <a:rPr lang="en-US" smtClean="0"/>
              <a:t>7/24/2023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2409722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F7CD666-0ABA-4E45-8639-11817CDADC1B}" type="datetimeFigureOut">
              <a:rPr lang="en-US" smtClean="0"/>
              <a:t>7/24/2023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1033476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F7CD666-0ABA-4E45-8639-11817CDADC1B}" type="datetimeFigureOut">
              <a:rPr lang="en-US" smtClean="0"/>
              <a:t>7/24/2023</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ABAC819-8278-439A-8E2A-518B19F890FF}" type="slidenum">
              <a:rPr lang="en-US" smtClean="0"/>
              <a:t>‹#›</a:t>
            </a:fld>
            <a:endParaRPr lang="en-US"/>
          </a:p>
        </p:txBody>
      </p:sp>
    </p:spTree>
    <p:extLst>
      <p:ext uri="{BB962C8B-B14F-4D97-AF65-F5344CB8AC3E}">
        <p14:creationId xmlns:p14="http://schemas.microsoft.com/office/powerpoint/2010/main" val="1206632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7CD666-0ABA-4E45-8639-11817CDADC1B}"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BAC819-8278-439A-8E2A-518B19F890FF}" type="slidenum">
              <a:rPr lang="en-US" smtClean="0"/>
              <a:t>‹#›</a:t>
            </a:fld>
            <a:endParaRPr lang="en-US"/>
          </a:p>
        </p:txBody>
      </p:sp>
    </p:spTree>
    <p:extLst>
      <p:ext uri="{BB962C8B-B14F-4D97-AF65-F5344CB8AC3E}">
        <p14:creationId xmlns:p14="http://schemas.microsoft.com/office/powerpoint/2010/main" val="94074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F7CD666-0ABA-4E45-8639-11817CDADC1B}" type="datetimeFigureOut">
              <a:rPr lang="en-US" smtClean="0"/>
              <a:t>7/24/2023</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ABAC819-8278-439A-8E2A-518B19F890FF}"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7613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FF1B210B-74F1-07AD-15C2-1A3B27D7B4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xmlns="" id="{C209F151-7903-FA93-642E-56C780422B99}"/>
              </a:ext>
            </a:extLst>
          </p:cNvPr>
          <p:cNvPicPr>
            <a:picLocks noChangeAspect="1"/>
          </p:cNvPicPr>
          <p:nvPr/>
        </p:nvPicPr>
        <p:blipFill>
          <a:blip r:embed="rId3"/>
          <a:stretch>
            <a:fillRect/>
          </a:stretch>
        </p:blipFill>
        <p:spPr>
          <a:xfrm>
            <a:off x="4965160" y="653040"/>
            <a:ext cx="1906695" cy="1619106"/>
          </a:xfrm>
          <a:prstGeom prst="rect">
            <a:avLst/>
          </a:prstGeom>
        </p:spPr>
      </p:pic>
      <p:sp>
        <p:nvSpPr>
          <p:cNvPr id="6" name="TextBox 5">
            <a:extLst>
              <a:ext uri="{FF2B5EF4-FFF2-40B4-BE49-F238E27FC236}">
                <a16:creationId xmlns:a16="http://schemas.microsoft.com/office/drawing/2014/main" xmlns="" id="{280AC2CA-8D6C-E79C-D92E-866EB598195C}"/>
              </a:ext>
            </a:extLst>
          </p:cNvPr>
          <p:cNvSpPr txBox="1"/>
          <p:nvPr/>
        </p:nvSpPr>
        <p:spPr>
          <a:xfrm>
            <a:off x="2152357" y="2586290"/>
            <a:ext cx="7040134" cy="830997"/>
          </a:xfrm>
          <a:prstGeom prst="rect">
            <a:avLst/>
          </a:prstGeom>
          <a:noFill/>
        </p:spPr>
        <p:txBody>
          <a:bodyPr wrap="square">
            <a:spAutoFit/>
          </a:bodyPr>
          <a:lstStyle/>
          <a:p>
            <a:pPr algn="ctr"/>
            <a:r>
              <a:rPr lang="en-US" sz="2400" b="1" dirty="0">
                <a:effectLst/>
                <a:latin typeface="Times New Roman" panose="02020603050405020304" pitchFamily="18" charset="0"/>
                <a:ea typeface="Calibri" panose="020F0502020204030204" pitchFamily="34" charset="0"/>
                <a:cs typeface="Arial" panose="020B0604020202020204" pitchFamily="34" charset="0"/>
              </a:rPr>
              <a:t>FOUNDATION DESIGN </a:t>
            </a:r>
            <a:r>
              <a:rPr lang="en-US" sz="2400" b="1" dirty="0" smtClean="0">
                <a:latin typeface="Times New Roman" panose="02020603050405020304" pitchFamily="18" charset="0"/>
                <a:ea typeface="Calibri" panose="020F0502020204030204" pitchFamily="34" charset="0"/>
                <a:cs typeface="Arial" panose="020B0604020202020204" pitchFamily="34" charset="0"/>
              </a:rPr>
              <a:t>FOR A </a:t>
            </a:r>
            <a:r>
              <a:rPr lang="en-US" sz="2400" b="1" dirty="0" smtClean="0">
                <a:effectLst/>
                <a:latin typeface="Times New Roman" panose="02020603050405020304" pitchFamily="18" charset="0"/>
                <a:ea typeface="Calibri" panose="020F0502020204030204" pitchFamily="34" charset="0"/>
                <a:cs typeface="Arial" panose="020B0604020202020204" pitchFamily="34" charset="0"/>
              </a:rPr>
              <a:t> </a:t>
            </a:r>
            <a:r>
              <a:rPr lang="en-US" sz="2400" b="1" dirty="0" smtClean="0">
                <a:latin typeface="Times New Roman" panose="02020603050405020304" pitchFamily="18" charset="0"/>
                <a:ea typeface="Calibri" panose="020F0502020204030204" pitchFamily="34" charset="0"/>
                <a:cs typeface="Arial" panose="020B0604020202020204" pitchFamily="34" charset="0"/>
              </a:rPr>
              <a:t>SALAHAT </a:t>
            </a:r>
            <a:r>
              <a:rPr lang="en-US" sz="2400" b="1" dirty="0" smtClean="0">
                <a:latin typeface="Times New Roman" panose="02020603050405020304" pitchFamily="18" charset="0"/>
                <a:ea typeface="Calibri" panose="020F0502020204030204" pitchFamily="34" charset="0"/>
                <a:cs typeface="Arial" panose="020B0604020202020204" pitchFamily="34" charset="0"/>
              </a:rPr>
              <a:t>BUILDING </a:t>
            </a:r>
            <a:r>
              <a:rPr lang="en-US" sz="2400" b="1" dirty="0" smtClean="0">
                <a:effectLst/>
                <a:latin typeface="Times New Roman" panose="02020603050405020304" pitchFamily="18" charset="0"/>
                <a:ea typeface="Calibri" panose="020F0502020204030204" pitchFamily="34" charset="0"/>
                <a:cs typeface="Arial" panose="020B0604020202020204" pitchFamily="34" charset="0"/>
              </a:rPr>
              <a:t> </a:t>
            </a:r>
            <a:r>
              <a:rPr lang="en-US" sz="2400" b="1" dirty="0" smtClean="0">
                <a:latin typeface="Times New Roman" panose="02020603050405020304" pitchFamily="18" charset="0"/>
                <a:ea typeface="Calibri" panose="020F0502020204030204" pitchFamily="34" charset="0"/>
                <a:cs typeface="Arial" panose="020B0604020202020204" pitchFamily="34" charset="0"/>
              </a:rPr>
              <a:t>IN</a:t>
            </a:r>
            <a:r>
              <a:rPr lang="en-US" sz="2400" b="1" dirty="0" smtClean="0">
                <a:effectLst/>
                <a:latin typeface="Times New Roman" panose="02020603050405020304" pitchFamily="18" charset="0"/>
                <a:ea typeface="Calibri" panose="020F0502020204030204" pitchFamily="34" charset="0"/>
                <a:cs typeface="Arial" panose="020B0604020202020204" pitchFamily="34" charset="0"/>
              </a:rPr>
              <a:t> </a:t>
            </a:r>
            <a:r>
              <a:rPr lang="en-US" sz="2400" b="1" dirty="0">
                <a:effectLst/>
                <a:latin typeface="Times New Roman" panose="02020603050405020304" pitchFamily="18" charset="0"/>
                <a:ea typeface="Calibri" panose="020F0502020204030204" pitchFamily="34" charset="0"/>
                <a:cs typeface="Arial" panose="020B0604020202020204" pitchFamily="34" charset="0"/>
              </a:rPr>
              <a:t>- NABLUS</a:t>
            </a:r>
            <a:endParaRPr lang="en-US" sz="2400" dirty="0"/>
          </a:p>
        </p:txBody>
      </p:sp>
      <p:sp>
        <p:nvSpPr>
          <p:cNvPr id="9" name="TextBox 8">
            <a:extLst>
              <a:ext uri="{FF2B5EF4-FFF2-40B4-BE49-F238E27FC236}">
                <a16:creationId xmlns:a16="http://schemas.microsoft.com/office/drawing/2014/main" xmlns="" id="{AB822E6F-0701-75FF-41E5-A92B20E8525B}"/>
              </a:ext>
            </a:extLst>
          </p:cNvPr>
          <p:cNvSpPr txBox="1"/>
          <p:nvPr/>
        </p:nvSpPr>
        <p:spPr>
          <a:xfrm>
            <a:off x="4142509" y="3514819"/>
            <a:ext cx="3990109" cy="1477328"/>
          </a:xfrm>
          <a:prstGeom prst="rect">
            <a:avLst/>
          </a:prstGeom>
          <a:noFill/>
        </p:spPr>
        <p:txBody>
          <a:bodyPr wrap="square" rtlCol="0">
            <a:spAutoFit/>
          </a:bodyPr>
          <a:lstStyle/>
          <a:p>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en-US" sz="1800" dirty="0" smtClean="0">
                <a:latin typeface="Times New Roman" panose="02020603050405020304" pitchFamily="18" charset="0"/>
                <a:cs typeface="Times New Roman" panose="02020603050405020304" pitchFamily="18" charset="0"/>
              </a:rPr>
              <a:t>By</a:t>
            </a:r>
            <a:r>
              <a:rPr lang="en-US" sz="1800" dirty="0">
                <a:latin typeface="Times New Roman" panose="02020603050405020304" pitchFamily="18" charset="0"/>
                <a:cs typeface="Times New Roman" panose="02020603050405020304" pitchFamily="18" charset="0"/>
              </a:rPr>
              <a:t>:</a:t>
            </a:r>
          </a:p>
          <a:p>
            <a:r>
              <a:rPr lang="en-US" sz="1800"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Ahmad </a:t>
            </a:r>
            <a:r>
              <a:rPr lang="en-US" dirty="0" err="1" smtClean="0">
                <a:latin typeface="Times New Roman" panose="02020603050405020304" pitchFamily="18" charset="0"/>
                <a:cs typeface="Times New Roman" panose="02020603050405020304" pitchFamily="18" charset="0"/>
              </a:rPr>
              <a:t>Salahat</a:t>
            </a:r>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Mahdi </a:t>
            </a:r>
            <a:r>
              <a:rPr lang="en-US" dirty="0" err="1" smtClean="0">
                <a:latin typeface="Times New Roman" panose="02020603050405020304" pitchFamily="18" charset="0"/>
                <a:cs typeface="Times New Roman" panose="02020603050405020304" pitchFamily="18" charset="0"/>
              </a:rPr>
              <a:t>Gazal</a:t>
            </a:r>
            <a:r>
              <a:rPr lang="en-US" dirty="0" smtClean="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Osama Abu Baker</a:t>
            </a:r>
            <a:endParaRPr lang="en-US" sz="18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xmlns="" id="{B0320664-3980-4590-A60E-93C0093CA140}"/>
              </a:ext>
            </a:extLst>
          </p:cNvPr>
          <p:cNvSpPr txBox="1"/>
          <p:nvPr/>
        </p:nvSpPr>
        <p:spPr>
          <a:xfrm>
            <a:off x="3713018" y="5306291"/>
            <a:ext cx="3513822" cy="646331"/>
          </a:xfrm>
          <a:prstGeom prst="rect">
            <a:avLst/>
          </a:prstGeom>
          <a:noFill/>
        </p:spPr>
        <p:txBody>
          <a:bodyPr wrap="square" rtlCol="0">
            <a:spAutoFit/>
          </a:bodyPr>
          <a:lstStyle/>
          <a:p>
            <a:pPr algn="ctr"/>
            <a:r>
              <a:rPr lang="en-US" sz="1800" dirty="0"/>
              <a:t>Under supervision :</a:t>
            </a:r>
          </a:p>
          <a:p>
            <a:pPr algn="ctr"/>
            <a:r>
              <a:rPr lang="en-US" sz="1800" dirty="0" err="1"/>
              <a:t>Dr</a:t>
            </a:r>
            <a:r>
              <a:rPr lang="en-US" sz="1800" dirty="0"/>
              <a:t> </a:t>
            </a:r>
            <a:r>
              <a:rPr lang="en-US" sz="1800" dirty="0" err="1" smtClean="0"/>
              <a:t>Monther</a:t>
            </a:r>
            <a:r>
              <a:rPr lang="en-US" sz="1800" dirty="0" smtClean="0"/>
              <a:t> </a:t>
            </a:r>
            <a:r>
              <a:rPr lang="en-US" sz="1800" dirty="0" err="1" smtClean="0"/>
              <a:t>Diab</a:t>
            </a:r>
            <a:endParaRPr lang="en-US" sz="1800" dirty="0" smtClean="0"/>
          </a:p>
        </p:txBody>
      </p:sp>
    </p:spTree>
    <p:extLst>
      <p:ext uri="{BB962C8B-B14F-4D97-AF65-F5344CB8AC3E}">
        <p14:creationId xmlns:p14="http://schemas.microsoft.com/office/powerpoint/2010/main" val="31975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E46C3E9F-9F4A-FA30-0FF2-4A6065A42848}"/>
              </a:ext>
            </a:extLst>
          </p:cNvPr>
          <p:cNvSpPr txBox="1"/>
          <p:nvPr/>
        </p:nvSpPr>
        <p:spPr>
          <a:xfrm>
            <a:off x="1318844" y="2252451"/>
            <a:ext cx="8725487" cy="3108543"/>
          </a:xfrm>
          <a:prstGeom prst="rect">
            <a:avLst/>
          </a:prstGeom>
          <a:noFill/>
        </p:spPr>
        <p:txBody>
          <a:bodyPr wrap="square">
            <a:spAutoFit/>
          </a:bodyPr>
          <a:lstStyle/>
          <a:p>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This project aims to analyze and design suitable foundation system for a </a:t>
            </a:r>
            <a:r>
              <a:rPr kumimoji="0" lang="en-US" sz="2800" b="0" i="0" u="none" strike="noStrike" kern="1200" cap="none" spc="0" normalizeH="0" baseline="0" noProof="0" dirty="0" err="1"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Salahat</a:t>
            </a:r>
            <a:r>
              <a:rPr kumimoji="0" lang="en-US" sz="2800" b="0" i="0" u="none" strike="noStrike" kern="1200" cap="none" spc="0" normalizeH="0" baseline="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 Building located </a:t>
            </a:r>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at </a:t>
            </a:r>
            <a:r>
              <a:rPr kumimoji="0" lang="en-US" sz="2800" b="0" i="0" u="none" strike="noStrike" kern="1200" cap="none" spc="0" normalizeH="0" baseline="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 Al-</a:t>
            </a:r>
            <a:r>
              <a:rPr kumimoji="0" lang="en-US" sz="2800" b="0" i="0" u="none" strike="noStrike" kern="1200" cap="none" spc="0" normalizeH="0" baseline="0" noProof="0" dirty="0" err="1"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Maagien</a:t>
            </a:r>
            <a:r>
              <a:rPr kumimoji="0" lang="en-US" sz="2800" b="0" i="0" u="none" strike="noStrike" kern="1200" cap="none" spc="0" normalizeH="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 in </a:t>
            </a:r>
            <a:r>
              <a:rPr lang="en-US" sz="2800" dirty="0">
                <a:solidFill>
                  <a:prstClr val="black">
                    <a:lumMod val="75000"/>
                    <a:lumOff val="25000"/>
                  </a:prstClr>
                </a:solidFill>
                <a:latin typeface="Times New Roman" panose="02020603050405020304" pitchFamily="18" charset="0"/>
                <a:cs typeface="Times New Roman" panose="02020603050405020304" pitchFamily="18" charset="0"/>
              </a:rPr>
              <a:t>N</a:t>
            </a:r>
            <a:r>
              <a:rPr kumimoji="0" lang="en-US" sz="2800" b="0" i="0" u="none" strike="noStrike" kern="1200" cap="none" spc="0" normalizeH="0" noProof="0" dirty="0" err="1"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ablus</a:t>
            </a:r>
            <a:r>
              <a:rPr kumimoji="0" lang="en-US" sz="2800" b="0" i="0" u="none" strike="noStrike" kern="1200" cap="none" spc="0" normalizeH="0" baseline="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 </a:t>
            </a:r>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The building consists of </a:t>
            </a:r>
            <a:r>
              <a:rPr kumimoji="0" lang="en-US" sz="2800" b="0" i="0" u="none" strike="noStrike" kern="1200" cap="none" spc="0" normalizeH="0" baseline="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14 </a:t>
            </a:r>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stories with </a:t>
            </a:r>
            <a:r>
              <a:rPr lang="en-US" sz="2800" noProof="0" dirty="0" smtClean="0">
                <a:solidFill>
                  <a:prstClr val="black">
                    <a:lumMod val="75000"/>
                    <a:lumOff val="25000"/>
                  </a:prstClr>
                </a:solidFill>
                <a:latin typeface="Times New Roman" panose="02020603050405020304" pitchFamily="18" charset="0"/>
                <a:cs typeface="Times New Roman" panose="02020603050405020304" pitchFamily="18" charset="0"/>
              </a:rPr>
              <a:t>3118</a:t>
            </a:r>
            <a:r>
              <a:rPr kumimoji="0" lang="en-US" sz="2800" b="0" i="0" u="none" strike="noStrike" kern="1200" cap="none" spc="0" normalizeH="0" baseline="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 </a:t>
            </a:r>
            <a:r>
              <a:rPr kumimoji="0" lang="en-US"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meter square  plan area of each </a:t>
            </a:r>
            <a:r>
              <a:rPr kumimoji="0" lang="en-US" sz="2800" b="0" i="0" u="none" strike="noStrike" kern="1200" cap="none" spc="0" normalizeH="0" baseline="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story in basement and</a:t>
            </a:r>
            <a:r>
              <a:rPr kumimoji="0" lang="ar-JO" sz="2800" b="0" i="0" u="none" strike="noStrike" kern="1200" cap="none" spc="0" normalizeH="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 </a:t>
            </a:r>
            <a:r>
              <a:rPr kumimoji="0" lang="en-US" sz="2800" b="0" i="0" u="none" strike="noStrike" kern="1200" cap="none" spc="0" normalizeH="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the areas on the other floors is different</a:t>
            </a:r>
            <a:r>
              <a:rPr kumimoji="0" lang="ar-JO" sz="2800" b="0" i="0" u="none" strike="noStrike" kern="1200" cap="none" spc="0" normalizeH="0" baseline="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 </a:t>
            </a:r>
            <a:r>
              <a:rPr kumimoji="0" lang="en-US" sz="2800" b="0" i="0" u="none" strike="noStrike" kern="1200" cap="none" spc="0" normalizeH="0" baseline="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a:t>
            </a:r>
            <a:br>
              <a:rPr kumimoji="0" lang="en-US" sz="2800" b="0" i="0" u="none" strike="noStrike" kern="1200" cap="none" spc="0" normalizeH="0" baseline="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br>
            <a:r>
              <a:rPr kumimoji="0" lang="en-US" sz="2800" b="0" i="0" u="none" strike="noStrike" kern="1200" cap="none" spc="0" normalizeH="0" baseline="0" noProof="0" dirty="0" smtClean="0">
                <a:ln>
                  <a:noFill/>
                </a:ln>
                <a:solidFill>
                  <a:prstClr val="black">
                    <a:lumMod val="75000"/>
                    <a:lumOff val="25000"/>
                  </a:prstClr>
                </a:solidFill>
                <a:effectLst/>
                <a:uLnTx/>
                <a:uFillTx/>
                <a:latin typeface="Times New Roman" panose="02020603050405020304" pitchFamily="18" charset="0"/>
                <a:cs typeface="Times New Roman" panose="02020603050405020304" pitchFamily="18" charset="0"/>
              </a:rPr>
              <a:t> </a:t>
            </a:r>
            <a:r>
              <a:rPr lang="en-US" sz="2800" dirty="0" smtClean="0">
                <a:solidFill>
                  <a:prstClr val="black">
                    <a:lumMod val="75000"/>
                    <a:lumOff val="25000"/>
                  </a:prstClr>
                </a:solidFill>
                <a:latin typeface="Times New Roman" panose="02020603050405020304" pitchFamily="18" charset="0"/>
                <a:cs typeface="Times New Roman" panose="02020603050405020304" pitchFamily="18" charset="0"/>
              </a:rPr>
              <a:t>The building is divided in two part (Block 1 , Block 2 ). </a:t>
            </a:r>
            <a:br>
              <a:rPr lang="en-US" sz="2800" dirty="0" smtClean="0">
                <a:solidFill>
                  <a:prstClr val="black">
                    <a:lumMod val="75000"/>
                    <a:lumOff val="25000"/>
                  </a:prstClr>
                </a:solidFill>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FDC5635D-718C-060D-9337-9514C2B852E8}"/>
              </a:ext>
            </a:extLst>
          </p:cNvPr>
          <p:cNvSpPr txBox="1"/>
          <p:nvPr/>
        </p:nvSpPr>
        <p:spPr>
          <a:xfrm>
            <a:off x="826476" y="1102528"/>
            <a:ext cx="6098344" cy="584775"/>
          </a:xfrm>
          <a:prstGeom prst="rect">
            <a:avLst/>
          </a:prstGeom>
          <a:noFill/>
        </p:spPr>
        <p:txBody>
          <a:bodyPr wrap="square">
            <a:spAutoFit/>
          </a:bodyPr>
          <a:lstStyle/>
          <a:p>
            <a:pPr marL="342900" indent="-342900">
              <a:buFont typeface="Wingdings" panose="05000000000000000000" pitchFamily="2" charset="2"/>
              <a:buChar char="v"/>
            </a:pPr>
            <a:r>
              <a:rPr lang="en-US" sz="3200" dirty="0">
                <a:solidFill>
                  <a:schemeClr val="accent1"/>
                </a:solidFill>
                <a:latin typeface="Times New Roman" panose="02020603050405020304" pitchFamily="18" charset="0"/>
                <a:cs typeface="Times New Roman" panose="02020603050405020304" pitchFamily="18" charset="0"/>
              </a:rPr>
              <a:t>Objectives</a:t>
            </a:r>
          </a:p>
        </p:txBody>
      </p:sp>
    </p:spTree>
    <p:extLst>
      <p:ext uri="{BB962C8B-B14F-4D97-AF65-F5344CB8AC3E}">
        <p14:creationId xmlns:p14="http://schemas.microsoft.com/office/powerpoint/2010/main" val="1242037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7ED8E2F2-895D-5E4E-4CFA-951E634D2F0E}"/>
              </a:ext>
            </a:extLst>
          </p:cNvPr>
          <p:cNvSpPr txBox="1"/>
          <p:nvPr/>
        </p:nvSpPr>
        <p:spPr>
          <a:xfrm>
            <a:off x="756139" y="793038"/>
            <a:ext cx="9344464" cy="2923877"/>
          </a:xfrm>
          <a:prstGeom prst="rect">
            <a:avLst/>
          </a:prstGeom>
          <a:noFill/>
        </p:spPr>
        <p:txBody>
          <a:bodyPr wrap="square">
            <a:spAutoFit/>
          </a:bodyPr>
          <a:lstStyle/>
          <a:p>
            <a:r>
              <a:rPr lang="en-US" sz="2800" dirty="0">
                <a:solidFill>
                  <a:schemeClr val="accent1"/>
                </a:solidFill>
                <a:latin typeface="Times New Roman" panose="02020603050405020304" pitchFamily="18" charset="0"/>
                <a:cs typeface="Times New Roman" panose="02020603050405020304" pitchFamily="18" charset="0"/>
              </a:rPr>
              <a:t>Methodology</a:t>
            </a:r>
          </a:p>
          <a:p>
            <a:endParaRPr lang="en-US" sz="2400" dirty="0">
              <a:solidFill>
                <a:schemeClr val="accent1"/>
              </a:solidFill>
              <a:latin typeface="Times New Roman" panose="02020603050405020304" pitchFamily="18" charset="0"/>
              <a:cs typeface="Times New Roman" panose="02020603050405020304" pitchFamily="18" charset="0"/>
            </a:endParaRPr>
          </a:p>
          <a:p>
            <a:endParaRPr lang="en-US" sz="2400" dirty="0">
              <a:solidFill>
                <a:schemeClr val="accent1"/>
              </a:solidFill>
              <a:latin typeface="Times New Roman" panose="02020603050405020304" pitchFamily="18" charset="0"/>
              <a:cs typeface="Times New Roman" panose="02020603050405020304" pitchFamily="18" charset="0"/>
            </a:endParaRPr>
          </a:p>
          <a:p>
            <a:pPr marL="342900" indent="-342900" algn="l" rtl="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Description of the building.</a:t>
            </a:r>
          </a:p>
          <a:p>
            <a:pPr marL="342900" indent="-342900" algn="l" rtl="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ETABS was used to analyze and design the structure </a:t>
            </a:r>
            <a:r>
              <a:rPr lang="en-US" sz="2800" dirty="0" smtClean="0">
                <a:latin typeface="Times New Roman" panose="02020603050405020304" pitchFamily="18" charset="0"/>
                <a:cs typeface="Times New Roman" panose="02020603050405020304" pitchFamily="18" charset="0"/>
              </a:rPr>
              <a:t>.</a:t>
            </a:r>
          </a:p>
          <a:p>
            <a:pPr marL="342900" indent="-342900" algn="l" rtl="0">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Safe was used to design footing </a:t>
            </a:r>
            <a:endParaRPr lang="en-US" sz="36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1064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773B84CE-F3F5-510C-19C2-67CB8259D2B8}"/>
              </a:ext>
            </a:extLst>
          </p:cNvPr>
          <p:cNvSpPr txBox="1"/>
          <p:nvPr/>
        </p:nvSpPr>
        <p:spPr>
          <a:xfrm>
            <a:off x="826476" y="525752"/>
            <a:ext cx="5743136" cy="5816977"/>
          </a:xfrm>
          <a:prstGeom prst="rect">
            <a:avLst/>
          </a:prstGeom>
          <a:noFill/>
        </p:spPr>
        <p:txBody>
          <a:bodyPr wrap="square">
            <a:spAutoFit/>
          </a:bodyPr>
          <a:lstStyle/>
          <a:p>
            <a:pPr marL="457200" indent="-457200">
              <a:buFont typeface="Wingdings" panose="05000000000000000000" pitchFamily="2" charset="2"/>
              <a:buChar char="v"/>
            </a:pPr>
            <a:r>
              <a:rPr kumimoji="0" lang="en-US" sz="2800" b="0" i="0" u="none" strike="noStrike" kern="1200" cap="none" spc="0" normalizeH="0" baseline="0" noProof="0" dirty="0">
                <a:ln>
                  <a:noFill/>
                </a:ln>
                <a:solidFill>
                  <a:schemeClr val="accent1"/>
                </a:solidFill>
                <a:effectLst/>
                <a:uLnTx/>
                <a:uFillTx/>
                <a:latin typeface="Times New Roman" panose="02020603050405020304" pitchFamily="18" charset="0"/>
                <a:ea typeface="+mj-ea"/>
                <a:cs typeface="Times New Roman" panose="02020603050405020304" pitchFamily="18" charset="0"/>
              </a:rPr>
              <a:t>Analysis</a:t>
            </a:r>
          </a:p>
          <a:p>
            <a:endParaRPr kumimoji="0" lang="en-US" sz="2800" b="0" i="0" u="none" strike="noStrike" kern="1200" cap="none" spc="0" normalizeH="0" baseline="0" noProof="0" dirty="0">
              <a:ln>
                <a:noFill/>
              </a:ln>
              <a:solidFill>
                <a:schemeClr val="accent1"/>
              </a:solidFill>
              <a:effectLst/>
              <a:uLnTx/>
              <a:uFillTx/>
              <a:latin typeface="Times New Roman" panose="02020603050405020304" pitchFamily="18" charset="0"/>
              <a:ea typeface="+mj-ea"/>
              <a:cs typeface="Times New Roman" panose="02020603050405020304" pitchFamily="18" charset="0"/>
            </a:endParaRPr>
          </a:p>
          <a:p>
            <a:pPr marL="342900" indent="-342900">
              <a:buFont typeface="Wingdings" panose="05000000000000000000" pitchFamily="2" charset="2"/>
              <a:buChar char="Ø"/>
            </a:pPr>
            <a:r>
              <a:rPr lang="en-US" sz="2400" dirty="0">
                <a:solidFill>
                  <a:schemeClr val="accent1"/>
                </a:solidFill>
                <a:latin typeface="Times New Roman" panose="02020603050405020304" pitchFamily="18" charset="0"/>
                <a:cs typeface="Times New Roman" panose="02020603050405020304" pitchFamily="18" charset="0"/>
              </a:rPr>
              <a:t>Site Description</a:t>
            </a:r>
          </a:p>
          <a:p>
            <a:endParaRPr lang="en-US" sz="2400" b="1" dirty="0">
              <a:latin typeface="Times New Roman" panose="02020603050405020304" pitchFamily="18" charset="0"/>
              <a:cs typeface="Times New Roman" panose="02020603050405020304" pitchFamily="18" charset="0"/>
            </a:endParaRPr>
          </a:p>
          <a:p>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soil at the site from geotechnical point of view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is </a:t>
            </a:r>
            <a:r>
              <a:rPr lang="en-US" sz="2400" dirty="0" err="1" smtClean="0">
                <a:effectLst/>
                <a:latin typeface="Times New Roman" panose="02020603050405020304" pitchFamily="18" charset="0"/>
                <a:ea typeface="Calibri" panose="020F0502020204030204" pitchFamily="34" charset="0"/>
                <a:cs typeface="Times New Roman" panose="02020603050405020304" pitchFamily="18" charset="0"/>
              </a:rPr>
              <a:t>wett</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Stiff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Marl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soil of medium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plasticity .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It has medium swelling potential.</a:t>
            </a:r>
          </a:p>
          <a:p>
            <a:endParaRPr lang="en-US" sz="2400" b="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400" dirty="0">
                <a:solidFill>
                  <a:schemeClr val="accent1"/>
                </a:solidFill>
                <a:latin typeface="Times New Roman" panose="02020603050405020304" pitchFamily="18" charset="0"/>
                <a:cs typeface="Times New Roman" panose="02020603050405020304" pitchFamily="18" charset="0"/>
              </a:rPr>
              <a:t>Soil Report Recommendation</a:t>
            </a:r>
          </a:p>
          <a:p>
            <a:pPr marL="342900" indent="-342900">
              <a:buFont typeface="Wingdings" panose="05000000000000000000" pitchFamily="2" charset="2"/>
              <a:buChar char="Ø"/>
            </a:pPr>
            <a:endParaRPr lang="en-US" sz="2400" b="1"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 top soil layer should be improved by </a:t>
            </a:r>
            <a:r>
              <a:rPr lang="en-US" sz="2400" dirty="0" smtClean="0">
                <a:latin typeface="Times New Roman" panose="02020603050405020304" pitchFamily="18" charset="0"/>
                <a:cs typeface="Times New Roman" panose="02020603050405020304" pitchFamily="18" charset="0"/>
              </a:rPr>
              <a:t>40 </a:t>
            </a:r>
            <a:r>
              <a:rPr lang="en-US" sz="2400" dirty="0">
                <a:latin typeface="Times New Roman" panose="02020603050405020304" pitchFamily="18" charset="0"/>
                <a:cs typeface="Times New Roman" panose="02020603050405020304" pitchFamily="18" charset="0"/>
              </a:rPr>
              <a:t>cm base course compacted according to </a:t>
            </a:r>
            <a:r>
              <a:rPr lang="en-US" sz="2400" dirty="0" smtClean="0">
                <a:latin typeface="Times New Roman" panose="02020603050405020304" pitchFamily="18" charset="0"/>
                <a:cs typeface="Times New Roman" panose="02020603050405020304" pitchFamily="18" charset="0"/>
              </a:rPr>
              <a:t>standards , </a:t>
            </a:r>
            <a:r>
              <a:rPr lang="en-US" sz="2400" dirty="0">
                <a:latin typeface="Times New Roman" panose="02020603050405020304" pitchFamily="18" charset="0"/>
                <a:cs typeface="Times New Roman" panose="02020603050405020304" pitchFamily="18" charset="0"/>
              </a:rPr>
              <a:t>the bearing capacity is </a:t>
            </a:r>
            <a:r>
              <a:rPr lang="en-US" sz="2400" dirty="0" smtClean="0">
                <a:latin typeface="Times New Roman" panose="02020603050405020304" pitchFamily="18" charset="0"/>
                <a:cs typeface="Times New Roman" panose="02020603050405020304" pitchFamily="18" charset="0"/>
              </a:rPr>
              <a:t>220 </a:t>
            </a:r>
            <a:r>
              <a:rPr lang="en-US" sz="2400" dirty="0">
                <a:latin typeface="Times New Roman" panose="02020603050405020304" pitchFamily="18" charset="0"/>
                <a:cs typeface="Times New Roman" panose="02020603050405020304" pitchFamily="18" charset="0"/>
              </a:rPr>
              <a:t>KN/m</a:t>
            </a:r>
            <a:r>
              <a:rPr lang="en-US" sz="2400" baseline="30000" dirty="0">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 </a:t>
            </a:r>
            <a:r>
              <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(2 </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kg/cm</a:t>
            </a:r>
            <a:r>
              <a:rPr lang="en-US" sz="2000" baseline="30000"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a:p>
            <a:endParaRPr lang="en-US" sz="2800" dirty="0">
              <a:solidFill>
                <a:schemeClr val="accent1"/>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xmlns="" id="{C3E41F78-315E-665B-8AF9-82033D3E4381}"/>
              </a:ext>
            </a:extLst>
          </p:cNvPr>
          <p:cNvPicPr>
            <a:picLocks noChangeAspect="1"/>
          </p:cNvPicPr>
          <p:nvPr/>
        </p:nvPicPr>
        <p:blipFill>
          <a:blip r:embed="rId2"/>
          <a:stretch>
            <a:fillRect/>
          </a:stretch>
        </p:blipFill>
        <p:spPr>
          <a:xfrm>
            <a:off x="6569613" y="525752"/>
            <a:ext cx="5430130" cy="5410813"/>
          </a:xfrm>
          <a:prstGeom prst="rect">
            <a:avLst/>
          </a:prstGeom>
        </p:spPr>
      </p:pic>
    </p:spTree>
    <p:extLst>
      <p:ext uri="{BB962C8B-B14F-4D97-AF65-F5344CB8AC3E}">
        <p14:creationId xmlns:p14="http://schemas.microsoft.com/office/powerpoint/2010/main" val="1617415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C508053E-F1FA-4870-9B47-D0D59D8040E6}"/>
              </a:ext>
            </a:extLst>
          </p:cNvPr>
          <p:cNvSpPr txBox="1"/>
          <p:nvPr/>
        </p:nvSpPr>
        <p:spPr>
          <a:xfrm>
            <a:off x="432581" y="483549"/>
            <a:ext cx="10033782" cy="3970318"/>
          </a:xfrm>
          <a:prstGeom prst="rect">
            <a:avLst/>
          </a:prstGeom>
          <a:noFill/>
        </p:spPr>
        <p:txBody>
          <a:bodyPr wrap="square">
            <a:spAutoFit/>
          </a:bodyPr>
          <a:lstStyle/>
          <a:p>
            <a:pPr marL="285750" indent="-285750">
              <a:buFont typeface="Wingdings" panose="05000000000000000000" pitchFamily="2" charset="2"/>
              <a:buChar char="v"/>
            </a:pPr>
            <a:endPar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Description of loads:</a:t>
            </a:r>
          </a:p>
          <a:p>
            <a:endPar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sz="2800" dirty="0">
                <a:effectLst/>
                <a:latin typeface="Calibri" panose="020F0502020204030204" pitchFamily="34" charset="0"/>
                <a:ea typeface="Calibri" panose="020F0502020204030204" pitchFamily="34" charset="0"/>
                <a:cs typeface="Calibri" panose="020F0502020204030204" pitchFamily="34" charset="0"/>
              </a:rPr>
              <a:t>The load will be considered as: lateral loads, which come from the soil, that affect on the story of building and gravity loads which are vertical loads that’s effect on structure.</a:t>
            </a:r>
          </a:p>
          <a:p>
            <a:endParaRPr lang="en-US" sz="2800" dirty="0">
              <a:latin typeface="Calibri" panose="020F0502020204030204" pitchFamily="34" charset="0"/>
              <a:ea typeface="Calibri" panose="020F0502020204030204" pitchFamily="34" charset="0"/>
              <a:cs typeface="Calibri" panose="020F0502020204030204" pitchFamily="34" charset="0"/>
            </a:endParaRPr>
          </a:p>
          <a:p>
            <a:endParaRPr lang="en-US" sz="2800" dirty="0">
              <a:effectLst/>
              <a:latin typeface="Calibri" panose="020F0502020204030204" pitchFamily="34" charset="0"/>
              <a:ea typeface="Calibri" panose="020F0502020204030204" pitchFamily="34" charset="0"/>
              <a:cs typeface="Calibri" panose="020F0502020204030204" pitchFamily="34" charset="0"/>
            </a:endParaRPr>
          </a:p>
          <a:p>
            <a:endParaRPr lang="en-US" sz="28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4780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DDC165F6-5FC8-B73F-1DC1-E50AA346CE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xmlns="" id="{80688540-18B0-8B4E-DD3A-A7D1E35DD5B6}"/>
              </a:ext>
            </a:extLst>
          </p:cNvPr>
          <p:cNvSpPr txBox="1"/>
          <p:nvPr/>
        </p:nvSpPr>
        <p:spPr>
          <a:xfrm>
            <a:off x="931985" y="617977"/>
            <a:ext cx="7438292" cy="6586418"/>
          </a:xfrm>
          <a:prstGeom prst="rect">
            <a:avLst/>
          </a:prstGeom>
          <a:noFill/>
        </p:spPr>
        <p:txBody>
          <a:bodyPr wrap="square">
            <a:spAutoFit/>
          </a:bodyPr>
          <a:lstStyle/>
          <a:p>
            <a:pPr marL="285750" indent="-285750">
              <a:lnSpc>
                <a:spcPct val="150000"/>
              </a:lnSpc>
              <a:spcAft>
                <a:spcPts val="800"/>
              </a:spcAft>
              <a:buFont typeface="Wingdings" panose="05000000000000000000" pitchFamily="2" charset="2"/>
              <a:buChar char="Ø"/>
              <a:tabLst>
                <a:tab pos="2562225" algn="l"/>
              </a:tabLst>
            </a:pPr>
            <a:r>
              <a:rPr lang="en-US" sz="2800" dirty="0">
                <a:solidFill>
                  <a:schemeClr val="accent1"/>
                </a:solidFill>
                <a:effectLst/>
                <a:latin typeface="Calibri" panose="020F0502020204030204" pitchFamily="34" charset="0"/>
                <a:ea typeface="Calibri" panose="020F0502020204030204" pitchFamily="34" charset="0"/>
                <a:cs typeface="+mj-cs"/>
              </a:rPr>
              <a:t>Gravity loads are divided to two types:</a:t>
            </a:r>
            <a:endParaRPr lang="ar-SA" sz="2800" dirty="0">
              <a:solidFill>
                <a:schemeClr val="accent1"/>
              </a:solidFill>
              <a:effectLst/>
              <a:latin typeface="Calibri" panose="020F0502020204030204" pitchFamily="34" charset="0"/>
              <a:ea typeface="Calibri" panose="020F0502020204030204" pitchFamily="34" charset="0"/>
              <a:cs typeface="+mj-cs"/>
            </a:endParaRPr>
          </a:p>
          <a:p>
            <a:pPr marL="342900" indent="-342900">
              <a:lnSpc>
                <a:spcPct val="150000"/>
              </a:lnSpc>
              <a:spcAft>
                <a:spcPts val="800"/>
              </a:spcAft>
              <a:buFont typeface="Wingdings" panose="05000000000000000000" pitchFamily="2" charset="2"/>
              <a:buChar char="v"/>
              <a:tabLst>
                <a:tab pos="2562225" algn="l"/>
              </a:tabLst>
            </a:pPr>
            <a:r>
              <a:rPr lang="en-US" sz="2800" dirty="0">
                <a:latin typeface="Calibri" panose="020F0502020204030204" pitchFamily="34" charset="0"/>
                <a:ea typeface="Calibri" panose="020F0502020204030204" pitchFamily="34" charset="0"/>
                <a:cs typeface="+mj-cs"/>
              </a:rPr>
              <a:t>Dead load:</a:t>
            </a:r>
          </a:p>
          <a:p>
            <a:pPr marL="342900" indent="-342900">
              <a:lnSpc>
                <a:spcPct val="150000"/>
              </a:lnSpc>
              <a:spcAft>
                <a:spcPts val="800"/>
              </a:spcAft>
              <a:buFont typeface="Wingdings" panose="05000000000000000000" pitchFamily="2" charset="2"/>
              <a:buChar char="Ø"/>
              <a:tabLst>
                <a:tab pos="2562225" algn="l"/>
              </a:tabLst>
            </a:pPr>
            <a:r>
              <a:rPr lang="en-US" sz="2000" dirty="0" smtClean="0">
                <a:latin typeface="Calibri" panose="020F0502020204030204" pitchFamily="34" charset="0"/>
                <a:ea typeface="Calibri" panose="020F0502020204030204" pitchFamily="34" charset="0"/>
                <a:cs typeface="+mj-cs"/>
              </a:rPr>
              <a:t>Superimposed dead load(SD)</a:t>
            </a:r>
            <a:br>
              <a:rPr lang="en-US" sz="2000" dirty="0" smtClean="0">
                <a:latin typeface="Calibri" panose="020F0502020204030204" pitchFamily="34" charset="0"/>
                <a:ea typeface="Calibri" panose="020F0502020204030204" pitchFamily="34" charset="0"/>
                <a:cs typeface="+mj-cs"/>
              </a:rPr>
            </a:br>
            <a:r>
              <a:rPr lang="en-US" sz="2000" u="sng" dirty="0" smtClean="0">
                <a:latin typeface="Calibri" panose="020F0502020204030204" pitchFamily="34" charset="0"/>
                <a:ea typeface="Calibri" panose="020F0502020204030204" pitchFamily="34" charset="0"/>
                <a:cs typeface="+mj-cs"/>
              </a:rPr>
              <a:t>Block 1 :</a:t>
            </a:r>
            <a:r>
              <a:rPr lang="en-US" sz="2000" u="sng" dirty="0">
                <a:latin typeface="Calibri" panose="020F0502020204030204" pitchFamily="34" charset="0"/>
                <a:ea typeface="Calibri" panose="020F0502020204030204" pitchFamily="34" charset="0"/>
                <a:cs typeface="+mj-cs"/>
              </a:rPr>
              <a:t/>
            </a:r>
            <a:br>
              <a:rPr lang="en-US" sz="2000" u="sng" dirty="0">
                <a:latin typeface="Calibri" panose="020F0502020204030204" pitchFamily="34" charset="0"/>
                <a:ea typeface="Calibri" panose="020F0502020204030204" pitchFamily="34" charset="0"/>
                <a:cs typeface="+mj-cs"/>
              </a:rPr>
            </a:br>
            <a:r>
              <a:rPr lang="en-US" sz="2000" dirty="0" smtClean="0">
                <a:latin typeface="Calibri" panose="020F0502020204030204" pitchFamily="34" charset="0"/>
                <a:ea typeface="Calibri" panose="020F0502020204030204" pitchFamily="34" charset="0"/>
                <a:cs typeface="+mj-cs"/>
              </a:rPr>
              <a:t>For </a:t>
            </a:r>
            <a:r>
              <a:rPr lang="en-US" sz="2000" dirty="0">
                <a:latin typeface="Calibri" panose="020F0502020204030204" pitchFamily="34" charset="0"/>
                <a:ea typeface="Calibri" panose="020F0502020204030204" pitchFamily="34" charset="0"/>
                <a:cs typeface="+mj-cs"/>
              </a:rPr>
              <a:t>basement stories = 6.35 </a:t>
            </a:r>
            <a:r>
              <a:rPr lang="en-US" sz="2000" dirty="0" smtClean="0">
                <a:latin typeface="Calibri" panose="020F0502020204030204" pitchFamily="34" charset="0"/>
                <a:ea typeface="Calibri" panose="020F0502020204030204" pitchFamily="34" charset="0"/>
                <a:cs typeface="+mj-cs"/>
              </a:rPr>
              <a:t>KN/m2</a:t>
            </a:r>
            <a:endParaRPr lang="en-US" sz="2000" dirty="0">
              <a:latin typeface="Calibri" panose="020F0502020204030204" pitchFamily="34" charset="0"/>
              <a:ea typeface="Calibri" panose="020F0502020204030204" pitchFamily="34" charset="0"/>
              <a:cs typeface="+mj-cs"/>
            </a:endParaRPr>
          </a:p>
          <a:p>
            <a:pPr>
              <a:lnSpc>
                <a:spcPct val="150000"/>
              </a:lnSpc>
              <a:spcAft>
                <a:spcPts val="800"/>
              </a:spcAft>
              <a:tabLst>
                <a:tab pos="2562225" algn="l"/>
              </a:tabLst>
            </a:pPr>
            <a:r>
              <a:rPr lang="en-US" sz="2000" dirty="0" smtClean="0">
                <a:latin typeface="Calibri" panose="020F0502020204030204" pitchFamily="34" charset="0"/>
                <a:ea typeface="Calibri" panose="020F0502020204030204" pitchFamily="34" charset="0"/>
                <a:cs typeface="+mj-cs"/>
              </a:rPr>
              <a:t>      For </a:t>
            </a:r>
            <a:r>
              <a:rPr lang="en-US" sz="2000" dirty="0">
                <a:latin typeface="Calibri" panose="020F0502020204030204" pitchFamily="34" charset="0"/>
                <a:ea typeface="Calibri" panose="020F0502020204030204" pitchFamily="34" charset="0"/>
                <a:cs typeface="+mj-cs"/>
              </a:rPr>
              <a:t>floor one (F1) = 8 KN/m2</a:t>
            </a:r>
          </a:p>
          <a:p>
            <a:pPr>
              <a:lnSpc>
                <a:spcPct val="150000"/>
              </a:lnSpc>
              <a:spcAft>
                <a:spcPts val="800"/>
              </a:spcAft>
              <a:tabLst>
                <a:tab pos="2562225" algn="l"/>
              </a:tabLst>
            </a:pPr>
            <a:r>
              <a:rPr lang="en-US" sz="2000" dirty="0" smtClean="0">
                <a:latin typeface="Calibri" panose="020F0502020204030204" pitchFamily="34" charset="0"/>
                <a:ea typeface="Calibri" panose="020F0502020204030204" pitchFamily="34" charset="0"/>
                <a:cs typeface="+mj-cs"/>
              </a:rPr>
              <a:t>      For </a:t>
            </a:r>
            <a:r>
              <a:rPr lang="en-US" sz="2000" dirty="0">
                <a:latin typeface="Calibri" panose="020F0502020204030204" pitchFamily="34" charset="0"/>
                <a:ea typeface="Calibri" panose="020F0502020204030204" pitchFamily="34" charset="0"/>
                <a:cs typeface="+mj-cs"/>
              </a:rPr>
              <a:t>floor five (F5) = 8.35 KN/m2</a:t>
            </a:r>
          </a:p>
          <a:p>
            <a:pPr>
              <a:lnSpc>
                <a:spcPct val="150000"/>
              </a:lnSpc>
              <a:spcAft>
                <a:spcPts val="800"/>
              </a:spcAft>
              <a:tabLst>
                <a:tab pos="2562225" algn="l"/>
              </a:tabLst>
            </a:pPr>
            <a:r>
              <a:rPr lang="en-US" sz="2000" dirty="0" smtClean="0">
                <a:latin typeface="Calibri" panose="020F0502020204030204" pitchFamily="34" charset="0"/>
                <a:ea typeface="Calibri" panose="020F0502020204030204" pitchFamily="34" charset="0"/>
                <a:cs typeface="+mj-cs"/>
              </a:rPr>
              <a:t>      Other </a:t>
            </a:r>
            <a:r>
              <a:rPr lang="en-US" sz="2000" dirty="0">
                <a:latin typeface="Calibri" panose="020F0502020204030204" pitchFamily="34" charset="0"/>
                <a:ea typeface="Calibri" panose="020F0502020204030204" pitchFamily="34" charset="0"/>
                <a:cs typeface="+mj-cs"/>
              </a:rPr>
              <a:t>floor = 8.15 </a:t>
            </a:r>
            <a:r>
              <a:rPr lang="en-US" sz="2000" dirty="0" smtClean="0">
                <a:latin typeface="Calibri" panose="020F0502020204030204" pitchFamily="34" charset="0"/>
                <a:ea typeface="Calibri" panose="020F0502020204030204" pitchFamily="34" charset="0"/>
                <a:cs typeface="+mj-cs"/>
              </a:rPr>
              <a:t/>
            </a:r>
            <a:br>
              <a:rPr lang="en-US" sz="2000" dirty="0" smtClean="0">
                <a:latin typeface="Calibri" panose="020F0502020204030204" pitchFamily="34" charset="0"/>
                <a:ea typeface="Calibri" panose="020F0502020204030204" pitchFamily="34" charset="0"/>
                <a:cs typeface="+mj-cs"/>
              </a:rPr>
            </a:br>
            <a:r>
              <a:rPr lang="en-US" sz="2000" dirty="0" smtClean="0">
                <a:latin typeface="Calibri" panose="020F0502020204030204" pitchFamily="34" charset="0"/>
                <a:ea typeface="Calibri" panose="020F0502020204030204" pitchFamily="34" charset="0"/>
                <a:cs typeface="+mj-cs"/>
              </a:rPr>
              <a:t>      </a:t>
            </a:r>
            <a:r>
              <a:rPr lang="en-US" sz="2000" u="sng" dirty="0" smtClean="0">
                <a:latin typeface="Calibri" panose="020F0502020204030204" pitchFamily="34" charset="0"/>
                <a:ea typeface="Calibri" panose="020F0502020204030204" pitchFamily="34" charset="0"/>
                <a:cs typeface="+mj-cs"/>
              </a:rPr>
              <a:t>Block 2 : </a:t>
            </a:r>
            <a:r>
              <a:rPr lang="en-US" sz="2000" dirty="0" smtClean="0">
                <a:latin typeface="Calibri" panose="020F0502020204030204" pitchFamily="34" charset="0"/>
                <a:ea typeface="Calibri" panose="020F0502020204030204" pitchFamily="34" charset="0"/>
                <a:cs typeface="+mj-cs"/>
              </a:rPr>
              <a:t/>
            </a:r>
            <a:br>
              <a:rPr lang="en-US" sz="2000" dirty="0" smtClean="0">
                <a:latin typeface="Calibri" panose="020F0502020204030204" pitchFamily="34" charset="0"/>
                <a:ea typeface="Calibri" panose="020F0502020204030204" pitchFamily="34" charset="0"/>
                <a:cs typeface="+mj-cs"/>
              </a:rPr>
            </a:br>
            <a:r>
              <a:rPr lang="en-US" sz="2000" dirty="0" smtClean="0">
                <a:latin typeface="Calibri" panose="020F0502020204030204" pitchFamily="34" charset="0"/>
                <a:ea typeface="Calibri" panose="020F0502020204030204" pitchFamily="34" charset="0"/>
                <a:cs typeface="+mj-cs"/>
              </a:rPr>
              <a:t>      </a:t>
            </a:r>
            <a:r>
              <a:rPr lang="en-US" sz="2000" dirty="0" smtClean="0"/>
              <a:t>For </a:t>
            </a:r>
            <a:r>
              <a:rPr lang="en-US" sz="2000" dirty="0"/>
              <a:t>all  stories and floors = 9 KN/m2</a:t>
            </a:r>
            <a:r>
              <a:rPr lang="en-US" sz="2000" dirty="0" smtClean="0">
                <a:latin typeface="Calibri" panose="020F0502020204030204" pitchFamily="34" charset="0"/>
                <a:ea typeface="Calibri" panose="020F0502020204030204" pitchFamily="34" charset="0"/>
                <a:cs typeface="+mj-cs"/>
              </a:rPr>
              <a:t/>
            </a:r>
            <a:br>
              <a:rPr lang="en-US" sz="2000" dirty="0" smtClean="0">
                <a:latin typeface="Calibri" panose="020F0502020204030204" pitchFamily="34" charset="0"/>
                <a:ea typeface="Calibri" panose="020F0502020204030204" pitchFamily="34" charset="0"/>
                <a:cs typeface="+mj-cs"/>
              </a:rPr>
            </a:br>
            <a:endParaRPr lang="en-US" sz="2000" dirty="0">
              <a:latin typeface="Calibri" panose="020F0502020204030204" pitchFamily="34" charset="0"/>
              <a:ea typeface="Calibri" panose="020F0502020204030204" pitchFamily="34" charset="0"/>
              <a:cs typeface="+mj-cs"/>
            </a:endParaRPr>
          </a:p>
          <a:p>
            <a:pPr>
              <a:lnSpc>
                <a:spcPct val="150000"/>
              </a:lnSpc>
              <a:spcAft>
                <a:spcPts val="800"/>
              </a:spcAft>
              <a:tabLst>
                <a:tab pos="2562225" algn="l"/>
              </a:tabLst>
            </a:pPr>
            <a:endParaRPr lang="en-US" sz="2800" baseline="30000" dirty="0">
              <a:latin typeface="Calibri" panose="020F0502020204030204" pitchFamily="34" charset="0"/>
              <a:ea typeface="Calibri" panose="020F0502020204030204" pitchFamily="34" charset="0"/>
              <a:cs typeface="+mj-cs"/>
            </a:endParaRPr>
          </a:p>
        </p:txBody>
      </p:sp>
    </p:spTree>
    <p:extLst>
      <p:ext uri="{BB962C8B-B14F-4D97-AF65-F5344CB8AC3E}">
        <p14:creationId xmlns:p14="http://schemas.microsoft.com/office/powerpoint/2010/main" val="3682657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BB9D9206-0DDF-A189-5EEC-8050F557F9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043" y="0"/>
            <a:ext cx="12192000" cy="6858000"/>
          </a:xfrm>
          <a:prstGeom prst="rect">
            <a:avLst/>
          </a:prstGeom>
        </p:spPr>
      </p:pic>
      <p:sp>
        <p:nvSpPr>
          <p:cNvPr id="6" name="TextBox 5">
            <a:extLst>
              <a:ext uri="{FF2B5EF4-FFF2-40B4-BE49-F238E27FC236}">
                <a16:creationId xmlns:a16="http://schemas.microsoft.com/office/drawing/2014/main" xmlns="" id="{36C8113A-5E6E-7FAE-6A70-F43A2E269E9F}"/>
              </a:ext>
            </a:extLst>
          </p:cNvPr>
          <p:cNvSpPr txBox="1"/>
          <p:nvPr/>
        </p:nvSpPr>
        <p:spPr>
          <a:xfrm>
            <a:off x="685799" y="482535"/>
            <a:ext cx="6192982" cy="461665"/>
          </a:xfrm>
          <a:prstGeom prst="rect">
            <a:avLst/>
          </a:prstGeom>
          <a:noFill/>
        </p:spPr>
        <p:txBody>
          <a:bodyPr wrap="square">
            <a:spAutoFit/>
          </a:bodyPr>
          <a:lstStyle/>
          <a:p>
            <a:pPr marL="285750" indent="-285750">
              <a:buFont typeface="Wingdings" panose="05000000000000000000" pitchFamily="2" charset="2"/>
              <a:buChar char="v"/>
            </a:pPr>
            <a:r>
              <a:rPr lang="en-US" sz="2400" b="1" kern="0" dirty="0">
                <a:latin typeface="Calibri" panose="020F0502020204030204" pitchFamily="34" charset="0"/>
                <a:ea typeface="Wingdings-Regular"/>
                <a:cs typeface="Calibri" panose="020F0502020204030204" pitchFamily="34" charset="0"/>
              </a:rPr>
              <a:t>Live </a:t>
            </a:r>
            <a:r>
              <a:rPr lang="en-US" sz="2400" b="1" kern="0" dirty="0" smtClean="0">
                <a:latin typeface="Calibri" panose="020F0502020204030204" pitchFamily="34" charset="0"/>
                <a:ea typeface="Wingdings-Regular"/>
                <a:cs typeface="Calibri" panose="020F0502020204030204" pitchFamily="34" charset="0"/>
              </a:rPr>
              <a:t>loads </a:t>
            </a:r>
            <a:endParaRPr lang="en-US" sz="2400" b="1"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xmlns="" id="{80DF9B86-2BBA-0825-401E-33D06896DAAF}"/>
              </a:ext>
            </a:extLst>
          </p:cNvPr>
          <p:cNvSpPr txBox="1"/>
          <p:nvPr/>
        </p:nvSpPr>
        <p:spPr>
          <a:xfrm>
            <a:off x="685799" y="1303625"/>
            <a:ext cx="5022272" cy="3760004"/>
          </a:xfrm>
          <a:prstGeom prst="rect">
            <a:avLst/>
          </a:prstGeom>
          <a:noFill/>
        </p:spPr>
        <p:txBody>
          <a:bodyPr wrap="square">
            <a:spAutoFit/>
          </a:bodyPr>
          <a:lstStyle/>
          <a:p>
            <a:pPr>
              <a:lnSpc>
                <a:spcPct val="115000"/>
              </a:lnSpc>
              <a:spcAft>
                <a:spcPts val="800"/>
              </a:spcAft>
            </a:pPr>
            <a:r>
              <a:rPr lang="en-US"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Block 1 :</a:t>
            </a:r>
            <a:br>
              <a:rPr lang="en-US" u="sng" kern="0" dirty="0">
                <a:solidFill>
                  <a:srgbClr val="000000"/>
                </a:solidFill>
                <a:latin typeface="Calibri" panose="020F0502020204030204" pitchFamily="34" charset="0"/>
                <a:ea typeface="Calibri" panose="020F0502020204030204" pitchFamily="34" charset="0"/>
                <a:cs typeface="Calibri" panose="020F0502020204030204" pitchFamily="34" charset="0"/>
              </a:rPr>
            </a:br>
            <a:r>
              <a:rPr lang="en-US" kern="0" dirty="0">
                <a:solidFill>
                  <a:srgbClr val="000000"/>
                </a:solidFill>
                <a:latin typeface="Times New Roman" panose="02020603050405020304" pitchFamily="18" charset="0"/>
                <a:ea typeface="Calibri" panose="020F0502020204030204" pitchFamily="34" charset="0"/>
                <a:cs typeface="Arial" panose="020B0604020202020204" pitchFamily="34" charset="0"/>
              </a:rPr>
              <a:t/>
            </a:r>
            <a:br>
              <a:rPr lang="en-US" kern="0" dirty="0">
                <a:solidFill>
                  <a:srgbClr val="000000"/>
                </a:solidFill>
                <a:latin typeface="Times New Roman" panose="02020603050405020304" pitchFamily="18" charset="0"/>
                <a:ea typeface="Calibri" panose="020F0502020204030204" pitchFamily="34" charset="0"/>
                <a:cs typeface="Arial" panose="020B0604020202020204" pitchFamily="34" charset="0"/>
              </a:rPr>
            </a:br>
            <a:r>
              <a:rPr lang="en-US" dirty="0"/>
              <a:t>For basement stories = 4 KN/m2</a:t>
            </a:r>
            <a:br>
              <a:rPr lang="en-US" dirty="0"/>
            </a:br>
            <a:r>
              <a:rPr lang="en-US" dirty="0"/>
              <a:t>For floor one ( F1 )  = 6.5 KN/m2</a:t>
            </a:r>
            <a:br>
              <a:rPr lang="en-US" dirty="0"/>
            </a:br>
            <a:r>
              <a:rPr lang="en-US" dirty="0"/>
              <a:t>For floor five (F5)= 5 KN/m2 </a:t>
            </a:r>
            <a:br>
              <a:rPr lang="en-US" dirty="0"/>
            </a:br>
            <a:r>
              <a:rPr lang="en-US" dirty="0"/>
              <a:t>Other floor = 2 KN/m2</a:t>
            </a:r>
          </a:p>
          <a:p>
            <a:pPr>
              <a:lnSpc>
                <a:spcPct val="115000"/>
              </a:lnSpc>
              <a:spcAft>
                <a:spcPts val="800"/>
              </a:spcAft>
            </a:pPr>
            <a:r>
              <a:rPr lang="en-US" u="sng" kern="0" dirty="0">
                <a:solidFill>
                  <a:srgbClr val="000000"/>
                </a:solidFill>
                <a:latin typeface="Calibri" panose="020F0502020204030204" pitchFamily="34" charset="0"/>
                <a:ea typeface="Calibri" panose="020F0502020204030204" pitchFamily="34" charset="0"/>
                <a:cs typeface="Calibri" panose="020F0502020204030204" pitchFamily="34" charset="0"/>
              </a:rPr>
              <a:t>Block 2 : </a:t>
            </a:r>
            <a:r>
              <a:rPr lang="en-US" kern="0" dirty="0">
                <a:solidFill>
                  <a:srgbClr val="000000"/>
                </a:solidFill>
                <a:latin typeface="Times New Roman" panose="02020603050405020304" pitchFamily="18" charset="0"/>
                <a:ea typeface="Calibri" panose="020F0502020204030204" pitchFamily="34" charset="0"/>
                <a:cs typeface="Arial" panose="020B0604020202020204" pitchFamily="34" charset="0"/>
              </a:rPr>
              <a:t/>
            </a:r>
            <a:br>
              <a:rPr lang="en-US" kern="0" dirty="0">
                <a:solidFill>
                  <a:srgbClr val="000000"/>
                </a:solidFill>
                <a:latin typeface="Times New Roman" panose="02020603050405020304" pitchFamily="18" charset="0"/>
                <a:ea typeface="Calibri" panose="020F0502020204030204" pitchFamily="34" charset="0"/>
                <a:cs typeface="Arial" panose="020B0604020202020204" pitchFamily="34" charset="0"/>
              </a:rPr>
            </a:br>
            <a:r>
              <a:rPr lang="en-US" kern="0" dirty="0">
                <a:solidFill>
                  <a:srgbClr val="000000"/>
                </a:solidFill>
                <a:latin typeface="Times New Roman" panose="02020603050405020304" pitchFamily="18" charset="0"/>
                <a:ea typeface="Calibri" panose="020F0502020204030204" pitchFamily="34" charset="0"/>
                <a:cs typeface="Arial" panose="020B0604020202020204" pitchFamily="34" charset="0"/>
              </a:rPr>
              <a:t/>
            </a:r>
            <a:br>
              <a:rPr lang="en-US" kern="0" dirty="0">
                <a:solidFill>
                  <a:srgbClr val="000000"/>
                </a:solidFill>
                <a:latin typeface="Times New Roman" panose="02020603050405020304" pitchFamily="18" charset="0"/>
                <a:ea typeface="Calibri" panose="020F0502020204030204" pitchFamily="34" charset="0"/>
                <a:cs typeface="Arial" panose="020B0604020202020204" pitchFamily="34" charset="0"/>
              </a:rPr>
            </a:br>
            <a:r>
              <a:rPr lang="en-US" dirty="0"/>
              <a:t>For floor three (F3) = 10 KN/m2 </a:t>
            </a:r>
            <a:br>
              <a:rPr lang="en-US" dirty="0"/>
            </a:br>
            <a:r>
              <a:rPr lang="en-US" dirty="0"/>
              <a:t>For other = 3 KN/m2</a:t>
            </a:r>
            <a:endParaRPr lang="en-US" dirty="0">
              <a:latin typeface="Times New Roman" panose="02020603050405020304" pitchFamily="18" charset="0"/>
            </a:endParaRPr>
          </a:p>
          <a:p>
            <a:endParaRPr lang="en-US" dirty="0"/>
          </a:p>
        </p:txBody>
      </p:sp>
    </p:spTree>
    <p:extLst>
      <p:ext uri="{BB962C8B-B14F-4D97-AF65-F5344CB8AC3E}">
        <p14:creationId xmlns:p14="http://schemas.microsoft.com/office/powerpoint/2010/main" val="10768551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AE29C7CB-960A-044B-E146-A735000BB1BF}"/>
              </a:ext>
            </a:extLst>
          </p:cNvPr>
          <p:cNvSpPr txBox="1"/>
          <p:nvPr/>
        </p:nvSpPr>
        <p:spPr>
          <a:xfrm>
            <a:off x="1113182" y="935792"/>
            <a:ext cx="9263270" cy="3170099"/>
          </a:xfrm>
          <a:prstGeom prst="rect">
            <a:avLst/>
          </a:prstGeom>
          <a:noFill/>
        </p:spPr>
        <p:txBody>
          <a:bodyPr wrap="square">
            <a:spAutoFit/>
          </a:bodyPr>
          <a:lstStyle/>
          <a:p>
            <a:pPr marL="571500" indent="-571500">
              <a:buFont typeface="Wingdings" panose="05000000000000000000" pitchFamily="2" charset="2"/>
              <a:buChar char="v"/>
            </a:pPr>
            <a:r>
              <a:rPr kumimoji="0" lang="en-US" sz="3600" b="0" i="0" u="none" strike="noStrike" kern="1200" cap="none" spc="0" normalizeH="0" baseline="0" noProof="0" dirty="0">
                <a:ln>
                  <a:noFill/>
                </a:ln>
                <a:solidFill>
                  <a:schemeClr val="accent1"/>
                </a:solidFill>
                <a:effectLst/>
                <a:uLnTx/>
                <a:uFillTx/>
                <a:latin typeface="Times New Roman" panose="02020603050405020304" pitchFamily="18" charset="0"/>
                <a:ea typeface="+mj-ea"/>
                <a:cs typeface="Times New Roman" panose="02020603050405020304" pitchFamily="18" charset="0"/>
              </a:rPr>
              <a:t>Design</a:t>
            </a:r>
          </a:p>
          <a:p>
            <a:pPr marL="457200" indent="-457200">
              <a:buFont typeface="Wingdings" panose="05000000000000000000" pitchFamily="2" charset="2"/>
              <a:buChar char="Ø"/>
            </a:pPr>
            <a:r>
              <a:rPr lang="en-US" sz="2800" dirty="0">
                <a:solidFill>
                  <a:prstClr val="black">
                    <a:lumMod val="85000"/>
                    <a:lumOff val="15000"/>
                  </a:prstClr>
                </a:solidFill>
                <a:latin typeface="Times New Roman" panose="02020603050405020304" pitchFamily="18" charset="0"/>
                <a:ea typeface="+mj-ea"/>
                <a:cs typeface="Times New Roman" panose="02020603050405020304" pitchFamily="18" charset="0"/>
              </a:rPr>
              <a:t>The summation of isolated area is more than 50%</a:t>
            </a:r>
            <a:r>
              <a:rPr lang="en-US" sz="4400" dirty="0">
                <a:solidFill>
                  <a:prstClr val="black">
                    <a:lumMod val="85000"/>
                    <a:lumOff val="15000"/>
                  </a:prstClr>
                </a:solidFill>
                <a:latin typeface="Times New Roman" panose="02020603050405020304" pitchFamily="18" charset="0"/>
                <a:ea typeface="+mj-ea"/>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of the area of the plan site </a:t>
            </a:r>
            <a:r>
              <a:rPr lang="en-US" sz="2400" dirty="0" smtClean="0">
                <a:latin typeface="Times New Roman" panose="02020603050405020304" pitchFamily="18" charset="0"/>
                <a:cs typeface="Times New Roman" panose="02020603050405020304" pitchFamily="18" charset="0"/>
              </a:rPr>
              <a:t>in block 1 &amp; block 2 , </a:t>
            </a:r>
            <a:r>
              <a:rPr lang="en-US" sz="2400" dirty="0" smtClean="0">
                <a:latin typeface="Times New Roman" panose="02020603050405020304" pitchFamily="18" charset="0"/>
                <a:cs typeface="Times New Roman" panose="02020603050405020304" pitchFamily="18" charset="0"/>
              </a:rPr>
              <a:t>so </a:t>
            </a:r>
            <a:r>
              <a:rPr lang="en-US" sz="2400" dirty="0">
                <a:latin typeface="Times New Roman" panose="02020603050405020304" pitchFamily="18" charset="0"/>
                <a:cs typeface="Times New Roman" panose="02020603050405020304" pitchFamily="18" charset="0"/>
              </a:rPr>
              <a:t>the most appropriate foundation system for this project is mat foundation.</a:t>
            </a:r>
          </a:p>
          <a:p>
            <a:pPr marL="457200" indent="-457200">
              <a:buFont typeface="Wingdings" panose="05000000000000000000" pitchFamily="2" charset="2"/>
              <a:buChar char="Ø"/>
            </a:pPr>
            <a:r>
              <a:rPr lang="en-US" sz="2400" dirty="0"/>
              <a:t>Bearing capacity of soil = </a:t>
            </a:r>
            <a:r>
              <a:rPr lang="en-US" sz="2400" dirty="0" smtClean="0"/>
              <a:t>220 </a:t>
            </a:r>
            <a:r>
              <a:rPr lang="en-US" sz="2400" dirty="0"/>
              <a:t>KN/m</a:t>
            </a:r>
            <a:r>
              <a:rPr lang="en-US" sz="2400" baseline="30000" dirty="0"/>
              <a:t>2</a:t>
            </a:r>
            <a:r>
              <a:rPr lang="en-US" sz="2400" dirty="0"/>
              <a:t>.</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1878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5E763FA2-07D5-F674-12ED-139312820F11}"/>
              </a:ext>
            </a:extLst>
          </p:cNvPr>
          <p:cNvSpPr txBox="1"/>
          <p:nvPr/>
        </p:nvSpPr>
        <p:spPr>
          <a:xfrm>
            <a:off x="728870" y="1800101"/>
            <a:ext cx="5367130" cy="4401205"/>
          </a:xfrm>
          <a:prstGeom prst="rect">
            <a:avLst/>
          </a:prstGeom>
          <a:noFill/>
        </p:spPr>
        <p:txBody>
          <a:bodyPr wrap="square">
            <a:spAutoFit/>
          </a:bodyPr>
          <a:lstStyle/>
          <a:p>
            <a:pPr algn="l" rtl="0"/>
            <a:r>
              <a:rPr lang="en-US" sz="2000" dirty="0">
                <a:latin typeface="Times New Roman" panose="02020603050405020304" pitchFamily="18" charset="0"/>
                <a:cs typeface="Times New Roman" panose="02020603050405020304" pitchFamily="18" charset="0"/>
              </a:rPr>
              <a:t>1.Soil Failure </a:t>
            </a:r>
            <a:r>
              <a:rPr lang="en-US" sz="2000" dirty="0" smtClean="0">
                <a:latin typeface="Times New Roman" panose="02020603050405020304" pitchFamily="18" charset="0"/>
                <a:cs typeface="Times New Roman" panose="02020603050405020304" pitchFamily="18" charset="0"/>
              </a:rPr>
              <a:t>Check</a:t>
            </a:r>
            <a:br>
              <a:rPr lang="en-US" sz="2000" dirty="0" smtClean="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pressures under the mat in block 1 is : </a:t>
            </a:r>
            <a:br>
              <a:rPr lang="en-US" sz="2000" dirty="0" smtClean="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 </a:t>
            </a:r>
            <a:br>
              <a:rPr lang="en-US" sz="2000" dirty="0" smtClean="0">
                <a:latin typeface="Times New Roman" panose="02020603050405020304" pitchFamily="18" charset="0"/>
                <a:cs typeface="Times New Roman" panose="02020603050405020304" pitchFamily="18" charset="0"/>
              </a:rPr>
            </a:br>
            <a:r>
              <a:rPr lang="en-US" sz="2000" dirty="0"/>
              <a:t>Which have values more than – 220 KN/m2  </a:t>
            </a:r>
            <a:r>
              <a:rPr lang="en-US" sz="2000" dirty="0" smtClean="0"/>
              <a:t/>
            </a:r>
            <a:br>
              <a:rPr lang="en-US" sz="2000" dirty="0" smtClean="0"/>
            </a:br>
            <a:r>
              <a:rPr lang="en-US" sz="2000" dirty="0" smtClean="0"/>
              <a:t>( </a:t>
            </a:r>
            <a:r>
              <a:rPr lang="en-US" sz="2000" dirty="0"/>
              <a:t>compression stresses) up to -800 KN/m2 and has a tension zones due to  uplifting stresses with values up to ( 650 </a:t>
            </a:r>
            <a:r>
              <a:rPr lang="en-US" sz="2000" dirty="0" err="1"/>
              <a:t>kN</a:t>
            </a:r>
            <a:r>
              <a:rPr lang="en-US" sz="2000" dirty="0"/>
              <a:t>/m2</a:t>
            </a:r>
            <a:r>
              <a:rPr lang="en-US" sz="2000" dirty="0" smtClean="0"/>
              <a:t>).</a:t>
            </a:r>
            <a:br>
              <a:rPr lang="en-US" sz="2000" dirty="0" smtClean="0"/>
            </a:br>
            <a:r>
              <a:rPr lang="en-US" sz="2000" dirty="0" smtClean="0"/>
              <a:t/>
            </a:r>
            <a:br>
              <a:rPr lang="en-US" sz="2000" dirty="0" smtClean="0"/>
            </a:br>
            <a:r>
              <a:rPr lang="en-US" sz="2000" dirty="0"/>
              <a:t>Due to these high values of service stresses in soil, it is recommended to use piles with raft foundation.</a:t>
            </a:r>
          </a:p>
          <a:p>
            <a:pPr algn="l" rtl="0"/>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endParaRPr lang="en-US" sz="2000" dirty="0" smtClean="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xmlns="" id="{0F68A058-C822-A862-5C1B-154C6287FA83}"/>
              </a:ext>
            </a:extLst>
          </p:cNvPr>
          <p:cNvSpPr txBox="1"/>
          <p:nvPr/>
        </p:nvSpPr>
        <p:spPr>
          <a:xfrm>
            <a:off x="728870" y="335035"/>
            <a:ext cx="6096000" cy="646331"/>
          </a:xfrm>
          <a:prstGeom prst="rect">
            <a:avLst/>
          </a:prstGeom>
          <a:noFill/>
        </p:spPr>
        <p:txBody>
          <a:bodyPr wrap="square">
            <a:spAutoFit/>
          </a:bodyPr>
          <a:lstStyle/>
          <a:p>
            <a:pPr marL="457200" indent="-4572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Design</a:t>
            </a:r>
          </a:p>
        </p:txBody>
      </p:sp>
      <p:sp>
        <p:nvSpPr>
          <p:cNvPr id="2" name="TextBox 1">
            <a:extLst>
              <a:ext uri="{FF2B5EF4-FFF2-40B4-BE49-F238E27FC236}">
                <a16:creationId xmlns:a16="http://schemas.microsoft.com/office/drawing/2014/main" xmlns="" id="{938FD4AD-85E5-7352-8FBB-05A2D1D3A051}"/>
              </a:ext>
            </a:extLst>
          </p:cNvPr>
          <p:cNvSpPr txBox="1"/>
          <p:nvPr/>
        </p:nvSpPr>
        <p:spPr>
          <a:xfrm>
            <a:off x="662968" y="1159901"/>
            <a:ext cx="4632839"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Checks</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1191" y="202665"/>
            <a:ext cx="3245708" cy="2837802"/>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6084" y="3145871"/>
            <a:ext cx="3500815" cy="2628854"/>
          </a:xfrm>
          <a:prstGeom prst="rect">
            <a:avLst/>
          </a:prstGeom>
        </p:spPr>
      </p:pic>
      <p:sp>
        <p:nvSpPr>
          <p:cNvPr id="9" name="Right Arrow 8"/>
          <p:cNvSpPr/>
          <p:nvPr/>
        </p:nvSpPr>
        <p:spPr>
          <a:xfrm>
            <a:off x="557846" y="2648054"/>
            <a:ext cx="210243"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9532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ight Arrow 2"/>
          <p:cNvSpPr/>
          <p:nvPr/>
        </p:nvSpPr>
        <p:spPr>
          <a:xfrm>
            <a:off x="403654" y="937742"/>
            <a:ext cx="230660" cy="988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16692" y="802503"/>
            <a:ext cx="3781167" cy="563231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pressures under the mat in block </a:t>
            </a:r>
            <a:r>
              <a:rPr lang="en-US" dirty="0" smtClean="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is </a:t>
            </a:r>
            <a:r>
              <a:rPr lang="en-US" dirty="0" smtClean="0">
                <a:latin typeface="Times New Roman" panose="02020603050405020304" pitchFamily="18" charset="0"/>
                <a:cs typeface="Times New Roman" panose="02020603050405020304" pitchFamily="18" charset="0"/>
              </a:rPr>
              <a:t>:</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t>Which </a:t>
            </a:r>
            <a:r>
              <a:rPr lang="en-US" dirty="0"/>
              <a:t>have values </a:t>
            </a:r>
            <a:r>
              <a:rPr lang="en-US" dirty="0" smtClean="0"/>
              <a:t>less  </a:t>
            </a:r>
            <a:r>
              <a:rPr lang="en-US" dirty="0"/>
              <a:t>than – 220 KN/m2  </a:t>
            </a:r>
            <a:br>
              <a:rPr lang="en-US" dirty="0"/>
            </a:br>
            <a:r>
              <a:rPr lang="en-US" dirty="0"/>
              <a:t>( compression </a:t>
            </a:r>
            <a:r>
              <a:rPr lang="en-US" dirty="0" smtClean="0"/>
              <a:t>&amp; tension </a:t>
            </a:r>
            <a:r>
              <a:rPr lang="en-US" dirty="0"/>
              <a:t>stresses</a:t>
            </a:r>
            <a:r>
              <a:rPr lang="en-US" dirty="0" smtClean="0"/>
              <a:t> )</a:t>
            </a:r>
            <a:br>
              <a:rPr lang="en-US" dirty="0" smtClean="0"/>
            </a:br>
            <a:r>
              <a:rPr lang="en-US" dirty="0" smtClean="0"/>
              <a:t> </a:t>
            </a:r>
            <a:r>
              <a:rPr lang="en-US" dirty="0"/>
              <a:t/>
            </a:r>
            <a:br>
              <a:rPr lang="en-US" dirty="0"/>
            </a:br>
            <a:r>
              <a:rPr lang="en-US" dirty="0" smtClean="0"/>
              <a:t>Its OK ……….. </a:t>
            </a:r>
            <a:br>
              <a:rPr lang="en-US" dirty="0" smtClean="0"/>
            </a:br>
            <a:endParaRPr lang="en-US" dirty="0" smtClean="0"/>
          </a:p>
          <a:p>
            <a:r>
              <a:rPr lang="en-US" u="sng" dirty="0" smtClean="0"/>
              <a:t>After using piles in block 1 : </a:t>
            </a:r>
            <a:r>
              <a:rPr lang="en-US" dirty="0" smtClean="0"/>
              <a:t/>
            </a:r>
            <a:br>
              <a:rPr lang="en-US" dirty="0" smtClean="0"/>
            </a:br>
            <a:r>
              <a:rPr lang="en-US" dirty="0" smtClean="0"/>
              <a:t> </a:t>
            </a:r>
            <a:br>
              <a:rPr lang="en-US" dirty="0" smtClean="0"/>
            </a:br>
            <a:r>
              <a:rPr lang="en-US" dirty="0"/>
              <a:t>The highest soil pressure 220 which is equal to the net allowable bearing capacity of soil .    ……….  OK </a:t>
            </a:r>
          </a:p>
          <a:p>
            <a:r>
              <a:rPr lang="en-US" dirty="0" smtClean="0"/>
              <a:t> </a:t>
            </a:r>
            <a:br>
              <a:rPr lang="en-US" dirty="0" smtClean="0"/>
            </a:br>
            <a:r>
              <a:rPr lang="en-US" dirty="0" smtClean="0"/>
              <a:t/>
            </a:r>
            <a:br>
              <a:rPr lang="en-US" dirty="0" smtClean="0"/>
            </a:br>
            <a:r>
              <a:rPr lang="en-US" dirty="0"/>
              <a:t/>
            </a:r>
            <a:br>
              <a:rPr lang="en-US" dirty="0"/>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endParaRPr lang="en-US" dirty="0"/>
          </a:p>
        </p:txBody>
      </p:sp>
      <p:pic>
        <p:nvPicPr>
          <p:cNvPr id="7" name="Picture 6"/>
          <p:cNvPicPr/>
          <p:nvPr/>
        </p:nvPicPr>
        <p:blipFill>
          <a:blip r:embed="rId2"/>
          <a:stretch>
            <a:fillRect/>
          </a:stretch>
        </p:blipFill>
        <p:spPr>
          <a:xfrm>
            <a:off x="4862384" y="417900"/>
            <a:ext cx="5484340" cy="4607181"/>
          </a:xfrm>
          <a:prstGeom prst="rect">
            <a:avLst/>
          </a:prstGeom>
        </p:spPr>
      </p:pic>
    </p:spTree>
    <p:extLst>
      <p:ext uri="{BB962C8B-B14F-4D97-AF65-F5344CB8AC3E}">
        <p14:creationId xmlns:p14="http://schemas.microsoft.com/office/powerpoint/2010/main" val="2866329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7924" y="659027"/>
            <a:ext cx="4786184" cy="2769989"/>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2. Check </a:t>
            </a:r>
            <a:r>
              <a:rPr lang="en-US" dirty="0">
                <a:latin typeface="Times New Roman" panose="02020603050405020304" pitchFamily="18" charset="0"/>
                <a:cs typeface="Times New Roman" panose="02020603050405020304" pitchFamily="18" charset="0"/>
              </a:rPr>
              <a:t>pile </a:t>
            </a:r>
            <a:r>
              <a:rPr lang="en-US" dirty="0" smtClean="0">
                <a:latin typeface="Times New Roman" panose="02020603050405020304" pitchFamily="18" charset="0"/>
                <a:cs typeface="Times New Roman" panose="02020603050405020304" pitchFamily="18" charset="0"/>
              </a:rPr>
              <a:t>capacity :</a:t>
            </a:r>
            <a:br>
              <a:rPr lang="en-US" dirty="0" smtClean="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r>
              <a:rPr lang="en-US" sz="1400" dirty="0">
                <a:latin typeface="Calibri" panose="020F0502020204030204" pitchFamily="34" charset="0"/>
                <a:ea typeface="Calibri" panose="020F0502020204030204" pitchFamily="34" charset="0"/>
                <a:cs typeface="Arial" panose="020B0604020202020204" pitchFamily="34" charset="0"/>
              </a:rPr>
              <a:t>P applied &lt;= P </a:t>
            </a:r>
            <a:r>
              <a:rPr lang="en-US" sz="1400" dirty="0" smtClean="0">
                <a:latin typeface="Calibri" panose="020F0502020204030204" pitchFamily="34" charset="0"/>
                <a:ea typeface="Calibri" panose="020F0502020204030204" pitchFamily="34" charset="0"/>
                <a:cs typeface="Arial" panose="020B0604020202020204" pitchFamily="34" charset="0"/>
              </a:rPr>
              <a:t>capacity </a:t>
            </a:r>
            <a:br>
              <a:rPr lang="en-US" sz="1400" dirty="0" smtClean="0">
                <a:latin typeface="Calibri" panose="020F0502020204030204" pitchFamily="34" charset="0"/>
                <a:ea typeface="Calibri" panose="020F0502020204030204" pitchFamily="34" charset="0"/>
                <a:cs typeface="Arial" panose="020B0604020202020204" pitchFamily="34" charset="0"/>
              </a:rPr>
            </a:br>
            <a:r>
              <a:rPr lang="en-US" sz="1400" dirty="0" smtClean="0">
                <a:latin typeface="Calibri" panose="020F0502020204030204" pitchFamily="34" charset="0"/>
                <a:ea typeface="Calibri" panose="020F0502020204030204" pitchFamily="34" charset="0"/>
                <a:cs typeface="Arial" panose="020B0604020202020204" pitchFamily="34" charset="0"/>
              </a:rPr>
              <a:t/>
            </a:r>
            <a:br>
              <a:rPr lang="en-US" sz="1400" dirty="0" smtClean="0">
                <a:latin typeface="Calibri" panose="020F0502020204030204" pitchFamily="34" charset="0"/>
                <a:ea typeface="Calibri" panose="020F0502020204030204" pitchFamily="34" charset="0"/>
                <a:cs typeface="Arial" panose="020B0604020202020204" pitchFamily="34" charset="0"/>
              </a:rPr>
            </a:br>
            <a:r>
              <a:rPr lang="en-US" sz="1400" dirty="0"/>
              <a:t>Q total service = </a:t>
            </a:r>
            <a:r>
              <a:rPr lang="en-US" sz="1400" dirty="0" err="1"/>
              <a:t>Qp</a:t>
            </a:r>
            <a:r>
              <a:rPr lang="en-US" sz="1400" dirty="0"/>
              <a:t> + Qs = 1915 + 425 = 2340 KN / pile of 1m diameter .</a:t>
            </a:r>
            <a:r>
              <a:rPr lang="en-US" sz="1400" dirty="0" smtClean="0">
                <a:latin typeface="Calibri" panose="020F0502020204030204" pitchFamily="34" charset="0"/>
                <a:ea typeface="Calibri" panose="020F0502020204030204" pitchFamily="34" charset="0"/>
                <a:cs typeface="Arial" panose="020B0604020202020204" pitchFamily="34" charset="0"/>
              </a:rPr>
              <a:t/>
            </a:r>
            <a:br>
              <a:rPr lang="en-US" sz="1400" dirty="0" smtClean="0">
                <a:latin typeface="Calibri" panose="020F0502020204030204" pitchFamily="34" charset="0"/>
                <a:ea typeface="Calibri" panose="020F0502020204030204" pitchFamily="34" charset="0"/>
                <a:cs typeface="Arial" panose="020B0604020202020204" pitchFamily="34" charset="0"/>
              </a:rPr>
            </a:br>
            <a:r>
              <a:rPr lang="en-US" sz="1400" dirty="0" smtClean="0">
                <a:latin typeface="Calibri" panose="020F0502020204030204" pitchFamily="34" charset="0"/>
                <a:ea typeface="Calibri" panose="020F0502020204030204" pitchFamily="34" charset="0"/>
                <a:cs typeface="Arial" panose="020B0604020202020204" pitchFamily="34" charset="0"/>
              </a:rPr>
              <a:t/>
            </a:r>
            <a:br>
              <a:rPr lang="en-US" sz="1400" dirty="0" smtClean="0">
                <a:latin typeface="Calibri" panose="020F0502020204030204" pitchFamily="34" charset="0"/>
                <a:ea typeface="Calibri" panose="020F0502020204030204" pitchFamily="34" charset="0"/>
                <a:cs typeface="Arial" panose="020B0604020202020204" pitchFamily="34" charset="0"/>
              </a:rPr>
            </a:br>
            <a:r>
              <a:rPr lang="en-US" sz="1600" dirty="0"/>
              <a:t>The highest pile load was 1890 KN which is less than 2340 KN …… </a:t>
            </a:r>
            <a:r>
              <a:rPr lang="en-US" sz="1600" dirty="0" smtClean="0"/>
              <a:t>OK </a:t>
            </a:r>
            <a:endParaRPr lang="en-US" sz="1600" dirty="0"/>
          </a:p>
          <a:p>
            <a:r>
              <a:rPr lang="en-US" b="1" u="sng" dirty="0" smtClean="0">
                <a:latin typeface="Times New Roman" panose="02020603050405020304" pitchFamily="18" charset="0"/>
                <a:cs typeface="Times New Roman" panose="02020603050405020304" pitchFamily="18" charset="0"/>
              </a:rPr>
              <a:t/>
            </a:r>
            <a:br>
              <a:rPr lang="en-US" b="1" u="sng" dirty="0" smtClean="0">
                <a:latin typeface="Times New Roman" panose="02020603050405020304" pitchFamily="18" charset="0"/>
                <a:cs typeface="Times New Roman" panose="02020603050405020304" pitchFamily="18" charset="0"/>
              </a:rPr>
            </a:br>
            <a:endParaRPr lang="en-US" b="1" u="sng" dirty="0">
              <a:latin typeface="Times New Roman" panose="02020603050405020304" pitchFamily="18" charset="0"/>
              <a:cs typeface="Times New Roman" panose="02020603050405020304" pitchFamily="18" charset="0"/>
            </a:endParaRPr>
          </a:p>
        </p:txBody>
      </p:sp>
      <p:pic>
        <p:nvPicPr>
          <p:cNvPr id="3" name="Picture 2"/>
          <p:cNvPicPr/>
          <p:nvPr/>
        </p:nvPicPr>
        <p:blipFill>
          <a:blip r:embed="rId2"/>
          <a:stretch>
            <a:fillRect/>
          </a:stretch>
        </p:blipFill>
        <p:spPr>
          <a:xfrm>
            <a:off x="6007443" y="263936"/>
            <a:ext cx="5943600" cy="4715510"/>
          </a:xfrm>
          <a:prstGeom prst="rect">
            <a:avLst/>
          </a:prstGeom>
        </p:spPr>
      </p:pic>
    </p:spTree>
    <p:extLst>
      <p:ext uri="{BB962C8B-B14F-4D97-AF65-F5344CB8AC3E}">
        <p14:creationId xmlns:p14="http://schemas.microsoft.com/office/powerpoint/2010/main" val="913917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971CA38-8017-6A87-022C-2A5F8AD0FA98}"/>
              </a:ext>
            </a:extLst>
          </p:cNvPr>
          <p:cNvSpPr txBox="1"/>
          <p:nvPr/>
        </p:nvSpPr>
        <p:spPr>
          <a:xfrm>
            <a:off x="2738511" y="5864442"/>
            <a:ext cx="5992837" cy="369332"/>
          </a:xfrm>
          <a:prstGeom prst="rect">
            <a:avLst/>
          </a:prstGeom>
          <a:noFill/>
        </p:spPr>
        <p:txBody>
          <a:bodyPr wrap="square" rtlCol="0">
            <a:spAutoFit/>
          </a:bodyPr>
          <a:lstStyle/>
          <a:p>
            <a:pPr algn="ctr"/>
            <a:r>
              <a:rPr lang="en-US" b="1" dirty="0"/>
              <a:t>3D ETABS model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1508" y="185708"/>
            <a:ext cx="8874370" cy="5678734"/>
          </a:xfrm>
          <a:prstGeom prst="rect">
            <a:avLst/>
          </a:prstGeom>
        </p:spPr>
      </p:pic>
    </p:spTree>
    <p:extLst>
      <p:ext uri="{BB962C8B-B14F-4D97-AF65-F5344CB8AC3E}">
        <p14:creationId xmlns:p14="http://schemas.microsoft.com/office/powerpoint/2010/main" val="13202665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1F08FF65-3268-C73D-A15E-E9B67E502873}"/>
              </a:ext>
            </a:extLst>
          </p:cNvPr>
          <p:cNvSpPr txBox="1"/>
          <p:nvPr/>
        </p:nvSpPr>
        <p:spPr>
          <a:xfrm>
            <a:off x="636105" y="742985"/>
            <a:ext cx="6096000" cy="646331"/>
          </a:xfrm>
          <a:prstGeom prst="rect">
            <a:avLst/>
          </a:prstGeom>
          <a:noFill/>
        </p:spPr>
        <p:txBody>
          <a:bodyPr wrap="square">
            <a:spAutoFit/>
          </a:bodyPr>
          <a:lstStyle/>
          <a:p>
            <a:pPr marL="457200" indent="-4572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Design</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xmlns="" id="{45C3670A-C679-FB19-B960-8B57A77D2C2E}"/>
                  </a:ext>
                </a:extLst>
              </p:cNvPr>
              <p:cNvSpPr txBox="1"/>
              <p:nvPr/>
            </p:nvSpPr>
            <p:spPr>
              <a:xfrm>
                <a:off x="636104" y="1929519"/>
                <a:ext cx="4947277" cy="2696059"/>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2.Punching shear Check</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There is 3 column has a punching percentage more than 1. </a:t>
                </a:r>
              </a:p>
              <a:p>
                <a:r>
                  <a:rPr lang="en-US" sz="1600" dirty="0">
                    <a:latin typeface="Times New Roman" panose="02020603050405020304" pitchFamily="18" charset="0"/>
                    <a:cs typeface="Times New Roman" panose="02020603050405020304" pitchFamily="18" charset="0"/>
                  </a:rPr>
                  <a:t>So the most economical method is the use shear reinforcement to resist the </a:t>
                </a:r>
                <a:r>
                  <a:rPr lang="en-US" sz="1600" dirty="0" smtClean="0">
                    <a:latin typeface="Times New Roman" panose="02020603050405020304" pitchFamily="18" charset="0"/>
                    <a:cs typeface="Times New Roman" panose="02020603050405020304" pitchFamily="18" charset="0"/>
                  </a:rPr>
                  <a:t>2 way </a:t>
                </a:r>
                <a:r>
                  <a:rPr lang="en-US" sz="1600" dirty="0">
                    <a:latin typeface="Times New Roman" panose="02020603050405020304" pitchFamily="18" charset="0"/>
                    <a:cs typeface="Times New Roman" panose="02020603050405020304" pitchFamily="18" charset="0"/>
                  </a:rPr>
                  <a:t>shear failure (Punching)</a:t>
                </a:r>
              </a:p>
              <a:p>
                <a:r>
                  <a:rPr lang="en-US" sz="1600" dirty="0">
                    <a:latin typeface="Times New Roman" panose="02020603050405020304" pitchFamily="18" charset="0"/>
                    <a:cs typeface="Times New Roman" panose="02020603050405020304" pitchFamily="18" charset="0"/>
                  </a:rPr>
                  <a:t>Punching ratio = 1.18  ,  Vu = 14,000 </a:t>
                </a:r>
                <a:r>
                  <a:rPr lang="en-US" sz="1600" dirty="0" smtClean="0">
                    <a:latin typeface="Times New Roman" panose="02020603050405020304" pitchFamily="18" charset="0"/>
                    <a:cs typeface="Times New Roman" panose="02020603050405020304" pitchFamily="18" charset="0"/>
                  </a:rPr>
                  <a:t>KN </a:t>
                </a:r>
                <a:br>
                  <a:rPr lang="en-US" sz="1600" dirty="0" smtClean="0">
                    <a:latin typeface="Times New Roman" panose="02020603050405020304" pitchFamily="18" charset="0"/>
                    <a:cs typeface="Times New Roman" panose="02020603050405020304" pitchFamily="18" charset="0"/>
                  </a:rPr>
                </a:br>
                <a:r>
                  <a:rPr lang="en-US" sz="1600" dirty="0" smtClean="0">
                    <a:latin typeface="Times New Roman" panose="02020603050405020304" pitchFamily="18" charset="0"/>
                    <a:cs typeface="Times New Roman" panose="02020603050405020304" pitchFamily="18" charset="0"/>
                  </a:rPr>
                  <a:t/>
                </a:r>
                <a:br>
                  <a:rPr lang="en-US" sz="1600" dirty="0" smtClean="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Vu max = 0.5 * 0.75 * </a:t>
                </a:r>
                <a14:m>
                  <m:oMath xmlns:m="http://schemas.openxmlformats.org/officeDocument/2006/math">
                    <m:r>
                      <a:rPr lang="en-US" sz="1600" i="1"/>
                      <m:t>√</m:t>
                    </m:r>
                    <m:r>
                      <a:rPr lang="en-US" sz="1600" i="1"/>
                      <m:t>36</m:t>
                    </m:r>
                  </m:oMath>
                </a14:m>
                <a:r>
                  <a:rPr lang="en-US" sz="1600" dirty="0">
                    <a:latin typeface="Times New Roman" panose="02020603050405020304" pitchFamily="18" charset="0"/>
                    <a:cs typeface="Times New Roman" panose="02020603050405020304" pitchFamily="18" charset="0"/>
                  </a:rPr>
                  <a:t>  = 2.25 </a:t>
                </a:r>
                <a:r>
                  <a:rPr lang="en-US" sz="1600" dirty="0" err="1">
                    <a:latin typeface="Times New Roman" panose="02020603050405020304" pitchFamily="18" charset="0"/>
                    <a:cs typeface="Times New Roman" panose="02020603050405020304" pitchFamily="18" charset="0"/>
                  </a:rPr>
                  <a:t>Mpa</a:t>
                </a:r>
                <a:r>
                  <a:rPr lang="en-US" sz="1600" dirty="0">
                    <a:latin typeface="Times New Roman" panose="02020603050405020304" pitchFamily="18" charset="0"/>
                    <a:cs typeface="Times New Roman" panose="02020603050405020304" pitchFamily="18" charset="0"/>
                  </a:rPr>
                  <a:t>  &gt; Vu applied   =  1.77  </a:t>
                </a:r>
                <a:r>
                  <a:rPr lang="en-US" sz="1600" dirty="0" err="1">
                    <a:latin typeface="Times New Roman" panose="02020603050405020304" pitchFamily="18" charset="0"/>
                    <a:cs typeface="Times New Roman" panose="02020603050405020304" pitchFamily="18" charset="0"/>
                  </a:rPr>
                  <a:t>Mpa</a:t>
                </a:r>
                <a:r>
                  <a:rPr lang="en-US" sz="1600" dirty="0">
                    <a:latin typeface="Times New Roman" panose="02020603050405020304" pitchFamily="18" charset="0"/>
                    <a:cs typeface="Times New Roman" panose="02020603050405020304" pitchFamily="18" charset="0"/>
                  </a:rPr>
                  <a:t>  </a:t>
                </a:r>
                <a:br>
                  <a:rPr lang="en-US" sz="1600"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 as shown </a:t>
                </a:r>
                <a:r>
                  <a:rPr lang="en-US" sz="1600" dirty="0" smtClean="0">
                    <a:latin typeface="Times New Roman" panose="02020603050405020304" pitchFamily="18" charset="0"/>
                    <a:cs typeface="Times New Roman" panose="02020603050405020304" pitchFamily="18" charset="0"/>
                  </a:rPr>
                  <a:t>from </a:t>
                </a:r>
                <a:r>
                  <a:rPr lang="en-US" sz="1600" dirty="0">
                    <a:latin typeface="Times New Roman" panose="02020603050405020304" pitchFamily="18" charset="0"/>
                    <a:cs typeface="Times New Roman" panose="02020603050405020304" pitchFamily="18" charset="0"/>
                  </a:rPr>
                  <a:t>safe)</a:t>
                </a:r>
                <a:endParaRPr lang="en-US" sz="1600" dirty="0">
                  <a:latin typeface="Times New Roman" panose="02020603050405020304" pitchFamily="18" charset="0"/>
                  <a:cs typeface="Times New Roman" panose="02020603050405020304" pitchFamily="18" charset="0"/>
                </a:endParaRPr>
              </a:p>
            </p:txBody>
          </p:sp>
        </mc:Choice>
        <mc:Fallback>
          <p:sp>
            <p:nvSpPr>
              <p:cNvPr id="7" name="TextBox 6">
                <a:extLst>
                  <a:ext uri="{FF2B5EF4-FFF2-40B4-BE49-F238E27FC236}">
                    <a16:creationId xmlns:a16="http://schemas.microsoft.com/office/drawing/2014/main" xmlns="" xmlns:a14="http://schemas.microsoft.com/office/drawing/2010/main" id="{45C3670A-C679-FB19-B960-8B57A77D2C2E}"/>
                  </a:ext>
                </a:extLst>
              </p:cNvPr>
              <p:cNvSpPr txBox="1">
                <a:spLocks noRot="1" noChangeAspect="1" noMove="1" noResize="1" noEditPoints="1" noAdjustHandles="1" noChangeArrowheads="1" noChangeShapeType="1" noTextEdit="1"/>
              </p:cNvSpPr>
              <p:nvPr/>
            </p:nvSpPr>
            <p:spPr>
              <a:xfrm>
                <a:off x="636104" y="1929519"/>
                <a:ext cx="4947277" cy="2696059"/>
              </a:xfrm>
              <a:prstGeom prst="rect">
                <a:avLst/>
              </a:prstGeom>
              <a:blipFill rotWithShape="0">
                <a:blip r:embed="rId2"/>
                <a:stretch>
                  <a:fillRect l="-1232" t="-1357" r="-1601" b="-2036"/>
                </a:stretch>
              </a:blipFill>
            </p:spPr>
            <p:txBody>
              <a:bodyPr/>
              <a:lstStyle/>
              <a:p>
                <a:r>
                  <a:rPr lang="en-US">
                    <a:noFill/>
                  </a:rPr>
                  <a:t> </a:t>
                </a:r>
              </a:p>
            </p:txBody>
          </p:sp>
        </mc:Fallback>
      </mc:AlternateContent>
      <p:pic>
        <p:nvPicPr>
          <p:cNvPr id="5" name="Picture 4"/>
          <p:cNvPicPr/>
          <p:nvPr/>
        </p:nvPicPr>
        <p:blipFill>
          <a:blip r:embed="rId3"/>
          <a:stretch>
            <a:fillRect/>
          </a:stretch>
        </p:blipFill>
        <p:spPr>
          <a:xfrm>
            <a:off x="5999205" y="0"/>
            <a:ext cx="5943600" cy="6180455"/>
          </a:xfrm>
          <a:prstGeom prst="rect">
            <a:avLst/>
          </a:prstGeom>
        </p:spPr>
      </p:pic>
    </p:spTree>
    <p:extLst>
      <p:ext uri="{BB962C8B-B14F-4D97-AF65-F5344CB8AC3E}">
        <p14:creationId xmlns:p14="http://schemas.microsoft.com/office/powerpoint/2010/main" val="1059513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3813936C-D03F-57F4-6DAF-9C293DB5928D}"/>
              </a:ext>
            </a:extLst>
          </p:cNvPr>
          <p:cNvSpPr txBox="1"/>
          <p:nvPr/>
        </p:nvSpPr>
        <p:spPr>
          <a:xfrm>
            <a:off x="861391" y="902012"/>
            <a:ext cx="6096000" cy="646331"/>
          </a:xfrm>
          <a:prstGeom prst="rect">
            <a:avLst/>
          </a:prstGeom>
          <a:noFill/>
        </p:spPr>
        <p:txBody>
          <a:bodyPr wrap="square">
            <a:spAutoFit/>
          </a:bodyPr>
          <a:lstStyle/>
          <a:p>
            <a:pPr marL="457200" indent="-4572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Design</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xmlns="" id="{78E2DE6C-2B4E-B3A8-46A4-5206A5AE483B}"/>
                  </a:ext>
                </a:extLst>
              </p:cNvPr>
              <p:cNvSpPr txBox="1"/>
              <p:nvPr/>
            </p:nvSpPr>
            <p:spPr>
              <a:xfrm>
                <a:off x="503582" y="1971461"/>
                <a:ext cx="5888979" cy="3550011"/>
              </a:xfrm>
              <a:prstGeom prst="rect">
                <a:avLst/>
              </a:prstGeom>
              <a:noFill/>
            </p:spPr>
            <p:txBody>
              <a:bodyPr wrap="square">
                <a:spAutoFit/>
              </a:bodyPr>
              <a:lstStyle/>
              <a:p>
                <a:pPr marL="742950" marR="0" indent="-285750">
                  <a:lnSpc>
                    <a:spcPct val="106000"/>
                  </a:lnSpc>
                  <a:spcBef>
                    <a:spcPts val="0"/>
                  </a:spcBef>
                  <a:spcAft>
                    <a:spcPts val="800"/>
                  </a:spcAft>
                  <a:buFont typeface="Wingdings" panose="05000000000000000000" pitchFamily="2" charset="2"/>
                  <a:buChar char="Ø"/>
                </a:pPr>
                <a:r>
                  <a:rPr lang="en-US" sz="2000" kern="0" dirty="0" smtClean="0">
                    <a:effectLst/>
                    <a:latin typeface="Times New Roman" panose="02020603050405020304" pitchFamily="18" charset="0"/>
                    <a:ea typeface="Calibri" panose="020F0502020204030204" pitchFamily="34" charset="0"/>
                    <a:cs typeface="Times New Roman" panose="02020603050405020304" pitchFamily="18" charset="0"/>
                  </a:rPr>
                  <a:t>Check wide beam shear </a:t>
                </a:r>
                <a:r>
                  <a:rPr lang="en-US" sz="1800" kern="0" dirty="0">
                    <a:effectLst/>
                    <a:latin typeface="Times New Roman" panose="02020603050405020304" pitchFamily="18" charset="0"/>
                    <a:ea typeface="Calibri" panose="020F0502020204030204" pitchFamily="34" charset="0"/>
                    <a:cs typeface="Arial" panose="020B0604020202020204" pitchFamily="34" charset="0"/>
                  </a:rPr>
                  <a:t> </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L="457200" marR="0">
                  <a:lnSpc>
                    <a:spcPct val="106000"/>
                  </a:lnSpc>
                  <a:spcBef>
                    <a:spcPts val="0"/>
                  </a:spcBef>
                  <a:spcAft>
                    <a:spcPts val="0"/>
                  </a:spcAft>
                </a:pPr>
                <a:r>
                  <a:rPr lang="en-US" dirty="0"/>
                  <a:t>Making a design strip with width of 8.5 * 0.25 + 8.5 * 0.25  = 4.25 m width .</a:t>
                </a:r>
                <a:r>
                  <a:rPr lang="en-US" kern="0" dirty="0" smtClean="0">
                    <a:effectLst/>
                    <a:latin typeface="Times New Roman" panose="02020603050405020304" pitchFamily="18" charset="0"/>
                    <a:ea typeface="Calibri" panose="020F0502020204030204" pitchFamily="34" charset="0"/>
                    <a:cs typeface="Times New Roman" panose="02020603050405020304" pitchFamily="18" charset="0"/>
                  </a:rPr>
                  <a:t/>
                </a:r>
                <a:br>
                  <a:rPr lang="en-US" kern="0" dirty="0" smtClean="0">
                    <a:effectLst/>
                    <a:latin typeface="Times New Roman" panose="02020603050405020304" pitchFamily="18" charset="0"/>
                    <a:ea typeface="Calibri" panose="020F0502020204030204" pitchFamily="34" charset="0"/>
                    <a:cs typeface="Times New Roman" panose="02020603050405020304" pitchFamily="18" charset="0"/>
                  </a:rPr>
                </a:br>
                <a:r>
                  <a:rPr lang="en-US" kern="0" dirty="0" smtClean="0">
                    <a:effectLst/>
                    <a:latin typeface="Times New Roman" panose="02020603050405020304" pitchFamily="18" charset="0"/>
                    <a:ea typeface="Calibri" panose="020F0502020204030204" pitchFamily="34" charset="0"/>
                    <a:cs typeface="Times New Roman" panose="02020603050405020304" pitchFamily="18" charset="0"/>
                  </a:rPr>
                  <a:t/>
                </a:r>
                <a:br>
                  <a:rPr lang="en-US" kern="0" dirty="0" smtClean="0">
                    <a:effectLst/>
                    <a:latin typeface="Times New Roman" panose="02020603050405020304" pitchFamily="18" charset="0"/>
                    <a:ea typeface="Calibri" panose="020F0502020204030204" pitchFamily="34" charset="0"/>
                    <a:cs typeface="Times New Roman" panose="02020603050405020304" pitchFamily="18" charset="0"/>
                  </a:rPr>
                </a:br>
                <a:r>
                  <a:rPr lang="en-US" kern="0" dirty="0" smtClean="0">
                    <a:effectLst/>
                    <a:latin typeface="Times New Roman" panose="02020603050405020304" pitchFamily="18" charset="0"/>
                    <a:ea typeface="Calibri" panose="020F0502020204030204" pitchFamily="34" charset="0"/>
                    <a:cs typeface="Times New Roman" panose="02020603050405020304" pitchFamily="18" charset="0"/>
                  </a:rPr>
                  <a:t>ACI318-14</a:t>
                </a:r>
                <a:r>
                  <a:rPr lang="en-US" kern="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kern="0" dirty="0">
                  <a:latin typeface="Times New Roman" panose="02020603050405020304" pitchFamily="18" charset="0"/>
                  <a:ea typeface="Calibri" panose="020F0502020204030204" pitchFamily="34" charset="0"/>
                  <a:cs typeface="Times New Roman" panose="02020603050405020304" pitchFamily="18" charset="0"/>
                </a:endParaRPr>
              </a:p>
              <a:p>
                <a:pPr marL="457200" marR="0">
                  <a:lnSpc>
                    <a:spcPct val="106000"/>
                  </a:lnSpc>
                  <a:spcBef>
                    <a:spcPts val="0"/>
                  </a:spcBef>
                  <a:spcAft>
                    <a:spcPts val="0"/>
                  </a:spcAft>
                </a:pPr>
                <a14:m>
                  <m:oMathPara xmlns:m="http://schemas.openxmlformats.org/officeDocument/2006/math">
                    <m:oMathParaPr>
                      <m:jc m:val="centerGroup"/>
                    </m:oMathParaPr>
                    <m:oMath xmlns:m="http://schemas.openxmlformats.org/officeDocument/2006/math">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𝑉𝐶</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i="1" kern="0">
                              <a:effectLst/>
                              <a:latin typeface="Cambria Math" panose="02040503050406030204" pitchFamily="18" charset="0"/>
                              <a:ea typeface="Calibri" panose="020F0502020204030204" pitchFamily="34" charset="0"/>
                              <a:cs typeface="Times New Roman" panose="02020603050405020304" pitchFamily="18" charset="0"/>
                            </a:rPr>
                            <m:t>6</m:t>
                          </m:r>
                        </m:den>
                      </m:f>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0</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75</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i="1" kern="0">
                              <a:effectLst/>
                              <a:latin typeface="Cambria Math" panose="02040503050406030204" pitchFamily="18" charset="0"/>
                              <a:ea typeface="Calibri" panose="020F0502020204030204" pitchFamily="34" charset="0"/>
                              <a:cs typeface="Times New Roman" panose="02020603050405020304" pitchFamily="18" charset="0"/>
                            </a:rPr>
                            <m:t>𝑓𝑐</m:t>
                          </m:r>
                        </m:e>
                      </m:rad>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𝑏</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𝑑</m:t>
                      </m:r>
                    </m:oMath>
                  </m:oMathPara>
                </a14:m>
                <a:r>
                  <a:rPr lang="en-US" i="1" kern="0" dirty="0" smtClean="0">
                    <a:effectLst/>
                    <a:latin typeface="Cambria Math" panose="02040503050406030204" pitchFamily="18" charset="0"/>
                    <a:ea typeface="Calibri" panose="020F0502020204030204" pitchFamily="34" charset="0"/>
                    <a:cs typeface="Times New Roman" panose="02020603050405020304" pitchFamily="18" charset="0"/>
                  </a:rPr>
                  <a:t/>
                </a:r>
                <a:br>
                  <a:rPr lang="en-US" i="1" kern="0" dirty="0" smtClean="0">
                    <a:effectLst/>
                    <a:latin typeface="Cambria Math" panose="02040503050406030204" pitchFamily="18" charset="0"/>
                    <a:ea typeface="Calibri" panose="020F0502020204030204" pitchFamily="34" charset="0"/>
                    <a:cs typeface="Times New Roman" panose="02020603050405020304" pitchFamily="18" charset="0"/>
                  </a:rPr>
                </a:br>
                <a14:m>
                  <m:oMath xmlns:m="http://schemas.openxmlformats.org/officeDocument/2006/math">
                    <m:r>
                      <a:rPr lang="en-US" i="1" kern="0">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fPr>
                      <m:num>
                        <m:r>
                          <a:rPr lang="en-US" i="1" kern="0">
                            <a:effectLst/>
                            <a:latin typeface="Cambria Math" panose="02040503050406030204" pitchFamily="18" charset="0"/>
                            <a:ea typeface="Calibri" panose="020F0502020204030204" pitchFamily="34" charset="0"/>
                            <a:cs typeface="Times New Roman" panose="02020603050405020304" pitchFamily="18" charset="0"/>
                          </a:rPr>
                          <m:t>1</m:t>
                        </m:r>
                      </m:num>
                      <m:den>
                        <m:r>
                          <a:rPr lang="en-US" i="1" kern="0">
                            <a:effectLst/>
                            <a:latin typeface="Cambria Math" panose="02040503050406030204" pitchFamily="18" charset="0"/>
                            <a:ea typeface="Calibri" panose="020F0502020204030204" pitchFamily="34" charset="0"/>
                            <a:cs typeface="Times New Roman" panose="02020603050405020304" pitchFamily="18" charset="0"/>
                          </a:rPr>
                          <m:t>6</m:t>
                        </m:r>
                      </m:den>
                    </m:f>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0</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75</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rad>
                      <m:radPr>
                        <m:degHide m:val="on"/>
                        <m:ctrlPr>
                          <a:rPr lang="en-US" i="1" kern="0">
                            <a:effectLst/>
                            <a:latin typeface="Cambria Math" panose="02040503050406030204" pitchFamily="18" charset="0"/>
                            <a:ea typeface="Calibri" panose="020F0502020204030204" pitchFamily="34" charset="0"/>
                            <a:cs typeface="Times New Roman" panose="02020603050405020304" pitchFamily="18" charset="0"/>
                          </a:rPr>
                        </m:ctrlPr>
                      </m:radPr>
                      <m:deg/>
                      <m:e>
                        <m:r>
                          <a:rPr lang="en-US" i="1" kern="0">
                            <a:effectLst/>
                            <a:latin typeface="Cambria Math" panose="02040503050406030204" pitchFamily="18" charset="0"/>
                            <a:ea typeface="Calibri" panose="020F0502020204030204" pitchFamily="34" charset="0"/>
                            <a:cs typeface="Times New Roman" panose="02020603050405020304" pitchFamily="18" charset="0"/>
                          </a:rPr>
                          <m:t>3</m:t>
                        </m:r>
                        <m:r>
                          <a:rPr lang="en-US" b="0" i="1" kern="0" smtClean="0">
                            <a:effectLst/>
                            <a:latin typeface="Cambria Math" panose="02040503050406030204" pitchFamily="18" charset="0"/>
                            <a:ea typeface="Calibri" panose="020F0502020204030204" pitchFamily="34" charset="0"/>
                            <a:cs typeface="Times New Roman" panose="02020603050405020304" pitchFamily="18" charset="0"/>
                          </a:rPr>
                          <m:t>6</m:t>
                        </m:r>
                      </m:e>
                    </m:rad>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b="0" i="1" kern="0" smtClean="0">
                        <a:effectLst/>
                        <a:latin typeface="Cambria Math" panose="02040503050406030204" pitchFamily="18" charset="0"/>
                        <a:ea typeface="Calibri" panose="020F0502020204030204" pitchFamily="34" charset="0"/>
                        <a:cs typeface="Times New Roman" panose="02020603050405020304" pitchFamily="18" charset="0"/>
                      </a:rPr>
                      <m:t>4250</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i="1" kern="0">
                        <a:effectLst/>
                        <a:latin typeface="Cambria Math" panose="02040503050406030204" pitchFamily="18" charset="0"/>
                        <a:ea typeface="Calibri" panose="020F0502020204030204" pitchFamily="34" charset="0"/>
                        <a:cs typeface="Times New Roman" panose="02020603050405020304" pitchFamily="18" charset="0"/>
                      </a:rPr>
                      <m:t>114</m:t>
                    </m:r>
                    <m:r>
                      <a:rPr lang="en-US" b="0" i="1" kern="0" smtClean="0">
                        <a:effectLst/>
                        <a:latin typeface="Cambria Math" panose="02040503050406030204" pitchFamily="18" charset="0"/>
                        <a:ea typeface="Calibri" panose="020F0502020204030204" pitchFamily="34" charset="0"/>
                        <a:cs typeface="Times New Roman" panose="02020603050405020304" pitchFamily="18" charset="0"/>
                      </a:rPr>
                      <m:t>0</m:t>
                    </m:r>
                    <m:r>
                      <a:rPr lang="en-US" i="1" kern="0">
                        <a:effectLst/>
                        <a:latin typeface="Cambria Math" panose="02040503050406030204" pitchFamily="18" charset="0"/>
                        <a:ea typeface="Calibri" panose="020F0502020204030204" pitchFamily="34" charset="0"/>
                        <a:cs typeface="Times New Roman" panose="02020603050405020304" pitchFamily="18" charset="0"/>
                      </a:rPr>
                      <m:t>=</m:t>
                    </m:r>
                    <m:r>
                      <a:rPr lang="en-US" b="0" i="1" kern="0" smtClean="0">
                        <a:effectLst/>
                        <a:latin typeface="Cambria Math" panose="02040503050406030204" pitchFamily="18" charset="0"/>
                        <a:ea typeface="Calibri" panose="020F0502020204030204" pitchFamily="34" charset="0"/>
                        <a:cs typeface="Times New Roman" panose="02020603050405020304" pitchFamily="18" charset="0"/>
                      </a:rPr>
                      <m:t>3710</m:t>
                    </m:r>
                    <m:r>
                      <a:rPr lang="en-US" b="0" i="1" kern="0" smtClean="0">
                        <a:effectLst/>
                        <a:latin typeface="Cambria Math" panose="02040503050406030204" pitchFamily="18" charset="0"/>
                        <a:ea typeface="Calibri" panose="020F0502020204030204" pitchFamily="34" charset="0"/>
                        <a:cs typeface="Times New Roman" panose="02020603050405020304" pitchFamily="18" charset="0"/>
                      </a:rPr>
                      <m:t> </m:t>
                    </m:r>
                    <m:r>
                      <a:rPr lang="en-US" i="1" kern="0">
                        <a:effectLst/>
                        <a:latin typeface="Cambria Math" panose="02040503050406030204" pitchFamily="18" charset="0"/>
                        <a:ea typeface="Calibri" panose="020F0502020204030204" pitchFamily="34" charset="0"/>
                        <a:cs typeface="Times New Roman" panose="02020603050405020304" pitchFamily="18" charset="0"/>
                      </a:rPr>
                      <m:t>𝐾</m:t>
                    </m:r>
                  </m:oMath>
                </a14:m>
                <a:r>
                  <a:rPr lang="en-US" i="1" kern="0" dirty="0" smtClean="0">
                    <a:effectLst/>
                    <a:latin typeface="Cambria Math" panose="02040503050406030204" pitchFamily="18" charset="0"/>
                    <a:ea typeface="Calibri" panose="020F0502020204030204" pitchFamily="34" charset="0"/>
                    <a:cs typeface="Times New Roman" panose="02020603050405020304" pitchFamily="18" charset="0"/>
                  </a:rPr>
                  <a:t>N</a:t>
                </a:r>
                <a:endParaRPr lang="en-US" i="1" kern="0" dirty="0">
                  <a:effectLst/>
                  <a:latin typeface="Cambria Math" panose="02040503050406030204" pitchFamily="18" charset="0"/>
                  <a:ea typeface="Calibri" panose="020F0502020204030204" pitchFamily="34" charset="0"/>
                  <a:cs typeface="Times New Roman" panose="02020603050405020304" pitchFamily="18" charset="0"/>
                </a:endParaRPr>
              </a:p>
              <a:p>
                <a:pPr marL="457200" marR="0">
                  <a:lnSpc>
                    <a:spcPct val="106000"/>
                  </a:lnSpc>
                  <a:spcBef>
                    <a:spcPts val="0"/>
                  </a:spcBef>
                  <a:spcAft>
                    <a:spcPts val="0"/>
                  </a:spcAft>
                </a:pPr>
                <a14:m>
                  <m:oMathPara xmlns:m="http://schemas.openxmlformats.org/officeDocument/2006/math">
                    <m:oMathParaPr>
                      <m:jc m:val="centerGroup"/>
                    </m:oMathParaPr>
                    <m:oMath xmlns:m="http://schemas.openxmlformats.org/officeDocument/2006/math">
                      <m:r>
                        <a:rPr lang="en-US" i="1" kern="0">
                          <a:effectLst/>
                          <a:latin typeface="Cambria Math" panose="02040503050406030204" pitchFamily="18" charset="0"/>
                          <a:ea typeface="Calibri" panose="020F0502020204030204" pitchFamily="34" charset="0"/>
                          <a:cs typeface="Times New Roman" panose="02020603050405020304" pitchFamily="18" charset="0"/>
                        </a:rPr>
                        <m:t>  </m:t>
                      </m:r>
                    </m:oMath>
                  </m:oMathPara>
                </a14:m>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kern="0" dirty="0">
                    <a:effectLst/>
                    <a:latin typeface="Times New Roman" panose="02020603050405020304" pitchFamily="18" charset="0"/>
                    <a:ea typeface="Calibri" panose="020F0502020204030204" pitchFamily="34" charset="0"/>
                    <a:cs typeface="Times New Roman" panose="02020603050405020304" pitchFamily="18" charset="0"/>
                  </a:rPr>
                  <a:t>Shear capacity (ØVc) ˃ all values of Vud (at distance d from support) so wide Bram shear is ok</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p:sp>
            <p:nvSpPr>
              <p:cNvPr id="5" name="TextBox 4">
                <a:extLst>
                  <a:ext uri="{FF2B5EF4-FFF2-40B4-BE49-F238E27FC236}">
                    <a16:creationId xmlns:a16="http://schemas.microsoft.com/office/drawing/2014/main" xmlns="" xmlns:a14="http://schemas.microsoft.com/office/drawing/2010/main" id="{78E2DE6C-2B4E-B3A8-46A4-5206A5AE483B}"/>
                  </a:ext>
                </a:extLst>
              </p:cNvPr>
              <p:cNvSpPr txBox="1">
                <a:spLocks noRot="1" noChangeAspect="1" noMove="1" noResize="1" noEditPoints="1" noAdjustHandles="1" noChangeArrowheads="1" noChangeShapeType="1" noTextEdit="1"/>
              </p:cNvSpPr>
              <p:nvPr/>
            </p:nvSpPr>
            <p:spPr>
              <a:xfrm>
                <a:off x="503582" y="1971461"/>
                <a:ext cx="5888979" cy="3550011"/>
              </a:xfrm>
              <a:prstGeom prst="rect">
                <a:avLst/>
              </a:prstGeom>
              <a:blipFill rotWithShape="0">
                <a:blip r:embed="rId2"/>
                <a:stretch>
                  <a:fillRect l="-932" t="-858" b="-1201"/>
                </a:stretch>
              </a:blipFill>
            </p:spPr>
            <p:txBody>
              <a:bodyPr/>
              <a:lstStyle/>
              <a:p>
                <a:r>
                  <a:rPr lang="en-US">
                    <a:noFill/>
                  </a:rPr>
                  <a:t> </a:t>
                </a:r>
              </a:p>
            </p:txBody>
          </p:sp>
        </mc:Fallback>
      </mc:AlternateContent>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6256655" y="626204"/>
            <a:ext cx="5935345" cy="3990975"/>
          </a:xfrm>
          <a:prstGeom prst="rect">
            <a:avLst/>
          </a:prstGeom>
          <a:noFill/>
          <a:ln>
            <a:noFill/>
          </a:ln>
        </p:spPr>
      </p:pic>
    </p:spTree>
    <p:extLst>
      <p:ext uri="{BB962C8B-B14F-4D97-AF65-F5344CB8AC3E}">
        <p14:creationId xmlns:p14="http://schemas.microsoft.com/office/powerpoint/2010/main" val="4139710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B814CDEC-C7A4-EB4D-ABD6-29815AAEE5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xmlns="" id="{7FDD1EE5-AB90-EF57-E1DB-C6C67646C7B3}"/>
              </a:ext>
            </a:extLst>
          </p:cNvPr>
          <p:cNvSpPr txBox="1"/>
          <p:nvPr/>
        </p:nvSpPr>
        <p:spPr>
          <a:xfrm>
            <a:off x="1477108" y="1026942"/>
            <a:ext cx="8834510" cy="4462760"/>
          </a:xfrm>
          <a:prstGeom prst="rect">
            <a:avLst/>
          </a:prstGeom>
          <a:noFill/>
        </p:spPr>
        <p:txBody>
          <a:bodyPr wrap="square" rtlCol="0">
            <a:spAutoFit/>
          </a:bodyPr>
          <a:lstStyle/>
          <a:p>
            <a:pPr marL="571500" indent="-571500">
              <a:buClr>
                <a:schemeClr val="accent1"/>
              </a:buClr>
              <a:buFont typeface="Wingdings" panose="05000000000000000000" pitchFamily="2" charset="2"/>
              <a:buChar char="v"/>
            </a:pPr>
            <a:r>
              <a:rPr lang="en-US" sz="4400" dirty="0">
                <a:solidFill>
                  <a:schemeClr val="accent1"/>
                </a:solidFill>
                <a:latin typeface="Times New Roman" panose="02020603050405020304" pitchFamily="18" charset="0"/>
                <a:cs typeface="Times New Roman" panose="02020603050405020304" pitchFamily="18" charset="0"/>
              </a:rPr>
              <a:t>Outline:</a:t>
            </a:r>
          </a:p>
          <a:p>
            <a:endParaRPr lang="en-US" sz="2400" dirty="0">
              <a:latin typeface="Times New Roman" panose="02020603050405020304" pitchFamily="18" charset="0"/>
              <a:cs typeface="Times New Roman" panose="02020603050405020304" pitchFamily="18" charset="0"/>
            </a:endParaRPr>
          </a:p>
          <a:p>
            <a:pPr marL="457200" indent="-457200" algn="l" rtl="0">
              <a:buClr>
                <a:schemeClr val="accent1"/>
              </a:buClr>
              <a:buFont typeface="Arial" panose="020B0604020202020204" pitchFamily="34" charset="0"/>
              <a:buChar char="•"/>
            </a:pPr>
            <a:r>
              <a:rPr lang="en-US" sz="3200" dirty="0"/>
              <a:t>Introduction</a:t>
            </a:r>
          </a:p>
          <a:p>
            <a:pPr marL="457200" indent="-457200" algn="l" rtl="0">
              <a:buClr>
                <a:schemeClr val="accent1"/>
              </a:buClr>
              <a:buFont typeface="Arial" panose="020B0604020202020204" pitchFamily="34" charset="0"/>
              <a:buChar char="•"/>
            </a:pPr>
            <a:r>
              <a:rPr lang="en-US" sz="3200" dirty="0"/>
              <a:t>Objectives</a:t>
            </a:r>
          </a:p>
          <a:p>
            <a:pPr marL="457200" indent="-457200" algn="l" rtl="0">
              <a:buClr>
                <a:schemeClr val="accent1"/>
              </a:buClr>
              <a:buFont typeface="Arial" panose="020B0604020202020204" pitchFamily="34" charset="0"/>
              <a:buChar char="•"/>
            </a:pPr>
            <a:r>
              <a:rPr lang="en-US" sz="3200" dirty="0"/>
              <a:t>Methodology</a:t>
            </a:r>
          </a:p>
          <a:p>
            <a:pPr marL="457200" indent="-457200" algn="l" rtl="0">
              <a:buClr>
                <a:schemeClr val="accent1"/>
              </a:buClr>
              <a:buFont typeface="Arial" panose="020B0604020202020204" pitchFamily="34" charset="0"/>
              <a:buChar char="•"/>
            </a:pPr>
            <a:r>
              <a:rPr lang="en-US" sz="3200" dirty="0"/>
              <a:t>Analysis</a:t>
            </a:r>
          </a:p>
          <a:p>
            <a:pPr marL="457200" indent="-457200" algn="l" rtl="0">
              <a:buClr>
                <a:schemeClr val="accent1"/>
              </a:buClr>
              <a:buFont typeface="Arial" panose="020B0604020202020204" pitchFamily="34" charset="0"/>
              <a:buChar char="•"/>
            </a:pPr>
            <a:r>
              <a:rPr lang="en-US" sz="3200" dirty="0"/>
              <a:t>Design </a:t>
            </a:r>
          </a:p>
          <a:p>
            <a:pPr marL="457200" indent="-457200" algn="l" rtl="0">
              <a:buClr>
                <a:schemeClr val="accent1"/>
              </a:buClr>
              <a:buFont typeface="Arial" panose="020B0604020202020204" pitchFamily="34" charset="0"/>
              <a:buChar char="•"/>
            </a:pPr>
            <a:r>
              <a:rPr lang="en-US" sz="3200" dirty="0"/>
              <a:t>Results and Conclusion</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5776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71F11F27-5D3A-98BC-1BB7-68254750751D}"/>
              </a:ext>
            </a:extLst>
          </p:cNvPr>
          <p:cNvSpPr txBox="1"/>
          <p:nvPr/>
        </p:nvSpPr>
        <p:spPr>
          <a:xfrm>
            <a:off x="1012873" y="970671"/>
            <a:ext cx="10522635" cy="3908762"/>
          </a:xfrm>
          <a:prstGeom prst="rect">
            <a:avLst/>
          </a:prstGeom>
          <a:noFill/>
        </p:spPr>
        <p:txBody>
          <a:bodyPr wrap="square" rtlCol="0">
            <a:spAutoFit/>
          </a:bodyPr>
          <a:lstStyle/>
          <a:p>
            <a:pPr marL="571500" indent="-571500">
              <a:buFont typeface="Wingdings" panose="05000000000000000000" pitchFamily="2" charset="2"/>
              <a:buChar char="v"/>
            </a:pPr>
            <a:r>
              <a:rPr lang="en-US" sz="3600" dirty="0">
                <a:solidFill>
                  <a:schemeClr val="accent1"/>
                </a:solidFill>
                <a:latin typeface="Times New Roman" panose="02020603050405020304" pitchFamily="18" charset="0"/>
                <a:cs typeface="Times New Roman" panose="02020603050405020304" pitchFamily="18" charset="0"/>
              </a:rPr>
              <a:t>Introduction</a:t>
            </a:r>
          </a:p>
          <a:p>
            <a:endParaRPr lang="en-US" sz="3200" dirty="0">
              <a:latin typeface="Times New Roman" panose="02020603050405020304" pitchFamily="18" charset="0"/>
              <a:cs typeface="Times New Roman" panose="02020603050405020304" pitchFamily="18" charset="0"/>
            </a:endParaRPr>
          </a:p>
          <a:p>
            <a:r>
              <a:rPr lang="en-US" sz="3600" dirty="0">
                <a:latin typeface="Times New Roman" panose="02020603050405020304" pitchFamily="18" charset="0"/>
                <a:cs typeface="Times New Roman" panose="02020603050405020304" pitchFamily="18" charset="0"/>
              </a:rPr>
              <a:t>foundations is the most important part of a building .it provides a uniform base for the superstructure and transfers the load down to the soil below it uniformly. there ‘s two types of foundations shallow and deep foundations.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6407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721252B1-86EB-21BD-13D9-618298BC979C}"/>
              </a:ext>
            </a:extLst>
          </p:cNvPr>
          <p:cNvSpPr txBox="1"/>
          <p:nvPr/>
        </p:nvSpPr>
        <p:spPr>
          <a:xfrm>
            <a:off x="770206" y="863377"/>
            <a:ext cx="6098344" cy="523220"/>
          </a:xfrm>
          <a:prstGeom prst="rect">
            <a:avLst/>
          </a:prstGeom>
          <a:noFill/>
        </p:spPr>
        <p:txBody>
          <a:bodyPr wrap="square">
            <a:spAutoFit/>
          </a:bodyPr>
          <a:lstStyle/>
          <a:p>
            <a:pPr marL="457200" indent="-45720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Shallow foundation:</a:t>
            </a:r>
            <a:endParaRPr lang="en-US" sz="2800" dirty="0">
              <a:solidFill>
                <a:schemeClr val="accent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xmlns="" id="{1C3F395A-297E-E4AC-3DB1-508BA4F0D84B}"/>
              </a:ext>
            </a:extLst>
          </p:cNvPr>
          <p:cNvPicPr>
            <a:picLocks noChangeAspect="1"/>
          </p:cNvPicPr>
          <p:nvPr/>
        </p:nvPicPr>
        <p:blipFill>
          <a:blip r:embed="rId2"/>
          <a:stretch>
            <a:fillRect/>
          </a:stretch>
        </p:blipFill>
        <p:spPr>
          <a:xfrm>
            <a:off x="7787241" y="1386597"/>
            <a:ext cx="3792041" cy="1908213"/>
          </a:xfrm>
          <a:prstGeom prst="rect">
            <a:avLst/>
          </a:prstGeom>
        </p:spPr>
      </p:pic>
      <p:pic>
        <p:nvPicPr>
          <p:cNvPr id="5" name="Picture 4">
            <a:extLst>
              <a:ext uri="{FF2B5EF4-FFF2-40B4-BE49-F238E27FC236}">
                <a16:creationId xmlns:a16="http://schemas.microsoft.com/office/drawing/2014/main" xmlns="" id="{436CAF19-800F-4ED7-C432-4F74D73B5965}"/>
              </a:ext>
            </a:extLst>
          </p:cNvPr>
          <p:cNvPicPr>
            <a:picLocks noChangeAspect="1"/>
          </p:cNvPicPr>
          <p:nvPr/>
        </p:nvPicPr>
        <p:blipFill>
          <a:blip r:embed="rId3"/>
          <a:stretch>
            <a:fillRect/>
          </a:stretch>
        </p:blipFill>
        <p:spPr>
          <a:xfrm>
            <a:off x="7903075" y="3811552"/>
            <a:ext cx="3676207" cy="2048434"/>
          </a:xfrm>
          <a:prstGeom prst="rect">
            <a:avLst/>
          </a:prstGeom>
        </p:spPr>
      </p:pic>
      <p:sp>
        <p:nvSpPr>
          <p:cNvPr id="7" name="TextBox 6">
            <a:extLst>
              <a:ext uri="{FF2B5EF4-FFF2-40B4-BE49-F238E27FC236}">
                <a16:creationId xmlns:a16="http://schemas.microsoft.com/office/drawing/2014/main" xmlns="" id="{180C3422-DA4B-E73D-20A1-F8473BEC5D6F}"/>
              </a:ext>
            </a:extLst>
          </p:cNvPr>
          <p:cNvSpPr txBox="1"/>
          <p:nvPr/>
        </p:nvSpPr>
        <p:spPr>
          <a:xfrm>
            <a:off x="1355588" y="1805913"/>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Isolated footing:</a:t>
            </a:r>
            <a:endParaRPr lang="en-US" sz="2400" dirty="0">
              <a:solidFill>
                <a:schemeClr val="accent1"/>
              </a:solidFill>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xmlns="" id="{865897F6-7B56-78B2-4C86-BA3C49FFA993}"/>
              </a:ext>
            </a:extLst>
          </p:cNvPr>
          <p:cNvSpPr txBox="1"/>
          <p:nvPr/>
        </p:nvSpPr>
        <p:spPr>
          <a:xfrm>
            <a:off x="1355588" y="4098946"/>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Wall or strip footing: </a:t>
            </a:r>
            <a:endParaRPr lang="en-US" sz="2400" dirty="0">
              <a:solidFill>
                <a:schemeClr val="accent1"/>
              </a:solidFill>
            </a:endParaRPr>
          </a:p>
        </p:txBody>
      </p:sp>
    </p:spTree>
    <p:extLst>
      <p:ext uri="{BB962C8B-B14F-4D97-AF65-F5344CB8AC3E}">
        <p14:creationId xmlns:p14="http://schemas.microsoft.com/office/powerpoint/2010/main" val="3738394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B16FE6C6-5E28-C64C-9D97-51692B967230}"/>
              </a:ext>
            </a:extLst>
          </p:cNvPr>
          <p:cNvPicPr>
            <a:picLocks noChangeAspect="1"/>
          </p:cNvPicPr>
          <p:nvPr/>
        </p:nvPicPr>
        <p:blipFill>
          <a:blip r:embed="rId2"/>
          <a:stretch>
            <a:fillRect/>
          </a:stretch>
        </p:blipFill>
        <p:spPr>
          <a:xfrm>
            <a:off x="7068111" y="598707"/>
            <a:ext cx="4639458" cy="2481287"/>
          </a:xfrm>
          <a:prstGeom prst="rect">
            <a:avLst/>
          </a:prstGeom>
        </p:spPr>
      </p:pic>
      <p:pic>
        <p:nvPicPr>
          <p:cNvPr id="3" name="Picture 2">
            <a:extLst>
              <a:ext uri="{FF2B5EF4-FFF2-40B4-BE49-F238E27FC236}">
                <a16:creationId xmlns:a16="http://schemas.microsoft.com/office/drawing/2014/main" xmlns="" id="{D98F3C0C-B608-9D3C-CC41-7FA3F07EAD98}"/>
              </a:ext>
            </a:extLst>
          </p:cNvPr>
          <p:cNvPicPr>
            <a:picLocks noChangeAspect="1"/>
          </p:cNvPicPr>
          <p:nvPr/>
        </p:nvPicPr>
        <p:blipFill>
          <a:blip r:embed="rId3"/>
          <a:stretch>
            <a:fillRect/>
          </a:stretch>
        </p:blipFill>
        <p:spPr>
          <a:xfrm>
            <a:off x="7236923" y="3595125"/>
            <a:ext cx="4639458" cy="2481287"/>
          </a:xfrm>
          <a:prstGeom prst="rect">
            <a:avLst/>
          </a:prstGeom>
        </p:spPr>
      </p:pic>
      <p:sp>
        <p:nvSpPr>
          <p:cNvPr id="5" name="TextBox 4">
            <a:extLst>
              <a:ext uri="{FF2B5EF4-FFF2-40B4-BE49-F238E27FC236}">
                <a16:creationId xmlns:a16="http://schemas.microsoft.com/office/drawing/2014/main" xmlns="" id="{3E75E558-4083-C179-1E6A-5BF88445C3CB}"/>
              </a:ext>
            </a:extLst>
          </p:cNvPr>
          <p:cNvSpPr txBox="1"/>
          <p:nvPr/>
        </p:nvSpPr>
        <p:spPr>
          <a:xfrm>
            <a:off x="629529" y="1608517"/>
            <a:ext cx="6098344" cy="461665"/>
          </a:xfrm>
          <a:prstGeom prst="rect">
            <a:avLst/>
          </a:prstGeom>
          <a:noFill/>
        </p:spPr>
        <p:txBody>
          <a:bodyPr wrap="square">
            <a:spAutoFit/>
          </a:bodyPr>
          <a:lstStyle/>
          <a:p>
            <a:pPr marL="342900" indent="-34290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Combined footing</a:t>
            </a:r>
            <a:endParaRPr lang="en-US" sz="2400" dirty="0">
              <a:solidFill>
                <a:schemeClr val="accent1"/>
              </a:solidFill>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CAAC60AE-05B2-97E3-40EB-FA664ED5DA4F}"/>
              </a:ext>
            </a:extLst>
          </p:cNvPr>
          <p:cNvSpPr txBox="1"/>
          <p:nvPr/>
        </p:nvSpPr>
        <p:spPr>
          <a:xfrm>
            <a:off x="532547" y="4374103"/>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Raft(mat) foundation </a:t>
            </a:r>
            <a:endParaRPr lang="en-US" sz="2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3520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567249EF-014E-AEAF-188F-5F5755137D99}"/>
              </a:ext>
            </a:extLst>
          </p:cNvPr>
          <p:cNvPicPr>
            <a:picLocks noChangeAspect="1"/>
          </p:cNvPicPr>
          <p:nvPr/>
        </p:nvPicPr>
        <p:blipFill>
          <a:blip r:embed="rId2"/>
          <a:stretch>
            <a:fillRect/>
          </a:stretch>
        </p:blipFill>
        <p:spPr>
          <a:xfrm>
            <a:off x="7104185" y="3232053"/>
            <a:ext cx="4962224" cy="3085323"/>
          </a:xfrm>
          <a:prstGeom prst="rect">
            <a:avLst/>
          </a:prstGeom>
        </p:spPr>
      </p:pic>
      <p:sp>
        <p:nvSpPr>
          <p:cNvPr id="4" name="TextBox 3">
            <a:extLst>
              <a:ext uri="{FF2B5EF4-FFF2-40B4-BE49-F238E27FC236}">
                <a16:creationId xmlns:a16="http://schemas.microsoft.com/office/drawing/2014/main" xmlns="" id="{1FEDE0E1-0FD0-19BB-87FD-64373AA0D92A}"/>
              </a:ext>
            </a:extLst>
          </p:cNvPr>
          <p:cNvSpPr txBox="1"/>
          <p:nvPr/>
        </p:nvSpPr>
        <p:spPr>
          <a:xfrm>
            <a:off x="784273" y="708633"/>
            <a:ext cx="6098344" cy="523220"/>
          </a:xfrm>
          <a:prstGeom prst="rect">
            <a:avLst/>
          </a:prstGeom>
          <a:noFill/>
        </p:spPr>
        <p:txBody>
          <a:bodyPr wrap="square">
            <a:spAutoFit/>
          </a:bodyPr>
          <a:lstStyle/>
          <a:p>
            <a:pPr marL="457200" indent="-457200">
              <a:buFont typeface="Wingdings" panose="05000000000000000000" pitchFamily="2" charset="2"/>
              <a:buChar char="v"/>
            </a:pPr>
            <a:r>
              <a:rPr lang="en-US" sz="28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Deep foundation: </a:t>
            </a:r>
            <a:endParaRPr lang="en-US" sz="2800" dirty="0">
              <a:solidFill>
                <a:schemeClr val="accent1"/>
              </a:solidFill>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xmlns="" id="{151884B1-D8A4-11FB-F3E1-1CD8E263A457}"/>
              </a:ext>
            </a:extLst>
          </p:cNvPr>
          <p:cNvSpPr txBox="1"/>
          <p:nvPr/>
        </p:nvSpPr>
        <p:spPr>
          <a:xfrm>
            <a:off x="560363" y="1975690"/>
            <a:ext cx="10834468" cy="1133965"/>
          </a:xfrm>
          <a:prstGeom prst="rect">
            <a:avLst/>
          </a:prstGeom>
          <a:noFill/>
        </p:spPr>
        <p:txBody>
          <a:bodyPr wrap="square">
            <a:spAutoFit/>
          </a:bodyPr>
          <a:lstStyle/>
          <a:p>
            <a:pPr marL="0" marR="0">
              <a:lnSpc>
                <a:spcPct val="150000"/>
              </a:lnSpc>
              <a:spcBef>
                <a:spcPts val="0"/>
              </a:spcBef>
              <a:spcAft>
                <a:spcPts val="800"/>
              </a:spcAft>
              <a:tabLst>
                <a:tab pos="256222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Deep foundations are a form of foundations using piles to transfer the loads of a structure down to a firm soil stratum with sufficient load -taking capacity.</a:t>
            </a:r>
          </a:p>
        </p:txBody>
      </p:sp>
      <p:sp>
        <p:nvSpPr>
          <p:cNvPr id="8" name="TextBox 7">
            <a:extLst>
              <a:ext uri="{FF2B5EF4-FFF2-40B4-BE49-F238E27FC236}">
                <a16:creationId xmlns:a16="http://schemas.microsoft.com/office/drawing/2014/main" xmlns="" id="{F16B6A05-635D-C5EC-D061-3D1B03897644}"/>
              </a:ext>
            </a:extLst>
          </p:cNvPr>
          <p:cNvSpPr txBox="1"/>
          <p:nvPr/>
        </p:nvSpPr>
        <p:spPr>
          <a:xfrm>
            <a:off x="784273" y="3864043"/>
            <a:ext cx="6098344" cy="461665"/>
          </a:xfrm>
          <a:prstGeom prst="rect">
            <a:avLst/>
          </a:prstGeom>
          <a:noFill/>
        </p:spPr>
        <p:txBody>
          <a:bodyPr wrap="square">
            <a:spAutoFit/>
          </a:bodyPr>
          <a:lstStyle/>
          <a:p>
            <a:pPr marL="285750" indent="-285750">
              <a:buFont typeface="Wingdings" panose="05000000000000000000" pitchFamily="2" charset="2"/>
              <a:buChar char="Ø"/>
            </a:pPr>
            <a:r>
              <a:rPr lang="en-US" sz="24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Pile foundations</a:t>
            </a:r>
            <a:endParaRPr lang="en-US" sz="2400"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5446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6A979EA4-47C7-B5C2-4263-283A9F170420}"/>
              </a:ext>
            </a:extLst>
          </p:cNvPr>
          <p:cNvSpPr txBox="1"/>
          <p:nvPr/>
        </p:nvSpPr>
        <p:spPr>
          <a:xfrm>
            <a:off x="854611" y="911917"/>
            <a:ext cx="8444133" cy="3780843"/>
          </a:xfrm>
          <a:prstGeom prst="rect">
            <a:avLst/>
          </a:prstGeom>
          <a:noFill/>
        </p:spPr>
        <p:txBody>
          <a:bodyPr wrap="square">
            <a:spAutoFit/>
          </a:bodyPr>
          <a:lstStyle/>
          <a:p>
            <a:pPr marL="457200" lvl="0" indent="-457200" algn="l" rtl="0">
              <a:buFont typeface="Wingdings" panose="05000000000000000000" pitchFamily="2" charset="2"/>
              <a:buChar char="v"/>
            </a:pPr>
            <a:r>
              <a:rPr lang="en-US" sz="3200" dirty="0">
                <a:solidFill>
                  <a:schemeClr val="accent1"/>
                </a:solidFill>
                <a:latin typeface="Times New Roman" panose="02020603050405020304" pitchFamily="18" charset="0"/>
                <a:cs typeface="Times New Roman" panose="02020603050405020304" pitchFamily="18" charset="0"/>
              </a:rPr>
              <a:t>Selection of type of foundations for a building depends on </a:t>
            </a:r>
            <a:r>
              <a:rPr lang="en-US" dirty="0">
                <a:solidFill>
                  <a:schemeClr val="accent1"/>
                </a:solidFill>
                <a:latin typeface="Times New Roman" panose="02020603050405020304" pitchFamily="18" charset="0"/>
                <a:cs typeface="Times New Roman" panose="02020603050405020304" pitchFamily="18" charset="0"/>
              </a:rPr>
              <a:t>:</a:t>
            </a:r>
            <a:endParaRPr lang="en-US" sz="1800" dirty="0">
              <a:solidFill>
                <a:schemeClr val="accent1"/>
              </a:solidFill>
              <a:latin typeface="Times New Roman" panose="02020603050405020304" pitchFamily="18" charset="0"/>
              <a:cs typeface="Times New Roman" panose="02020603050405020304" pitchFamily="18" charset="0"/>
            </a:endParaRPr>
          </a:p>
          <a:p>
            <a:pPr lvl="0" algn="l" rtl="0"/>
            <a:endParaRPr lang="en-US" sz="1800" dirty="0"/>
          </a:p>
          <a:p>
            <a:pPr lvl="0" algn="l" rtl="0"/>
            <a:endParaRPr lang="en-US" sz="1800" dirty="0"/>
          </a:p>
          <a:p>
            <a:pPr marL="342900" lvl="0" indent="-342900" algn="l" rtl="0">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Nature of soil</a:t>
            </a:r>
          </a:p>
          <a:p>
            <a:pPr marL="342900" lvl="0" indent="-342900" algn="l" rtl="0">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load from the structure.</a:t>
            </a:r>
          </a:p>
          <a:p>
            <a:pPr marL="342900" lvl="0" indent="-342900" algn="l" rtl="0">
              <a:lnSpc>
                <a:spcPct val="150000"/>
              </a:lnSpc>
              <a:buFont typeface="Wingdings" panose="05000000000000000000" pitchFamily="2" charset="2"/>
              <a:buChar char="Ø"/>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allotted cost of foundations.</a:t>
            </a:r>
          </a:p>
          <a:p>
            <a:pPr marL="342900" lvl="0" indent="-342900" algn="l" rtl="0">
              <a:lnSpc>
                <a:spcPct val="150000"/>
              </a:lnSpc>
              <a:buFont typeface="Wingdings" panose="05000000000000000000" pitchFamily="2" charset="2"/>
              <a:buChar char="Ø"/>
            </a:pPr>
            <a:r>
              <a:rPr lang="en-US"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he available technology.</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5743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AEF12773-D549-87E5-D5F5-F3FD8F51B93C}"/>
              </a:ext>
            </a:extLst>
          </p:cNvPr>
          <p:cNvSpPr txBox="1"/>
          <p:nvPr/>
        </p:nvSpPr>
        <p:spPr>
          <a:xfrm>
            <a:off x="1121899" y="1766369"/>
            <a:ext cx="8908366" cy="2241960"/>
          </a:xfrm>
          <a:prstGeom prst="rect">
            <a:avLst/>
          </a:prstGeom>
          <a:noFill/>
        </p:spPr>
        <p:txBody>
          <a:bodyPr wrap="square">
            <a:spAutoFit/>
          </a:bodyPr>
          <a:lstStyle/>
          <a:p>
            <a:pPr marL="342900" indent="-342900">
              <a:lnSpc>
                <a:spcPct val="150000"/>
              </a:lnSpc>
              <a:buFont typeface="Wingdings" panose="05000000000000000000" pitchFamily="2" charset="2"/>
              <a:buChar char="Ø"/>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Therefore, to decide the type of foundation, subsoil exploration must be carried out. Then the soil characteristics within the affected zone below the building should be carefully evaluated. The allowable bearing capacity of the affected soil stress should then be estimated</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701397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678</TotalTime>
  <Words>434</Words>
  <Application>Microsoft Office PowerPoint</Application>
  <PresentationFormat>Widescreen</PresentationFormat>
  <Paragraphs>92</Paragraphs>
  <Slides>21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Calibri Light</vt:lpstr>
      <vt:lpstr>Cambria Math</vt:lpstr>
      <vt:lpstr>Times New Roman</vt:lpstr>
      <vt:lpstr>Wingdings</vt:lpstr>
      <vt:lpstr>Wingdings-Regular</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10</cp:lastModifiedBy>
  <cp:revision>85</cp:revision>
  <dcterms:created xsi:type="dcterms:W3CDTF">2023-01-07T14:11:22Z</dcterms:created>
  <dcterms:modified xsi:type="dcterms:W3CDTF">2023-07-23T23:35:52Z</dcterms:modified>
</cp:coreProperties>
</file>