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77" r:id="rId1"/>
  </p:sldMasterIdLst>
  <p:notesMasterIdLst>
    <p:notesMasterId r:id="rId92"/>
  </p:notesMasterIdLst>
  <p:sldIdLst>
    <p:sldId id="399" r:id="rId2"/>
    <p:sldId id="435" r:id="rId3"/>
    <p:sldId id="306" r:id="rId4"/>
    <p:sldId id="425" r:id="rId5"/>
    <p:sldId id="398" r:id="rId6"/>
    <p:sldId id="307" r:id="rId7"/>
    <p:sldId id="426" r:id="rId8"/>
    <p:sldId id="427" r:id="rId9"/>
    <p:sldId id="428" r:id="rId10"/>
    <p:sldId id="429" r:id="rId11"/>
    <p:sldId id="430" r:id="rId12"/>
    <p:sldId id="431" r:id="rId13"/>
    <p:sldId id="432" r:id="rId14"/>
    <p:sldId id="433" r:id="rId15"/>
    <p:sldId id="434" r:id="rId16"/>
    <p:sldId id="322" r:id="rId17"/>
    <p:sldId id="400" r:id="rId18"/>
    <p:sldId id="323" r:id="rId19"/>
    <p:sldId id="324" r:id="rId20"/>
    <p:sldId id="325" r:id="rId21"/>
    <p:sldId id="326" r:id="rId22"/>
    <p:sldId id="327" r:id="rId23"/>
    <p:sldId id="328" r:id="rId24"/>
    <p:sldId id="329" r:id="rId25"/>
    <p:sldId id="388" r:id="rId26"/>
    <p:sldId id="353" r:id="rId27"/>
    <p:sldId id="436" r:id="rId28"/>
    <p:sldId id="437" r:id="rId29"/>
    <p:sldId id="438" r:id="rId30"/>
    <p:sldId id="439" r:id="rId31"/>
    <p:sldId id="440" r:id="rId32"/>
    <p:sldId id="441" r:id="rId33"/>
    <p:sldId id="442" r:id="rId34"/>
    <p:sldId id="443" r:id="rId35"/>
    <p:sldId id="444" r:id="rId36"/>
    <p:sldId id="445" r:id="rId37"/>
    <p:sldId id="446" r:id="rId38"/>
    <p:sldId id="447" r:id="rId39"/>
    <p:sldId id="448" r:id="rId40"/>
    <p:sldId id="449" r:id="rId41"/>
    <p:sldId id="450" r:id="rId42"/>
    <p:sldId id="451" r:id="rId43"/>
    <p:sldId id="452" r:id="rId44"/>
    <p:sldId id="453" r:id="rId45"/>
    <p:sldId id="454" r:id="rId46"/>
    <p:sldId id="455" r:id="rId47"/>
    <p:sldId id="456" r:id="rId48"/>
    <p:sldId id="354" r:id="rId49"/>
    <p:sldId id="401" r:id="rId50"/>
    <p:sldId id="402" r:id="rId51"/>
    <p:sldId id="389" r:id="rId52"/>
    <p:sldId id="390" r:id="rId53"/>
    <p:sldId id="391" r:id="rId54"/>
    <p:sldId id="392" r:id="rId55"/>
    <p:sldId id="393" r:id="rId56"/>
    <p:sldId id="394" r:id="rId57"/>
    <p:sldId id="395" r:id="rId58"/>
    <p:sldId id="396" r:id="rId59"/>
    <p:sldId id="384" r:id="rId60"/>
    <p:sldId id="355" r:id="rId61"/>
    <p:sldId id="356" r:id="rId62"/>
    <p:sldId id="357" r:id="rId63"/>
    <p:sldId id="358" r:id="rId64"/>
    <p:sldId id="359" r:id="rId65"/>
    <p:sldId id="360" r:id="rId66"/>
    <p:sldId id="457" r:id="rId67"/>
    <p:sldId id="458" r:id="rId68"/>
    <p:sldId id="403" r:id="rId69"/>
    <p:sldId id="363" r:id="rId70"/>
    <p:sldId id="423" r:id="rId71"/>
    <p:sldId id="424" r:id="rId72"/>
    <p:sldId id="385" r:id="rId73"/>
    <p:sldId id="365" r:id="rId74"/>
    <p:sldId id="397" r:id="rId75"/>
    <p:sldId id="367" r:id="rId76"/>
    <p:sldId id="368" r:id="rId77"/>
    <p:sldId id="369" r:id="rId78"/>
    <p:sldId id="370" r:id="rId79"/>
    <p:sldId id="371" r:id="rId80"/>
    <p:sldId id="372" r:id="rId81"/>
    <p:sldId id="373" r:id="rId82"/>
    <p:sldId id="378" r:id="rId83"/>
    <p:sldId id="375" r:id="rId84"/>
    <p:sldId id="376" r:id="rId85"/>
    <p:sldId id="377" r:id="rId86"/>
    <p:sldId id="386" r:id="rId87"/>
    <p:sldId id="382" r:id="rId88"/>
    <p:sldId id="380" r:id="rId89"/>
    <p:sldId id="381" r:id="rId90"/>
    <p:sldId id="383" r:id="rId9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890" autoAdjust="0"/>
    <p:restoredTop sz="94364" autoAdjust="0"/>
  </p:normalViewPr>
  <p:slideViewPr>
    <p:cSldViewPr snapToGrid="0">
      <p:cViewPr varScale="1">
        <p:scale>
          <a:sx n="116" d="100"/>
          <a:sy n="116" d="100"/>
        </p:scale>
        <p:origin x="396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theme" Target="theme/theme1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aad\Desktop\3rd%20+4Th+5th%20years\9)2nd%20semester%20of%20(%205th%20year%20)\Our%20Project\Last%20BOQ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b="1" i="0" u="none" strike="noStrike" kern="1200" spc="100" baseline="0">
                <a:solidFill>
                  <a:prstClr val="white">
                    <a:lumMod val="95000"/>
                  </a:prst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en-US" sz="1800" dirty="0" smtClean="0">
                <a:effectLst/>
              </a:rPr>
              <a:t>Percentage of each work from total cost of the building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prstClr val="white">
                    <a:lumMod val="95000"/>
                  </a:prstClr>
                </a:solidFill>
              </a:defRPr>
            </a:pP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1600" b="1" i="0" u="none" strike="noStrike" kern="1200" spc="100" baseline="0">
              <a:solidFill>
                <a:prstClr val="white">
                  <a:lumMod val="95000"/>
                </a:prst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gradFill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CFA-47E5-8FD0-0676512D3769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6CFA-47E5-8FD0-0676512D3769}"/>
              </c:ext>
            </c:extLst>
          </c:dPt>
          <c:dPt>
            <c:idx val="2"/>
            <c:bubble3D val="0"/>
            <c:spPr>
              <a:gradFill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6CFA-47E5-8FD0-0676512D3769}"/>
              </c:ext>
            </c:extLst>
          </c:dPt>
          <c:dPt>
            <c:idx val="3"/>
            <c:bubble3D val="0"/>
            <c:spPr>
              <a:gradFill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6CFA-47E5-8FD0-0676512D3769}"/>
              </c:ext>
            </c:extLst>
          </c:dPt>
          <c:dPt>
            <c:idx val="4"/>
            <c:bubble3D val="0"/>
            <c:spPr>
              <a:gradFill>
                <a:gsLst>
                  <a:gs pos="0">
                    <a:schemeClr val="accent5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6CFA-47E5-8FD0-0676512D3769}"/>
              </c:ext>
            </c:extLst>
          </c:dPt>
          <c:dPt>
            <c:idx val="5"/>
            <c:bubble3D val="0"/>
            <c:spPr>
              <a:gradFill>
                <a:gsLst>
                  <a:gs pos="0">
                    <a:schemeClr val="accent6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6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6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6CFA-47E5-8FD0-0676512D3769}"/>
              </c:ext>
            </c:extLst>
          </c:dPt>
          <c:dPt>
            <c:idx val="6"/>
            <c:bubble3D val="0"/>
            <c:spPr>
              <a:gradFill>
                <a:gsLst>
                  <a:gs pos="0">
                    <a:schemeClr val="accent1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6CFA-47E5-8FD0-0676512D3769}"/>
              </c:ext>
            </c:extLst>
          </c:dPt>
          <c:dPt>
            <c:idx val="7"/>
            <c:bubble3D val="0"/>
            <c:spPr>
              <a:gradFill>
                <a:gsLst>
                  <a:gs pos="0">
                    <a:schemeClr val="accent2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6CFA-47E5-8FD0-0676512D3769}"/>
              </c:ext>
            </c:extLst>
          </c:dPt>
          <c:dPt>
            <c:idx val="8"/>
            <c:bubble3D val="0"/>
            <c:spPr>
              <a:gradFill>
                <a:gsLst>
                  <a:gs pos="0">
                    <a:schemeClr val="accent3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1-6CFA-47E5-8FD0-0676512D3769}"/>
              </c:ext>
            </c:extLst>
          </c:dPt>
          <c:dPt>
            <c:idx val="9"/>
            <c:bubble3D val="0"/>
            <c:spPr>
              <a:gradFill>
                <a:gsLst>
                  <a:gs pos="0">
                    <a:schemeClr val="accent4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3-6CFA-47E5-8FD0-0676512D3769}"/>
              </c:ext>
            </c:extLst>
          </c:dPt>
          <c:dPt>
            <c:idx val="10"/>
            <c:bubble3D val="0"/>
            <c:spPr>
              <a:gradFill>
                <a:gsLst>
                  <a:gs pos="0">
                    <a:schemeClr val="accent5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5-6CFA-47E5-8FD0-0676512D3769}"/>
              </c:ext>
            </c:extLst>
          </c:dPt>
          <c:dPt>
            <c:idx val="11"/>
            <c:bubble3D val="0"/>
            <c:spPr>
              <a:gradFill>
                <a:gsLst>
                  <a:gs pos="0">
                    <a:schemeClr val="accent6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6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6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7-6CFA-47E5-8FD0-0676512D376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lt1">
                      <a:lumMod val="95000"/>
                      <a:alpha val="54000"/>
                    </a:schemeClr>
                  </a:solidFill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Sheet2!$C$2:$C$13</c:f>
              <c:strCache>
                <c:ptCount val="12"/>
                <c:pt idx="0">
                  <c:v>Earth work</c:v>
                </c:pt>
                <c:pt idx="1">
                  <c:v>Foundation Work</c:v>
                </c:pt>
                <c:pt idx="2">
                  <c:v>Sub Structure  Work</c:v>
                </c:pt>
                <c:pt idx="3">
                  <c:v>b2&amp;b1 Floor work</c:v>
                </c:pt>
                <c:pt idx="4">
                  <c:v>ground Floor work</c:v>
                </c:pt>
                <c:pt idx="5">
                  <c:v>First to seventh Floor Work</c:v>
                </c:pt>
                <c:pt idx="6">
                  <c:v>Stair Work</c:v>
                </c:pt>
                <c:pt idx="7">
                  <c:v>Finishes</c:v>
                </c:pt>
                <c:pt idx="8">
                  <c:v>Fire Alarm</c:v>
                </c:pt>
                <c:pt idx="9">
                  <c:v>Lighting &amp; Electrical</c:v>
                </c:pt>
                <c:pt idx="10">
                  <c:v>Mechanical work</c:v>
                </c:pt>
                <c:pt idx="11">
                  <c:v>Elevators</c:v>
                </c:pt>
              </c:strCache>
            </c:strRef>
          </c:cat>
          <c:val>
            <c:numRef>
              <c:f>Sheet2!$D$2:$D$13</c:f>
              <c:numCache>
                <c:formatCode>_(* #,##0.00_);_(* \(#,##0.00\);_(* "-"??_);_(@_)</c:formatCode>
                <c:ptCount val="12"/>
                <c:pt idx="0">
                  <c:v>951314.0625</c:v>
                </c:pt>
                <c:pt idx="1">
                  <c:v>830287.1</c:v>
                </c:pt>
                <c:pt idx="2">
                  <c:v>2754492.1</c:v>
                </c:pt>
                <c:pt idx="3">
                  <c:v>561160</c:v>
                </c:pt>
                <c:pt idx="4">
                  <c:v>306706.40000000002</c:v>
                </c:pt>
                <c:pt idx="5">
                  <c:v>1181824</c:v>
                </c:pt>
                <c:pt idx="6">
                  <c:v>49603</c:v>
                </c:pt>
                <c:pt idx="7">
                  <c:v>4062322</c:v>
                </c:pt>
                <c:pt idx="8">
                  <c:v>111400</c:v>
                </c:pt>
                <c:pt idx="9">
                  <c:v>849100</c:v>
                </c:pt>
                <c:pt idx="10">
                  <c:v>1038683</c:v>
                </c:pt>
                <c:pt idx="11" formatCode="_(* #,##0_);_(* \(#,##0\);_(* &quot;-&quot;??_);_(@_)">
                  <c:v>500000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8-6CFA-47E5-8FD0-0676512D3769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9.7085553178308442E-2"/>
          <c:y val="0.87719496597013691"/>
          <c:w val="0.81497192919261963"/>
          <c:h val="0.1105501340399789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7">
  <cs:axisTitle>
    <cs:lnRef idx="0"/>
    <cs:fillRef idx="0"/>
    <cs:effectRef idx="0"/>
    <cs:fontRef idx="minor">
      <a:schemeClr val="lt1">
        <a:lumMod val="85000"/>
      </a:schemeClr>
    </cs:fontRef>
    <cs:defRPr sz="900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000" kern="1200"/>
  </cs:chartArea>
  <cs:dataLabel>
    <cs:lnRef idx="0"/>
    <cs:fillRef idx="0"/>
    <cs:effectRef idx="0"/>
    <cs:fontRef idx="minor">
      <a:schemeClr val="lt1">
        <a:lumMod val="8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900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1600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900" kern="1200"/>
  </cs:valueAxis>
  <cs:wall>
    <cs:lnRef idx="0"/>
    <cs:fillRef idx="0"/>
    <cs:effectRef idx="0"/>
    <cs:fontRef idx="minor">
      <a:schemeClr val="tx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2240F07-871D-4FF2-AB31-BA0832F5176E}" type="doc">
      <dgm:prSet loTypeId="urn:microsoft.com/office/officeart/2005/8/layout/vList2" loCatId="list" qsTypeId="urn:microsoft.com/office/officeart/2005/8/quickstyle/simple2" qsCatId="simple" csTypeId="urn:microsoft.com/office/officeart/2005/8/colors/colorful1#1" csCatId="colorful" phldr="1"/>
      <dgm:spPr/>
      <dgm:t>
        <a:bodyPr/>
        <a:lstStyle/>
        <a:p>
          <a:endParaRPr lang="en-US"/>
        </a:p>
      </dgm:t>
    </dgm:pt>
    <dgm:pt modelId="{64188669-E077-4C8B-BBDD-C5FF0C73619E}">
      <dgm:prSet phldrT="[Text]" custT="1"/>
      <dgm:spPr/>
      <dgm:t>
        <a:bodyPr/>
        <a:lstStyle/>
        <a:p>
          <a:r>
            <a:rPr lang="en-US" sz="25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Site location</a:t>
          </a:r>
          <a:endParaRPr lang="en-US" sz="25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87C3300-922F-4C0C-BDA1-A2EC772270CF}" type="parTrans" cxnId="{4FCDC5AA-7A6B-4709-A094-6B3EC7F86300}">
      <dgm:prSet/>
      <dgm:spPr/>
      <dgm:t>
        <a:bodyPr/>
        <a:lstStyle/>
        <a:p>
          <a:endParaRPr lang="en-US"/>
        </a:p>
      </dgm:t>
    </dgm:pt>
    <dgm:pt modelId="{E883C525-842A-4196-B113-27DE883A6462}" type="sibTrans" cxnId="{4FCDC5AA-7A6B-4709-A094-6B3EC7F86300}">
      <dgm:prSet/>
      <dgm:spPr/>
      <dgm:t>
        <a:bodyPr/>
        <a:lstStyle/>
        <a:p>
          <a:endParaRPr lang="en-US"/>
        </a:p>
      </dgm:t>
    </dgm:pt>
    <dgm:pt modelId="{B2C4BCE6-D315-4E85-A3F4-849DA8554A15}">
      <dgm:prSet phldrT="[Text]" custT="1"/>
      <dgm:spPr/>
      <dgm:t>
        <a:bodyPr/>
        <a:lstStyle/>
        <a:p>
          <a:pPr rtl="0"/>
          <a:r>
            <a:rPr 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Acoustic design</a:t>
          </a:r>
          <a:endParaRPr lang="en-US" sz="2000" dirty="0"/>
        </a:p>
      </dgm:t>
    </dgm:pt>
    <dgm:pt modelId="{6D794667-05D3-4BCB-9D41-45031EA20B09}" type="parTrans" cxnId="{728329BC-BD27-4EA3-9ACE-8F215BA7B633}">
      <dgm:prSet/>
      <dgm:spPr/>
      <dgm:t>
        <a:bodyPr/>
        <a:lstStyle/>
        <a:p>
          <a:endParaRPr lang="en-US"/>
        </a:p>
      </dgm:t>
    </dgm:pt>
    <dgm:pt modelId="{C1AB9726-81AD-4DE4-ABAC-E273267278F0}" type="sibTrans" cxnId="{728329BC-BD27-4EA3-9ACE-8F215BA7B633}">
      <dgm:prSet/>
      <dgm:spPr/>
      <dgm:t>
        <a:bodyPr/>
        <a:lstStyle/>
        <a:p>
          <a:endParaRPr lang="en-US"/>
        </a:p>
      </dgm:t>
    </dgm:pt>
    <dgm:pt modelId="{AEC1F9D3-1E97-4294-A092-4D56D9B408DB}">
      <dgm:prSet phldrT="[Text]" custT="1"/>
      <dgm:spPr/>
      <dgm:t>
        <a:bodyPr/>
        <a:lstStyle/>
        <a:p>
          <a:pPr rtl="0"/>
          <a:r>
            <a: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Quantity Surveying &amp; Cost Estimation </a:t>
          </a:r>
          <a:endParaRPr lang="en-US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ADE20CB-A4F8-46AB-84C7-DB21EC15E013}" type="parTrans" cxnId="{A139CEFE-211D-4683-A161-3AA7E271475F}">
      <dgm:prSet/>
      <dgm:spPr/>
      <dgm:t>
        <a:bodyPr/>
        <a:lstStyle/>
        <a:p>
          <a:endParaRPr lang="en-US"/>
        </a:p>
      </dgm:t>
    </dgm:pt>
    <dgm:pt modelId="{22C6B9F0-B38E-4FC1-97FB-141CCD18666D}" type="sibTrans" cxnId="{A139CEFE-211D-4683-A161-3AA7E271475F}">
      <dgm:prSet custT="1"/>
      <dgm:spPr/>
      <dgm:t>
        <a:bodyPr/>
        <a:lstStyle/>
        <a:p>
          <a:endParaRPr lang="en-US"/>
        </a:p>
      </dgm:t>
    </dgm:pt>
    <dgm:pt modelId="{78C92722-1063-4A75-9888-1237FFA74CCA}">
      <dgm:prSet custT="1"/>
      <dgm:spPr/>
      <dgm:t>
        <a:bodyPr/>
        <a:lstStyle/>
        <a:p>
          <a:r>
            <a: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SAFETY AND FIRE FIGHTING</a:t>
          </a:r>
          <a:endParaRPr lang="en-US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A6051A3-044A-4FE5-A8E2-698EE5930F7A}" type="parTrans" cxnId="{F0E5E9BE-5E05-4787-83CA-E216B579CD9B}">
      <dgm:prSet/>
      <dgm:spPr/>
      <dgm:t>
        <a:bodyPr/>
        <a:lstStyle/>
        <a:p>
          <a:endParaRPr lang="en-US"/>
        </a:p>
      </dgm:t>
    </dgm:pt>
    <dgm:pt modelId="{E171EF36-2600-46A4-92F1-DB505EC8B7FE}" type="sibTrans" cxnId="{F0E5E9BE-5E05-4787-83CA-E216B579CD9B}">
      <dgm:prSet/>
      <dgm:spPr/>
      <dgm:t>
        <a:bodyPr/>
        <a:lstStyle/>
        <a:p>
          <a:endParaRPr lang="en-US"/>
        </a:p>
      </dgm:t>
    </dgm:pt>
    <dgm:pt modelId="{69C8C925-5F97-4CD5-8860-4A2DCDA4DED0}">
      <dgm:prSet custT="1"/>
      <dgm:spPr/>
      <dgm:t>
        <a:bodyPr/>
        <a:lstStyle/>
        <a:p>
          <a:r>
            <a:rPr 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Architectural aspect</a:t>
          </a:r>
          <a:endParaRPr lang="en-US" sz="2000" dirty="0"/>
        </a:p>
      </dgm:t>
    </dgm:pt>
    <dgm:pt modelId="{81F5CC43-D669-4BA3-AB62-D90CD5181468}" type="parTrans" cxnId="{F1CA7D6B-DA4D-44E2-A957-5F9643916E43}">
      <dgm:prSet/>
      <dgm:spPr/>
      <dgm:t>
        <a:bodyPr/>
        <a:lstStyle/>
        <a:p>
          <a:endParaRPr lang="en-US"/>
        </a:p>
      </dgm:t>
    </dgm:pt>
    <dgm:pt modelId="{C9FBF5DB-AD42-4C74-935F-907744677192}" type="sibTrans" cxnId="{F1CA7D6B-DA4D-44E2-A957-5F9643916E43}">
      <dgm:prSet/>
      <dgm:spPr/>
      <dgm:t>
        <a:bodyPr/>
        <a:lstStyle/>
        <a:p>
          <a:endParaRPr lang="en-US"/>
        </a:p>
      </dgm:t>
    </dgm:pt>
    <dgm:pt modelId="{B300FF30-804B-44C2-B02A-C55AC688F2CD}">
      <dgm:prSet custT="1"/>
      <dgm:spPr/>
      <dgm:t>
        <a:bodyPr/>
        <a:lstStyle/>
        <a:p>
          <a:r>
            <a:rPr 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Structural Design</a:t>
          </a:r>
          <a:endParaRPr lang="en-US" sz="2000" dirty="0"/>
        </a:p>
      </dgm:t>
    </dgm:pt>
    <dgm:pt modelId="{2D192FF2-B0D0-4CA1-B7C1-32EF3B6FCBAE}" type="parTrans" cxnId="{1EBF730B-2F45-4AB0-9A43-FA6D75026687}">
      <dgm:prSet/>
      <dgm:spPr/>
      <dgm:t>
        <a:bodyPr/>
        <a:lstStyle/>
        <a:p>
          <a:endParaRPr lang="en-US"/>
        </a:p>
      </dgm:t>
    </dgm:pt>
    <dgm:pt modelId="{18F59490-6476-4C4D-989B-C080D741C2C2}" type="sibTrans" cxnId="{1EBF730B-2F45-4AB0-9A43-FA6D75026687}">
      <dgm:prSet/>
      <dgm:spPr/>
      <dgm:t>
        <a:bodyPr/>
        <a:lstStyle/>
        <a:p>
          <a:endParaRPr lang="en-US"/>
        </a:p>
      </dgm:t>
    </dgm:pt>
    <dgm:pt modelId="{0AB76694-C9F4-4A9E-AB9D-95B3362CA15A}">
      <dgm:prSet custT="1"/>
      <dgm:spPr/>
      <dgm:t>
        <a:bodyPr/>
        <a:lstStyle/>
        <a:p>
          <a:r>
            <a: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Electro-</a:t>
          </a:r>
          <a:r>
            <a:rPr lang="en-US" sz="20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Mecenichal</a:t>
          </a:r>
          <a:r>
            <a: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Design</a:t>
          </a:r>
          <a:endParaRPr lang="en-US" sz="2000" dirty="0"/>
        </a:p>
      </dgm:t>
    </dgm:pt>
    <dgm:pt modelId="{958E5D8A-A805-453D-8DBE-4350B6AD20D3}" type="parTrans" cxnId="{C5A5882B-AFF5-4E0C-89E7-23138A8D08F3}">
      <dgm:prSet/>
      <dgm:spPr/>
      <dgm:t>
        <a:bodyPr/>
        <a:lstStyle/>
        <a:p>
          <a:endParaRPr lang="en-US"/>
        </a:p>
      </dgm:t>
    </dgm:pt>
    <dgm:pt modelId="{11F4F526-5942-4B47-B149-0B9E9B9BDEB1}" type="sibTrans" cxnId="{C5A5882B-AFF5-4E0C-89E7-23138A8D08F3}">
      <dgm:prSet/>
      <dgm:spPr/>
      <dgm:t>
        <a:bodyPr/>
        <a:lstStyle/>
        <a:p>
          <a:endParaRPr lang="en-US"/>
        </a:p>
      </dgm:t>
    </dgm:pt>
    <dgm:pt modelId="{59ED8D5B-73D4-41F7-8207-52A04A27FB54}">
      <dgm:prSet custT="1"/>
      <dgm:spPr/>
      <dgm:t>
        <a:bodyPr/>
        <a:lstStyle/>
        <a:p>
          <a:pPr rtl="0"/>
          <a:r>
            <a:rPr 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Environmental Aspects</a:t>
          </a:r>
          <a:endParaRPr lang="en-US" sz="2000" dirty="0"/>
        </a:p>
      </dgm:t>
    </dgm:pt>
    <dgm:pt modelId="{A31A00DC-3D70-42BC-AF52-64FDC04C8204}" type="parTrans" cxnId="{CE1404CD-E99C-466D-A324-620D49E35022}">
      <dgm:prSet/>
      <dgm:spPr/>
      <dgm:t>
        <a:bodyPr/>
        <a:lstStyle/>
        <a:p>
          <a:endParaRPr lang="en-US"/>
        </a:p>
      </dgm:t>
    </dgm:pt>
    <dgm:pt modelId="{327E0FA6-6AF9-41AB-ABF3-B28780CBFE7C}" type="sibTrans" cxnId="{CE1404CD-E99C-466D-A324-620D49E35022}">
      <dgm:prSet/>
      <dgm:spPr/>
      <dgm:t>
        <a:bodyPr/>
        <a:lstStyle/>
        <a:p>
          <a:endParaRPr lang="en-US"/>
        </a:p>
      </dgm:t>
    </dgm:pt>
    <dgm:pt modelId="{F367307D-0D88-4C49-A1D9-8DFBE06FFADC}" type="pres">
      <dgm:prSet presAssocID="{32240F07-871D-4FF2-AB31-BA0832F5176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F694502-1A73-419F-A5F5-DA8BB88216B0}" type="pres">
      <dgm:prSet presAssocID="{64188669-E077-4C8B-BBDD-C5FF0C73619E}" presName="parentText" presStyleLbl="node1" presStyleIdx="0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79FADD-EE5E-436F-9B71-755650FD7AF3}" type="pres">
      <dgm:prSet presAssocID="{E883C525-842A-4196-B113-27DE883A6462}" presName="spacer" presStyleCnt="0"/>
      <dgm:spPr/>
    </dgm:pt>
    <dgm:pt modelId="{CA14A58A-884A-4E62-98E2-F0E78E35C5CF}" type="pres">
      <dgm:prSet presAssocID="{69C8C925-5F97-4CD5-8860-4A2DCDA4DED0}" presName="parentText" presStyleLbl="node1" presStyleIdx="1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AF62AE-306D-4D3C-9294-07097328AD9C}" type="pres">
      <dgm:prSet presAssocID="{C9FBF5DB-AD42-4C74-935F-907744677192}" presName="spacer" presStyleCnt="0"/>
      <dgm:spPr/>
    </dgm:pt>
    <dgm:pt modelId="{01376B49-914A-4C83-89DD-BB26E59C531D}" type="pres">
      <dgm:prSet presAssocID="{59ED8D5B-73D4-41F7-8207-52A04A27FB54}" presName="parentText" presStyleLbl="node1" presStyleIdx="2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304BDCA-759A-47FA-87BB-8D6C04279151}" type="pres">
      <dgm:prSet presAssocID="{327E0FA6-6AF9-41AB-ABF3-B28780CBFE7C}" presName="spacer" presStyleCnt="0"/>
      <dgm:spPr/>
    </dgm:pt>
    <dgm:pt modelId="{F959C3C1-E267-48EA-8311-9E902AA59790}" type="pres">
      <dgm:prSet presAssocID="{B300FF30-804B-44C2-B02A-C55AC688F2CD}" presName="parentText" presStyleLbl="node1" presStyleIdx="3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C68C79-1AEF-4C13-9C95-C9C41E3C9F2A}" type="pres">
      <dgm:prSet presAssocID="{18F59490-6476-4C4D-989B-C080D741C2C2}" presName="spacer" presStyleCnt="0"/>
      <dgm:spPr/>
    </dgm:pt>
    <dgm:pt modelId="{FCBF7DE7-0997-43CE-8A48-7E1E2874C0FB}" type="pres">
      <dgm:prSet presAssocID="{0AB76694-C9F4-4A9E-AB9D-95B3362CA15A}" presName="parentText" presStyleLbl="node1" presStyleIdx="4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10DF8A-F4A6-4804-AA2C-3BF6054C47A2}" type="pres">
      <dgm:prSet presAssocID="{11F4F526-5942-4B47-B149-0B9E9B9BDEB1}" presName="spacer" presStyleCnt="0"/>
      <dgm:spPr/>
    </dgm:pt>
    <dgm:pt modelId="{DAA81B12-26C0-4AC1-8214-4C97D5E72C0E}" type="pres">
      <dgm:prSet presAssocID="{B2C4BCE6-D315-4E85-A3F4-849DA8554A15}" presName="parentText" presStyleLbl="node1" presStyleIdx="5" presStyleCnt="8" custScaleX="99911" custScaleY="8881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0E2CFD-A2EB-4346-85ED-06D955366B5A}" type="pres">
      <dgm:prSet presAssocID="{C1AB9726-81AD-4DE4-ABAC-E273267278F0}" presName="spacer" presStyleCnt="0"/>
      <dgm:spPr/>
    </dgm:pt>
    <dgm:pt modelId="{A91404CC-95BA-4B9C-B010-D2B43155FF50}" type="pres">
      <dgm:prSet presAssocID="{78C92722-1063-4A75-9888-1237FFA74CCA}" presName="parentText" presStyleLbl="node1" presStyleIdx="6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7ABA37-1378-4890-9139-0CF3B9F72B8A}" type="pres">
      <dgm:prSet presAssocID="{E171EF36-2600-46A4-92F1-DB505EC8B7FE}" presName="spacer" presStyleCnt="0"/>
      <dgm:spPr/>
    </dgm:pt>
    <dgm:pt modelId="{EFE8CB6B-01A6-4E6D-B164-AF7588404BD9}" type="pres">
      <dgm:prSet presAssocID="{AEC1F9D3-1E97-4294-A092-4D56D9B408DB}" presName="parentText" presStyleLbl="node1" presStyleIdx="7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EBF730B-2F45-4AB0-9A43-FA6D75026687}" srcId="{32240F07-871D-4FF2-AB31-BA0832F5176E}" destId="{B300FF30-804B-44C2-B02A-C55AC688F2CD}" srcOrd="3" destOrd="0" parTransId="{2D192FF2-B0D0-4CA1-B7C1-32EF3B6FCBAE}" sibTransId="{18F59490-6476-4C4D-989B-C080D741C2C2}"/>
    <dgm:cxn modelId="{2FCFD81C-83FF-499E-9DBD-07C6E0A85664}" type="presOf" srcId="{AEC1F9D3-1E97-4294-A092-4D56D9B408DB}" destId="{EFE8CB6B-01A6-4E6D-B164-AF7588404BD9}" srcOrd="0" destOrd="0" presId="urn:microsoft.com/office/officeart/2005/8/layout/vList2"/>
    <dgm:cxn modelId="{CE1404CD-E99C-466D-A324-620D49E35022}" srcId="{32240F07-871D-4FF2-AB31-BA0832F5176E}" destId="{59ED8D5B-73D4-41F7-8207-52A04A27FB54}" srcOrd="2" destOrd="0" parTransId="{A31A00DC-3D70-42BC-AF52-64FDC04C8204}" sibTransId="{327E0FA6-6AF9-41AB-ABF3-B28780CBFE7C}"/>
    <dgm:cxn modelId="{4FCDC5AA-7A6B-4709-A094-6B3EC7F86300}" srcId="{32240F07-871D-4FF2-AB31-BA0832F5176E}" destId="{64188669-E077-4C8B-BBDD-C5FF0C73619E}" srcOrd="0" destOrd="0" parTransId="{187C3300-922F-4C0C-BDA1-A2EC772270CF}" sibTransId="{E883C525-842A-4196-B113-27DE883A6462}"/>
    <dgm:cxn modelId="{F0E5E9BE-5E05-4787-83CA-E216B579CD9B}" srcId="{32240F07-871D-4FF2-AB31-BA0832F5176E}" destId="{78C92722-1063-4A75-9888-1237FFA74CCA}" srcOrd="6" destOrd="0" parTransId="{FA6051A3-044A-4FE5-A8E2-698EE5930F7A}" sibTransId="{E171EF36-2600-46A4-92F1-DB505EC8B7FE}"/>
    <dgm:cxn modelId="{724831DC-A688-43DB-93E7-CD379307E309}" type="presOf" srcId="{78C92722-1063-4A75-9888-1237FFA74CCA}" destId="{A91404CC-95BA-4B9C-B010-D2B43155FF50}" srcOrd="0" destOrd="0" presId="urn:microsoft.com/office/officeart/2005/8/layout/vList2"/>
    <dgm:cxn modelId="{C5A5882B-AFF5-4E0C-89E7-23138A8D08F3}" srcId="{32240F07-871D-4FF2-AB31-BA0832F5176E}" destId="{0AB76694-C9F4-4A9E-AB9D-95B3362CA15A}" srcOrd="4" destOrd="0" parTransId="{958E5D8A-A805-453D-8DBE-4350B6AD20D3}" sibTransId="{11F4F526-5942-4B47-B149-0B9E9B9BDEB1}"/>
    <dgm:cxn modelId="{9EB74600-666D-422F-BA00-2A88AB69AB60}" type="presOf" srcId="{B2C4BCE6-D315-4E85-A3F4-849DA8554A15}" destId="{DAA81B12-26C0-4AC1-8214-4C97D5E72C0E}" srcOrd="0" destOrd="0" presId="urn:microsoft.com/office/officeart/2005/8/layout/vList2"/>
    <dgm:cxn modelId="{5B1373FE-1645-4334-8344-2769D1BD8669}" type="presOf" srcId="{0AB76694-C9F4-4A9E-AB9D-95B3362CA15A}" destId="{FCBF7DE7-0997-43CE-8A48-7E1E2874C0FB}" srcOrd="0" destOrd="0" presId="urn:microsoft.com/office/officeart/2005/8/layout/vList2"/>
    <dgm:cxn modelId="{AEBDBF5A-DDA9-4DD6-87CA-0ABDF79992B1}" type="presOf" srcId="{B300FF30-804B-44C2-B02A-C55AC688F2CD}" destId="{F959C3C1-E267-48EA-8311-9E902AA59790}" srcOrd="0" destOrd="0" presId="urn:microsoft.com/office/officeart/2005/8/layout/vList2"/>
    <dgm:cxn modelId="{77FF46DB-5B06-428B-8FF4-D10AFA0D1303}" type="presOf" srcId="{59ED8D5B-73D4-41F7-8207-52A04A27FB54}" destId="{01376B49-914A-4C83-89DD-BB26E59C531D}" srcOrd="0" destOrd="0" presId="urn:microsoft.com/office/officeart/2005/8/layout/vList2"/>
    <dgm:cxn modelId="{728329BC-BD27-4EA3-9ACE-8F215BA7B633}" srcId="{32240F07-871D-4FF2-AB31-BA0832F5176E}" destId="{B2C4BCE6-D315-4E85-A3F4-849DA8554A15}" srcOrd="5" destOrd="0" parTransId="{6D794667-05D3-4BCB-9D41-45031EA20B09}" sibTransId="{C1AB9726-81AD-4DE4-ABAC-E273267278F0}"/>
    <dgm:cxn modelId="{3BF7F856-7BCB-49A4-ADC0-857CDC79D15E}" type="presOf" srcId="{32240F07-871D-4FF2-AB31-BA0832F5176E}" destId="{F367307D-0D88-4C49-A1D9-8DFBE06FFADC}" srcOrd="0" destOrd="0" presId="urn:microsoft.com/office/officeart/2005/8/layout/vList2"/>
    <dgm:cxn modelId="{D9F4C0DD-E9AC-41BC-BE6C-FA5CC7C99372}" type="presOf" srcId="{69C8C925-5F97-4CD5-8860-4A2DCDA4DED0}" destId="{CA14A58A-884A-4E62-98E2-F0E78E35C5CF}" srcOrd="0" destOrd="0" presId="urn:microsoft.com/office/officeart/2005/8/layout/vList2"/>
    <dgm:cxn modelId="{F1CA7D6B-DA4D-44E2-A957-5F9643916E43}" srcId="{32240F07-871D-4FF2-AB31-BA0832F5176E}" destId="{69C8C925-5F97-4CD5-8860-4A2DCDA4DED0}" srcOrd="1" destOrd="0" parTransId="{81F5CC43-D669-4BA3-AB62-D90CD5181468}" sibTransId="{C9FBF5DB-AD42-4C74-935F-907744677192}"/>
    <dgm:cxn modelId="{A139CEFE-211D-4683-A161-3AA7E271475F}" srcId="{32240F07-871D-4FF2-AB31-BA0832F5176E}" destId="{AEC1F9D3-1E97-4294-A092-4D56D9B408DB}" srcOrd="7" destOrd="0" parTransId="{1ADE20CB-A4F8-46AB-84C7-DB21EC15E013}" sibTransId="{22C6B9F0-B38E-4FC1-97FB-141CCD18666D}"/>
    <dgm:cxn modelId="{F9C1970E-E1BB-4EB8-B9EF-B2F9F511B059}" type="presOf" srcId="{64188669-E077-4C8B-BBDD-C5FF0C73619E}" destId="{DF694502-1A73-419F-A5F5-DA8BB88216B0}" srcOrd="0" destOrd="0" presId="urn:microsoft.com/office/officeart/2005/8/layout/vList2"/>
    <dgm:cxn modelId="{BB4E8B0B-5AA5-4DE0-837D-96CF69224C5E}" type="presParOf" srcId="{F367307D-0D88-4C49-A1D9-8DFBE06FFADC}" destId="{DF694502-1A73-419F-A5F5-DA8BB88216B0}" srcOrd="0" destOrd="0" presId="urn:microsoft.com/office/officeart/2005/8/layout/vList2"/>
    <dgm:cxn modelId="{B706609E-9E86-41D5-82AA-36E7637F5012}" type="presParOf" srcId="{F367307D-0D88-4C49-A1D9-8DFBE06FFADC}" destId="{7E79FADD-EE5E-436F-9B71-755650FD7AF3}" srcOrd="1" destOrd="0" presId="urn:microsoft.com/office/officeart/2005/8/layout/vList2"/>
    <dgm:cxn modelId="{FD952D72-D00D-44A7-AD00-B9F03509D39F}" type="presParOf" srcId="{F367307D-0D88-4C49-A1D9-8DFBE06FFADC}" destId="{CA14A58A-884A-4E62-98E2-F0E78E35C5CF}" srcOrd="2" destOrd="0" presId="urn:microsoft.com/office/officeart/2005/8/layout/vList2"/>
    <dgm:cxn modelId="{D1A7C6AD-4C19-4D3D-BE0D-9ECF4E2FFC0B}" type="presParOf" srcId="{F367307D-0D88-4C49-A1D9-8DFBE06FFADC}" destId="{32AF62AE-306D-4D3C-9294-07097328AD9C}" srcOrd="3" destOrd="0" presId="urn:microsoft.com/office/officeart/2005/8/layout/vList2"/>
    <dgm:cxn modelId="{B209BAE4-1C93-47D4-9204-38A153D5EC73}" type="presParOf" srcId="{F367307D-0D88-4C49-A1D9-8DFBE06FFADC}" destId="{01376B49-914A-4C83-89DD-BB26E59C531D}" srcOrd="4" destOrd="0" presId="urn:microsoft.com/office/officeart/2005/8/layout/vList2"/>
    <dgm:cxn modelId="{4148DAD8-4E4C-4082-A316-8F8EDA8F1BAD}" type="presParOf" srcId="{F367307D-0D88-4C49-A1D9-8DFBE06FFADC}" destId="{6304BDCA-759A-47FA-87BB-8D6C04279151}" srcOrd="5" destOrd="0" presId="urn:microsoft.com/office/officeart/2005/8/layout/vList2"/>
    <dgm:cxn modelId="{955E1FF4-8C59-492C-A848-450B7031282B}" type="presParOf" srcId="{F367307D-0D88-4C49-A1D9-8DFBE06FFADC}" destId="{F959C3C1-E267-48EA-8311-9E902AA59790}" srcOrd="6" destOrd="0" presId="urn:microsoft.com/office/officeart/2005/8/layout/vList2"/>
    <dgm:cxn modelId="{3DF9A08F-767A-46FE-98BA-5E2CF6E40421}" type="presParOf" srcId="{F367307D-0D88-4C49-A1D9-8DFBE06FFADC}" destId="{6AC68C79-1AEF-4C13-9C95-C9C41E3C9F2A}" srcOrd="7" destOrd="0" presId="urn:microsoft.com/office/officeart/2005/8/layout/vList2"/>
    <dgm:cxn modelId="{17EE8FE1-3EC6-4C4D-BEA0-AAB7737A6311}" type="presParOf" srcId="{F367307D-0D88-4C49-A1D9-8DFBE06FFADC}" destId="{FCBF7DE7-0997-43CE-8A48-7E1E2874C0FB}" srcOrd="8" destOrd="0" presId="urn:microsoft.com/office/officeart/2005/8/layout/vList2"/>
    <dgm:cxn modelId="{4C56F83A-4994-4FA3-94B2-6ECD3EDDA445}" type="presParOf" srcId="{F367307D-0D88-4C49-A1D9-8DFBE06FFADC}" destId="{9510DF8A-F4A6-4804-AA2C-3BF6054C47A2}" srcOrd="9" destOrd="0" presId="urn:microsoft.com/office/officeart/2005/8/layout/vList2"/>
    <dgm:cxn modelId="{D8C32292-A36B-44EB-81D7-E08E9FB56D3B}" type="presParOf" srcId="{F367307D-0D88-4C49-A1D9-8DFBE06FFADC}" destId="{DAA81B12-26C0-4AC1-8214-4C97D5E72C0E}" srcOrd="10" destOrd="0" presId="urn:microsoft.com/office/officeart/2005/8/layout/vList2"/>
    <dgm:cxn modelId="{DDDE81F1-BF17-47E9-9FEA-F371D58297F1}" type="presParOf" srcId="{F367307D-0D88-4C49-A1D9-8DFBE06FFADC}" destId="{960E2CFD-A2EB-4346-85ED-06D955366B5A}" srcOrd="11" destOrd="0" presId="urn:microsoft.com/office/officeart/2005/8/layout/vList2"/>
    <dgm:cxn modelId="{1B19610E-F265-4B2F-AC13-61CB0BE239FB}" type="presParOf" srcId="{F367307D-0D88-4C49-A1D9-8DFBE06FFADC}" destId="{A91404CC-95BA-4B9C-B010-D2B43155FF50}" srcOrd="12" destOrd="0" presId="urn:microsoft.com/office/officeart/2005/8/layout/vList2"/>
    <dgm:cxn modelId="{9BFF0D9F-437F-488B-8E9E-DD01B688779B}" type="presParOf" srcId="{F367307D-0D88-4C49-A1D9-8DFBE06FFADC}" destId="{487ABA37-1378-4890-9139-0CF3B9F72B8A}" srcOrd="13" destOrd="0" presId="urn:microsoft.com/office/officeart/2005/8/layout/vList2"/>
    <dgm:cxn modelId="{E8CD689D-6F05-42F3-89F7-45C9B6298005}" type="presParOf" srcId="{F367307D-0D88-4C49-A1D9-8DFBE06FFADC}" destId="{EFE8CB6B-01A6-4E6D-B164-AF7588404BD9}" srcOrd="1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213C80E-1EA7-4F17-9CE5-9C8C035258A0}" type="doc">
      <dgm:prSet loTypeId="urn:microsoft.com/office/officeart/2005/8/layout/radial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B512EF1-31F9-49EE-A7AB-16FE1EA65748}">
      <dgm:prSet phldrT="[Text]" custT="1"/>
      <dgm:spPr/>
      <dgm:t>
        <a:bodyPr/>
        <a:lstStyle/>
        <a:p>
          <a:r>
            <a:rPr lang="en-US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Environmental</a:t>
          </a:r>
          <a:r>
            <a:rPr lang="ar-SA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Design</a:t>
          </a:r>
          <a:r>
            <a: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/>
          </a:r>
          <a:br>
            <a: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endParaRPr lang="en-US" sz="2400" dirty="0"/>
        </a:p>
      </dgm:t>
    </dgm:pt>
    <dgm:pt modelId="{2232F143-83DF-4803-B000-4F4FECC14BC5}" type="parTrans" cxnId="{2622861E-D3F6-4A5D-A89B-FC73FD43F713}">
      <dgm:prSet/>
      <dgm:spPr/>
      <dgm:t>
        <a:bodyPr/>
        <a:lstStyle/>
        <a:p>
          <a:endParaRPr lang="en-US"/>
        </a:p>
      </dgm:t>
    </dgm:pt>
    <dgm:pt modelId="{18FE095F-9728-4EED-92A3-C80F98A655E8}" type="sibTrans" cxnId="{2622861E-D3F6-4A5D-A89B-FC73FD43F713}">
      <dgm:prSet/>
      <dgm:spPr/>
      <dgm:t>
        <a:bodyPr/>
        <a:lstStyle/>
        <a:p>
          <a:endParaRPr lang="en-US"/>
        </a:p>
      </dgm:t>
    </dgm:pt>
    <dgm:pt modelId="{5000E50A-5A1D-4048-97F0-8ECCDF09D2CF}">
      <dgm:prSet phldrT="[Text]"/>
      <dgm:spPr/>
      <dgm:t>
        <a:bodyPr/>
        <a:lstStyle/>
        <a:p>
          <a:r>
            <a:rPr lang="en-US" dirty="0" smtClean="0"/>
            <a:t>Daylighting</a:t>
          </a:r>
          <a:endParaRPr lang="en-US" dirty="0"/>
        </a:p>
      </dgm:t>
    </dgm:pt>
    <dgm:pt modelId="{83DF6C46-21B3-4388-B551-35CDFF8AC3C1}" type="parTrans" cxnId="{B7FC90B6-CC9D-4312-A011-67532BA78441}">
      <dgm:prSet/>
      <dgm:spPr/>
      <dgm:t>
        <a:bodyPr/>
        <a:lstStyle/>
        <a:p>
          <a:endParaRPr lang="en-US"/>
        </a:p>
      </dgm:t>
    </dgm:pt>
    <dgm:pt modelId="{AC184DCB-67EE-4D68-9658-EF13B2FAF6DE}" type="sibTrans" cxnId="{B7FC90B6-CC9D-4312-A011-67532BA78441}">
      <dgm:prSet/>
      <dgm:spPr/>
      <dgm:t>
        <a:bodyPr/>
        <a:lstStyle/>
        <a:p>
          <a:endParaRPr lang="en-US"/>
        </a:p>
      </dgm:t>
    </dgm:pt>
    <dgm:pt modelId="{EA7A7031-0F19-455C-BA1E-80B9E1036031}">
      <dgm:prSet phldrT="[Text]"/>
      <dgm:spPr/>
      <dgm:t>
        <a:bodyPr/>
        <a:lstStyle/>
        <a:p>
          <a:r>
            <a:rPr lang="en-US" dirty="0" smtClean="0"/>
            <a:t>Shading</a:t>
          </a:r>
          <a:endParaRPr lang="en-US" dirty="0"/>
        </a:p>
      </dgm:t>
    </dgm:pt>
    <dgm:pt modelId="{13673EBC-54CA-47C8-9AA7-3AC550EC360B}" type="parTrans" cxnId="{61AFD356-7FFA-4E50-9CCC-2CDEC0E737C4}">
      <dgm:prSet/>
      <dgm:spPr/>
      <dgm:t>
        <a:bodyPr/>
        <a:lstStyle/>
        <a:p>
          <a:endParaRPr lang="en-US"/>
        </a:p>
      </dgm:t>
    </dgm:pt>
    <dgm:pt modelId="{8D51165B-69DD-42A7-AFEC-C9E178B20BD7}" type="sibTrans" cxnId="{61AFD356-7FFA-4E50-9CCC-2CDEC0E737C4}">
      <dgm:prSet/>
      <dgm:spPr/>
      <dgm:t>
        <a:bodyPr/>
        <a:lstStyle/>
        <a:p>
          <a:endParaRPr lang="en-US"/>
        </a:p>
      </dgm:t>
    </dgm:pt>
    <dgm:pt modelId="{708F64CF-9AC1-4315-BA0C-37B91FC80326}">
      <dgm:prSet phldrT="[Text]"/>
      <dgm:spPr/>
      <dgm:t>
        <a:bodyPr/>
        <a:lstStyle/>
        <a:p>
          <a:r>
            <a:rPr lang="en-US" dirty="0" smtClean="0"/>
            <a:t>Thermal design</a:t>
          </a:r>
          <a:endParaRPr lang="en-US" dirty="0"/>
        </a:p>
      </dgm:t>
    </dgm:pt>
    <dgm:pt modelId="{D61A53D6-5CD7-4651-A598-5C7AB20F8B80}" type="parTrans" cxnId="{AD2AF16C-3C3E-44B0-8312-2FD0C8743F01}">
      <dgm:prSet/>
      <dgm:spPr/>
      <dgm:t>
        <a:bodyPr/>
        <a:lstStyle/>
        <a:p>
          <a:endParaRPr lang="en-US"/>
        </a:p>
      </dgm:t>
    </dgm:pt>
    <dgm:pt modelId="{32A124A8-9A48-4BB9-8247-61BBA87CAE14}" type="sibTrans" cxnId="{AD2AF16C-3C3E-44B0-8312-2FD0C8743F01}">
      <dgm:prSet/>
      <dgm:spPr/>
      <dgm:t>
        <a:bodyPr/>
        <a:lstStyle/>
        <a:p>
          <a:endParaRPr lang="en-US"/>
        </a:p>
      </dgm:t>
    </dgm:pt>
    <dgm:pt modelId="{4B7CDE66-3C94-4B39-A4E3-C933FE1E2416}" type="pres">
      <dgm:prSet presAssocID="{C213C80E-1EA7-4F17-9CE5-9C8C035258A0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29DEB75-577F-4201-B0B2-6A454F54FE6C}" type="pres">
      <dgm:prSet presAssocID="{2B512EF1-31F9-49EE-A7AB-16FE1EA65748}" presName="centerShape" presStyleLbl="node0" presStyleIdx="0" presStyleCnt="1" custScaleX="143944"/>
      <dgm:spPr/>
      <dgm:t>
        <a:bodyPr/>
        <a:lstStyle/>
        <a:p>
          <a:endParaRPr lang="en-US"/>
        </a:p>
      </dgm:t>
    </dgm:pt>
    <dgm:pt modelId="{50029880-FFC0-43A3-9D19-94E23E33590C}" type="pres">
      <dgm:prSet presAssocID="{83DF6C46-21B3-4388-B551-35CDFF8AC3C1}" presName="parTrans" presStyleLbl="sibTrans2D1" presStyleIdx="0" presStyleCnt="3"/>
      <dgm:spPr/>
      <dgm:t>
        <a:bodyPr/>
        <a:lstStyle/>
        <a:p>
          <a:endParaRPr lang="en-US"/>
        </a:p>
      </dgm:t>
    </dgm:pt>
    <dgm:pt modelId="{EFF8C171-D0AA-498E-ADA5-4ECEDF141FBE}" type="pres">
      <dgm:prSet presAssocID="{83DF6C46-21B3-4388-B551-35CDFF8AC3C1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3589563D-2584-4FF7-BEC9-90B2B98FE217}" type="pres">
      <dgm:prSet presAssocID="{5000E50A-5A1D-4048-97F0-8ECCDF09D2CF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EAF9D9-81EA-4D02-A37C-E094508CDF63}" type="pres">
      <dgm:prSet presAssocID="{13673EBC-54CA-47C8-9AA7-3AC550EC360B}" presName="parTrans" presStyleLbl="sibTrans2D1" presStyleIdx="1" presStyleCnt="3"/>
      <dgm:spPr/>
      <dgm:t>
        <a:bodyPr/>
        <a:lstStyle/>
        <a:p>
          <a:endParaRPr lang="en-US"/>
        </a:p>
      </dgm:t>
    </dgm:pt>
    <dgm:pt modelId="{3252D645-C9BD-4F13-B8DC-7CEB9F25A2CC}" type="pres">
      <dgm:prSet presAssocID="{13673EBC-54CA-47C8-9AA7-3AC550EC360B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F4D21C4E-20E7-4306-A8A1-01493F447B76}" type="pres">
      <dgm:prSet presAssocID="{EA7A7031-0F19-455C-BA1E-80B9E1036031}" presName="node" presStyleLbl="node1" presStyleIdx="1" presStyleCnt="3" custRadScaleRad="104378" custRadScaleInc="-215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6609D1E-ECC3-4A5E-80A3-77DB1F6BF0A4}" type="pres">
      <dgm:prSet presAssocID="{D61A53D6-5CD7-4651-A598-5C7AB20F8B80}" presName="parTrans" presStyleLbl="sibTrans2D1" presStyleIdx="2" presStyleCnt="3"/>
      <dgm:spPr/>
      <dgm:t>
        <a:bodyPr/>
        <a:lstStyle/>
        <a:p>
          <a:endParaRPr lang="en-US"/>
        </a:p>
      </dgm:t>
    </dgm:pt>
    <dgm:pt modelId="{85FDB5B7-71AF-4FFB-9E2E-95723D2658B5}" type="pres">
      <dgm:prSet presAssocID="{D61A53D6-5CD7-4651-A598-5C7AB20F8B80}" presName="connectorText" presStyleLbl="sibTrans2D1" presStyleIdx="2" presStyleCnt="3"/>
      <dgm:spPr/>
      <dgm:t>
        <a:bodyPr/>
        <a:lstStyle/>
        <a:p>
          <a:endParaRPr lang="en-US"/>
        </a:p>
      </dgm:t>
    </dgm:pt>
    <dgm:pt modelId="{D6168884-C343-430B-B970-1CC4A639E531}" type="pres">
      <dgm:prSet presAssocID="{708F64CF-9AC1-4315-BA0C-37B91FC80326}" presName="node" presStyleLbl="node1" presStyleIdx="2" presStyleCnt="3" custRadScaleRad="106751" custRadScaleInc="331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7FC90B6-CC9D-4312-A011-67532BA78441}" srcId="{2B512EF1-31F9-49EE-A7AB-16FE1EA65748}" destId="{5000E50A-5A1D-4048-97F0-8ECCDF09D2CF}" srcOrd="0" destOrd="0" parTransId="{83DF6C46-21B3-4388-B551-35CDFF8AC3C1}" sibTransId="{AC184DCB-67EE-4D68-9658-EF13B2FAF6DE}"/>
    <dgm:cxn modelId="{61AFD356-7FFA-4E50-9CCC-2CDEC0E737C4}" srcId="{2B512EF1-31F9-49EE-A7AB-16FE1EA65748}" destId="{EA7A7031-0F19-455C-BA1E-80B9E1036031}" srcOrd="1" destOrd="0" parTransId="{13673EBC-54CA-47C8-9AA7-3AC550EC360B}" sibTransId="{8D51165B-69DD-42A7-AFEC-C9E178B20BD7}"/>
    <dgm:cxn modelId="{2622861E-D3F6-4A5D-A89B-FC73FD43F713}" srcId="{C213C80E-1EA7-4F17-9CE5-9C8C035258A0}" destId="{2B512EF1-31F9-49EE-A7AB-16FE1EA65748}" srcOrd="0" destOrd="0" parTransId="{2232F143-83DF-4803-B000-4F4FECC14BC5}" sibTransId="{18FE095F-9728-4EED-92A3-C80F98A655E8}"/>
    <dgm:cxn modelId="{DB275B12-4C3F-47BE-B35B-A1311D17ADB5}" type="presOf" srcId="{2B512EF1-31F9-49EE-A7AB-16FE1EA65748}" destId="{F29DEB75-577F-4201-B0B2-6A454F54FE6C}" srcOrd="0" destOrd="0" presId="urn:microsoft.com/office/officeart/2005/8/layout/radial5"/>
    <dgm:cxn modelId="{DCBC4558-7111-4C14-AE74-21B10C0FEA11}" type="presOf" srcId="{EA7A7031-0F19-455C-BA1E-80B9E1036031}" destId="{F4D21C4E-20E7-4306-A8A1-01493F447B76}" srcOrd="0" destOrd="0" presId="urn:microsoft.com/office/officeart/2005/8/layout/radial5"/>
    <dgm:cxn modelId="{BAD20873-D3F8-4A47-889A-FE988FF680CE}" type="presOf" srcId="{13673EBC-54CA-47C8-9AA7-3AC550EC360B}" destId="{ABEAF9D9-81EA-4D02-A37C-E094508CDF63}" srcOrd="0" destOrd="0" presId="urn:microsoft.com/office/officeart/2005/8/layout/radial5"/>
    <dgm:cxn modelId="{6514DEC8-0521-4697-8CE4-33AEA7CD8AE4}" type="presOf" srcId="{83DF6C46-21B3-4388-B551-35CDFF8AC3C1}" destId="{50029880-FFC0-43A3-9D19-94E23E33590C}" srcOrd="0" destOrd="0" presId="urn:microsoft.com/office/officeart/2005/8/layout/radial5"/>
    <dgm:cxn modelId="{C3AA43E4-8062-48AE-A064-38582988E152}" type="presOf" srcId="{5000E50A-5A1D-4048-97F0-8ECCDF09D2CF}" destId="{3589563D-2584-4FF7-BEC9-90B2B98FE217}" srcOrd="0" destOrd="0" presId="urn:microsoft.com/office/officeart/2005/8/layout/radial5"/>
    <dgm:cxn modelId="{EE945A79-BF21-4619-8C80-3F1F18A14285}" type="presOf" srcId="{83DF6C46-21B3-4388-B551-35CDFF8AC3C1}" destId="{EFF8C171-D0AA-498E-ADA5-4ECEDF141FBE}" srcOrd="1" destOrd="0" presId="urn:microsoft.com/office/officeart/2005/8/layout/radial5"/>
    <dgm:cxn modelId="{2F87D039-A67A-48B1-9840-CDF20FCB3EC9}" type="presOf" srcId="{D61A53D6-5CD7-4651-A598-5C7AB20F8B80}" destId="{85FDB5B7-71AF-4FFB-9E2E-95723D2658B5}" srcOrd="1" destOrd="0" presId="urn:microsoft.com/office/officeart/2005/8/layout/radial5"/>
    <dgm:cxn modelId="{AD2AF16C-3C3E-44B0-8312-2FD0C8743F01}" srcId="{2B512EF1-31F9-49EE-A7AB-16FE1EA65748}" destId="{708F64CF-9AC1-4315-BA0C-37B91FC80326}" srcOrd="2" destOrd="0" parTransId="{D61A53D6-5CD7-4651-A598-5C7AB20F8B80}" sibTransId="{32A124A8-9A48-4BB9-8247-61BBA87CAE14}"/>
    <dgm:cxn modelId="{9A1689F7-06FD-46DF-9C10-2E45E6850B35}" type="presOf" srcId="{708F64CF-9AC1-4315-BA0C-37B91FC80326}" destId="{D6168884-C343-430B-B970-1CC4A639E531}" srcOrd="0" destOrd="0" presId="urn:microsoft.com/office/officeart/2005/8/layout/radial5"/>
    <dgm:cxn modelId="{29627CD5-7120-469A-9736-C2CD5F35BE2C}" type="presOf" srcId="{D61A53D6-5CD7-4651-A598-5C7AB20F8B80}" destId="{76609D1E-ECC3-4A5E-80A3-77DB1F6BF0A4}" srcOrd="0" destOrd="0" presId="urn:microsoft.com/office/officeart/2005/8/layout/radial5"/>
    <dgm:cxn modelId="{CDF01757-F28F-4256-85EF-BD51D9272639}" type="presOf" srcId="{13673EBC-54CA-47C8-9AA7-3AC550EC360B}" destId="{3252D645-C9BD-4F13-B8DC-7CEB9F25A2CC}" srcOrd="1" destOrd="0" presId="urn:microsoft.com/office/officeart/2005/8/layout/radial5"/>
    <dgm:cxn modelId="{B6F2E122-35B1-4064-81D8-4C76A8C1D101}" type="presOf" srcId="{C213C80E-1EA7-4F17-9CE5-9C8C035258A0}" destId="{4B7CDE66-3C94-4B39-A4E3-C933FE1E2416}" srcOrd="0" destOrd="0" presId="urn:microsoft.com/office/officeart/2005/8/layout/radial5"/>
    <dgm:cxn modelId="{BD871E4D-108E-4ED9-99E4-BA3338031A8F}" type="presParOf" srcId="{4B7CDE66-3C94-4B39-A4E3-C933FE1E2416}" destId="{F29DEB75-577F-4201-B0B2-6A454F54FE6C}" srcOrd="0" destOrd="0" presId="urn:microsoft.com/office/officeart/2005/8/layout/radial5"/>
    <dgm:cxn modelId="{4DB8D5F5-9436-416B-9A3C-33C6FD942C6F}" type="presParOf" srcId="{4B7CDE66-3C94-4B39-A4E3-C933FE1E2416}" destId="{50029880-FFC0-43A3-9D19-94E23E33590C}" srcOrd="1" destOrd="0" presId="urn:microsoft.com/office/officeart/2005/8/layout/radial5"/>
    <dgm:cxn modelId="{8759A61D-8E83-47FB-9112-1282C031B848}" type="presParOf" srcId="{50029880-FFC0-43A3-9D19-94E23E33590C}" destId="{EFF8C171-D0AA-498E-ADA5-4ECEDF141FBE}" srcOrd="0" destOrd="0" presId="urn:microsoft.com/office/officeart/2005/8/layout/radial5"/>
    <dgm:cxn modelId="{10CE6DEB-DDA2-4996-8176-4D1C6A6EFF80}" type="presParOf" srcId="{4B7CDE66-3C94-4B39-A4E3-C933FE1E2416}" destId="{3589563D-2584-4FF7-BEC9-90B2B98FE217}" srcOrd="2" destOrd="0" presId="urn:microsoft.com/office/officeart/2005/8/layout/radial5"/>
    <dgm:cxn modelId="{7F13832A-AAAA-4100-AD1C-FE381FDBBB31}" type="presParOf" srcId="{4B7CDE66-3C94-4B39-A4E3-C933FE1E2416}" destId="{ABEAF9D9-81EA-4D02-A37C-E094508CDF63}" srcOrd="3" destOrd="0" presId="urn:microsoft.com/office/officeart/2005/8/layout/radial5"/>
    <dgm:cxn modelId="{0E5C9B9A-A5CC-4EC4-AFA8-ACFCAA6AB445}" type="presParOf" srcId="{ABEAF9D9-81EA-4D02-A37C-E094508CDF63}" destId="{3252D645-C9BD-4F13-B8DC-7CEB9F25A2CC}" srcOrd="0" destOrd="0" presId="urn:microsoft.com/office/officeart/2005/8/layout/radial5"/>
    <dgm:cxn modelId="{AB2CF5C3-4F42-4FE4-AC1C-08FA39531CD3}" type="presParOf" srcId="{4B7CDE66-3C94-4B39-A4E3-C933FE1E2416}" destId="{F4D21C4E-20E7-4306-A8A1-01493F447B76}" srcOrd="4" destOrd="0" presId="urn:microsoft.com/office/officeart/2005/8/layout/radial5"/>
    <dgm:cxn modelId="{DCEC02D5-47DC-42D5-9546-D2ECD36DA9FA}" type="presParOf" srcId="{4B7CDE66-3C94-4B39-A4E3-C933FE1E2416}" destId="{76609D1E-ECC3-4A5E-80A3-77DB1F6BF0A4}" srcOrd="5" destOrd="0" presId="urn:microsoft.com/office/officeart/2005/8/layout/radial5"/>
    <dgm:cxn modelId="{4D9A7E49-1C00-412D-8DB4-503C7FD62831}" type="presParOf" srcId="{76609D1E-ECC3-4A5E-80A3-77DB1F6BF0A4}" destId="{85FDB5B7-71AF-4FFB-9E2E-95723D2658B5}" srcOrd="0" destOrd="0" presId="urn:microsoft.com/office/officeart/2005/8/layout/radial5"/>
    <dgm:cxn modelId="{BCB2D66F-46EE-4642-AD34-3EB5E0BBE1AF}" type="presParOf" srcId="{4B7CDE66-3C94-4B39-A4E3-C933FE1E2416}" destId="{D6168884-C343-430B-B970-1CC4A639E531}" srcOrd="6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2698111-CEE9-40D1-8F3B-B13DC63F264F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2AED6A3-FF73-425D-B518-4C91DAB423C9}">
      <dgm:prSet phldrT="[Text]"/>
      <dgm:spPr/>
      <dgm:t>
        <a:bodyPr/>
        <a:lstStyle/>
        <a:p>
          <a:r>
            <a: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Electro-Mechanical</a:t>
          </a:r>
          <a:r>
            <a: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Design</a:t>
          </a:r>
          <a:br>
            <a: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</a:br>
          <a:endParaRPr lang="en-US" dirty="0"/>
        </a:p>
      </dgm:t>
    </dgm:pt>
    <dgm:pt modelId="{5C7D2D1F-E052-4EB7-A329-CF4FDA12C208}" type="parTrans" cxnId="{49FE5FB4-D877-4D50-A15F-BD2222E4C36B}">
      <dgm:prSet/>
      <dgm:spPr/>
      <dgm:t>
        <a:bodyPr/>
        <a:lstStyle/>
        <a:p>
          <a:endParaRPr lang="en-US"/>
        </a:p>
      </dgm:t>
    </dgm:pt>
    <dgm:pt modelId="{03F0E51C-81F1-4888-8473-1321A13141AC}" type="sibTrans" cxnId="{49FE5FB4-D877-4D50-A15F-BD2222E4C36B}">
      <dgm:prSet/>
      <dgm:spPr/>
      <dgm:t>
        <a:bodyPr/>
        <a:lstStyle/>
        <a:p>
          <a:endParaRPr lang="en-US"/>
        </a:p>
      </dgm:t>
    </dgm:pt>
    <dgm:pt modelId="{A7A3C737-910E-46C1-B75E-E030239B0CEB}">
      <dgm:prSet phldrT="[Text]"/>
      <dgm:spPr/>
      <dgm:t>
        <a:bodyPr/>
        <a:lstStyle/>
        <a:p>
          <a:r>
            <a:rPr lang="en-US" dirty="0" smtClean="0"/>
            <a:t>Hvac</a:t>
          </a:r>
          <a:endParaRPr lang="en-US" dirty="0"/>
        </a:p>
      </dgm:t>
    </dgm:pt>
    <dgm:pt modelId="{C54B810C-4B4A-4D9F-9907-92E855C8BF12}" type="parTrans" cxnId="{02AC9F21-E3B2-4C96-BBDB-788C981FF13F}">
      <dgm:prSet/>
      <dgm:spPr/>
      <dgm:t>
        <a:bodyPr/>
        <a:lstStyle/>
        <a:p>
          <a:endParaRPr lang="en-US"/>
        </a:p>
      </dgm:t>
    </dgm:pt>
    <dgm:pt modelId="{F8410D1F-4303-4ED4-BDB4-814F5F64F293}" type="sibTrans" cxnId="{02AC9F21-E3B2-4C96-BBDB-788C981FF13F}">
      <dgm:prSet/>
      <dgm:spPr/>
      <dgm:t>
        <a:bodyPr/>
        <a:lstStyle/>
        <a:p>
          <a:endParaRPr lang="en-US"/>
        </a:p>
      </dgm:t>
    </dgm:pt>
    <dgm:pt modelId="{8B4E592B-4556-4192-A5C5-FCA5AE656059}">
      <dgm:prSet phldrT="[Text]"/>
      <dgm:spPr/>
      <dgm:t>
        <a:bodyPr/>
        <a:lstStyle/>
        <a:p>
          <a:r>
            <a:rPr lang="en-US" dirty="0" smtClean="0"/>
            <a:t>Artificial lighting</a:t>
          </a:r>
          <a:endParaRPr lang="en-US" dirty="0"/>
        </a:p>
      </dgm:t>
    </dgm:pt>
    <dgm:pt modelId="{DFF85B07-6D1A-434E-BE29-748AC1F10E2C}" type="parTrans" cxnId="{8AD47B54-F801-44BD-A976-92D06CC1A7A2}">
      <dgm:prSet/>
      <dgm:spPr/>
      <dgm:t>
        <a:bodyPr/>
        <a:lstStyle/>
        <a:p>
          <a:endParaRPr lang="en-US"/>
        </a:p>
      </dgm:t>
    </dgm:pt>
    <dgm:pt modelId="{9DAFBEB8-9E86-4029-9533-5907FEBD2260}" type="sibTrans" cxnId="{8AD47B54-F801-44BD-A976-92D06CC1A7A2}">
      <dgm:prSet/>
      <dgm:spPr/>
      <dgm:t>
        <a:bodyPr/>
        <a:lstStyle/>
        <a:p>
          <a:endParaRPr lang="en-US"/>
        </a:p>
      </dgm:t>
    </dgm:pt>
    <dgm:pt modelId="{42949509-2806-48CA-A74A-16D62256C5CA}">
      <dgm:prSet phldrT="[Text]"/>
      <dgm:spPr/>
      <dgm:t>
        <a:bodyPr/>
        <a:lstStyle/>
        <a:p>
          <a:r>
            <a:rPr lang="en-US" dirty="0" smtClean="0"/>
            <a:t>Water supply &amp; Drainage</a:t>
          </a:r>
          <a:endParaRPr lang="en-US" dirty="0"/>
        </a:p>
      </dgm:t>
    </dgm:pt>
    <dgm:pt modelId="{EFFAB400-36D3-4B6D-BAA9-584065786DC2}" type="parTrans" cxnId="{B161746E-62C5-45FC-BA3E-6EDA4B104DF5}">
      <dgm:prSet/>
      <dgm:spPr/>
      <dgm:t>
        <a:bodyPr/>
        <a:lstStyle/>
        <a:p>
          <a:endParaRPr lang="en-US"/>
        </a:p>
      </dgm:t>
    </dgm:pt>
    <dgm:pt modelId="{FA5B6926-2601-49CA-8C72-F3846E3A4BD6}" type="sibTrans" cxnId="{B161746E-62C5-45FC-BA3E-6EDA4B104DF5}">
      <dgm:prSet/>
      <dgm:spPr/>
      <dgm:t>
        <a:bodyPr/>
        <a:lstStyle/>
        <a:p>
          <a:endParaRPr lang="en-US"/>
        </a:p>
      </dgm:t>
    </dgm:pt>
    <dgm:pt modelId="{91519DFC-BA90-4EEE-8E99-44973423A0AF}" type="pres">
      <dgm:prSet presAssocID="{42698111-CEE9-40D1-8F3B-B13DC63F264F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1A8F151-5CC3-4EFD-A899-FD5DD5C28FA5}" type="pres">
      <dgm:prSet presAssocID="{E2AED6A3-FF73-425D-B518-4C91DAB423C9}" presName="root1" presStyleCnt="0"/>
      <dgm:spPr/>
    </dgm:pt>
    <dgm:pt modelId="{1B51D35E-95A1-4A89-AFB4-D09EF3EC15F9}" type="pres">
      <dgm:prSet presAssocID="{E2AED6A3-FF73-425D-B518-4C91DAB423C9}" presName="LevelOneTextNode" presStyleLbl="node0" presStyleIdx="0" presStyleCnt="1" custScaleX="15591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A1ABDE2-9A3C-4BD8-97B2-78789F22C0FB}" type="pres">
      <dgm:prSet presAssocID="{E2AED6A3-FF73-425D-B518-4C91DAB423C9}" presName="level2hierChild" presStyleCnt="0"/>
      <dgm:spPr/>
    </dgm:pt>
    <dgm:pt modelId="{C3150A79-4817-4687-9034-F9654FE6B3A5}" type="pres">
      <dgm:prSet presAssocID="{C54B810C-4B4A-4D9F-9907-92E855C8BF12}" presName="conn2-1" presStyleLbl="parChTrans1D2" presStyleIdx="0" presStyleCnt="3"/>
      <dgm:spPr/>
      <dgm:t>
        <a:bodyPr/>
        <a:lstStyle/>
        <a:p>
          <a:endParaRPr lang="en-US"/>
        </a:p>
      </dgm:t>
    </dgm:pt>
    <dgm:pt modelId="{9766D307-1736-458D-924B-80DFB8B78CF4}" type="pres">
      <dgm:prSet presAssocID="{C54B810C-4B4A-4D9F-9907-92E855C8BF12}" presName="connTx" presStyleLbl="parChTrans1D2" presStyleIdx="0" presStyleCnt="3"/>
      <dgm:spPr/>
      <dgm:t>
        <a:bodyPr/>
        <a:lstStyle/>
        <a:p>
          <a:endParaRPr lang="en-US"/>
        </a:p>
      </dgm:t>
    </dgm:pt>
    <dgm:pt modelId="{465E1639-0F65-4675-8C16-41D87E79DC0B}" type="pres">
      <dgm:prSet presAssocID="{A7A3C737-910E-46C1-B75E-E030239B0CEB}" presName="root2" presStyleCnt="0"/>
      <dgm:spPr/>
    </dgm:pt>
    <dgm:pt modelId="{AC6B5A8A-50EB-4FF8-B0BD-C29D95588571}" type="pres">
      <dgm:prSet presAssocID="{A7A3C737-910E-46C1-B75E-E030239B0CEB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09AC963-65EE-48D9-BAEE-337DBF961036}" type="pres">
      <dgm:prSet presAssocID="{A7A3C737-910E-46C1-B75E-E030239B0CEB}" presName="level3hierChild" presStyleCnt="0"/>
      <dgm:spPr/>
    </dgm:pt>
    <dgm:pt modelId="{8A4336C8-5ADB-419B-BCEB-F3D91E51DE11}" type="pres">
      <dgm:prSet presAssocID="{DFF85B07-6D1A-434E-BE29-748AC1F10E2C}" presName="conn2-1" presStyleLbl="parChTrans1D2" presStyleIdx="1" presStyleCnt="3"/>
      <dgm:spPr/>
      <dgm:t>
        <a:bodyPr/>
        <a:lstStyle/>
        <a:p>
          <a:endParaRPr lang="en-US"/>
        </a:p>
      </dgm:t>
    </dgm:pt>
    <dgm:pt modelId="{7D09D75D-EE52-473B-996A-F533F395DD49}" type="pres">
      <dgm:prSet presAssocID="{DFF85B07-6D1A-434E-BE29-748AC1F10E2C}" presName="connTx" presStyleLbl="parChTrans1D2" presStyleIdx="1" presStyleCnt="3"/>
      <dgm:spPr/>
      <dgm:t>
        <a:bodyPr/>
        <a:lstStyle/>
        <a:p>
          <a:endParaRPr lang="en-US"/>
        </a:p>
      </dgm:t>
    </dgm:pt>
    <dgm:pt modelId="{C26F344D-B7ED-45D0-970C-02C3B5857D45}" type="pres">
      <dgm:prSet presAssocID="{8B4E592B-4556-4192-A5C5-FCA5AE656059}" presName="root2" presStyleCnt="0"/>
      <dgm:spPr/>
    </dgm:pt>
    <dgm:pt modelId="{5AACB629-2F95-4490-B4F6-60598B605269}" type="pres">
      <dgm:prSet presAssocID="{8B4E592B-4556-4192-A5C5-FCA5AE656059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3E6C892-7656-42EC-B5E9-C05A57736006}" type="pres">
      <dgm:prSet presAssocID="{8B4E592B-4556-4192-A5C5-FCA5AE656059}" presName="level3hierChild" presStyleCnt="0"/>
      <dgm:spPr/>
    </dgm:pt>
    <dgm:pt modelId="{744A6FC0-8424-42BD-8B1E-9A9466AC937E}" type="pres">
      <dgm:prSet presAssocID="{EFFAB400-36D3-4B6D-BAA9-584065786DC2}" presName="conn2-1" presStyleLbl="parChTrans1D2" presStyleIdx="2" presStyleCnt="3"/>
      <dgm:spPr/>
      <dgm:t>
        <a:bodyPr/>
        <a:lstStyle/>
        <a:p>
          <a:endParaRPr lang="en-US"/>
        </a:p>
      </dgm:t>
    </dgm:pt>
    <dgm:pt modelId="{1F693A2C-4886-4552-8A39-8CB8E3697D56}" type="pres">
      <dgm:prSet presAssocID="{EFFAB400-36D3-4B6D-BAA9-584065786DC2}" presName="connTx" presStyleLbl="parChTrans1D2" presStyleIdx="2" presStyleCnt="3"/>
      <dgm:spPr/>
      <dgm:t>
        <a:bodyPr/>
        <a:lstStyle/>
        <a:p>
          <a:endParaRPr lang="en-US"/>
        </a:p>
      </dgm:t>
    </dgm:pt>
    <dgm:pt modelId="{0F5502BD-F380-47DA-B4CE-CBAF8ABB8517}" type="pres">
      <dgm:prSet presAssocID="{42949509-2806-48CA-A74A-16D62256C5CA}" presName="root2" presStyleCnt="0"/>
      <dgm:spPr/>
    </dgm:pt>
    <dgm:pt modelId="{D9BAF86C-5FE8-4BD0-B5B7-CF2A12FA8480}" type="pres">
      <dgm:prSet presAssocID="{42949509-2806-48CA-A74A-16D62256C5CA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7C07289-20B0-438B-BAAC-DFD33A5CB201}" type="pres">
      <dgm:prSet presAssocID="{42949509-2806-48CA-A74A-16D62256C5CA}" presName="level3hierChild" presStyleCnt="0"/>
      <dgm:spPr/>
    </dgm:pt>
  </dgm:ptLst>
  <dgm:cxnLst>
    <dgm:cxn modelId="{02AC9F21-E3B2-4C96-BBDB-788C981FF13F}" srcId="{E2AED6A3-FF73-425D-B518-4C91DAB423C9}" destId="{A7A3C737-910E-46C1-B75E-E030239B0CEB}" srcOrd="0" destOrd="0" parTransId="{C54B810C-4B4A-4D9F-9907-92E855C8BF12}" sibTransId="{F8410D1F-4303-4ED4-BDB4-814F5F64F293}"/>
    <dgm:cxn modelId="{C80B2F3C-73F4-46EA-834F-C0D6CAB42157}" type="presOf" srcId="{EFFAB400-36D3-4B6D-BAA9-584065786DC2}" destId="{744A6FC0-8424-42BD-8B1E-9A9466AC937E}" srcOrd="0" destOrd="0" presId="urn:microsoft.com/office/officeart/2008/layout/HorizontalMultiLevelHierarchy"/>
    <dgm:cxn modelId="{C6FCB780-3A9A-4172-8C0C-D537862A6033}" type="presOf" srcId="{42698111-CEE9-40D1-8F3B-B13DC63F264F}" destId="{91519DFC-BA90-4EEE-8E99-44973423A0AF}" srcOrd="0" destOrd="0" presId="urn:microsoft.com/office/officeart/2008/layout/HorizontalMultiLevelHierarchy"/>
    <dgm:cxn modelId="{A667831A-FFD7-4B6D-A16F-1D06370F3867}" type="presOf" srcId="{42949509-2806-48CA-A74A-16D62256C5CA}" destId="{D9BAF86C-5FE8-4BD0-B5B7-CF2A12FA8480}" srcOrd="0" destOrd="0" presId="urn:microsoft.com/office/officeart/2008/layout/HorizontalMultiLevelHierarchy"/>
    <dgm:cxn modelId="{8EA44E2C-B07F-4673-87AA-68A8F050A379}" type="presOf" srcId="{C54B810C-4B4A-4D9F-9907-92E855C8BF12}" destId="{9766D307-1736-458D-924B-80DFB8B78CF4}" srcOrd="1" destOrd="0" presId="urn:microsoft.com/office/officeart/2008/layout/HorizontalMultiLevelHierarchy"/>
    <dgm:cxn modelId="{B161746E-62C5-45FC-BA3E-6EDA4B104DF5}" srcId="{E2AED6A3-FF73-425D-B518-4C91DAB423C9}" destId="{42949509-2806-48CA-A74A-16D62256C5CA}" srcOrd="2" destOrd="0" parTransId="{EFFAB400-36D3-4B6D-BAA9-584065786DC2}" sibTransId="{FA5B6926-2601-49CA-8C72-F3846E3A4BD6}"/>
    <dgm:cxn modelId="{8AD47B54-F801-44BD-A976-92D06CC1A7A2}" srcId="{E2AED6A3-FF73-425D-B518-4C91DAB423C9}" destId="{8B4E592B-4556-4192-A5C5-FCA5AE656059}" srcOrd="1" destOrd="0" parTransId="{DFF85B07-6D1A-434E-BE29-748AC1F10E2C}" sibTransId="{9DAFBEB8-9E86-4029-9533-5907FEBD2260}"/>
    <dgm:cxn modelId="{F4029872-2881-4020-BE17-23FA0E7142AD}" type="presOf" srcId="{E2AED6A3-FF73-425D-B518-4C91DAB423C9}" destId="{1B51D35E-95A1-4A89-AFB4-D09EF3EC15F9}" srcOrd="0" destOrd="0" presId="urn:microsoft.com/office/officeart/2008/layout/HorizontalMultiLevelHierarchy"/>
    <dgm:cxn modelId="{E38CAA17-20CD-4E99-889F-1F8370C236E7}" type="presOf" srcId="{EFFAB400-36D3-4B6D-BAA9-584065786DC2}" destId="{1F693A2C-4886-4552-8A39-8CB8E3697D56}" srcOrd="1" destOrd="0" presId="urn:microsoft.com/office/officeart/2008/layout/HorizontalMultiLevelHierarchy"/>
    <dgm:cxn modelId="{90A73D47-AC00-4445-B571-99164725F928}" type="presOf" srcId="{8B4E592B-4556-4192-A5C5-FCA5AE656059}" destId="{5AACB629-2F95-4490-B4F6-60598B605269}" srcOrd="0" destOrd="0" presId="urn:microsoft.com/office/officeart/2008/layout/HorizontalMultiLevelHierarchy"/>
    <dgm:cxn modelId="{0FFE0E40-2EA8-4313-BC6A-C2B7D83877E8}" type="presOf" srcId="{A7A3C737-910E-46C1-B75E-E030239B0CEB}" destId="{AC6B5A8A-50EB-4FF8-B0BD-C29D95588571}" srcOrd="0" destOrd="0" presId="urn:microsoft.com/office/officeart/2008/layout/HorizontalMultiLevelHierarchy"/>
    <dgm:cxn modelId="{993DBB09-7F72-462A-8EE7-F26C374A4D44}" type="presOf" srcId="{C54B810C-4B4A-4D9F-9907-92E855C8BF12}" destId="{C3150A79-4817-4687-9034-F9654FE6B3A5}" srcOrd="0" destOrd="0" presId="urn:microsoft.com/office/officeart/2008/layout/HorizontalMultiLevelHierarchy"/>
    <dgm:cxn modelId="{1707232A-21CB-4F5C-A580-EFCA0E8977A9}" type="presOf" srcId="{DFF85B07-6D1A-434E-BE29-748AC1F10E2C}" destId="{8A4336C8-5ADB-419B-BCEB-F3D91E51DE11}" srcOrd="0" destOrd="0" presId="urn:microsoft.com/office/officeart/2008/layout/HorizontalMultiLevelHierarchy"/>
    <dgm:cxn modelId="{49FE5FB4-D877-4D50-A15F-BD2222E4C36B}" srcId="{42698111-CEE9-40D1-8F3B-B13DC63F264F}" destId="{E2AED6A3-FF73-425D-B518-4C91DAB423C9}" srcOrd="0" destOrd="0" parTransId="{5C7D2D1F-E052-4EB7-A329-CF4FDA12C208}" sibTransId="{03F0E51C-81F1-4888-8473-1321A13141AC}"/>
    <dgm:cxn modelId="{DA6654FF-F5B9-4B04-B7EB-135D0404B1F6}" type="presOf" srcId="{DFF85B07-6D1A-434E-BE29-748AC1F10E2C}" destId="{7D09D75D-EE52-473B-996A-F533F395DD49}" srcOrd="1" destOrd="0" presId="urn:microsoft.com/office/officeart/2008/layout/HorizontalMultiLevelHierarchy"/>
    <dgm:cxn modelId="{AAE5A108-26F5-412F-B7AB-40B1211B8014}" type="presParOf" srcId="{91519DFC-BA90-4EEE-8E99-44973423A0AF}" destId="{E1A8F151-5CC3-4EFD-A899-FD5DD5C28FA5}" srcOrd="0" destOrd="0" presId="urn:microsoft.com/office/officeart/2008/layout/HorizontalMultiLevelHierarchy"/>
    <dgm:cxn modelId="{AFA6187B-CC6E-4444-8ECA-43DD8BDE060B}" type="presParOf" srcId="{E1A8F151-5CC3-4EFD-A899-FD5DD5C28FA5}" destId="{1B51D35E-95A1-4A89-AFB4-D09EF3EC15F9}" srcOrd="0" destOrd="0" presId="urn:microsoft.com/office/officeart/2008/layout/HorizontalMultiLevelHierarchy"/>
    <dgm:cxn modelId="{77189DC2-0A71-4D94-AEB2-E77DA4A5E837}" type="presParOf" srcId="{E1A8F151-5CC3-4EFD-A899-FD5DD5C28FA5}" destId="{6A1ABDE2-9A3C-4BD8-97B2-78789F22C0FB}" srcOrd="1" destOrd="0" presId="urn:microsoft.com/office/officeart/2008/layout/HorizontalMultiLevelHierarchy"/>
    <dgm:cxn modelId="{DC0DCDA5-6084-4683-A344-EC90A594A407}" type="presParOf" srcId="{6A1ABDE2-9A3C-4BD8-97B2-78789F22C0FB}" destId="{C3150A79-4817-4687-9034-F9654FE6B3A5}" srcOrd="0" destOrd="0" presId="urn:microsoft.com/office/officeart/2008/layout/HorizontalMultiLevelHierarchy"/>
    <dgm:cxn modelId="{6A432E7A-8AE0-4912-8F41-78025B3CE7EB}" type="presParOf" srcId="{C3150A79-4817-4687-9034-F9654FE6B3A5}" destId="{9766D307-1736-458D-924B-80DFB8B78CF4}" srcOrd="0" destOrd="0" presId="urn:microsoft.com/office/officeart/2008/layout/HorizontalMultiLevelHierarchy"/>
    <dgm:cxn modelId="{7BD169B2-2064-49D7-BAFE-A96EDB0C3036}" type="presParOf" srcId="{6A1ABDE2-9A3C-4BD8-97B2-78789F22C0FB}" destId="{465E1639-0F65-4675-8C16-41D87E79DC0B}" srcOrd="1" destOrd="0" presId="urn:microsoft.com/office/officeart/2008/layout/HorizontalMultiLevelHierarchy"/>
    <dgm:cxn modelId="{ED904DFA-05B2-4EAE-9D30-9272C305481E}" type="presParOf" srcId="{465E1639-0F65-4675-8C16-41D87E79DC0B}" destId="{AC6B5A8A-50EB-4FF8-B0BD-C29D95588571}" srcOrd="0" destOrd="0" presId="urn:microsoft.com/office/officeart/2008/layout/HorizontalMultiLevelHierarchy"/>
    <dgm:cxn modelId="{9C29B412-7AB4-4A67-9FD8-62D128C458AD}" type="presParOf" srcId="{465E1639-0F65-4675-8C16-41D87E79DC0B}" destId="{B09AC963-65EE-48D9-BAEE-337DBF961036}" srcOrd="1" destOrd="0" presId="urn:microsoft.com/office/officeart/2008/layout/HorizontalMultiLevelHierarchy"/>
    <dgm:cxn modelId="{99462BAC-D218-4BBB-8249-6494E1675764}" type="presParOf" srcId="{6A1ABDE2-9A3C-4BD8-97B2-78789F22C0FB}" destId="{8A4336C8-5ADB-419B-BCEB-F3D91E51DE11}" srcOrd="2" destOrd="0" presId="urn:microsoft.com/office/officeart/2008/layout/HorizontalMultiLevelHierarchy"/>
    <dgm:cxn modelId="{4AE7F03E-F067-4059-BA8E-D301F9BEB778}" type="presParOf" srcId="{8A4336C8-5ADB-419B-BCEB-F3D91E51DE11}" destId="{7D09D75D-EE52-473B-996A-F533F395DD49}" srcOrd="0" destOrd="0" presId="urn:microsoft.com/office/officeart/2008/layout/HorizontalMultiLevelHierarchy"/>
    <dgm:cxn modelId="{43101A9B-6823-4646-82E9-B8E89D604F4A}" type="presParOf" srcId="{6A1ABDE2-9A3C-4BD8-97B2-78789F22C0FB}" destId="{C26F344D-B7ED-45D0-970C-02C3B5857D45}" srcOrd="3" destOrd="0" presId="urn:microsoft.com/office/officeart/2008/layout/HorizontalMultiLevelHierarchy"/>
    <dgm:cxn modelId="{DC192A9D-7CAC-4D59-ADDE-24FD38D6D57C}" type="presParOf" srcId="{C26F344D-B7ED-45D0-970C-02C3B5857D45}" destId="{5AACB629-2F95-4490-B4F6-60598B605269}" srcOrd="0" destOrd="0" presId="urn:microsoft.com/office/officeart/2008/layout/HorizontalMultiLevelHierarchy"/>
    <dgm:cxn modelId="{D82D29D7-65DA-475A-BAE3-D57F61C01B8C}" type="presParOf" srcId="{C26F344D-B7ED-45D0-970C-02C3B5857D45}" destId="{33E6C892-7656-42EC-B5E9-C05A57736006}" srcOrd="1" destOrd="0" presId="urn:microsoft.com/office/officeart/2008/layout/HorizontalMultiLevelHierarchy"/>
    <dgm:cxn modelId="{8C676975-DFDC-4C4A-A8E0-1A06583790E9}" type="presParOf" srcId="{6A1ABDE2-9A3C-4BD8-97B2-78789F22C0FB}" destId="{744A6FC0-8424-42BD-8B1E-9A9466AC937E}" srcOrd="4" destOrd="0" presId="urn:microsoft.com/office/officeart/2008/layout/HorizontalMultiLevelHierarchy"/>
    <dgm:cxn modelId="{0008744D-7762-42B7-82C2-E56A55B41A42}" type="presParOf" srcId="{744A6FC0-8424-42BD-8B1E-9A9466AC937E}" destId="{1F693A2C-4886-4552-8A39-8CB8E3697D56}" srcOrd="0" destOrd="0" presId="urn:microsoft.com/office/officeart/2008/layout/HorizontalMultiLevelHierarchy"/>
    <dgm:cxn modelId="{45412119-E296-46AA-85EF-7E67D4EE44DA}" type="presParOf" srcId="{6A1ABDE2-9A3C-4BD8-97B2-78789F22C0FB}" destId="{0F5502BD-F380-47DA-B4CE-CBAF8ABB8517}" srcOrd="5" destOrd="0" presId="urn:microsoft.com/office/officeart/2008/layout/HorizontalMultiLevelHierarchy"/>
    <dgm:cxn modelId="{39AE4556-5434-4099-B0E4-9832FE884C39}" type="presParOf" srcId="{0F5502BD-F380-47DA-B4CE-CBAF8ABB8517}" destId="{D9BAF86C-5FE8-4BD0-B5B7-CF2A12FA8480}" srcOrd="0" destOrd="0" presId="urn:microsoft.com/office/officeart/2008/layout/HorizontalMultiLevelHierarchy"/>
    <dgm:cxn modelId="{6174DB76-3BF6-4F87-A17D-26340B527A0B}" type="presParOf" srcId="{0F5502BD-F380-47DA-B4CE-CBAF8ABB8517}" destId="{27C07289-20B0-438B-BAAC-DFD33A5CB201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3F6C9F-16CD-4AE8-8A3E-7349D114752A}" type="datetimeFigureOut">
              <a:rPr lang="en-US" smtClean="0"/>
              <a:pPr/>
              <a:t>6/6/2020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D91D18-3179-4A51-8073-6266E24B12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1965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D91D18-3179-4A51-8073-6266E24B1277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0614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D91D18-3179-4A51-8073-6266E24B1277}" type="slidenum">
              <a:rPr lang="en-US" smtClean="0"/>
              <a:pPr/>
              <a:t>86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0029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02093-E23B-4F22-8198-C1895ACCD695}" type="datetime1">
              <a:rPr lang="en-US" smtClean="0"/>
              <a:t>6/6/2020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3244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6BFF8-F94D-48AA-90AE-EC1A0197AABF}" type="datetime1">
              <a:rPr lang="en-US" smtClean="0"/>
              <a:t>6/6/2020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4589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E4EED-BC51-4B23-912F-DC2858A20CF9}" type="datetime1">
              <a:rPr lang="en-US" smtClean="0"/>
              <a:t>6/6/2020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5970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A7C7E-E182-411A-AE9A-160713DFB337}" type="datetime1">
              <a:rPr lang="en-US" smtClean="0"/>
              <a:t>6/6/2020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0496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34BB4CC2-7685-459E-A67E-7679A1724C6D}" type="datetime1">
              <a:rPr lang="en-US" smtClean="0"/>
              <a:t>6/6/2020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9270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CFBDD-6072-4419-BE4D-DC9E142D2BAE}" type="datetime1">
              <a:rPr lang="en-US" smtClean="0"/>
              <a:t>6/6/2020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836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E9DF4-30CC-468A-A71F-1C75BEB3A5FB}" type="datetime1">
              <a:rPr lang="en-US" smtClean="0"/>
              <a:t>6/6/2020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43134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748FF-2C9C-4293-817F-2D39F2536A20}" type="datetime1">
              <a:rPr lang="en-US" smtClean="0"/>
              <a:t>6/6/2020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5523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FBCDE-85C2-41C7-9D69-75750CFA0AC1}" type="datetime1">
              <a:rPr lang="en-US" smtClean="0"/>
              <a:t>6/6/2020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5830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D8E39-FC45-478C-BC7F-64C1CB3AF04D}" type="datetime1">
              <a:rPr lang="en-US" smtClean="0"/>
              <a:t>6/6/2020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98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97A2C-E4CF-49A7-91AD-1FE73AE8BFCE}" type="datetime1">
              <a:rPr lang="en-US" smtClean="0"/>
              <a:t>6/6/2020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4977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6E8736DD-E804-49E4-8FE3-3F77DD17539C}" type="datetime1">
              <a:rPr lang="en-US" smtClean="0"/>
              <a:t>6/6/2020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3387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emf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G"/><Relationship Id="rId2" Type="http://schemas.openxmlformats.org/officeDocument/2006/relationships/image" Target="../media/image55.JP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G"/><Relationship Id="rId2" Type="http://schemas.openxmlformats.org/officeDocument/2006/relationships/image" Target="../media/image5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JPG"/><Relationship Id="rId5" Type="http://schemas.openxmlformats.org/officeDocument/2006/relationships/image" Target="../media/image60.JPG"/><Relationship Id="rId4" Type="http://schemas.openxmlformats.org/officeDocument/2006/relationships/image" Target="../media/image59.JP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G"/><Relationship Id="rId2" Type="http://schemas.openxmlformats.org/officeDocument/2006/relationships/image" Target="../media/image64.JP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G"/><Relationship Id="rId2" Type="http://schemas.openxmlformats.org/officeDocument/2006/relationships/image" Target="../media/image66.JP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G"/><Relationship Id="rId2" Type="http://schemas.openxmlformats.org/officeDocument/2006/relationships/image" Target="../media/image68.JP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JP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emf"/><Relationship Id="rId2" Type="http://schemas.openxmlformats.org/officeDocument/2006/relationships/image" Target="../media/image71.emf"/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.PNG"/><Relationship Id="rId5" Type="http://schemas.openxmlformats.org/officeDocument/2006/relationships/image" Target="../media/image76.PNG"/><Relationship Id="rId4" Type="http://schemas.openxmlformats.org/officeDocument/2006/relationships/image" Target="../media/image75.emf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PNG"/><Relationship Id="rId3" Type="http://schemas.openxmlformats.org/officeDocument/2006/relationships/image" Target="../media/image84.PNG"/><Relationship Id="rId7" Type="http://schemas.openxmlformats.org/officeDocument/2006/relationships/image" Target="../media/image88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7.PNG"/><Relationship Id="rId5" Type="http://schemas.openxmlformats.org/officeDocument/2006/relationships/image" Target="../media/image86.PNG"/><Relationship Id="rId4" Type="http://schemas.openxmlformats.org/officeDocument/2006/relationships/image" Target="../media/image85.PNG"/><Relationship Id="rId9" Type="http://schemas.openxmlformats.org/officeDocument/2006/relationships/image" Target="../media/image90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jpeg"/><Relationship Id="rId2" Type="http://schemas.openxmlformats.org/officeDocument/2006/relationships/image" Target="../media/image9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5.jpeg"/><Relationship Id="rId5" Type="http://schemas.openxmlformats.org/officeDocument/2006/relationships/image" Target="../media/image94.jpeg"/><Relationship Id="rId4" Type="http://schemas.openxmlformats.org/officeDocument/2006/relationships/image" Target="../media/image93.jpeg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8.PNG"/><Relationship Id="rId3" Type="http://schemas.openxmlformats.org/officeDocument/2006/relationships/image" Target="../media/image89.PNG"/><Relationship Id="rId7" Type="http://schemas.openxmlformats.org/officeDocument/2006/relationships/image" Target="../media/image87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0.PNG"/><Relationship Id="rId11" Type="http://schemas.openxmlformats.org/officeDocument/2006/relationships/image" Target="../media/image101.PNG"/><Relationship Id="rId5" Type="http://schemas.openxmlformats.org/officeDocument/2006/relationships/image" Target="../media/image97.PNG"/><Relationship Id="rId10" Type="http://schemas.openxmlformats.org/officeDocument/2006/relationships/image" Target="../media/image100.PNG"/><Relationship Id="rId4" Type="http://schemas.openxmlformats.org/officeDocument/2006/relationships/image" Target="../media/image96.PNG"/><Relationship Id="rId9" Type="http://schemas.openxmlformats.org/officeDocument/2006/relationships/image" Target="../media/image99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jpeg"/><Relationship Id="rId7" Type="http://schemas.openxmlformats.org/officeDocument/2006/relationships/image" Target="../media/image107.jpeg"/><Relationship Id="rId2" Type="http://schemas.openxmlformats.org/officeDocument/2006/relationships/image" Target="../media/image10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6.jpeg"/><Relationship Id="rId5" Type="http://schemas.openxmlformats.org/officeDocument/2006/relationships/image" Target="../media/image105.jpeg"/><Relationship Id="rId4" Type="http://schemas.openxmlformats.org/officeDocument/2006/relationships/image" Target="../media/image104.jpeg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4.jpeg"/><Relationship Id="rId3" Type="http://schemas.openxmlformats.org/officeDocument/2006/relationships/image" Target="../media/image109.PNG"/><Relationship Id="rId7" Type="http://schemas.openxmlformats.org/officeDocument/2006/relationships/image" Target="../media/image113.jpeg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2.PNG"/><Relationship Id="rId5" Type="http://schemas.openxmlformats.org/officeDocument/2006/relationships/image" Target="../media/image111.PNG"/><Relationship Id="rId4" Type="http://schemas.openxmlformats.org/officeDocument/2006/relationships/image" Target="../media/image110.PNG"/><Relationship Id="rId9" Type="http://schemas.openxmlformats.org/officeDocument/2006/relationships/image" Target="../media/image115.PNG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1.jpeg"/><Relationship Id="rId3" Type="http://schemas.openxmlformats.org/officeDocument/2006/relationships/image" Target="../media/image117.PNG"/><Relationship Id="rId7" Type="http://schemas.openxmlformats.org/officeDocument/2006/relationships/image" Target="../media/image120.jpeg"/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9.PNG"/><Relationship Id="rId5" Type="http://schemas.openxmlformats.org/officeDocument/2006/relationships/image" Target="../media/image119.PNG"/><Relationship Id="rId4" Type="http://schemas.openxmlformats.org/officeDocument/2006/relationships/image" Target="../media/image118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12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24.png"/><Relationship Id="rId5" Type="http://schemas.openxmlformats.org/officeDocument/2006/relationships/image" Target="../media/image123.emf"/><Relationship Id="rId4" Type="http://schemas.openxmlformats.org/officeDocument/2006/relationships/image" Target="../media/image122.wmf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PNG"/><Relationship Id="rId2" Type="http://schemas.openxmlformats.org/officeDocument/2006/relationships/image" Target="../media/image1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9.emf"/><Relationship Id="rId4" Type="http://schemas.openxmlformats.org/officeDocument/2006/relationships/image" Target="../media/image128.emf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0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1.JP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2.JP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jpeg"/><Relationship Id="rId2" Type="http://schemas.openxmlformats.org/officeDocument/2006/relationships/image" Target="../media/image13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6.jpg"/><Relationship Id="rId4" Type="http://schemas.openxmlformats.org/officeDocument/2006/relationships/image" Target="../media/image135.png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7.PNG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8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9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1.JP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3.JPG"/><Relationship Id="rId2" Type="http://schemas.openxmlformats.org/officeDocument/2006/relationships/image" Target="../media/image14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5.JPG"/><Relationship Id="rId4" Type="http://schemas.openxmlformats.org/officeDocument/2006/relationships/image" Target="../media/image144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7.JPG"/><Relationship Id="rId2" Type="http://schemas.openxmlformats.org/officeDocument/2006/relationships/image" Target="../media/image14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JPG"/><Relationship Id="rId4" Type="http://schemas.openxmlformats.org/officeDocument/2006/relationships/image" Target="../media/image148.JPG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9.JP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1.png"/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3.png"/><Relationship Id="rId4" Type="http://schemas.openxmlformats.org/officeDocument/2006/relationships/image" Target="../media/image152.png"/></Relationships>
</file>

<file path=ppt/slides/_rels/slide8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0.jpeg"/><Relationship Id="rId3" Type="http://schemas.openxmlformats.org/officeDocument/2006/relationships/image" Target="../media/image155.jpeg"/><Relationship Id="rId7" Type="http://schemas.openxmlformats.org/officeDocument/2006/relationships/image" Target="../media/image159.jpeg"/><Relationship Id="rId2" Type="http://schemas.openxmlformats.org/officeDocument/2006/relationships/image" Target="../media/image15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8.jpeg"/><Relationship Id="rId5" Type="http://schemas.openxmlformats.org/officeDocument/2006/relationships/image" Target="../media/image157.jpeg"/><Relationship Id="rId4" Type="http://schemas.openxmlformats.org/officeDocument/2006/relationships/image" Target="../media/image156.png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2.jpeg"/><Relationship Id="rId2" Type="http://schemas.openxmlformats.org/officeDocument/2006/relationships/image" Target="../media/image16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3.jpeg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5.png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828" y="426021"/>
            <a:ext cx="10274300" cy="565785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1627919" y="627712"/>
            <a:ext cx="8561747" cy="34723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 cap="all" baseline="0">
                <a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An-Najah National </a:t>
            </a:r>
            <a:r>
              <a:rPr lang="en-US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University</a:t>
            </a:r>
            <a:r>
              <a:rPr lang="en-US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en-US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27" y="909327"/>
            <a:ext cx="1606732" cy="1380962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2551639" y="2186383"/>
            <a:ext cx="67143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Faculty of Engineering &amp; Information Technology</a:t>
            </a:r>
            <a:endParaRPr 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Department of Building Engineering</a:t>
            </a:r>
            <a:endParaRPr 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3"/>
          <p:cNvSpPr>
            <a:spLocks noGrp="1"/>
          </p:cNvSpPr>
          <p:nvPr/>
        </p:nvSpPr>
        <p:spPr>
          <a:xfrm>
            <a:off x="487678" y="3106809"/>
            <a:ext cx="11604171" cy="628554"/>
          </a:xfrm>
          <a:prstGeom prst="rect">
            <a:avLst/>
          </a:prstGeom>
          <a:gradFill>
            <a:gsLst>
              <a:gs pos="100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effectLst>
            <a:softEdge rad="1270000"/>
          </a:effectLst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“Re-Design </a:t>
            </a:r>
            <a:r>
              <a:rPr lang="en-US" sz="36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Multi-Function Building “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474458" y="3951361"/>
            <a:ext cx="76306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Prepared by:</a:t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Bassam Abu Al-Hoos.</a:t>
            </a:r>
          </a:p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Hasan Halbouni.</a:t>
            </a:r>
          </a:p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Saad Ashour.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76747" y="5232999"/>
            <a:ext cx="5826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Supervisor: Eng. Fady Fatayer.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Slide Number Placeholder 2"/>
          <p:cNvSpPr txBox="1">
            <a:spLocks/>
          </p:cNvSpPr>
          <p:nvPr/>
        </p:nvSpPr>
        <p:spPr>
          <a:xfrm>
            <a:off x="9592733" y="3917859"/>
            <a:ext cx="1193868" cy="6400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400" b="1" kern="1200">
                <a:solidFill>
                  <a:srgbClr val="FFFFFF"/>
                </a:solidFill>
                <a:latin typeface="+mj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17601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3841750" cy="460375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Ground floor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658445" y="6223876"/>
            <a:ext cx="7120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After</a:t>
            </a:r>
          </a:p>
          <a:p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552191" y="6263025"/>
            <a:ext cx="875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Before</a:t>
            </a:r>
            <a:endParaRPr lang="en-US" dirty="0"/>
          </a:p>
        </p:txBody>
      </p:sp>
      <p:pic>
        <p:nvPicPr>
          <p:cNvPr id="11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28" y="460375"/>
            <a:ext cx="5775901" cy="570976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29" y="5361909"/>
            <a:ext cx="1326292" cy="808232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06529" y="460375"/>
            <a:ext cx="6097177" cy="570976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7157" y="5184796"/>
            <a:ext cx="1326292" cy="808232"/>
          </a:xfrm>
          <a:prstGeom prst="rect">
            <a:avLst/>
          </a:prstGeom>
        </p:spPr>
      </p:pic>
      <p:sp>
        <p:nvSpPr>
          <p:cNvPr id="5" name="Up Arrow 4"/>
          <p:cNvSpPr/>
          <p:nvPr/>
        </p:nvSpPr>
        <p:spPr>
          <a:xfrm>
            <a:off x="9014472" y="4297005"/>
            <a:ext cx="281262" cy="678649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Up Arrow 6"/>
          <p:cNvSpPr/>
          <p:nvPr/>
        </p:nvSpPr>
        <p:spPr>
          <a:xfrm>
            <a:off x="5370827" y="4077730"/>
            <a:ext cx="206189" cy="89792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Up Arrow 14"/>
          <p:cNvSpPr/>
          <p:nvPr/>
        </p:nvSpPr>
        <p:spPr>
          <a:xfrm>
            <a:off x="5370827" y="3086922"/>
            <a:ext cx="206189" cy="89792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Up Arrow 15"/>
          <p:cNvSpPr/>
          <p:nvPr/>
        </p:nvSpPr>
        <p:spPr>
          <a:xfrm>
            <a:off x="5365404" y="2059951"/>
            <a:ext cx="211612" cy="89792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Up Arrow 17"/>
          <p:cNvSpPr/>
          <p:nvPr/>
        </p:nvSpPr>
        <p:spPr>
          <a:xfrm>
            <a:off x="5362693" y="1032980"/>
            <a:ext cx="226917" cy="89792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Left Arrow 7"/>
          <p:cNvSpPr/>
          <p:nvPr/>
        </p:nvSpPr>
        <p:spPr>
          <a:xfrm>
            <a:off x="4586398" y="799070"/>
            <a:ext cx="789506" cy="23391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Left Arrow 18"/>
          <p:cNvSpPr/>
          <p:nvPr/>
        </p:nvSpPr>
        <p:spPr>
          <a:xfrm>
            <a:off x="3666264" y="799070"/>
            <a:ext cx="789506" cy="22378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eft Arrow 8"/>
          <p:cNvSpPr/>
          <p:nvPr/>
        </p:nvSpPr>
        <p:spPr>
          <a:xfrm>
            <a:off x="10225628" y="2245301"/>
            <a:ext cx="978408" cy="32951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9833495" y="1277166"/>
            <a:ext cx="1305099" cy="914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8705389" y="1032980"/>
            <a:ext cx="914400" cy="914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903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5" grpId="0" animBg="1"/>
      <p:bldP spid="16" grpId="0" animBg="1"/>
      <p:bldP spid="18" grpId="0" animBg="1"/>
      <p:bldP spid="8" grpId="0" animBg="1"/>
      <p:bldP spid="19" grpId="0" animBg="1"/>
      <p:bldP spid="9" grpId="0" animBg="1"/>
      <p:bldP spid="20" grpId="0" animBg="1"/>
      <p:bldP spid="2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-3627"/>
            <a:ext cx="3841750" cy="460375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First floor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92880" y="6314919"/>
            <a:ext cx="712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After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540790" y="6314919"/>
            <a:ext cx="9328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Before</a:t>
            </a:r>
            <a:endParaRPr lang="en-US" dirty="0"/>
          </a:p>
        </p:txBody>
      </p:sp>
      <p:pic>
        <p:nvPicPr>
          <p:cNvPr id="15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256" y="568924"/>
            <a:ext cx="5844731" cy="565730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257" y="5361909"/>
            <a:ext cx="1326292" cy="808232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05988" y="568924"/>
            <a:ext cx="5781212" cy="565730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3095" y="5361909"/>
            <a:ext cx="1326292" cy="80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1412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-14584"/>
            <a:ext cx="3841750" cy="460375"/>
          </a:xfrm>
        </p:spPr>
        <p:txBody>
          <a:bodyPr>
            <a:normAutofit fontScale="90000"/>
          </a:bodyPr>
          <a:lstStyle/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Second &amp; third floor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830534" y="6339443"/>
            <a:ext cx="712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After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861944" y="6339443"/>
            <a:ext cx="875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Before</a:t>
            </a:r>
            <a:endParaRPr lang="en-US" dirty="0"/>
          </a:p>
        </p:txBody>
      </p:sp>
      <p:pic>
        <p:nvPicPr>
          <p:cNvPr id="13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62" y="441342"/>
            <a:ext cx="5942295" cy="580260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383" y="5327075"/>
            <a:ext cx="1326292" cy="808232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63362" y="441342"/>
            <a:ext cx="5699957" cy="580260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9678" y="5327075"/>
            <a:ext cx="1326292" cy="808232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2842299" y="2290118"/>
            <a:ext cx="914400" cy="914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1676082" y="2747318"/>
            <a:ext cx="1166217" cy="914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4213899" y="2986216"/>
            <a:ext cx="914400" cy="914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8437418" y="3262183"/>
            <a:ext cx="533588" cy="54369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7022382" y="2203621"/>
            <a:ext cx="533588" cy="54369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9552699" y="1931772"/>
            <a:ext cx="533588" cy="54369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9776993" y="3965899"/>
            <a:ext cx="533588" cy="54369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594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5" grpId="0" animBg="1"/>
      <p:bldP spid="16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5538651" cy="460375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Forth ,Fifth &amp; Sixth floors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824136" y="6365401"/>
            <a:ext cx="712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After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3136990" y="6375427"/>
            <a:ext cx="875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Before</a:t>
            </a:r>
            <a:endParaRPr lang="en-US" dirty="0"/>
          </a:p>
        </p:txBody>
      </p:sp>
      <p:pic>
        <p:nvPicPr>
          <p:cNvPr id="15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408" y="563018"/>
            <a:ext cx="5783659" cy="570976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409" y="5283628"/>
            <a:ext cx="1326292" cy="808232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68068" y="563018"/>
            <a:ext cx="5883140" cy="569773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7312" y="5283628"/>
            <a:ext cx="1326292" cy="80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140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3929063" cy="536575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Elevations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1349" y="553906"/>
            <a:ext cx="6059859" cy="557257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8294796" y="6246415"/>
            <a:ext cx="2347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Northern elevation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861007" y="6246415"/>
            <a:ext cx="25702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Western elevation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29" y="543827"/>
            <a:ext cx="5760720" cy="558265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4512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3929063" cy="536575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Sections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36575"/>
            <a:ext cx="5969727" cy="558990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9727" y="536652"/>
            <a:ext cx="6205276" cy="558982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9354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89314" y="2389460"/>
            <a:ext cx="9144000" cy="2387600"/>
          </a:xfrm>
        </p:spPr>
        <p:txBody>
          <a:bodyPr/>
          <a:lstStyle/>
          <a:p>
            <a:pPr lvl="0" algn="ctr"/>
            <a:r>
              <a:rPr lang="en-US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</a:t>
            </a:r>
            <a:r>
              <a:rPr lang="en-US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Design</a:t>
            </a: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7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8241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17</a:t>
            </a:fld>
            <a:endParaRPr lang="en-US" dirty="0"/>
          </a:p>
        </p:txBody>
      </p:sp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2735861953"/>
              </p:ext>
            </p:extLst>
          </p:nvPr>
        </p:nvGraphicFramePr>
        <p:xfrm>
          <a:off x="2106642" y="195943"/>
          <a:ext cx="8343643" cy="64419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56592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0" y="-93407"/>
            <a:ext cx="3213463" cy="719092"/>
          </a:xfrm>
        </p:spPr>
        <p:txBody>
          <a:bodyPr>
            <a:normAutofit/>
          </a:bodyPr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Daylighting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مربع نص 8"/>
          <p:cNvSpPr txBox="1"/>
          <p:nvPr/>
        </p:nvSpPr>
        <p:spPr>
          <a:xfrm>
            <a:off x="382928" y="436376"/>
            <a:ext cx="467239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The Energy Conservation Measures (ECM) :</a:t>
            </a:r>
          </a:p>
          <a:p>
            <a:pPr marL="285750" indent="-285750">
              <a:buFont typeface="+mj-lt"/>
              <a:buAutoNum type="arabicPeriod"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Adding Louvers &amp; Cantilevers</a:t>
            </a:r>
          </a:p>
          <a:p>
            <a:pPr marL="285750" indent="-285750">
              <a:buFont typeface="+mj-lt"/>
              <a:buAutoNum type="arabicPeriod"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Using low transmission glass. </a:t>
            </a:r>
          </a:p>
          <a:p>
            <a:pPr marL="285750" indent="-285750">
              <a:buFont typeface="+mj-lt"/>
              <a:buAutoNum type="arabicPeriod"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Using insulation materials</a:t>
            </a:r>
          </a:p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808" y="1561542"/>
            <a:ext cx="5573735" cy="48362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Content Placeholder 13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2423" y="1561542"/>
            <a:ext cx="5628785" cy="48362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216289" y="6455346"/>
            <a:ext cx="33714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Model of the building in Design builder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451097" y="6444261"/>
            <a:ext cx="33714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Model of the building in Design builder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49815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26126"/>
            <a:ext cx="8177349" cy="633549"/>
          </a:xfrm>
        </p:spPr>
        <p:txBody>
          <a:bodyPr>
            <a:no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Daylight analysis for the model for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the offices &amp; Warehouses</a:t>
            </a:r>
            <a:endParaRPr lang="en-US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2594935" y="6161528"/>
            <a:ext cx="831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Offices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55229" y="6090635"/>
            <a:ext cx="13454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Warehouses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3550" y="659675"/>
            <a:ext cx="5747658" cy="52810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396" y="660691"/>
            <a:ext cx="5747658" cy="52810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393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422" y="87086"/>
            <a:ext cx="9520158" cy="567081"/>
          </a:xfrm>
        </p:spPr>
        <p:txBody>
          <a:bodyPr>
            <a:normAutofit fontScale="90000"/>
          </a:bodyPr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Content: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Diagram 7"/>
          <p:cNvGraphicFramePr/>
          <p:nvPr>
            <p:extLst/>
          </p:nvPr>
        </p:nvGraphicFramePr>
        <p:xfrm>
          <a:off x="967918" y="934686"/>
          <a:ext cx="9060662" cy="58067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4059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0" y="-71755"/>
            <a:ext cx="6061166" cy="719092"/>
          </a:xfrm>
        </p:spPr>
        <p:txBody>
          <a:bodyPr>
            <a:normAutofit fontScale="90000"/>
          </a:bodyPr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Shading &amp; over Shadowing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948" y="647338"/>
            <a:ext cx="5586464" cy="251387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948" y="3627963"/>
            <a:ext cx="5629969" cy="282738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4" name="TextBox 13"/>
          <p:cNvSpPr txBox="1"/>
          <p:nvPr/>
        </p:nvSpPr>
        <p:spPr>
          <a:xfrm>
            <a:off x="2318689" y="3161212"/>
            <a:ext cx="2281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 July /On 8:00 AM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399286" y="6455346"/>
            <a:ext cx="2252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 July /On 6:00 PM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1166" y="647337"/>
            <a:ext cx="5890042" cy="251387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4671" y="3627962"/>
            <a:ext cx="5846537" cy="282738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8316045" y="3161212"/>
            <a:ext cx="2297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21June /On 8:00 AM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901701" y="6424431"/>
            <a:ext cx="2326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 June /On 6:00 PM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6747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73288" y="2873828"/>
            <a:ext cx="546335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Thermal Design</a:t>
            </a:r>
            <a:endParaRPr lang="en-US" sz="6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841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137799"/>
            <a:ext cx="7406641" cy="353332"/>
          </a:xfrm>
        </p:spPr>
        <p:txBody>
          <a:bodyPr>
            <a:normAutofit fontScale="90000"/>
          </a:bodyPr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materials that were used in design builder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8" name="Content Placeholder 1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31739766"/>
              </p:ext>
            </p:extLst>
          </p:nvPr>
        </p:nvGraphicFramePr>
        <p:xfrm>
          <a:off x="189410" y="459601"/>
          <a:ext cx="5603967" cy="6178307"/>
        </p:xfrm>
        <a:graphic>
          <a:graphicData uri="http://schemas.openxmlformats.org/drawingml/2006/table">
            <a:tbl>
              <a:tblPr>
                <a:tableStyleId>{5202B0CA-FC54-4496-8BCA-5EF66A818D29}</a:tableStyleId>
              </a:tblPr>
              <a:tblGrid>
                <a:gridCol w="1623580">
                  <a:extLst>
                    <a:ext uri="{9D8B030D-6E8A-4147-A177-3AD203B41FA5}">
                      <a16:colId xmlns:a16="http://schemas.microsoft.com/office/drawing/2014/main" xmlns="" val="43800288"/>
                    </a:ext>
                  </a:extLst>
                </a:gridCol>
                <a:gridCol w="2481424">
                  <a:extLst>
                    <a:ext uri="{9D8B030D-6E8A-4147-A177-3AD203B41FA5}">
                      <a16:colId xmlns:a16="http://schemas.microsoft.com/office/drawing/2014/main" xmlns="" val="383981081"/>
                    </a:ext>
                  </a:extLst>
                </a:gridCol>
                <a:gridCol w="1498963">
                  <a:extLst>
                    <a:ext uri="{9D8B030D-6E8A-4147-A177-3AD203B41FA5}">
                      <a16:colId xmlns:a16="http://schemas.microsoft.com/office/drawing/2014/main" xmlns="" val="1728604077"/>
                    </a:ext>
                  </a:extLst>
                </a:gridCol>
              </a:tblGrid>
              <a:tr h="80856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Component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Layers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U-value (W/m</a:t>
                      </a:r>
                      <a:r>
                        <a:rPr lang="en-US" sz="1200" u="none" strike="noStrike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</a:t>
                      </a:r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.k)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15772037"/>
                  </a:ext>
                </a:extLst>
              </a:tr>
              <a:tr h="352454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External wall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stone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0.456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44910020"/>
                  </a:ext>
                </a:extLst>
              </a:tr>
              <a:tr h="35245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concrete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26559941"/>
                  </a:ext>
                </a:extLst>
              </a:tr>
              <a:tr h="35245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extruded </a:t>
                      </a:r>
                      <a:r>
                        <a:rPr lang="en-US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polystyrene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21049414"/>
                  </a:ext>
                </a:extLst>
              </a:tr>
              <a:tr h="35245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concrete block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26434395"/>
                  </a:ext>
                </a:extLst>
              </a:tr>
              <a:tr h="37318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plaster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66475037"/>
                  </a:ext>
                </a:extLst>
              </a:tr>
              <a:tr h="352454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Internal wall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plaster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2.1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04037482"/>
                  </a:ext>
                </a:extLst>
              </a:tr>
              <a:tr h="35245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concrete block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04023419"/>
                  </a:ext>
                </a:extLst>
              </a:tr>
              <a:tr h="37318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plaster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228401311"/>
                  </a:ext>
                </a:extLst>
              </a:tr>
              <a:tr h="352454"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Roof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asphalt roll roofing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0.278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74021973"/>
                  </a:ext>
                </a:extLst>
              </a:tr>
              <a:tr h="35245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cast concrete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16491083"/>
                  </a:ext>
                </a:extLst>
              </a:tr>
              <a:tr h="35245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polyurethane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42355757"/>
                  </a:ext>
                </a:extLst>
              </a:tr>
              <a:tr h="35245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cast concrete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65247581"/>
                  </a:ext>
                </a:extLst>
              </a:tr>
              <a:tr h="35245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hollow concrete block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2430420"/>
                  </a:ext>
                </a:extLst>
              </a:tr>
              <a:tr h="37318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Plaster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33558975"/>
                  </a:ext>
                </a:extLst>
              </a:tr>
              <a:tr h="37318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Glass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Dbl glass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1.493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082363610"/>
                  </a:ext>
                </a:extLst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2788" y="491131"/>
            <a:ext cx="3837884" cy="293031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2788" y="3748122"/>
            <a:ext cx="3837884" cy="270722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6566" y="491131"/>
            <a:ext cx="1674642" cy="293031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6689827" y="3396160"/>
            <a:ext cx="24238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External Wall Section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155372" y="6380183"/>
            <a:ext cx="1492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Roof Section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0276566" y="3421447"/>
            <a:ext cx="16746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Internal Wall Section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826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9817"/>
            <a:ext cx="5786846" cy="392250"/>
          </a:xfrm>
        </p:spPr>
        <p:txBody>
          <a:bodyPr>
            <a:no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The comfort graph for the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building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from Design Builder </a:t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endParaRPr lang="en-US" sz="16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749" y="562067"/>
            <a:ext cx="9646920" cy="559053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12" name="Straight Connector 11"/>
          <p:cNvCxnSpPr/>
          <p:nvPr/>
        </p:nvCxnSpPr>
        <p:spPr>
          <a:xfrm>
            <a:off x="11612707" y="6752956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416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91921" y="544725"/>
            <a:ext cx="6725311" cy="212009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30725" y="65138"/>
            <a:ext cx="17684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 smtClean="0"/>
              <a:t>Comfort hour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1921" y="3221030"/>
            <a:ext cx="9232749" cy="24649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30725" y="2808596"/>
            <a:ext cx="64642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The site and source energy for 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building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from Design Builder 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591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95824876"/>
              </p:ext>
            </p:extLst>
          </p:nvPr>
        </p:nvGraphicFramePr>
        <p:xfrm>
          <a:off x="3148150" y="849085"/>
          <a:ext cx="4428307" cy="4184468"/>
        </p:xfrm>
        <a:graphic>
          <a:graphicData uri="http://schemas.openxmlformats.org/drawingml/2006/table">
            <a:tbl>
              <a:tblPr>
                <a:effectLst>
                  <a:outerShdw blurRad="152400" dist="317500" dir="5400000" sx="90000" sy="-19000" rotWithShape="0">
                    <a:prstClr val="black">
                      <a:alpha val="15000"/>
                    </a:prstClr>
                  </a:outerShdw>
                </a:effectLst>
                <a:tableStyleId>{C4B1156A-380E-4F78-BDF5-A606A8083BF9}</a:tableStyleId>
              </a:tblPr>
              <a:tblGrid>
                <a:gridCol w="2047073">
                  <a:extLst>
                    <a:ext uri="{9D8B030D-6E8A-4147-A177-3AD203B41FA5}">
                      <a16:colId xmlns:a16="http://schemas.microsoft.com/office/drawing/2014/main" xmlns="" val="838179621"/>
                    </a:ext>
                  </a:extLst>
                </a:gridCol>
                <a:gridCol w="2381234">
                  <a:extLst>
                    <a:ext uri="{9D8B030D-6E8A-4147-A177-3AD203B41FA5}">
                      <a16:colId xmlns:a16="http://schemas.microsoft.com/office/drawing/2014/main" xmlns="" val="2004584120"/>
                    </a:ext>
                  </a:extLst>
                </a:gridCol>
              </a:tblGrid>
              <a:tr h="4180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Floor No.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Design capacity (KW)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180433266"/>
                  </a:ext>
                </a:extLst>
              </a:tr>
              <a:tr h="4161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Basement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34.66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113464759"/>
                  </a:ext>
                </a:extLst>
              </a:tr>
              <a:tr h="4161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Ground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19.53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437328793"/>
                  </a:ext>
                </a:extLst>
              </a:tr>
              <a:tr h="4161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First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32.02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903748284"/>
                  </a:ext>
                </a:extLst>
              </a:tr>
              <a:tr h="4161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Second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25.36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15004975"/>
                  </a:ext>
                </a:extLst>
              </a:tr>
              <a:tr h="4161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Third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23.68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95259906"/>
                  </a:ext>
                </a:extLst>
              </a:tr>
              <a:tr h="4161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Fourth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15.99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188750469"/>
                  </a:ext>
                </a:extLst>
              </a:tr>
              <a:tr h="4161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Fifth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16.16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078101902"/>
                  </a:ext>
                </a:extLst>
              </a:tr>
              <a:tr h="4161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Sexth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22.08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868280457"/>
                  </a:ext>
                </a:extLst>
              </a:tr>
              <a:tr h="43699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Total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189.48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4104198076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95943" y="156755"/>
            <a:ext cx="25330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Design Capacities :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9920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83708" y="2339021"/>
            <a:ext cx="5779955" cy="1048671"/>
          </a:xfrm>
        </p:spPr>
        <p:txBody>
          <a:bodyPr/>
          <a:lstStyle/>
          <a:p>
            <a:pPr algn="ctr"/>
            <a:r>
              <a:rPr lang="en-US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design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0071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83708" y="2339021"/>
            <a:ext cx="5779955" cy="1048671"/>
          </a:xfrm>
        </p:spPr>
        <p:txBody>
          <a:bodyPr/>
          <a:lstStyle/>
          <a:p>
            <a:pPr algn="ctr"/>
            <a:r>
              <a:rPr lang="en-US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design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5275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2193"/>
            <a:ext cx="9520157" cy="573967"/>
          </a:xfrm>
        </p:spPr>
        <p:txBody>
          <a:bodyPr>
            <a:normAutofit fontScale="90000"/>
          </a:bodyPr>
          <a:lstStyle/>
          <a:p>
            <a:pPr marL="457200" indent="-457200" algn="l">
              <a:buFont typeface="Wingdings" panose="05000000000000000000" pitchFamily="2" charset="2"/>
              <a:buChar char="v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Codes, specification &amp; Material: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4980" y="1609725"/>
            <a:ext cx="4418430" cy="127202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Codes and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specification:</a:t>
            </a:r>
          </a:p>
          <a:p>
            <a:pPr>
              <a:lnSpc>
                <a:spcPct val="100000"/>
              </a:lnSpc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ASCE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loads and combinations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r>
              <a:rPr lang="it-IT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ACI 318 (American Concrete Institute). </a:t>
            </a:r>
            <a:endParaRPr lang="it-IT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r>
              <a:rPr lang="it-IT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UBC-97 code</a:t>
            </a:r>
            <a:endParaRPr lang="it-IT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10399" y="1609725"/>
            <a:ext cx="3362326" cy="3619499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Material:</a:t>
            </a:r>
          </a:p>
          <a:p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Concrete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B400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f'c =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32Mpa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Density = 2500 Kg/ M3. </a:t>
            </a:r>
          </a:p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Steel </a:t>
            </a:r>
          </a:p>
          <a:p>
            <a:pPr marL="0" indent="0">
              <a:buNone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Fy = 420 Mpa, Density = 7600.97 Kg/M3. </a:t>
            </a:r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Hollow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Block </a:t>
            </a:r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400*200*280) mm. </a:t>
            </a:r>
          </a:p>
          <a:p>
            <a:pPr marL="0" indent="0">
              <a:buNone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7796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11330"/>
            <a:ext cx="8663404" cy="571501"/>
          </a:xfrm>
        </p:spPr>
        <p:txBody>
          <a:bodyPr>
            <a:normAutofit fontScale="90000"/>
          </a:bodyPr>
          <a:lstStyle/>
          <a:p>
            <a:pPr marL="457200" indent="-457200" algn="l"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Loads: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0479" y="1245023"/>
            <a:ext cx="4218405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super imposed dead load (SID):</a:t>
            </a:r>
            <a:b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One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way 	</a:t>
            </a:r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weight of brick (kN/m.rib) =1.34 	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weight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brick (kN/m2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)= 2.44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SID to be added to Etabs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 6.44 KN/m</a:t>
            </a:r>
            <a:r>
              <a:rPr lang="en-US" sz="16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Two way 	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weight of brick (kN/rib^2)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=0.54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weight of brick (kN/m^2)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=1.78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SID to be added in Etabs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=5.78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KN/m</a:t>
            </a:r>
            <a:r>
              <a:rPr lang="en-US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/>
          </p:nvPr>
        </p:nvGraphicFramePr>
        <p:xfrm>
          <a:off x="6906041" y="1558957"/>
          <a:ext cx="3514726" cy="192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7363">
                  <a:extLst>
                    <a:ext uri="{9D8B030D-6E8A-4147-A177-3AD203B41FA5}">
                      <a16:colId xmlns:a16="http://schemas.microsoft.com/office/drawing/2014/main" xmlns="" val="1404491426"/>
                    </a:ext>
                  </a:extLst>
                </a:gridCol>
                <a:gridCol w="1757363">
                  <a:extLst>
                    <a:ext uri="{9D8B030D-6E8A-4147-A177-3AD203B41FA5}">
                      <a16:colId xmlns:a16="http://schemas.microsoft.com/office/drawing/2014/main" xmlns="" val="241741951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Live load for</a:t>
                      </a:r>
                      <a:r>
                        <a:rPr lang="en-US" baseline="0" dirty="0" smtClean="0"/>
                        <a:t> retail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4.79 KN/m</a:t>
                      </a:r>
                      <a:r>
                        <a:rPr lang="en-US" baseline="30000" dirty="0" smtClean="0"/>
                        <a:t>2</a:t>
                      </a:r>
                      <a:endParaRPr lang="en-US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3518817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Live load for residential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2</a:t>
                      </a:r>
                      <a:r>
                        <a:rPr lang="en-US" dirty="0" smtClean="0"/>
                        <a:t> KN/m</a:t>
                      </a:r>
                      <a:r>
                        <a:rPr lang="en-US" baseline="30000" dirty="0" smtClean="0"/>
                        <a:t>2</a:t>
                      </a:r>
                    </a:p>
                    <a:p>
                      <a:endParaRPr lang="en-US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02914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Live load for office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2.4</a:t>
                      </a:r>
                      <a:r>
                        <a:rPr lang="en-US" dirty="0" smtClean="0"/>
                        <a:t> KN/m</a:t>
                      </a:r>
                      <a:r>
                        <a:rPr lang="en-US" baseline="30000" dirty="0" smtClean="0"/>
                        <a:t>2</a:t>
                      </a:r>
                    </a:p>
                    <a:p>
                      <a:endParaRPr lang="en-US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235498456"/>
                  </a:ext>
                </a:extLst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0545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018713" cy="907869"/>
          </a:xfrm>
        </p:spPr>
        <p:txBody>
          <a:bodyPr>
            <a:normAutofit/>
          </a:bodyPr>
          <a:lstStyle/>
          <a:p>
            <a:pPr marL="571500" indent="-571500" algn="l">
              <a:buFont typeface="Wingdings" panose="05000000000000000000" pitchFamily="2" charset="2"/>
              <a:buChar char="v"/>
            </a:pP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Site location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7556" y="1493012"/>
            <a:ext cx="5251608" cy="47744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585069" y="846681"/>
            <a:ext cx="94664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location of the building is in Nablus city, Tunis Street, about 542 m above sea level with a total area of 1109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 a total floor area of 8362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070" y="1493012"/>
            <a:ext cx="5502222" cy="47903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217" y="5567510"/>
            <a:ext cx="1011383" cy="69991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685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3904488" cy="630937"/>
          </a:xfrm>
        </p:spPr>
        <p:txBody>
          <a:bodyPr>
            <a:normAutofit fontScale="90000"/>
          </a:bodyPr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en-US" dirty="0" smtClean="0"/>
              <a:t>Model layout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945" y="726294"/>
            <a:ext cx="4990575" cy="54655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961" y="726294"/>
            <a:ext cx="6111948" cy="54655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6592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3161493" cy="591133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Checks: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2728" y="1440090"/>
            <a:ext cx="10058400" cy="4050792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Equilibrium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check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Stress-Strain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check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Seismic design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check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9316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96" y="804519"/>
            <a:ext cx="9520158" cy="465481"/>
          </a:xfrm>
        </p:spPr>
        <p:txBody>
          <a:bodyPr>
            <a:normAutofit fontScale="90000"/>
          </a:bodyPr>
          <a:lstStyle/>
          <a:p>
            <a:pPr marL="457200" indent="-457200" algn="l">
              <a:buFont typeface="Wingdings" panose="05000000000000000000" pitchFamily="2" charset="2"/>
              <a:buChar char="v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Equilibrium check: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1534696" y="2050868"/>
          <a:ext cx="9348788" cy="29108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7197">
                  <a:extLst>
                    <a:ext uri="{9D8B030D-6E8A-4147-A177-3AD203B41FA5}">
                      <a16:colId xmlns:a16="http://schemas.microsoft.com/office/drawing/2014/main" xmlns="" val="608807770"/>
                    </a:ext>
                  </a:extLst>
                </a:gridCol>
                <a:gridCol w="2337197">
                  <a:extLst>
                    <a:ext uri="{9D8B030D-6E8A-4147-A177-3AD203B41FA5}">
                      <a16:colId xmlns:a16="http://schemas.microsoft.com/office/drawing/2014/main" xmlns="" val="1888264903"/>
                    </a:ext>
                  </a:extLst>
                </a:gridCol>
                <a:gridCol w="2337197">
                  <a:extLst>
                    <a:ext uri="{9D8B030D-6E8A-4147-A177-3AD203B41FA5}">
                      <a16:colId xmlns:a16="http://schemas.microsoft.com/office/drawing/2014/main" xmlns="" val="1590899970"/>
                    </a:ext>
                  </a:extLst>
                </a:gridCol>
                <a:gridCol w="2337197">
                  <a:extLst>
                    <a:ext uri="{9D8B030D-6E8A-4147-A177-3AD203B41FA5}">
                      <a16:colId xmlns:a16="http://schemas.microsoft.com/office/drawing/2014/main" xmlns="" val="2220092095"/>
                    </a:ext>
                  </a:extLst>
                </a:gridCol>
              </a:tblGrid>
              <a:tr h="323173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Load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Etabs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Manual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Error%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2224756"/>
                  </a:ext>
                </a:extLst>
              </a:tr>
              <a:tr h="565553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v"/>
                      </a:pPr>
                      <a:r>
                        <a:rPr lang="en-US" dirty="0" smtClean="0"/>
                        <a:t>Live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18904.23 KN	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19040.35 KN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0.71 	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47422549"/>
                  </a:ext>
                </a:extLst>
              </a:tr>
              <a:tr h="323173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v"/>
                      </a:pPr>
                      <a:r>
                        <a:rPr lang="en-US" dirty="0" smtClean="0"/>
                        <a:t>SID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334365229"/>
                  </a:ext>
                </a:extLst>
              </a:tr>
              <a:tr h="32317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One way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8502.78 	KN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6967351"/>
                  </a:ext>
                </a:extLst>
              </a:tr>
              <a:tr h="32317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Two way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31359.30 KN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01376160"/>
                  </a:ext>
                </a:extLst>
              </a:tr>
              <a:tr h="32317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Walls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15992.6 	KN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938517464"/>
                  </a:ext>
                </a:extLst>
              </a:tr>
              <a:tr h="44200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55804.38 KN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55854.68 KN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0.09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58765450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534696" y="1475768"/>
            <a:ext cx="2605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Live &amp; SID loads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z="2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32</a:t>
            </a:fld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2947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6221" y="233288"/>
            <a:ext cx="9520158" cy="478181"/>
          </a:xfrm>
        </p:spPr>
        <p:txBody>
          <a:bodyPr>
            <a:normAutofit fontScale="90000"/>
          </a:bodyPr>
          <a:lstStyle/>
          <a:p>
            <a:pPr marL="457200" indent="-457200" algn="l"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Equilibrium check: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1760880"/>
            <a:ext cx="5969000" cy="2811119"/>
          </a:xfrm>
        </p:spPr>
        <p:txBody>
          <a:bodyPr/>
          <a:lstStyle/>
          <a:p>
            <a:pPr marL="0" indent="0">
              <a:buNone/>
            </a:pPr>
            <a:r>
              <a:rPr lang="ar-S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ذ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838511" y="1224995"/>
          <a:ext cx="8741145" cy="54864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91613">
                  <a:extLst>
                    <a:ext uri="{9D8B030D-6E8A-4147-A177-3AD203B41FA5}">
                      <a16:colId xmlns:a16="http://schemas.microsoft.com/office/drawing/2014/main" xmlns="" val="3071926423"/>
                    </a:ext>
                  </a:extLst>
                </a:gridCol>
                <a:gridCol w="2112830">
                  <a:extLst>
                    <a:ext uri="{9D8B030D-6E8A-4147-A177-3AD203B41FA5}">
                      <a16:colId xmlns:a16="http://schemas.microsoft.com/office/drawing/2014/main" xmlns="" val="3191949729"/>
                    </a:ext>
                  </a:extLst>
                </a:gridCol>
                <a:gridCol w="1588581">
                  <a:extLst>
                    <a:ext uri="{9D8B030D-6E8A-4147-A177-3AD203B41FA5}">
                      <a16:colId xmlns:a16="http://schemas.microsoft.com/office/drawing/2014/main" xmlns="" val="2386319990"/>
                    </a:ext>
                  </a:extLst>
                </a:gridCol>
                <a:gridCol w="1448121">
                  <a:extLst>
                    <a:ext uri="{9D8B030D-6E8A-4147-A177-3AD203B41FA5}">
                      <a16:colId xmlns:a16="http://schemas.microsoft.com/office/drawing/2014/main" xmlns="" val="2189798470"/>
                    </a:ext>
                  </a:extLst>
                </a:gridCol>
              </a:tblGrid>
              <a:tr h="31269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Dead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21" marR="6272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Etabs 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21" marR="6272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Manual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21" marR="6272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Error %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21" marR="62721" marT="0" marB="0" anchor="b"/>
                </a:tc>
                <a:extLst>
                  <a:ext uri="{0D108BD9-81ED-4DB2-BD59-A6C34878D82A}">
                    <a16:rowId xmlns:a16="http://schemas.microsoft.com/office/drawing/2014/main" xmlns="" val="172403867"/>
                  </a:ext>
                </a:extLst>
              </a:tr>
              <a:tr h="312696">
                <a:tc>
                  <a:txBody>
                    <a:bodyPr/>
                    <a:lstStyle/>
                    <a:p>
                      <a:pPr marL="171450" marR="0" indent="-17145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en-US" sz="1600" dirty="0">
                          <a:effectLst/>
                        </a:rPr>
                        <a:t>Column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21" marR="6272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-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21" marR="6272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-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21" marR="6272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-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21" marR="62721" marT="0" marB="0" anchor="b"/>
                </a:tc>
                <a:extLst>
                  <a:ext uri="{0D108BD9-81ED-4DB2-BD59-A6C34878D82A}">
                    <a16:rowId xmlns:a16="http://schemas.microsoft.com/office/drawing/2014/main" xmlns="" val="2256689674"/>
                  </a:ext>
                </a:extLst>
              </a:tr>
              <a:tr h="312696">
                <a:tc>
                  <a:txBody>
                    <a:bodyPr/>
                    <a:lstStyle/>
                    <a:p>
                      <a:pPr marL="171450" marR="0" indent="-17145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§"/>
                      </a:pPr>
                      <a:r>
                        <a:rPr lang="en-US" sz="1600" dirty="0">
                          <a:effectLst/>
                        </a:rPr>
                        <a:t>circular column (90)cm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21" marR="6272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-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21" marR="6272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1025.55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21" marR="6272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-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21" marR="62721" marT="0" marB="0" anchor="b"/>
                </a:tc>
                <a:extLst>
                  <a:ext uri="{0D108BD9-81ED-4DB2-BD59-A6C34878D82A}">
                    <a16:rowId xmlns:a16="http://schemas.microsoft.com/office/drawing/2014/main" xmlns="" val="454088722"/>
                  </a:ext>
                </a:extLst>
              </a:tr>
              <a:tr h="312696">
                <a:tc>
                  <a:txBody>
                    <a:bodyPr/>
                    <a:lstStyle/>
                    <a:p>
                      <a:pPr marL="171450" marR="0" indent="-17145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§"/>
                      </a:pPr>
                      <a:r>
                        <a:rPr lang="en-US" sz="1600" dirty="0">
                          <a:effectLst/>
                        </a:rPr>
                        <a:t>Column (110*60)cm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21" marR="6272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-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21" marR="6272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589.87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21" marR="6272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-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21" marR="62721" marT="0" marB="0" anchor="b"/>
                </a:tc>
                <a:extLst>
                  <a:ext uri="{0D108BD9-81ED-4DB2-BD59-A6C34878D82A}">
                    <a16:rowId xmlns:a16="http://schemas.microsoft.com/office/drawing/2014/main" xmlns="" val="1474734297"/>
                  </a:ext>
                </a:extLst>
              </a:tr>
              <a:tr h="312696">
                <a:tc>
                  <a:txBody>
                    <a:bodyPr/>
                    <a:lstStyle/>
                    <a:p>
                      <a:pPr marL="171450" marR="0" indent="-17145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§"/>
                      </a:pPr>
                      <a:r>
                        <a:rPr lang="en-US" sz="1600" dirty="0">
                          <a:effectLst/>
                        </a:rPr>
                        <a:t>Column (30*80)cm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21" marR="6272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-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21" marR="6272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900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21" marR="6272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-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21" marR="62721" marT="0" marB="0" anchor="b"/>
                </a:tc>
                <a:extLst>
                  <a:ext uri="{0D108BD9-81ED-4DB2-BD59-A6C34878D82A}">
                    <a16:rowId xmlns:a16="http://schemas.microsoft.com/office/drawing/2014/main" xmlns="" val="1347239059"/>
                  </a:ext>
                </a:extLst>
              </a:tr>
              <a:tr h="312696">
                <a:tc>
                  <a:txBody>
                    <a:bodyPr/>
                    <a:lstStyle/>
                    <a:p>
                      <a:pPr marL="171450" marR="0" indent="-17145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§"/>
                      </a:pPr>
                      <a:r>
                        <a:rPr lang="en-US" sz="1600" dirty="0">
                          <a:effectLst/>
                        </a:rPr>
                        <a:t>Column (80*80)cm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21" marR="6272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-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21" marR="6272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2288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21" marR="6272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-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21" marR="62721" marT="0" marB="0" anchor="b"/>
                </a:tc>
                <a:extLst>
                  <a:ext uri="{0D108BD9-81ED-4DB2-BD59-A6C34878D82A}">
                    <a16:rowId xmlns:a16="http://schemas.microsoft.com/office/drawing/2014/main" xmlns="" val="935106676"/>
                  </a:ext>
                </a:extLst>
              </a:tr>
              <a:tr h="312696">
                <a:tc>
                  <a:txBody>
                    <a:bodyPr/>
                    <a:lstStyle/>
                    <a:p>
                      <a:pPr marL="171450" marR="0" indent="-17145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§"/>
                      </a:pPr>
                      <a:r>
                        <a:rPr lang="en-US" sz="1600" dirty="0">
                          <a:effectLst/>
                        </a:rPr>
                        <a:t>Column (85*85)cm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21" marR="6272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-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21" marR="6272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645.73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21" marR="6272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-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21" marR="62721" marT="0" marB="0" anchor="b"/>
                </a:tc>
                <a:extLst>
                  <a:ext uri="{0D108BD9-81ED-4DB2-BD59-A6C34878D82A}">
                    <a16:rowId xmlns:a16="http://schemas.microsoft.com/office/drawing/2014/main" xmlns="" val="358147233"/>
                  </a:ext>
                </a:extLst>
              </a:tr>
              <a:tr h="312696">
                <a:tc>
                  <a:txBody>
                    <a:bodyPr/>
                    <a:lstStyle/>
                    <a:p>
                      <a:pPr marL="171450" marR="0" indent="-17145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§"/>
                      </a:pPr>
                      <a:r>
                        <a:rPr lang="en-US" sz="1600" dirty="0">
                          <a:effectLst/>
                        </a:rPr>
                        <a:t>Column (65*65)cm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21" marR="6272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21" marR="6272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1132.82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21" marR="6272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-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21" marR="62721" marT="0" marB="0" anchor="b"/>
                </a:tc>
                <a:extLst>
                  <a:ext uri="{0D108BD9-81ED-4DB2-BD59-A6C34878D82A}">
                    <a16:rowId xmlns:a16="http://schemas.microsoft.com/office/drawing/2014/main" xmlns="" val="993417372"/>
                  </a:ext>
                </a:extLst>
              </a:tr>
              <a:tr h="312696">
                <a:tc>
                  <a:txBody>
                    <a:bodyPr/>
                    <a:lstStyle/>
                    <a:p>
                      <a:pPr marL="171450" marR="0" indent="-17145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§"/>
                      </a:pPr>
                      <a:r>
                        <a:rPr lang="en-US" sz="1600" dirty="0">
                          <a:effectLst/>
                        </a:rPr>
                        <a:t>Column (75*75)cm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21" marR="6272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-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21" marR="6272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1005.46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21" marR="6272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-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21" marR="62721" marT="0" marB="0" anchor="b"/>
                </a:tc>
                <a:extLst>
                  <a:ext uri="{0D108BD9-81ED-4DB2-BD59-A6C34878D82A}">
                    <a16:rowId xmlns:a16="http://schemas.microsoft.com/office/drawing/2014/main" xmlns="" val="262433999"/>
                  </a:ext>
                </a:extLst>
              </a:tr>
              <a:tr h="312696">
                <a:tc>
                  <a:txBody>
                    <a:bodyPr/>
                    <a:lstStyle/>
                    <a:p>
                      <a:pPr marL="171450" marR="0" indent="-17145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en-US" sz="1600" dirty="0">
                          <a:effectLst/>
                        </a:rPr>
                        <a:t>Beams 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21" marR="6272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-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21" marR="6272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26464.57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21" marR="6272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-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21" marR="62721" marT="0" marB="0" anchor="b"/>
                </a:tc>
                <a:extLst>
                  <a:ext uri="{0D108BD9-81ED-4DB2-BD59-A6C34878D82A}">
                    <a16:rowId xmlns:a16="http://schemas.microsoft.com/office/drawing/2014/main" xmlns="" val="1451507780"/>
                  </a:ext>
                </a:extLst>
              </a:tr>
              <a:tr h="312696">
                <a:tc>
                  <a:txBody>
                    <a:bodyPr/>
                    <a:lstStyle/>
                    <a:p>
                      <a:pPr marL="171450" marR="0" indent="-17145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en-US" sz="1600" dirty="0">
                          <a:effectLst/>
                        </a:rPr>
                        <a:t>Walls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21" marR="6272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-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21" marR="6272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17213.21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21" marR="6272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-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21" marR="62721" marT="0" marB="0" anchor="b"/>
                </a:tc>
                <a:extLst>
                  <a:ext uri="{0D108BD9-81ED-4DB2-BD59-A6C34878D82A}">
                    <a16:rowId xmlns:a16="http://schemas.microsoft.com/office/drawing/2014/main" xmlns="" val="1436353861"/>
                  </a:ext>
                </a:extLst>
              </a:tr>
              <a:tr h="312696">
                <a:tc>
                  <a:txBody>
                    <a:bodyPr/>
                    <a:lstStyle/>
                    <a:p>
                      <a:pPr marL="171450" marR="0" indent="-17145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en-US" sz="1600" dirty="0">
                          <a:effectLst/>
                        </a:rPr>
                        <a:t>One-way slab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21" marR="6272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-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21" marR="6272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27442.11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21" marR="6272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-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21" marR="62721" marT="0" marB="0" anchor="b"/>
                </a:tc>
                <a:extLst>
                  <a:ext uri="{0D108BD9-81ED-4DB2-BD59-A6C34878D82A}">
                    <a16:rowId xmlns:a16="http://schemas.microsoft.com/office/drawing/2014/main" xmlns="" val="1409540987"/>
                  </a:ext>
                </a:extLst>
              </a:tr>
              <a:tr h="312696">
                <a:tc>
                  <a:txBody>
                    <a:bodyPr/>
                    <a:lstStyle/>
                    <a:p>
                      <a:pPr marL="171450" marR="0" indent="-17145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en-US" sz="1600" dirty="0">
                          <a:effectLst/>
                        </a:rPr>
                        <a:t>Two-way Slab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21" marR="6272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-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21" marR="6272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7070.83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21" marR="6272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-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21" marR="62721" marT="0" marB="0" anchor="b"/>
                </a:tc>
                <a:extLst>
                  <a:ext uri="{0D108BD9-81ED-4DB2-BD59-A6C34878D82A}">
                    <a16:rowId xmlns:a16="http://schemas.microsoft.com/office/drawing/2014/main" xmlns="" val="664246569"/>
                  </a:ext>
                </a:extLst>
              </a:tr>
              <a:tr h="312696">
                <a:tc>
                  <a:txBody>
                    <a:bodyPr/>
                    <a:lstStyle/>
                    <a:p>
                      <a:pPr marL="171450" marR="0" indent="-17145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en-US" sz="1600" dirty="0">
                          <a:effectLst/>
                        </a:rPr>
                        <a:t>Ramp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21" marR="6272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-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21" marR="6272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1614.12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21" marR="6272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-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21" marR="62721" marT="0" marB="0" anchor="b"/>
                </a:tc>
                <a:extLst>
                  <a:ext uri="{0D108BD9-81ED-4DB2-BD59-A6C34878D82A}">
                    <a16:rowId xmlns:a16="http://schemas.microsoft.com/office/drawing/2014/main" xmlns="" val="436121662"/>
                  </a:ext>
                </a:extLst>
              </a:tr>
              <a:tr h="312696">
                <a:tc>
                  <a:txBody>
                    <a:bodyPr/>
                    <a:lstStyle/>
                    <a:p>
                      <a:pPr marL="171450" marR="0" indent="-17145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en-US" sz="1600" dirty="0">
                          <a:effectLst/>
                        </a:rPr>
                        <a:t>Total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21" marR="6272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85983.49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21" marR="6272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87392.27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21" marR="6272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1.61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721" marR="62721" marT="0" marB="0" anchor="b"/>
                </a:tc>
                <a:extLst>
                  <a:ext uri="{0D108BD9-81ED-4DB2-BD59-A6C34878D82A}">
                    <a16:rowId xmlns:a16="http://schemas.microsoft.com/office/drawing/2014/main" xmlns="" val="3963723640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838511" y="815396"/>
            <a:ext cx="1569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Dead load: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054854" y="6256095"/>
            <a:ext cx="551167" cy="365125"/>
          </a:xfrm>
        </p:spPr>
        <p:txBody>
          <a:bodyPr/>
          <a:lstStyle/>
          <a:p>
            <a:fld id="{6D22F896-40B5-4ADD-8801-0D06FADFA095}" type="slidenum">
              <a:rPr lang="en-US" sz="2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33</a:t>
            </a:fld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8561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96" y="804519"/>
            <a:ext cx="9520158" cy="554381"/>
          </a:xfrm>
        </p:spPr>
        <p:txBody>
          <a:bodyPr>
            <a:normAutofit fontScale="90000"/>
          </a:bodyPr>
          <a:lstStyle/>
          <a:p>
            <a:pPr marL="457200" indent="-457200" algn="l">
              <a:buFont typeface="Wingdings" panose="05000000000000000000" pitchFamily="2" charset="2"/>
              <a:buChar char="v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Stress-Strain check: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4696" y="1913281"/>
            <a:ext cx="3651258" cy="150918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1534696" y="1358900"/>
            <a:ext cx="19539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3"/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Columns</a:t>
            </a:r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z="2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34</a:t>
            </a:fld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0341" y="1971542"/>
            <a:ext cx="3379878" cy="139266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4696" y="4368689"/>
            <a:ext cx="3481441" cy="154187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/>
          <p:cNvSpPr txBox="1"/>
          <p:nvPr/>
        </p:nvSpPr>
        <p:spPr>
          <a:xfrm>
            <a:off x="6590341" y="1380628"/>
            <a:ext cx="19539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3"/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beam:</a:t>
            </a:r>
            <a:endParaRPr lang="en-US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34696" y="3792184"/>
            <a:ext cx="24814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3"/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One way ribbed slab</a:t>
            </a:r>
          </a:p>
        </p:txBody>
      </p:sp>
    </p:spTree>
    <p:extLst>
      <p:ext uri="{BB962C8B-B14F-4D97-AF65-F5344CB8AC3E}">
        <p14:creationId xmlns:p14="http://schemas.microsoft.com/office/powerpoint/2010/main" val="3418486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4696" y="1890046"/>
            <a:ext cx="9255224" cy="792804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two way slab the checks will be made for column strip, middle strip, frame and beam.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Find the column strip width and frame width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639199" y="795071"/>
            <a:ext cx="9520158" cy="55401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none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Wingdings" panose="05000000000000000000" pitchFamily="2" charset="2"/>
              <a:buChar char="v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Stress-Strain check: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39199" y="1349089"/>
            <a:ext cx="26192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Two-way ribbed slab: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1763478" y="2682850"/>
          <a:ext cx="8516990" cy="36576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51699">
                  <a:extLst>
                    <a:ext uri="{9D8B030D-6E8A-4147-A177-3AD203B41FA5}">
                      <a16:colId xmlns:a16="http://schemas.microsoft.com/office/drawing/2014/main" xmlns="" val="2421389691"/>
                    </a:ext>
                  </a:extLst>
                </a:gridCol>
                <a:gridCol w="851699">
                  <a:extLst>
                    <a:ext uri="{9D8B030D-6E8A-4147-A177-3AD203B41FA5}">
                      <a16:colId xmlns:a16="http://schemas.microsoft.com/office/drawing/2014/main" xmlns="" val="1780419269"/>
                    </a:ext>
                  </a:extLst>
                </a:gridCol>
                <a:gridCol w="851699">
                  <a:extLst>
                    <a:ext uri="{9D8B030D-6E8A-4147-A177-3AD203B41FA5}">
                      <a16:colId xmlns:a16="http://schemas.microsoft.com/office/drawing/2014/main" xmlns="" val="3436059714"/>
                    </a:ext>
                  </a:extLst>
                </a:gridCol>
                <a:gridCol w="851699">
                  <a:extLst>
                    <a:ext uri="{9D8B030D-6E8A-4147-A177-3AD203B41FA5}">
                      <a16:colId xmlns:a16="http://schemas.microsoft.com/office/drawing/2014/main" xmlns="" val="3534184781"/>
                    </a:ext>
                  </a:extLst>
                </a:gridCol>
                <a:gridCol w="851699">
                  <a:extLst>
                    <a:ext uri="{9D8B030D-6E8A-4147-A177-3AD203B41FA5}">
                      <a16:colId xmlns:a16="http://schemas.microsoft.com/office/drawing/2014/main" xmlns="" val="2577074247"/>
                    </a:ext>
                  </a:extLst>
                </a:gridCol>
                <a:gridCol w="851699">
                  <a:extLst>
                    <a:ext uri="{9D8B030D-6E8A-4147-A177-3AD203B41FA5}">
                      <a16:colId xmlns:a16="http://schemas.microsoft.com/office/drawing/2014/main" xmlns="" val="1453482638"/>
                    </a:ext>
                  </a:extLst>
                </a:gridCol>
                <a:gridCol w="851699">
                  <a:extLst>
                    <a:ext uri="{9D8B030D-6E8A-4147-A177-3AD203B41FA5}">
                      <a16:colId xmlns:a16="http://schemas.microsoft.com/office/drawing/2014/main" xmlns="" val="1128874569"/>
                    </a:ext>
                  </a:extLst>
                </a:gridCol>
                <a:gridCol w="851699">
                  <a:extLst>
                    <a:ext uri="{9D8B030D-6E8A-4147-A177-3AD203B41FA5}">
                      <a16:colId xmlns:a16="http://schemas.microsoft.com/office/drawing/2014/main" xmlns="" val="4092401412"/>
                    </a:ext>
                  </a:extLst>
                </a:gridCol>
                <a:gridCol w="851699">
                  <a:extLst>
                    <a:ext uri="{9D8B030D-6E8A-4147-A177-3AD203B41FA5}">
                      <a16:colId xmlns:a16="http://schemas.microsoft.com/office/drawing/2014/main" xmlns="" val="2459460867"/>
                    </a:ext>
                  </a:extLst>
                </a:gridCol>
                <a:gridCol w="851699">
                  <a:extLst>
                    <a:ext uri="{9D8B030D-6E8A-4147-A177-3AD203B41FA5}">
                      <a16:colId xmlns:a16="http://schemas.microsoft.com/office/drawing/2014/main" xmlns="" val="2797521907"/>
                    </a:ext>
                  </a:extLst>
                </a:gridCol>
              </a:tblGrid>
              <a:tr h="32979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two way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Diff%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4184253953"/>
                  </a:ext>
                </a:extLst>
              </a:tr>
              <a:tr h="32979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frame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CS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MS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Beam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frame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CS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MS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Beam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2152433378"/>
                  </a:ext>
                </a:extLst>
              </a:tr>
              <a:tr h="32979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226163052"/>
                  </a:ext>
                </a:extLst>
              </a:tr>
              <a:tr h="32979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Etabs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201.7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57.7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85.3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5.32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25.69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-45.49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11.48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1596644162"/>
                  </a:ext>
                </a:extLst>
              </a:tr>
              <a:tr h="32979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M2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80.5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3.62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21.29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-18.82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8.94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1967906436"/>
                  </a:ext>
                </a:extLst>
              </a:tr>
              <a:tr h="32979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M+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100.6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25.78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15.26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26.70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43.34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3495380378"/>
                  </a:ext>
                </a:extLst>
              </a:tr>
              <a:tr h="32979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safe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190.95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83.95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75.5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3870116873"/>
                  </a:ext>
                </a:extLst>
              </a:tr>
              <a:tr h="32979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73.3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819432035"/>
                  </a:ext>
                </a:extLst>
              </a:tr>
              <a:tr h="32979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M+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645.2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348.2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2291214846"/>
                  </a:ext>
                </a:extLst>
              </a:tr>
            </a:tbl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35</a:t>
            </a:fld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235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974183" cy="640080"/>
          </a:xfrm>
        </p:spPr>
        <p:txBody>
          <a:bodyPr>
            <a:normAutofit fontScale="90000"/>
          </a:bodyPr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Seismic design check: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017" y="1086832"/>
            <a:ext cx="3532607" cy="242733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check consist of: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Modal Mass Participation ratio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Period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check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base shear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checks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Drift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check</a:t>
            </a:r>
          </a:p>
          <a:p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36</a:t>
            </a:fld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6024282" y="1086832"/>
            <a:ext cx="3908612" cy="5185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3071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43693" y="209265"/>
            <a:ext cx="8791303" cy="841248"/>
          </a:xfrm>
        </p:spPr>
        <p:txBody>
          <a:bodyPr>
            <a:normAutofit fontScale="90000"/>
          </a:bodyPr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en-US" dirty="0"/>
              <a:t>Modal Mass Participation ratio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2114" y="1050513"/>
            <a:ext cx="4629150" cy="516845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5809" y="501349"/>
            <a:ext cx="7040880" cy="6583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The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check according to UBC code must be greater than 90% 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in order to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use response spectrum analysis.</a:t>
            </a:r>
            <a:endParaRPr lang="ar-S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241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6389" y="862583"/>
            <a:ext cx="10018713" cy="1365505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in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this check 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base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shear from response spectrum cases equal or more than base shear from equivalent static 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method.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-117566" y="441959"/>
            <a:ext cx="8098971" cy="420624"/>
          </a:xfrm>
        </p:spPr>
        <p:txBody>
          <a:bodyPr>
            <a:normAutofit fontScale="90000"/>
          </a:bodyPr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base shear checks</a:t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9055" y="2869910"/>
            <a:ext cx="8598218" cy="1023281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9861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233620"/>
            <a:ext cx="4228293" cy="976615"/>
          </a:xfrm>
        </p:spPr>
        <p:txBody>
          <a:bodyPr/>
          <a:lstStyle/>
          <a:p>
            <a:pPr marL="685800" indent="-685800">
              <a:buFont typeface="Wingdings" panose="05000000000000000000" pitchFamily="2" charset="2"/>
              <a:buChar char="v"/>
            </a:pPr>
            <a:r>
              <a:rPr lang="en-US" dirty="0" smtClean="0"/>
              <a:t>Drift check: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341479"/>
            <a:ext cx="10058400" cy="953486"/>
          </a:xfrm>
        </p:spPr>
        <p:txBody>
          <a:bodyPr/>
          <a:lstStyle/>
          <a:p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check is made to see the difference between the displacements in the story, in the both direction X and Y.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39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1801906" y="2036562"/>
          <a:ext cx="6992469" cy="441878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57478">
                  <a:extLst>
                    <a:ext uri="{9D8B030D-6E8A-4147-A177-3AD203B41FA5}">
                      <a16:colId xmlns:a16="http://schemas.microsoft.com/office/drawing/2014/main" xmlns="" val="304302435"/>
                    </a:ext>
                  </a:extLst>
                </a:gridCol>
                <a:gridCol w="757478">
                  <a:extLst>
                    <a:ext uri="{9D8B030D-6E8A-4147-A177-3AD203B41FA5}">
                      <a16:colId xmlns:a16="http://schemas.microsoft.com/office/drawing/2014/main" xmlns="" val="1605027996"/>
                    </a:ext>
                  </a:extLst>
                </a:gridCol>
                <a:gridCol w="757478">
                  <a:extLst>
                    <a:ext uri="{9D8B030D-6E8A-4147-A177-3AD203B41FA5}">
                      <a16:colId xmlns:a16="http://schemas.microsoft.com/office/drawing/2014/main" xmlns="" val="1210917320"/>
                    </a:ext>
                  </a:extLst>
                </a:gridCol>
                <a:gridCol w="757478">
                  <a:extLst>
                    <a:ext uri="{9D8B030D-6E8A-4147-A177-3AD203B41FA5}">
                      <a16:colId xmlns:a16="http://schemas.microsoft.com/office/drawing/2014/main" xmlns="" val="766314436"/>
                    </a:ext>
                  </a:extLst>
                </a:gridCol>
                <a:gridCol w="757478">
                  <a:extLst>
                    <a:ext uri="{9D8B030D-6E8A-4147-A177-3AD203B41FA5}">
                      <a16:colId xmlns:a16="http://schemas.microsoft.com/office/drawing/2014/main" xmlns="" val="4130431574"/>
                    </a:ext>
                  </a:extLst>
                </a:gridCol>
                <a:gridCol w="757478">
                  <a:extLst>
                    <a:ext uri="{9D8B030D-6E8A-4147-A177-3AD203B41FA5}">
                      <a16:colId xmlns:a16="http://schemas.microsoft.com/office/drawing/2014/main" xmlns="" val="4118793726"/>
                    </a:ext>
                  </a:extLst>
                </a:gridCol>
                <a:gridCol w="757478">
                  <a:extLst>
                    <a:ext uri="{9D8B030D-6E8A-4147-A177-3AD203B41FA5}">
                      <a16:colId xmlns:a16="http://schemas.microsoft.com/office/drawing/2014/main" xmlns="" val="2052991701"/>
                    </a:ext>
                  </a:extLst>
                </a:gridCol>
                <a:gridCol w="757478">
                  <a:extLst>
                    <a:ext uri="{9D8B030D-6E8A-4147-A177-3AD203B41FA5}">
                      <a16:colId xmlns:a16="http://schemas.microsoft.com/office/drawing/2014/main" xmlns="" val="1127276214"/>
                    </a:ext>
                  </a:extLst>
                </a:gridCol>
                <a:gridCol w="932645">
                  <a:extLst>
                    <a:ext uri="{9D8B030D-6E8A-4147-A177-3AD203B41FA5}">
                      <a16:colId xmlns:a16="http://schemas.microsoft.com/office/drawing/2014/main" xmlns="" val="4172725658"/>
                    </a:ext>
                  </a:extLst>
                </a:gridCol>
              </a:tblGrid>
              <a:tr h="400025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story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height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dis_x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dis_y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drift_x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drift_y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delta_x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delta_y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delta_limit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3532404787"/>
                  </a:ext>
                </a:extLst>
              </a:tr>
              <a:tr h="215806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2370806333"/>
                  </a:ext>
                </a:extLst>
              </a:tr>
              <a:tr h="215806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2500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0.084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0.186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0.084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0.186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0.3234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0.7161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1484596278"/>
                  </a:ext>
                </a:extLst>
              </a:tr>
              <a:tr h="400025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3750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2.78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0.734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2.696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0.548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10.3796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2.1098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495435105"/>
                  </a:ext>
                </a:extLst>
              </a:tr>
              <a:tr h="400025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4500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0.714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1.511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2.066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0.777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7.9541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2.99145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1633482341"/>
                  </a:ext>
                </a:extLst>
              </a:tr>
              <a:tr h="400025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4250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2.251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2.827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1.537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1.316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5.91745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5.0666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1927027885"/>
                  </a:ext>
                </a:extLst>
              </a:tr>
              <a:tr h="215806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3000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3.997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3.845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1.746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1.018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6.7221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3.9193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4265410741"/>
                  </a:ext>
                </a:extLst>
              </a:tr>
              <a:tr h="400025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3000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4.55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4.155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0.553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0.31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2.12905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1.1935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4241883148"/>
                  </a:ext>
                </a:extLst>
              </a:tr>
              <a:tr h="612769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3000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4.56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3.99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-0.165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0.0385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-0.63525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3534352051"/>
                  </a:ext>
                </a:extLst>
              </a:tr>
              <a:tr h="400025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3000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4.155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3.49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0.405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-0.5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1.55925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-1.925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949621019"/>
                  </a:ext>
                </a:extLst>
              </a:tr>
              <a:tr h="215806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3000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3.573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2.68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0.582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-0.81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2.2407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-3.1185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2928739286"/>
                  </a:ext>
                </a:extLst>
              </a:tr>
              <a:tr h="400025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3000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3.526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2.48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0.047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-0.2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0.18095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-0.77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60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4048364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71081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233" y="450643"/>
            <a:ext cx="5169853" cy="293263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1647" y="450643"/>
            <a:ext cx="5169853" cy="293263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251233" y="0"/>
            <a:ext cx="1877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 smtClean="0"/>
              <a:t>Site Analysis:</a:t>
            </a:r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214" y="3925912"/>
            <a:ext cx="5169853" cy="26276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1647" y="3925912"/>
            <a:ext cx="5169853" cy="26276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2128863" y="3476412"/>
            <a:ext cx="1079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Sun Path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665937" y="3469930"/>
            <a:ext cx="1793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Wind Direction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771618" y="6552312"/>
            <a:ext cx="1469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Sound Level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174072" y="6552312"/>
            <a:ext cx="2777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Best view &amp; Surrounding</a:t>
            </a:r>
          </a:p>
        </p:txBody>
      </p:sp>
    </p:spTree>
    <p:extLst>
      <p:ext uri="{BB962C8B-B14F-4D97-AF65-F5344CB8AC3E}">
        <p14:creationId xmlns:p14="http://schemas.microsoft.com/office/powerpoint/2010/main" val="4023708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56133" y="-145405"/>
            <a:ext cx="11925366" cy="996696"/>
          </a:xfrm>
        </p:spPr>
        <p:txBody>
          <a:bodyPr>
            <a:normAutofit/>
          </a:bodyPr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en-US" sz="3600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Design of structural elements</a:t>
            </a:r>
            <a:endParaRPr lang="en-US" sz="3600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71" y="669669"/>
            <a:ext cx="1533210" cy="714729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Slab: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71" y="1384398"/>
            <a:ext cx="5739449" cy="488838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4831" y="1906319"/>
            <a:ext cx="4376297" cy="356701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1848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1569786" cy="853441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Beams</a:t>
            </a:r>
            <a:r>
              <a:rPr lang="en-US" dirty="0" smtClean="0"/>
              <a:t>: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558" y="731073"/>
            <a:ext cx="10125871" cy="38472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558" y="4637356"/>
            <a:ext cx="2222842" cy="163542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6366" y="4637355"/>
            <a:ext cx="2253343" cy="163542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9585" y="4637355"/>
            <a:ext cx="2253343" cy="163542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8894" y="4650079"/>
            <a:ext cx="2244535" cy="162270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9448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1889826" cy="661417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Columns: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9883" y="487918"/>
            <a:ext cx="8225819" cy="596742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931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-13063"/>
            <a:ext cx="1990410" cy="688849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olumns: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413" y="521643"/>
            <a:ext cx="9638212" cy="575114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883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1898970" cy="533401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Shear wall: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405" y="533401"/>
            <a:ext cx="8048625" cy="10191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1132" y="1681189"/>
            <a:ext cx="6946826" cy="441012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6408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1688658" cy="670561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Footing: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887" y="467650"/>
            <a:ext cx="6192730" cy="59984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2852" y="842554"/>
            <a:ext cx="4712779" cy="524865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45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3809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2603058" cy="762001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Retaining wall: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93" y="762000"/>
            <a:ext cx="4691710" cy="512978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4465" y="762000"/>
            <a:ext cx="6144768" cy="512978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46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3692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1322898" cy="652273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Stairs: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710" y="652273"/>
            <a:ext cx="8458198" cy="505918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47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2210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9023" y="2757032"/>
            <a:ext cx="6134166" cy="1048671"/>
          </a:xfrm>
        </p:spPr>
        <p:txBody>
          <a:bodyPr/>
          <a:lstStyle/>
          <a:p>
            <a:pPr lvl="0" algn="ctr"/>
            <a:r>
              <a:rPr lang="en-US" sz="6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Electro-Mechanical</a:t>
            </a:r>
            <a:r>
              <a:rPr lang="en-US" sz="6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6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br>
              <a:rPr lang="en-US" sz="6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6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48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5114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49</a:t>
            </a:fld>
            <a:endParaRPr lang="en-US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829617238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61571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sz="8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800" dirty="0">
                <a:latin typeface="Times New Roman" pitchFamily="18" charset="0"/>
                <a:cs typeface="Times New Roman" pitchFamily="18" charset="0"/>
              </a:rPr>
              <a:t>Architectural Aspects </a:t>
            </a:r>
            <a:r>
              <a:rPr lang="en-US" sz="8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8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8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1027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86257" y="2873828"/>
            <a:ext cx="443743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Hvac System</a:t>
            </a:r>
            <a:endParaRPr lang="en-US" sz="6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50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1255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6212" y="496389"/>
            <a:ext cx="2897777" cy="745218"/>
          </a:xfrm>
        </p:spPr>
        <p:txBody>
          <a:bodyPr>
            <a:normAutofit/>
          </a:bodyPr>
          <a:lstStyle/>
          <a:p>
            <a:pPr marL="457200" indent="-457200">
              <a:buFont typeface="Wingdings" panose="05000000000000000000" pitchFamily="2" charset="2"/>
              <a:buChar char="v"/>
            </a:pPr>
            <a:r>
              <a:rPr lang="en-US" sz="2800" dirty="0" smtClean="0"/>
              <a:t>H-vac System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3187" y="1547535"/>
            <a:ext cx="6542314" cy="2324553"/>
          </a:xfrm>
        </p:spPr>
        <p:txBody>
          <a:bodyPr>
            <a:normAutofit/>
          </a:bodyPr>
          <a:lstStyle/>
          <a:p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Vrf (</a:t>
            </a:r>
            <a:r>
              <a:rPr lang="en-US" dirty="0" smtClean="0">
                <a:latin typeface="+mj-lt"/>
                <a:cs typeface="Times New Roman" panose="02020603050405020304" pitchFamily="18" charset="0"/>
              </a:rPr>
              <a:t>Variable </a:t>
            </a:r>
            <a:r>
              <a:rPr lang="en-US" dirty="0">
                <a:latin typeface="+mj-lt"/>
                <a:cs typeface="Times New Roman" panose="02020603050405020304" pitchFamily="18" charset="0"/>
              </a:rPr>
              <a:t>refrigerant flow</a:t>
            </a:r>
            <a:r>
              <a:rPr lang="en-US" dirty="0" smtClean="0">
                <a:latin typeface="+mj-lt"/>
                <a:cs typeface="Times New Roman" panose="02020603050405020304" pitchFamily="18" charset="0"/>
              </a:rPr>
              <a:t>) 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system has been used.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Equipment from Toshiba company has been used.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Square diffusers for retail stores have been used.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>
                <a:latin typeface="+mj-lt"/>
                <a:cs typeface="Times New Roman" panose="02020603050405020304" pitchFamily="18" charset="0"/>
              </a:rPr>
              <a:t>S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lot linear diffusers for warehouses &amp; Offices have been used.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Split unit in residential apartments has been used.</a:t>
            </a:r>
          </a:p>
          <a:p>
            <a:pPr marL="0" indent="0">
              <a:buNone/>
            </a:pPr>
            <a:endParaRPr lang="en-US" sz="2000" dirty="0">
              <a:latin typeface="+mj-lt"/>
              <a:cs typeface="Times New Roman" panose="02020603050405020304" pitchFamily="18" charset="0"/>
            </a:endParaRPr>
          </a:p>
        </p:txBody>
      </p:sp>
      <p:graphicFrame>
        <p:nvGraphicFramePr>
          <p:cNvPr id="6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44592121"/>
              </p:ext>
            </p:extLst>
          </p:nvPr>
        </p:nvGraphicFramePr>
        <p:xfrm>
          <a:off x="6986372" y="1779854"/>
          <a:ext cx="4428307" cy="4184468"/>
        </p:xfrm>
        <a:graphic>
          <a:graphicData uri="http://schemas.openxmlformats.org/drawingml/2006/table">
            <a:tbl>
              <a:tblPr>
                <a:effectLst>
                  <a:outerShdw blurRad="152400" dist="317500" dir="5400000" sx="90000" sy="-19000" rotWithShape="0">
                    <a:prstClr val="black">
                      <a:alpha val="15000"/>
                    </a:prstClr>
                  </a:outerShdw>
                </a:effectLst>
                <a:tableStyleId>{C4B1156A-380E-4F78-BDF5-A606A8083BF9}</a:tableStyleId>
              </a:tblPr>
              <a:tblGrid>
                <a:gridCol w="2047073">
                  <a:extLst>
                    <a:ext uri="{9D8B030D-6E8A-4147-A177-3AD203B41FA5}">
                      <a16:colId xmlns:a16="http://schemas.microsoft.com/office/drawing/2014/main" xmlns="" val="838179621"/>
                    </a:ext>
                  </a:extLst>
                </a:gridCol>
                <a:gridCol w="2381234">
                  <a:extLst>
                    <a:ext uri="{9D8B030D-6E8A-4147-A177-3AD203B41FA5}">
                      <a16:colId xmlns:a16="http://schemas.microsoft.com/office/drawing/2014/main" xmlns="" val="2004584120"/>
                    </a:ext>
                  </a:extLst>
                </a:gridCol>
              </a:tblGrid>
              <a:tr h="4180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Floor No.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Design capacity (KW)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180433266"/>
                  </a:ext>
                </a:extLst>
              </a:tr>
              <a:tr h="4161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Basement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34.66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113464759"/>
                  </a:ext>
                </a:extLst>
              </a:tr>
              <a:tr h="4161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Ground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19.53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437328793"/>
                  </a:ext>
                </a:extLst>
              </a:tr>
              <a:tr h="4161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First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32.02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903748284"/>
                  </a:ext>
                </a:extLst>
              </a:tr>
              <a:tr h="4161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Second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25.36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15004975"/>
                  </a:ext>
                </a:extLst>
              </a:tr>
              <a:tr h="4161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Third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23.68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95259906"/>
                  </a:ext>
                </a:extLst>
              </a:tr>
              <a:tr h="4161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Fourth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15.99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188750469"/>
                  </a:ext>
                </a:extLst>
              </a:tr>
              <a:tr h="4161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Fifth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16.16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078101902"/>
                  </a:ext>
                </a:extLst>
              </a:tr>
              <a:tr h="4161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Sexth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22.08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868280457"/>
                  </a:ext>
                </a:extLst>
              </a:tr>
              <a:tr h="43699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Total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189.48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4104198076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757024" y="1294363"/>
            <a:ext cx="25330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Design Capacities 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51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3595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74243" y="1346931"/>
            <a:ext cx="4894262" cy="19883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274243" y="111034"/>
            <a:ext cx="18469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Outdoor unit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5460" y="1346931"/>
            <a:ext cx="5188132" cy="375387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880694" y="3524762"/>
            <a:ext cx="33676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Mini outdoor unit for apartments</a:t>
            </a:r>
          </a:p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127825" y="5100810"/>
            <a:ext cx="44634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Outdoor unit for stores ,warehouses &amp;offices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52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350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-25776" y="0"/>
            <a:ext cx="16594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Indoor units: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8124" y="459279"/>
            <a:ext cx="3353268" cy="271761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image101.jpeg">
            <a:extLst>
              <a:ext uri="{FF2B5EF4-FFF2-40B4-BE49-F238E27FC236}">
                <a16:creationId xmlns:a16="http://schemas.microsoft.com/office/drawing/2014/main" xmlns="" id="{F8BA6F4E-A593-48F4-8CD2-9861279636BA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80065" y="3690006"/>
            <a:ext cx="4711946" cy="24749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96385" y="3602965"/>
            <a:ext cx="5650154" cy="249150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343" y="445197"/>
            <a:ext cx="3318162" cy="274577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0011" y="510356"/>
            <a:ext cx="3187121" cy="266653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9" name="TextBox 18"/>
          <p:cNvSpPr txBox="1"/>
          <p:nvPr/>
        </p:nvSpPr>
        <p:spPr>
          <a:xfrm>
            <a:off x="1030464" y="3188493"/>
            <a:ext cx="893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Fan coil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4805490" y="3161109"/>
            <a:ext cx="22563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Indoor fresh air intake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216968" y="3188493"/>
            <a:ext cx="21539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Indoor wall mounted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2128733" y="6232924"/>
            <a:ext cx="16317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Square Diffuser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8235616" y="6166909"/>
            <a:ext cx="19232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Slot linear Diffuser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53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8217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63703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The distribution of the ducts and diffusers in the ground floor.</a:t>
            </a: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1051" y="551895"/>
            <a:ext cx="8699864" cy="590345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54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2275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696" y="0"/>
            <a:ext cx="63703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The distribution of the ducts and diffusers in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Warehouses.</a:t>
            </a: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3670" y="509450"/>
            <a:ext cx="8756140" cy="594589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55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5934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63703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The distribution of the ducts and diffusers in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Offices.</a:t>
            </a: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2858" y="575213"/>
            <a:ext cx="9052560" cy="569757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56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9526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56499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The distribution of the ducts and diffusers in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apartments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9976" y="626795"/>
            <a:ext cx="9483635" cy="564598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57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3196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5862" y="444500"/>
            <a:ext cx="8240275" cy="618058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Rectangle 5"/>
          <p:cNvSpPr/>
          <p:nvPr/>
        </p:nvSpPr>
        <p:spPr>
          <a:xfrm>
            <a:off x="0" y="0"/>
            <a:ext cx="24865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Out door units in roof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58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0323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60897" y="2873828"/>
            <a:ext cx="588815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Artificial lighting</a:t>
            </a:r>
            <a:endParaRPr lang="en-US" sz="6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59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2654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4572000" cy="548640"/>
          </a:xfrm>
        </p:spPr>
        <p:txBody>
          <a:bodyPr>
            <a:normAutofit fontScale="90000"/>
          </a:bodyPr>
          <a:lstStyle/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3d Model for the building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753" y="548640"/>
            <a:ext cx="5721531" cy="569731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2275" y="548640"/>
            <a:ext cx="5728933" cy="572414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0983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44251" y="219328"/>
            <a:ext cx="16039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Office lighting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8761" y="822056"/>
            <a:ext cx="4071248" cy="487028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712" y="4630755"/>
            <a:ext cx="4537548" cy="97364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712" y="822056"/>
            <a:ext cx="1390844" cy="145752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8054" y="822056"/>
            <a:ext cx="1409732" cy="145752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284" y="822056"/>
            <a:ext cx="1409213" cy="143176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712" y="2490017"/>
            <a:ext cx="1390844" cy="13432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8054" y="2509069"/>
            <a:ext cx="1409732" cy="13241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284" y="2509069"/>
            <a:ext cx="1409213" cy="13324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5" name="Rectangle 24"/>
          <p:cNvSpPr/>
          <p:nvPr/>
        </p:nvSpPr>
        <p:spPr>
          <a:xfrm>
            <a:off x="1628660" y="4062715"/>
            <a:ext cx="184851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Luminaires Selected</a:t>
            </a:r>
            <a:endParaRPr lang="en-US" sz="1600" dirty="0"/>
          </a:p>
        </p:txBody>
      </p:sp>
      <p:sp>
        <p:nvSpPr>
          <p:cNvPr id="26" name="Rectangle 25"/>
          <p:cNvSpPr/>
          <p:nvPr/>
        </p:nvSpPr>
        <p:spPr>
          <a:xfrm>
            <a:off x="1798556" y="5632117"/>
            <a:ext cx="163878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latin typeface="Calibri" panose="020F0502020204030204" pitchFamily="34" charset="0"/>
                <a:cs typeface="Arial" panose="020B0604020202020204" pitchFamily="34" charset="0"/>
              </a:rPr>
              <a:t>Simulation result </a:t>
            </a:r>
            <a:endParaRPr lang="en-US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6995536" y="5786005"/>
            <a:ext cx="3297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Luminaires distribution for office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60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399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4511" y="109248"/>
            <a:ext cx="18347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Office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lighting</a:t>
            </a:r>
            <a:endParaRPr lang="en-US" dirty="0"/>
          </a:p>
        </p:txBody>
      </p:sp>
      <p:pic>
        <p:nvPicPr>
          <p:cNvPr id="11" name="Picture 10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512" y="607240"/>
            <a:ext cx="4387448" cy="29177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Picture 1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3203" y="607240"/>
            <a:ext cx="4467345" cy="29177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Picture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12" y="3866185"/>
            <a:ext cx="3738376" cy="270494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Picture 1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7063" y="3859392"/>
            <a:ext cx="4199479" cy="271174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" name="Picture 14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9850" y="3859392"/>
            <a:ext cx="4062150" cy="271174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6" name="TextBox 15"/>
          <p:cNvSpPr txBox="1"/>
          <p:nvPr/>
        </p:nvSpPr>
        <p:spPr>
          <a:xfrm>
            <a:off x="2353054" y="3496853"/>
            <a:ext cx="1213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Staff room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361436" y="6571132"/>
            <a:ext cx="1598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Manager room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8314881" y="3455693"/>
            <a:ext cx="10935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reception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5215038" y="6546353"/>
            <a:ext cx="16774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Meeting </a:t>
            </a:r>
            <a:r>
              <a:rPr lang="en-US" dirty="0"/>
              <a:t>room</a:t>
            </a:r>
          </a:p>
        </p:txBody>
      </p:sp>
      <p:sp>
        <p:nvSpPr>
          <p:cNvPr id="20" name="Rectangle 19"/>
          <p:cNvSpPr/>
          <p:nvPr/>
        </p:nvSpPr>
        <p:spPr>
          <a:xfrm>
            <a:off x="9679905" y="6546353"/>
            <a:ext cx="9396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corridor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61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9414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7205" y="30533"/>
            <a:ext cx="30828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Residential apartment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lighting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752" y="2112960"/>
            <a:ext cx="1390844" cy="13432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9094" y="2117092"/>
            <a:ext cx="1483979" cy="133907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8796" y="476527"/>
            <a:ext cx="3727440" cy="519980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174" y="4385871"/>
            <a:ext cx="4082367" cy="1385767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1968211" y="5884352"/>
            <a:ext cx="18242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Arial" panose="020B0604020202020204" pitchFamily="34" charset="0"/>
              </a:rPr>
              <a:t>Simulation result 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2089561" y="3617668"/>
            <a:ext cx="20610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Luminaires Selected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7595744" y="5836446"/>
            <a:ext cx="40543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Luminaires distribution for </a:t>
            </a:r>
            <a:r>
              <a:rPr lang="en-US" dirty="0" smtClean="0"/>
              <a:t>an apartment</a:t>
            </a:r>
            <a:endParaRPr lang="en-US" dirty="0"/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2571" y="2112960"/>
            <a:ext cx="1409213" cy="134321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4605" y="519701"/>
            <a:ext cx="1409213" cy="143176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752" y="519704"/>
            <a:ext cx="1390844" cy="143176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9095" y="519703"/>
            <a:ext cx="1409732" cy="14317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9597" y="519701"/>
            <a:ext cx="1365585" cy="143176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1299" y="2117093"/>
            <a:ext cx="1342183" cy="133907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62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4191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1333036" y="3106010"/>
            <a:ext cx="13227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Living room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203855" y="6309111"/>
            <a:ext cx="17764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Master bedroom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5781940" y="3106010"/>
            <a:ext cx="9188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Kitchen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5643461" y="6320658"/>
            <a:ext cx="15376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Girls bedroom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9739716" y="6320408"/>
            <a:ext cx="15712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Boys bedroom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0" y="0"/>
            <a:ext cx="29803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Residential apartment lighting</a:t>
            </a:r>
            <a:endParaRPr lang="en-US" dirty="0"/>
          </a:p>
        </p:txBody>
      </p:sp>
      <p:pic>
        <p:nvPicPr>
          <p:cNvPr id="21" name="Picture 20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141" y="486932"/>
            <a:ext cx="3400591" cy="261907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2" name="Picture 2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9941" y="486932"/>
            <a:ext cx="3327508" cy="261907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4" name="Picture 2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2658" y="515961"/>
            <a:ext cx="3428617" cy="259004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5" name="Picture 24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8029" y="3554615"/>
            <a:ext cx="3446661" cy="275449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6" name="Picture 25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4355" y="3553167"/>
            <a:ext cx="3396920" cy="274129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7" name="Picture 26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510" y="3519388"/>
            <a:ext cx="3400591" cy="279179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Rectangle 3"/>
          <p:cNvSpPr/>
          <p:nvPr/>
        </p:nvSpPr>
        <p:spPr>
          <a:xfrm>
            <a:off x="9323634" y="3143832"/>
            <a:ext cx="21964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Living&amp; Dining room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63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8899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20056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Retail shop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lighting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6458" y="475552"/>
            <a:ext cx="3829328" cy="519980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795" y="1542367"/>
            <a:ext cx="1414090" cy="13432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6969" y="1542367"/>
            <a:ext cx="1453627" cy="133368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9982" y="1542367"/>
            <a:ext cx="1414090" cy="133368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9810" y="1542367"/>
            <a:ext cx="1453627" cy="13432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3" name="Picture 22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714" y="3550249"/>
            <a:ext cx="3318910" cy="318076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4" name="Picture 23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2719" y="3550250"/>
            <a:ext cx="3197105" cy="318076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714" y="475552"/>
            <a:ext cx="3439005" cy="447737"/>
          </a:xfrm>
          <a:prstGeom prst="rect">
            <a:avLst/>
          </a:prstGeom>
        </p:spPr>
      </p:pic>
      <p:sp>
        <p:nvSpPr>
          <p:cNvPr id="26" name="Rectangle 25"/>
          <p:cNvSpPr/>
          <p:nvPr/>
        </p:nvSpPr>
        <p:spPr>
          <a:xfrm>
            <a:off x="2005677" y="3000926"/>
            <a:ext cx="20610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Luminaires Selected</a:t>
            </a:r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1041107" y="1048162"/>
            <a:ext cx="18242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Arial" panose="020B0604020202020204" pitchFamily="34" charset="0"/>
              </a:rPr>
              <a:t>Simulation result 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7692190" y="5835958"/>
            <a:ext cx="34067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Luminaires distribution for </a:t>
            </a:r>
            <a:r>
              <a:rPr lang="en-US" dirty="0" smtClean="0"/>
              <a:t>a store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64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1062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95298"/>
            <a:ext cx="19479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Restaurant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lighting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940" y="472321"/>
            <a:ext cx="3458058" cy="48584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4717" y="279964"/>
            <a:ext cx="4238569" cy="57289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764" y="1366475"/>
            <a:ext cx="1505160" cy="138131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6561" y="1366475"/>
            <a:ext cx="1476581" cy="138131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3779" y="1368842"/>
            <a:ext cx="1351148" cy="137895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1" name="Picture 20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698" y="3268303"/>
            <a:ext cx="3336300" cy="348341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2" name="Picture 21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3063" y="3268303"/>
            <a:ext cx="2982686" cy="348341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5" name="Rectangle 14"/>
          <p:cNvSpPr/>
          <p:nvPr/>
        </p:nvSpPr>
        <p:spPr>
          <a:xfrm>
            <a:off x="1474312" y="2823382"/>
            <a:ext cx="20610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Luminaires Selected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7271987" y="6017262"/>
            <a:ext cx="41152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Luminaires distribution for </a:t>
            </a:r>
            <a:r>
              <a:rPr lang="en-US" dirty="0" smtClean="0"/>
              <a:t>the restaurant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1211089" y="965855"/>
            <a:ext cx="18242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Arial" panose="020B0604020202020204" pitchFamily="34" charset="0"/>
              </a:rPr>
              <a:t>Simulation result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65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308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/>
          <p:cNvGraphicFramePr>
            <a:graphicFrameLocks noChangeAspect="1"/>
          </p:cNvGraphicFramePr>
          <p:nvPr>
            <p:extLst/>
          </p:nvPr>
        </p:nvGraphicFramePr>
        <p:xfrm>
          <a:off x="5437930" y="4995950"/>
          <a:ext cx="8128000" cy="3473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AutoCAD Drawing" r:id="rId3" imgW="18211680" imgH="7781760" progId="AutoCAD.Drawing.22">
                  <p:embed/>
                </p:oleObj>
              </mc:Choice>
              <mc:Fallback>
                <p:oleObj name="AutoCAD Drawing" r:id="rId3" imgW="18211680" imgH="7781760" progId="AutoCAD.Drawing.2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437930" y="4995950"/>
                        <a:ext cx="8128000" cy="3473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30839" y="113119"/>
            <a:ext cx="29998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Socket and distribution board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08999" y="6364220"/>
            <a:ext cx="46081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Distribution of circuit breaker in distribution board </a:t>
            </a:r>
            <a:r>
              <a:rPr lang="en-US" sz="1400" dirty="0" smtClean="0"/>
              <a:t>15</a:t>
            </a:r>
            <a:endParaRPr lang="en-US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6786063" y="6455346"/>
            <a:ext cx="4161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Distribution of sockets for an </a:t>
            </a:r>
            <a:r>
              <a:rPr lang="en-US" dirty="0" smtClean="0"/>
              <a:t>office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66</a:t>
            </a:fld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5429" y="655594"/>
            <a:ext cx="6152645" cy="991673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53019" y="335560"/>
            <a:ext cx="4295950" cy="579679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6097" y="1869007"/>
            <a:ext cx="5467350" cy="44386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74632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8730" y="101483"/>
            <a:ext cx="4976741" cy="644004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643" y="3625106"/>
            <a:ext cx="4619368" cy="272920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862661" y="6420150"/>
            <a:ext cx="31838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Place of main distribution board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30654" y="101484"/>
            <a:ext cx="26232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The electrical loads on M.D.B</a:t>
            </a:r>
            <a:endParaRPr lang="en-US" sz="1400" dirty="0"/>
          </a:p>
        </p:txBody>
      </p:sp>
      <p:sp>
        <p:nvSpPr>
          <p:cNvPr id="12" name="Rectangle 11"/>
          <p:cNvSpPr/>
          <p:nvPr/>
        </p:nvSpPr>
        <p:spPr>
          <a:xfrm>
            <a:off x="30654" y="1449920"/>
            <a:ext cx="346819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The electrical loads of HVAC &amp; elevators </a:t>
            </a:r>
            <a:endParaRPr lang="en-US" sz="1400" dirty="0"/>
          </a:p>
        </p:txBody>
      </p:sp>
      <p:sp>
        <p:nvSpPr>
          <p:cNvPr id="13" name="Rectangle 12"/>
          <p:cNvSpPr/>
          <p:nvPr/>
        </p:nvSpPr>
        <p:spPr>
          <a:xfrm>
            <a:off x="7182985" y="6457890"/>
            <a:ext cx="4732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816429" y="6532997"/>
            <a:ext cx="37513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Ascending </a:t>
            </a:r>
            <a:r>
              <a:rPr lang="en-US" sz="1600" dirty="0" smtClean="0"/>
              <a:t>system</a:t>
            </a:r>
            <a:r>
              <a:rPr lang="ar-JO" sz="1600" dirty="0" smtClean="0"/>
              <a:t> </a:t>
            </a:r>
            <a:r>
              <a:rPr lang="en-US" sz="1600" dirty="0" smtClean="0"/>
              <a:t>for electrical cables 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67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0642" y="1757697"/>
            <a:ext cx="5437033" cy="169395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0642" y="561181"/>
            <a:ext cx="5308351" cy="740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0401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76837" y="2873828"/>
            <a:ext cx="865628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Water supply &amp; Drainage</a:t>
            </a:r>
            <a:endParaRPr lang="en-US" sz="6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68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7681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"/>
            <a:ext cx="2511618" cy="523732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Water system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3345" y="523732"/>
            <a:ext cx="6894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apartments the average day consumption is 159.2L/apt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5" name="Rectangle 4"/>
          <p:cNvSpPr/>
          <p:nvPr/>
        </p:nvSpPr>
        <p:spPr>
          <a:xfrm>
            <a:off x="203345" y="1077729"/>
            <a:ext cx="621032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 offices the average day consumption is 3.8 L/person.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6297" y="708398"/>
            <a:ext cx="5378261" cy="533970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Rectangle 8"/>
          <p:cNvSpPr/>
          <p:nvPr/>
        </p:nvSpPr>
        <p:spPr>
          <a:xfrm>
            <a:off x="203345" y="1765841"/>
            <a:ext cx="56927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pipes used in the building are different from one </a:t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 to the other.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4881503"/>
              </p:ext>
            </p:extLst>
          </p:nvPr>
        </p:nvGraphicFramePr>
        <p:xfrm>
          <a:off x="519034" y="3143289"/>
          <a:ext cx="2276417" cy="290481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84736">
                  <a:extLst>
                    <a:ext uri="{9D8B030D-6E8A-4147-A177-3AD203B41FA5}">
                      <a16:colId xmlns:a16="http://schemas.microsoft.com/office/drawing/2014/main" xmlns="" val="406610934"/>
                    </a:ext>
                  </a:extLst>
                </a:gridCol>
                <a:gridCol w="1191681">
                  <a:extLst>
                    <a:ext uri="{9D8B030D-6E8A-4147-A177-3AD203B41FA5}">
                      <a16:colId xmlns:a16="http://schemas.microsoft.com/office/drawing/2014/main" xmlns="" val="550973397"/>
                    </a:ext>
                  </a:extLst>
                </a:gridCol>
              </a:tblGrid>
              <a:tr h="41724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floor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FU total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20962631"/>
                  </a:ext>
                </a:extLst>
              </a:tr>
              <a:tr h="40134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b1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40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26577179"/>
                  </a:ext>
                </a:extLst>
              </a:tr>
              <a:tr h="41724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G.F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40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820327206"/>
                  </a:ext>
                </a:extLst>
              </a:tr>
              <a:tr h="41724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1ST floor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20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024105267"/>
                  </a:ext>
                </a:extLst>
              </a:tr>
              <a:tr h="41724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offices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578598273"/>
                  </a:ext>
                </a:extLst>
              </a:tr>
              <a:tr h="41724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residentials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276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22268329"/>
                  </a:ext>
                </a:extLst>
              </a:tr>
              <a:tr h="41724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total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476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056584727"/>
                  </a:ext>
                </a:extLst>
              </a:tr>
            </a:tbl>
          </a:graphicData>
        </a:graphic>
      </p:graphicFrame>
      <p:sp>
        <p:nvSpPr>
          <p:cNvPr id="12" name="Rectangle 11"/>
          <p:cNvSpPr/>
          <p:nvPr/>
        </p:nvSpPr>
        <p:spPr>
          <a:xfrm>
            <a:off x="203345" y="2593063"/>
            <a:ext cx="2938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Total FU for the building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69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8524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4624251" cy="460375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Second parking floor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459" y="514330"/>
            <a:ext cx="5832058" cy="56801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TextBox 11"/>
          <p:cNvSpPr txBox="1"/>
          <p:nvPr/>
        </p:nvSpPr>
        <p:spPr>
          <a:xfrm>
            <a:off x="8806636" y="6268577"/>
            <a:ext cx="712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After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592932" y="6307978"/>
            <a:ext cx="875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Before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44" y="514330"/>
            <a:ext cx="5983697" cy="56801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504" y="5386211"/>
            <a:ext cx="1326292" cy="808232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6201" y="5262234"/>
            <a:ext cx="1326292" cy="80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453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70</a:t>
            </a:fld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25777" y="176067"/>
            <a:ext cx="3233211" cy="5411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roof water system layout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0542" y="747712"/>
            <a:ext cx="7575175" cy="5525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342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71</a:t>
            </a:fld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711260" y="158137"/>
            <a:ext cx="3098740" cy="505251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Apartments water system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519" y="663388"/>
            <a:ext cx="9604395" cy="5936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2752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"/>
            <a:ext cx="2511618" cy="523732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Trash shaft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5637" y="1990068"/>
            <a:ext cx="4745571" cy="36446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1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603" y="688490"/>
            <a:ext cx="2867025" cy="494619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4603" y="5963221"/>
            <a:ext cx="6572250" cy="619125"/>
          </a:xfrm>
          <a:prstGeom prst="rect">
            <a:avLst/>
          </a:prstGeom>
        </p:spPr>
      </p:pic>
      <p:pic>
        <p:nvPicPr>
          <p:cNvPr id="13" name="Picture 12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6532" y="1990068"/>
            <a:ext cx="3124200" cy="32639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72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3869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5572" y="783932"/>
            <a:ext cx="8523895" cy="577995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0" y="383822"/>
            <a:ext cx="63703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Apartments drainage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14490"/>
            <a:ext cx="63703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Drainage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73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698" t="48588" r="4721"/>
          <a:stretch/>
        </p:blipFill>
        <p:spPr>
          <a:xfrm>
            <a:off x="5812971" y="3592286"/>
            <a:ext cx="4180115" cy="29716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5225143" y="2991393"/>
            <a:ext cx="5394960" cy="364651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996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7300" y="785443"/>
            <a:ext cx="8315810" cy="52871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Rectangle 5"/>
          <p:cNvSpPr/>
          <p:nvPr/>
        </p:nvSpPr>
        <p:spPr>
          <a:xfrm>
            <a:off x="43544" y="0"/>
            <a:ext cx="63703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Roof drainage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74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4366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3544" y="0"/>
            <a:ext cx="63703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Parking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drainage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6956" y="496836"/>
            <a:ext cx="8242662" cy="565704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75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3404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63703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Pipes in parking ceiling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8434" y="496390"/>
            <a:ext cx="8294915" cy="549946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76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7653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9023" y="2757032"/>
            <a:ext cx="6134166" cy="1048671"/>
          </a:xfrm>
        </p:spPr>
        <p:txBody>
          <a:bodyPr/>
          <a:lstStyle/>
          <a:p>
            <a:r>
              <a:rPr lang="en-US" sz="6600" dirty="0"/>
              <a:t>Acoustical Design</a:t>
            </a:r>
            <a:br>
              <a:rPr lang="en-US" sz="6600" dirty="0"/>
            </a:br>
            <a:endParaRPr lang="en-US" sz="6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77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3301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00666" y="0"/>
            <a:ext cx="5551714" cy="603504"/>
          </a:xfrm>
        </p:spPr>
        <p:txBody>
          <a:bodyPr>
            <a:noAutofit/>
          </a:bodyPr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Acoustic design: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1691" y="794711"/>
            <a:ext cx="10018713" cy="2746249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The spaces that  were designed acoustically in 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building: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Manager office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Staff room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Guest room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41691" y="3015559"/>
            <a:ext cx="6876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absorption coefficient for the finished material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9734" y="3540960"/>
            <a:ext cx="5762625" cy="24940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78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3988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4834194" cy="579121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Reverberation time(RT60):</a:t>
            </a:r>
            <a:endParaRPr lang="en-US" dirty="0"/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31" y="4169719"/>
            <a:ext cx="5349731" cy="194369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8210" y="1225452"/>
            <a:ext cx="3086100" cy="26479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387476" y="579121"/>
            <a:ext cx="44599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The reverberation time for 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guest room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according to Sabine </a:t>
            </a:r>
          </a:p>
        </p:txBody>
      </p:sp>
      <p:sp>
        <p:nvSpPr>
          <p:cNvPr id="9" name="Rectangle 8"/>
          <p:cNvSpPr/>
          <p:nvPr/>
        </p:nvSpPr>
        <p:spPr>
          <a:xfrm>
            <a:off x="6080761" y="579121"/>
            <a:ext cx="49628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The reverberation time for 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staff room according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to Sabine 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3845" y="4180116"/>
            <a:ext cx="5376671" cy="19332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6249" y="1225452"/>
            <a:ext cx="3371850" cy="27622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79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8908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36578"/>
            <a:ext cx="3841750" cy="460375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First parking floor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221" y="496952"/>
            <a:ext cx="5786401" cy="56731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221" y="5361909"/>
            <a:ext cx="1326292" cy="808232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626920" y="6272784"/>
            <a:ext cx="8751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Before</a:t>
            </a:r>
          </a:p>
        </p:txBody>
      </p:sp>
      <p:sp>
        <p:nvSpPr>
          <p:cNvPr id="5" name="Rectangle 4"/>
          <p:cNvSpPr/>
          <p:nvPr/>
        </p:nvSpPr>
        <p:spPr>
          <a:xfrm>
            <a:off x="8944492" y="6272784"/>
            <a:ext cx="7120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After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6973" y="5160082"/>
            <a:ext cx="1326292" cy="80823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3622" y="496952"/>
            <a:ext cx="5937587" cy="56731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4238" y="5361908"/>
            <a:ext cx="1326292" cy="808232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8153311" y="2048444"/>
            <a:ext cx="829104" cy="128510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687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-30290"/>
            <a:ext cx="7056186" cy="652273"/>
          </a:xfrm>
        </p:spPr>
        <p:txBody>
          <a:bodyPr/>
          <a:lstStyle/>
          <a:p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Sound Transmission 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Loss (STC)</a:t>
            </a:r>
            <a:endParaRPr lang="en-US" dirty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670" y="962423"/>
            <a:ext cx="5591175" cy="16478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670" y="3750380"/>
            <a:ext cx="6200775" cy="14382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مستطيل 8"/>
          <p:cNvSpPr/>
          <p:nvPr/>
        </p:nvSpPr>
        <p:spPr>
          <a:xfrm>
            <a:off x="235501" y="589449"/>
            <a:ext cx="82266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The sound transmission loss (STC) for the internal walls between different spaces </a:t>
            </a:r>
          </a:p>
        </p:txBody>
      </p:sp>
      <p:sp>
        <p:nvSpPr>
          <p:cNvPr id="8" name="مستطيل 8"/>
          <p:cNvSpPr/>
          <p:nvPr/>
        </p:nvSpPr>
        <p:spPr>
          <a:xfrm>
            <a:off x="436670" y="3204633"/>
            <a:ext cx="579234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The sound transmission loss (STC) for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external walls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9961" y="3573965"/>
            <a:ext cx="2557708" cy="255251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9961" y="958781"/>
            <a:ext cx="2557708" cy="22458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80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5290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4468434" cy="963169"/>
          </a:xfrm>
        </p:spPr>
        <p:txBody>
          <a:bodyPr/>
          <a:lstStyle/>
          <a:p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Impact Insulation Class (IIC)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563" y="2182940"/>
            <a:ext cx="6057900" cy="14192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0" y="963169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The Impact insulation class for the ceiling =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67 dB and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calculated IIC for the ceiling should be more than 50 dB, so it is ok.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81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9594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84217" y="2757032"/>
            <a:ext cx="10215154" cy="1048671"/>
          </a:xfrm>
        </p:spPr>
        <p:txBody>
          <a:bodyPr/>
          <a:lstStyle/>
          <a:p>
            <a:pPr algn="ctr"/>
            <a:r>
              <a:rPr lang="en-US" sz="6600" dirty="0">
                <a:latin typeface="Times New Roman" pitchFamily="18" charset="0"/>
                <a:cs typeface="Times New Roman" pitchFamily="18" charset="0"/>
              </a:rPr>
              <a:t> Safety </a:t>
            </a:r>
            <a:r>
              <a:rPr lang="en-US" sz="6600" dirty="0" smtClean="0">
                <a:latin typeface="Times New Roman" pitchFamily="18" charset="0"/>
                <a:cs typeface="Times New Roman" pitchFamily="18" charset="0"/>
              </a:rPr>
              <a:t>&amp;</a:t>
            </a:r>
            <a:r>
              <a:rPr lang="ar-SA" sz="6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600" dirty="0" smtClean="0">
                <a:latin typeface="Times New Roman" pitchFamily="18" charset="0"/>
                <a:cs typeface="Times New Roman" pitchFamily="18" charset="0"/>
              </a:rPr>
              <a:t>Fire </a:t>
            </a:r>
            <a:r>
              <a:rPr lang="en-US" sz="6600" dirty="0">
                <a:latin typeface="Times New Roman" pitchFamily="18" charset="0"/>
                <a:cs typeface="Times New Roman" pitchFamily="18" charset="0"/>
              </a:rPr>
              <a:t>suppression system</a:t>
            </a:r>
            <a: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6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82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636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3841750" cy="460375"/>
          </a:xfrm>
        </p:spPr>
        <p:txBody>
          <a:bodyPr>
            <a:normAutofit/>
          </a:bodyPr>
          <a:lstStyle/>
          <a:p>
            <a:pPr algn="l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Fire fighting system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5902" y="178188"/>
            <a:ext cx="6201218" cy="58176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904" y="1412815"/>
            <a:ext cx="2654318" cy="30388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3770" y="1412815"/>
            <a:ext cx="2705478" cy="30388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665" y="4955561"/>
            <a:ext cx="2780765" cy="168234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7" name="TextBox 16"/>
          <p:cNvSpPr txBox="1"/>
          <p:nvPr/>
        </p:nvSpPr>
        <p:spPr>
          <a:xfrm>
            <a:off x="40652" y="4451714"/>
            <a:ext cx="26922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Signs and emergency light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6767236" y="6038813"/>
            <a:ext cx="41248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Part of fire fighting system for office floor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3097427" y="956354"/>
            <a:ext cx="21739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Suppression systems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0" y="966226"/>
            <a:ext cx="27735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Detection and notifications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83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8511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8582" y="3566335"/>
            <a:ext cx="3861247" cy="275330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301" y="528858"/>
            <a:ext cx="2516462" cy="93283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643" y="1569643"/>
            <a:ext cx="2534194" cy="95014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079" y="501653"/>
            <a:ext cx="2505478" cy="208157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1587892" y="2765904"/>
            <a:ext cx="26997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Signs and emergency light</a:t>
            </a:r>
          </a:p>
        </p:txBody>
      </p:sp>
      <p:pic>
        <p:nvPicPr>
          <p:cNvPr id="8" name="Picture 7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1935" y="3617288"/>
            <a:ext cx="3856545" cy="275330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Rectangle 10"/>
          <p:cNvSpPr/>
          <p:nvPr/>
        </p:nvSpPr>
        <p:spPr>
          <a:xfrm>
            <a:off x="2243903" y="6381411"/>
            <a:ext cx="1048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Fire hose</a:t>
            </a:r>
          </a:p>
        </p:txBody>
      </p:sp>
      <p:sp>
        <p:nvSpPr>
          <p:cNvPr id="12" name="Rectangle 11"/>
          <p:cNvSpPr/>
          <p:nvPr/>
        </p:nvSpPr>
        <p:spPr>
          <a:xfrm>
            <a:off x="8165714" y="6370597"/>
            <a:ext cx="12089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Stand pipe</a:t>
            </a:r>
            <a:endParaRPr lang="en-US" dirty="0"/>
          </a:p>
        </p:txBody>
      </p:sp>
      <p:pic>
        <p:nvPicPr>
          <p:cNvPr id="14" name="Picture 13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8995" y="501653"/>
            <a:ext cx="2360994" cy="207090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" name="Picture 14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9913" y="528858"/>
            <a:ext cx="2244752" cy="196934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6" name="Rectangle 15"/>
          <p:cNvSpPr/>
          <p:nvPr/>
        </p:nvSpPr>
        <p:spPr>
          <a:xfrm>
            <a:off x="7262226" y="2750740"/>
            <a:ext cx="15103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Heat detector</a:t>
            </a:r>
          </a:p>
        </p:txBody>
      </p:sp>
      <p:sp>
        <p:nvSpPr>
          <p:cNvPr id="17" name="Rectangle 16"/>
          <p:cNvSpPr/>
          <p:nvPr/>
        </p:nvSpPr>
        <p:spPr>
          <a:xfrm>
            <a:off x="9866564" y="2750740"/>
            <a:ext cx="17110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Smoke detector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84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92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771" y="3944951"/>
            <a:ext cx="2567281" cy="251039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Rectangle 8"/>
          <p:cNvSpPr/>
          <p:nvPr/>
        </p:nvSpPr>
        <p:spPr>
          <a:xfrm>
            <a:off x="1736106" y="6453243"/>
            <a:ext cx="10086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sprinkler</a:t>
            </a:r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6193136"/>
              </p:ext>
            </p:extLst>
          </p:nvPr>
        </p:nvGraphicFramePr>
        <p:xfrm>
          <a:off x="4592317" y="4226583"/>
          <a:ext cx="4747742" cy="17468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387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37387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68912">
                <a:tc>
                  <a:txBody>
                    <a:bodyPr/>
                    <a:lstStyle/>
                    <a:p>
                      <a:r>
                        <a:rPr lang="en-US" dirty="0" smtClean="0"/>
                        <a:t>            space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 Sprinkler type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68912">
                <a:tc>
                  <a:txBody>
                    <a:bodyPr/>
                    <a:lstStyle/>
                    <a:p>
                      <a:r>
                        <a:rPr lang="en-US" dirty="0" smtClean="0"/>
                        <a:t>         parking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Water sprinkler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68912">
                <a:tc>
                  <a:txBody>
                    <a:bodyPr/>
                    <a:lstStyle/>
                    <a:p>
                      <a:r>
                        <a:rPr lang="en-US" dirty="0" smtClean="0"/>
                        <a:t>       warehouse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Water sprinkler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68912">
                <a:tc>
                  <a:txBody>
                    <a:bodyPr/>
                    <a:lstStyle/>
                    <a:p>
                      <a:r>
                        <a:rPr lang="en-US" dirty="0" smtClean="0"/>
                        <a:t>Restaurant kitchen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Wet chemical</a:t>
                      </a:r>
                      <a:r>
                        <a:rPr lang="en-US" baseline="0" dirty="0" smtClean="0"/>
                        <a:t> sprinkler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9814588"/>
              </p:ext>
            </p:extLst>
          </p:nvPr>
        </p:nvGraphicFramePr>
        <p:xfrm>
          <a:off x="552063" y="152821"/>
          <a:ext cx="5311761" cy="35693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933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78242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6891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            space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    Extinguisher type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6891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                  office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Dry</a:t>
                      </a:r>
                      <a:r>
                        <a:rPr lang="en-US" baseline="0" dirty="0" smtClean="0"/>
                        <a:t> powder </a:t>
                      </a:r>
                      <a:r>
                        <a:rPr lang="en-US" dirty="0" smtClean="0"/>
                        <a:t>Extinguisher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3400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             warehouse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Dry</a:t>
                      </a:r>
                      <a:r>
                        <a:rPr lang="en-US" baseline="0" dirty="0" smtClean="0"/>
                        <a:t> powder </a:t>
                      </a:r>
                      <a:r>
                        <a:rPr lang="en-US" dirty="0" smtClean="0"/>
                        <a:t>Extinguisher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6891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   Residential</a:t>
                      </a:r>
                      <a:r>
                        <a:rPr lang="en-US" baseline="0" dirty="0" smtClean="0"/>
                        <a:t> apartment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Dry</a:t>
                      </a:r>
                      <a:r>
                        <a:rPr lang="en-US" baseline="0" dirty="0" smtClean="0"/>
                        <a:t> powder </a:t>
                      </a:r>
                      <a:r>
                        <a:rPr lang="en-US" dirty="0" smtClean="0"/>
                        <a:t>Extinguisher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6891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                kitchen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Wet chemical Extinguisher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6891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Mechanical</a:t>
                      </a:r>
                      <a:r>
                        <a:rPr lang="en-US" baseline="0" dirty="0" smtClean="0"/>
                        <a:t> &amp; Electrical room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CO2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Extinguisher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pic>
        <p:nvPicPr>
          <p:cNvPr id="12" name="Picture 1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4460" y="655111"/>
            <a:ext cx="2022947" cy="235805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Picture 12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7894" y="655111"/>
            <a:ext cx="2092325" cy="235805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4" name="Rectangle 13"/>
          <p:cNvSpPr/>
          <p:nvPr/>
        </p:nvSpPr>
        <p:spPr>
          <a:xfrm>
            <a:off x="8060360" y="3130733"/>
            <a:ext cx="13740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Extinguisher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85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8327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29730" y="247135"/>
            <a:ext cx="36227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Over-lap between all systems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669" y="1021492"/>
            <a:ext cx="5357813" cy="48070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0727" y="1021492"/>
            <a:ext cx="5540438" cy="48070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029730" y="6194854"/>
            <a:ext cx="37071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Over –lap for second parking  </a:t>
            </a:r>
          </a:p>
        </p:txBody>
      </p:sp>
      <p:sp>
        <p:nvSpPr>
          <p:cNvPr id="7" name="Rectangle 6"/>
          <p:cNvSpPr/>
          <p:nvPr/>
        </p:nvSpPr>
        <p:spPr>
          <a:xfrm>
            <a:off x="6540804" y="6194854"/>
            <a:ext cx="34058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Over –lap for </a:t>
            </a:r>
            <a:r>
              <a:rPr lang="en-US" dirty="0" smtClean="0"/>
              <a:t>offices floors  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86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2249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6325" y="2757032"/>
            <a:ext cx="7322886" cy="1048671"/>
          </a:xfrm>
        </p:spPr>
        <p:txBody>
          <a:bodyPr/>
          <a:lstStyle/>
          <a:p>
            <a:r>
              <a:rPr lang="en-US" sz="6600" dirty="0"/>
              <a:t>Quantity Surveying </a:t>
            </a:r>
            <a:r>
              <a:rPr lang="en-US" sz="6600" dirty="0" smtClean="0"/>
              <a:t>&amp; Cost </a:t>
            </a:r>
            <a:r>
              <a:rPr lang="en-US" sz="6600" dirty="0"/>
              <a:t>Estimation </a:t>
            </a:r>
            <a:br>
              <a:rPr lang="en-US" sz="6600" dirty="0"/>
            </a:br>
            <a:endParaRPr lang="en-US" sz="6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87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9770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>
          <a:xfrm>
            <a:off x="215537" y="60751"/>
            <a:ext cx="2743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itchFamily="2" charset="2"/>
              <a:buChar char="q"/>
            </a:pPr>
            <a:r>
              <a:rPr lang="en-US" dirty="0">
                <a:solidFill>
                  <a:srgbClr val="2A3340">
                    <a:lumMod val="50000"/>
                  </a:srgbClr>
                </a:solidFill>
                <a:latin typeface="Times New Roman" pitchFamily="18" charset="0"/>
                <a:ea typeface="Lato" panose="020F0502020204030203" pitchFamily="34" charset="0"/>
                <a:cs typeface="Times New Roman" pitchFamily="18" charset="0"/>
              </a:rPr>
              <a:t>Quantity Surveying</a:t>
            </a:r>
          </a:p>
          <a:p>
            <a:endParaRPr lang="en-US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1"/>
          <p:cNvSpPr txBox="1"/>
          <p:nvPr/>
        </p:nvSpPr>
        <p:spPr>
          <a:xfrm>
            <a:off x="215537" y="424792"/>
            <a:ext cx="8839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600" dirty="0" smtClean="0">
                <a:latin typeface="Times New Roman" panose="02020603050405020304" pitchFamily="18" charset="0"/>
                <a:cs typeface="Times New Roman" pitchFamily="18" charset="0"/>
              </a:rPr>
              <a:t>The total cost of the building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is 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13,196,891.66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ILS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and the total area of the building  is 8362 m</a:t>
            </a:r>
            <a:r>
              <a:rPr lang="en-US" sz="16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which means that the total unit cost is 1578.2 ILS/ m</a:t>
            </a:r>
            <a:r>
              <a:rPr lang="en-US" sz="16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9727785"/>
              </p:ext>
            </p:extLst>
          </p:nvPr>
        </p:nvGraphicFramePr>
        <p:xfrm>
          <a:off x="3709851" y="1502013"/>
          <a:ext cx="3827418" cy="4924888"/>
        </p:xfrm>
        <a:graphic>
          <a:graphicData uri="http://schemas.openxmlformats.org/drawingml/2006/table">
            <a:tbl>
              <a:tblPr>
                <a:effectLst>
                  <a:outerShdw blurRad="76200" dist="12700" dir="8100000" sy="-23000" kx="800400" algn="br" rotWithShape="0">
                    <a:prstClr val="black">
                      <a:alpha val="20000"/>
                    </a:prstClr>
                  </a:outerShdw>
                </a:effectLst>
                <a:tableStyleId>{C4B1156A-380E-4F78-BDF5-A606A8083BF9}</a:tableStyleId>
              </a:tblPr>
              <a:tblGrid>
                <a:gridCol w="1979699">
                  <a:extLst>
                    <a:ext uri="{9D8B030D-6E8A-4147-A177-3AD203B41FA5}">
                      <a16:colId xmlns:a16="http://schemas.microsoft.com/office/drawing/2014/main" xmlns="" val="3113896286"/>
                    </a:ext>
                  </a:extLst>
                </a:gridCol>
                <a:gridCol w="1847719">
                  <a:extLst>
                    <a:ext uri="{9D8B030D-6E8A-4147-A177-3AD203B41FA5}">
                      <a16:colId xmlns:a16="http://schemas.microsoft.com/office/drawing/2014/main" xmlns="" val="287979265"/>
                    </a:ext>
                  </a:extLst>
                </a:gridCol>
              </a:tblGrid>
              <a:tr h="3728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Activity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Cost (ILS)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480520028"/>
                  </a:ext>
                </a:extLst>
              </a:tr>
              <a:tr h="35508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Earth work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        951,314.06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120074518"/>
                  </a:ext>
                </a:extLst>
              </a:tr>
              <a:tr h="35508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Foundation Work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        830,287.10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30791119"/>
                  </a:ext>
                </a:extLst>
              </a:tr>
              <a:tr h="3297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Sub Structure  Work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     2,754,492.10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852665410"/>
                  </a:ext>
                </a:extLst>
              </a:tr>
              <a:tr h="35508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b2&amp;b1 Floor work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        561,160.00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967594349"/>
                  </a:ext>
                </a:extLst>
              </a:tr>
              <a:tr h="32631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ground Floor work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        306,706.40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697168638"/>
                  </a:ext>
                </a:extLst>
              </a:tr>
              <a:tr h="309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First to seventh Floor Work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     1,181,824.00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18517926"/>
                  </a:ext>
                </a:extLst>
              </a:tr>
              <a:tr h="35508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Stair Work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          49,603.00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634286757"/>
                  </a:ext>
                </a:extLst>
              </a:tr>
              <a:tr h="35508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Finishes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     4,062,322.00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855871313"/>
                  </a:ext>
                </a:extLst>
              </a:tr>
              <a:tr h="35508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Fire Alarm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        111,400.00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4035627909"/>
                  </a:ext>
                </a:extLst>
              </a:tr>
              <a:tr h="35508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Lighting &amp; Electrical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        849,100.00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937964604"/>
                  </a:ext>
                </a:extLst>
              </a:tr>
              <a:tr h="35508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Mechanical work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     1,038,683.00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127440520"/>
                  </a:ext>
                </a:extLst>
              </a:tr>
              <a:tr h="3728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Elevators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            500,000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378822892"/>
                  </a:ext>
                </a:extLst>
              </a:tr>
              <a:tr h="3728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Total</a:t>
                      </a:r>
                      <a:endParaRPr lang="en-US" sz="1200" b="0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    13,196,891.66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724013722"/>
                  </a:ext>
                </a:extLst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88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2764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hart 6"/>
          <p:cNvGraphicFramePr>
            <a:graphicFrameLocks/>
          </p:cNvGraphicFramePr>
          <p:nvPr>
            <p:extLst/>
          </p:nvPr>
        </p:nvGraphicFramePr>
        <p:xfrm>
          <a:off x="2246811" y="313508"/>
          <a:ext cx="8334103" cy="62179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89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7428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-3628"/>
            <a:ext cx="3841750" cy="460375"/>
          </a:xfrm>
        </p:spPr>
        <p:txBody>
          <a:bodyPr>
            <a:normAutofit fontScale="90000"/>
          </a:bodyPr>
          <a:lstStyle/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First basement floor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Content Placeholder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554" y="506747"/>
            <a:ext cx="5968420" cy="571339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779" y="5355391"/>
            <a:ext cx="1326292" cy="808232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221" y="5361909"/>
            <a:ext cx="1326292" cy="80823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832865" y="6270680"/>
            <a:ext cx="8751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Before</a:t>
            </a:r>
          </a:p>
        </p:txBody>
      </p:sp>
      <p:sp>
        <p:nvSpPr>
          <p:cNvPr id="6" name="Rectangle 5"/>
          <p:cNvSpPr/>
          <p:nvPr/>
        </p:nvSpPr>
        <p:spPr>
          <a:xfrm>
            <a:off x="9114946" y="6268577"/>
            <a:ext cx="7120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After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31974" y="509254"/>
            <a:ext cx="5819234" cy="571088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1974" y="5355391"/>
            <a:ext cx="1326292" cy="808232"/>
          </a:xfrm>
          <a:prstGeom prst="rect">
            <a:avLst/>
          </a:prstGeom>
        </p:spPr>
      </p:pic>
      <p:sp>
        <p:nvSpPr>
          <p:cNvPr id="8" name="Left Arrow 7"/>
          <p:cNvSpPr/>
          <p:nvPr/>
        </p:nvSpPr>
        <p:spPr>
          <a:xfrm>
            <a:off x="9699076" y="3117709"/>
            <a:ext cx="515843" cy="24573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Left Arrow 13"/>
          <p:cNvSpPr/>
          <p:nvPr/>
        </p:nvSpPr>
        <p:spPr>
          <a:xfrm>
            <a:off x="7882632" y="4151557"/>
            <a:ext cx="515843" cy="24573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8140553" y="1950160"/>
            <a:ext cx="914400" cy="164756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own Arrow 10"/>
          <p:cNvSpPr/>
          <p:nvPr/>
        </p:nvSpPr>
        <p:spPr>
          <a:xfrm>
            <a:off x="3129122" y="815545"/>
            <a:ext cx="282595" cy="66960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649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4" grpId="0" animBg="1"/>
      <p:bldP spid="9" grpId="0" animBg="1"/>
      <p:bldP spid="11" grpId="0" animBg="1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096150" y="2418695"/>
            <a:ext cx="351949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The End</a:t>
            </a:r>
            <a:endParaRPr lang="en-US" sz="54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90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9494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Wood Type</Template>
  <TotalTime>1746</TotalTime>
  <Words>1692</Words>
  <Application>Microsoft Office PowerPoint</Application>
  <PresentationFormat>Widescreen</PresentationFormat>
  <Paragraphs>763</Paragraphs>
  <Slides>90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90</vt:i4>
      </vt:variant>
    </vt:vector>
  </HeadingPairs>
  <TitlesOfParts>
    <vt:vector size="100" baseType="lpstr">
      <vt:lpstr>Arial</vt:lpstr>
      <vt:lpstr>Calibri</vt:lpstr>
      <vt:lpstr>Lato</vt:lpstr>
      <vt:lpstr>Rockwell</vt:lpstr>
      <vt:lpstr>Rockwell Condensed</vt:lpstr>
      <vt:lpstr>Tahoma</vt:lpstr>
      <vt:lpstr>Times New Roman</vt:lpstr>
      <vt:lpstr>Wingdings</vt:lpstr>
      <vt:lpstr>Wood Type</vt:lpstr>
      <vt:lpstr>AutoCAD Drawing</vt:lpstr>
      <vt:lpstr>PowerPoint Presentation</vt:lpstr>
      <vt:lpstr>Content:</vt:lpstr>
      <vt:lpstr>Site location</vt:lpstr>
      <vt:lpstr>PowerPoint Presentation</vt:lpstr>
      <vt:lpstr> Architectural Aspects  </vt:lpstr>
      <vt:lpstr>3d Model for the building</vt:lpstr>
      <vt:lpstr>Second parking floor</vt:lpstr>
      <vt:lpstr>First parking floor</vt:lpstr>
      <vt:lpstr>First basement floor</vt:lpstr>
      <vt:lpstr>Ground floor</vt:lpstr>
      <vt:lpstr>First floor</vt:lpstr>
      <vt:lpstr>Second &amp; third floor</vt:lpstr>
      <vt:lpstr>Forth ,Fifth &amp; Sixth floors</vt:lpstr>
      <vt:lpstr>Elevations</vt:lpstr>
      <vt:lpstr>Sections </vt:lpstr>
      <vt:lpstr>Environmental          Design </vt:lpstr>
      <vt:lpstr>PowerPoint Presentation</vt:lpstr>
      <vt:lpstr>Daylighting</vt:lpstr>
      <vt:lpstr> Daylight analysis for the model for the offices &amp; Warehouses</vt:lpstr>
      <vt:lpstr>Shading &amp; over Shadowing</vt:lpstr>
      <vt:lpstr>PowerPoint Presentation</vt:lpstr>
      <vt:lpstr>The materials that were used in design builder</vt:lpstr>
      <vt:lpstr>The comfort graph for the building from Design Builder  </vt:lpstr>
      <vt:lpstr>PowerPoint Presentation</vt:lpstr>
      <vt:lpstr>PowerPoint Presentation</vt:lpstr>
      <vt:lpstr>Structural design</vt:lpstr>
      <vt:lpstr>Structural design</vt:lpstr>
      <vt:lpstr>Codes, specification &amp; Material:</vt:lpstr>
      <vt:lpstr>Loads:</vt:lpstr>
      <vt:lpstr>Model layout</vt:lpstr>
      <vt:lpstr>Checks:</vt:lpstr>
      <vt:lpstr>Equilibrium check:</vt:lpstr>
      <vt:lpstr>Equilibrium check:</vt:lpstr>
      <vt:lpstr>Stress-Strain check:</vt:lpstr>
      <vt:lpstr>PowerPoint Presentation</vt:lpstr>
      <vt:lpstr>Seismic design check:</vt:lpstr>
      <vt:lpstr>Modal Mass Participation ratio </vt:lpstr>
      <vt:lpstr>base shear checks </vt:lpstr>
      <vt:lpstr>Drift check:</vt:lpstr>
      <vt:lpstr>Design of structural elements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Electro-Mechanical Design </vt:lpstr>
      <vt:lpstr>PowerPoint Presentation</vt:lpstr>
      <vt:lpstr>PowerPoint Presentation</vt:lpstr>
      <vt:lpstr>H-vac System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Acoustical Design </vt:lpstr>
      <vt:lpstr>Acoustic design:</vt:lpstr>
      <vt:lpstr>PowerPoint Presentation</vt:lpstr>
      <vt:lpstr>PowerPoint Presentation</vt:lpstr>
      <vt:lpstr>PowerPoint Presentation</vt:lpstr>
      <vt:lpstr> Safety &amp; Fire suppression system </vt:lpstr>
      <vt:lpstr>Fire fighting system</vt:lpstr>
      <vt:lpstr>PowerPoint Presentation</vt:lpstr>
      <vt:lpstr>PowerPoint Presentation</vt:lpstr>
      <vt:lpstr>PowerPoint Presentation</vt:lpstr>
      <vt:lpstr>Quantity Surveying &amp; Cost Estimation  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An-Najah National University</dc:title>
  <dc:creator>saad ashour</dc:creator>
  <cp:lastModifiedBy>Run Technology</cp:lastModifiedBy>
  <cp:revision>123</cp:revision>
  <dcterms:created xsi:type="dcterms:W3CDTF">2019-12-15T18:24:35Z</dcterms:created>
  <dcterms:modified xsi:type="dcterms:W3CDTF">2020-06-06T20:11:58Z</dcterms:modified>
</cp:coreProperties>
</file>