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2"/>
    <p:sldMasterId id="2147483684" r:id="rId3"/>
  </p:sldMasterIdLst>
  <p:notesMasterIdLst>
    <p:notesMasterId r:id="rId33"/>
  </p:notesMasterIdLst>
  <p:handoutMasterIdLst>
    <p:handoutMasterId r:id="rId34"/>
  </p:handoutMasterIdLst>
  <p:sldIdLst>
    <p:sldId id="256" r:id="rId4"/>
    <p:sldId id="283" r:id="rId5"/>
    <p:sldId id="284" r:id="rId6"/>
    <p:sldId id="304" r:id="rId7"/>
    <p:sldId id="297" r:id="rId8"/>
    <p:sldId id="295" r:id="rId9"/>
    <p:sldId id="285" r:id="rId10"/>
    <p:sldId id="292" r:id="rId11"/>
    <p:sldId id="303" r:id="rId12"/>
    <p:sldId id="306" r:id="rId13"/>
    <p:sldId id="293" r:id="rId14"/>
    <p:sldId id="302" r:id="rId15"/>
    <p:sldId id="316" r:id="rId16"/>
    <p:sldId id="314" r:id="rId17"/>
    <p:sldId id="315" r:id="rId18"/>
    <p:sldId id="331" r:id="rId19"/>
    <p:sldId id="328" r:id="rId20"/>
    <p:sldId id="317" r:id="rId21"/>
    <p:sldId id="326" r:id="rId22"/>
    <p:sldId id="319" r:id="rId23"/>
    <p:sldId id="318" r:id="rId24"/>
    <p:sldId id="320" r:id="rId25"/>
    <p:sldId id="323" r:id="rId26"/>
    <p:sldId id="329" r:id="rId27"/>
    <p:sldId id="322" r:id="rId28"/>
    <p:sldId id="310" r:id="rId29"/>
    <p:sldId id="309" r:id="rId30"/>
    <p:sldId id="325" r:id="rId31"/>
    <p:sldId id="312" r:id="rId32"/>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6E25E649-3F16-4E02-A733-19D2CDBF48F0}">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5274" autoAdjust="0"/>
  </p:normalViewPr>
  <p:slideViewPr>
    <p:cSldViewPr>
      <p:cViewPr>
        <p:scale>
          <a:sx n="77" d="100"/>
          <a:sy n="77" d="100"/>
        </p:scale>
        <p:origin x="-378" y="-72"/>
      </p:cViewPr>
      <p:guideLst>
        <p:guide orient="horz" pos="2160"/>
        <p:guide pos="3839"/>
      </p:guideLst>
    </p:cSldViewPr>
  </p:slideViewPr>
  <p:notesTextViewPr>
    <p:cViewPr>
      <p:scale>
        <a:sx n="1" d="1"/>
        <a:sy n="1" d="1"/>
      </p:scale>
      <p:origin x="0" y="0"/>
    </p:cViewPr>
  </p:notesTextViewPr>
  <p:notesViewPr>
    <p:cSldViewPr showGuides="1">
      <p:cViewPr varScale="1">
        <p:scale>
          <a:sx n="63" d="100"/>
          <a:sy n="63" d="100"/>
        </p:scale>
        <p:origin x="1986"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2.xml"/><Relationship Id="rId21" Type="http://schemas.openxmlformats.org/officeDocument/2006/relationships/slide" Target="slides/slide18.xml"/><Relationship Id="rId34" Type="http://schemas.openxmlformats.org/officeDocument/2006/relationships/handoutMaster" Target="handoutMasters/handout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84AA43A-3F76-4A13-9CD6-36134EB429E3}" type="datetimeFigureOut">
              <a:rPr lang="en-US"/>
              <a:t>5/11/2015</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850423A-8BCE-448E-A97B-03A88B2B12C1}" type="slidenum">
              <a:rPr/>
              <a:t>‹#›</a:t>
            </a:fld>
            <a:endParaRPr/>
          </a:p>
        </p:txBody>
      </p:sp>
    </p:spTree>
    <p:extLst>
      <p:ext uri="{BB962C8B-B14F-4D97-AF65-F5344CB8AC3E}">
        <p14:creationId xmlns:p14="http://schemas.microsoft.com/office/powerpoint/2010/main" val="4051395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674A4F-2B7A-4ECB-A400-260B2FFC03C1}" type="datetimeFigureOut">
              <a:rPr lang="en-US"/>
              <a:t>5/11/2015</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1F2A70B-78F2-4DCF-B53B-C990D2FAFB8A}" type="slidenum">
              <a:rPr/>
              <a:t>‹#›</a:t>
            </a:fld>
            <a:endParaRPr/>
          </a:p>
        </p:txBody>
      </p:sp>
    </p:spTree>
    <p:extLst>
      <p:ext uri="{BB962C8B-B14F-4D97-AF65-F5344CB8AC3E}">
        <p14:creationId xmlns:p14="http://schemas.microsoft.com/office/powerpoint/2010/main" val="2411570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1F2A70B-78F2-4DCF-B53B-C990D2FAFB8A}" type="slidenum">
              <a:rPr lang="en-US" smtClean="0"/>
              <a:t>1</a:t>
            </a:fld>
            <a:endParaRPr lang="en-US"/>
          </a:p>
        </p:txBody>
      </p:sp>
    </p:spTree>
    <p:extLst>
      <p:ext uri="{BB962C8B-B14F-4D97-AF65-F5344CB8AC3E}">
        <p14:creationId xmlns:p14="http://schemas.microsoft.com/office/powerpoint/2010/main" val="8020569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1F2A70B-78F2-4DCF-B53B-C990D2FAFB8A}" type="slidenum">
              <a:rPr lang="en-US" smtClean="0"/>
              <a:t>2</a:t>
            </a:fld>
            <a:endParaRPr lang="en-US"/>
          </a:p>
        </p:txBody>
      </p:sp>
    </p:spTree>
    <p:extLst>
      <p:ext uri="{BB962C8B-B14F-4D97-AF65-F5344CB8AC3E}">
        <p14:creationId xmlns:p14="http://schemas.microsoft.com/office/powerpoint/2010/main" val="37066620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1F2A70B-78F2-4DCF-B53B-C990D2FAFB8A}"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9408293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1F2A70B-78F2-4DCF-B53B-C990D2FAFB8A}" type="slidenum">
              <a:rPr lang="en-US" smtClean="0"/>
              <a:t>7</a:t>
            </a:fld>
            <a:endParaRPr lang="en-US"/>
          </a:p>
        </p:txBody>
      </p:sp>
    </p:spTree>
    <p:extLst>
      <p:ext uri="{BB962C8B-B14F-4D97-AF65-F5344CB8AC3E}">
        <p14:creationId xmlns:p14="http://schemas.microsoft.com/office/powerpoint/2010/main" val="41603493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1F2A70B-78F2-4DCF-B53B-C990D2FAFB8A}" type="slidenum">
              <a:rPr lang="en-GB" smtClean="0"/>
              <a:t>27</a:t>
            </a:fld>
            <a:endParaRPr lang="en-GB"/>
          </a:p>
        </p:txBody>
      </p:sp>
    </p:spTree>
    <p:extLst>
      <p:ext uri="{BB962C8B-B14F-4D97-AF65-F5344CB8AC3E}">
        <p14:creationId xmlns:p14="http://schemas.microsoft.com/office/powerpoint/2010/main" val="30300344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1F2A70B-78F2-4DCF-B53B-C990D2FAFB8A}" type="slidenum">
              <a:rPr lang="en-GB" smtClean="0"/>
              <a:t>28</a:t>
            </a:fld>
            <a:endParaRPr lang="en-GB"/>
          </a:p>
        </p:txBody>
      </p:sp>
    </p:spTree>
    <p:extLst>
      <p:ext uri="{BB962C8B-B14F-4D97-AF65-F5344CB8AC3E}">
        <p14:creationId xmlns:p14="http://schemas.microsoft.com/office/powerpoint/2010/main" val="38680632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2413" y="1905000"/>
            <a:ext cx="9144000" cy="2667000"/>
          </a:xfrm>
        </p:spPr>
        <p:txBody>
          <a:bodyPr>
            <a:no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1522413" y="5105400"/>
            <a:ext cx="9143999" cy="1066800"/>
          </a:xfrm>
        </p:spPr>
        <p:txBody>
          <a:bodyPr/>
          <a:lstStyle>
            <a:lvl1pPr marL="0" indent="0" algn="l">
              <a:spcBef>
                <a:spcPts val="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grpSp>
        <p:nvGrpSpPr>
          <p:cNvPr id="256" name="line"/>
          <p:cNvGrpSpPr/>
          <p:nvPr/>
        </p:nvGrpSpPr>
        <p:grpSpPr bwMode="invGray">
          <a:xfrm>
            <a:off x="1584896" y="4724400"/>
            <a:ext cx="8631936" cy="64008"/>
            <a:chOff x="-4110038" y="2703513"/>
            <a:chExt cx="17394239" cy="160336"/>
          </a:xfrm>
          <a:solidFill>
            <a:schemeClr val="accent1"/>
          </a:solidFill>
        </p:grpSpPr>
        <p:sp>
          <p:nvSpPr>
            <p:cNvPr id="257"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8"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9"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0"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1"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2"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3"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4"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5"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6"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7"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8"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9"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0"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1"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2"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3"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4"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5"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6"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7"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8"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9"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0"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1"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2"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3"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4"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5"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6"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7"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8"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9"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0"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1"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2"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3"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4"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5"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6"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7"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8"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9"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0"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1"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2"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3"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4"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5"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6"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7"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8"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9"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0"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1"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2"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3"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4"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5"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6"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7"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8"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9"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0"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1"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2"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3"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4"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5"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6"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7"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8"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9"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0"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1"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2"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3"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4"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5"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6"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7"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8"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9"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0"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1"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2"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3"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4"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5"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6"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7"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8"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9"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0"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1"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2"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3"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4"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5"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6"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7"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8"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9"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0"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1"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2"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3"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4"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5"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6"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7"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8"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9"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0"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1"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2"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3"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4"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5"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6"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7"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8"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9"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grpSp>
    </p:spTree>
    <p:extLst>
      <p:ext uri="{BB962C8B-B14F-4D97-AF65-F5344CB8AC3E}">
        <p14:creationId xmlns:p14="http://schemas.microsoft.com/office/powerpoint/2010/main" val="674356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 name="line"/>
          <p:cNvGrpSpPr/>
          <p:nvPr/>
        </p:nvGrpSpPr>
        <p:grpSpPr bwMode="invGray">
          <a:xfrm>
            <a:off x="1522413" y="1514475"/>
            <a:ext cx="10569575" cy="64008"/>
            <a:chOff x="1522413" y="1514475"/>
            <a:chExt cx="10569575" cy="64008"/>
          </a:xfrm>
        </p:grpSpPr>
        <p:sp>
          <p:nvSpPr>
            <p:cNvPr id="8" name="Freeform 7"/>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 name="Freeform 8"/>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0" name="Freeform 9"/>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1"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2"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3"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4"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5"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4"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5"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6"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7"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8"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9"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0"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1"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2"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3"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4"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5"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6"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7"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8"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9"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0"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1"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2"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3"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4"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5"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6"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7"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8"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9"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0"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1"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2"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3"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4"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5"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6"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7"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8"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9"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0"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1"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1956816">
              <a:defRPr/>
            </a:lvl6pPr>
            <a:lvl7pPr marL="1956816">
              <a:defRPr/>
            </a:lvl7pPr>
            <a:lvl8pPr marL="1956816">
              <a:defRPr/>
            </a:lvl8pPr>
            <a:lvl9pPr marL="1956816">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AFE8FB1-0A7A-443E-AAF7-31D4FA1AA312}" type="datetimeFigureOut">
              <a:rPr lang="en-US"/>
              <a:t>5/11/2015</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2126793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7" name="line"/>
          <p:cNvGrpSpPr/>
          <p:nvPr/>
        </p:nvGrpSpPr>
        <p:grpSpPr bwMode="invGray">
          <a:xfrm rot="5400000">
            <a:off x="6864412" y="3472598"/>
            <a:ext cx="6492240" cy="64008"/>
            <a:chOff x="1522413" y="1514475"/>
            <a:chExt cx="10569575" cy="64008"/>
          </a:xfrm>
        </p:grpSpPr>
        <p:sp>
          <p:nvSpPr>
            <p:cNvPr id="8"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0"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1"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2"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3"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4"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5"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4"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5"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6"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7"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8"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9"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0"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1"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2"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3"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4"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5"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6"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7"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8"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9"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0"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1"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2"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3"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4"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5"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6"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7"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8"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9"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0"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1"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2"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3"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4"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5"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6"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7"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8"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9"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0"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1"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2" name="Vertical Title 1"/>
          <p:cNvSpPr>
            <a:spLocks noGrp="1"/>
          </p:cNvSpPr>
          <p:nvPr>
            <p:ph type="title" orient="vert"/>
          </p:nvPr>
        </p:nvSpPr>
        <p:spPr>
          <a:xfrm>
            <a:off x="10361612" y="274639"/>
            <a:ext cx="1371600" cy="5901747"/>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08012" y="277813"/>
            <a:ext cx="9144001" cy="5898573"/>
          </a:xfrm>
        </p:spPr>
        <p:txBody>
          <a:bodyPr vert="eaVert"/>
          <a:lstStyle>
            <a:lvl5pPr>
              <a:defRPr/>
            </a:lvl5pPr>
            <a:lvl6pPr>
              <a:defRPr/>
            </a:lvl6pPr>
            <a:lvl7pPr>
              <a:defRPr/>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AFE8FB1-0A7A-443E-AAF7-31D4FA1AA312}" type="datetimeFigureOut">
              <a:rPr lang="en-US"/>
              <a:t>5/11/2015</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2211791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162" y="2130426"/>
            <a:ext cx="10360501"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324" y="3886200"/>
            <a:ext cx="8532178"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4CF992E-4837-4EAA-A7CB-0DBD31C10B80}"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1808377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3A5B948-82FC-4B03-A6BA-C4C8492C4D93}"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4369365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833" y="4406901"/>
            <a:ext cx="10360501"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2833" y="2906713"/>
            <a:ext cx="10360501"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B438900-1274-46F9-A261-13936B10008E}"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5223287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162" y="1981200"/>
            <a:ext cx="5078677"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5986" y="1981200"/>
            <a:ext cx="5078677"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8F5D5B7-67E9-42AC-80C3-CDA8E6D3AEC4}"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9754839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441" y="274638"/>
            <a:ext cx="10969943"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441" y="1535113"/>
            <a:ext cx="538551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441" y="2174875"/>
            <a:ext cx="538551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1754" y="1535113"/>
            <a:ext cx="538763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1754" y="2174875"/>
            <a:ext cx="538763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51B78009-CE36-4F42-82DA-28BEAC26BB1D}"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052492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6AC30F3B-4831-4922-B41B-EEE7BA6C3E9B}"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6545553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B282AA59-87A7-4A22-9DB2-CAE05CE7F384}"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24624964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442" y="273050"/>
            <a:ext cx="4010039"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5492" y="273051"/>
            <a:ext cx="681389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442" y="1435101"/>
            <a:ext cx="401003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A47E9527-5AFF-4FE5-9876-E1308DB4841F}"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847389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167" name="line"/>
          <p:cNvGrpSpPr/>
          <p:nvPr/>
        </p:nvGrpSpPr>
        <p:grpSpPr bwMode="invGray">
          <a:xfrm>
            <a:off x="1522413" y="1514475"/>
            <a:ext cx="10569575" cy="64008"/>
            <a:chOff x="1522413" y="1514475"/>
            <a:chExt cx="10569575" cy="64008"/>
          </a:xfrm>
        </p:grpSpPr>
        <p:sp>
          <p:nvSpPr>
            <p:cNvPr id="168"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9"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0"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1"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2"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3"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4"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5"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6"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7"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8"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9"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0"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1"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2"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3"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4"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5"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6"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7"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8"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9"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0"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1"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2"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3"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4"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5"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6"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7"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8"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9"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0"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1"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2"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3"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4"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5"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6"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7"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8"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9"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0"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1"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2"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3"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4"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5"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6"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7"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8"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9"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0"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1"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2"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3"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4"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5"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6"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7"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8"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9"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0"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1"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2"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3"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4"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5"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6"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7"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8"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9"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40"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41"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2" name="Title 1"/>
          <p:cNvSpPr>
            <a:spLocks noGrp="1"/>
          </p:cNvSpPr>
          <p:nvPr>
            <p:ph type="title"/>
          </p:nvPr>
        </p:nvSpPr>
        <p:spPr>
          <a:xfrm>
            <a:off x="1522414" y="274638"/>
            <a:ext cx="9143998" cy="1020762"/>
          </a:xfrm>
        </p:spPr>
        <p:txBody>
          <a:bodyPr/>
          <a:lstStyle/>
          <a:p>
            <a:r>
              <a:rPr lang="en-US" smtClean="0"/>
              <a:t>Click to edit Master title style</a:t>
            </a:r>
            <a:endParaRPr/>
          </a:p>
        </p:txBody>
      </p:sp>
      <p:sp>
        <p:nvSpPr>
          <p:cNvPr id="3" name="Content Placeholder 2"/>
          <p:cNvSpPr>
            <a:spLocks noGrp="1"/>
          </p:cNvSpPr>
          <p:nvPr>
            <p:ph idx="1"/>
          </p:nvPr>
        </p:nvSpPr>
        <p:spPr/>
        <p:txBody>
          <a:bodyPr/>
          <a:lstStyle>
            <a:lvl2pPr marL="548640">
              <a:defRPr/>
            </a:lvl2pPr>
            <a:lvl3pPr marL="777240">
              <a:defRPr/>
            </a:lvl3pPr>
            <a:lvl4pPr marL="1005840">
              <a:defRPr/>
            </a:lvl4pPr>
            <a:lvl5pPr marL="1234440">
              <a:defRPr/>
            </a:lvl5pPr>
            <a:lvl6pPr marL="1463040">
              <a:defRPr baseline="0"/>
            </a:lvl6pPr>
            <a:lvl7pPr marL="1691640">
              <a:defRPr baseline="0"/>
            </a:lvl7pPr>
            <a:lvl8pPr marL="1920240">
              <a:defRPr baseline="0"/>
            </a:lvl8pPr>
            <a:lvl9pPr marL="2148840">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AFE8FB1-0A7A-443E-AAF7-31D4FA1AA312}" type="datetimeFigureOut">
              <a:rPr lang="en-US"/>
              <a:t>5/11/2015</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2614472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095" y="4800600"/>
            <a:ext cx="7313295"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095" y="612775"/>
            <a:ext cx="731329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095" y="5367338"/>
            <a:ext cx="731329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5B18CD9-A12D-4336-AA01-187450F7DFD2}"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2377728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8E0C54C-F7EB-40D0-BA45-FBD3354672F2}"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5858077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4538" y="609600"/>
            <a:ext cx="2590125"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162" y="609600"/>
            <a:ext cx="7567229"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CD85C3C-6064-44D2-8DC0-D0C2421D3728}"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7210599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255" name="line"/>
          <p:cNvGrpSpPr/>
          <p:nvPr/>
        </p:nvGrpSpPr>
        <p:grpSpPr bwMode="invGray">
          <a:xfrm>
            <a:off x="1584896" y="4724400"/>
            <a:ext cx="8631936" cy="64008"/>
            <a:chOff x="-4110038" y="2703513"/>
            <a:chExt cx="17394239" cy="160336"/>
          </a:xfrm>
          <a:solidFill>
            <a:schemeClr val="accent1"/>
          </a:solidFill>
        </p:grpSpPr>
        <p:sp>
          <p:nvSpPr>
            <p:cNvPr id="256"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7"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8"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9"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0"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1"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2"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3"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4"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5"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6"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7"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8"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9"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0"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1"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2"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3"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4"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5"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6"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7"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8"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9"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0"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1"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2"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3"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4"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5"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6"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7"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8"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9"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0"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1"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2"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3"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4"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5"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6"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7"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8"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9"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0"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1"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2"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3"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4"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5"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6"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7"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8"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9"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0"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1"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2"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3"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4"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5"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6"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7"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8"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9"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0"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1"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2"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3"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4"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5"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6"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7"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8"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9"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0"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1"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2"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3"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4"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5"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6"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7"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8"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9"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0"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1"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2"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3"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4"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5"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6"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7"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8"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9"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0"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1"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2"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3"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4"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5"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6"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7"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8"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9"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0"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1"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2"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3"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4"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5"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6"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7"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8"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9"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0"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1"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2"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3"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4"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5"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6"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7"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8"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grpSp>
      <p:sp>
        <p:nvSpPr>
          <p:cNvPr id="2" name="Title 1"/>
          <p:cNvSpPr>
            <a:spLocks noGrp="1"/>
          </p:cNvSpPr>
          <p:nvPr>
            <p:ph type="title"/>
          </p:nvPr>
        </p:nvSpPr>
        <p:spPr>
          <a:xfrm>
            <a:off x="1522413" y="1905000"/>
            <a:ext cx="9144000" cy="2667000"/>
          </a:xfrm>
        </p:spPr>
        <p:txBody>
          <a:bodyPr anchor="b">
            <a:noAutofit/>
          </a:bodyPr>
          <a:lstStyle>
            <a:lvl1pPr algn="l">
              <a:defRPr sz="4400" b="0" cap="none" baseline="0"/>
            </a:lvl1pPr>
          </a:lstStyle>
          <a:p>
            <a:r>
              <a:rPr lang="en-US" smtClean="0"/>
              <a:t>Click to edit Master title style</a:t>
            </a:r>
            <a:endParaRPr/>
          </a:p>
        </p:txBody>
      </p:sp>
      <p:sp>
        <p:nvSpPr>
          <p:cNvPr id="3" name="Text Placeholder 2"/>
          <p:cNvSpPr>
            <a:spLocks noGrp="1"/>
          </p:cNvSpPr>
          <p:nvPr>
            <p:ph type="body" idx="1"/>
          </p:nvPr>
        </p:nvSpPr>
        <p:spPr>
          <a:xfrm>
            <a:off x="1522413" y="5102525"/>
            <a:ext cx="9143999" cy="1069675"/>
          </a:xfrm>
        </p:spPr>
        <p:txBody>
          <a:bodyPr anchor="t">
            <a:normAutofit/>
          </a:bodyPr>
          <a:lstStyle>
            <a:lvl1pPr marL="0" indent="0">
              <a:spcBef>
                <a:spcPts val="0"/>
              </a:spcBef>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FE8FB1-0A7A-443E-AAF7-31D4FA1AA312}" type="datetimeFigureOut">
              <a:rPr lang="en-US"/>
              <a:t>5/11/2015</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4058797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158" name="line"/>
          <p:cNvGrpSpPr/>
          <p:nvPr/>
        </p:nvGrpSpPr>
        <p:grpSpPr bwMode="invGray">
          <a:xfrm>
            <a:off x="1522413" y="1514475"/>
            <a:ext cx="10569575" cy="64008"/>
            <a:chOff x="1522413" y="1514475"/>
            <a:chExt cx="10569575" cy="64008"/>
          </a:xfrm>
        </p:grpSpPr>
        <p:sp>
          <p:nvSpPr>
            <p:cNvPr id="159"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0"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1"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2"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3"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4"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5"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6"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7"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8"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9"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0"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1"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2"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3"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4"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5"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6"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7"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8"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9"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0"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1"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2"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3"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4"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5"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6"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7"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8"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9"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0"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1"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2"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3"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4"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5"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6"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7"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8"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9"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0"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1"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2"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3"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4"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5"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6"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7"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8"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9"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0"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1"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2"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3"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4"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5"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6"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7"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8"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9"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0"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1"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2"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3"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4"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5"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6"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7"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8"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9"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0"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1"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2"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2" name="Title 1"/>
          <p:cNvSpPr>
            <a:spLocks noGrp="1"/>
          </p:cNvSpPr>
          <p:nvPr>
            <p:ph type="title"/>
          </p:nvPr>
        </p:nvSpPr>
        <p:spPr>
          <a:xfrm>
            <a:off x="1522414" y="274638"/>
            <a:ext cx="9143998" cy="1020762"/>
          </a:xfrm>
        </p:spPr>
        <p:txBody>
          <a:bodyPr/>
          <a:lstStyle/>
          <a:p>
            <a:r>
              <a:rPr lang="en-US" smtClean="0"/>
              <a:t>Click to edit Master title style</a:t>
            </a:r>
            <a:endParaRPr/>
          </a:p>
        </p:txBody>
      </p:sp>
      <p:sp>
        <p:nvSpPr>
          <p:cNvPr id="3" name="Content Placeholder 2"/>
          <p:cNvSpPr>
            <a:spLocks noGrp="1"/>
          </p:cNvSpPr>
          <p:nvPr>
            <p:ph sz="half" idx="1"/>
          </p:nvPr>
        </p:nvSpPr>
        <p:spPr>
          <a:xfrm>
            <a:off x="1522413" y="1905000"/>
            <a:ext cx="4419599" cy="4267200"/>
          </a:xfrm>
        </p:spPr>
        <p:txBody>
          <a:bodyPr>
            <a:normAutofit/>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246815" y="1905000"/>
            <a:ext cx="4419598" cy="4267200"/>
          </a:xfrm>
        </p:spPr>
        <p:txBody>
          <a:bodyPr>
            <a:normAutofit/>
          </a:bodyPr>
          <a:lstStyle>
            <a:lvl1pPr>
              <a:defRPr sz="2400"/>
            </a:lvl1pPr>
            <a:lvl2pPr>
              <a:defRPr sz="2000"/>
            </a:lvl2pPr>
            <a:lvl3pPr>
              <a:defRPr sz="1800"/>
            </a:lvl3pPr>
            <a:lvl4pPr>
              <a:defRPr sz="1600"/>
            </a:lvl4pPr>
            <a:lvl5pPr>
              <a:defRPr sz="1600"/>
            </a:lvl5pPr>
            <a:lvl6pPr marL="1956816">
              <a:defRPr sz="1600"/>
            </a:lvl6pPr>
            <a:lvl7pPr marL="1956816">
              <a:defRPr sz="1600"/>
            </a:lvl7pPr>
            <a:lvl8pPr marL="1956816">
              <a:defRPr sz="1600" baseline="0"/>
            </a:lvl8pPr>
            <a:lvl9pPr marL="1956816">
              <a:defRPr sz="16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9AFE8FB1-0A7A-443E-AAF7-31D4FA1AA312}" type="datetimeFigureOut">
              <a:rPr lang="en-US"/>
              <a:t>5/11/2015</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1683294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160" name="line"/>
          <p:cNvGrpSpPr/>
          <p:nvPr/>
        </p:nvGrpSpPr>
        <p:grpSpPr bwMode="invGray">
          <a:xfrm>
            <a:off x="1522413" y="1514475"/>
            <a:ext cx="10569575" cy="64008"/>
            <a:chOff x="1522413" y="1514475"/>
            <a:chExt cx="10569575" cy="64008"/>
          </a:xfrm>
        </p:grpSpPr>
        <p:sp>
          <p:nvSpPr>
            <p:cNvPr id="161" name="Freeform 16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2" name="Freeform 16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3" name="Freeform 16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4"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5"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6"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7"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8"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9"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0"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1"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2"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3"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4"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5"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6"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7"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8"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9"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0"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1"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2"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3"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4"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5"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6"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7"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8"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9"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0"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1"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2"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3"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4"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5"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6"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7"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8"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9"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0"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1"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2"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3"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4"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5"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6"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7"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8"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9"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0"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1"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2"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3"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4"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5"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6"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7"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8"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9"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0"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1"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2"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3"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4"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5"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6"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7"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8"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9"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0"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1"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2"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3"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4"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2" name="Title 1"/>
          <p:cNvSpPr>
            <a:spLocks noGrp="1"/>
          </p:cNvSpPr>
          <p:nvPr>
            <p:ph type="title"/>
          </p:nvPr>
        </p:nvSpPr>
        <p:spPr>
          <a:xfrm>
            <a:off x="1522414" y="274638"/>
            <a:ext cx="9143998" cy="1020762"/>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522413" y="1905000"/>
            <a:ext cx="4416552"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22413" y="2819399"/>
            <a:ext cx="4416552" cy="3352801"/>
          </a:xfrm>
        </p:spPr>
        <p:txBody>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249860" y="1905000"/>
            <a:ext cx="4416552"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49860" y="2819399"/>
            <a:ext cx="4416552" cy="3352801"/>
          </a:xfrm>
        </p:spPr>
        <p:txBody>
          <a:bodyPr/>
          <a:lstStyle>
            <a:lvl1pPr>
              <a:defRPr sz="2400"/>
            </a:lvl1pPr>
            <a:lvl2pPr>
              <a:defRPr sz="2000"/>
            </a:lvl2pPr>
            <a:lvl3pPr>
              <a:defRPr sz="1800"/>
            </a:lvl3pPr>
            <a:lvl4pPr>
              <a:defRPr sz="1600"/>
            </a:lvl4pPr>
            <a:lvl5pPr marL="1956816">
              <a:defRPr sz="1600"/>
            </a:lvl5pPr>
            <a:lvl6pPr marL="1956816">
              <a:defRPr sz="1600"/>
            </a:lvl6pPr>
            <a:lvl7pPr marL="1956816">
              <a:defRPr sz="1600"/>
            </a:lvl7pPr>
            <a:lvl8pPr marL="1956816">
              <a:defRPr sz="1600"/>
            </a:lvl8pPr>
            <a:lvl9pPr marL="1956816">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9AFE8FB1-0A7A-443E-AAF7-31D4FA1AA312}" type="datetimeFigureOut">
              <a:rPr lang="en-US"/>
              <a:t>5/11/2015</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4182491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156" name="line"/>
          <p:cNvGrpSpPr/>
          <p:nvPr/>
        </p:nvGrpSpPr>
        <p:grpSpPr bwMode="invGray">
          <a:xfrm>
            <a:off x="1522413" y="1514475"/>
            <a:ext cx="10569575" cy="64008"/>
            <a:chOff x="1522413" y="1514475"/>
            <a:chExt cx="10569575" cy="64008"/>
          </a:xfrm>
        </p:grpSpPr>
        <p:sp>
          <p:nvSpPr>
            <p:cNvPr id="157"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58"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59"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0"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1"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2"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3"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4"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5"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6"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7"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8"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9"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0"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1"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2"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3"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4"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5"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6"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7"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8"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9"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0"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1"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2"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3"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4"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5"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6"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7"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8"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9"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0"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1"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2"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3"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4"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5"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6"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7"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8"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9"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0"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1"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2"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3"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4"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5"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6"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7"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8"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9"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0"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1"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2"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3"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4"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5"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6"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7"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8"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9"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0"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1"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2"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3"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4"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5"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6"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7"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8"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9"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0"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9AFE8FB1-0A7A-443E-AAF7-31D4FA1AA312}" type="datetimeFigureOut">
              <a:rPr lang="en-US"/>
              <a:t>5/11/2015</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2531561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FE8FB1-0A7A-443E-AAF7-31D4FA1AA312}" type="datetimeFigureOut">
              <a:rPr lang="en-US"/>
              <a:t>5/11/2015</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1405966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615" name="frame"/>
          <p:cNvGrpSpPr/>
          <p:nvPr/>
        </p:nvGrpSpPr>
        <p:grpSpPr bwMode="invGray">
          <a:xfrm>
            <a:off x="4417839" y="1630821"/>
            <a:ext cx="6291028" cy="4575885"/>
            <a:chOff x="4417839" y="1630821"/>
            <a:chExt cx="6291028" cy="4575885"/>
          </a:xfrm>
        </p:grpSpPr>
        <p:grpSp>
          <p:nvGrpSpPr>
            <p:cNvPr id="616" name="Group 615"/>
            <p:cNvGrpSpPr/>
            <p:nvPr/>
          </p:nvGrpSpPr>
          <p:grpSpPr bwMode="invGray">
            <a:xfrm>
              <a:off x="5414491" y="1630821"/>
              <a:ext cx="5294376" cy="4114800"/>
              <a:chOff x="3310555" y="716546"/>
              <a:chExt cx="5294376" cy="4114800"/>
            </a:xfrm>
          </p:grpSpPr>
          <p:grpSp>
            <p:nvGrpSpPr>
              <p:cNvPr id="768" name="Group 767"/>
              <p:cNvGrpSpPr/>
              <p:nvPr/>
            </p:nvGrpSpPr>
            <p:grpSpPr bwMode="invGray">
              <a:xfrm flipH="1">
                <a:off x="3310555" y="737968"/>
                <a:ext cx="5294376" cy="54864"/>
                <a:chOff x="1522413" y="1514475"/>
                <a:chExt cx="10569575" cy="64008"/>
              </a:xfrm>
              <a:solidFill>
                <a:schemeClr val="accent1"/>
              </a:solidFill>
            </p:grpSpPr>
            <p:sp>
              <p:nvSpPr>
                <p:cNvPr id="844" name="Freeform 84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5" name="Freeform 84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6" name="Freeform 84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nvGrpSpPr>
              <p:cNvPr id="769" name="Group 768"/>
              <p:cNvGrpSpPr/>
              <p:nvPr/>
            </p:nvGrpSpPr>
            <p:grpSpPr bwMode="invGray">
              <a:xfrm rot="16200000" flipH="1">
                <a:off x="6492229" y="2755658"/>
                <a:ext cx="4114800" cy="36576"/>
                <a:chOff x="1522413" y="1514475"/>
                <a:chExt cx="10569575" cy="64008"/>
              </a:xfrm>
              <a:solidFill>
                <a:schemeClr val="accent1"/>
              </a:solidFill>
            </p:grpSpPr>
            <p:sp>
              <p:nvSpPr>
                <p:cNvPr id="770" name="Freeform 76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1" name="Freeform 77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2" name="Freeform 77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grpSp>
          <p:nvGrpSpPr>
            <p:cNvPr id="617" name="Group 616"/>
            <p:cNvGrpSpPr/>
            <p:nvPr/>
          </p:nvGrpSpPr>
          <p:grpSpPr bwMode="invGray">
            <a:xfrm rot="10800000">
              <a:off x="4417839" y="2091906"/>
              <a:ext cx="5294376" cy="4114800"/>
              <a:chOff x="3310555" y="716546"/>
              <a:chExt cx="5294376" cy="4114800"/>
            </a:xfrm>
          </p:grpSpPr>
          <p:grpSp>
            <p:nvGrpSpPr>
              <p:cNvPr id="618" name="Group 617"/>
              <p:cNvGrpSpPr/>
              <p:nvPr/>
            </p:nvGrpSpPr>
            <p:grpSpPr bwMode="invGray">
              <a:xfrm flipH="1">
                <a:off x="3310555" y="737968"/>
                <a:ext cx="5294376" cy="54864"/>
                <a:chOff x="1522413" y="1514475"/>
                <a:chExt cx="10569575" cy="64008"/>
              </a:xfrm>
              <a:solidFill>
                <a:schemeClr val="accent1"/>
              </a:solidFill>
            </p:grpSpPr>
            <p:sp>
              <p:nvSpPr>
                <p:cNvPr id="694" name="Freeform 69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5" name="Freeform 69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6" name="Freeform 69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nvGrpSpPr>
              <p:cNvPr id="619" name="Group 618"/>
              <p:cNvGrpSpPr/>
              <p:nvPr/>
            </p:nvGrpSpPr>
            <p:grpSpPr bwMode="invGray">
              <a:xfrm rot="16200000" flipH="1">
                <a:off x="6492229" y="2755658"/>
                <a:ext cx="4114800" cy="36576"/>
                <a:chOff x="1522413" y="1514475"/>
                <a:chExt cx="10569575" cy="64008"/>
              </a:xfrm>
              <a:solidFill>
                <a:schemeClr val="accent1"/>
              </a:solidFill>
            </p:grpSpPr>
            <p:sp>
              <p:nvSpPr>
                <p:cNvPr id="620" name="Freeform 61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1" name="Freeform 62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2" name="Freeform 62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grpSp>
      <p:sp>
        <p:nvSpPr>
          <p:cNvPr id="2" name="Title 1"/>
          <p:cNvSpPr>
            <a:spLocks noGrp="1"/>
          </p:cNvSpPr>
          <p:nvPr>
            <p:ph type="title"/>
          </p:nvPr>
        </p:nvSpPr>
        <p:spPr>
          <a:xfrm>
            <a:off x="1522414" y="274638"/>
            <a:ext cx="9143998" cy="1020762"/>
          </a:xfrm>
        </p:spPr>
        <p:txBody>
          <a:bodyPr anchor="b">
            <a:noAutofit/>
          </a:bodyPr>
          <a:lstStyle>
            <a:lvl1pPr algn="l">
              <a:defRPr sz="3200" b="0"/>
            </a:lvl1pPr>
          </a:lstStyle>
          <a:p>
            <a:r>
              <a:rPr lang="en-US" smtClean="0"/>
              <a:t>Click to edit Master title style</a:t>
            </a:r>
            <a:endParaRPr/>
          </a:p>
        </p:txBody>
      </p:sp>
      <p:sp>
        <p:nvSpPr>
          <p:cNvPr id="3" name="Content Placeholder 2"/>
          <p:cNvSpPr>
            <a:spLocks noGrp="1"/>
          </p:cNvSpPr>
          <p:nvPr>
            <p:ph idx="1"/>
          </p:nvPr>
        </p:nvSpPr>
        <p:spPr>
          <a:xfrm>
            <a:off x="4710022" y="1905000"/>
            <a:ext cx="5669280" cy="40386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1522413" y="3429000"/>
            <a:ext cx="2743200" cy="2743200"/>
          </a:xfrm>
        </p:spPr>
        <p:txBody>
          <a:bodyPr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FE8FB1-0A7A-443E-AAF7-31D4FA1AA312}" type="datetimeFigureOut">
              <a:rPr lang="en-US"/>
              <a:t>5/11/2015</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962116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614" name="frame"/>
          <p:cNvGrpSpPr/>
          <p:nvPr/>
        </p:nvGrpSpPr>
        <p:grpSpPr bwMode="invGray">
          <a:xfrm flipH="1">
            <a:off x="1447500" y="1630821"/>
            <a:ext cx="6291028" cy="4575885"/>
            <a:chOff x="4417839" y="1630821"/>
            <a:chExt cx="6291028" cy="4575885"/>
          </a:xfrm>
        </p:grpSpPr>
        <p:grpSp>
          <p:nvGrpSpPr>
            <p:cNvPr id="615" name="Group 614"/>
            <p:cNvGrpSpPr/>
            <p:nvPr/>
          </p:nvGrpSpPr>
          <p:grpSpPr bwMode="invGray">
            <a:xfrm>
              <a:off x="5414491" y="1630821"/>
              <a:ext cx="5294376" cy="4114800"/>
              <a:chOff x="3310555" y="716546"/>
              <a:chExt cx="5294376" cy="4114800"/>
            </a:xfrm>
          </p:grpSpPr>
          <p:grpSp>
            <p:nvGrpSpPr>
              <p:cNvPr id="767" name="Group 766"/>
              <p:cNvGrpSpPr/>
              <p:nvPr/>
            </p:nvGrpSpPr>
            <p:grpSpPr bwMode="invGray">
              <a:xfrm flipH="1">
                <a:off x="3310555" y="737968"/>
                <a:ext cx="5294376" cy="54864"/>
                <a:chOff x="1522413" y="1514475"/>
                <a:chExt cx="10569575" cy="64008"/>
              </a:xfrm>
              <a:solidFill>
                <a:schemeClr val="accent1"/>
              </a:solidFill>
            </p:grpSpPr>
            <p:sp>
              <p:nvSpPr>
                <p:cNvPr id="843" name="Freeform 84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4" name="Freeform 84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5" name="Freeform 84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6"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7"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8"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9"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0"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1"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2"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3"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4"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5"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6"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7"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8"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9"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0"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1"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2"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3"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4"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5"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6"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7"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8"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9"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0"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1"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2"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3"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4"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5"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6"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7"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8"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9"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0"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1"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2"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3"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4"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5"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6"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7"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8"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9"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0"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1"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2"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3"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4"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5"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6"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7"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8"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9"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0"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1"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2"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3"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4"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5"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6"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7"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8"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9"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0"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1"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2"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3"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4"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5"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6"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nvGrpSpPr>
              <p:cNvPr id="768" name="Group 767"/>
              <p:cNvGrpSpPr/>
              <p:nvPr/>
            </p:nvGrpSpPr>
            <p:grpSpPr bwMode="invGray">
              <a:xfrm rot="16200000" flipH="1">
                <a:off x="6492229" y="2755658"/>
                <a:ext cx="4114800" cy="36576"/>
                <a:chOff x="1522413" y="1514475"/>
                <a:chExt cx="10569575" cy="64008"/>
              </a:xfrm>
              <a:solidFill>
                <a:schemeClr val="accent1"/>
              </a:solidFill>
            </p:grpSpPr>
            <p:sp>
              <p:nvSpPr>
                <p:cNvPr id="769" name="Freeform 76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0" name="Freeform 76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1" name="Freeform 77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2"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3"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4"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5"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6"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7"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8"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9"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0"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1"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2"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3"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4"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5"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6"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7"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8"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9"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0"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1"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2"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3"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4"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5"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6"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7"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8"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9"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0"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1"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2"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3"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4"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5"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6"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7"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8"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9"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0"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1"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2"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3"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4"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5"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6"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7"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8"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9"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0"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1"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2"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3"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4"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5"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6"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7"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8"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9"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0"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1"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2"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3"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4"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5"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6"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7"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8"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9"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0"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1"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2"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grpSp>
          <p:nvGrpSpPr>
            <p:cNvPr id="616" name="Group 615"/>
            <p:cNvGrpSpPr/>
            <p:nvPr/>
          </p:nvGrpSpPr>
          <p:grpSpPr bwMode="invGray">
            <a:xfrm rot="10800000">
              <a:off x="4417839" y="2091906"/>
              <a:ext cx="5294376" cy="4114800"/>
              <a:chOff x="3310555" y="716546"/>
              <a:chExt cx="5294376" cy="4114800"/>
            </a:xfrm>
          </p:grpSpPr>
          <p:grpSp>
            <p:nvGrpSpPr>
              <p:cNvPr id="617" name="Group 616"/>
              <p:cNvGrpSpPr/>
              <p:nvPr/>
            </p:nvGrpSpPr>
            <p:grpSpPr bwMode="invGray">
              <a:xfrm flipH="1">
                <a:off x="3310555" y="737968"/>
                <a:ext cx="5294376" cy="54864"/>
                <a:chOff x="1522413" y="1514475"/>
                <a:chExt cx="10569575" cy="64008"/>
              </a:xfrm>
              <a:solidFill>
                <a:schemeClr val="accent1"/>
              </a:solidFill>
            </p:grpSpPr>
            <p:sp>
              <p:nvSpPr>
                <p:cNvPr id="693" name="Freeform 69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4" name="Freeform 69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5" name="Freeform 69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6"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7"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8"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9"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0"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1"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2"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3"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4"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5"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6"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7"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8"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9"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0"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1"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2"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3"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4"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5"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6"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7"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8"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9"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0"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1"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2"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3"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4"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5"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6"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7"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8"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9"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0"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1"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2"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3"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4"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5"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6"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7"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8"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9"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0"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1"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2"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3"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4"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5"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6"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7"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8"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9"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0"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1"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2"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3"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4"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5"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6"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7"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8"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9"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0"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1"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2"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3"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4"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5"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6"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nvGrpSpPr>
              <p:cNvPr id="618" name="Group 617"/>
              <p:cNvGrpSpPr/>
              <p:nvPr/>
            </p:nvGrpSpPr>
            <p:grpSpPr bwMode="invGray">
              <a:xfrm rot="16200000" flipH="1">
                <a:off x="6492229" y="2755658"/>
                <a:ext cx="4114800" cy="36576"/>
                <a:chOff x="1522413" y="1514475"/>
                <a:chExt cx="10569575" cy="64008"/>
              </a:xfrm>
              <a:solidFill>
                <a:schemeClr val="accent1"/>
              </a:solidFill>
            </p:grpSpPr>
            <p:sp>
              <p:nvSpPr>
                <p:cNvPr id="619" name="Freeform 61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0" name="Freeform 61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1" name="Freeform 62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2" name="Freeform 621"/>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3" name="Freeform 622"/>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4" name="Freeform 623"/>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5" name="Freeform 624"/>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6" name="Freeform 625"/>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7" name="Freeform 626"/>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8" name="Freeform 627"/>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9" name="Freeform 628"/>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0" name="Freeform 629"/>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1" name="Freeform 630"/>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2" name="Freeform 631"/>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3" name="Freeform 632"/>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4" name="Freeform 633"/>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5" name="Freeform 634"/>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6" name="Freeform 635"/>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7" name="Freeform 636"/>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8" name="Freeform 637"/>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9" name="Freeform 638"/>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0" name="Freeform 639"/>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1" name="Freeform 640"/>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2" name="Freeform 641"/>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3" name="Freeform 642"/>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4" name="Freeform 643"/>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5" name="Freeform 644"/>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6" name="Freeform 645"/>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7" name="Freeform 646"/>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8" name="Freeform 647"/>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9" name="Freeform 648"/>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0" name="Freeform 649"/>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1" name="Freeform 650"/>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2" name="Freeform 651"/>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3" name="Freeform 652"/>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4" name="Freeform 653"/>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5" name="Freeform 654"/>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6" name="Freeform 655"/>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7" name="Freeform 656"/>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8" name="Freeform 657"/>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9" name="Freeform 658"/>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0" name="Freeform 659"/>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1" name="Freeform 660"/>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2" name="Freeform 661"/>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3" name="Freeform 662"/>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4" name="Freeform 663"/>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5" name="Freeform 664"/>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6" name="Freeform 665"/>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7" name="Freeform 666"/>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8" name="Freeform 667"/>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9" name="Freeform 668"/>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0" name="Freeform 669"/>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1" name="Freeform 670"/>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2" name="Freeform 671"/>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3" name="Freeform 672"/>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4" name="Freeform 673"/>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5" name="Freeform 674"/>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6" name="Freeform 675"/>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7" name="Freeform 676"/>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8" name="Freeform 677"/>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9" name="Freeform 678"/>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0" name="Freeform 679"/>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1" name="Freeform 680"/>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2" name="Freeform 681"/>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3" name="Freeform 682"/>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4" name="Freeform 683"/>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5" name="Freeform 684"/>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6" name="Freeform 685"/>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7" name="Freeform 686"/>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8" name="Freeform 687"/>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9" name="Freeform 688"/>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0" name="Freeform 689"/>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1" name="Freeform 690"/>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2" name="Freeform 691"/>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grpSp>
      <p:sp>
        <p:nvSpPr>
          <p:cNvPr id="2" name="Title 1"/>
          <p:cNvSpPr>
            <a:spLocks noGrp="1"/>
          </p:cNvSpPr>
          <p:nvPr>
            <p:ph type="title"/>
          </p:nvPr>
        </p:nvSpPr>
        <p:spPr>
          <a:xfrm>
            <a:off x="1522414" y="274638"/>
            <a:ext cx="9143998" cy="1020762"/>
          </a:xfrm>
        </p:spPr>
        <p:txBody>
          <a:bodyPr anchor="b">
            <a:noAutofit/>
          </a:bodyPr>
          <a:lstStyle>
            <a:lvl1pPr algn="l">
              <a:defRPr sz="3200" b="0"/>
            </a:lvl1pPr>
          </a:lstStyle>
          <a:p>
            <a:r>
              <a:rPr lang="en-US" smtClean="0"/>
              <a:t>Click to edit Master title style</a:t>
            </a:r>
            <a:endParaRPr/>
          </a:p>
        </p:txBody>
      </p:sp>
      <p:sp>
        <p:nvSpPr>
          <p:cNvPr id="3" name="Picture Placeholder 2"/>
          <p:cNvSpPr>
            <a:spLocks noGrp="1"/>
          </p:cNvSpPr>
          <p:nvPr>
            <p:ph type="pic" idx="1"/>
          </p:nvPr>
        </p:nvSpPr>
        <p:spPr>
          <a:xfrm>
            <a:off x="1745838" y="1884311"/>
            <a:ext cx="5669280" cy="4041648"/>
          </a:xfrm>
          <a:solidFill>
            <a:schemeClr val="bg1"/>
          </a:solidFill>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905959" y="3411748"/>
            <a:ext cx="2743200" cy="2743200"/>
          </a:xfrm>
        </p:spPr>
        <p:txBody>
          <a:bodyPr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FE8FB1-0A7A-443E-AAF7-31D4FA1AA312}" type="datetimeFigureOut">
              <a:rPr lang="en-US"/>
              <a:t>5/11/2015</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3617694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2414" y="274638"/>
            <a:ext cx="9143998" cy="1020762"/>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522414" y="1905000"/>
            <a:ext cx="9144000" cy="4267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8075612" y="6400801"/>
            <a:ext cx="1243859" cy="276226"/>
          </a:xfrm>
          <a:prstGeom prst="rect">
            <a:avLst/>
          </a:prstGeom>
        </p:spPr>
        <p:txBody>
          <a:bodyPr vert="horz" lIns="91440" tIns="45720" rIns="91440" bIns="45720" rtlCol="0" anchor="ctr"/>
          <a:lstStyle>
            <a:lvl1pPr algn="r">
              <a:defRPr sz="1000">
                <a:solidFill>
                  <a:schemeClr val="tx1">
                    <a:tint val="75000"/>
                  </a:schemeClr>
                </a:solidFill>
              </a:defRPr>
            </a:lvl1pPr>
          </a:lstStyle>
          <a:p>
            <a:fld id="{9AFE8FB1-0A7A-443E-AAF7-31D4FA1AA312}" type="datetimeFigureOut">
              <a:rPr lang="en-US"/>
              <a:pPr/>
              <a:t>5/11/2015</a:t>
            </a:fld>
            <a:endParaRPr/>
          </a:p>
        </p:txBody>
      </p:sp>
      <p:sp>
        <p:nvSpPr>
          <p:cNvPr id="5" name="Footer Placeholder 4"/>
          <p:cNvSpPr>
            <a:spLocks noGrp="1"/>
          </p:cNvSpPr>
          <p:nvPr>
            <p:ph type="ftr" sz="quarter" idx="3"/>
          </p:nvPr>
        </p:nvSpPr>
        <p:spPr>
          <a:xfrm>
            <a:off x="1522413" y="6400801"/>
            <a:ext cx="6324599" cy="276226"/>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a:p>
        </p:txBody>
      </p:sp>
      <p:sp>
        <p:nvSpPr>
          <p:cNvPr id="6" name="Slide Number Placeholder 5"/>
          <p:cNvSpPr>
            <a:spLocks noGrp="1"/>
          </p:cNvSpPr>
          <p:nvPr>
            <p:ph type="sldNum" sz="quarter" idx="4"/>
          </p:nvPr>
        </p:nvSpPr>
        <p:spPr>
          <a:xfrm>
            <a:off x="9523412" y="6400801"/>
            <a:ext cx="1143002" cy="276226"/>
          </a:xfrm>
          <a:prstGeom prst="rect">
            <a:avLst/>
          </a:prstGeom>
        </p:spPr>
        <p:txBody>
          <a:bodyPr vert="horz" lIns="91440" tIns="45720" rIns="91440" bIns="45720" rtlCol="0" anchor="ctr"/>
          <a:lstStyle>
            <a:lvl1pPr algn="r">
              <a:defRPr sz="1000">
                <a:solidFill>
                  <a:schemeClr val="tx1">
                    <a:tint val="75000"/>
                  </a:schemeClr>
                </a:solidFill>
              </a:defRPr>
            </a:lvl1pPr>
          </a:lstStyle>
          <a:p>
            <a:fld id="{25BA54BD-C84D-46CE-8B72-31BFB26ABA43}" type="slidenum">
              <a:rPr/>
              <a:pPr/>
              <a:t>‹#›</a:t>
            </a:fld>
            <a:endParaRPr/>
          </a:p>
        </p:txBody>
      </p:sp>
    </p:spTree>
    <p:extLst>
      <p:ext uri="{BB962C8B-B14F-4D97-AF65-F5344CB8AC3E}">
        <p14:creationId xmlns:p14="http://schemas.microsoft.com/office/powerpoint/2010/main" val="53563648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74320" indent="-274320" algn="l" defTabSz="914400" rtl="0" eaLnBrk="1" latinLnBrk="0" hangingPunct="1">
        <a:lnSpc>
          <a:spcPct val="90000"/>
        </a:lnSpc>
        <a:spcBef>
          <a:spcPts val="1800"/>
        </a:spcBef>
        <a:buSzPct val="100000"/>
        <a:buFont typeface="Arial" pitchFamily="34" charset="0"/>
        <a:buChar char="▪"/>
        <a:defRPr sz="2400" kern="1200">
          <a:solidFill>
            <a:schemeClr val="tx1"/>
          </a:solidFill>
          <a:latin typeface="+mn-lt"/>
          <a:ea typeface="+mn-ea"/>
          <a:cs typeface="+mn-cs"/>
        </a:defRPr>
      </a:lvl1pPr>
      <a:lvl2pPr marL="576072" indent="-274320" algn="l" defTabSz="914400" rtl="0" eaLnBrk="1" latinLnBrk="0" hangingPunct="1">
        <a:lnSpc>
          <a:spcPct val="90000"/>
        </a:lnSpc>
        <a:spcBef>
          <a:spcPts val="600"/>
        </a:spcBef>
        <a:buSzPct val="100000"/>
        <a:buFont typeface="Consolas" pitchFamily="49" charset="0"/>
        <a:buChar char="–"/>
        <a:defRPr sz="2000" kern="1200">
          <a:solidFill>
            <a:schemeClr val="tx1"/>
          </a:solidFill>
          <a:latin typeface="+mn-lt"/>
          <a:ea typeface="+mn-ea"/>
          <a:cs typeface="+mn-cs"/>
        </a:defRPr>
      </a:lvl2pPr>
      <a:lvl3pPr marL="804672" indent="-228600" algn="l" defTabSz="914400" rtl="0" eaLnBrk="1" latinLnBrk="0" hangingPunct="1">
        <a:lnSpc>
          <a:spcPct val="90000"/>
        </a:lnSpc>
        <a:spcBef>
          <a:spcPts val="600"/>
        </a:spcBef>
        <a:buSzPct val="100000"/>
        <a:buFont typeface="Arial" pitchFamily="34" charset="0"/>
        <a:buChar char="▪"/>
        <a:defRPr sz="1800" kern="1200">
          <a:solidFill>
            <a:schemeClr val="tx1"/>
          </a:solidFill>
          <a:latin typeface="+mn-lt"/>
          <a:ea typeface="+mn-ea"/>
          <a:cs typeface="+mn-cs"/>
        </a:defRPr>
      </a:lvl3pPr>
      <a:lvl4pPr marL="10332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4pPr>
      <a:lvl5pPr marL="12618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5pPr>
      <a:lvl6pPr marL="14904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6pPr>
      <a:lvl7pPr marL="17190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7pPr>
      <a:lvl8pPr marL="19476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8pPr>
      <a:lvl9pPr marL="21762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xmlns="">
        <p15:guide id="1" orient="horz" pos="2160" userDrawn="1">
          <p15:clr>
            <a:srgbClr val="F26B43"/>
          </p15:clr>
        </p15:guide>
        <p15:guide id="2" pos="3839"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162" y="609600"/>
            <a:ext cx="10360501"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914162" y="1981200"/>
            <a:ext cx="10360501"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914162" y="6248400"/>
            <a:ext cx="2539339"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pPr fontAlgn="base">
              <a:spcBef>
                <a:spcPct val="0"/>
              </a:spcBef>
              <a:spcAft>
                <a:spcPct val="0"/>
              </a:spcAft>
              <a:defRPr/>
            </a:pPr>
            <a:endParaRPr lang="en-US">
              <a:solidFill>
                <a:srgbClr val="000000"/>
              </a:solidFill>
            </a:endParaRPr>
          </a:p>
        </p:txBody>
      </p:sp>
      <p:sp>
        <p:nvSpPr>
          <p:cNvPr id="1029" name="Rectangle 5"/>
          <p:cNvSpPr>
            <a:spLocks noGrp="1" noChangeArrowheads="1"/>
          </p:cNvSpPr>
          <p:nvPr>
            <p:ph type="ftr" sz="quarter" idx="3"/>
          </p:nvPr>
        </p:nvSpPr>
        <p:spPr bwMode="auto">
          <a:xfrm>
            <a:off x="4164515" y="6248400"/>
            <a:ext cx="3859795"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pPr fontAlgn="base">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8735324" y="6248400"/>
            <a:ext cx="2539339"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fontAlgn="base">
              <a:spcBef>
                <a:spcPct val="0"/>
              </a:spcBef>
              <a:spcAft>
                <a:spcPct val="0"/>
              </a:spcAft>
              <a:defRPr/>
            </a:pPr>
            <a:fld id="{EF4A970A-5C53-4DB7-A28F-A4FF7845FC91}" type="slidenum">
              <a:rPr lang="en-US" altLang="en-US">
                <a:solidFill>
                  <a:srgbClr val="000000"/>
                </a:solidFill>
              </a:rPr>
              <a:pPr fontAlgn="base">
                <a:spcBef>
                  <a:spcPct val="0"/>
                </a:spcBef>
                <a:spcAft>
                  <a:spcPct val="0"/>
                </a:spcAft>
                <a:defRPr/>
              </a:pPr>
              <a:t>‹#›</a:t>
            </a:fld>
            <a:endParaRPr lang="en-US" altLang="en-US">
              <a:solidFill>
                <a:srgbClr val="000000"/>
              </a:solidFill>
            </a:endParaRPr>
          </a:p>
        </p:txBody>
      </p:sp>
    </p:spTree>
    <p:extLst>
      <p:ext uri="{BB962C8B-B14F-4D97-AF65-F5344CB8AC3E}">
        <p14:creationId xmlns:p14="http://schemas.microsoft.com/office/powerpoint/2010/main" val="184226770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image" Target="../media/image6.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13892" y="260648"/>
            <a:ext cx="9144000" cy="2667000"/>
          </a:xfrm>
        </p:spPr>
        <p:txBody>
          <a:bodyPr/>
          <a:lstStyle/>
          <a:p>
            <a:r>
              <a:rPr lang="en-US" dirty="0" smtClean="0"/>
              <a:t>Evaluation and Redesign of Rojeeb Street</a:t>
            </a:r>
            <a:endParaRPr lang="en-US" dirty="0"/>
          </a:p>
        </p:txBody>
      </p:sp>
    </p:spTree>
    <p:extLst>
      <p:ext uri="{BB962C8B-B14F-4D97-AF65-F5344CB8AC3E}">
        <p14:creationId xmlns:p14="http://schemas.microsoft.com/office/powerpoint/2010/main" val="1920111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pPr algn="ctr"/>
            <a:r>
              <a:rPr lang="en-GB" dirty="0" smtClean="0"/>
              <a:t>Data analysis</a:t>
            </a:r>
            <a:endParaRPr lang="en-GB" dirty="0"/>
          </a:p>
        </p:txBody>
      </p:sp>
    </p:spTree>
    <p:extLst>
      <p:ext uri="{BB962C8B-B14F-4D97-AF65-F5344CB8AC3E}">
        <p14:creationId xmlns:p14="http://schemas.microsoft.com/office/powerpoint/2010/main" val="2395631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analysis (Geotechnical analysis) </a:t>
            </a:r>
            <a:endParaRPr lang="en-US" dirty="0"/>
          </a:p>
        </p:txBody>
      </p:sp>
      <p:sp>
        <p:nvSpPr>
          <p:cNvPr id="6" name="Content Placeholder 3"/>
          <p:cNvSpPr>
            <a:spLocks noGrp="1"/>
          </p:cNvSpPr>
          <p:nvPr>
            <p:ph sz="half" idx="1"/>
          </p:nvPr>
        </p:nvSpPr>
        <p:spPr>
          <a:xfrm>
            <a:off x="1522413" y="1905000"/>
            <a:ext cx="9144000" cy="4267200"/>
          </a:xfrm>
        </p:spPr>
        <p:txBody>
          <a:bodyPr/>
          <a:lstStyle/>
          <a:p>
            <a:r>
              <a:rPr lang="en-US" i="1" dirty="0"/>
              <a:t>Taking Samples Of Soil </a:t>
            </a:r>
            <a:r>
              <a:rPr lang="en-US" i="1" dirty="0" smtClean="0"/>
              <a:t>and making Tests on them </a:t>
            </a:r>
            <a:r>
              <a:rPr lang="en-US" i="1" dirty="0"/>
              <a:t>in the University </a:t>
            </a:r>
            <a:r>
              <a:rPr lang="en-US" i="1" dirty="0" smtClean="0"/>
              <a:t>Lab.</a:t>
            </a:r>
          </a:p>
          <a:p>
            <a:r>
              <a:rPr lang="en-GB" i="1" dirty="0"/>
              <a:t>Type of soil is (A-2-4) </a:t>
            </a:r>
            <a:r>
              <a:rPr lang="en-GB" i="1" dirty="0" smtClean="0"/>
              <a:t>.</a:t>
            </a:r>
          </a:p>
          <a:p>
            <a:r>
              <a:rPr lang="en-GB" i="1" dirty="0"/>
              <a:t>Which is </a:t>
            </a:r>
            <a:r>
              <a:rPr lang="en-GB" i="1" dirty="0" err="1"/>
              <a:t>silty</a:t>
            </a:r>
            <a:r>
              <a:rPr lang="en-GB" i="1" dirty="0"/>
              <a:t> and clayey gravel and sand </a:t>
            </a:r>
            <a:r>
              <a:rPr lang="en-GB" i="1" dirty="0" smtClean="0"/>
              <a:t>.</a:t>
            </a:r>
          </a:p>
          <a:p>
            <a:r>
              <a:rPr lang="en-GB" i="1" dirty="0"/>
              <a:t>CBR </a:t>
            </a:r>
            <a:r>
              <a:rPr lang="en-GB" i="1" dirty="0" smtClean="0"/>
              <a:t>values of samples are </a:t>
            </a:r>
            <a:r>
              <a:rPr lang="en-GB" i="1" dirty="0"/>
              <a:t>between </a:t>
            </a:r>
            <a:r>
              <a:rPr lang="en-GB" i="1" dirty="0" smtClean="0"/>
              <a:t>40-50 .</a:t>
            </a:r>
          </a:p>
          <a:p>
            <a:r>
              <a:rPr lang="en-GB" i="1" dirty="0" smtClean="0"/>
              <a:t>It’s good to use as subgrade.</a:t>
            </a:r>
          </a:p>
          <a:p>
            <a:pPr marL="0" indent="0">
              <a:buNone/>
            </a:pPr>
            <a:endParaRPr lang="en-GB" i="1" dirty="0"/>
          </a:p>
          <a:p>
            <a:endParaRPr lang="en-GB" i="1" dirty="0"/>
          </a:p>
          <a:p>
            <a:endParaRPr lang="en-GB" i="1" dirty="0"/>
          </a:p>
          <a:p>
            <a:endParaRPr lang="en-US" i="1" dirty="0" smtClean="0"/>
          </a:p>
          <a:p>
            <a:endParaRPr lang="en-US" dirty="0"/>
          </a:p>
        </p:txBody>
      </p:sp>
    </p:spTree>
    <p:extLst>
      <p:ext uri="{BB962C8B-B14F-4D97-AF65-F5344CB8AC3E}">
        <p14:creationId xmlns:p14="http://schemas.microsoft.com/office/powerpoint/2010/main" val="257906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756" y="553852"/>
            <a:ext cx="11809312" cy="792088"/>
          </a:xfrm>
        </p:spPr>
        <p:txBody>
          <a:bodyPr>
            <a:normAutofit/>
          </a:bodyPr>
          <a:lstStyle/>
          <a:p>
            <a:r>
              <a:rPr lang="en-US" dirty="0" smtClean="0"/>
              <a:t>Data </a:t>
            </a:r>
            <a:r>
              <a:rPr lang="en-US" dirty="0"/>
              <a:t>Analysis for Intersections </a:t>
            </a:r>
            <a:r>
              <a:rPr lang="en-US" dirty="0" smtClean="0"/>
              <a:t>(level of service)</a:t>
            </a:r>
            <a:endParaRPr lang="en-GB" dirty="0"/>
          </a:p>
        </p:txBody>
      </p:sp>
      <p:graphicFrame>
        <p:nvGraphicFramePr>
          <p:cNvPr id="4" name="Object 3"/>
          <p:cNvGraphicFramePr>
            <a:graphicFrameLocks noChangeAspect="1"/>
          </p:cNvGraphicFramePr>
          <p:nvPr>
            <p:extLst>
              <p:ext uri="{D42A27DB-BD31-4B8C-83A1-F6EECF244321}">
                <p14:modId xmlns:p14="http://schemas.microsoft.com/office/powerpoint/2010/main" val="1687634060"/>
              </p:ext>
            </p:extLst>
          </p:nvPr>
        </p:nvGraphicFramePr>
        <p:xfrm>
          <a:off x="846138" y="1887538"/>
          <a:ext cx="10801350" cy="4133750"/>
        </p:xfrm>
        <a:graphic>
          <a:graphicData uri="http://schemas.openxmlformats.org/presentationml/2006/ole">
            <mc:AlternateContent xmlns:mc="http://schemas.openxmlformats.org/markup-compatibility/2006">
              <mc:Choice xmlns:v="urn:schemas-microsoft-com:vml" Requires="v">
                <p:oleObj spid="_x0000_s2083" name="Worksheet" r:id="rId3" imgW="7943820" imgH="1600166" progId="Excel.Sheet.12">
                  <p:embed/>
                </p:oleObj>
              </mc:Choice>
              <mc:Fallback>
                <p:oleObj name="Worksheet" r:id="rId3" imgW="7943820" imgH="1600166" progId="Excel.Sheet.12">
                  <p:embed/>
                  <p:pic>
                    <p:nvPicPr>
                      <p:cNvPr id="0" name=""/>
                      <p:cNvPicPr/>
                      <p:nvPr/>
                    </p:nvPicPr>
                    <p:blipFill>
                      <a:blip r:embed="rId4"/>
                      <a:stretch>
                        <a:fillRect/>
                      </a:stretch>
                    </p:blipFill>
                    <p:spPr>
                      <a:xfrm>
                        <a:off x="846138" y="1887538"/>
                        <a:ext cx="10801350" cy="4133750"/>
                      </a:xfrm>
                      <a:prstGeom prst="rect">
                        <a:avLst/>
                      </a:prstGeom>
                    </p:spPr>
                  </p:pic>
                </p:oleObj>
              </mc:Fallback>
            </mc:AlternateContent>
          </a:graphicData>
        </a:graphic>
      </p:graphicFrame>
    </p:spTree>
    <p:extLst>
      <p:ext uri="{BB962C8B-B14F-4D97-AF65-F5344CB8AC3E}">
        <p14:creationId xmlns:p14="http://schemas.microsoft.com/office/powerpoint/2010/main" val="509713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7908" y="836712"/>
            <a:ext cx="10009112" cy="1584176"/>
          </a:xfrm>
        </p:spPr>
        <p:txBody>
          <a:bodyPr>
            <a:normAutofit/>
          </a:bodyPr>
          <a:lstStyle/>
          <a:p>
            <a:pPr algn="ctr"/>
            <a:r>
              <a:rPr lang="en-US" sz="3600" dirty="0" smtClean="0"/>
              <a:t>Data Analysis for links </a:t>
            </a:r>
            <a:r>
              <a:rPr lang="en-US" sz="3600" dirty="0" smtClean="0"/>
              <a:t>(Two Lane Rural Highway) </a:t>
            </a:r>
            <a:r>
              <a:rPr lang="en-US" dirty="0"/>
              <a:t/>
            </a:r>
            <a:br>
              <a:rPr lang="en-US" dirty="0"/>
            </a:br>
            <a:endParaRPr lang="en-GB" dirty="0"/>
          </a:p>
        </p:txBody>
      </p:sp>
      <p:sp>
        <p:nvSpPr>
          <p:cNvPr id="3" name="Content Placeholder 2"/>
          <p:cNvSpPr>
            <a:spLocks noGrp="1"/>
          </p:cNvSpPr>
          <p:nvPr>
            <p:ph sz="half" idx="1"/>
          </p:nvPr>
        </p:nvSpPr>
        <p:spPr>
          <a:xfrm>
            <a:off x="1522413" y="2564904"/>
            <a:ext cx="9540551" cy="3607296"/>
          </a:xfrm>
        </p:spPr>
        <p:txBody>
          <a:bodyPr>
            <a:normAutofit/>
          </a:bodyPr>
          <a:lstStyle/>
          <a:p>
            <a:r>
              <a:rPr lang="en-US" sz="3200" dirty="0" smtClean="0"/>
              <a:t>For the </a:t>
            </a:r>
            <a:r>
              <a:rPr lang="en-US" sz="3200" dirty="0"/>
              <a:t>e</a:t>
            </a:r>
            <a:r>
              <a:rPr lang="en-US" sz="3200" dirty="0" smtClean="0"/>
              <a:t>xisting conditions </a:t>
            </a:r>
            <a:endParaRPr lang="en-US" sz="3200" dirty="0"/>
          </a:p>
          <a:p>
            <a:pPr marL="0" indent="0">
              <a:buNone/>
            </a:pPr>
            <a:r>
              <a:rPr lang="en-US" sz="3200" i="1" dirty="0" smtClean="0"/>
              <a:t>       Level of Service is B</a:t>
            </a:r>
          </a:p>
          <a:p>
            <a:pPr marL="0" indent="0">
              <a:buNone/>
            </a:pPr>
            <a:endParaRPr lang="en-US" sz="3200" i="1" dirty="0" smtClean="0"/>
          </a:p>
        </p:txBody>
      </p:sp>
    </p:spTree>
    <p:extLst>
      <p:ext uri="{BB962C8B-B14F-4D97-AF65-F5344CB8AC3E}">
        <p14:creationId xmlns:p14="http://schemas.microsoft.com/office/powerpoint/2010/main" val="8355725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pPr algn="ctr"/>
            <a:r>
              <a:rPr lang="en-US" dirty="0"/>
              <a:t>Future Analysis </a:t>
            </a:r>
            <a:br>
              <a:rPr lang="en-US" dirty="0"/>
            </a:br>
            <a:endParaRPr lang="en-GB" dirty="0"/>
          </a:p>
        </p:txBody>
      </p:sp>
    </p:spTree>
    <p:extLst>
      <p:ext uri="{BB962C8B-B14F-4D97-AF65-F5344CB8AC3E}">
        <p14:creationId xmlns:p14="http://schemas.microsoft.com/office/powerpoint/2010/main" val="16547683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Analysis of </a:t>
            </a:r>
            <a:r>
              <a:rPr lang="en-US" dirty="0" smtClean="0"/>
              <a:t>Future </a:t>
            </a:r>
            <a:r>
              <a:rPr lang="en-US" dirty="0"/>
              <a:t>Conditions</a:t>
            </a:r>
            <a:endParaRPr lang="en-GB" dirty="0"/>
          </a:p>
        </p:txBody>
      </p:sp>
      <p:sp>
        <p:nvSpPr>
          <p:cNvPr id="3" name="Content Placeholder 2"/>
          <p:cNvSpPr>
            <a:spLocks noGrp="1"/>
          </p:cNvSpPr>
          <p:nvPr>
            <p:ph idx="1"/>
          </p:nvPr>
        </p:nvSpPr>
        <p:spPr/>
        <p:txBody>
          <a:bodyPr/>
          <a:lstStyle/>
          <a:p>
            <a:r>
              <a:rPr lang="en-US" dirty="0"/>
              <a:t>To calculate the future traffic volume, there is a need to determine the traffic growth rate ( </a:t>
            </a:r>
            <a:r>
              <a:rPr lang="en-US" dirty="0" err="1"/>
              <a:t>i</a:t>
            </a:r>
            <a:r>
              <a:rPr lang="en-US" dirty="0"/>
              <a:t> </a:t>
            </a:r>
            <a:r>
              <a:rPr lang="en-US" dirty="0" smtClean="0"/>
              <a:t>)</a:t>
            </a:r>
          </a:p>
          <a:p>
            <a:r>
              <a:rPr lang="en-US" dirty="0" smtClean="0"/>
              <a:t>Based on the Palestinian </a:t>
            </a:r>
            <a:r>
              <a:rPr lang="en-US" dirty="0"/>
              <a:t>Central Bureau of </a:t>
            </a:r>
            <a:r>
              <a:rPr lang="en-US" dirty="0" smtClean="0"/>
              <a:t>Statistics </a:t>
            </a:r>
            <a:r>
              <a:rPr lang="en-US" dirty="0" smtClean="0"/>
              <a:t>related to number </a:t>
            </a:r>
            <a:r>
              <a:rPr lang="en-US" dirty="0" smtClean="0"/>
              <a:t>of vehicles </a:t>
            </a:r>
            <a:r>
              <a:rPr lang="en-US" dirty="0"/>
              <a:t>in Nablus form 2001 to </a:t>
            </a:r>
            <a:r>
              <a:rPr lang="en-US" dirty="0" smtClean="0"/>
              <a:t>2014.</a:t>
            </a:r>
          </a:p>
          <a:p>
            <a:r>
              <a:rPr lang="en-US" dirty="0" smtClean="0"/>
              <a:t>i=3 % .</a:t>
            </a:r>
          </a:p>
          <a:p>
            <a:r>
              <a:rPr lang="en-US" dirty="0" smtClean="0"/>
              <a:t>Future PHV </a:t>
            </a:r>
            <a:r>
              <a:rPr lang="en-US" dirty="0" smtClean="0"/>
              <a:t>=1054 vehicles.</a:t>
            </a:r>
            <a:endParaRPr lang="en-US" dirty="0"/>
          </a:p>
          <a:p>
            <a:r>
              <a:rPr lang="en-GB" dirty="0"/>
              <a:t>LOS is (E)</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14492" y="3573016"/>
            <a:ext cx="5121831" cy="3119611"/>
          </a:xfrm>
          <a:prstGeom prst="rect">
            <a:avLst/>
          </a:prstGeom>
        </p:spPr>
      </p:pic>
    </p:spTree>
    <p:extLst>
      <p:ext uri="{BB962C8B-B14F-4D97-AF65-F5344CB8AC3E}">
        <p14:creationId xmlns:p14="http://schemas.microsoft.com/office/powerpoint/2010/main" val="2486609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pPr algn="ctr"/>
            <a:r>
              <a:rPr lang="en-US" dirty="0"/>
              <a:t>Geometric Design</a:t>
            </a:r>
            <a:endParaRPr lang="en-GB" dirty="0"/>
          </a:p>
        </p:txBody>
      </p:sp>
    </p:spTree>
    <p:extLst>
      <p:ext uri="{BB962C8B-B14F-4D97-AF65-F5344CB8AC3E}">
        <p14:creationId xmlns:p14="http://schemas.microsoft.com/office/powerpoint/2010/main" val="943625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Geometric Design</a:t>
            </a:r>
            <a:endParaRPr lang="ar-SA"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3610137" y="-1503547"/>
            <a:ext cx="4968553" cy="11521282"/>
          </a:xfrm>
          <a:prstGeom prst="rect">
            <a:avLst/>
          </a:prstGeom>
        </p:spPr>
      </p:pic>
    </p:spTree>
    <p:extLst>
      <p:ext uri="{BB962C8B-B14F-4D97-AF65-F5344CB8AC3E}">
        <p14:creationId xmlns:p14="http://schemas.microsoft.com/office/powerpoint/2010/main" val="2867551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2416" y="548680"/>
            <a:ext cx="9143998" cy="1020762"/>
          </a:xfrm>
        </p:spPr>
        <p:txBody>
          <a:bodyPr/>
          <a:lstStyle/>
          <a:p>
            <a:pPr algn="ctr"/>
            <a:r>
              <a:rPr lang="en-US" dirty="0"/>
              <a:t>Geometric Design</a:t>
            </a:r>
            <a:br>
              <a:rPr lang="en-US" dirty="0"/>
            </a:br>
            <a:endParaRPr lang="en-GB"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9756" y="1772817"/>
            <a:ext cx="11809312" cy="2592288"/>
          </a:xfrm>
        </p:spPr>
      </p:pic>
      <p:sp>
        <p:nvSpPr>
          <p:cNvPr id="5" name="TextBox 4"/>
          <p:cNvSpPr txBox="1"/>
          <p:nvPr/>
        </p:nvSpPr>
        <p:spPr>
          <a:xfrm>
            <a:off x="4438228" y="4568480"/>
            <a:ext cx="5256584" cy="424732"/>
          </a:xfrm>
          <a:prstGeom prst="rect">
            <a:avLst/>
          </a:prstGeom>
          <a:noFill/>
        </p:spPr>
        <p:txBody>
          <a:bodyPr wrap="square" rtlCol="0">
            <a:spAutoFit/>
          </a:bodyPr>
          <a:lstStyle/>
          <a:p>
            <a:pPr>
              <a:lnSpc>
                <a:spcPct val="90000"/>
              </a:lnSpc>
            </a:pPr>
            <a:r>
              <a:rPr lang="en-GB" sz="2400" b="1" dirty="0"/>
              <a:t>Typical cross </a:t>
            </a:r>
            <a:r>
              <a:rPr lang="en-GB" sz="2400" b="1" dirty="0" smtClean="0"/>
              <a:t>section </a:t>
            </a:r>
            <a:endParaRPr lang="en-GB" sz="2400" dirty="0"/>
          </a:p>
        </p:txBody>
      </p:sp>
    </p:spTree>
    <p:extLst>
      <p:ext uri="{BB962C8B-B14F-4D97-AF65-F5344CB8AC3E}">
        <p14:creationId xmlns:p14="http://schemas.microsoft.com/office/powerpoint/2010/main" val="3024420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Pavement </a:t>
            </a:r>
            <a:r>
              <a:rPr lang="en-US" dirty="0"/>
              <a:t>Design</a:t>
            </a:r>
            <a:endParaRPr lang="ar-SA" dirty="0"/>
          </a:p>
        </p:txBody>
      </p:sp>
      <p:sp>
        <p:nvSpPr>
          <p:cNvPr id="3" name="Content Placeholder 2"/>
          <p:cNvSpPr>
            <a:spLocks noGrp="1"/>
          </p:cNvSpPr>
          <p:nvPr>
            <p:ph idx="1"/>
          </p:nvPr>
        </p:nvSpPr>
        <p:spPr/>
        <p:txBody>
          <a:bodyPr/>
          <a:lstStyle/>
          <a:p>
            <a:r>
              <a:rPr lang="en-US" dirty="0" smtClean="0"/>
              <a:t>Design the layers of road based on AASHTO .</a:t>
            </a:r>
          </a:p>
          <a:p>
            <a:r>
              <a:rPr lang="en-US" dirty="0" smtClean="0"/>
              <a:t>Road layers contain : </a:t>
            </a:r>
          </a:p>
          <a:p>
            <a:r>
              <a:rPr lang="en-US" dirty="0"/>
              <a:t> </a:t>
            </a:r>
            <a:r>
              <a:rPr lang="en-US" dirty="0" smtClean="0"/>
              <a:t>  10 cm   asphalt pavement.</a:t>
            </a:r>
          </a:p>
          <a:p>
            <a:r>
              <a:rPr lang="en-US" dirty="0"/>
              <a:t> </a:t>
            </a:r>
            <a:r>
              <a:rPr lang="en-US" dirty="0" smtClean="0"/>
              <a:t>  20 cm   base coarse.</a:t>
            </a:r>
          </a:p>
          <a:p>
            <a:r>
              <a:rPr lang="en-US" dirty="0"/>
              <a:t> </a:t>
            </a:r>
            <a:r>
              <a:rPr lang="en-US" dirty="0" smtClean="0"/>
              <a:t>  20 cm   sub base .</a:t>
            </a:r>
          </a:p>
        </p:txBody>
      </p:sp>
    </p:spTree>
    <p:extLst>
      <p:ext uri="{BB962C8B-B14F-4D97-AF65-F5344CB8AC3E}">
        <p14:creationId xmlns:p14="http://schemas.microsoft.com/office/powerpoint/2010/main" val="3568777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7908" y="764704"/>
            <a:ext cx="9143998" cy="1020762"/>
          </a:xfrm>
        </p:spPr>
        <p:txBody>
          <a:bodyPr>
            <a:normAutofit/>
          </a:bodyPr>
          <a:lstStyle/>
          <a:p>
            <a:pPr algn="ctr"/>
            <a:r>
              <a:rPr lang="en-US" dirty="0"/>
              <a:t>Objectives</a:t>
            </a:r>
            <a:br>
              <a:rPr lang="en-US" dirty="0"/>
            </a:br>
            <a:endParaRPr lang="en-US" dirty="0"/>
          </a:p>
        </p:txBody>
      </p:sp>
      <p:sp>
        <p:nvSpPr>
          <p:cNvPr id="3" name="Content Placeholder 2"/>
          <p:cNvSpPr>
            <a:spLocks noGrp="1"/>
          </p:cNvSpPr>
          <p:nvPr>
            <p:ph idx="1"/>
          </p:nvPr>
        </p:nvSpPr>
        <p:spPr/>
        <p:txBody>
          <a:bodyPr>
            <a:normAutofit/>
          </a:bodyPr>
          <a:lstStyle/>
          <a:p>
            <a:r>
              <a:rPr lang="en-US" dirty="0" smtClean="0"/>
              <a:t>Evaluation </a:t>
            </a:r>
            <a:r>
              <a:rPr lang="en-US" dirty="0"/>
              <a:t>of </a:t>
            </a:r>
            <a:r>
              <a:rPr lang="en-US" dirty="0" smtClean="0"/>
              <a:t>existing conditions </a:t>
            </a:r>
            <a:r>
              <a:rPr lang="en-US" dirty="0"/>
              <a:t>of </a:t>
            </a:r>
            <a:r>
              <a:rPr lang="en-US" dirty="0" err="1"/>
              <a:t>Rojeeb</a:t>
            </a:r>
            <a:r>
              <a:rPr lang="en-US" dirty="0"/>
              <a:t> </a:t>
            </a:r>
            <a:r>
              <a:rPr lang="en-US" dirty="0" smtClean="0"/>
              <a:t>Street</a:t>
            </a:r>
            <a:r>
              <a:rPr lang="en-GB" dirty="0" smtClean="0"/>
              <a:t>.</a:t>
            </a:r>
            <a:endParaRPr lang="en-US" dirty="0" smtClean="0"/>
          </a:p>
          <a:p>
            <a:r>
              <a:rPr lang="en-US" dirty="0" smtClean="0"/>
              <a:t>Estimation of  </a:t>
            </a:r>
            <a:r>
              <a:rPr lang="en-US" dirty="0"/>
              <a:t>f</a:t>
            </a:r>
            <a:r>
              <a:rPr lang="en-US" dirty="0" smtClean="0"/>
              <a:t>uture conditions of </a:t>
            </a:r>
            <a:r>
              <a:rPr lang="en-US" dirty="0" err="1" smtClean="0"/>
              <a:t>Rojeeb</a:t>
            </a:r>
            <a:r>
              <a:rPr lang="en-US" dirty="0" smtClean="0"/>
              <a:t> Street.</a:t>
            </a:r>
            <a:endParaRPr lang="ar-SA" dirty="0" smtClean="0"/>
          </a:p>
          <a:p>
            <a:r>
              <a:rPr lang="en-US" dirty="0" smtClean="0"/>
              <a:t>Redesigning </a:t>
            </a:r>
            <a:r>
              <a:rPr lang="en-US" dirty="0"/>
              <a:t>the </a:t>
            </a:r>
            <a:r>
              <a:rPr lang="en-US" dirty="0" smtClean="0"/>
              <a:t>road taking in consideration </a:t>
            </a:r>
            <a:r>
              <a:rPr lang="en-US" dirty="0"/>
              <a:t>:</a:t>
            </a:r>
            <a:endParaRPr lang="en-US" dirty="0" smtClean="0"/>
          </a:p>
          <a:p>
            <a:pPr marL="457200" indent="-457200">
              <a:buFont typeface="+mj-lt"/>
              <a:buAutoNum type="arabicPeriod"/>
            </a:pPr>
            <a:r>
              <a:rPr lang="en-US" dirty="0" smtClean="0"/>
              <a:t>pavement Design.</a:t>
            </a:r>
          </a:p>
          <a:p>
            <a:pPr marL="457200" indent="-457200">
              <a:buFont typeface="+mj-lt"/>
              <a:buAutoNum type="arabicPeriod"/>
            </a:pPr>
            <a:r>
              <a:rPr lang="en-US" dirty="0" smtClean="0"/>
              <a:t>Geometric Design.</a:t>
            </a:r>
          </a:p>
          <a:p>
            <a:pPr marL="457200" indent="-457200">
              <a:buFont typeface="+mj-lt"/>
              <a:buAutoNum type="arabicPeriod"/>
            </a:pPr>
            <a:r>
              <a:rPr lang="en-US" dirty="0" smtClean="0"/>
              <a:t>Traffic Design.</a:t>
            </a:r>
          </a:p>
          <a:p>
            <a:endParaRPr lang="en-US" dirty="0"/>
          </a:p>
        </p:txBody>
      </p:sp>
    </p:spTree>
    <p:extLst>
      <p:ext uri="{BB962C8B-B14F-4D97-AF65-F5344CB8AC3E}">
        <p14:creationId xmlns:p14="http://schemas.microsoft.com/office/powerpoint/2010/main" val="1886170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1845940" y="1412776"/>
            <a:ext cx="9144000" cy="2667000"/>
          </a:xfrm>
        </p:spPr>
        <p:txBody>
          <a:bodyPr/>
          <a:lstStyle/>
          <a:p>
            <a:r>
              <a:rPr lang="en-US" dirty="0"/>
              <a:t>Intersection Design</a:t>
            </a:r>
          </a:p>
        </p:txBody>
      </p:sp>
    </p:spTree>
    <p:extLst>
      <p:ext uri="{BB962C8B-B14F-4D97-AF65-F5344CB8AC3E}">
        <p14:creationId xmlns:p14="http://schemas.microsoft.com/office/powerpoint/2010/main" val="780557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Intersection Design</a:t>
            </a:r>
            <a:endParaRPr lang="en-GB" dirty="0"/>
          </a:p>
        </p:txBody>
      </p:sp>
      <p:sp>
        <p:nvSpPr>
          <p:cNvPr id="3" name="Content Placeholder 2"/>
          <p:cNvSpPr>
            <a:spLocks noGrp="1"/>
          </p:cNvSpPr>
          <p:nvPr>
            <p:ph idx="1"/>
          </p:nvPr>
        </p:nvSpPr>
        <p:spPr/>
        <p:txBody>
          <a:bodyPr/>
          <a:lstStyle/>
          <a:p>
            <a:r>
              <a:rPr lang="en-US" dirty="0"/>
              <a:t>The design vehicle is WB-19 </a:t>
            </a:r>
            <a:r>
              <a:rPr lang="en-US" dirty="0" smtClean="0"/>
              <a:t>.</a:t>
            </a:r>
          </a:p>
          <a:p>
            <a:r>
              <a:rPr lang="en-US" dirty="0" smtClean="0"/>
              <a:t>.</a:t>
            </a:r>
            <a:r>
              <a:rPr lang="en-US" dirty="0"/>
              <a:t> Simple curve with taper is used</a:t>
            </a:r>
            <a:r>
              <a:rPr lang="en-US" dirty="0" smtClean="0"/>
              <a:t>.</a:t>
            </a:r>
            <a:endParaRPr lang="en-US" dirty="0"/>
          </a:p>
          <a:p>
            <a:r>
              <a:rPr lang="en-US" dirty="0"/>
              <a:t>The w</a:t>
            </a:r>
            <a:r>
              <a:rPr lang="en-US" dirty="0" smtClean="0"/>
              <a:t>idth </a:t>
            </a:r>
            <a:r>
              <a:rPr lang="en-US" dirty="0"/>
              <a:t>of a Turning Roadway at an Intersection is  </a:t>
            </a:r>
            <a:r>
              <a:rPr lang="en-US" dirty="0" smtClean="0"/>
              <a:t>6m .</a:t>
            </a:r>
          </a:p>
          <a:p>
            <a:r>
              <a:rPr lang="en-US" dirty="0" smtClean="0"/>
              <a:t>Raised and flushed  islands are used .</a:t>
            </a:r>
          </a:p>
          <a:p>
            <a:endParaRPr lang="en-US" dirty="0"/>
          </a:p>
          <a:p>
            <a:endParaRPr lang="en-GB" dirty="0"/>
          </a:p>
        </p:txBody>
      </p:sp>
    </p:spTree>
    <p:extLst>
      <p:ext uri="{BB962C8B-B14F-4D97-AF65-F5344CB8AC3E}">
        <p14:creationId xmlns:p14="http://schemas.microsoft.com/office/powerpoint/2010/main" val="15711001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Intersection Design</a:t>
            </a:r>
            <a:endParaRPr lang="en-GB"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4675" y="1556792"/>
            <a:ext cx="6665218" cy="5301208"/>
          </a:xfrm>
          <a:prstGeom prst="rect">
            <a:avLst/>
          </a:prstGeom>
        </p:spPr>
      </p:pic>
    </p:spTree>
    <p:extLst>
      <p:ext uri="{BB962C8B-B14F-4D97-AF65-F5344CB8AC3E}">
        <p14:creationId xmlns:p14="http://schemas.microsoft.com/office/powerpoint/2010/main" val="1531697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1845940" y="1412776"/>
            <a:ext cx="9144000" cy="2667000"/>
          </a:xfrm>
        </p:spPr>
        <p:txBody>
          <a:bodyPr/>
          <a:lstStyle/>
          <a:p>
            <a:r>
              <a:rPr lang="en-US" dirty="0"/>
              <a:t>Control Devices</a:t>
            </a:r>
            <a:br>
              <a:rPr lang="en-US" dirty="0"/>
            </a:br>
            <a:endParaRPr lang="en-US" dirty="0"/>
          </a:p>
        </p:txBody>
      </p:sp>
    </p:spTree>
    <p:extLst>
      <p:ext uri="{BB962C8B-B14F-4D97-AF65-F5344CB8AC3E}">
        <p14:creationId xmlns:p14="http://schemas.microsoft.com/office/powerpoint/2010/main" val="1643774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Control Devices</a:t>
            </a:r>
            <a:endParaRPr lang="ar-SA" dirty="0"/>
          </a:p>
        </p:txBody>
      </p:sp>
      <p:sp>
        <p:nvSpPr>
          <p:cNvPr id="3" name="Content Placeholder 2"/>
          <p:cNvSpPr>
            <a:spLocks noGrp="1"/>
          </p:cNvSpPr>
          <p:nvPr>
            <p:ph idx="1"/>
          </p:nvPr>
        </p:nvSpPr>
        <p:spPr/>
        <p:txBody>
          <a:bodyPr/>
          <a:lstStyle/>
          <a:p>
            <a:r>
              <a:rPr lang="en-US" dirty="0" smtClean="0"/>
              <a:t>Signs are used in this design :</a:t>
            </a:r>
          </a:p>
          <a:p>
            <a:r>
              <a:rPr lang="en-US" dirty="0"/>
              <a:t> </a:t>
            </a:r>
            <a:r>
              <a:rPr lang="en-US" dirty="0" smtClean="0"/>
              <a:t>    Regulatory signs : Stop</a:t>
            </a:r>
            <a:r>
              <a:rPr lang="en-US" dirty="0" smtClean="0"/>
              <a:t>, Yield, Speed </a:t>
            </a:r>
            <a:r>
              <a:rPr lang="en-US" dirty="0" smtClean="0"/>
              <a:t>limit</a:t>
            </a:r>
            <a:r>
              <a:rPr lang="en-US" dirty="0" smtClean="0"/>
              <a:t>, Parking</a:t>
            </a:r>
            <a:r>
              <a:rPr lang="en-US" dirty="0" smtClean="0"/>
              <a:t>, pedestrian signs</a:t>
            </a:r>
          </a:p>
          <a:p>
            <a:r>
              <a:rPr lang="en-US" dirty="0" smtClean="0"/>
              <a:t>     Warning signs </a:t>
            </a:r>
          </a:p>
          <a:p>
            <a:r>
              <a:rPr lang="en-US" dirty="0"/>
              <a:t> </a:t>
            </a:r>
            <a:r>
              <a:rPr lang="en-US" dirty="0" smtClean="0"/>
              <a:t>    Guiding signs</a:t>
            </a:r>
            <a:endParaRPr lang="ar-SA"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58308" y="5065974"/>
            <a:ext cx="5953125" cy="1304925"/>
          </a:xfrm>
          <a:prstGeom prst="rect">
            <a:avLst/>
          </a:prstGeom>
        </p:spPr>
      </p:pic>
      <p:sp>
        <p:nvSpPr>
          <p:cNvPr id="5" name="TextBox 4"/>
          <p:cNvSpPr txBox="1"/>
          <p:nvPr/>
        </p:nvSpPr>
        <p:spPr>
          <a:xfrm>
            <a:off x="6175341" y="6392513"/>
            <a:ext cx="6097141" cy="424732"/>
          </a:xfrm>
          <a:prstGeom prst="rect">
            <a:avLst/>
          </a:prstGeom>
          <a:noFill/>
        </p:spPr>
        <p:txBody>
          <a:bodyPr wrap="square" rtlCol="1">
            <a:spAutoFit/>
          </a:bodyPr>
          <a:lstStyle/>
          <a:p>
            <a:pPr>
              <a:lnSpc>
                <a:spcPct val="90000"/>
              </a:lnSpc>
            </a:pPr>
            <a:r>
              <a:rPr lang="en-US" sz="2400" dirty="0" smtClean="0"/>
              <a:t>Some signs  used in our design</a:t>
            </a:r>
            <a:endParaRPr lang="ar-SA" sz="2400" dirty="0"/>
          </a:p>
        </p:txBody>
      </p:sp>
    </p:spTree>
    <p:extLst>
      <p:ext uri="{BB962C8B-B14F-4D97-AF65-F5344CB8AC3E}">
        <p14:creationId xmlns:p14="http://schemas.microsoft.com/office/powerpoint/2010/main" val="3113999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BILL OF QUANTITY</a:t>
            </a:r>
            <a:endParaRPr lang="en-GB" dirty="0"/>
          </a:p>
        </p:txBody>
      </p:sp>
      <p:sp>
        <p:nvSpPr>
          <p:cNvPr id="3" name="Content Placeholder 2"/>
          <p:cNvSpPr>
            <a:spLocks noGrp="1"/>
          </p:cNvSpPr>
          <p:nvPr>
            <p:ph idx="1"/>
          </p:nvPr>
        </p:nvSpPr>
        <p:spPr>
          <a:xfrm>
            <a:off x="1557908" y="1988840"/>
            <a:ext cx="9144000" cy="4267200"/>
          </a:xfrm>
        </p:spPr>
        <p:txBody>
          <a:bodyPr/>
          <a:lstStyle/>
          <a:p>
            <a:r>
              <a:rPr lang="en-US" dirty="0"/>
              <a:t>The estimated total cost of </a:t>
            </a:r>
            <a:r>
              <a:rPr lang="en-US" dirty="0" err="1"/>
              <a:t>Rojeeb</a:t>
            </a:r>
            <a:r>
              <a:rPr lang="en-US" dirty="0"/>
              <a:t> </a:t>
            </a:r>
            <a:r>
              <a:rPr lang="en-US" dirty="0" smtClean="0"/>
              <a:t>Street </a:t>
            </a:r>
            <a:r>
              <a:rPr lang="en-US" dirty="0"/>
              <a:t>is 3928435$, and the details of </a:t>
            </a:r>
            <a:r>
              <a:rPr lang="en-US" dirty="0" smtClean="0"/>
              <a:t>costs are shown :</a:t>
            </a:r>
          </a:p>
        </p:txBody>
      </p:sp>
      <p:graphicFrame>
        <p:nvGraphicFramePr>
          <p:cNvPr id="4" name="Table 3"/>
          <p:cNvGraphicFramePr>
            <a:graphicFrameLocks noGrp="1"/>
          </p:cNvGraphicFramePr>
          <p:nvPr>
            <p:extLst>
              <p:ext uri="{D42A27DB-BD31-4B8C-83A1-F6EECF244321}">
                <p14:modId xmlns:p14="http://schemas.microsoft.com/office/powerpoint/2010/main" val="2960263711"/>
              </p:ext>
            </p:extLst>
          </p:nvPr>
        </p:nvGraphicFramePr>
        <p:xfrm>
          <a:off x="2854052" y="3068960"/>
          <a:ext cx="7128792" cy="2590800"/>
        </p:xfrm>
        <a:graphic>
          <a:graphicData uri="http://schemas.openxmlformats.org/drawingml/2006/table">
            <a:tbl>
              <a:tblPr rtl="1" firstRow="1" bandRow="1">
                <a:tableStyleId>{6E25E649-3F16-4E02-A733-19D2CDBF48F0}</a:tableStyleId>
              </a:tblPr>
              <a:tblGrid>
                <a:gridCol w="3564396"/>
                <a:gridCol w="3564396"/>
              </a:tblGrid>
              <a:tr h="298832">
                <a:tc>
                  <a:txBody>
                    <a:bodyPr/>
                    <a:lstStyle/>
                    <a:p>
                      <a:pPr rtl="1"/>
                      <a:r>
                        <a:rPr lang="ar-SA" dirty="0" smtClean="0"/>
                        <a:t> $ </a:t>
                      </a:r>
                      <a:r>
                        <a:rPr lang="en-US" dirty="0" smtClean="0"/>
                        <a:t> Total</a:t>
                      </a:r>
                      <a:r>
                        <a:rPr lang="en-US" baseline="0" dirty="0" smtClean="0"/>
                        <a:t> cost</a:t>
                      </a:r>
                      <a:endParaRPr lang="ar-SA" dirty="0"/>
                    </a:p>
                  </a:txBody>
                  <a:tcPr/>
                </a:tc>
                <a:tc>
                  <a:txBody>
                    <a:bodyPr/>
                    <a:lstStyle/>
                    <a:p>
                      <a:pPr rtl="1"/>
                      <a:r>
                        <a:rPr lang="en-US" dirty="0" smtClean="0"/>
                        <a:t>Item</a:t>
                      </a:r>
                      <a:endParaRPr lang="ar-SA" dirty="0"/>
                    </a:p>
                  </a:txBody>
                  <a:tcPr/>
                </a:tc>
              </a:tr>
              <a:tr h="370840">
                <a:tc>
                  <a:txBody>
                    <a:bodyPr/>
                    <a:lstStyle/>
                    <a:p>
                      <a:pPr algn="l" rtl="0"/>
                      <a:r>
                        <a:rPr lang="en-US" dirty="0" smtClean="0">
                          <a:latin typeface="Times New Roman" pitchFamily="18" charset="0"/>
                          <a:cs typeface="Times New Roman" pitchFamily="18" charset="0"/>
                        </a:rPr>
                        <a:t>1,768,918</a:t>
                      </a:r>
                      <a:endParaRPr lang="ar-SA" dirty="0">
                        <a:latin typeface="Times New Roman" pitchFamily="18" charset="0"/>
                        <a:cs typeface="Times New Roman" pitchFamily="18" charset="0"/>
                      </a:endParaRPr>
                    </a:p>
                  </a:txBody>
                  <a:tcPr/>
                </a:tc>
                <a:tc>
                  <a:txBody>
                    <a:bodyPr/>
                    <a:lstStyle/>
                    <a:p>
                      <a:pPr rtl="1"/>
                      <a:r>
                        <a:rPr lang="en-US" dirty="0" smtClean="0"/>
                        <a:t>Earth work </a:t>
                      </a:r>
                      <a:endParaRPr lang="ar-SA" dirty="0"/>
                    </a:p>
                  </a:txBody>
                  <a:tcPr/>
                </a:tc>
              </a:tr>
              <a:tr h="370840">
                <a:tc>
                  <a:txBody>
                    <a:bodyPr/>
                    <a:lstStyle/>
                    <a:p>
                      <a:pPr algn="l" rtl="0"/>
                      <a:r>
                        <a:rPr lang="en-US" dirty="0" smtClean="0">
                          <a:latin typeface="Times New Roman" pitchFamily="18" charset="0"/>
                          <a:cs typeface="Times New Roman" pitchFamily="18" charset="0"/>
                        </a:rPr>
                        <a:t>1,080,101</a:t>
                      </a:r>
                      <a:endParaRPr lang="ar-SA" dirty="0">
                        <a:latin typeface="Times New Roman" pitchFamily="18" charset="0"/>
                        <a:cs typeface="Times New Roman" pitchFamily="18" charset="0"/>
                      </a:endParaRPr>
                    </a:p>
                  </a:txBody>
                  <a:tcPr/>
                </a:tc>
                <a:tc>
                  <a:txBody>
                    <a:bodyPr/>
                    <a:lstStyle/>
                    <a:p>
                      <a:pPr rtl="1"/>
                      <a:r>
                        <a:rPr lang="en-US" dirty="0" smtClean="0"/>
                        <a:t>Sub base and base </a:t>
                      </a:r>
                      <a:r>
                        <a:rPr lang="en-US" dirty="0" err="1" smtClean="0"/>
                        <a:t>coare</a:t>
                      </a:r>
                      <a:r>
                        <a:rPr lang="en-US" dirty="0" smtClean="0"/>
                        <a:t> </a:t>
                      </a:r>
                      <a:endParaRPr lang="ar-SA" dirty="0"/>
                    </a:p>
                  </a:txBody>
                  <a:tcPr/>
                </a:tc>
              </a:tr>
              <a:tr h="370840">
                <a:tc>
                  <a:txBody>
                    <a:bodyPr/>
                    <a:lstStyle/>
                    <a:p>
                      <a:pPr algn="l" rtl="0"/>
                      <a:r>
                        <a:rPr lang="en-US" dirty="0" smtClean="0">
                          <a:latin typeface="Times New Roman" pitchFamily="18" charset="0"/>
                          <a:cs typeface="Times New Roman" pitchFamily="18" charset="0"/>
                        </a:rPr>
                        <a:t>373,226</a:t>
                      </a:r>
                      <a:endParaRPr lang="ar-SA" dirty="0">
                        <a:latin typeface="Times New Roman" pitchFamily="18" charset="0"/>
                        <a:cs typeface="Times New Roman" pitchFamily="18" charset="0"/>
                      </a:endParaRPr>
                    </a:p>
                  </a:txBody>
                  <a:tcPr/>
                </a:tc>
                <a:tc>
                  <a:txBody>
                    <a:bodyPr/>
                    <a:lstStyle/>
                    <a:p>
                      <a:pPr rtl="1"/>
                      <a:r>
                        <a:rPr lang="en-US" dirty="0" smtClean="0"/>
                        <a:t>Bituminous  construction </a:t>
                      </a:r>
                      <a:endParaRPr lang="ar-SA" dirty="0"/>
                    </a:p>
                  </a:txBody>
                  <a:tcPr/>
                </a:tc>
              </a:tr>
              <a:tr h="370840">
                <a:tc>
                  <a:txBody>
                    <a:bodyPr/>
                    <a:lstStyle/>
                    <a:p>
                      <a:pPr algn="l" rtl="0"/>
                      <a:r>
                        <a:rPr lang="en-US" dirty="0" smtClean="0">
                          <a:latin typeface="Times New Roman" pitchFamily="18" charset="0"/>
                          <a:cs typeface="Times New Roman" pitchFamily="18" charset="0"/>
                        </a:rPr>
                        <a:t>459,690</a:t>
                      </a:r>
                      <a:endParaRPr lang="ar-SA" dirty="0">
                        <a:latin typeface="Times New Roman" pitchFamily="18" charset="0"/>
                        <a:cs typeface="Times New Roman" pitchFamily="18" charset="0"/>
                      </a:endParaRPr>
                    </a:p>
                  </a:txBody>
                  <a:tcPr/>
                </a:tc>
                <a:tc>
                  <a:txBody>
                    <a:bodyPr/>
                    <a:lstStyle/>
                    <a:p>
                      <a:pPr rtl="1"/>
                      <a:r>
                        <a:rPr lang="en-US" dirty="0" smtClean="0"/>
                        <a:t>Miscellaneous</a:t>
                      </a:r>
                      <a:r>
                        <a:rPr lang="en-US" baseline="0" dirty="0" smtClean="0"/>
                        <a:t> works</a:t>
                      </a:r>
                      <a:endParaRPr lang="ar-SA" dirty="0"/>
                    </a:p>
                  </a:txBody>
                  <a:tcPr/>
                </a:tc>
              </a:tr>
              <a:tr h="370840">
                <a:tc>
                  <a:txBody>
                    <a:bodyPr/>
                    <a:lstStyle/>
                    <a:p>
                      <a:pPr algn="l" rtl="0"/>
                      <a:r>
                        <a:rPr lang="en-US" dirty="0" smtClean="0">
                          <a:latin typeface="Times New Roman" pitchFamily="18" charset="0"/>
                          <a:cs typeface="Times New Roman" pitchFamily="18" charset="0"/>
                        </a:rPr>
                        <a:t>246,500</a:t>
                      </a:r>
                      <a:endParaRPr lang="ar-SA" dirty="0">
                        <a:latin typeface="Times New Roman" pitchFamily="18" charset="0"/>
                        <a:cs typeface="Times New Roman" pitchFamily="18" charset="0"/>
                      </a:endParaRPr>
                    </a:p>
                  </a:txBody>
                  <a:tcPr/>
                </a:tc>
                <a:tc>
                  <a:txBody>
                    <a:bodyPr/>
                    <a:lstStyle/>
                    <a:p>
                      <a:pPr rtl="1"/>
                      <a:r>
                        <a:rPr lang="en-US" dirty="0" smtClean="0"/>
                        <a:t>Drainage</a:t>
                      </a:r>
                      <a:r>
                        <a:rPr lang="en-US" baseline="0" dirty="0" smtClean="0"/>
                        <a:t> system cost</a:t>
                      </a:r>
                      <a:endParaRPr lang="ar-SA" dirty="0"/>
                    </a:p>
                  </a:txBody>
                  <a:tcPr/>
                </a:tc>
              </a:tr>
              <a:tr h="370840">
                <a:tc>
                  <a:txBody>
                    <a:bodyPr/>
                    <a:lstStyle/>
                    <a:p>
                      <a:pPr algn="l" rtl="0"/>
                      <a:r>
                        <a:rPr lang="en-US" b="1" dirty="0" smtClean="0">
                          <a:solidFill>
                            <a:srgbClr val="FF0000"/>
                          </a:solidFill>
                          <a:latin typeface="Times New Roman" pitchFamily="18" charset="0"/>
                          <a:cs typeface="Times New Roman" pitchFamily="18" charset="0"/>
                        </a:rPr>
                        <a:t>????</a:t>
                      </a:r>
                      <a:endParaRPr lang="ar-SA" b="1" dirty="0">
                        <a:solidFill>
                          <a:srgbClr val="FF0000"/>
                        </a:solidFill>
                        <a:latin typeface="Times New Roman" pitchFamily="18" charset="0"/>
                        <a:cs typeface="Times New Roman" pitchFamily="18" charset="0"/>
                      </a:endParaRPr>
                    </a:p>
                  </a:txBody>
                  <a:tcPr/>
                </a:tc>
                <a:tc>
                  <a:txBody>
                    <a:bodyPr/>
                    <a:lstStyle/>
                    <a:p>
                      <a:pPr rtl="1"/>
                      <a:r>
                        <a:rPr lang="en-US" b="0" dirty="0" smtClean="0">
                          <a:solidFill>
                            <a:srgbClr val="FF0000"/>
                          </a:solidFill>
                        </a:rPr>
                        <a:t>Total</a:t>
                      </a:r>
                      <a:r>
                        <a:rPr lang="en-US" b="0" baseline="0" dirty="0" smtClean="0">
                          <a:solidFill>
                            <a:srgbClr val="FF0000"/>
                          </a:solidFill>
                        </a:rPr>
                        <a:t> Estimated Cost</a:t>
                      </a:r>
                      <a:endParaRPr lang="ar-SA" b="0" dirty="0">
                        <a:solidFill>
                          <a:srgbClr val="FF0000"/>
                        </a:solidFill>
                      </a:endParaRPr>
                    </a:p>
                  </a:txBody>
                  <a:tcPr/>
                </a:tc>
              </a:tr>
            </a:tbl>
          </a:graphicData>
        </a:graphic>
      </p:graphicFrame>
    </p:spTree>
    <p:extLst>
      <p:ext uri="{BB962C8B-B14F-4D97-AF65-F5344CB8AC3E}">
        <p14:creationId xmlns:p14="http://schemas.microsoft.com/office/powerpoint/2010/main" val="1235969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Standards and Specification</a:t>
            </a:r>
          </a:p>
        </p:txBody>
      </p:sp>
      <p:sp>
        <p:nvSpPr>
          <p:cNvPr id="5" name="Content Placeholder 4"/>
          <p:cNvSpPr>
            <a:spLocks noGrp="1"/>
          </p:cNvSpPr>
          <p:nvPr>
            <p:ph sz="half" idx="1"/>
          </p:nvPr>
        </p:nvSpPr>
        <p:spPr>
          <a:xfrm>
            <a:off x="1522413" y="1844824"/>
            <a:ext cx="9036495" cy="4327376"/>
          </a:xfrm>
        </p:spPr>
        <p:txBody>
          <a:bodyPr/>
          <a:lstStyle/>
          <a:p>
            <a:pPr>
              <a:lnSpc>
                <a:spcPct val="150000"/>
              </a:lnSpc>
            </a:pPr>
            <a:r>
              <a:rPr lang="en-US" i="1" dirty="0" smtClean="0"/>
              <a:t>Based </a:t>
            </a:r>
            <a:r>
              <a:rPr lang="en-US" i="1" dirty="0"/>
              <a:t>on </a:t>
            </a:r>
            <a:r>
              <a:rPr lang="en-GB" dirty="0"/>
              <a:t>the American Association of State Highway and Transportation Officials (</a:t>
            </a:r>
            <a:r>
              <a:rPr lang="en-US" b="1" i="1" dirty="0">
                <a:solidFill>
                  <a:srgbClr val="FF0000"/>
                </a:solidFill>
              </a:rPr>
              <a:t>AASHTO</a:t>
            </a:r>
            <a:r>
              <a:rPr lang="en-US" i="1" dirty="0"/>
              <a:t>) </a:t>
            </a:r>
            <a:r>
              <a:rPr lang="en-US" i="1" dirty="0" smtClean="0"/>
              <a:t>for </a:t>
            </a:r>
            <a:r>
              <a:rPr lang="en-US" i="1" dirty="0"/>
              <a:t>soil </a:t>
            </a:r>
            <a:r>
              <a:rPr lang="en-US" i="1" dirty="0" smtClean="0"/>
              <a:t>classification, </a:t>
            </a:r>
            <a:r>
              <a:rPr lang="en-US" i="1" dirty="0"/>
              <a:t>geometric </a:t>
            </a:r>
            <a:r>
              <a:rPr lang="en-US" i="1" dirty="0" smtClean="0"/>
              <a:t>design</a:t>
            </a:r>
          </a:p>
          <a:p>
            <a:pPr>
              <a:lnSpc>
                <a:spcPct val="150000"/>
              </a:lnSpc>
            </a:pPr>
            <a:r>
              <a:rPr lang="en-US" b="1" dirty="0" smtClean="0">
                <a:solidFill>
                  <a:srgbClr val="FF0000"/>
                </a:solidFill>
              </a:rPr>
              <a:t>Manual of Traffic Engineering </a:t>
            </a:r>
            <a:r>
              <a:rPr lang="en-US" dirty="0" smtClean="0"/>
              <a:t>Studies for</a:t>
            </a:r>
            <a:r>
              <a:rPr lang="en-US" i="1" dirty="0" smtClean="0"/>
              <a:t> traffic </a:t>
            </a:r>
            <a:r>
              <a:rPr lang="en-US" i="1" dirty="0"/>
              <a:t>studies </a:t>
            </a:r>
            <a:endParaRPr lang="en-US" i="1" dirty="0" smtClean="0"/>
          </a:p>
          <a:p>
            <a:pPr>
              <a:lnSpc>
                <a:spcPct val="150000"/>
              </a:lnSpc>
            </a:pPr>
            <a:r>
              <a:rPr lang="en-US" i="1" dirty="0" smtClean="0"/>
              <a:t>Traffic Analysis based on Highway Capacity Manual </a:t>
            </a:r>
            <a:r>
              <a:rPr lang="en-US" i="1" dirty="0"/>
              <a:t>2010 (</a:t>
            </a:r>
            <a:r>
              <a:rPr lang="en-US" b="1" i="1" dirty="0">
                <a:solidFill>
                  <a:srgbClr val="FF0000"/>
                </a:solidFill>
              </a:rPr>
              <a:t>HCM</a:t>
            </a:r>
            <a:r>
              <a:rPr lang="en-US" i="1" dirty="0" smtClean="0"/>
              <a:t>).</a:t>
            </a:r>
            <a:endParaRPr lang="en-GB" i="1" dirty="0"/>
          </a:p>
        </p:txBody>
      </p:sp>
    </p:spTree>
    <p:extLst>
      <p:ext uri="{BB962C8B-B14F-4D97-AF65-F5344CB8AC3E}">
        <p14:creationId xmlns:p14="http://schemas.microsoft.com/office/powerpoint/2010/main" val="3932983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  </a:t>
            </a:r>
            <a:endParaRPr lang="en-GB" dirty="0"/>
          </a:p>
        </p:txBody>
      </p:sp>
      <p:sp>
        <p:nvSpPr>
          <p:cNvPr id="3" name="Content Placeholder 2"/>
          <p:cNvSpPr>
            <a:spLocks noGrp="1"/>
          </p:cNvSpPr>
          <p:nvPr>
            <p:ph sz="half" idx="1"/>
          </p:nvPr>
        </p:nvSpPr>
        <p:spPr>
          <a:xfrm>
            <a:off x="1522413" y="1905000"/>
            <a:ext cx="9756575" cy="4267200"/>
          </a:xfrm>
        </p:spPr>
        <p:txBody>
          <a:bodyPr/>
          <a:lstStyle/>
          <a:p>
            <a:pPr>
              <a:lnSpc>
                <a:spcPct val="100000"/>
              </a:lnSpc>
            </a:pPr>
            <a:r>
              <a:rPr lang="en-GB" dirty="0" smtClean="0"/>
              <a:t>This road is important because it connects  two main cities and it is expected to construct a new </a:t>
            </a:r>
            <a:r>
              <a:rPr lang="en-US" dirty="0" smtClean="0"/>
              <a:t>eastern </a:t>
            </a:r>
            <a:r>
              <a:rPr lang="en-US" dirty="0"/>
              <a:t>public transportation </a:t>
            </a:r>
            <a:r>
              <a:rPr lang="en-US" dirty="0" smtClean="0"/>
              <a:t>complex, so this will change the traffic volume of this street.so we need to develop the street to be more efficient.</a:t>
            </a:r>
          </a:p>
          <a:p>
            <a:pPr>
              <a:lnSpc>
                <a:spcPct val="100000"/>
              </a:lnSpc>
            </a:pPr>
            <a:r>
              <a:rPr lang="en-US" dirty="0" smtClean="0"/>
              <a:t>The existing condition is bad and it need to be changed.</a:t>
            </a:r>
          </a:p>
          <a:p>
            <a:pPr>
              <a:lnSpc>
                <a:spcPct val="100000"/>
              </a:lnSpc>
            </a:pPr>
            <a:endParaRPr lang="en-GB" dirty="0" smtClean="0"/>
          </a:p>
        </p:txBody>
      </p:sp>
    </p:spTree>
    <p:extLst>
      <p:ext uri="{BB962C8B-B14F-4D97-AF65-F5344CB8AC3E}">
        <p14:creationId xmlns:p14="http://schemas.microsoft.com/office/powerpoint/2010/main" val="2851347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Recommendation</a:t>
            </a:r>
            <a:endParaRPr lang="en-GB" dirty="0"/>
          </a:p>
        </p:txBody>
      </p:sp>
      <p:sp>
        <p:nvSpPr>
          <p:cNvPr id="3" name="Content Placeholder 2"/>
          <p:cNvSpPr>
            <a:spLocks noGrp="1"/>
          </p:cNvSpPr>
          <p:nvPr>
            <p:ph sz="half" idx="1"/>
          </p:nvPr>
        </p:nvSpPr>
        <p:spPr>
          <a:xfrm>
            <a:off x="1522413" y="1905000"/>
            <a:ext cx="9756575" cy="4267200"/>
          </a:xfrm>
        </p:spPr>
        <p:txBody>
          <a:bodyPr/>
          <a:lstStyle/>
          <a:p>
            <a:pPr>
              <a:lnSpc>
                <a:spcPct val="100000"/>
              </a:lnSpc>
            </a:pPr>
            <a:r>
              <a:rPr lang="en-US" dirty="0" smtClean="0"/>
              <a:t>We recommend to adopt this design  to solve the current problems and to achieve desired goals , this will help in the economical development of surrounding areas and improve traffic conditions  .</a:t>
            </a:r>
          </a:p>
          <a:p>
            <a:pPr>
              <a:lnSpc>
                <a:spcPct val="100000"/>
              </a:lnSpc>
            </a:pPr>
            <a:r>
              <a:rPr lang="en-US" dirty="0" smtClean="0"/>
              <a:t>When </a:t>
            </a:r>
            <a:r>
              <a:rPr lang="en-US" dirty="0"/>
              <a:t>we design the street we must control traffic safety and modernize the private data in order to face the upcoming changes</a:t>
            </a:r>
            <a:r>
              <a:rPr lang="en-US" dirty="0" smtClean="0"/>
              <a:t>.</a:t>
            </a:r>
          </a:p>
          <a:p>
            <a:pPr>
              <a:lnSpc>
                <a:spcPct val="100000"/>
              </a:lnSpc>
            </a:pPr>
            <a:r>
              <a:rPr lang="en-US" dirty="0"/>
              <a:t>During construction of the new terminals, it is important to take all improvement actions into considerations, such as the roundabouts and the redesigned streets, because these actions are very important to support the terminals to function properly.</a:t>
            </a:r>
            <a:endParaRPr lang="en-US" dirty="0" smtClean="0"/>
          </a:p>
          <a:p>
            <a:pPr marL="0" indent="0">
              <a:lnSpc>
                <a:spcPct val="100000"/>
              </a:lnSpc>
              <a:buNone/>
            </a:pPr>
            <a:endParaRPr lang="en-GB" dirty="0" smtClean="0"/>
          </a:p>
        </p:txBody>
      </p:sp>
    </p:spTree>
    <p:extLst>
      <p:ext uri="{BB962C8B-B14F-4D97-AF65-F5344CB8AC3E}">
        <p14:creationId xmlns:p14="http://schemas.microsoft.com/office/powerpoint/2010/main" val="77442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pPr algn="ctr"/>
            <a:r>
              <a:rPr lang="en-GB" dirty="0" smtClean="0"/>
              <a:t>Thank you </a:t>
            </a:r>
            <a:endParaRPr lang="en-GB" dirty="0"/>
          </a:p>
        </p:txBody>
      </p:sp>
    </p:spTree>
    <p:extLst>
      <p:ext uri="{BB962C8B-B14F-4D97-AF65-F5344CB8AC3E}">
        <p14:creationId xmlns:p14="http://schemas.microsoft.com/office/powerpoint/2010/main" val="3383133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Significance of work</a:t>
            </a:r>
          </a:p>
        </p:txBody>
      </p:sp>
      <p:sp>
        <p:nvSpPr>
          <p:cNvPr id="3" name="Content Placeholder 2"/>
          <p:cNvSpPr>
            <a:spLocks noGrp="1"/>
          </p:cNvSpPr>
          <p:nvPr>
            <p:ph idx="1"/>
          </p:nvPr>
        </p:nvSpPr>
        <p:spPr/>
        <p:txBody>
          <a:bodyPr/>
          <a:lstStyle/>
          <a:p>
            <a:r>
              <a:rPr lang="en-US" dirty="0" err="1" smtClean="0"/>
              <a:t>Rojeeb</a:t>
            </a:r>
            <a:r>
              <a:rPr lang="en-US" dirty="0" smtClean="0"/>
              <a:t> Street connects between two main governorates (</a:t>
            </a:r>
            <a:r>
              <a:rPr lang="en-US" dirty="0"/>
              <a:t>J</a:t>
            </a:r>
            <a:r>
              <a:rPr lang="en-US" dirty="0" smtClean="0"/>
              <a:t>enin and </a:t>
            </a:r>
            <a:r>
              <a:rPr lang="en-US" dirty="0"/>
              <a:t>N</a:t>
            </a:r>
            <a:r>
              <a:rPr lang="en-US" dirty="0" smtClean="0"/>
              <a:t>ablus).</a:t>
            </a:r>
          </a:p>
          <a:p>
            <a:r>
              <a:rPr lang="en-US" dirty="0" smtClean="0"/>
              <a:t> Due to current conditions  of  this road a lot of accidents occur on it , this will cost human lives and economic cost . Our design will provide  better and more safe conditions to avoid these losses .  </a:t>
            </a:r>
          </a:p>
          <a:p>
            <a:r>
              <a:rPr lang="en-GB" dirty="0" smtClean="0"/>
              <a:t>Design with consideration of a </a:t>
            </a:r>
            <a:r>
              <a:rPr lang="en-GB" dirty="0"/>
              <a:t>new </a:t>
            </a:r>
            <a:r>
              <a:rPr lang="en-US" dirty="0"/>
              <a:t>eastern public transportation </a:t>
            </a:r>
            <a:r>
              <a:rPr lang="en-US" dirty="0" smtClean="0"/>
              <a:t>complex.</a:t>
            </a:r>
            <a:endParaRPr lang="en-US" dirty="0"/>
          </a:p>
        </p:txBody>
      </p:sp>
    </p:spTree>
    <p:extLst>
      <p:ext uri="{BB962C8B-B14F-4D97-AF65-F5344CB8AC3E}">
        <p14:creationId xmlns:p14="http://schemas.microsoft.com/office/powerpoint/2010/main" val="1438050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3808412" y="2652713"/>
            <a:ext cx="4572000" cy="8217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fontAlgn="base">
              <a:spcBef>
                <a:spcPct val="50000"/>
              </a:spcBef>
              <a:spcAft>
                <a:spcPct val="0"/>
              </a:spcAft>
              <a:buFontTx/>
              <a:buNone/>
            </a:pPr>
            <a:endParaRPr lang="en-US" altLang="en-US" sz="2400">
              <a:solidFill>
                <a:srgbClr val="000000"/>
              </a:solidFill>
            </a:endParaRPr>
          </a:p>
          <a:p>
            <a:pPr fontAlgn="base">
              <a:spcBef>
                <a:spcPct val="50000"/>
              </a:spcBef>
              <a:spcAft>
                <a:spcPct val="0"/>
              </a:spcAft>
              <a:buFontTx/>
              <a:buNone/>
            </a:pPr>
            <a:endParaRPr lang="en-US" altLang="en-US" sz="2400">
              <a:solidFill>
                <a:srgbClr val="000000"/>
              </a:solidFill>
            </a:endParaRPr>
          </a:p>
          <a:p>
            <a:pPr fontAlgn="base">
              <a:spcBef>
                <a:spcPct val="50000"/>
              </a:spcBef>
              <a:spcAft>
                <a:spcPct val="0"/>
              </a:spcAft>
              <a:buFontTx/>
              <a:buNone/>
            </a:pPr>
            <a:endParaRPr lang="en-US" altLang="en-US" sz="2400">
              <a:solidFill>
                <a:srgbClr val="000000"/>
              </a:solidFill>
            </a:endParaRPr>
          </a:p>
          <a:p>
            <a:pPr fontAlgn="base">
              <a:spcBef>
                <a:spcPct val="50000"/>
              </a:spcBef>
              <a:spcAft>
                <a:spcPct val="0"/>
              </a:spcAft>
              <a:buFontTx/>
              <a:buNone/>
            </a:pPr>
            <a:endParaRPr lang="en-US" altLang="en-US" sz="2400">
              <a:solidFill>
                <a:srgbClr val="000000"/>
              </a:solidFill>
            </a:endParaRPr>
          </a:p>
          <a:p>
            <a:pPr fontAlgn="base">
              <a:spcBef>
                <a:spcPct val="50000"/>
              </a:spcBef>
              <a:spcAft>
                <a:spcPct val="0"/>
              </a:spcAft>
              <a:buFontTx/>
              <a:buNone/>
            </a:pPr>
            <a:endParaRPr lang="en-US" altLang="en-US" sz="2400">
              <a:solidFill>
                <a:srgbClr val="000000"/>
              </a:solidFill>
            </a:endParaRPr>
          </a:p>
          <a:p>
            <a:pPr fontAlgn="base">
              <a:spcBef>
                <a:spcPct val="50000"/>
              </a:spcBef>
              <a:spcAft>
                <a:spcPct val="0"/>
              </a:spcAft>
              <a:buFontTx/>
              <a:buNone/>
            </a:pPr>
            <a:endParaRPr lang="en-US" altLang="en-US" sz="2400">
              <a:solidFill>
                <a:srgbClr val="000000"/>
              </a:solidFill>
            </a:endParaRPr>
          </a:p>
          <a:p>
            <a:pPr fontAlgn="base">
              <a:spcBef>
                <a:spcPct val="50000"/>
              </a:spcBef>
              <a:spcAft>
                <a:spcPct val="0"/>
              </a:spcAft>
              <a:buFontTx/>
              <a:buNone/>
            </a:pPr>
            <a:endParaRPr lang="en-US" altLang="en-US" sz="2400">
              <a:solidFill>
                <a:srgbClr val="000000"/>
              </a:solidFill>
            </a:endParaRPr>
          </a:p>
          <a:p>
            <a:pPr fontAlgn="base">
              <a:spcBef>
                <a:spcPct val="50000"/>
              </a:spcBef>
              <a:spcAft>
                <a:spcPct val="0"/>
              </a:spcAft>
              <a:buFontTx/>
              <a:buNone/>
            </a:pPr>
            <a:endParaRPr lang="en-US" altLang="en-US" sz="2400">
              <a:solidFill>
                <a:srgbClr val="000000"/>
              </a:solidFill>
            </a:endParaRPr>
          </a:p>
          <a:p>
            <a:pPr fontAlgn="base">
              <a:spcBef>
                <a:spcPct val="50000"/>
              </a:spcBef>
              <a:spcAft>
                <a:spcPct val="0"/>
              </a:spcAft>
              <a:buFontTx/>
              <a:buNone/>
            </a:pPr>
            <a:endParaRPr lang="en-US" altLang="en-US" sz="2400">
              <a:solidFill>
                <a:srgbClr val="000000"/>
              </a:solidFill>
            </a:endParaRPr>
          </a:p>
          <a:p>
            <a:pPr fontAlgn="base">
              <a:spcBef>
                <a:spcPct val="50000"/>
              </a:spcBef>
              <a:spcAft>
                <a:spcPct val="0"/>
              </a:spcAft>
              <a:buFontTx/>
              <a:buNone/>
            </a:pPr>
            <a:endParaRPr lang="en-US" altLang="en-US" sz="2400">
              <a:solidFill>
                <a:srgbClr val="000000"/>
              </a:solidFill>
            </a:endParaRPr>
          </a:p>
          <a:p>
            <a:pPr fontAlgn="base">
              <a:spcBef>
                <a:spcPct val="50000"/>
              </a:spcBef>
              <a:spcAft>
                <a:spcPct val="0"/>
              </a:spcAft>
              <a:buFontTx/>
              <a:buNone/>
            </a:pPr>
            <a:endParaRPr lang="en-US" altLang="en-US" sz="2400">
              <a:solidFill>
                <a:srgbClr val="000000"/>
              </a:solidFill>
            </a:endParaRPr>
          </a:p>
          <a:p>
            <a:pPr fontAlgn="base">
              <a:spcBef>
                <a:spcPct val="50000"/>
              </a:spcBef>
              <a:spcAft>
                <a:spcPct val="0"/>
              </a:spcAft>
              <a:buFontTx/>
              <a:buNone/>
            </a:pPr>
            <a:endParaRPr lang="en-US" altLang="en-US" sz="2400">
              <a:solidFill>
                <a:srgbClr val="000000"/>
              </a:solidFill>
            </a:endParaRPr>
          </a:p>
          <a:p>
            <a:pPr fontAlgn="base">
              <a:spcBef>
                <a:spcPct val="50000"/>
              </a:spcBef>
              <a:spcAft>
                <a:spcPct val="0"/>
              </a:spcAft>
              <a:buFontTx/>
              <a:buNone/>
            </a:pPr>
            <a:endParaRPr lang="en-US" altLang="en-US" sz="2400">
              <a:solidFill>
                <a:srgbClr val="000000"/>
              </a:solidFill>
            </a:endParaRPr>
          </a:p>
          <a:p>
            <a:pPr fontAlgn="base">
              <a:spcBef>
                <a:spcPct val="50000"/>
              </a:spcBef>
              <a:spcAft>
                <a:spcPct val="0"/>
              </a:spcAft>
              <a:buFontTx/>
              <a:buNone/>
            </a:pPr>
            <a:endParaRPr lang="en-US" altLang="en-US" sz="2400">
              <a:solidFill>
                <a:srgbClr val="000000"/>
              </a:solidFill>
            </a:endParaRPr>
          </a:p>
          <a:p>
            <a:pPr fontAlgn="base">
              <a:spcBef>
                <a:spcPct val="50000"/>
              </a:spcBef>
              <a:spcAft>
                <a:spcPct val="0"/>
              </a:spcAft>
              <a:buFontTx/>
              <a:buNone/>
            </a:pPr>
            <a:endParaRPr lang="en-US" altLang="en-US" sz="2400">
              <a:solidFill>
                <a:srgbClr val="000000"/>
              </a:solidFill>
            </a:endParaRPr>
          </a:p>
        </p:txBody>
      </p:sp>
      <p:sp>
        <p:nvSpPr>
          <p:cNvPr id="29699" name="Rectangle 4"/>
          <p:cNvSpPr>
            <a:spLocks noChangeArrowheads="1"/>
          </p:cNvSpPr>
          <p:nvPr/>
        </p:nvSpPr>
        <p:spPr bwMode="auto">
          <a:xfrm>
            <a:off x="-1" y="0"/>
            <a:ext cx="12188825" cy="68580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fontAlgn="base">
              <a:spcBef>
                <a:spcPct val="0"/>
              </a:spcBef>
              <a:spcAft>
                <a:spcPct val="0"/>
              </a:spcAft>
              <a:buFontTx/>
              <a:buNone/>
            </a:pPr>
            <a:endParaRPr lang="en-US" altLang="en-US" sz="2400">
              <a:solidFill>
                <a:srgbClr val="000000"/>
              </a:solidFill>
            </a:endParaRPr>
          </a:p>
        </p:txBody>
      </p:sp>
      <p:sp>
        <p:nvSpPr>
          <p:cNvPr id="29700" name="Rectangle 5"/>
          <p:cNvSpPr>
            <a:spLocks noChangeArrowheads="1"/>
          </p:cNvSpPr>
          <p:nvPr/>
        </p:nvSpPr>
        <p:spPr bwMode="auto">
          <a:xfrm>
            <a:off x="1577505" y="165100"/>
            <a:ext cx="7315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fontAlgn="base">
              <a:spcBef>
                <a:spcPct val="0"/>
              </a:spcBef>
              <a:spcAft>
                <a:spcPct val="0"/>
              </a:spcAft>
              <a:buFontTx/>
              <a:buNone/>
            </a:pPr>
            <a:r>
              <a:rPr lang="en-US" altLang="en-US" sz="2400" dirty="0" smtClean="0">
                <a:solidFill>
                  <a:srgbClr val="FFFFFF"/>
                </a:solidFill>
                <a:latin typeface="Arial" panose="020B0604020202020204" pitchFamily="34" charset="0"/>
              </a:rPr>
              <a:t>Study area</a:t>
            </a:r>
            <a:endParaRPr lang="en-US" altLang="en-US" sz="2400" dirty="0">
              <a:solidFill>
                <a:srgbClr val="FFFFFF"/>
              </a:solidFill>
              <a:latin typeface="Arial" panose="020B0604020202020204" pitchFamily="34" charset="0"/>
            </a:endParaRPr>
          </a:p>
        </p:txBody>
      </p:sp>
      <p:sp>
        <p:nvSpPr>
          <p:cNvPr id="29701" name="Text Box 16"/>
          <p:cNvSpPr txBox="1">
            <a:spLocks noChangeArrowheads="1"/>
          </p:cNvSpPr>
          <p:nvPr/>
        </p:nvSpPr>
        <p:spPr bwMode="auto">
          <a:xfrm>
            <a:off x="1903412" y="1066800"/>
            <a:ext cx="6629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fontAlgn="base">
              <a:spcBef>
                <a:spcPct val="0"/>
              </a:spcBef>
              <a:spcAft>
                <a:spcPct val="0"/>
              </a:spcAft>
              <a:buFontTx/>
              <a:buNone/>
            </a:pPr>
            <a:endParaRPr lang="en-US" altLang="en-US" sz="2400">
              <a:solidFill>
                <a:srgbClr val="000000"/>
              </a:solidFill>
            </a:endParaRPr>
          </a:p>
        </p:txBody>
      </p:sp>
      <p:sp>
        <p:nvSpPr>
          <p:cNvPr id="29702" name="Text Box 18"/>
          <p:cNvSpPr txBox="1">
            <a:spLocks noChangeArrowheads="1"/>
          </p:cNvSpPr>
          <p:nvPr/>
        </p:nvSpPr>
        <p:spPr bwMode="auto">
          <a:xfrm>
            <a:off x="5256212" y="1066800"/>
            <a:ext cx="47244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fontAlgn="base">
              <a:spcBef>
                <a:spcPct val="50000"/>
              </a:spcBef>
              <a:spcAft>
                <a:spcPct val="0"/>
              </a:spcAft>
              <a:buFontTx/>
              <a:buNone/>
            </a:pPr>
            <a:r>
              <a:rPr lang="en-US" altLang="en-US" sz="2400" b="1" u="sng" dirty="0">
                <a:solidFill>
                  <a:srgbClr val="FFFFFF"/>
                </a:solidFill>
                <a:latin typeface="Arial" panose="020B0604020202020204" pitchFamily="34" charset="0"/>
              </a:rPr>
              <a:t>Site</a:t>
            </a:r>
            <a:r>
              <a:rPr lang="en-US" altLang="en-US" sz="2400" dirty="0">
                <a:solidFill>
                  <a:srgbClr val="FFFFFF"/>
                </a:solidFill>
                <a:latin typeface="Arial" panose="020B0604020202020204" pitchFamily="34" charset="0"/>
              </a:rPr>
              <a:t>: </a:t>
            </a:r>
            <a:r>
              <a:rPr lang="en-US" altLang="en-US" sz="2400" dirty="0" err="1">
                <a:solidFill>
                  <a:srgbClr val="FFFFFF"/>
                </a:solidFill>
                <a:latin typeface="Arial" panose="020B0604020202020204" pitchFamily="34" charset="0"/>
              </a:rPr>
              <a:t>Rojeeb</a:t>
            </a:r>
            <a:r>
              <a:rPr lang="en-US" altLang="en-US" sz="2400" dirty="0">
                <a:solidFill>
                  <a:srgbClr val="FFFFFF"/>
                </a:solidFill>
                <a:latin typeface="Arial" panose="020B0604020202020204" pitchFamily="34" charset="0"/>
              </a:rPr>
              <a:t>, Nablus, Palestine</a:t>
            </a:r>
          </a:p>
          <a:p>
            <a:pPr fontAlgn="base">
              <a:spcBef>
                <a:spcPct val="50000"/>
              </a:spcBef>
              <a:spcAft>
                <a:spcPct val="0"/>
              </a:spcAft>
              <a:buFontTx/>
              <a:buNone/>
            </a:pPr>
            <a:r>
              <a:rPr lang="en-US" altLang="en-US" sz="2400" b="1" u="sng" dirty="0">
                <a:solidFill>
                  <a:srgbClr val="FFFFFF"/>
                </a:solidFill>
                <a:latin typeface="Arial" panose="020B0604020202020204" pitchFamily="34" charset="0"/>
              </a:rPr>
              <a:t>Year</a:t>
            </a:r>
            <a:r>
              <a:rPr lang="en-US" altLang="en-US" sz="2400" dirty="0">
                <a:solidFill>
                  <a:srgbClr val="FFFFFF"/>
                </a:solidFill>
                <a:latin typeface="Arial" panose="020B0604020202020204" pitchFamily="34" charset="0"/>
              </a:rPr>
              <a:t>: 2014</a:t>
            </a:r>
          </a:p>
        </p:txBody>
      </p:sp>
      <p:sp>
        <p:nvSpPr>
          <p:cNvPr id="111635" name="AutoShape 19"/>
          <p:cNvSpPr>
            <a:spLocks noChangeArrowheads="1"/>
          </p:cNvSpPr>
          <p:nvPr/>
        </p:nvSpPr>
        <p:spPr bwMode="auto">
          <a:xfrm>
            <a:off x="2132012" y="1600200"/>
            <a:ext cx="457200" cy="457200"/>
          </a:xfrm>
          <a:prstGeom prst="star5">
            <a:avLst/>
          </a:prstGeom>
          <a:solidFill>
            <a:srgbClr val="FF00FF"/>
          </a:solidFill>
          <a:ln w="9525">
            <a:solidFill>
              <a:schemeClr val="tx1"/>
            </a:solidFill>
            <a:miter lim="800000"/>
            <a:headEnd/>
            <a:tailEnd/>
          </a:ln>
          <a:effectLst/>
        </p:spPr>
        <p:txBody>
          <a:bodyPr wrap="none" anchor="ctr"/>
          <a:lstStyle/>
          <a:p>
            <a:pPr fontAlgn="base">
              <a:spcBef>
                <a:spcPct val="0"/>
              </a:spcBef>
              <a:spcAft>
                <a:spcPct val="0"/>
              </a:spcAft>
              <a:defRPr/>
            </a:pPr>
            <a:endParaRPr lang="en-US" sz="2800">
              <a:solidFill>
                <a:srgbClr val="000000"/>
              </a:solidFill>
            </a:endParaRPr>
          </a:p>
        </p:txBody>
      </p:sp>
      <p:sp>
        <p:nvSpPr>
          <p:cNvPr id="29704" name="Text Box 21"/>
          <p:cNvSpPr txBox="1">
            <a:spLocks noChangeArrowheads="1"/>
          </p:cNvSpPr>
          <p:nvPr/>
        </p:nvSpPr>
        <p:spPr bwMode="auto">
          <a:xfrm>
            <a:off x="455612" y="3841753"/>
            <a:ext cx="4114800" cy="271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fontAlgn="base">
              <a:spcBef>
                <a:spcPct val="50000"/>
              </a:spcBef>
              <a:spcAft>
                <a:spcPct val="0"/>
              </a:spcAft>
              <a:buFontTx/>
              <a:buNone/>
            </a:pPr>
            <a:r>
              <a:rPr lang="en-US" altLang="en-US" sz="2400" b="1" u="sng" dirty="0">
                <a:solidFill>
                  <a:srgbClr val="FFFFFF"/>
                </a:solidFill>
                <a:latin typeface="Arial" panose="020B0604020202020204" pitchFamily="34" charset="0"/>
              </a:rPr>
              <a:t>Surroundings</a:t>
            </a:r>
            <a:r>
              <a:rPr lang="en-US" altLang="en-US" sz="2400" dirty="0">
                <a:solidFill>
                  <a:srgbClr val="FFFFFF"/>
                </a:solidFill>
                <a:latin typeface="Arial" panose="020B0604020202020204" pitchFamily="34" charset="0"/>
              </a:rPr>
              <a:t>: </a:t>
            </a:r>
          </a:p>
          <a:p>
            <a:pPr fontAlgn="base">
              <a:lnSpc>
                <a:spcPct val="90000"/>
              </a:lnSpc>
              <a:spcBef>
                <a:spcPts val="1800"/>
              </a:spcBef>
              <a:spcAft>
                <a:spcPct val="0"/>
              </a:spcAft>
              <a:buFont typeface="Arial" panose="020B0604020202020204" pitchFamily="34" charset="0"/>
              <a:buChar char="▪"/>
            </a:pPr>
            <a:r>
              <a:rPr lang="en-GB" altLang="en-US" sz="2400" dirty="0" err="1">
                <a:solidFill>
                  <a:srgbClr val="FFFFFF"/>
                </a:solidFill>
                <a:latin typeface="Corbel" panose="020B0503020204020204" pitchFamily="34" charset="0"/>
              </a:rPr>
              <a:t>Howarra</a:t>
            </a:r>
            <a:r>
              <a:rPr lang="en-GB" altLang="en-US" sz="2400" dirty="0">
                <a:solidFill>
                  <a:srgbClr val="FFFFFF"/>
                </a:solidFill>
                <a:latin typeface="Corbel" panose="020B0503020204020204" pitchFamily="34" charset="0"/>
              </a:rPr>
              <a:t> f</a:t>
            </a:r>
            <a:r>
              <a:rPr lang="en-US" altLang="en-US" sz="2400" dirty="0">
                <a:solidFill>
                  <a:srgbClr val="FFFFFF"/>
                </a:solidFill>
                <a:latin typeface="Arial" panose="020B0604020202020204" pitchFamily="34" charset="0"/>
              </a:rPr>
              <a:t>rom south</a:t>
            </a:r>
          </a:p>
          <a:p>
            <a:pPr fontAlgn="base">
              <a:lnSpc>
                <a:spcPct val="90000"/>
              </a:lnSpc>
              <a:spcBef>
                <a:spcPts val="1800"/>
              </a:spcBef>
              <a:spcAft>
                <a:spcPct val="0"/>
              </a:spcAft>
              <a:buFont typeface="Arial" panose="020B0604020202020204" pitchFamily="34" charset="0"/>
              <a:buChar char="▪"/>
            </a:pPr>
            <a:r>
              <a:rPr lang="en-US" altLang="en-US" sz="2400" dirty="0" err="1">
                <a:solidFill>
                  <a:srgbClr val="FFFFFF"/>
                </a:solidFill>
                <a:latin typeface="Arial" panose="020B0604020202020204" pitchFamily="34" charset="0"/>
              </a:rPr>
              <a:t>Rojeeb</a:t>
            </a:r>
            <a:r>
              <a:rPr lang="en-US" altLang="en-US" sz="2400" dirty="0">
                <a:solidFill>
                  <a:srgbClr val="FFFFFF"/>
                </a:solidFill>
                <a:latin typeface="Arial" panose="020B0604020202020204" pitchFamily="34" charset="0"/>
              </a:rPr>
              <a:t> from east</a:t>
            </a:r>
          </a:p>
          <a:p>
            <a:pPr fontAlgn="base">
              <a:lnSpc>
                <a:spcPct val="90000"/>
              </a:lnSpc>
              <a:spcBef>
                <a:spcPts val="1800"/>
              </a:spcBef>
              <a:spcAft>
                <a:spcPct val="0"/>
              </a:spcAft>
              <a:buFont typeface="Arial" panose="020B0604020202020204" pitchFamily="34" charset="0"/>
              <a:buChar char="▪"/>
            </a:pPr>
            <a:r>
              <a:rPr lang="en-US" altLang="en-US" sz="2400" dirty="0">
                <a:solidFill>
                  <a:srgbClr val="FFFFFF"/>
                </a:solidFill>
                <a:latin typeface="Arial" panose="020B0604020202020204" pitchFamily="34" charset="0"/>
              </a:rPr>
              <a:t>Nablus from west</a:t>
            </a:r>
          </a:p>
          <a:p>
            <a:pPr fontAlgn="base">
              <a:lnSpc>
                <a:spcPct val="90000"/>
              </a:lnSpc>
              <a:spcBef>
                <a:spcPts val="1800"/>
              </a:spcBef>
              <a:spcAft>
                <a:spcPct val="0"/>
              </a:spcAft>
              <a:buFont typeface="Arial" panose="020B0604020202020204" pitchFamily="34" charset="0"/>
              <a:buChar char="▪"/>
            </a:pPr>
            <a:r>
              <a:rPr lang="en-GB" altLang="en-US" sz="2400" dirty="0">
                <a:solidFill>
                  <a:srgbClr val="FFFFFF"/>
                </a:solidFill>
                <a:latin typeface="Corbel" panose="020B0503020204020204" pitchFamily="34" charset="0"/>
              </a:rPr>
              <a:t>Al-</a:t>
            </a:r>
            <a:r>
              <a:rPr lang="en-GB" altLang="en-US" sz="2400" dirty="0" err="1">
                <a:solidFill>
                  <a:srgbClr val="FFFFFF"/>
                </a:solidFill>
                <a:latin typeface="Corbel" panose="020B0503020204020204" pitchFamily="34" charset="0"/>
              </a:rPr>
              <a:t>Bathan</a:t>
            </a:r>
            <a:r>
              <a:rPr lang="en-GB" altLang="en-US" sz="2400" dirty="0">
                <a:solidFill>
                  <a:srgbClr val="FFFFFF"/>
                </a:solidFill>
                <a:latin typeface="Corbel" panose="020B0503020204020204" pitchFamily="34" charset="0"/>
              </a:rPr>
              <a:t> from North</a:t>
            </a:r>
            <a:endParaRPr lang="en-US" altLang="en-US" sz="2400" dirty="0">
              <a:solidFill>
                <a:srgbClr val="B2B2B2"/>
              </a:solidFill>
              <a:latin typeface="Arial" panose="020B0604020202020204" pitchFamily="34" charset="0"/>
            </a:endParaRPr>
          </a:p>
        </p:txBody>
      </p:sp>
      <p:pic>
        <p:nvPicPr>
          <p:cNvPr id="29705" name="Picture 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5612" y="883050"/>
            <a:ext cx="4250804" cy="2666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6" name="Picture 21" descr="C:\Users\mohammed\Desktop\Screen Shot 2014-11-22 at 9.14.07 PM.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62029" y="2379263"/>
            <a:ext cx="6476999"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2360612" y="2157196"/>
            <a:ext cx="1226096" cy="430887"/>
          </a:xfrm>
          <a:prstGeom prst="rect">
            <a:avLst/>
          </a:prstGeom>
          <a:noFill/>
        </p:spPr>
        <p:txBody>
          <a:bodyPr wrap="square" rtlCol="0">
            <a:spAutoFit/>
          </a:bodyPr>
          <a:lstStyle/>
          <a:p>
            <a:r>
              <a:rPr lang="en-GB" sz="2200" dirty="0">
                <a:solidFill>
                  <a:srgbClr val="FF0000"/>
                </a:solidFill>
              </a:rPr>
              <a:t>N</a:t>
            </a:r>
            <a:r>
              <a:rPr lang="en-GB" sz="2200" dirty="0" smtClean="0">
                <a:solidFill>
                  <a:srgbClr val="FF0000"/>
                </a:solidFill>
              </a:rPr>
              <a:t>ablus</a:t>
            </a:r>
            <a:endParaRPr lang="en-GB" sz="2200" dirty="0">
              <a:solidFill>
                <a:srgbClr val="FF0000"/>
              </a:solidFill>
            </a:endParaRPr>
          </a:p>
        </p:txBody>
      </p:sp>
    </p:spTree>
    <p:extLst>
      <p:ext uri="{BB962C8B-B14F-4D97-AF65-F5344CB8AC3E}">
        <p14:creationId xmlns:p14="http://schemas.microsoft.com/office/powerpoint/2010/main" val="4639390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Study area</a:t>
            </a:r>
            <a:endParaRPr lang="en-US" dirty="0"/>
          </a:p>
        </p:txBody>
      </p:sp>
      <p:sp>
        <p:nvSpPr>
          <p:cNvPr id="3" name="Content Placeholder 2"/>
          <p:cNvSpPr>
            <a:spLocks noGrp="1"/>
          </p:cNvSpPr>
          <p:nvPr>
            <p:ph idx="1"/>
          </p:nvPr>
        </p:nvSpPr>
        <p:spPr>
          <a:xfrm>
            <a:off x="621804" y="1772816"/>
            <a:ext cx="9144000" cy="4267200"/>
          </a:xfrm>
        </p:spPr>
        <p:txBody>
          <a:bodyPr>
            <a:normAutofit/>
          </a:bodyPr>
          <a:lstStyle/>
          <a:p>
            <a:r>
              <a:rPr lang="en-GB" dirty="0" smtClean="0"/>
              <a:t>The street  is </a:t>
            </a:r>
            <a:r>
              <a:rPr lang="en-US" dirty="0"/>
              <a:t>Located in the eastern region </a:t>
            </a:r>
            <a:endParaRPr lang="en-US" dirty="0" smtClean="0"/>
          </a:p>
          <a:p>
            <a:pPr marL="0" indent="0">
              <a:buNone/>
            </a:pPr>
            <a:r>
              <a:rPr lang="en-US" dirty="0" smtClean="0"/>
              <a:t> of Nablus city. </a:t>
            </a:r>
          </a:p>
          <a:p>
            <a:r>
              <a:rPr lang="en-GB" dirty="0" smtClean="0"/>
              <a:t>connects between Howarra</a:t>
            </a:r>
          </a:p>
          <a:p>
            <a:pPr marL="0" indent="0">
              <a:buNone/>
            </a:pPr>
            <a:r>
              <a:rPr lang="en-GB" dirty="0" smtClean="0"/>
              <a:t> (Ramallah) and Al-</a:t>
            </a:r>
            <a:r>
              <a:rPr lang="en-GB" dirty="0" err="1" smtClean="0"/>
              <a:t>Bathan</a:t>
            </a:r>
            <a:r>
              <a:rPr lang="en-GB" dirty="0" smtClean="0"/>
              <a:t> (Jenin).</a:t>
            </a:r>
          </a:p>
          <a:p>
            <a:r>
              <a:rPr lang="en-GB" dirty="0" smtClean="0"/>
              <a:t>The length is approximately 6 km.</a:t>
            </a:r>
          </a:p>
          <a:p>
            <a:pPr marL="0" indent="0">
              <a:buNone/>
            </a:pPr>
            <a:endParaRPr lang="en-GB" dirty="0" smtClean="0"/>
          </a:p>
          <a:p>
            <a:pPr marL="0" indent="0">
              <a:buNone/>
            </a:pPr>
            <a:endParaRPr lang="en-GB" dirty="0"/>
          </a:p>
        </p:txBody>
      </p:sp>
      <p:pic>
        <p:nvPicPr>
          <p:cNvPr id="5" name="Picture 4" descr="C:\Users\mohammed\Desktop\Screen Shot 2014-11-22 at 9.15.01 PM.png"/>
          <p:cNvPicPr/>
          <p:nvPr/>
        </p:nvPicPr>
        <p:blipFill rotWithShape="1">
          <a:blip r:embed="rId2" cstate="print">
            <a:extLst>
              <a:ext uri="{28A0092B-C50C-407E-A947-70E740481C1C}">
                <a14:useLocalDpi xmlns:a14="http://schemas.microsoft.com/office/drawing/2010/main" val="0"/>
              </a:ext>
            </a:extLst>
          </a:blip>
          <a:srcRect b="-1566"/>
          <a:stretch/>
        </p:blipFill>
        <p:spPr bwMode="auto">
          <a:xfrm>
            <a:off x="6598468" y="274638"/>
            <a:ext cx="5302325" cy="646673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3698102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Inventory</a:t>
            </a:r>
            <a:endParaRPr lang="en-US" dirty="0"/>
          </a:p>
        </p:txBody>
      </p:sp>
      <p:sp>
        <p:nvSpPr>
          <p:cNvPr id="8" name="Content Placeholder 7"/>
          <p:cNvSpPr>
            <a:spLocks noGrp="1"/>
          </p:cNvSpPr>
          <p:nvPr>
            <p:ph sz="half" idx="1"/>
          </p:nvPr>
        </p:nvSpPr>
        <p:spPr>
          <a:xfrm>
            <a:off x="1522413" y="1905000"/>
            <a:ext cx="9756575" cy="4267200"/>
          </a:xfrm>
        </p:spPr>
        <p:txBody>
          <a:bodyPr>
            <a:normAutofit lnSpcReduction="10000"/>
          </a:bodyPr>
          <a:lstStyle/>
          <a:p>
            <a:r>
              <a:rPr lang="en-US" dirty="0" smtClean="0"/>
              <a:t>The road is mainly divided into two major parts according </a:t>
            </a:r>
          </a:p>
          <a:p>
            <a:pPr marL="0" indent="0">
              <a:buNone/>
            </a:pPr>
            <a:r>
              <a:rPr lang="en-US" dirty="0" smtClean="0"/>
              <a:t>to its pavement condition.</a:t>
            </a:r>
          </a:p>
          <a:p>
            <a:r>
              <a:rPr lang="en-US" dirty="0" smtClean="0"/>
              <a:t>First part is from Howwara to Bait-</a:t>
            </a:r>
            <a:r>
              <a:rPr lang="en-US" dirty="0" err="1" smtClean="0"/>
              <a:t>Foreeq</a:t>
            </a:r>
            <a:r>
              <a:rPr lang="en-US" dirty="0" smtClean="0"/>
              <a:t> .</a:t>
            </a:r>
          </a:p>
          <a:p>
            <a:r>
              <a:rPr lang="en-US" dirty="0" smtClean="0"/>
              <a:t>Second part is from Bait-</a:t>
            </a:r>
            <a:r>
              <a:rPr lang="en-US" dirty="0" err="1" smtClean="0"/>
              <a:t>foreeq</a:t>
            </a:r>
            <a:r>
              <a:rPr lang="en-US" dirty="0" smtClean="0"/>
              <a:t> to Al-</a:t>
            </a:r>
            <a:r>
              <a:rPr lang="en-US" dirty="0" err="1" smtClean="0"/>
              <a:t>Msaken</a:t>
            </a:r>
            <a:r>
              <a:rPr lang="en-US" dirty="0" smtClean="0"/>
              <a:t>.</a:t>
            </a:r>
          </a:p>
          <a:p>
            <a:r>
              <a:rPr lang="en-US" dirty="0" smtClean="0"/>
              <a:t>Pavement conditions of street is bad.</a:t>
            </a:r>
          </a:p>
          <a:p>
            <a:r>
              <a:rPr lang="en-US" dirty="0" smtClean="0"/>
              <a:t>Light conditions is bad.</a:t>
            </a:r>
          </a:p>
          <a:p>
            <a:r>
              <a:rPr lang="en-US" dirty="0" smtClean="0"/>
              <a:t>No side walk, no light poles.</a:t>
            </a:r>
          </a:p>
          <a:p>
            <a:r>
              <a:rPr lang="en-US" dirty="0" smtClean="0"/>
              <a:t>Asphalt width is approximately  7m.</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06780" y="188640"/>
            <a:ext cx="2584998" cy="6482313"/>
          </a:xfrm>
          <a:prstGeom prst="rect">
            <a:avLst/>
          </a:prstGeom>
        </p:spPr>
      </p:pic>
    </p:spTree>
    <p:extLst>
      <p:ext uri="{BB962C8B-B14F-4D97-AF65-F5344CB8AC3E}">
        <p14:creationId xmlns:p14="http://schemas.microsoft.com/office/powerpoint/2010/main" val="32387992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collection</a:t>
            </a:r>
            <a:endParaRPr lang="en-US" dirty="0"/>
          </a:p>
        </p:txBody>
      </p:sp>
      <p:sp>
        <p:nvSpPr>
          <p:cNvPr id="3" name="Content Placeholder 2"/>
          <p:cNvSpPr>
            <a:spLocks noGrp="1"/>
          </p:cNvSpPr>
          <p:nvPr>
            <p:ph sz="half" idx="1"/>
          </p:nvPr>
        </p:nvSpPr>
        <p:spPr>
          <a:xfrm>
            <a:off x="1522413" y="1905000"/>
            <a:ext cx="9143999" cy="4267200"/>
          </a:xfrm>
        </p:spPr>
        <p:txBody>
          <a:bodyPr/>
          <a:lstStyle/>
          <a:p>
            <a:pPr lvl="0"/>
            <a:r>
              <a:rPr lang="en-US" dirty="0"/>
              <a:t>Contour </a:t>
            </a:r>
            <a:r>
              <a:rPr lang="en-US" dirty="0" smtClean="0"/>
              <a:t>map.</a:t>
            </a:r>
          </a:p>
          <a:p>
            <a:r>
              <a:rPr lang="en-US" dirty="0"/>
              <a:t>Road </a:t>
            </a:r>
            <a:r>
              <a:rPr lang="en-US" dirty="0" smtClean="0"/>
              <a:t>network.</a:t>
            </a:r>
          </a:p>
          <a:p>
            <a:r>
              <a:rPr lang="en-US" dirty="0"/>
              <a:t>Structural plan (Houses distribution</a:t>
            </a:r>
            <a:r>
              <a:rPr lang="en-US" dirty="0" smtClean="0"/>
              <a:t>).</a:t>
            </a:r>
          </a:p>
          <a:p>
            <a:r>
              <a:rPr lang="en-US" dirty="0" smtClean="0"/>
              <a:t>Soil samples.</a:t>
            </a:r>
          </a:p>
          <a:p>
            <a:r>
              <a:rPr lang="en-US" dirty="0" smtClean="0"/>
              <a:t>Traffic volume.</a:t>
            </a:r>
          </a:p>
          <a:p>
            <a:r>
              <a:rPr lang="en-US" dirty="0" smtClean="0"/>
              <a:t>Data for estimating the cost of the project.</a:t>
            </a:r>
          </a:p>
          <a:p>
            <a:endParaRPr lang="en-US" dirty="0"/>
          </a:p>
          <a:p>
            <a:endParaRPr lang="en-US" dirty="0"/>
          </a:p>
          <a:p>
            <a:endParaRPr lang="en-US" dirty="0"/>
          </a:p>
        </p:txBody>
      </p:sp>
    </p:spTree>
    <p:extLst>
      <p:ext uri="{BB962C8B-B14F-4D97-AF65-F5344CB8AC3E}">
        <p14:creationId xmlns:p14="http://schemas.microsoft.com/office/powerpoint/2010/main" val="4019063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Traffic volume</a:t>
            </a:r>
          </a:p>
        </p:txBody>
      </p:sp>
      <p:sp>
        <p:nvSpPr>
          <p:cNvPr id="3" name="Content Placeholder 2"/>
          <p:cNvSpPr>
            <a:spLocks noGrp="1"/>
          </p:cNvSpPr>
          <p:nvPr>
            <p:ph sz="half" idx="1"/>
          </p:nvPr>
        </p:nvSpPr>
        <p:spPr>
          <a:xfrm>
            <a:off x="1522413" y="1905000"/>
            <a:ext cx="9684567" cy="4267200"/>
          </a:xfrm>
        </p:spPr>
        <p:txBody>
          <a:bodyPr/>
          <a:lstStyle/>
          <a:p>
            <a:r>
              <a:rPr lang="en-US" dirty="0" smtClean="0"/>
              <a:t>Count the traffic volume on the major five intersections in the study area:</a:t>
            </a:r>
          </a:p>
          <a:p>
            <a:r>
              <a:rPr lang="en-US" dirty="0" err="1"/>
              <a:t>Hiwwarah</a:t>
            </a:r>
            <a:r>
              <a:rPr lang="en-US" dirty="0"/>
              <a:t> Intersection </a:t>
            </a:r>
            <a:r>
              <a:rPr lang="en-US" dirty="0" smtClean="0"/>
              <a:t>.</a:t>
            </a:r>
          </a:p>
          <a:p>
            <a:r>
              <a:rPr lang="en-US" dirty="0"/>
              <a:t>Rojeeb Intersection </a:t>
            </a:r>
            <a:r>
              <a:rPr lang="en-US" dirty="0" smtClean="0"/>
              <a:t>.</a:t>
            </a:r>
          </a:p>
          <a:p>
            <a:r>
              <a:rPr lang="en-US" dirty="0"/>
              <a:t>Al </a:t>
            </a:r>
            <a:r>
              <a:rPr lang="en-US" dirty="0" err="1"/>
              <a:t>Masaken</a:t>
            </a:r>
            <a:r>
              <a:rPr lang="en-US" dirty="0"/>
              <a:t> Intersection </a:t>
            </a:r>
            <a:r>
              <a:rPr lang="en-US" dirty="0" smtClean="0"/>
              <a:t>.</a:t>
            </a:r>
          </a:p>
          <a:p>
            <a:r>
              <a:rPr lang="en-US" dirty="0"/>
              <a:t>Beit </a:t>
            </a:r>
            <a:r>
              <a:rPr lang="en-US" dirty="0" err="1"/>
              <a:t>Furik</a:t>
            </a:r>
            <a:r>
              <a:rPr lang="en-US" dirty="0"/>
              <a:t> Intersection </a:t>
            </a:r>
            <a:r>
              <a:rPr lang="en-US" dirty="0" smtClean="0"/>
              <a:t>.</a:t>
            </a:r>
          </a:p>
          <a:p>
            <a:r>
              <a:rPr lang="en-US" dirty="0"/>
              <a:t>Salem Intersection </a:t>
            </a:r>
            <a:r>
              <a:rPr lang="en-US" dirty="0" smtClean="0"/>
              <a:t>.</a:t>
            </a:r>
          </a:p>
          <a:p>
            <a:endParaRPr lang="en-US" dirty="0"/>
          </a:p>
        </p:txBody>
      </p:sp>
    </p:spTree>
    <p:extLst>
      <p:ext uri="{BB962C8B-B14F-4D97-AF65-F5344CB8AC3E}">
        <p14:creationId xmlns:p14="http://schemas.microsoft.com/office/powerpoint/2010/main" val="4267737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Design speed</a:t>
            </a:r>
            <a:endParaRPr lang="en-GB" dirty="0"/>
          </a:p>
        </p:txBody>
      </p:sp>
      <p:sp>
        <p:nvSpPr>
          <p:cNvPr id="3" name="Content Placeholder 2"/>
          <p:cNvSpPr>
            <a:spLocks noGrp="1"/>
          </p:cNvSpPr>
          <p:nvPr>
            <p:ph sz="half" idx="1"/>
          </p:nvPr>
        </p:nvSpPr>
        <p:spPr>
          <a:xfrm>
            <a:off x="837828" y="1844824"/>
            <a:ext cx="9793088" cy="4327376"/>
          </a:xfrm>
        </p:spPr>
        <p:txBody>
          <a:bodyPr>
            <a:normAutofit/>
          </a:bodyPr>
          <a:lstStyle/>
          <a:p>
            <a:r>
              <a:rPr lang="en-US" sz="3400" i="1" dirty="0" smtClean="0"/>
              <a:t>Based on AASHTO, the </a:t>
            </a:r>
            <a:r>
              <a:rPr lang="en-US" sz="3400" i="1" dirty="0" smtClean="0"/>
              <a:t>selected </a:t>
            </a:r>
            <a:r>
              <a:rPr lang="en-US" sz="3400" i="1" dirty="0"/>
              <a:t>design </a:t>
            </a:r>
            <a:r>
              <a:rPr lang="en-US" sz="3400" i="1" dirty="0" smtClean="0"/>
              <a:t>speed </a:t>
            </a:r>
            <a:r>
              <a:rPr lang="en-US" sz="3400" i="1" dirty="0"/>
              <a:t>of </a:t>
            </a:r>
            <a:r>
              <a:rPr lang="en-US" sz="3400" i="1" dirty="0" smtClean="0"/>
              <a:t>the </a:t>
            </a:r>
            <a:r>
              <a:rPr lang="en-US" sz="3400" i="1" dirty="0"/>
              <a:t>highway </a:t>
            </a:r>
            <a:r>
              <a:rPr lang="en-US" sz="3400" i="1" dirty="0" smtClean="0"/>
              <a:t>is </a:t>
            </a:r>
            <a:r>
              <a:rPr lang="en-US" sz="3400" i="1" dirty="0" smtClean="0">
                <a:solidFill>
                  <a:srgbClr val="FF0000"/>
                </a:solidFill>
              </a:rPr>
              <a:t>100</a:t>
            </a:r>
            <a:r>
              <a:rPr lang="en-US" sz="3400" i="1" dirty="0" smtClean="0"/>
              <a:t> </a:t>
            </a:r>
            <a:r>
              <a:rPr lang="en-US" sz="3400" i="1" dirty="0"/>
              <a:t>Km/hr.</a:t>
            </a:r>
            <a:endParaRPr lang="en-GB" sz="3400" dirty="0"/>
          </a:p>
        </p:txBody>
      </p:sp>
    </p:spTree>
    <p:extLst>
      <p:ext uri="{BB962C8B-B14F-4D97-AF65-F5344CB8AC3E}">
        <p14:creationId xmlns:p14="http://schemas.microsoft.com/office/powerpoint/2010/main" val="2141563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halkboard 16x9">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300000"/>
              </a:schemeClr>
            </a:gs>
            <a:gs pos="100000">
              <a:schemeClr val="phClr">
                <a:shade val="30000"/>
                <a:satMod val="200000"/>
              </a:schemeClr>
            </a:gs>
          </a:gsLst>
          <a:path path="circle">
            <a:fillToRect l="50000" t="50000" r="50000" b="50000"/>
          </a:path>
        </a:gradFill>
        <a:blipFill rotWithShape="1">
          <a:blip xmlns:r="http://schemas.openxmlformats.org/officeDocument/2006/relationships" r:embed="rId1">
            <a:duotone>
              <a:schemeClr val="phClr">
                <a:shade val="12000"/>
                <a:satMod val="240000"/>
              </a:schemeClr>
              <a:schemeClr val="phClr">
                <a:tint val="65000"/>
              </a:schemeClr>
            </a:duotone>
          </a:blip>
          <a:stretch/>
        </a:blip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miter lim="8000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theme>
</file>

<file path=ppt/theme/theme2.xml><?xml version="1.0" encoding="utf-8"?>
<a:theme xmlns:a="http://schemas.openxmlformats.org/drawingml/2006/main" name="1_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0F09A44C-857D-42FD-9219-94A36248C2C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Chalkboard education presentation (widescreen)</Template>
  <TotalTime>0</TotalTime>
  <Words>818</Words>
  <Application>Microsoft Office PowerPoint</Application>
  <PresentationFormat>Custom</PresentationFormat>
  <Paragraphs>145</Paragraphs>
  <Slides>29</Slides>
  <Notes>6</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29</vt:i4>
      </vt:variant>
    </vt:vector>
  </HeadingPairs>
  <TitlesOfParts>
    <vt:vector size="32" baseType="lpstr">
      <vt:lpstr>Chalkboard 16x9</vt:lpstr>
      <vt:lpstr>1_Default Design</vt:lpstr>
      <vt:lpstr>Microsoft Excel Worksheet</vt:lpstr>
      <vt:lpstr>Evaluation and Redesign of Rojeeb Street</vt:lpstr>
      <vt:lpstr>Objectives </vt:lpstr>
      <vt:lpstr>Significance of work</vt:lpstr>
      <vt:lpstr>PowerPoint Presentation</vt:lpstr>
      <vt:lpstr>Study area</vt:lpstr>
      <vt:lpstr>Inventory</vt:lpstr>
      <vt:lpstr>Data collection</vt:lpstr>
      <vt:lpstr>Traffic volume</vt:lpstr>
      <vt:lpstr>Design speed</vt:lpstr>
      <vt:lpstr>Data analysis</vt:lpstr>
      <vt:lpstr>Data analysis (Geotechnical analysis) </vt:lpstr>
      <vt:lpstr>Data Analysis for Intersections (level of service)</vt:lpstr>
      <vt:lpstr>Data Analysis for links (Two Lane Rural Highway)  </vt:lpstr>
      <vt:lpstr>Future Analysis  </vt:lpstr>
      <vt:lpstr>Analysis of Future Conditions</vt:lpstr>
      <vt:lpstr>Geometric Design</vt:lpstr>
      <vt:lpstr>Geometric Design</vt:lpstr>
      <vt:lpstr>Geometric Design </vt:lpstr>
      <vt:lpstr>Pavement Design</vt:lpstr>
      <vt:lpstr>Intersection Design</vt:lpstr>
      <vt:lpstr>Intersection Design</vt:lpstr>
      <vt:lpstr>Intersection Design</vt:lpstr>
      <vt:lpstr>Control Devices </vt:lpstr>
      <vt:lpstr>Control Devices</vt:lpstr>
      <vt:lpstr>BILL OF QUANTITY</vt:lpstr>
      <vt:lpstr>Standards and Specification</vt:lpstr>
      <vt:lpstr>Conclusion  </vt:lpstr>
      <vt:lpstr>Recommendation</vt:lpstr>
      <vt:lpstr>Thank you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2014-12-20T10:00:29Z</dcterms:created>
  <dcterms:modified xsi:type="dcterms:W3CDTF">2015-05-11T19:53:24Z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TC028048469991</vt:lpwstr>
  </property>
</Properties>
</file>