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 id="2147483684" r:id="rId3"/>
  </p:sldMasterIdLst>
  <p:notesMasterIdLst>
    <p:notesMasterId r:id="rId33"/>
  </p:notesMasterIdLst>
  <p:handoutMasterIdLst>
    <p:handoutMasterId r:id="rId34"/>
  </p:handoutMasterIdLst>
  <p:sldIdLst>
    <p:sldId id="256" r:id="rId4"/>
    <p:sldId id="283" r:id="rId5"/>
    <p:sldId id="284" r:id="rId6"/>
    <p:sldId id="304" r:id="rId7"/>
    <p:sldId id="297" r:id="rId8"/>
    <p:sldId id="295" r:id="rId9"/>
    <p:sldId id="285" r:id="rId10"/>
    <p:sldId id="292" r:id="rId11"/>
    <p:sldId id="303" r:id="rId12"/>
    <p:sldId id="306" r:id="rId13"/>
    <p:sldId id="293" r:id="rId14"/>
    <p:sldId id="302" r:id="rId15"/>
    <p:sldId id="316" r:id="rId16"/>
    <p:sldId id="314" r:id="rId17"/>
    <p:sldId id="315" r:id="rId18"/>
    <p:sldId id="331" r:id="rId19"/>
    <p:sldId id="328" r:id="rId20"/>
    <p:sldId id="317" r:id="rId21"/>
    <p:sldId id="326" r:id="rId22"/>
    <p:sldId id="319" r:id="rId23"/>
    <p:sldId id="318" r:id="rId24"/>
    <p:sldId id="320" r:id="rId25"/>
    <p:sldId id="323" r:id="rId26"/>
    <p:sldId id="329" r:id="rId27"/>
    <p:sldId id="322" r:id="rId28"/>
    <p:sldId id="310" r:id="rId29"/>
    <p:sldId id="309" r:id="rId30"/>
    <p:sldId id="325" r:id="rId31"/>
    <p:sldId id="312" r:id="rId3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274" autoAdjust="0"/>
  </p:normalViewPr>
  <p:slideViewPr>
    <p:cSldViewPr>
      <p:cViewPr>
        <p:scale>
          <a:sx n="77" d="100"/>
          <a:sy n="77" d="100"/>
        </p:scale>
        <p:origin x="-378" y="-72"/>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5/11/2015</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5/11/2015</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F2A70B-78F2-4DCF-B53B-C990D2FAFB8A}" type="slidenum">
              <a:rPr lang="en-US" smtClean="0"/>
              <a:t>1</a:t>
            </a:fld>
            <a:endParaRPr lang="en-US"/>
          </a:p>
        </p:txBody>
      </p:sp>
    </p:spTree>
    <p:extLst>
      <p:ext uri="{BB962C8B-B14F-4D97-AF65-F5344CB8AC3E}">
        <p14:creationId xmlns:p14="http://schemas.microsoft.com/office/powerpoint/2010/main" val="802056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F2A70B-78F2-4DCF-B53B-C990D2FAFB8A}" type="slidenum">
              <a:rPr lang="en-US" smtClean="0"/>
              <a:t>2</a:t>
            </a:fld>
            <a:endParaRPr lang="en-US"/>
          </a:p>
        </p:txBody>
      </p:sp>
    </p:spTree>
    <p:extLst>
      <p:ext uri="{BB962C8B-B14F-4D97-AF65-F5344CB8AC3E}">
        <p14:creationId xmlns:p14="http://schemas.microsoft.com/office/powerpoint/2010/main" val="3706662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F2A70B-78F2-4DCF-B53B-C990D2FAFB8A}"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940829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F2A70B-78F2-4DCF-B53B-C990D2FAFB8A}" type="slidenum">
              <a:rPr lang="en-US" smtClean="0"/>
              <a:t>7</a:t>
            </a:fld>
            <a:endParaRPr lang="en-US"/>
          </a:p>
        </p:txBody>
      </p:sp>
    </p:spTree>
    <p:extLst>
      <p:ext uri="{BB962C8B-B14F-4D97-AF65-F5344CB8AC3E}">
        <p14:creationId xmlns:p14="http://schemas.microsoft.com/office/powerpoint/2010/main" val="4160349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1F2A70B-78F2-4DCF-B53B-C990D2FAFB8A}" type="slidenum">
              <a:rPr lang="en-GB" smtClean="0"/>
              <a:t>27</a:t>
            </a:fld>
            <a:endParaRPr lang="en-GB"/>
          </a:p>
        </p:txBody>
      </p:sp>
    </p:spTree>
    <p:extLst>
      <p:ext uri="{BB962C8B-B14F-4D97-AF65-F5344CB8AC3E}">
        <p14:creationId xmlns:p14="http://schemas.microsoft.com/office/powerpoint/2010/main" val="3030034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1F2A70B-78F2-4DCF-B53B-C990D2FAFB8A}" type="slidenum">
              <a:rPr lang="en-GB" smtClean="0"/>
              <a:t>28</a:t>
            </a:fld>
            <a:endParaRPr lang="en-GB"/>
          </a:p>
        </p:txBody>
      </p:sp>
    </p:spTree>
    <p:extLst>
      <p:ext uri="{BB962C8B-B14F-4D97-AF65-F5344CB8AC3E}">
        <p14:creationId xmlns:p14="http://schemas.microsoft.com/office/powerpoint/2010/main" val="3868063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grpSp>
        <p:nvGrpSpPr>
          <p:cNvPr id="256" name="line"/>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line"/>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5/11/2015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line"/>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08012" y="277813"/>
            <a:ext cx="9144001" cy="5898573"/>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5/11/2015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CF992E-4837-4EAA-A7CB-0DBD31C10B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80837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A5B948-82FC-4B03-A6BA-C4C8492C4D9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36936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438900-1274-46F9-A261-13936B10008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22328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162" y="1981200"/>
            <a:ext cx="50786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981200"/>
            <a:ext cx="50786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F5D5B7-67E9-42AC-80C3-CDA8E6D3AEC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75483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1B78009-CE36-4F42-82DA-28BEAC26BB1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5249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AC30F3B-4831-4922-B41B-EEE7BA6C3E9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54555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282AA59-87A7-4A22-9DB2-CAE05CE7F38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62496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7E9527-5AFF-4FE5-9876-E1308DB4841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4738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67" name="line"/>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5/11/2015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B18CD9-A12D-4336-AA01-187450F7DFD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377728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E0C54C-F7EB-40D0-BA45-FBD3354672F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85807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4538" y="609600"/>
            <a:ext cx="2590125"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162" y="609600"/>
            <a:ext cx="7567229"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D85C3C-6064-44D2-8DC0-D0C2421D372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21059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255" name="line"/>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a:t>5/11/2015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58" name="line"/>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AFE8FB1-0A7A-443E-AAF7-31D4FA1AA312}" type="datetimeFigureOut">
              <a:rPr lang="en-US"/>
              <a:t>5/11/2015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60" name="line"/>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AFE8FB1-0A7A-443E-AAF7-31D4FA1AA312}" type="datetimeFigureOut">
              <a:rPr lang="en-US"/>
              <a:t>5/11/2015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6" name="line"/>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AFE8FB1-0A7A-443E-AAF7-31D4FA1AA312}" type="datetimeFigureOut">
              <a:rPr lang="en-US"/>
              <a:t>5/11/2015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FE8FB1-0A7A-443E-AAF7-31D4FA1AA312}" type="datetimeFigureOut">
              <a:rPr lang="en-US"/>
              <a:t>5/11/2015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615" name="frame"/>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a:t>5/11/2015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614" name="frame"/>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a:t>5/11/2015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9AFE8FB1-0A7A-443E-AAF7-31D4FA1AA312}" type="datetimeFigureOut">
              <a:rPr lang="en-US"/>
              <a:pPr/>
              <a:t>5/11/2015</a:t>
            </a:fld>
            <a:endParaRPr/>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25BA54BD-C84D-46CE-8B72-31BFB26ABA43}" type="slidenum">
              <a:rPr/>
              <a:pPr/>
              <a:t>‹#›</a:t>
            </a:fld>
            <a:endParaRPr/>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162" y="609600"/>
            <a:ext cx="103605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914162" y="1981200"/>
            <a:ext cx="10360501"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914162" y="6248400"/>
            <a:ext cx="2539339"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4515" y="6248400"/>
            <a:ext cx="385979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5324" y="6248400"/>
            <a:ext cx="2539339"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EF4A970A-5C53-4DB7-A28F-A4FF7845FC91}"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8422677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3892" y="260648"/>
            <a:ext cx="9144000" cy="2667000"/>
          </a:xfrm>
        </p:spPr>
        <p:txBody>
          <a:bodyPr/>
          <a:lstStyle/>
          <a:p>
            <a:r>
              <a:rPr lang="en-US" dirty="0" smtClean="0"/>
              <a:t>Evaluation and Redesign of Rojeeb Street</a:t>
            </a:r>
            <a:endParaRPr lang="en-US"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GB" dirty="0" smtClean="0"/>
              <a:t>Data analysis</a:t>
            </a:r>
            <a:endParaRPr lang="en-GB" dirty="0"/>
          </a:p>
        </p:txBody>
      </p:sp>
    </p:spTree>
    <p:extLst>
      <p:ext uri="{BB962C8B-B14F-4D97-AF65-F5344CB8AC3E}">
        <p14:creationId xmlns:p14="http://schemas.microsoft.com/office/powerpoint/2010/main" val="239563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 (Geotechnical analysis) </a:t>
            </a:r>
            <a:endParaRPr lang="en-US" dirty="0"/>
          </a:p>
        </p:txBody>
      </p:sp>
      <p:sp>
        <p:nvSpPr>
          <p:cNvPr id="6" name="Content Placeholder 3"/>
          <p:cNvSpPr>
            <a:spLocks noGrp="1"/>
          </p:cNvSpPr>
          <p:nvPr>
            <p:ph sz="half" idx="1"/>
          </p:nvPr>
        </p:nvSpPr>
        <p:spPr>
          <a:xfrm>
            <a:off x="1522413" y="1905000"/>
            <a:ext cx="9144000" cy="4267200"/>
          </a:xfrm>
        </p:spPr>
        <p:txBody>
          <a:bodyPr/>
          <a:lstStyle/>
          <a:p>
            <a:r>
              <a:rPr lang="en-US" i="1" dirty="0"/>
              <a:t>Taking Samples Of Soil </a:t>
            </a:r>
            <a:r>
              <a:rPr lang="en-US" i="1" dirty="0" smtClean="0"/>
              <a:t>and making Tests on them </a:t>
            </a:r>
            <a:r>
              <a:rPr lang="en-US" i="1" dirty="0"/>
              <a:t>in the University </a:t>
            </a:r>
            <a:r>
              <a:rPr lang="en-US" i="1" dirty="0" smtClean="0"/>
              <a:t>Lab.</a:t>
            </a:r>
          </a:p>
          <a:p>
            <a:r>
              <a:rPr lang="en-GB" i="1" dirty="0"/>
              <a:t>Type of soil is (A-2-4) </a:t>
            </a:r>
            <a:r>
              <a:rPr lang="en-GB" i="1" dirty="0" smtClean="0"/>
              <a:t>.</a:t>
            </a:r>
          </a:p>
          <a:p>
            <a:r>
              <a:rPr lang="en-GB" i="1" dirty="0"/>
              <a:t>Which is </a:t>
            </a:r>
            <a:r>
              <a:rPr lang="en-GB" i="1" dirty="0" err="1"/>
              <a:t>silty</a:t>
            </a:r>
            <a:r>
              <a:rPr lang="en-GB" i="1" dirty="0"/>
              <a:t> and clayey gravel and sand </a:t>
            </a:r>
            <a:r>
              <a:rPr lang="en-GB" i="1" dirty="0" smtClean="0"/>
              <a:t>.</a:t>
            </a:r>
          </a:p>
          <a:p>
            <a:r>
              <a:rPr lang="en-GB" i="1" dirty="0"/>
              <a:t>CBR </a:t>
            </a:r>
            <a:r>
              <a:rPr lang="en-GB" i="1" dirty="0" smtClean="0"/>
              <a:t>values of samples are </a:t>
            </a:r>
            <a:r>
              <a:rPr lang="en-GB" i="1" dirty="0"/>
              <a:t>between </a:t>
            </a:r>
            <a:r>
              <a:rPr lang="en-GB" i="1" dirty="0" smtClean="0"/>
              <a:t>40-50 .</a:t>
            </a:r>
          </a:p>
          <a:p>
            <a:r>
              <a:rPr lang="en-GB" i="1" dirty="0" smtClean="0"/>
              <a:t>It’s good to use as subgrade.</a:t>
            </a:r>
          </a:p>
          <a:p>
            <a:pPr marL="0" indent="0">
              <a:buNone/>
            </a:pPr>
            <a:endParaRPr lang="en-GB" i="1" dirty="0"/>
          </a:p>
          <a:p>
            <a:endParaRPr lang="en-GB" i="1" dirty="0"/>
          </a:p>
          <a:p>
            <a:endParaRPr lang="en-GB" i="1" dirty="0"/>
          </a:p>
          <a:p>
            <a:endParaRPr lang="en-US" i="1" dirty="0" smtClean="0"/>
          </a:p>
          <a:p>
            <a:endParaRPr lang="en-US" dirty="0"/>
          </a:p>
        </p:txBody>
      </p:sp>
    </p:spTree>
    <p:extLst>
      <p:ext uri="{BB962C8B-B14F-4D97-AF65-F5344CB8AC3E}">
        <p14:creationId xmlns:p14="http://schemas.microsoft.com/office/powerpoint/2010/main" val="25790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56" y="553852"/>
            <a:ext cx="11809312" cy="792088"/>
          </a:xfrm>
        </p:spPr>
        <p:txBody>
          <a:bodyPr>
            <a:normAutofit/>
          </a:bodyPr>
          <a:lstStyle/>
          <a:p>
            <a:r>
              <a:rPr lang="en-US" dirty="0" smtClean="0"/>
              <a:t>Data </a:t>
            </a:r>
            <a:r>
              <a:rPr lang="en-US" dirty="0"/>
              <a:t>Analysis for Intersections </a:t>
            </a:r>
            <a:r>
              <a:rPr lang="en-US" dirty="0" smtClean="0"/>
              <a:t>(level of service)</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1687634060"/>
              </p:ext>
            </p:extLst>
          </p:nvPr>
        </p:nvGraphicFramePr>
        <p:xfrm>
          <a:off x="846138" y="1887538"/>
          <a:ext cx="10801350" cy="4133750"/>
        </p:xfrm>
        <a:graphic>
          <a:graphicData uri="http://schemas.openxmlformats.org/presentationml/2006/ole">
            <mc:AlternateContent xmlns:mc="http://schemas.openxmlformats.org/markup-compatibility/2006">
              <mc:Choice xmlns:v="urn:schemas-microsoft-com:vml" Requires="v">
                <p:oleObj spid="_x0000_s2083" name="Worksheet" r:id="rId3" imgW="7943820" imgH="1600166" progId="Excel.Sheet.12">
                  <p:embed/>
                </p:oleObj>
              </mc:Choice>
              <mc:Fallback>
                <p:oleObj name="Worksheet" r:id="rId3" imgW="7943820" imgH="1600166" progId="Excel.Sheet.12">
                  <p:embed/>
                  <p:pic>
                    <p:nvPicPr>
                      <p:cNvPr id="0" name=""/>
                      <p:cNvPicPr/>
                      <p:nvPr/>
                    </p:nvPicPr>
                    <p:blipFill>
                      <a:blip r:embed="rId4"/>
                      <a:stretch>
                        <a:fillRect/>
                      </a:stretch>
                    </p:blipFill>
                    <p:spPr>
                      <a:xfrm>
                        <a:off x="846138" y="1887538"/>
                        <a:ext cx="10801350" cy="4133750"/>
                      </a:xfrm>
                      <a:prstGeom prst="rect">
                        <a:avLst/>
                      </a:prstGeom>
                    </p:spPr>
                  </p:pic>
                </p:oleObj>
              </mc:Fallback>
            </mc:AlternateContent>
          </a:graphicData>
        </a:graphic>
      </p:graphicFrame>
    </p:spTree>
    <p:extLst>
      <p:ext uri="{BB962C8B-B14F-4D97-AF65-F5344CB8AC3E}">
        <p14:creationId xmlns:p14="http://schemas.microsoft.com/office/powerpoint/2010/main" val="50971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908" y="836712"/>
            <a:ext cx="10009112" cy="1584176"/>
          </a:xfrm>
        </p:spPr>
        <p:txBody>
          <a:bodyPr>
            <a:normAutofit/>
          </a:bodyPr>
          <a:lstStyle/>
          <a:p>
            <a:pPr algn="ctr"/>
            <a:r>
              <a:rPr lang="en-US" sz="3600" dirty="0" smtClean="0"/>
              <a:t>Data Analysis for links </a:t>
            </a:r>
            <a:r>
              <a:rPr lang="en-US" sz="3600" dirty="0" smtClean="0"/>
              <a:t>(Two Lane Rural Highway) </a:t>
            </a:r>
            <a:r>
              <a:rPr lang="en-US" dirty="0"/>
              <a:t/>
            </a:r>
            <a:br>
              <a:rPr lang="en-US" dirty="0"/>
            </a:br>
            <a:endParaRPr lang="en-GB" dirty="0"/>
          </a:p>
        </p:txBody>
      </p:sp>
      <p:sp>
        <p:nvSpPr>
          <p:cNvPr id="3" name="Content Placeholder 2"/>
          <p:cNvSpPr>
            <a:spLocks noGrp="1"/>
          </p:cNvSpPr>
          <p:nvPr>
            <p:ph sz="half" idx="1"/>
          </p:nvPr>
        </p:nvSpPr>
        <p:spPr>
          <a:xfrm>
            <a:off x="1522413" y="2564904"/>
            <a:ext cx="9540551" cy="3607296"/>
          </a:xfrm>
        </p:spPr>
        <p:txBody>
          <a:bodyPr>
            <a:normAutofit/>
          </a:bodyPr>
          <a:lstStyle/>
          <a:p>
            <a:r>
              <a:rPr lang="en-US" sz="3200" dirty="0" smtClean="0"/>
              <a:t>For the </a:t>
            </a:r>
            <a:r>
              <a:rPr lang="en-US" sz="3200" dirty="0"/>
              <a:t>e</a:t>
            </a:r>
            <a:r>
              <a:rPr lang="en-US" sz="3200" dirty="0" smtClean="0"/>
              <a:t>xisting conditions </a:t>
            </a:r>
            <a:endParaRPr lang="en-US" sz="3200" dirty="0"/>
          </a:p>
          <a:p>
            <a:pPr marL="0" indent="0">
              <a:buNone/>
            </a:pPr>
            <a:r>
              <a:rPr lang="en-US" sz="3200" i="1" dirty="0" smtClean="0"/>
              <a:t>       Level of Service is B</a:t>
            </a:r>
          </a:p>
          <a:p>
            <a:pPr marL="0" indent="0">
              <a:buNone/>
            </a:pPr>
            <a:endParaRPr lang="en-US" sz="3200" i="1" dirty="0" smtClean="0"/>
          </a:p>
        </p:txBody>
      </p:sp>
    </p:spTree>
    <p:extLst>
      <p:ext uri="{BB962C8B-B14F-4D97-AF65-F5344CB8AC3E}">
        <p14:creationId xmlns:p14="http://schemas.microsoft.com/office/powerpoint/2010/main" val="83557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US" dirty="0"/>
              <a:t>Future Analysis </a:t>
            </a:r>
            <a:br>
              <a:rPr lang="en-US" dirty="0"/>
            </a:br>
            <a:endParaRPr lang="en-GB" dirty="0"/>
          </a:p>
        </p:txBody>
      </p:sp>
    </p:spTree>
    <p:extLst>
      <p:ext uri="{BB962C8B-B14F-4D97-AF65-F5344CB8AC3E}">
        <p14:creationId xmlns:p14="http://schemas.microsoft.com/office/powerpoint/2010/main" val="165476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Analysis of </a:t>
            </a:r>
            <a:r>
              <a:rPr lang="en-US" dirty="0" smtClean="0"/>
              <a:t>Future </a:t>
            </a:r>
            <a:r>
              <a:rPr lang="en-US" dirty="0"/>
              <a:t>Conditions</a:t>
            </a:r>
            <a:endParaRPr lang="en-GB" dirty="0"/>
          </a:p>
        </p:txBody>
      </p:sp>
      <p:sp>
        <p:nvSpPr>
          <p:cNvPr id="3" name="Content Placeholder 2"/>
          <p:cNvSpPr>
            <a:spLocks noGrp="1"/>
          </p:cNvSpPr>
          <p:nvPr>
            <p:ph idx="1"/>
          </p:nvPr>
        </p:nvSpPr>
        <p:spPr/>
        <p:txBody>
          <a:bodyPr/>
          <a:lstStyle/>
          <a:p>
            <a:r>
              <a:rPr lang="en-US" dirty="0"/>
              <a:t>To calculate the future traffic volume, there is a need to determine the traffic growth rate ( </a:t>
            </a:r>
            <a:r>
              <a:rPr lang="en-US" dirty="0" err="1"/>
              <a:t>i</a:t>
            </a:r>
            <a:r>
              <a:rPr lang="en-US" dirty="0"/>
              <a:t> </a:t>
            </a:r>
            <a:r>
              <a:rPr lang="en-US" dirty="0" smtClean="0"/>
              <a:t>)</a:t>
            </a:r>
          </a:p>
          <a:p>
            <a:r>
              <a:rPr lang="en-US" dirty="0" smtClean="0"/>
              <a:t>Based on the Palestinian </a:t>
            </a:r>
            <a:r>
              <a:rPr lang="en-US" dirty="0"/>
              <a:t>Central Bureau of </a:t>
            </a:r>
            <a:r>
              <a:rPr lang="en-US" dirty="0" smtClean="0"/>
              <a:t>Statistics </a:t>
            </a:r>
            <a:r>
              <a:rPr lang="en-US" dirty="0" smtClean="0"/>
              <a:t>related to number </a:t>
            </a:r>
            <a:r>
              <a:rPr lang="en-US" dirty="0" smtClean="0"/>
              <a:t>of vehicles </a:t>
            </a:r>
            <a:r>
              <a:rPr lang="en-US" dirty="0"/>
              <a:t>in Nablus form 2001 to </a:t>
            </a:r>
            <a:r>
              <a:rPr lang="en-US" dirty="0" smtClean="0"/>
              <a:t>2014.</a:t>
            </a:r>
          </a:p>
          <a:p>
            <a:r>
              <a:rPr lang="en-US" dirty="0" smtClean="0"/>
              <a:t>i=3 % .</a:t>
            </a:r>
          </a:p>
          <a:p>
            <a:r>
              <a:rPr lang="en-US" dirty="0" smtClean="0"/>
              <a:t>Future PHV </a:t>
            </a:r>
            <a:r>
              <a:rPr lang="en-US" dirty="0" smtClean="0"/>
              <a:t>=1054 vehicles.</a:t>
            </a:r>
            <a:endParaRPr lang="en-US" dirty="0"/>
          </a:p>
          <a:p>
            <a:r>
              <a:rPr lang="en-GB" dirty="0"/>
              <a:t>LOS is (E)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4492" y="3573016"/>
            <a:ext cx="5121831" cy="3119611"/>
          </a:xfrm>
          <a:prstGeom prst="rect">
            <a:avLst/>
          </a:prstGeom>
        </p:spPr>
      </p:pic>
    </p:spTree>
    <p:extLst>
      <p:ext uri="{BB962C8B-B14F-4D97-AF65-F5344CB8AC3E}">
        <p14:creationId xmlns:p14="http://schemas.microsoft.com/office/powerpoint/2010/main" val="24866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US" dirty="0"/>
              <a:t>Geometric Design</a:t>
            </a:r>
            <a:endParaRPr lang="en-GB" dirty="0"/>
          </a:p>
        </p:txBody>
      </p:sp>
    </p:spTree>
    <p:extLst>
      <p:ext uri="{BB962C8B-B14F-4D97-AF65-F5344CB8AC3E}">
        <p14:creationId xmlns:p14="http://schemas.microsoft.com/office/powerpoint/2010/main" val="94362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Geometric Design</a:t>
            </a:r>
            <a:endParaRPr lang="ar-S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610137" y="-1503547"/>
            <a:ext cx="4968553" cy="11521282"/>
          </a:xfrm>
          <a:prstGeom prst="rect">
            <a:avLst/>
          </a:prstGeom>
        </p:spPr>
      </p:pic>
    </p:spTree>
    <p:extLst>
      <p:ext uri="{BB962C8B-B14F-4D97-AF65-F5344CB8AC3E}">
        <p14:creationId xmlns:p14="http://schemas.microsoft.com/office/powerpoint/2010/main" val="286755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6" y="548680"/>
            <a:ext cx="9143998" cy="1020762"/>
          </a:xfrm>
        </p:spPr>
        <p:txBody>
          <a:bodyPr/>
          <a:lstStyle/>
          <a:p>
            <a:pPr algn="ctr"/>
            <a:r>
              <a:rPr lang="en-US" dirty="0"/>
              <a:t>Geometric Design</a:t>
            </a:r>
            <a:br>
              <a:rPr lang="en-US" dirty="0"/>
            </a:b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756" y="1772817"/>
            <a:ext cx="11809312" cy="2592288"/>
          </a:xfrm>
        </p:spPr>
      </p:pic>
      <p:sp>
        <p:nvSpPr>
          <p:cNvPr id="5" name="TextBox 4"/>
          <p:cNvSpPr txBox="1"/>
          <p:nvPr/>
        </p:nvSpPr>
        <p:spPr>
          <a:xfrm>
            <a:off x="4438228" y="4568480"/>
            <a:ext cx="5256584" cy="424732"/>
          </a:xfrm>
          <a:prstGeom prst="rect">
            <a:avLst/>
          </a:prstGeom>
          <a:noFill/>
        </p:spPr>
        <p:txBody>
          <a:bodyPr wrap="square" rtlCol="0">
            <a:spAutoFit/>
          </a:bodyPr>
          <a:lstStyle/>
          <a:p>
            <a:pPr>
              <a:lnSpc>
                <a:spcPct val="90000"/>
              </a:lnSpc>
            </a:pPr>
            <a:r>
              <a:rPr lang="en-GB" sz="2400" b="1" dirty="0"/>
              <a:t>Typical cross </a:t>
            </a:r>
            <a:r>
              <a:rPr lang="en-GB" sz="2400" b="1" dirty="0" smtClean="0"/>
              <a:t>section </a:t>
            </a:r>
            <a:endParaRPr lang="en-GB" sz="2400" dirty="0"/>
          </a:p>
        </p:txBody>
      </p:sp>
    </p:spTree>
    <p:extLst>
      <p:ext uri="{BB962C8B-B14F-4D97-AF65-F5344CB8AC3E}">
        <p14:creationId xmlns:p14="http://schemas.microsoft.com/office/powerpoint/2010/main" val="3024420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Pavement </a:t>
            </a:r>
            <a:r>
              <a:rPr lang="en-US" dirty="0"/>
              <a:t>Design</a:t>
            </a:r>
            <a:endParaRPr lang="ar-SA" dirty="0"/>
          </a:p>
        </p:txBody>
      </p:sp>
      <p:sp>
        <p:nvSpPr>
          <p:cNvPr id="3" name="Content Placeholder 2"/>
          <p:cNvSpPr>
            <a:spLocks noGrp="1"/>
          </p:cNvSpPr>
          <p:nvPr>
            <p:ph idx="1"/>
          </p:nvPr>
        </p:nvSpPr>
        <p:spPr/>
        <p:txBody>
          <a:bodyPr/>
          <a:lstStyle/>
          <a:p>
            <a:r>
              <a:rPr lang="en-US" dirty="0" smtClean="0"/>
              <a:t>Design the layers of road based on AASHTO .</a:t>
            </a:r>
          </a:p>
          <a:p>
            <a:r>
              <a:rPr lang="en-US" dirty="0" smtClean="0"/>
              <a:t>Road layers contain : </a:t>
            </a:r>
          </a:p>
          <a:p>
            <a:r>
              <a:rPr lang="en-US" dirty="0"/>
              <a:t> </a:t>
            </a:r>
            <a:r>
              <a:rPr lang="en-US" dirty="0" smtClean="0"/>
              <a:t>  10 cm   asphalt pavement.</a:t>
            </a:r>
          </a:p>
          <a:p>
            <a:r>
              <a:rPr lang="en-US" dirty="0"/>
              <a:t> </a:t>
            </a:r>
            <a:r>
              <a:rPr lang="en-US" dirty="0" smtClean="0"/>
              <a:t>  20 cm   base coarse.</a:t>
            </a:r>
          </a:p>
          <a:p>
            <a:r>
              <a:rPr lang="en-US" dirty="0"/>
              <a:t> </a:t>
            </a:r>
            <a:r>
              <a:rPr lang="en-US" dirty="0" smtClean="0"/>
              <a:t>  20 cm   sub base .</a:t>
            </a:r>
          </a:p>
        </p:txBody>
      </p:sp>
    </p:spTree>
    <p:extLst>
      <p:ext uri="{BB962C8B-B14F-4D97-AF65-F5344CB8AC3E}">
        <p14:creationId xmlns:p14="http://schemas.microsoft.com/office/powerpoint/2010/main" val="356877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908" y="764704"/>
            <a:ext cx="9143998" cy="1020762"/>
          </a:xfrm>
        </p:spPr>
        <p:txBody>
          <a:bodyPr>
            <a:normAutofit/>
          </a:bodyPr>
          <a:lstStyle/>
          <a:p>
            <a:pPr algn="ctr"/>
            <a:r>
              <a:rPr lang="en-US" dirty="0"/>
              <a:t>Objectives</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Evaluation </a:t>
            </a:r>
            <a:r>
              <a:rPr lang="en-US" dirty="0"/>
              <a:t>of </a:t>
            </a:r>
            <a:r>
              <a:rPr lang="en-US" dirty="0" smtClean="0"/>
              <a:t>existing conditions </a:t>
            </a:r>
            <a:r>
              <a:rPr lang="en-US" dirty="0"/>
              <a:t>of </a:t>
            </a:r>
            <a:r>
              <a:rPr lang="en-US" dirty="0" err="1"/>
              <a:t>Rojeeb</a:t>
            </a:r>
            <a:r>
              <a:rPr lang="en-US" dirty="0"/>
              <a:t> </a:t>
            </a:r>
            <a:r>
              <a:rPr lang="en-US" dirty="0" smtClean="0"/>
              <a:t>Street</a:t>
            </a:r>
            <a:r>
              <a:rPr lang="en-GB" dirty="0" smtClean="0"/>
              <a:t>.</a:t>
            </a:r>
            <a:endParaRPr lang="en-US" dirty="0" smtClean="0"/>
          </a:p>
          <a:p>
            <a:r>
              <a:rPr lang="en-US" dirty="0" smtClean="0"/>
              <a:t>Estimation of  </a:t>
            </a:r>
            <a:r>
              <a:rPr lang="en-US" dirty="0"/>
              <a:t>f</a:t>
            </a:r>
            <a:r>
              <a:rPr lang="en-US" dirty="0" smtClean="0"/>
              <a:t>uture conditions of </a:t>
            </a:r>
            <a:r>
              <a:rPr lang="en-US" dirty="0" err="1" smtClean="0"/>
              <a:t>Rojeeb</a:t>
            </a:r>
            <a:r>
              <a:rPr lang="en-US" dirty="0" smtClean="0"/>
              <a:t> Street.</a:t>
            </a:r>
            <a:endParaRPr lang="ar-SA" dirty="0" smtClean="0"/>
          </a:p>
          <a:p>
            <a:r>
              <a:rPr lang="en-US" dirty="0" smtClean="0"/>
              <a:t>Redesigning </a:t>
            </a:r>
            <a:r>
              <a:rPr lang="en-US" dirty="0"/>
              <a:t>the </a:t>
            </a:r>
            <a:r>
              <a:rPr lang="en-US" dirty="0" smtClean="0"/>
              <a:t>road taking in consideration </a:t>
            </a:r>
            <a:r>
              <a:rPr lang="en-US" dirty="0"/>
              <a:t>:</a:t>
            </a:r>
            <a:endParaRPr lang="en-US" dirty="0" smtClean="0"/>
          </a:p>
          <a:p>
            <a:pPr marL="457200" indent="-457200">
              <a:buFont typeface="+mj-lt"/>
              <a:buAutoNum type="arabicPeriod"/>
            </a:pPr>
            <a:r>
              <a:rPr lang="en-US" dirty="0" smtClean="0"/>
              <a:t>pavement Design.</a:t>
            </a:r>
          </a:p>
          <a:p>
            <a:pPr marL="457200" indent="-457200">
              <a:buFont typeface="+mj-lt"/>
              <a:buAutoNum type="arabicPeriod"/>
            </a:pPr>
            <a:r>
              <a:rPr lang="en-US" dirty="0" smtClean="0"/>
              <a:t>Geometric Design.</a:t>
            </a:r>
          </a:p>
          <a:p>
            <a:pPr marL="457200" indent="-457200">
              <a:buFont typeface="+mj-lt"/>
              <a:buAutoNum type="arabicPeriod"/>
            </a:pPr>
            <a:r>
              <a:rPr lang="en-US" dirty="0" smtClean="0"/>
              <a:t>Traffic Design.</a:t>
            </a:r>
          </a:p>
          <a:p>
            <a:endParaRPr lang="en-US" dirty="0"/>
          </a:p>
        </p:txBody>
      </p:sp>
    </p:spTree>
    <p:extLst>
      <p:ext uri="{BB962C8B-B14F-4D97-AF65-F5344CB8AC3E}">
        <p14:creationId xmlns:p14="http://schemas.microsoft.com/office/powerpoint/2010/main" val="188617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845940" y="1412776"/>
            <a:ext cx="9144000" cy="2667000"/>
          </a:xfrm>
        </p:spPr>
        <p:txBody>
          <a:bodyPr/>
          <a:lstStyle/>
          <a:p>
            <a:r>
              <a:rPr lang="en-US" dirty="0"/>
              <a:t>Intersection Design</a:t>
            </a:r>
          </a:p>
        </p:txBody>
      </p:sp>
    </p:spTree>
    <p:extLst>
      <p:ext uri="{BB962C8B-B14F-4D97-AF65-F5344CB8AC3E}">
        <p14:creationId xmlns:p14="http://schemas.microsoft.com/office/powerpoint/2010/main" val="78055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Intersection Design</a:t>
            </a:r>
            <a:endParaRPr lang="en-GB" dirty="0"/>
          </a:p>
        </p:txBody>
      </p:sp>
      <p:sp>
        <p:nvSpPr>
          <p:cNvPr id="3" name="Content Placeholder 2"/>
          <p:cNvSpPr>
            <a:spLocks noGrp="1"/>
          </p:cNvSpPr>
          <p:nvPr>
            <p:ph idx="1"/>
          </p:nvPr>
        </p:nvSpPr>
        <p:spPr/>
        <p:txBody>
          <a:bodyPr/>
          <a:lstStyle/>
          <a:p>
            <a:r>
              <a:rPr lang="en-US" dirty="0"/>
              <a:t>The design vehicle is WB-19 </a:t>
            </a:r>
            <a:r>
              <a:rPr lang="en-US" dirty="0" smtClean="0"/>
              <a:t>.</a:t>
            </a:r>
          </a:p>
          <a:p>
            <a:r>
              <a:rPr lang="en-US" dirty="0" smtClean="0"/>
              <a:t>.</a:t>
            </a:r>
            <a:r>
              <a:rPr lang="en-US" dirty="0"/>
              <a:t> Simple curve with taper is used</a:t>
            </a:r>
            <a:r>
              <a:rPr lang="en-US" dirty="0" smtClean="0"/>
              <a:t>.</a:t>
            </a:r>
            <a:endParaRPr lang="en-US" dirty="0"/>
          </a:p>
          <a:p>
            <a:r>
              <a:rPr lang="en-US" dirty="0"/>
              <a:t>The w</a:t>
            </a:r>
            <a:r>
              <a:rPr lang="en-US" dirty="0" smtClean="0"/>
              <a:t>idth </a:t>
            </a:r>
            <a:r>
              <a:rPr lang="en-US" dirty="0"/>
              <a:t>of a Turning Roadway at an Intersection is  </a:t>
            </a:r>
            <a:r>
              <a:rPr lang="en-US" dirty="0" smtClean="0"/>
              <a:t>6m .</a:t>
            </a:r>
          </a:p>
          <a:p>
            <a:r>
              <a:rPr lang="en-US" dirty="0" smtClean="0"/>
              <a:t>Raised and flushed  islands are used .</a:t>
            </a:r>
          </a:p>
          <a:p>
            <a:endParaRPr lang="en-US" dirty="0"/>
          </a:p>
          <a:p>
            <a:endParaRPr lang="en-GB" dirty="0"/>
          </a:p>
        </p:txBody>
      </p:sp>
    </p:spTree>
    <p:extLst>
      <p:ext uri="{BB962C8B-B14F-4D97-AF65-F5344CB8AC3E}">
        <p14:creationId xmlns:p14="http://schemas.microsoft.com/office/powerpoint/2010/main" val="157110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Intersection Design</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4675" y="1556792"/>
            <a:ext cx="6665218" cy="5301208"/>
          </a:xfrm>
          <a:prstGeom prst="rect">
            <a:avLst/>
          </a:prstGeom>
        </p:spPr>
      </p:pic>
    </p:spTree>
    <p:extLst>
      <p:ext uri="{BB962C8B-B14F-4D97-AF65-F5344CB8AC3E}">
        <p14:creationId xmlns:p14="http://schemas.microsoft.com/office/powerpoint/2010/main" val="153169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845940" y="1412776"/>
            <a:ext cx="9144000" cy="2667000"/>
          </a:xfrm>
        </p:spPr>
        <p:txBody>
          <a:bodyPr/>
          <a:lstStyle/>
          <a:p>
            <a:r>
              <a:rPr lang="en-US" dirty="0"/>
              <a:t>Control Devices</a:t>
            </a:r>
            <a:br>
              <a:rPr lang="en-US" dirty="0"/>
            </a:br>
            <a:endParaRPr lang="en-US" dirty="0"/>
          </a:p>
        </p:txBody>
      </p:sp>
    </p:spTree>
    <p:extLst>
      <p:ext uri="{BB962C8B-B14F-4D97-AF65-F5344CB8AC3E}">
        <p14:creationId xmlns:p14="http://schemas.microsoft.com/office/powerpoint/2010/main" val="164377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Control Devices</a:t>
            </a:r>
            <a:endParaRPr lang="ar-SA" dirty="0"/>
          </a:p>
        </p:txBody>
      </p:sp>
      <p:sp>
        <p:nvSpPr>
          <p:cNvPr id="3" name="Content Placeholder 2"/>
          <p:cNvSpPr>
            <a:spLocks noGrp="1"/>
          </p:cNvSpPr>
          <p:nvPr>
            <p:ph idx="1"/>
          </p:nvPr>
        </p:nvSpPr>
        <p:spPr/>
        <p:txBody>
          <a:bodyPr/>
          <a:lstStyle/>
          <a:p>
            <a:r>
              <a:rPr lang="en-US" dirty="0" smtClean="0"/>
              <a:t>Signs are used in this design :</a:t>
            </a:r>
          </a:p>
          <a:p>
            <a:r>
              <a:rPr lang="en-US" dirty="0"/>
              <a:t> </a:t>
            </a:r>
            <a:r>
              <a:rPr lang="en-US" dirty="0" smtClean="0"/>
              <a:t>    Regulatory signs : Stop</a:t>
            </a:r>
            <a:r>
              <a:rPr lang="en-US" dirty="0" smtClean="0"/>
              <a:t>, Yield, Speed </a:t>
            </a:r>
            <a:r>
              <a:rPr lang="en-US" dirty="0" smtClean="0"/>
              <a:t>limit</a:t>
            </a:r>
            <a:r>
              <a:rPr lang="en-US" dirty="0" smtClean="0"/>
              <a:t>, Parking</a:t>
            </a:r>
            <a:r>
              <a:rPr lang="en-US" dirty="0" smtClean="0"/>
              <a:t>, pedestrian signs</a:t>
            </a:r>
          </a:p>
          <a:p>
            <a:r>
              <a:rPr lang="en-US" dirty="0" smtClean="0"/>
              <a:t>     Warning signs </a:t>
            </a:r>
          </a:p>
          <a:p>
            <a:r>
              <a:rPr lang="en-US" dirty="0"/>
              <a:t> </a:t>
            </a:r>
            <a:r>
              <a:rPr lang="en-US" dirty="0" smtClean="0"/>
              <a:t>    Guiding signs</a:t>
            </a:r>
            <a:endParaRPr lang="ar-S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8308" y="5065974"/>
            <a:ext cx="5953125" cy="1304925"/>
          </a:xfrm>
          <a:prstGeom prst="rect">
            <a:avLst/>
          </a:prstGeom>
        </p:spPr>
      </p:pic>
      <p:sp>
        <p:nvSpPr>
          <p:cNvPr id="5" name="TextBox 4"/>
          <p:cNvSpPr txBox="1"/>
          <p:nvPr/>
        </p:nvSpPr>
        <p:spPr>
          <a:xfrm>
            <a:off x="6175341" y="6392513"/>
            <a:ext cx="6097141" cy="424732"/>
          </a:xfrm>
          <a:prstGeom prst="rect">
            <a:avLst/>
          </a:prstGeom>
          <a:noFill/>
        </p:spPr>
        <p:txBody>
          <a:bodyPr wrap="square" rtlCol="1">
            <a:spAutoFit/>
          </a:bodyPr>
          <a:lstStyle/>
          <a:p>
            <a:pPr>
              <a:lnSpc>
                <a:spcPct val="90000"/>
              </a:lnSpc>
            </a:pPr>
            <a:r>
              <a:rPr lang="en-US" sz="2400" dirty="0" smtClean="0"/>
              <a:t>Some signs  used in our design</a:t>
            </a:r>
            <a:endParaRPr lang="ar-SA" sz="2400" dirty="0"/>
          </a:p>
        </p:txBody>
      </p:sp>
    </p:spTree>
    <p:extLst>
      <p:ext uri="{BB962C8B-B14F-4D97-AF65-F5344CB8AC3E}">
        <p14:creationId xmlns:p14="http://schemas.microsoft.com/office/powerpoint/2010/main" val="311399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BILL OF QUANTITY</a:t>
            </a:r>
            <a:endParaRPr lang="en-GB" dirty="0"/>
          </a:p>
        </p:txBody>
      </p:sp>
      <p:sp>
        <p:nvSpPr>
          <p:cNvPr id="3" name="Content Placeholder 2"/>
          <p:cNvSpPr>
            <a:spLocks noGrp="1"/>
          </p:cNvSpPr>
          <p:nvPr>
            <p:ph idx="1"/>
          </p:nvPr>
        </p:nvSpPr>
        <p:spPr>
          <a:xfrm>
            <a:off x="1557908" y="1988840"/>
            <a:ext cx="9144000" cy="4267200"/>
          </a:xfrm>
        </p:spPr>
        <p:txBody>
          <a:bodyPr/>
          <a:lstStyle/>
          <a:p>
            <a:r>
              <a:rPr lang="en-US" dirty="0"/>
              <a:t>The estimated total cost of </a:t>
            </a:r>
            <a:r>
              <a:rPr lang="en-US" dirty="0" err="1"/>
              <a:t>Rojeeb</a:t>
            </a:r>
            <a:r>
              <a:rPr lang="en-US" dirty="0"/>
              <a:t> </a:t>
            </a:r>
            <a:r>
              <a:rPr lang="en-US" dirty="0" smtClean="0"/>
              <a:t>Street </a:t>
            </a:r>
            <a:r>
              <a:rPr lang="en-US" dirty="0"/>
              <a:t>is 3928435$, and the details of </a:t>
            </a:r>
            <a:r>
              <a:rPr lang="en-US" dirty="0" smtClean="0"/>
              <a:t>costs are shown :</a:t>
            </a:r>
          </a:p>
        </p:txBody>
      </p:sp>
      <p:graphicFrame>
        <p:nvGraphicFramePr>
          <p:cNvPr id="4" name="Table 3"/>
          <p:cNvGraphicFramePr>
            <a:graphicFrameLocks noGrp="1"/>
          </p:cNvGraphicFramePr>
          <p:nvPr>
            <p:extLst>
              <p:ext uri="{D42A27DB-BD31-4B8C-83A1-F6EECF244321}">
                <p14:modId xmlns:p14="http://schemas.microsoft.com/office/powerpoint/2010/main" val="2960263711"/>
              </p:ext>
            </p:extLst>
          </p:nvPr>
        </p:nvGraphicFramePr>
        <p:xfrm>
          <a:off x="2854052" y="3068960"/>
          <a:ext cx="7128792" cy="2590800"/>
        </p:xfrm>
        <a:graphic>
          <a:graphicData uri="http://schemas.openxmlformats.org/drawingml/2006/table">
            <a:tbl>
              <a:tblPr rtl="1" firstRow="1" bandRow="1">
                <a:tableStyleId>{6E25E649-3F16-4E02-A733-19D2CDBF48F0}</a:tableStyleId>
              </a:tblPr>
              <a:tblGrid>
                <a:gridCol w="3564396"/>
                <a:gridCol w="3564396"/>
              </a:tblGrid>
              <a:tr h="298832">
                <a:tc>
                  <a:txBody>
                    <a:bodyPr/>
                    <a:lstStyle/>
                    <a:p>
                      <a:pPr rtl="1"/>
                      <a:r>
                        <a:rPr lang="ar-SA" dirty="0" smtClean="0"/>
                        <a:t> $ </a:t>
                      </a:r>
                      <a:r>
                        <a:rPr lang="en-US" dirty="0" smtClean="0"/>
                        <a:t> Total</a:t>
                      </a:r>
                      <a:r>
                        <a:rPr lang="en-US" baseline="0" dirty="0" smtClean="0"/>
                        <a:t> cost</a:t>
                      </a:r>
                      <a:endParaRPr lang="ar-SA" dirty="0"/>
                    </a:p>
                  </a:txBody>
                  <a:tcPr/>
                </a:tc>
                <a:tc>
                  <a:txBody>
                    <a:bodyPr/>
                    <a:lstStyle/>
                    <a:p>
                      <a:pPr rtl="1"/>
                      <a:r>
                        <a:rPr lang="en-US" dirty="0" smtClean="0"/>
                        <a:t>Item</a:t>
                      </a:r>
                      <a:endParaRPr lang="ar-SA" dirty="0"/>
                    </a:p>
                  </a:txBody>
                  <a:tcPr/>
                </a:tc>
              </a:tr>
              <a:tr h="370840">
                <a:tc>
                  <a:txBody>
                    <a:bodyPr/>
                    <a:lstStyle/>
                    <a:p>
                      <a:pPr algn="l" rtl="0"/>
                      <a:r>
                        <a:rPr lang="en-US" dirty="0" smtClean="0">
                          <a:latin typeface="Times New Roman" pitchFamily="18" charset="0"/>
                          <a:cs typeface="Times New Roman" pitchFamily="18" charset="0"/>
                        </a:rPr>
                        <a:t>1,768,918</a:t>
                      </a:r>
                      <a:endParaRPr lang="ar-SA" dirty="0">
                        <a:latin typeface="Times New Roman" pitchFamily="18" charset="0"/>
                        <a:cs typeface="Times New Roman" pitchFamily="18" charset="0"/>
                      </a:endParaRPr>
                    </a:p>
                  </a:txBody>
                  <a:tcPr/>
                </a:tc>
                <a:tc>
                  <a:txBody>
                    <a:bodyPr/>
                    <a:lstStyle/>
                    <a:p>
                      <a:pPr rtl="1"/>
                      <a:r>
                        <a:rPr lang="en-US" dirty="0" smtClean="0"/>
                        <a:t>Earth work </a:t>
                      </a:r>
                      <a:endParaRPr lang="ar-SA" dirty="0"/>
                    </a:p>
                  </a:txBody>
                  <a:tcPr/>
                </a:tc>
              </a:tr>
              <a:tr h="370840">
                <a:tc>
                  <a:txBody>
                    <a:bodyPr/>
                    <a:lstStyle/>
                    <a:p>
                      <a:pPr algn="l" rtl="0"/>
                      <a:r>
                        <a:rPr lang="en-US" dirty="0" smtClean="0">
                          <a:latin typeface="Times New Roman" pitchFamily="18" charset="0"/>
                          <a:cs typeface="Times New Roman" pitchFamily="18" charset="0"/>
                        </a:rPr>
                        <a:t>1,080,101</a:t>
                      </a:r>
                      <a:endParaRPr lang="ar-SA" dirty="0">
                        <a:latin typeface="Times New Roman" pitchFamily="18" charset="0"/>
                        <a:cs typeface="Times New Roman" pitchFamily="18" charset="0"/>
                      </a:endParaRPr>
                    </a:p>
                  </a:txBody>
                  <a:tcPr/>
                </a:tc>
                <a:tc>
                  <a:txBody>
                    <a:bodyPr/>
                    <a:lstStyle/>
                    <a:p>
                      <a:pPr rtl="1"/>
                      <a:r>
                        <a:rPr lang="en-US" dirty="0" smtClean="0"/>
                        <a:t>Sub base and base </a:t>
                      </a:r>
                      <a:r>
                        <a:rPr lang="en-US" dirty="0" err="1" smtClean="0"/>
                        <a:t>coare</a:t>
                      </a:r>
                      <a:r>
                        <a:rPr lang="en-US" dirty="0" smtClean="0"/>
                        <a:t> </a:t>
                      </a:r>
                      <a:endParaRPr lang="ar-SA" dirty="0"/>
                    </a:p>
                  </a:txBody>
                  <a:tcPr/>
                </a:tc>
              </a:tr>
              <a:tr h="370840">
                <a:tc>
                  <a:txBody>
                    <a:bodyPr/>
                    <a:lstStyle/>
                    <a:p>
                      <a:pPr algn="l" rtl="0"/>
                      <a:r>
                        <a:rPr lang="en-US" dirty="0" smtClean="0">
                          <a:latin typeface="Times New Roman" pitchFamily="18" charset="0"/>
                          <a:cs typeface="Times New Roman" pitchFamily="18" charset="0"/>
                        </a:rPr>
                        <a:t>373,226</a:t>
                      </a:r>
                      <a:endParaRPr lang="ar-SA" dirty="0">
                        <a:latin typeface="Times New Roman" pitchFamily="18" charset="0"/>
                        <a:cs typeface="Times New Roman" pitchFamily="18" charset="0"/>
                      </a:endParaRPr>
                    </a:p>
                  </a:txBody>
                  <a:tcPr/>
                </a:tc>
                <a:tc>
                  <a:txBody>
                    <a:bodyPr/>
                    <a:lstStyle/>
                    <a:p>
                      <a:pPr rtl="1"/>
                      <a:r>
                        <a:rPr lang="en-US" dirty="0" smtClean="0"/>
                        <a:t>Bituminous  construction </a:t>
                      </a:r>
                      <a:endParaRPr lang="ar-SA" dirty="0"/>
                    </a:p>
                  </a:txBody>
                  <a:tcPr/>
                </a:tc>
              </a:tr>
              <a:tr h="370840">
                <a:tc>
                  <a:txBody>
                    <a:bodyPr/>
                    <a:lstStyle/>
                    <a:p>
                      <a:pPr algn="l" rtl="0"/>
                      <a:r>
                        <a:rPr lang="en-US" dirty="0" smtClean="0">
                          <a:latin typeface="Times New Roman" pitchFamily="18" charset="0"/>
                          <a:cs typeface="Times New Roman" pitchFamily="18" charset="0"/>
                        </a:rPr>
                        <a:t>459,690</a:t>
                      </a:r>
                      <a:endParaRPr lang="ar-SA" dirty="0">
                        <a:latin typeface="Times New Roman" pitchFamily="18" charset="0"/>
                        <a:cs typeface="Times New Roman" pitchFamily="18" charset="0"/>
                      </a:endParaRPr>
                    </a:p>
                  </a:txBody>
                  <a:tcPr/>
                </a:tc>
                <a:tc>
                  <a:txBody>
                    <a:bodyPr/>
                    <a:lstStyle/>
                    <a:p>
                      <a:pPr rtl="1"/>
                      <a:r>
                        <a:rPr lang="en-US" dirty="0" smtClean="0"/>
                        <a:t>Miscellaneous</a:t>
                      </a:r>
                      <a:r>
                        <a:rPr lang="en-US" baseline="0" dirty="0" smtClean="0"/>
                        <a:t> works</a:t>
                      </a:r>
                      <a:endParaRPr lang="ar-SA" dirty="0"/>
                    </a:p>
                  </a:txBody>
                  <a:tcPr/>
                </a:tc>
              </a:tr>
              <a:tr h="370840">
                <a:tc>
                  <a:txBody>
                    <a:bodyPr/>
                    <a:lstStyle/>
                    <a:p>
                      <a:pPr algn="l" rtl="0"/>
                      <a:r>
                        <a:rPr lang="en-US" dirty="0" smtClean="0">
                          <a:latin typeface="Times New Roman" pitchFamily="18" charset="0"/>
                          <a:cs typeface="Times New Roman" pitchFamily="18" charset="0"/>
                        </a:rPr>
                        <a:t>246,500</a:t>
                      </a:r>
                      <a:endParaRPr lang="ar-SA" dirty="0">
                        <a:latin typeface="Times New Roman" pitchFamily="18" charset="0"/>
                        <a:cs typeface="Times New Roman" pitchFamily="18" charset="0"/>
                      </a:endParaRPr>
                    </a:p>
                  </a:txBody>
                  <a:tcPr/>
                </a:tc>
                <a:tc>
                  <a:txBody>
                    <a:bodyPr/>
                    <a:lstStyle/>
                    <a:p>
                      <a:pPr rtl="1"/>
                      <a:r>
                        <a:rPr lang="en-US" dirty="0" smtClean="0"/>
                        <a:t>Drainage</a:t>
                      </a:r>
                      <a:r>
                        <a:rPr lang="en-US" baseline="0" dirty="0" smtClean="0"/>
                        <a:t> system cost</a:t>
                      </a:r>
                      <a:endParaRPr lang="ar-SA" dirty="0"/>
                    </a:p>
                  </a:txBody>
                  <a:tcPr/>
                </a:tc>
              </a:tr>
              <a:tr h="370840">
                <a:tc>
                  <a:txBody>
                    <a:bodyPr/>
                    <a:lstStyle/>
                    <a:p>
                      <a:pPr algn="l" rtl="0"/>
                      <a:r>
                        <a:rPr lang="en-US" b="1" dirty="0" smtClean="0">
                          <a:solidFill>
                            <a:srgbClr val="FF0000"/>
                          </a:solidFill>
                          <a:latin typeface="Times New Roman" pitchFamily="18" charset="0"/>
                          <a:cs typeface="Times New Roman" pitchFamily="18" charset="0"/>
                        </a:rPr>
                        <a:t>????</a:t>
                      </a:r>
                      <a:endParaRPr lang="ar-SA" b="1" dirty="0">
                        <a:solidFill>
                          <a:srgbClr val="FF0000"/>
                        </a:solidFill>
                        <a:latin typeface="Times New Roman" pitchFamily="18" charset="0"/>
                        <a:cs typeface="Times New Roman" pitchFamily="18" charset="0"/>
                      </a:endParaRPr>
                    </a:p>
                  </a:txBody>
                  <a:tcPr/>
                </a:tc>
                <a:tc>
                  <a:txBody>
                    <a:bodyPr/>
                    <a:lstStyle/>
                    <a:p>
                      <a:pPr rtl="1"/>
                      <a:r>
                        <a:rPr lang="en-US" b="0" dirty="0" smtClean="0">
                          <a:solidFill>
                            <a:srgbClr val="FF0000"/>
                          </a:solidFill>
                        </a:rPr>
                        <a:t>Total</a:t>
                      </a:r>
                      <a:r>
                        <a:rPr lang="en-US" b="0" baseline="0" dirty="0" smtClean="0">
                          <a:solidFill>
                            <a:srgbClr val="FF0000"/>
                          </a:solidFill>
                        </a:rPr>
                        <a:t> Estimated Cost</a:t>
                      </a:r>
                      <a:endParaRPr lang="ar-SA" b="0" dirty="0">
                        <a:solidFill>
                          <a:srgbClr val="FF0000"/>
                        </a:solidFill>
                      </a:endParaRPr>
                    </a:p>
                  </a:txBody>
                  <a:tcPr/>
                </a:tc>
              </a:tr>
            </a:tbl>
          </a:graphicData>
        </a:graphic>
      </p:graphicFrame>
    </p:spTree>
    <p:extLst>
      <p:ext uri="{BB962C8B-B14F-4D97-AF65-F5344CB8AC3E}">
        <p14:creationId xmlns:p14="http://schemas.microsoft.com/office/powerpoint/2010/main" val="123596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Standards and Specification</a:t>
            </a:r>
          </a:p>
        </p:txBody>
      </p:sp>
      <p:sp>
        <p:nvSpPr>
          <p:cNvPr id="5" name="Content Placeholder 4"/>
          <p:cNvSpPr>
            <a:spLocks noGrp="1"/>
          </p:cNvSpPr>
          <p:nvPr>
            <p:ph sz="half" idx="1"/>
          </p:nvPr>
        </p:nvSpPr>
        <p:spPr>
          <a:xfrm>
            <a:off x="1522413" y="1844824"/>
            <a:ext cx="9036495" cy="4327376"/>
          </a:xfrm>
        </p:spPr>
        <p:txBody>
          <a:bodyPr/>
          <a:lstStyle/>
          <a:p>
            <a:pPr>
              <a:lnSpc>
                <a:spcPct val="150000"/>
              </a:lnSpc>
            </a:pPr>
            <a:r>
              <a:rPr lang="en-US" i="1" dirty="0" smtClean="0"/>
              <a:t>Based </a:t>
            </a:r>
            <a:r>
              <a:rPr lang="en-US" i="1" dirty="0"/>
              <a:t>on </a:t>
            </a:r>
            <a:r>
              <a:rPr lang="en-GB" dirty="0"/>
              <a:t>the American Association of State Highway and Transportation Officials (</a:t>
            </a:r>
            <a:r>
              <a:rPr lang="en-US" b="1" i="1" dirty="0">
                <a:solidFill>
                  <a:srgbClr val="FF0000"/>
                </a:solidFill>
              </a:rPr>
              <a:t>AASHTO</a:t>
            </a:r>
            <a:r>
              <a:rPr lang="en-US" i="1" dirty="0"/>
              <a:t>) </a:t>
            </a:r>
            <a:r>
              <a:rPr lang="en-US" i="1" dirty="0" smtClean="0"/>
              <a:t>for </a:t>
            </a:r>
            <a:r>
              <a:rPr lang="en-US" i="1" dirty="0"/>
              <a:t>soil </a:t>
            </a:r>
            <a:r>
              <a:rPr lang="en-US" i="1" dirty="0" smtClean="0"/>
              <a:t>classification, </a:t>
            </a:r>
            <a:r>
              <a:rPr lang="en-US" i="1" dirty="0"/>
              <a:t>geometric </a:t>
            </a:r>
            <a:r>
              <a:rPr lang="en-US" i="1" dirty="0" smtClean="0"/>
              <a:t>design</a:t>
            </a:r>
          </a:p>
          <a:p>
            <a:pPr>
              <a:lnSpc>
                <a:spcPct val="150000"/>
              </a:lnSpc>
            </a:pPr>
            <a:r>
              <a:rPr lang="en-US" b="1" dirty="0" smtClean="0">
                <a:solidFill>
                  <a:srgbClr val="FF0000"/>
                </a:solidFill>
              </a:rPr>
              <a:t>Manual of Traffic Engineering </a:t>
            </a:r>
            <a:r>
              <a:rPr lang="en-US" dirty="0" smtClean="0"/>
              <a:t>Studies for</a:t>
            </a:r>
            <a:r>
              <a:rPr lang="en-US" i="1" dirty="0" smtClean="0"/>
              <a:t> traffic </a:t>
            </a:r>
            <a:r>
              <a:rPr lang="en-US" i="1" dirty="0"/>
              <a:t>studies </a:t>
            </a:r>
            <a:endParaRPr lang="en-US" i="1" dirty="0" smtClean="0"/>
          </a:p>
          <a:p>
            <a:pPr>
              <a:lnSpc>
                <a:spcPct val="150000"/>
              </a:lnSpc>
            </a:pPr>
            <a:r>
              <a:rPr lang="en-US" i="1" dirty="0" smtClean="0"/>
              <a:t>Traffic Analysis based on Highway Capacity Manual </a:t>
            </a:r>
            <a:r>
              <a:rPr lang="en-US" i="1" dirty="0"/>
              <a:t>2010 (</a:t>
            </a:r>
            <a:r>
              <a:rPr lang="en-US" b="1" i="1" dirty="0">
                <a:solidFill>
                  <a:srgbClr val="FF0000"/>
                </a:solidFill>
              </a:rPr>
              <a:t>HCM</a:t>
            </a:r>
            <a:r>
              <a:rPr lang="en-US" i="1" dirty="0" smtClean="0"/>
              <a:t>).</a:t>
            </a:r>
            <a:endParaRPr lang="en-GB" i="1" dirty="0"/>
          </a:p>
        </p:txBody>
      </p:sp>
    </p:spTree>
    <p:extLst>
      <p:ext uri="{BB962C8B-B14F-4D97-AF65-F5344CB8AC3E}">
        <p14:creationId xmlns:p14="http://schemas.microsoft.com/office/powerpoint/2010/main" val="393298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  </a:t>
            </a:r>
            <a:endParaRPr lang="en-GB" dirty="0"/>
          </a:p>
        </p:txBody>
      </p:sp>
      <p:sp>
        <p:nvSpPr>
          <p:cNvPr id="3" name="Content Placeholder 2"/>
          <p:cNvSpPr>
            <a:spLocks noGrp="1"/>
          </p:cNvSpPr>
          <p:nvPr>
            <p:ph sz="half" idx="1"/>
          </p:nvPr>
        </p:nvSpPr>
        <p:spPr>
          <a:xfrm>
            <a:off x="1522413" y="1905000"/>
            <a:ext cx="9756575" cy="4267200"/>
          </a:xfrm>
        </p:spPr>
        <p:txBody>
          <a:bodyPr/>
          <a:lstStyle/>
          <a:p>
            <a:pPr>
              <a:lnSpc>
                <a:spcPct val="100000"/>
              </a:lnSpc>
            </a:pPr>
            <a:r>
              <a:rPr lang="en-GB" dirty="0" smtClean="0"/>
              <a:t>This road is important because it connects  two main cities and it is expected to construct a new </a:t>
            </a:r>
            <a:r>
              <a:rPr lang="en-US" dirty="0" smtClean="0"/>
              <a:t>eastern </a:t>
            </a:r>
            <a:r>
              <a:rPr lang="en-US" dirty="0"/>
              <a:t>public transportation </a:t>
            </a:r>
            <a:r>
              <a:rPr lang="en-US" dirty="0" smtClean="0"/>
              <a:t>complex, so this will change the traffic volume of this street.so we need to develop the street to be more efficient.</a:t>
            </a:r>
          </a:p>
          <a:p>
            <a:pPr>
              <a:lnSpc>
                <a:spcPct val="100000"/>
              </a:lnSpc>
            </a:pPr>
            <a:r>
              <a:rPr lang="en-US" dirty="0" smtClean="0"/>
              <a:t>The existing condition is bad and it need to be changed.</a:t>
            </a:r>
          </a:p>
          <a:p>
            <a:pPr>
              <a:lnSpc>
                <a:spcPct val="100000"/>
              </a:lnSpc>
            </a:pPr>
            <a:endParaRPr lang="en-GB" dirty="0" smtClean="0"/>
          </a:p>
        </p:txBody>
      </p:sp>
    </p:spTree>
    <p:extLst>
      <p:ext uri="{BB962C8B-B14F-4D97-AF65-F5344CB8AC3E}">
        <p14:creationId xmlns:p14="http://schemas.microsoft.com/office/powerpoint/2010/main" val="285134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Recommendation</a:t>
            </a:r>
            <a:endParaRPr lang="en-GB" dirty="0"/>
          </a:p>
        </p:txBody>
      </p:sp>
      <p:sp>
        <p:nvSpPr>
          <p:cNvPr id="3" name="Content Placeholder 2"/>
          <p:cNvSpPr>
            <a:spLocks noGrp="1"/>
          </p:cNvSpPr>
          <p:nvPr>
            <p:ph sz="half" idx="1"/>
          </p:nvPr>
        </p:nvSpPr>
        <p:spPr>
          <a:xfrm>
            <a:off x="1522413" y="1905000"/>
            <a:ext cx="9756575" cy="4267200"/>
          </a:xfrm>
        </p:spPr>
        <p:txBody>
          <a:bodyPr/>
          <a:lstStyle/>
          <a:p>
            <a:pPr>
              <a:lnSpc>
                <a:spcPct val="100000"/>
              </a:lnSpc>
            </a:pPr>
            <a:r>
              <a:rPr lang="en-US" dirty="0" smtClean="0"/>
              <a:t>We recommend to adopt this design  to solve the current problems and to achieve desired goals , this will help in the economical development of surrounding areas and improve traffic conditions  .</a:t>
            </a:r>
          </a:p>
          <a:p>
            <a:pPr>
              <a:lnSpc>
                <a:spcPct val="100000"/>
              </a:lnSpc>
            </a:pPr>
            <a:r>
              <a:rPr lang="en-US" dirty="0" smtClean="0"/>
              <a:t>When </a:t>
            </a:r>
            <a:r>
              <a:rPr lang="en-US" dirty="0"/>
              <a:t>we design the street we must control traffic safety and modernize the private data in order to face the upcoming changes</a:t>
            </a:r>
            <a:r>
              <a:rPr lang="en-US" dirty="0" smtClean="0"/>
              <a:t>.</a:t>
            </a:r>
          </a:p>
          <a:p>
            <a:pPr>
              <a:lnSpc>
                <a:spcPct val="100000"/>
              </a:lnSpc>
            </a:pPr>
            <a:r>
              <a:rPr lang="en-US" dirty="0"/>
              <a:t>During construction of the new terminals, it is important to take all improvement actions into considerations, such as the roundabouts and the redesigned streets, because these actions are very important to support the terminals to function properly.</a:t>
            </a:r>
            <a:endParaRPr lang="en-US" dirty="0" smtClean="0"/>
          </a:p>
          <a:p>
            <a:pPr marL="0" indent="0">
              <a:lnSpc>
                <a:spcPct val="100000"/>
              </a:lnSpc>
              <a:buNone/>
            </a:pPr>
            <a:endParaRPr lang="en-GB" dirty="0" smtClean="0"/>
          </a:p>
        </p:txBody>
      </p:sp>
    </p:spTree>
    <p:extLst>
      <p:ext uri="{BB962C8B-B14F-4D97-AF65-F5344CB8AC3E}">
        <p14:creationId xmlns:p14="http://schemas.microsoft.com/office/powerpoint/2010/main" val="7744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GB" dirty="0" smtClean="0"/>
              <a:t>Thank you </a:t>
            </a:r>
            <a:endParaRPr lang="en-GB" dirty="0"/>
          </a:p>
        </p:txBody>
      </p:sp>
    </p:spTree>
    <p:extLst>
      <p:ext uri="{BB962C8B-B14F-4D97-AF65-F5344CB8AC3E}">
        <p14:creationId xmlns:p14="http://schemas.microsoft.com/office/powerpoint/2010/main" val="338313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Significance of work</a:t>
            </a:r>
          </a:p>
        </p:txBody>
      </p:sp>
      <p:sp>
        <p:nvSpPr>
          <p:cNvPr id="3" name="Content Placeholder 2"/>
          <p:cNvSpPr>
            <a:spLocks noGrp="1"/>
          </p:cNvSpPr>
          <p:nvPr>
            <p:ph idx="1"/>
          </p:nvPr>
        </p:nvSpPr>
        <p:spPr/>
        <p:txBody>
          <a:bodyPr/>
          <a:lstStyle/>
          <a:p>
            <a:r>
              <a:rPr lang="en-US" dirty="0" err="1" smtClean="0"/>
              <a:t>Rojeeb</a:t>
            </a:r>
            <a:r>
              <a:rPr lang="en-US" dirty="0" smtClean="0"/>
              <a:t> Street connects between two main governorates (</a:t>
            </a:r>
            <a:r>
              <a:rPr lang="en-US" dirty="0"/>
              <a:t>J</a:t>
            </a:r>
            <a:r>
              <a:rPr lang="en-US" dirty="0" smtClean="0"/>
              <a:t>enin and </a:t>
            </a:r>
            <a:r>
              <a:rPr lang="en-US" dirty="0"/>
              <a:t>N</a:t>
            </a:r>
            <a:r>
              <a:rPr lang="en-US" dirty="0" smtClean="0"/>
              <a:t>ablus).</a:t>
            </a:r>
          </a:p>
          <a:p>
            <a:r>
              <a:rPr lang="en-US" dirty="0" smtClean="0"/>
              <a:t> Due to current conditions  of  this road a lot of accidents occur on it , this will cost human lives and economic cost . Our design will provide  better and more safe conditions to avoid these losses .  </a:t>
            </a:r>
          </a:p>
          <a:p>
            <a:r>
              <a:rPr lang="en-GB" dirty="0" smtClean="0"/>
              <a:t>Design with consideration of a </a:t>
            </a:r>
            <a:r>
              <a:rPr lang="en-GB" dirty="0"/>
              <a:t>new </a:t>
            </a:r>
            <a:r>
              <a:rPr lang="en-US" dirty="0"/>
              <a:t>eastern public transportation </a:t>
            </a:r>
            <a:r>
              <a:rPr lang="en-US" dirty="0" smtClean="0"/>
              <a:t>complex.</a:t>
            </a:r>
            <a:endParaRPr lang="en-US" dirty="0"/>
          </a:p>
        </p:txBody>
      </p:sp>
    </p:spTree>
    <p:extLst>
      <p:ext uri="{BB962C8B-B14F-4D97-AF65-F5344CB8AC3E}">
        <p14:creationId xmlns:p14="http://schemas.microsoft.com/office/powerpoint/2010/main" val="143805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08412" y="2652713"/>
            <a:ext cx="4572000" cy="8217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a:p>
            <a:pPr fontAlgn="base">
              <a:spcBef>
                <a:spcPct val="50000"/>
              </a:spcBef>
              <a:spcAft>
                <a:spcPct val="0"/>
              </a:spcAft>
              <a:buFontTx/>
              <a:buNone/>
            </a:pPr>
            <a:endParaRPr lang="en-US" altLang="en-US" sz="2400">
              <a:solidFill>
                <a:srgbClr val="000000"/>
              </a:solidFill>
            </a:endParaRPr>
          </a:p>
        </p:txBody>
      </p:sp>
      <p:sp>
        <p:nvSpPr>
          <p:cNvPr id="29699" name="Rectangle 4"/>
          <p:cNvSpPr>
            <a:spLocks noChangeArrowheads="1"/>
          </p:cNvSpPr>
          <p:nvPr/>
        </p:nvSpPr>
        <p:spPr bwMode="auto">
          <a:xfrm>
            <a:off x="-1" y="0"/>
            <a:ext cx="12188825" cy="6858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FontTx/>
              <a:buNone/>
            </a:pPr>
            <a:endParaRPr lang="en-US" altLang="en-US" sz="2400">
              <a:solidFill>
                <a:srgbClr val="000000"/>
              </a:solidFill>
            </a:endParaRPr>
          </a:p>
        </p:txBody>
      </p:sp>
      <p:sp>
        <p:nvSpPr>
          <p:cNvPr id="29700" name="Rectangle 5"/>
          <p:cNvSpPr>
            <a:spLocks noChangeArrowheads="1"/>
          </p:cNvSpPr>
          <p:nvPr/>
        </p:nvSpPr>
        <p:spPr bwMode="auto">
          <a:xfrm>
            <a:off x="1577505" y="165100"/>
            <a:ext cx="7315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FontTx/>
              <a:buNone/>
            </a:pPr>
            <a:r>
              <a:rPr lang="en-US" altLang="en-US" sz="2400" dirty="0" smtClean="0">
                <a:solidFill>
                  <a:srgbClr val="FFFFFF"/>
                </a:solidFill>
                <a:latin typeface="Arial" panose="020B0604020202020204" pitchFamily="34" charset="0"/>
              </a:rPr>
              <a:t>Study area</a:t>
            </a:r>
            <a:endParaRPr lang="en-US" altLang="en-US" sz="2400" dirty="0">
              <a:solidFill>
                <a:srgbClr val="FFFFFF"/>
              </a:solidFill>
              <a:latin typeface="Arial" panose="020B0604020202020204" pitchFamily="34" charset="0"/>
            </a:endParaRPr>
          </a:p>
        </p:txBody>
      </p:sp>
      <p:sp>
        <p:nvSpPr>
          <p:cNvPr id="29701" name="Text Box 16"/>
          <p:cNvSpPr txBox="1">
            <a:spLocks noChangeArrowheads="1"/>
          </p:cNvSpPr>
          <p:nvPr/>
        </p:nvSpPr>
        <p:spPr bwMode="auto">
          <a:xfrm>
            <a:off x="1903412" y="1066800"/>
            <a:ext cx="662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US" altLang="en-US" sz="2400">
              <a:solidFill>
                <a:srgbClr val="000000"/>
              </a:solidFill>
            </a:endParaRPr>
          </a:p>
        </p:txBody>
      </p:sp>
      <p:sp>
        <p:nvSpPr>
          <p:cNvPr id="29702" name="Text Box 18"/>
          <p:cNvSpPr txBox="1">
            <a:spLocks noChangeArrowheads="1"/>
          </p:cNvSpPr>
          <p:nvPr/>
        </p:nvSpPr>
        <p:spPr bwMode="auto">
          <a:xfrm>
            <a:off x="5256212" y="1066800"/>
            <a:ext cx="4724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50000"/>
              </a:spcBef>
              <a:spcAft>
                <a:spcPct val="0"/>
              </a:spcAft>
              <a:buFontTx/>
              <a:buNone/>
            </a:pPr>
            <a:r>
              <a:rPr lang="en-US" altLang="en-US" sz="2400" b="1" u="sng" dirty="0">
                <a:solidFill>
                  <a:srgbClr val="FFFFFF"/>
                </a:solidFill>
                <a:latin typeface="Arial" panose="020B0604020202020204" pitchFamily="34" charset="0"/>
              </a:rPr>
              <a:t>Site</a:t>
            </a:r>
            <a:r>
              <a:rPr lang="en-US" altLang="en-US" sz="2400" dirty="0">
                <a:solidFill>
                  <a:srgbClr val="FFFFFF"/>
                </a:solidFill>
                <a:latin typeface="Arial" panose="020B0604020202020204" pitchFamily="34" charset="0"/>
              </a:rPr>
              <a:t>: </a:t>
            </a:r>
            <a:r>
              <a:rPr lang="en-US" altLang="en-US" sz="2400" dirty="0" err="1">
                <a:solidFill>
                  <a:srgbClr val="FFFFFF"/>
                </a:solidFill>
                <a:latin typeface="Arial" panose="020B0604020202020204" pitchFamily="34" charset="0"/>
              </a:rPr>
              <a:t>Rojeeb</a:t>
            </a:r>
            <a:r>
              <a:rPr lang="en-US" altLang="en-US" sz="2400" dirty="0">
                <a:solidFill>
                  <a:srgbClr val="FFFFFF"/>
                </a:solidFill>
                <a:latin typeface="Arial" panose="020B0604020202020204" pitchFamily="34" charset="0"/>
              </a:rPr>
              <a:t>, Nablus, Palestine</a:t>
            </a:r>
          </a:p>
          <a:p>
            <a:pPr fontAlgn="base">
              <a:spcBef>
                <a:spcPct val="50000"/>
              </a:spcBef>
              <a:spcAft>
                <a:spcPct val="0"/>
              </a:spcAft>
              <a:buFontTx/>
              <a:buNone/>
            </a:pPr>
            <a:r>
              <a:rPr lang="en-US" altLang="en-US" sz="2400" b="1" u="sng" dirty="0">
                <a:solidFill>
                  <a:srgbClr val="FFFFFF"/>
                </a:solidFill>
                <a:latin typeface="Arial" panose="020B0604020202020204" pitchFamily="34" charset="0"/>
              </a:rPr>
              <a:t>Year</a:t>
            </a:r>
            <a:r>
              <a:rPr lang="en-US" altLang="en-US" sz="2400" dirty="0">
                <a:solidFill>
                  <a:srgbClr val="FFFFFF"/>
                </a:solidFill>
                <a:latin typeface="Arial" panose="020B0604020202020204" pitchFamily="34" charset="0"/>
              </a:rPr>
              <a:t>: 2014</a:t>
            </a:r>
          </a:p>
        </p:txBody>
      </p:sp>
      <p:sp>
        <p:nvSpPr>
          <p:cNvPr id="111635" name="AutoShape 19"/>
          <p:cNvSpPr>
            <a:spLocks noChangeArrowheads="1"/>
          </p:cNvSpPr>
          <p:nvPr/>
        </p:nvSpPr>
        <p:spPr bwMode="auto">
          <a:xfrm>
            <a:off x="2132012" y="1600200"/>
            <a:ext cx="457200" cy="457200"/>
          </a:xfrm>
          <a:prstGeom prst="star5">
            <a:avLst/>
          </a:prstGeom>
          <a:solidFill>
            <a:srgbClr val="FF00FF"/>
          </a:solidFill>
          <a:ln w="9525">
            <a:solidFill>
              <a:schemeClr val="tx1"/>
            </a:solidFill>
            <a:miter lim="800000"/>
            <a:headEnd/>
            <a:tailEnd/>
          </a:ln>
          <a:effectLst/>
        </p:spPr>
        <p:txBody>
          <a:bodyPr wrap="none" anchor="ctr"/>
          <a:lstStyle/>
          <a:p>
            <a:pPr fontAlgn="base">
              <a:spcBef>
                <a:spcPct val="0"/>
              </a:spcBef>
              <a:spcAft>
                <a:spcPct val="0"/>
              </a:spcAft>
              <a:defRPr/>
            </a:pPr>
            <a:endParaRPr lang="en-US" sz="2800">
              <a:solidFill>
                <a:srgbClr val="000000"/>
              </a:solidFill>
            </a:endParaRPr>
          </a:p>
        </p:txBody>
      </p:sp>
      <p:sp>
        <p:nvSpPr>
          <p:cNvPr id="29704" name="Text Box 21"/>
          <p:cNvSpPr txBox="1">
            <a:spLocks noChangeArrowheads="1"/>
          </p:cNvSpPr>
          <p:nvPr/>
        </p:nvSpPr>
        <p:spPr bwMode="auto">
          <a:xfrm>
            <a:off x="455612" y="3841753"/>
            <a:ext cx="41148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50000"/>
              </a:spcBef>
              <a:spcAft>
                <a:spcPct val="0"/>
              </a:spcAft>
              <a:buFontTx/>
              <a:buNone/>
            </a:pPr>
            <a:r>
              <a:rPr lang="en-US" altLang="en-US" sz="2400" b="1" u="sng" dirty="0">
                <a:solidFill>
                  <a:srgbClr val="FFFFFF"/>
                </a:solidFill>
                <a:latin typeface="Arial" panose="020B0604020202020204" pitchFamily="34" charset="0"/>
              </a:rPr>
              <a:t>Surroundings</a:t>
            </a:r>
            <a:r>
              <a:rPr lang="en-US" altLang="en-US" sz="2400" dirty="0">
                <a:solidFill>
                  <a:srgbClr val="FFFFFF"/>
                </a:solidFill>
                <a:latin typeface="Arial" panose="020B0604020202020204" pitchFamily="34" charset="0"/>
              </a:rPr>
              <a:t>: </a:t>
            </a:r>
          </a:p>
          <a:p>
            <a:pPr fontAlgn="base">
              <a:lnSpc>
                <a:spcPct val="90000"/>
              </a:lnSpc>
              <a:spcBef>
                <a:spcPts val="1800"/>
              </a:spcBef>
              <a:spcAft>
                <a:spcPct val="0"/>
              </a:spcAft>
              <a:buFont typeface="Arial" panose="020B0604020202020204" pitchFamily="34" charset="0"/>
              <a:buChar char="▪"/>
            </a:pPr>
            <a:r>
              <a:rPr lang="en-GB" altLang="en-US" sz="2400" dirty="0" err="1">
                <a:solidFill>
                  <a:srgbClr val="FFFFFF"/>
                </a:solidFill>
                <a:latin typeface="Corbel" panose="020B0503020204020204" pitchFamily="34" charset="0"/>
              </a:rPr>
              <a:t>Howarra</a:t>
            </a:r>
            <a:r>
              <a:rPr lang="en-GB" altLang="en-US" sz="2400" dirty="0">
                <a:solidFill>
                  <a:srgbClr val="FFFFFF"/>
                </a:solidFill>
                <a:latin typeface="Corbel" panose="020B0503020204020204" pitchFamily="34" charset="0"/>
              </a:rPr>
              <a:t> f</a:t>
            </a:r>
            <a:r>
              <a:rPr lang="en-US" altLang="en-US" sz="2400" dirty="0">
                <a:solidFill>
                  <a:srgbClr val="FFFFFF"/>
                </a:solidFill>
                <a:latin typeface="Arial" panose="020B0604020202020204" pitchFamily="34" charset="0"/>
              </a:rPr>
              <a:t>rom south</a:t>
            </a:r>
          </a:p>
          <a:p>
            <a:pPr fontAlgn="base">
              <a:lnSpc>
                <a:spcPct val="90000"/>
              </a:lnSpc>
              <a:spcBef>
                <a:spcPts val="1800"/>
              </a:spcBef>
              <a:spcAft>
                <a:spcPct val="0"/>
              </a:spcAft>
              <a:buFont typeface="Arial" panose="020B0604020202020204" pitchFamily="34" charset="0"/>
              <a:buChar char="▪"/>
            </a:pPr>
            <a:r>
              <a:rPr lang="en-US" altLang="en-US" sz="2400" dirty="0" err="1">
                <a:solidFill>
                  <a:srgbClr val="FFFFFF"/>
                </a:solidFill>
                <a:latin typeface="Arial" panose="020B0604020202020204" pitchFamily="34" charset="0"/>
              </a:rPr>
              <a:t>Rojeeb</a:t>
            </a:r>
            <a:r>
              <a:rPr lang="en-US" altLang="en-US" sz="2400" dirty="0">
                <a:solidFill>
                  <a:srgbClr val="FFFFFF"/>
                </a:solidFill>
                <a:latin typeface="Arial" panose="020B0604020202020204" pitchFamily="34" charset="0"/>
              </a:rPr>
              <a:t> from east</a:t>
            </a:r>
          </a:p>
          <a:p>
            <a:pPr fontAlgn="base">
              <a:lnSpc>
                <a:spcPct val="90000"/>
              </a:lnSpc>
              <a:spcBef>
                <a:spcPts val="1800"/>
              </a:spcBef>
              <a:spcAft>
                <a:spcPct val="0"/>
              </a:spcAft>
              <a:buFont typeface="Arial" panose="020B0604020202020204" pitchFamily="34" charset="0"/>
              <a:buChar char="▪"/>
            </a:pPr>
            <a:r>
              <a:rPr lang="en-US" altLang="en-US" sz="2400" dirty="0">
                <a:solidFill>
                  <a:srgbClr val="FFFFFF"/>
                </a:solidFill>
                <a:latin typeface="Arial" panose="020B0604020202020204" pitchFamily="34" charset="0"/>
              </a:rPr>
              <a:t>Nablus from west</a:t>
            </a:r>
          </a:p>
          <a:p>
            <a:pPr fontAlgn="base">
              <a:lnSpc>
                <a:spcPct val="90000"/>
              </a:lnSpc>
              <a:spcBef>
                <a:spcPts val="1800"/>
              </a:spcBef>
              <a:spcAft>
                <a:spcPct val="0"/>
              </a:spcAft>
              <a:buFont typeface="Arial" panose="020B0604020202020204" pitchFamily="34" charset="0"/>
              <a:buChar char="▪"/>
            </a:pPr>
            <a:r>
              <a:rPr lang="en-GB" altLang="en-US" sz="2400" dirty="0">
                <a:solidFill>
                  <a:srgbClr val="FFFFFF"/>
                </a:solidFill>
                <a:latin typeface="Corbel" panose="020B0503020204020204" pitchFamily="34" charset="0"/>
              </a:rPr>
              <a:t>Al-</a:t>
            </a:r>
            <a:r>
              <a:rPr lang="en-GB" altLang="en-US" sz="2400" dirty="0" err="1">
                <a:solidFill>
                  <a:srgbClr val="FFFFFF"/>
                </a:solidFill>
                <a:latin typeface="Corbel" panose="020B0503020204020204" pitchFamily="34" charset="0"/>
              </a:rPr>
              <a:t>Bathan</a:t>
            </a:r>
            <a:r>
              <a:rPr lang="en-GB" altLang="en-US" sz="2400" dirty="0">
                <a:solidFill>
                  <a:srgbClr val="FFFFFF"/>
                </a:solidFill>
                <a:latin typeface="Corbel" panose="020B0503020204020204" pitchFamily="34" charset="0"/>
              </a:rPr>
              <a:t> from North</a:t>
            </a:r>
            <a:endParaRPr lang="en-US" altLang="en-US" sz="2400" dirty="0">
              <a:solidFill>
                <a:srgbClr val="B2B2B2"/>
              </a:solidFill>
              <a:latin typeface="Arial" panose="020B0604020202020204" pitchFamily="34" charset="0"/>
            </a:endParaRPr>
          </a:p>
        </p:txBody>
      </p:sp>
      <p:pic>
        <p:nvPicPr>
          <p:cNvPr id="2970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612" y="883050"/>
            <a:ext cx="4250804" cy="266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21" descr="C:\Users\mohammed\Desktop\Screen Shot 2014-11-22 at 9.14.07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2029" y="2379263"/>
            <a:ext cx="6476999"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360612" y="2157196"/>
            <a:ext cx="1226096" cy="430887"/>
          </a:xfrm>
          <a:prstGeom prst="rect">
            <a:avLst/>
          </a:prstGeom>
          <a:noFill/>
        </p:spPr>
        <p:txBody>
          <a:bodyPr wrap="square" rtlCol="0">
            <a:spAutoFit/>
          </a:bodyPr>
          <a:lstStyle/>
          <a:p>
            <a:r>
              <a:rPr lang="en-GB" sz="2200" dirty="0">
                <a:solidFill>
                  <a:srgbClr val="FF0000"/>
                </a:solidFill>
              </a:rPr>
              <a:t>N</a:t>
            </a:r>
            <a:r>
              <a:rPr lang="en-GB" sz="2200" dirty="0" smtClean="0">
                <a:solidFill>
                  <a:srgbClr val="FF0000"/>
                </a:solidFill>
              </a:rPr>
              <a:t>ablus</a:t>
            </a:r>
            <a:endParaRPr lang="en-GB" sz="2200" dirty="0">
              <a:solidFill>
                <a:srgbClr val="FF0000"/>
              </a:solidFill>
            </a:endParaRPr>
          </a:p>
        </p:txBody>
      </p:sp>
    </p:spTree>
    <p:extLst>
      <p:ext uri="{BB962C8B-B14F-4D97-AF65-F5344CB8AC3E}">
        <p14:creationId xmlns:p14="http://schemas.microsoft.com/office/powerpoint/2010/main" val="463939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area</a:t>
            </a:r>
            <a:endParaRPr lang="en-US" dirty="0"/>
          </a:p>
        </p:txBody>
      </p:sp>
      <p:sp>
        <p:nvSpPr>
          <p:cNvPr id="3" name="Content Placeholder 2"/>
          <p:cNvSpPr>
            <a:spLocks noGrp="1"/>
          </p:cNvSpPr>
          <p:nvPr>
            <p:ph idx="1"/>
          </p:nvPr>
        </p:nvSpPr>
        <p:spPr>
          <a:xfrm>
            <a:off x="621804" y="1772816"/>
            <a:ext cx="9144000" cy="4267200"/>
          </a:xfrm>
        </p:spPr>
        <p:txBody>
          <a:bodyPr>
            <a:normAutofit/>
          </a:bodyPr>
          <a:lstStyle/>
          <a:p>
            <a:r>
              <a:rPr lang="en-GB" dirty="0" smtClean="0"/>
              <a:t>The street  is </a:t>
            </a:r>
            <a:r>
              <a:rPr lang="en-US" dirty="0"/>
              <a:t>Located in the eastern region </a:t>
            </a:r>
            <a:endParaRPr lang="en-US" dirty="0" smtClean="0"/>
          </a:p>
          <a:p>
            <a:pPr marL="0" indent="0">
              <a:buNone/>
            </a:pPr>
            <a:r>
              <a:rPr lang="en-US" dirty="0" smtClean="0"/>
              <a:t> of Nablus city. </a:t>
            </a:r>
          </a:p>
          <a:p>
            <a:r>
              <a:rPr lang="en-GB" dirty="0" smtClean="0"/>
              <a:t>connects between Howarra</a:t>
            </a:r>
          </a:p>
          <a:p>
            <a:pPr marL="0" indent="0">
              <a:buNone/>
            </a:pPr>
            <a:r>
              <a:rPr lang="en-GB" dirty="0" smtClean="0"/>
              <a:t> (Ramallah) and Al-</a:t>
            </a:r>
            <a:r>
              <a:rPr lang="en-GB" dirty="0" err="1" smtClean="0"/>
              <a:t>Bathan</a:t>
            </a:r>
            <a:r>
              <a:rPr lang="en-GB" dirty="0" smtClean="0"/>
              <a:t> (Jenin).</a:t>
            </a:r>
          </a:p>
          <a:p>
            <a:r>
              <a:rPr lang="en-GB" dirty="0" smtClean="0"/>
              <a:t>The length is approximately 6 km.</a:t>
            </a:r>
          </a:p>
          <a:p>
            <a:pPr marL="0" indent="0">
              <a:buNone/>
            </a:pPr>
            <a:endParaRPr lang="en-GB" dirty="0" smtClean="0"/>
          </a:p>
          <a:p>
            <a:pPr marL="0" indent="0">
              <a:buNone/>
            </a:pPr>
            <a:endParaRPr lang="en-GB" dirty="0"/>
          </a:p>
        </p:txBody>
      </p:sp>
      <p:pic>
        <p:nvPicPr>
          <p:cNvPr id="5" name="Picture 4" descr="C:\Users\mohammed\Desktop\Screen Shot 2014-11-22 at 9.15.01 PM.png"/>
          <p:cNvPicPr/>
          <p:nvPr/>
        </p:nvPicPr>
        <p:blipFill rotWithShape="1">
          <a:blip r:embed="rId2" cstate="print">
            <a:extLst>
              <a:ext uri="{28A0092B-C50C-407E-A947-70E740481C1C}">
                <a14:useLocalDpi xmlns:a14="http://schemas.microsoft.com/office/drawing/2010/main" val="0"/>
              </a:ext>
            </a:extLst>
          </a:blip>
          <a:srcRect b="-1566"/>
          <a:stretch/>
        </p:blipFill>
        <p:spPr bwMode="auto">
          <a:xfrm>
            <a:off x="6598468" y="274638"/>
            <a:ext cx="5302325" cy="64667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981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a:t>
            </a:r>
            <a:endParaRPr lang="en-US" dirty="0"/>
          </a:p>
        </p:txBody>
      </p:sp>
      <p:sp>
        <p:nvSpPr>
          <p:cNvPr id="8" name="Content Placeholder 7"/>
          <p:cNvSpPr>
            <a:spLocks noGrp="1"/>
          </p:cNvSpPr>
          <p:nvPr>
            <p:ph sz="half" idx="1"/>
          </p:nvPr>
        </p:nvSpPr>
        <p:spPr>
          <a:xfrm>
            <a:off x="1522413" y="1905000"/>
            <a:ext cx="9756575" cy="4267200"/>
          </a:xfrm>
        </p:spPr>
        <p:txBody>
          <a:bodyPr>
            <a:normAutofit lnSpcReduction="10000"/>
          </a:bodyPr>
          <a:lstStyle/>
          <a:p>
            <a:r>
              <a:rPr lang="en-US" dirty="0" smtClean="0"/>
              <a:t>The road is mainly divided into two major parts according </a:t>
            </a:r>
          </a:p>
          <a:p>
            <a:pPr marL="0" indent="0">
              <a:buNone/>
            </a:pPr>
            <a:r>
              <a:rPr lang="en-US" dirty="0" smtClean="0"/>
              <a:t>to its pavement condition.</a:t>
            </a:r>
          </a:p>
          <a:p>
            <a:r>
              <a:rPr lang="en-US" dirty="0" smtClean="0"/>
              <a:t>First part is from Howwara to Bait-</a:t>
            </a:r>
            <a:r>
              <a:rPr lang="en-US" dirty="0" err="1" smtClean="0"/>
              <a:t>Foreeq</a:t>
            </a:r>
            <a:r>
              <a:rPr lang="en-US" dirty="0" smtClean="0"/>
              <a:t> .</a:t>
            </a:r>
          </a:p>
          <a:p>
            <a:r>
              <a:rPr lang="en-US" dirty="0" smtClean="0"/>
              <a:t>Second part is from Bait-</a:t>
            </a:r>
            <a:r>
              <a:rPr lang="en-US" dirty="0" err="1" smtClean="0"/>
              <a:t>foreeq</a:t>
            </a:r>
            <a:r>
              <a:rPr lang="en-US" dirty="0" smtClean="0"/>
              <a:t> to Al-</a:t>
            </a:r>
            <a:r>
              <a:rPr lang="en-US" dirty="0" err="1" smtClean="0"/>
              <a:t>Msaken</a:t>
            </a:r>
            <a:r>
              <a:rPr lang="en-US" dirty="0" smtClean="0"/>
              <a:t>.</a:t>
            </a:r>
          </a:p>
          <a:p>
            <a:r>
              <a:rPr lang="en-US" dirty="0" smtClean="0"/>
              <a:t>Pavement conditions of street is bad.</a:t>
            </a:r>
          </a:p>
          <a:p>
            <a:r>
              <a:rPr lang="en-US" dirty="0" smtClean="0"/>
              <a:t>Light conditions is bad.</a:t>
            </a:r>
          </a:p>
          <a:p>
            <a:r>
              <a:rPr lang="en-US" dirty="0" smtClean="0"/>
              <a:t>No side walk, no light poles.</a:t>
            </a:r>
          </a:p>
          <a:p>
            <a:r>
              <a:rPr lang="en-US" dirty="0" smtClean="0"/>
              <a:t>Asphalt width is approximately  7m.</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6780" y="188640"/>
            <a:ext cx="2584998" cy="6482313"/>
          </a:xfrm>
          <a:prstGeom prst="rect">
            <a:avLst/>
          </a:prstGeom>
        </p:spPr>
      </p:pic>
    </p:spTree>
    <p:extLst>
      <p:ext uri="{BB962C8B-B14F-4D97-AF65-F5344CB8AC3E}">
        <p14:creationId xmlns:p14="http://schemas.microsoft.com/office/powerpoint/2010/main" val="323879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a:t>
            </a:r>
            <a:endParaRPr lang="en-US" dirty="0"/>
          </a:p>
        </p:txBody>
      </p:sp>
      <p:sp>
        <p:nvSpPr>
          <p:cNvPr id="3" name="Content Placeholder 2"/>
          <p:cNvSpPr>
            <a:spLocks noGrp="1"/>
          </p:cNvSpPr>
          <p:nvPr>
            <p:ph sz="half" idx="1"/>
          </p:nvPr>
        </p:nvSpPr>
        <p:spPr>
          <a:xfrm>
            <a:off x="1522413" y="1905000"/>
            <a:ext cx="9143999" cy="4267200"/>
          </a:xfrm>
        </p:spPr>
        <p:txBody>
          <a:bodyPr/>
          <a:lstStyle/>
          <a:p>
            <a:pPr lvl="0"/>
            <a:r>
              <a:rPr lang="en-US" dirty="0"/>
              <a:t>Contour </a:t>
            </a:r>
            <a:r>
              <a:rPr lang="en-US" dirty="0" smtClean="0"/>
              <a:t>map.</a:t>
            </a:r>
          </a:p>
          <a:p>
            <a:r>
              <a:rPr lang="en-US" dirty="0"/>
              <a:t>Road </a:t>
            </a:r>
            <a:r>
              <a:rPr lang="en-US" dirty="0" smtClean="0"/>
              <a:t>network.</a:t>
            </a:r>
          </a:p>
          <a:p>
            <a:r>
              <a:rPr lang="en-US" dirty="0"/>
              <a:t>Structural plan (Houses distribution</a:t>
            </a:r>
            <a:r>
              <a:rPr lang="en-US" dirty="0" smtClean="0"/>
              <a:t>).</a:t>
            </a:r>
          </a:p>
          <a:p>
            <a:r>
              <a:rPr lang="en-US" dirty="0" smtClean="0"/>
              <a:t>Soil samples.</a:t>
            </a:r>
          </a:p>
          <a:p>
            <a:r>
              <a:rPr lang="en-US" dirty="0" smtClean="0"/>
              <a:t>Traffic volume.</a:t>
            </a:r>
          </a:p>
          <a:p>
            <a:r>
              <a:rPr lang="en-US" dirty="0" smtClean="0"/>
              <a:t>Data for estimating the cost of the project.</a:t>
            </a:r>
          </a:p>
          <a:p>
            <a:endParaRPr lang="en-US" dirty="0"/>
          </a:p>
          <a:p>
            <a:endParaRPr lang="en-US" dirty="0"/>
          </a:p>
          <a:p>
            <a:endParaRPr lang="en-US" dirty="0"/>
          </a:p>
        </p:txBody>
      </p:sp>
    </p:spTree>
    <p:extLst>
      <p:ext uri="{BB962C8B-B14F-4D97-AF65-F5344CB8AC3E}">
        <p14:creationId xmlns:p14="http://schemas.microsoft.com/office/powerpoint/2010/main" val="401906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Traffic volume</a:t>
            </a:r>
          </a:p>
        </p:txBody>
      </p:sp>
      <p:sp>
        <p:nvSpPr>
          <p:cNvPr id="3" name="Content Placeholder 2"/>
          <p:cNvSpPr>
            <a:spLocks noGrp="1"/>
          </p:cNvSpPr>
          <p:nvPr>
            <p:ph sz="half" idx="1"/>
          </p:nvPr>
        </p:nvSpPr>
        <p:spPr>
          <a:xfrm>
            <a:off x="1522413" y="1905000"/>
            <a:ext cx="9684567" cy="4267200"/>
          </a:xfrm>
        </p:spPr>
        <p:txBody>
          <a:bodyPr/>
          <a:lstStyle/>
          <a:p>
            <a:r>
              <a:rPr lang="en-US" dirty="0" smtClean="0"/>
              <a:t>Count the traffic volume on the major five intersections in the study area:</a:t>
            </a:r>
          </a:p>
          <a:p>
            <a:r>
              <a:rPr lang="en-US" dirty="0" err="1"/>
              <a:t>Hiwwarah</a:t>
            </a:r>
            <a:r>
              <a:rPr lang="en-US" dirty="0"/>
              <a:t> Intersection </a:t>
            </a:r>
            <a:r>
              <a:rPr lang="en-US" dirty="0" smtClean="0"/>
              <a:t>.</a:t>
            </a:r>
          </a:p>
          <a:p>
            <a:r>
              <a:rPr lang="en-US" dirty="0"/>
              <a:t>Rojeeb Intersection </a:t>
            </a:r>
            <a:r>
              <a:rPr lang="en-US" dirty="0" smtClean="0"/>
              <a:t>.</a:t>
            </a:r>
          </a:p>
          <a:p>
            <a:r>
              <a:rPr lang="en-US" dirty="0"/>
              <a:t>Al </a:t>
            </a:r>
            <a:r>
              <a:rPr lang="en-US" dirty="0" err="1"/>
              <a:t>Masaken</a:t>
            </a:r>
            <a:r>
              <a:rPr lang="en-US" dirty="0"/>
              <a:t> Intersection </a:t>
            </a:r>
            <a:r>
              <a:rPr lang="en-US" dirty="0" smtClean="0"/>
              <a:t>.</a:t>
            </a:r>
          </a:p>
          <a:p>
            <a:r>
              <a:rPr lang="en-US" dirty="0"/>
              <a:t>Beit </a:t>
            </a:r>
            <a:r>
              <a:rPr lang="en-US" dirty="0" err="1"/>
              <a:t>Furik</a:t>
            </a:r>
            <a:r>
              <a:rPr lang="en-US" dirty="0"/>
              <a:t> Intersection </a:t>
            </a:r>
            <a:r>
              <a:rPr lang="en-US" dirty="0" smtClean="0"/>
              <a:t>.</a:t>
            </a:r>
          </a:p>
          <a:p>
            <a:r>
              <a:rPr lang="en-US" dirty="0"/>
              <a:t>Salem Intersection </a:t>
            </a:r>
            <a:r>
              <a:rPr lang="en-US" dirty="0" smtClean="0"/>
              <a:t>.</a:t>
            </a:r>
          </a:p>
          <a:p>
            <a:endParaRPr lang="en-US" dirty="0"/>
          </a:p>
        </p:txBody>
      </p:sp>
    </p:spTree>
    <p:extLst>
      <p:ext uri="{BB962C8B-B14F-4D97-AF65-F5344CB8AC3E}">
        <p14:creationId xmlns:p14="http://schemas.microsoft.com/office/powerpoint/2010/main" val="426773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Design speed</a:t>
            </a:r>
            <a:endParaRPr lang="en-GB" dirty="0"/>
          </a:p>
        </p:txBody>
      </p:sp>
      <p:sp>
        <p:nvSpPr>
          <p:cNvPr id="3" name="Content Placeholder 2"/>
          <p:cNvSpPr>
            <a:spLocks noGrp="1"/>
          </p:cNvSpPr>
          <p:nvPr>
            <p:ph sz="half" idx="1"/>
          </p:nvPr>
        </p:nvSpPr>
        <p:spPr>
          <a:xfrm>
            <a:off x="837828" y="1844824"/>
            <a:ext cx="9793088" cy="4327376"/>
          </a:xfrm>
        </p:spPr>
        <p:txBody>
          <a:bodyPr>
            <a:normAutofit/>
          </a:bodyPr>
          <a:lstStyle/>
          <a:p>
            <a:r>
              <a:rPr lang="en-US" sz="3400" i="1" dirty="0" smtClean="0"/>
              <a:t>Based on AASHTO, the </a:t>
            </a:r>
            <a:r>
              <a:rPr lang="en-US" sz="3400" i="1" dirty="0" smtClean="0"/>
              <a:t>selected </a:t>
            </a:r>
            <a:r>
              <a:rPr lang="en-US" sz="3400" i="1" dirty="0"/>
              <a:t>design </a:t>
            </a:r>
            <a:r>
              <a:rPr lang="en-US" sz="3400" i="1" dirty="0" smtClean="0"/>
              <a:t>speed </a:t>
            </a:r>
            <a:r>
              <a:rPr lang="en-US" sz="3400" i="1" dirty="0"/>
              <a:t>of </a:t>
            </a:r>
            <a:r>
              <a:rPr lang="en-US" sz="3400" i="1" dirty="0" smtClean="0"/>
              <a:t>the </a:t>
            </a:r>
            <a:r>
              <a:rPr lang="en-US" sz="3400" i="1" dirty="0"/>
              <a:t>highway </a:t>
            </a:r>
            <a:r>
              <a:rPr lang="en-US" sz="3400" i="1" dirty="0" smtClean="0"/>
              <a:t>is </a:t>
            </a:r>
            <a:r>
              <a:rPr lang="en-US" sz="3400" i="1" dirty="0" smtClean="0">
                <a:solidFill>
                  <a:srgbClr val="FF0000"/>
                </a:solidFill>
              </a:rPr>
              <a:t>100</a:t>
            </a:r>
            <a:r>
              <a:rPr lang="en-US" sz="3400" i="1" dirty="0" smtClean="0"/>
              <a:t> </a:t>
            </a:r>
            <a:r>
              <a:rPr lang="en-US" sz="3400" i="1" dirty="0"/>
              <a:t>Km/hr.</a:t>
            </a:r>
            <a:endParaRPr lang="en-GB" sz="3400" dirty="0"/>
          </a:p>
        </p:txBody>
      </p:sp>
    </p:spTree>
    <p:extLst>
      <p:ext uri="{BB962C8B-B14F-4D97-AF65-F5344CB8AC3E}">
        <p14:creationId xmlns:p14="http://schemas.microsoft.com/office/powerpoint/2010/main" val="214156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09A44C-857D-42FD-9219-94A36248C2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Chalkboard education presentation (widescreen)</Template>
  <TotalTime>0</TotalTime>
  <Words>818</Words>
  <Application>Microsoft Office PowerPoint</Application>
  <PresentationFormat>Custom</PresentationFormat>
  <Paragraphs>145</Paragraphs>
  <Slides>29</Slides>
  <Notes>6</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2" baseType="lpstr">
      <vt:lpstr>Chalkboard 16x9</vt:lpstr>
      <vt:lpstr>1_Default Design</vt:lpstr>
      <vt:lpstr>Microsoft Excel Worksheet</vt:lpstr>
      <vt:lpstr>Evaluation and Redesign of Rojeeb Street</vt:lpstr>
      <vt:lpstr>Objectives </vt:lpstr>
      <vt:lpstr>Significance of work</vt:lpstr>
      <vt:lpstr>PowerPoint Presentation</vt:lpstr>
      <vt:lpstr>Study area</vt:lpstr>
      <vt:lpstr>Inventory</vt:lpstr>
      <vt:lpstr>Data collection</vt:lpstr>
      <vt:lpstr>Traffic volume</vt:lpstr>
      <vt:lpstr>Design speed</vt:lpstr>
      <vt:lpstr>Data analysis</vt:lpstr>
      <vt:lpstr>Data analysis (Geotechnical analysis) </vt:lpstr>
      <vt:lpstr>Data Analysis for Intersections (level of service)</vt:lpstr>
      <vt:lpstr>Data Analysis for links (Two Lane Rural Highway)  </vt:lpstr>
      <vt:lpstr>Future Analysis  </vt:lpstr>
      <vt:lpstr>Analysis of Future Conditions</vt:lpstr>
      <vt:lpstr>Geometric Design</vt:lpstr>
      <vt:lpstr>Geometric Design</vt:lpstr>
      <vt:lpstr>Geometric Design </vt:lpstr>
      <vt:lpstr>Pavement Design</vt:lpstr>
      <vt:lpstr>Intersection Design</vt:lpstr>
      <vt:lpstr>Intersection Design</vt:lpstr>
      <vt:lpstr>Intersection Design</vt:lpstr>
      <vt:lpstr>Control Devices </vt:lpstr>
      <vt:lpstr>Control Devices</vt:lpstr>
      <vt:lpstr>BILL OF QUANTITY</vt:lpstr>
      <vt:lpstr>Standards and Specification</vt:lpstr>
      <vt:lpstr>Conclusion  </vt:lpstr>
      <vt:lpstr>Recommendation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2014-12-20T10:00:29Z</dcterms:created>
  <dcterms:modified xsi:type="dcterms:W3CDTF">2015-05-11T19:53:24Z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TC028048469991</vt:lpwstr>
  </property>
</Properties>
</file>