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38"/>
  </p:notesMasterIdLst>
  <p:sldIdLst>
    <p:sldId id="256" r:id="rId2"/>
    <p:sldId id="257" r:id="rId3"/>
    <p:sldId id="261" r:id="rId4"/>
    <p:sldId id="260" r:id="rId5"/>
    <p:sldId id="293" r:id="rId6"/>
    <p:sldId id="304" r:id="rId7"/>
    <p:sldId id="278" r:id="rId8"/>
    <p:sldId id="276" r:id="rId9"/>
    <p:sldId id="279" r:id="rId10"/>
    <p:sldId id="280" r:id="rId11"/>
    <p:sldId id="281" r:id="rId12"/>
    <p:sldId id="282" r:id="rId13"/>
    <p:sldId id="283" r:id="rId14"/>
    <p:sldId id="284" r:id="rId15"/>
    <p:sldId id="268" r:id="rId16"/>
    <p:sldId id="313" r:id="rId17"/>
    <p:sldId id="314" r:id="rId18"/>
    <p:sldId id="315" r:id="rId19"/>
    <p:sldId id="288" r:id="rId20"/>
    <p:sldId id="295" r:id="rId21"/>
    <p:sldId id="297" r:id="rId22"/>
    <p:sldId id="296" r:id="rId23"/>
    <p:sldId id="299" r:id="rId24"/>
    <p:sldId id="305" r:id="rId25"/>
    <p:sldId id="306" r:id="rId26"/>
    <p:sldId id="298" r:id="rId27"/>
    <p:sldId id="307" r:id="rId28"/>
    <p:sldId id="300" r:id="rId29"/>
    <p:sldId id="301" r:id="rId30"/>
    <p:sldId id="308" r:id="rId31"/>
    <p:sldId id="289" r:id="rId32"/>
    <p:sldId id="309" r:id="rId33"/>
    <p:sldId id="310" r:id="rId34"/>
    <p:sldId id="311" r:id="rId35"/>
    <p:sldId id="312" r:id="rId36"/>
    <p:sldId id="27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91236FC-9832-4A36-8B55-065905044410}">
          <p14:sldIdLst>
            <p14:sldId id="256"/>
            <p14:sldId id="257"/>
            <p14:sldId id="261"/>
            <p14:sldId id="260"/>
            <p14:sldId id="293"/>
            <p14:sldId id="304"/>
            <p14:sldId id="278"/>
            <p14:sldId id="276"/>
            <p14:sldId id="279"/>
            <p14:sldId id="280"/>
            <p14:sldId id="281"/>
            <p14:sldId id="282"/>
            <p14:sldId id="283"/>
            <p14:sldId id="284"/>
            <p14:sldId id="268"/>
            <p14:sldId id="313"/>
            <p14:sldId id="314"/>
            <p14:sldId id="315"/>
            <p14:sldId id="288"/>
            <p14:sldId id="295"/>
            <p14:sldId id="297"/>
            <p14:sldId id="296"/>
            <p14:sldId id="299"/>
            <p14:sldId id="305"/>
            <p14:sldId id="306"/>
            <p14:sldId id="298"/>
            <p14:sldId id="307"/>
            <p14:sldId id="300"/>
            <p14:sldId id="301"/>
            <p14:sldId id="308"/>
            <p14:sldId id="289"/>
            <p14:sldId id="309"/>
            <p14:sldId id="310"/>
            <p14:sldId id="311"/>
            <p14:sldId id="312"/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CF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76" d="100"/>
          <a:sy n="76" d="100"/>
        </p:scale>
        <p:origin x="-9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AB87C-17F7-4200-B944-08802F164310}" type="datetimeFigureOut">
              <a:rPr lang="en-US" smtClean="0"/>
              <a:t>12/25/2013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A0B88-ADF7-4365-9D1F-11C6E5D70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764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E8DB309-459F-4930-9FB0-7A88110BBF80}" type="datetime1">
              <a:rPr lang="en-US" smtClean="0"/>
              <a:pPr/>
              <a:t>12/25/2013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C5D1D7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F524FB-6852-4929-8746-101F0D2F85E1}" type="slidenum">
              <a:rPr lang="en-US" smtClean="0">
                <a:solidFill>
                  <a:srgbClr val="C5D1D7"/>
                </a:solidFill>
              </a:rPr>
              <a:pPr/>
              <a:t>‹#›</a:t>
            </a:fld>
            <a:endParaRPr lang="en-US">
              <a:solidFill>
                <a:srgbClr val="C5D1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391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0B0F-ED65-4F33-8A73-CA26EAF7E26F}" type="datetime1">
              <a:rPr lang="en-US" smtClean="0">
                <a:solidFill>
                  <a:srgbClr val="646B86"/>
                </a:solidFill>
              </a:rPr>
              <a:pPr/>
              <a:t>12/25/2013</a:t>
            </a:fld>
            <a:endParaRPr lang="en-US">
              <a:solidFill>
                <a:srgbClr val="646B8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46B8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24FB-6852-4929-8746-101F0D2F85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32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52C21D3-5F0D-4E8A-B8A1-135B20C05050}" type="datetime1">
              <a:rPr lang="en-US" smtClean="0">
                <a:solidFill>
                  <a:srgbClr val="646B86"/>
                </a:solidFill>
              </a:rPr>
              <a:pPr/>
              <a:t>12/25/2013</a:t>
            </a:fld>
            <a:endParaRPr lang="en-US">
              <a:solidFill>
                <a:srgbClr val="646B8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>
              <a:solidFill>
                <a:srgbClr val="646B86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7F524FB-6852-4929-8746-101F0D2F85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8571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AC24-BF62-40DC-B91D-A187CF9CB8A2}" type="datetime1">
              <a:rPr lang="en-US" smtClean="0">
                <a:solidFill>
                  <a:srgbClr val="646B86"/>
                </a:solidFill>
              </a:rPr>
              <a:pPr/>
              <a:t>12/25/2013</a:t>
            </a:fld>
            <a:endParaRPr lang="en-US">
              <a:solidFill>
                <a:srgbClr val="646B8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46B8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F524FB-6852-4929-8746-101F0D2F85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1552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CE602-3C21-4F3A-9B25-51FAC81BD348}" type="datetime1">
              <a:rPr lang="en-US" smtClean="0">
                <a:solidFill>
                  <a:srgbClr val="646B86"/>
                </a:solidFill>
              </a:rPr>
              <a:pPr/>
              <a:t>12/25/2013</a:t>
            </a:fld>
            <a:endParaRPr lang="en-US">
              <a:solidFill>
                <a:srgbClr val="646B86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7F524FB-6852-4929-8746-101F0D2F85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646B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449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8CB68DC-FE13-4D16-8F02-A78F2A261B16}" type="datetime1">
              <a:rPr lang="en-US" smtClean="0">
                <a:solidFill>
                  <a:srgbClr val="646B86"/>
                </a:solidFill>
              </a:rPr>
              <a:pPr/>
              <a:t>12/25/2013</a:t>
            </a:fld>
            <a:endParaRPr lang="en-US">
              <a:solidFill>
                <a:srgbClr val="646B86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7F524FB-6852-4929-8746-101F0D2F85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>
              <a:solidFill>
                <a:srgbClr val="646B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055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6411F99-B6CC-4682-BEE7-BFAA81BFD70D}" type="datetime1">
              <a:rPr lang="en-US" smtClean="0">
                <a:solidFill>
                  <a:srgbClr val="646B86"/>
                </a:solidFill>
              </a:rPr>
              <a:pPr/>
              <a:t>12/25/2013</a:t>
            </a:fld>
            <a:endParaRPr lang="en-US">
              <a:solidFill>
                <a:srgbClr val="646B86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7F524FB-6852-4929-8746-101F0D2F85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>
              <a:solidFill>
                <a:srgbClr val="646B86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8019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01E2E-D462-468C-99B7-07D8E93D0857}" type="datetime1">
              <a:rPr lang="en-US" smtClean="0">
                <a:solidFill>
                  <a:srgbClr val="646B86"/>
                </a:solidFill>
              </a:rPr>
              <a:pPr/>
              <a:t>12/25/2013</a:t>
            </a:fld>
            <a:endParaRPr lang="en-US">
              <a:solidFill>
                <a:srgbClr val="646B8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46B8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F524FB-6852-4929-8746-101F0D2F85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599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7A2F-5F7D-4260-9200-717F6E0CEF8C}" type="datetime1">
              <a:rPr lang="en-US" smtClean="0">
                <a:solidFill>
                  <a:srgbClr val="646B86"/>
                </a:solidFill>
              </a:rPr>
              <a:pPr/>
              <a:t>12/25/2013</a:t>
            </a:fld>
            <a:endParaRPr lang="en-US">
              <a:solidFill>
                <a:srgbClr val="646B8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46B8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F524FB-6852-4929-8746-101F0D2F85E1}" type="slidenum">
              <a:rPr lang="en-US" smtClean="0">
                <a:solidFill>
                  <a:srgbClr val="646B86"/>
                </a:solidFill>
              </a:rPr>
              <a:pPr/>
              <a:t>‹#›</a:t>
            </a:fld>
            <a:endParaRPr lang="en-US">
              <a:solidFill>
                <a:srgbClr val="646B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45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EE26A-41D8-4BC2-AF2D-BEB1B693ACF6}" type="datetime1">
              <a:rPr lang="en-US" smtClean="0">
                <a:solidFill>
                  <a:srgbClr val="646B86"/>
                </a:solidFill>
              </a:rPr>
              <a:pPr/>
              <a:t>12/25/2013</a:t>
            </a:fld>
            <a:endParaRPr lang="en-US">
              <a:solidFill>
                <a:srgbClr val="646B8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46B8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F524FB-6852-4929-8746-101F0D2F85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91436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2E271F4-F35A-45B6-9D0D-48C68563FFBC}" type="datetime1">
              <a:rPr lang="en-US" smtClean="0">
                <a:solidFill>
                  <a:srgbClr val="646B86"/>
                </a:solidFill>
              </a:rPr>
              <a:pPr/>
              <a:t>12/25/2013</a:t>
            </a:fld>
            <a:endParaRPr lang="en-US">
              <a:solidFill>
                <a:srgbClr val="646B86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7F524FB-6852-4929-8746-101F0D2F85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>
              <a:solidFill>
                <a:srgbClr val="646B8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95845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6046C9C-C096-41A0-A2D7-09E0DAC1FE68}" type="datetime1">
              <a:rPr lang="en-US" smtClean="0">
                <a:solidFill>
                  <a:srgbClr val="646B86"/>
                </a:solidFill>
              </a:rPr>
              <a:pPr/>
              <a:t>12/25/2013</a:t>
            </a:fld>
            <a:endParaRPr lang="en-US">
              <a:solidFill>
                <a:srgbClr val="646B8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646B86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7F524FB-6852-4929-8746-101F0D2F85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218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8165144" cy="278092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Design an Alternative Route for Al-</a:t>
            </a:r>
            <a:r>
              <a:rPr lang="en-US" b="1" cap="none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Bathan</a:t>
            </a:r>
            <a:r>
              <a:rPr lang="en-US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Roadway</a:t>
            </a:r>
            <a:br>
              <a:rPr lang="en-US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48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sz="48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en-US" sz="20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3568" y="3933056"/>
            <a:ext cx="4176464" cy="720080"/>
          </a:xfrm>
        </p:spPr>
        <p:txBody>
          <a:bodyPr>
            <a:noAutofit/>
          </a:bodyPr>
          <a:lstStyle/>
          <a:p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Supervised by :</a:t>
            </a:r>
          </a:p>
          <a:p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Eng.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Hussin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Abu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Zant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24FB-6852-4929-8746-101F0D2F85E1}" type="slidenum">
              <a:rPr lang="en-US" smtClean="0"/>
              <a:t>1</a:t>
            </a:fld>
            <a:endParaRPr lang="en-US"/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455551" y="2564904"/>
            <a:ext cx="8136903" cy="1157294"/>
          </a:xfrm>
          <a:prstGeom prst="rect">
            <a:avLst/>
          </a:prstGeom>
        </p:spPr>
        <p:txBody>
          <a:bodyPr vert="horz" lIns="182880" tIns="0">
            <a:noAutofit/>
          </a:bodyPr>
          <a:lstStyle>
            <a:lvl1pPr marL="36576" indent="0" algn="r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chemeClr val="bg2">
                    <a:shade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None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None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/>
            <a:endParaRPr lang="en-U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1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Prepared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by :</a:t>
            </a:r>
          </a:p>
          <a:p>
            <a:pPr algn="l"/>
            <a:r>
              <a:rPr lang="en-US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Waheed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Hamdallah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Mohammad </a:t>
            </a:r>
            <a:r>
              <a:rPr lang="en-US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Zarour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Mohammad Ali</a:t>
            </a:r>
          </a:p>
        </p:txBody>
      </p:sp>
      <p:sp>
        <p:nvSpPr>
          <p:cNvPr id="10" name="Subtitle 4"/>
          <p:cNvSpPr txBox="1">
            <a:spLocks/>
          </p:cNvSpPr>
          <p:nvPr/>
        </p:nvSpPr>
        <p:spPr>
          <a:xfrm>
            <a:off x="1255210" y="4797152"/>
            <a:ext cx="6120680" cy="1149482"/>
          </a:xfrm>
          <a:prstGeom prst="rect">
            <a:avLst/>
          </a:prstGeom>
        </p:spPr>
        <p:txBody>
          <a:bodyPr vert="horz" lIns="182880" tIns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6576" indent="0" algn="r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chemeClr val="bg2">
                    <a:shade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None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None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n-US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</a:t>
            </a:r>
          </a:p>
          <a:p>
            <a:pPr algn="ctr"/>
            <a:r>
              <a:rPr lang="en-US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1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An-</a:t>
            </a:r>
            <a:r>
              <a:rPr lang="en-US" sz="1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Najah</a:t>
            </a:r>
            <a:r>
              <a:rPr lang="en-US" sz="1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National University</a:t>
            </a:r>
          </a:p>
          <a:p>
            <a:pPr algn="ctr"/>
            <a:r>
              <a:rPr lang="en-US" sz="1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Department of Civil Engineering </a:t>
            </a:r>
          </a:p>
          <a:p>
            <a:pPr algn="ctr"/>
            <a:r>
              <a:rPr lang="en-US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Subtitle 4"/>
          <p:cNvSpPr txBox="1">
            <a:spLocks/>
          </p:cNvSpPr>
          <p:nvPr/>
        </p:nvSpPr>
        <p:spPr>
          <a:xfrm>
            <a:off x="1825146" y="6090650"/>
            <a:ext cx="5014598" cy="645427"/>
          </a:xfrm>
          <a:prstGeom prst="rect">
            <a:avLst/>
          </a:prstGeom>
        </p:spPr>
        <p:txBody>
          <a:bodyPr vert="horz" lIns="182880" tIns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36576" indent="0" algn="r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chemeClr val="bg2">
                    <a:shade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None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None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086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153400" cy="720080"/>
          </a:xfrm>
        </p:spPr>
        <p:txBody>
          <a:bodyPr>
            <a:normAutofit/>
          </a:bodyPr>
          <a:lstStyle/>
          <a:p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Traffic Volume Studies </a:t>
            </a:r>
            <a:endParaRPr lang="en-US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t>10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484784"/>
            <a:ext cx="8153400" cy="4495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Vehicles classification percentage </a:t>
            </a: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683410"/>
              </p:ext>
            </p:extLst>
          </p:nvPr>
        </p:nvGraphicFramePr>
        <p:xfrm>
          <a:off x="1403648" y="2097173"/>
          <a:ext cx="6408712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356"/>
                <a:gridCol w="3204356"/>
              </a:tblGrid>
              <a:tr h="337884">
                <a:tc>
                  <a:txBody>
                    <a:bodyPr/>
                    <a:lstStyle/>
                    <a:p>
                      <a:r>
                        <a:rPr lang="en-US" dirty="0" smtClean="0"/>
                        <a:t>Type of  vehicle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percent of type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</a:tr>
              <a:tr h="337884">
                <a:tc>
                  <a:txBody>
                    <a:bodyPr/>
                    <a:lstStyle/>
                    <a:p>
                      <a:r>
                        <a:rPr lang="en-US" dirty="0" smtClean="0"/>
                        <a:t>Private car 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55.47</a:t>
                      </a:r>
                      <a:r>
                        <a:rPr lang="en-US" baseline="0" dirty="0" smtClean="0"/>
                        <a:t> % 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</a:tr>
              <a:tr h="337884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Taxi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28.62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</a:tr>
              <a:tr h="337884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Taxi van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4.87% 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</a:tr>
              <a:tr h="337884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Pick-up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0.43% 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</a:tr>
              <a:tr h="337884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Bus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4.18% 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</a:tr>
              <a:tr h="337884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Light Truck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3.40% 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</a:tr>
              <a:tr h="337884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Heavy Truck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2.18% 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</a:tr>
              <a:tr h="337884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Single Truck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0.39% 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</a:tr>
              <a:tr h="337884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Truck/Trailer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0.26% 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</a:tr>
              <a:tr h="337884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Articulated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0.02% 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</a:tr>
              <a:tr h="337884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Tractor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0.02% 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</a:tr>
              <a:tr h="337884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0.16% </a:t>
                      </a:r>
                      <a:endParaRPr lang="en-US" dirty="0"/>
                    </a:p>
                  </a:txBody>
                  <a:tcPr>
                    <a:solidFill>
                      <a:srgbClr val="FFFF00">
                        <a:alpha val="72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096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153400" cy="720080"/>
          </a:xfrm>
        </p:spPr>
        <p:txBody>
          <a:bodyPr>
            <a:noAutofit/>
          </a:bodyPr>
          <a:lstStyle/>
          <a:p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Traffic Volume Studies </a:t>
            </a:r>
            <a:endParaRPr lang="en-US" sz="3600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t>11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844824"/>
            <a:ext cx="8153400" cy="44958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Total 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10-hour traffic volume = 4909 Vehicle.</a:t>
            </a: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Peak 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hour : ( 2:30 pm – 3:30 pm ).</a:t>
            </a: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Peak 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hour volume ( PHV ) = 602 Vehicle .</a:t>
            </a: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Peak 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hour factor ( PHF ) = 0.865</a:t>
            </a: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53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153400" cy="72008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Design hour volume </a:t>
            </a:r>
            <a:endParaRPr lang="en-US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t>12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8153400" cy="496855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indent="-457200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114300" indent="0">
              <a:buClr>
                <a:schemeClr val="accent1"/>
              </a:buClr>
              <a:buSzPct val="200000"/>
              <a:buNone/>
            </a:pP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9552" y="1844824"/>
            <a:ext cx="8153400" cy="4495800"/>
          </a:xfrm>
          <a:prstGeom prst="rect">
            <a:avLst/>
          </a:prstGeom>
        </p:spPr>
        <p:txBody>
          <a:bodyPr vert="horz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The calculated growth 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rate factor is 13.3 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%</a:t>
            </a:r>
          </a:p>
          <a:p>
            <a:pPr marL="0" indent="0">
              <a:buClr>
                <a:schemeClr val="accent1"/>
              </a:buClr>
              <a:buSzPct val="200000"/>
              <a:buNone/>
            </a:pP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chemeClr val="accent1"/>
              </a:buClr>
              <a:buSzPct val="200000"/>
              <a:buFont typeface="Arial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From 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practical knowledge the growth rate percentage is approximately equal to 3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%.</a:t>
            </a:r>
          </a:p>
          <a:p>
            <a:pPr marL="0" indent="0">
              <a:buClr>
                <a:schemeClr val="accent1"/>
              </a:buClr>
              <a:buSzPct val="200000"/>
              <a:buNone/>
            </a:pP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chemeClr val="accent1"/>
              </a:buClr>
              <a:buSzPct val="200000"/>
              <a:buFont typeface="Arial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In this project growth factor of 3.3 % is used.</a:t>
            </a:r>
          </a:p>
          <a:p>
            <a:pPr marL="0" indent="0">
              <a:buClr>
                <a:schemeClr val="accent1"/>
              </a:buClr>
              <a:buSzPct val="200000"/>
              <a:buNone/>
            </a:pPr>
            <a:endParaRPr lang="en-US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14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153400" cy="720080"/>
          </a:xfrm>
        </p:spPr>
        <p:txBody>
          <a:bodyPr>
            <a:normAutofit fontScale="90000"/>
          </a:bodyPr>
          <a:lstStyle/>
          <a:p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Design hour volume </a:t>
            </a:r>
            <a:endParaRPr lang="en-US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t>13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700808"/>
            <a:ext cx="8280920" cy="4896544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 algn="just">
              <a:buClr>
                <a:schemeClr val="accent1"/>
              </a:buClr>
              <a:buSzPct val="200000"/>
              <a:buNone/>
            </a:pP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Diverted traffic</a:t>
            </a:r>
          </a:p>
          <a:p>
            <a:pPr marL="0" indent="0" algn="just">
              <a:buClr>
                <a:schemeClr val="accent1"/>
              </a:buClr>
              <a:buSzPct val="200000"/>
              <a:buNone/>
            </a:pPr>
            <a:endParaRPr lang="en-US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The assumption is 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that all the traffic from the original Al-</a:t>
            </a:r>
            <a:r>
              <a:rPr lang="en-US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Bathan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road will divert to the new alternative road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.</a:t>
            </a: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Diverted traffic after 20 years 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is 1153 vehicle.</a:t>
            </a:r>
            <a:endParaRPr lang="en-US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 algn="just">
              <a:buClr>
                <a:schemeClr val="accent1"/>
              </a:buClr>
              <a:buSzPct val="200000"/>
              <a:buNone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 algn="just">
              <a:buClr>
                <a:schemeClr val="accent1"/>
              </a:buClr>
              <a:buSzPct val="200000"/>
              <a:buNone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77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53400" cy="720080"/>
          </a:xfrm>
        </p:spPr>
        <p:txBody>
          <a:bodyPr>
            <a:noAutofit/>
          </a:bodyPr>
          <a:lstStyle/>
          <a:p>
            <a:r>
              <a:rPr lang="en-US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Design hour volume </a:t>
            </a:r>
            <a:endParaRPr lang="en-US" sz="3600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t>14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268760"/>
            <a:ext cx="8208912" cy="4495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 algn="just">
              <a:buClr>
                <a:schemeClr val="accent1"/>
              </a:buClr>
              <a:buSzPct val="200000"/>
              <a:buNone/>
            </a:pP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Generated traffic </a:t>
            </a:r>
          </a:p>
          <a:p>
            <a:pPr marL="0" indent="0" algn="just">
              <a:buClr>
                <a:schemeClr val="accent1"/>
              </a:buClr>
              <a:buSzPct val="200000"/>
              <a:buNone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charset="0"/>
              <a:buChar char="•"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7</a:t>
            </a:r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% of the average daily traffic will be generated due to new possible industries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.</a:t>
            </a: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charset="0"/>
              <a:buChar char="•"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5</a:t>
            </a:r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% of the average daily traffic will be generated due to the new agricultural land use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.</a:t>
            </a: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charset="0"/>
              <a:buChar char="•"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For </a:t>
            </a:r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each new residential unit the trip rate found to be 0.63 trips, and about 75% of the vehicles will travel are residential unit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.</a:t>
            </a:r>
          </a:p>
          <a:p>
            <a:pPr marL="0" indent="0" algn="just">
              <a:buClr>
                <a:schemeClr val="accent1"/>
              </a:buClr>
              <a:buSzPct val="200000"/>
              <a:buNone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 algn="just">
              <a:buClr>
                <a:schemeClr val="accent1"/>
              </a:buClr>
              <a:buSzPct val="200000"/>
              <a:buNone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* Total </a:t>
            </a:r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generated traffic after 20 years is 612 vehicle / hr.</a:t>
            </a:r>
          </a:p>
          <a:p>
            <a:pPr marL="0" indent="0" algn="just">
              <a:buClr>
                <a:schemeClr val="accent1"/>
              </a:buClr>
              <a:buSzPct val="200000"/>
              <a:buNone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02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t>15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51840" cy="4495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114300" indent="0">
              <a:buNone/>
            </a:pP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>
              <a:buNone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114300" indent="0">
              <a:buNone/>
            </a:pP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 The </a:t>
            </a:r>
            <a:r>
              <a:rPr 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design hour volume for 20 years is 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equal </a:t>
            </a:r>
            <a:r>
              <a:rPr 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1765 vehicle per hour.</a:t>
            </a: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None/>
            </a:pPr>
            <a:endParaRPr lang="en-US" sz="2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None/>
            </a:pPr>
            <a:endParaRPr lang="en-US" sz="2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None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114300" indent="0">
              <a:buNone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114300" indent="0">
              <a:buNone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>
              <a:buNone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>
              <a:buNone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>
              <a:buNone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>
              <a:buNone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9512" y="336420"/>
            <a:ext cx="8153400" cy="72008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Design hour volume </a:t>
            </a:r>
            <a:endParaRPr lang="en-US" sz="3600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832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51840" cy="4495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functional </a:t>
            </a:r>
            <a:r>
              <a: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classification of the road  is 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</a:t>
            </a:r>
            <a:r>
              <a: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multilane rural arterial highway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 </a:t>
            </a:r>
            <a:r>
              <a: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design speed is chosen to be 50 mile/ hr. ( 80 km/hr. 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 </a:t>
            </a:r>
            <a:r>
              <a: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design vehicle is selected to be ( WB – 15 ) truck.</a:t>
            </a: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685800" indent="-5715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685800" indent="-5715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0980" y="358379"/>
            <a:ext cx="8153400" cy="72008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spc="50" dirty="0" smtClean="0">
                <a:ln w="12700" cmpd="sng">
                  <a:solidFill>
                    <a:srgbClr val="D19049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D19049">
                    <a:tint val="1000"/>
                  </a:srgbClr>
                </a:solidFill>
                <a:effectLst>
                  <a:glow rad="228600">
                    <a:srgbClr val="CCB400">
                      <a:satMod val="175000"/>
                      <a:alpha val="40000"/>
                    </a:srgbClr>
                  </a:glow>
                </a:effectLst>
                <a:cs typeface="Times New Roman" pitchFamily="18" charset="0"/>
              </a:rPr>
              <a:t>Design criteria </a:t>
            </a:r>
            <a:endParaRPr lang="en-US" sz="3600" b="1" i="1" spc="50" dirty="0">
              <a:ln w="12700" cmpd="sng">
                <a:solidFill>
                  <a:srgbClr val="D19049">
                    <a:satMod val="120000"/>
                    <a:shade val="80000"/>
                  </a:srgbClr>
                </a:solidFill>
                <a:prstDash val="solid"/>
              </a:ln>
              <a:solidFill>
                <a:srgbClr val="D19049">
                  <a:tint val="1000"/>
                </a:srgbClr>
              </a:solidFill>
              <a:effectLst>
                <a:glow rad="228600">
                  <a:srgbClr val="CCB400">
                    <a:satMod val="175000"/>
                    <a:alpha val="4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120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7096" y="504020"/>
            <a:ext cx="8316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50" dirty="0" smtClean="0">
                <a:ln w="12700" cmpd="sng">
                  <a:solidFill>
                    <a:srgbClr val="D19049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D19049">
                    <a:tint val="1000"/>
                  </a:srgbClr>
                </a:solidFill>
                <a:effectLst>
                  <a:glow rad="228600">
                    <a:srgbClr val="CCB400">
                      <a:satMod val="175000"/>
                      <a:alpha val="40000"/>
                    </a:srgbClr>
                  </a:glow>
                </a:effectLst>
                <a:cs typeface="Times New Roman" pitchFamily="18" charset="0"/>
              </a:rPr>
              <a:t>LOS Analysis</a:t>
            </a:r>
            <a:endParaRPr lang="en-US" sz="3200" b="1" spc="50" dirty="0">
              <a:ln w="12700" cmpd="sng">
                <a:solidFill>
                  <a:srgbClr val="D19049">
                    <a:satMod val="120000"/>
                    <a:shade val="80000"/>
                  </a:srgbClr>
                </a:solidFill>
                <a:prstDash val="solid"/>
              </a:ln>
              <a:solidFill>
                <a:srgbClr val="D19049">
                  <a:tint val="1000"/>
                </a:srgbClr>
              </a:solidFill>
              <a:effectLst>
                <a:glow rad="228600">
                  <a:srgbClr val="CCB400">
                    <a:satMod val="175000"/>
                    <a:alpha val="40000"/>
                  </a:srgbClr>
                </a:glow>
              </a:effectLst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"/>
          </p:nvPr>
        </p:nvSpPr>
        <p:spPr>
          <a:xfrm>
            <a:off x="477096" y="1628800"/>
            <a:ext cx="8351840" cy="4495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evel </a:t>
            </a:r>
            <a:r>
              <a: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of service for 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current Al-</a:t>
            </a:r>
            <a:r>
              <a:rPr lang="en-US" sz="2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Bathan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roadway (two </a:t>
            </a:r>
            <a:r>
              <a: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lane 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highway) </a:t>
            </a:r>
            <a:r>
              <a: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is </a:t>
            </a:r>
            <a:r>
              <a:rPr lang="en-US" sz="32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Level of service for the 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Alternative Al-</a:t>
            </a:r>
            <a:r>
              <a:rPr lang="en-US" sz="2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Bathan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roadway (multi-lane 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highway) </a:t>
            </a:r>
            <a:r>
              <a: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is </a:t>
            </a:r>
            <a:r>
              <a:rPr lang="en-US" sz="28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685800" indent="-5715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685800" indent="-5715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42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Difference between activated carbon and magnetic nanoparticles  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"/>
          </p:nvPr>
        </p:nvSpPr>
        <p:spPr>
          <a:xfrm>
            <a:off x="375919" y="1618791"/>
            <a:ext cx="8351840" cy="4495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114300" indent="0" algn="just">
              <a:buNone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</a:t>
            </a:r>
            <a:endParaRPr lang="en-US" sz="2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None/>
            </a:pPr>
            <a:endParaRPr lang="en-US" sz="2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None/>
            </a:pP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GIS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program is used to 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allocate the best alternative route for Al-</a:t>
            </a:r>
            <a:r>
              <a:rPr lang="en-US" sz="2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Bathan</a:t>
            </a: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roadway.</a:t>
            </a: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None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114300" indent="0">
              <a:buNone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114300" indent="0">
              <a:buNone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>
              <a:buNone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>
              <a:buNone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>
              <a:buNone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>
              <a:buNone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7096" y="504020"/>
            <a:ext cx="8316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50" dirty="0" smtClean="0">
                <a:ln w="12700" cmpd="sng">
                  <a:solidFill>
                    <a:srgbClr val="D19049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D19049">
                    <a:tint val="1000"/>
                  </a:srgbClr>
                </a:solidFill>
                <a:effectLst>
                  <a:glow rad="228600">
                    <a:srgbClr val="CCB400">
                      <a:satMod val="175000"/>
                      <a:alpha val="40000"/>
                    </a:srgbClr>
                  </a:glow>
                </a:effectLst>
                <a:cs typeface="Times New Roman" pitchFamily="18" charset="0"/>
              </a:rPr>
              <a:t>Design criteria </a:t>
            </a:r>
            <a:endParaRPr lang="en-US" sz="3200" b="1" spc="50" dirty="0">
              <a:ln w="12700" cmpd="sng">
                <a:solidFill>
                  <a:srgbClr val="D19049">
                    <a:satMod val="120000"/>
                    <a:shade val="80000"/>
                  </a:srgbClr>
                </a:solidFill>
                <a:prstDash val="solid"/>
              </a:ln>
              <a:solidFill>
                <a:srgbClr val="D19049">
                  <a:tint val="1000"/>
                </a:srgbClr>
              </a:solidFill>
              <a:effectLst>
                <a:glow rad="228600">
                  <a:srgbClr val="CCB400">
                    <a:satMod val="175000"/>
                    <a:alpha val="40000"/>
                  </a:srgbClr>
                </a:glow>
              </a:effectLst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95536" y="1412776"/>
            <a:ext cx="8153400" cy="4495800"/>
          </a:xfrm>
          <a:prstGeom prst="rect">
            <a:avLst/>
          </a:prstGeom>
        </p:spPr>
        <p:txBody>
          <a:bodyPr vert="horz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D16349"/>
              </a:buClr>
              <a:buSzPct val="200000"/>
              <a:buFont typeface="Arial" pitchFamily="34" charset="0"/>
              <a:buChar char="•"/>
            </a:pPr>
            <a:endParaRPr lang="en-US" sz="2800" b="1" dirty="0" smtClean="0">
              <a:ln w="11430"/>
              <a:gradFill>
                <a:gsLst>
                  <a:gs pos="0">
                    <a:srgbClr val="CCB400">
                      <a:tint val="70000"/>
                      <a:satMod val="245000"/>
                    </a:srgbClr>
                  </a:gs>
                  <a:gs pos="75000">
                    <a:srgbClr val="CCB400">
                      <a:tint val="90000"/>
                      <a:shade val="60000"/>
                      <a:satMod val="240000"/>
                    </a:srgbClr>
                  </a:gs>
                  <a:gs pos="100000">
                    <a:srgbClr val="CCB400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rgbClr val="D16349"/>
              </a:buClr>
              <a:buSzPct val="200000"/>
              <a:buFont typeface="Arial" pitchFamily="34" charset="0"/>
              <a:buChar char="•"/>
            </a:pPr>
            <a:r>
              <a:rPr lang="en-US" sz="3200" b="1" dirty="0" smtClean="0">
                <a:ln w="11430"/>
                <a:gradFill>
                  <a:gsLst>
                    <a:gs pos="0">
                      <a:srgbClr val="CCB400">
                        <a:tint val="70000"/>
                        <a:satMod val="245000"/>
                      </a:srgbClr>
                    </a:gs>
                    <a:gs pos="75000">
                      <a:srgbClr val="CCB400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CB400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Route Allocation </a:t>
            </a:r>
          </a:p>
          <a:p>
            <a:pPr>
              <a:buClr>
                <a:srgbClr val="D16349"/>
              </a:buClr>
              <a:buSzPct val="200000"/>
              <a:buFont typeface="Arial" pitchFamily="34" charset="0"/>
              <a:buChar char="•"/>
            </a:pPr>
            <a:endParaRPr lang="en-US" sz="2800" b="1" dirty="0" smtClean="0">
              <a:ln w="11430"/>
              <a:gradFill>
                <a:gsLst>
                  <a:gs pos="0">
                    <a:srgbClr val="CCB400">
                      <a:tint val="70000"/>
                      <a:satMod val="245000"/>
                    </a:srgbClr>
                  </a:gs>
                  <a:gs pos="75000">
                    <a:srgbClr val="CCB400">
                      <a:tint val="90000"/>
                      <a:shade val="60000"/>
                      <a:satMod val="240000"/>
                    </a:srgbClr>
                  </a:gs>
                  <a:gs pos="100000">
                    <a:srgbClr val="CCB400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457200" indent="-342900" algn="just">
              <a:buClr>
                <a:srgbClr val="D16349"/>
              </a:buClr>
              <a:buSzPct val="200000"/>
              <a:buFont typeface="Arial" pitchFamily="34" charset="0"/>
              <a:buChar char="•"/>
            </a:pPr>
            <a:endParaRPr lang="en-US" sz="2800" b="1" dirty="0" smtClean="0">
              <a:ln w="11430"/>
              <a:gradFill>
                <a:gsLst>
                  <a:gs pos="0">
                    <a:srgbClr val="CCB400">
                      <a:tint val="70000"/>
                      <a:satMod val="245000"/>
                    </a:srgbClr>
                  </a:gs>
                  <a:gs pos="75000">
                    <a:srgbClr val="CCB400">
                      <a:tint val="90000"/>
                      <a:shade val="60000"/>
                      <a:satMod val="240000"/>
                    </a:srgbClr>
                  </a:gs>
                  <a:gs pos="100000">
                    <a:srgbClr val="CCB400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rgbClr val="D16349"/>
              </a:buClr>
              <a:buSzPct val="200000"/>
              <a:buFont typeface="Arial" pitchFamily="34" charset="0"/>
              <a:buChar char="•"/>
            </a:pPr>
            <a:endParaRPr lang="en-US" sz="2800" b="1" dirty="0">
              <a:ln w="11430"/>
              <a:gradFill>
                <a:gsLst>
                  <a:gs pos="0">
                    <a:srgbClr val="CCB400">
                      <a:tint val="70000"/>
                      <a:satMod val="245000"/>
                    </a:srgbClr>
                  </a:gs>
                  <a:gs pos="75000">
                    <a:srgbClr val="CCB400">
                      <a:tint val="90000"/>
                      <a:shade val="60000"/>
                      <a:satMod val="240000"/>
                    </a:srgbClr>
                  </a:gs>
                  <a:gs pos="100000">
                    <a:srgbClr val="CCB400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77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60040" y="188640"/>
            <a:ext cx="8316416" cy="58477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6349"/>
              </a:buClr>
              <a:buSzPct val="200000"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 w="11430"/>
                <a:solidFill>
                  <a:sysClr val="windowText" lastClr="000000">
                    <a:lumMod val="95000"/>
                    <a:lumOff val="5000"/>
                  </a:sys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w Cen MT"/>
                <a:ea typeface="+mn-ea"/>
                <a:cs typeface="Times New Roman" pitchFamily="18" charset="0"/>
              </a:rPr>
              <a:t>Route allocation – GIS Layers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3414"/>
            <a:ext cx="9144000" cy="641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31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153400" cy="720080"/>
          </a:xfrm>
        </p:spPr>
        <p:txBody>
          <a:bodyPr>
            <a:normAutofit fontScale="90000"/>
          </a:bodyPr>
          <a:lstStyle/>
          <a:p>
            <a:r>
              <a:rPr lang="en-US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Outline</a:t>
            </a:r>
            <a:r>
              <a:rPr lang="en-US" sz="32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 </a:t>
            </a:r>
            <a:br>
              <a:rPr lang="en-US" sz="32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</a:br>
            <a:endParaRPr lang="en-US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1556792"/>
            <a:ext cx="7704856" cy="158393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Introduction</a:t>
            </a:r>
          </a:p>
          <a:p>
            <a:pPr lvl="1">
              <a:buSzPct val="200000"/>
              <a:buFont typeface="Arial" pitchFamily="34" charset="0"/>
              <a:buChar char="•"/>
            </a:pPr>
            <a:r>
              <a:rPr lang="en-US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Background.</a:t>
            </a:r>
          </a:p>
          <a:p>
            <a:pPr lvl="1">
              <a:buSzPct val="200000"/>
              <a:buFont typeface="Arial" pitchFamily="34" charset="0"/>
              <a:buChar char="•"/>
            </a:pPr>
            <a:r>
              <a:rPr lang="en-US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Problem statement.</a:t>
            </a:r>
          </a:p>
          <a:p>
            <a:pPr lvl="1">
              <a:buSzPct val="200000"/>
              <a:buFont typeface="Arial" pitchFamily="34" charset="0"/>
              <a:buChar char="•"/>
            </a:pPr>
            <a:r>
              <a:rPr lang="en-US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Objectives.</a:t>
            </a: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Methodology</a:t>
            </a: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Data </a:t>
            </a:r>
            <a:r>
              <a:rPr lang="en-US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collection &amp; Traffic volume studies</a:t>
            </a: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Design criteria</a:t>
            </a: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LOS 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analysis</a:t>
            </a: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Alternative route selection</a:t>
            </a: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Geometric design for the alternative route</a:t>
            </a: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Cross section and Pavement design</a:t>
            </a: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Traffic Control Devices</a:t>
            </a: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Bill of Quantities</a:t>
            </a:r>
          </a:p>
          <a:p>
            <a:pPr marL="0" indent="0">
              <a:buClr>
                <a:schemeClr val="accent1"/>
              </a:buClr>
              <a:buSzPct val="200000"/>
              <a:buNone/>
            </a:pPr>
            <a:endParaRPr lang="en-US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59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F524FB-6852-4929-8746-101F0D2F85E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60040" y="107921"/>
            <a:ext cx="8316416" cy="58477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6349"/>
              </a:buClr>
              <a:buSzPct val="200000"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 w="11430"/>
                <a:solidFill>
                  <a:sysClr val="windowText" lastClr="000000">
                    <a:lumMod val="95000"/>
                    <a:lumOff val="5000"/>
                  </a:sys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w Cen MT"/>
                <a:ea typeface="+mn-ea"/>
                <a:cs typeface="Times New Roman" pitchFamily="18" charset="0"/>
              </a:rPr>
              <a:t>Route allocation – GIS Layers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9144000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07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F524FB-6852-4929-8746-101F0D2F85E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0040" y="107921"/>
            <a:ext cx="8316416" cy="58477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6349"/>
              </a:buClr>
              <a:buSzPct val="200000"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 w="11430"/>
                <a:solidFill>
                  <a:sysClr val="windowText" lastClr="000000">
                    <a:lumMod val="95000"/>
                    <a:lumOff val="5000"/>
                  </a:sys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w Cen MT"/>
                <a:ea typeface="+mn-ea"/>
                <a:cs typeface="Times New Roman" pitchFamily="18" charset="0"/>
              </a:rPr>
              <a:t>Route allocation – GIS Layers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9144000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95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F524FB-6852-4929-8746-101F0D2F85E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0040" y="107921"/>
            <a:ext cx="8316416" cy="58477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6349"/>
              </a:buClr>
              <a:buSzPct val="200000"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 w="11430"/>
                <a:solidFill>
                  <a:sysClr val="windowText" lastClr="000000">
                    <a:lumMod val="95000"/>
                    <a:lumOff val="5000"/>
                  </a:sys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w Cen MT"/>
                <a:ea typeface="+mn-ea"/>
                <a:cs typeface="Times New Roman" pitchFamily="18" charset="0"/>
              </a:rPr>
              <a:t>Route allocation – GIS Layers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6" y="664846"/>
            <a:ext cx="9125244" cy="619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58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F524FB-6852-4929-8746-101F0D2F85E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0040" y="107921"/>
            <a:ext cx="8316416" cy="58477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6349"/>
              </a:buClr>
              <a:buSzPct val="200000"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 w="11430"/>
                <a:solidFill>
                  <a:sysClr val="windowText" lastClr="000000">
                    <a:lumMod val="95000"/>
                    <a:lumOff val="5000"/>
                  </a:sys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w Cen MT"/>
                <a:ea typeface="+mn-ea"/>
                <a:cs typeface="Times New Roman" pitchFamily="18" charset="0"/>
              </a:rPr>
              <a:t>Route allocation – GIS Layers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6127"/>
            <a:ext cx="9144000" cy="616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55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F524FB-6852-4929-8746-101F0D2F85E1}" type="slidenum">
              <a:rPr lang="en-US" smtClean="0">
                <a:solidFill>
                  <a:srgbClr val="C5D1D7"/>
                </a:solidFill>
              </a:rPr>
              <a:pPr/>
              <a:t>24</a:t>
            </a:fld>
            <a:endParaRPr lang="en-US">
              <a:solidFill>
                <a:srgbClr val="C5D1D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040" y="107921"/>
            <a:ext cx="8316416" cy="58477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algn="ctr">
              <a:buClr>
                <a:srgbClr val="D16349"/>
              </a:buClr>
              <a:buSzPct val="200000"/>
              <a:defRPr/>
            </a:pPr>
            <a:r>
              <a:rPr lang="en-US" sz="3200" b="1" kern="0" dirty="0" smtClean="0">
                <a:ln w="11430"/>
                <a:solidFill>
                  <a:sysClr val="windowText" lastClr="000000">
                    <a:lumMod val="95000"/>
                    <a:lumOff val="5000"/>
                  </a:sys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Route allocation – GIS Layers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9144000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58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F524FB-6852-4929-8746-101F0D2F85E1}" type="slidenum">
              <a:rPr lang="en-US" smtClean="0">
                <a:solidFill>
                  <a:srgbClr val="C5D1D7"/>
                </a:solidFill>
              </a:rPr>
              <a:pPr/>
              <a:t>25</a:t>
            </a:fld>
            <a:endParaRPr lang="en-US">
              <a:solidFill>
                <a:srgbClr val="C5D1D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040" y="107921"/>
            <a:ext cx="8316416" cy="58477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algn="ctr">
              <a:buClr>
                <a:srgbClr val="D16349"/>
              </a:buClr>
              <a:buSzPct val="200000"/>
              <a:defRPr/>
            </a:pPr>
            <a:r>
              <a:rPr lang="en-US" sz="3200" b="1" kern="0" dirty="0" smtClean="0">
                <a:ln w="11430"/>
                <a:solidFill>
                  <a:sysClr val="windowText" lastClr="000000">
                    <a:lumMod val="95000"/>
                    <a:lumOff val="5000"/>
                  </a:sys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Route allocation – GIS Layers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9144000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58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F524FB-6852-4929-8746-101F0D2F85E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0040" y="107921"/>
            <a:ext cx="8316416" cy="58477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6349"/>
              </a:buClr>
              <a:buSzPct val="200000"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 w="11430"/>
                <a:solidFill>
                  <a:sysClr val="windowText" lastClr="000000">
                    <a:lumMod val="95000"/>
                    <a:lumOff val="5000"/>
                  </a:sys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w Cen MT"/>
                <a:ea typeface="+mn-ea"/>
                <a:cs typeface="Times New Roman" pitchFamily="18" charset="0"/>
              </a:rPr>
              <a:t>Route allocation – GIS Layers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" y="692696"/>
            <a:ext cx="9139852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31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F524FB-6852-4929-8746-101F0D2F85E1}" type="slidenum">
              <a:rPr lang="en-US" smtClean="0">
                <a:solidFill>
                  <a:srgbClr val="C5D1D7"/>
                </a:solidFill>
              </a:rPr>
              <a:pPr/>
              <a:t>27</a:t>
            </a:fld>
            <a:endParaRPr lang="en-US">
              <a:solidFill>
                <a:srgbClr val="C5D1D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040" y="107921"/>
            <a:ext cx="8316416" cy="58477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algn="ctr">
              <a:buClr>
                <a:srgbClr val="D16349"/>
              </a:buClr>
              <a:buSzPct val="200000"/>
              <a:defRPr/>
            </a:pPr>
            <a:r>
              <a:rPr lang="en-US" sz="3200" b="1" kern="0" dirty="0" smtClean="0">
                <a:ln w="11430"/>
                <a:solidFill>
                  <a:sysClr val="windowText" lastClr="000000">
                    <a:lumMod val="95000"/>
                    <a:lumOff val="5000"/>
                  </a:sys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Route allocation – GIS Layers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9144000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58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F524FB-6852-4929-8746-101F0D2F85E1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0040" y="107921"/>
            <a:ext cx="8316416" cy="58477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6349"/>
              </a:buClr>
              <a:buSzPct val="200000"/>
              <a:buFontTx/>
              <a:buNone/>
              <a:tabLst/>
              <a:defRPr/>
            </a:pPr>
            <a:r>
              <a:rPr lang="en-US" sz="3200" b="1" kern="0" dirty="0" smtClean="0">
                <a:ln w="11430"/>
                <a:solidFill>
                  <a:sysClr val="windowText" lastClr="000000">
                    <a:lumMod val="95000"/>
                    <a:lumOff val="5000"/>
                  </a:sys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w Cen MT"/>
                <a:cs typeface="Times New Roman" pitchFamily="18" charset="0"/>
              </a:rPr>
              <a:t>Combined layer</a:t>
            </a:r>
            <a:endParaRPr kumimoji="0" lang="en-US" sz="3200" b="1" i="0" u="none" strike="noStrike" kern="0" cap="none" spc="0" normalizeH="0" baseline="0" noProof="0" dirty="0" smtClean="0">
              <a:ln w="11430"/>
              <a:solidFill>
                <a:sysClr val="windowText" lastClr="000000">
                  <a:lumMod val="95000"/>
                  <a:lumOff val="5000"/>
                </a:sys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w Cen MT"/>
              <a:ea typeface="+mn-ea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9144000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14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F524FB-6852-4929-8746-101F0D2F85E1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0040" y="107921"/>
            <a:ext cx="8316416" cy="58477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16349"/>
              </a:buClr>
              <a:buSzPct val="200000"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 w="11430"/>
                <a:solidFill>
                  <a:sysClr val="windowText" lastClr="000000">
                    <a:lumMod val="95000"/>
                    <a:lumOff val="5000"/>
                  </a:sys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w Cen MT"/>
                <a:ea typeface="+mn-ea"/>
                <a:cs typeface="Times New Roman" pitchFamily="18" charset="0"/>
              </a:rPr>
              <a:t>The after erase layer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000" y="692696"/>
            <a:ext cx="9172000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56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153400" cy="720080"/>
          </a:xfrm>
        </p:spPr>
        <p:txBody>
          <a:bodyPr>
            <a:normAutofit fontScale="90000"/>
          </a:bodyPr>
          <a:lstStyle/>
          <a:p>
            <a:r>
              <a:rPr lang="en-US" sz="40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Background</a:t>
            </a:r>
            <a:r>
              <a:rPr lang="en-US" sz="32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/>
            </a:r>
            <a:br>
              <a:rPr lang="en-US" sz="32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</a:br>
            <a:endParaRPr lang="en-US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700808"/>
            <a:ext cx="8153400" cy="44958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Al-</a:t>
            </a:r>
            <a:r>
              <a:rPr lang="en-US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Bathan</a:t>
            </a:r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roadway</a:t>
            </a: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>
              <a:buClr>
                <a:schemeClr val="accent1"/>
              </a:buClr>
              <a:buSzPct val="200000"/>
              <a:buNone/>
            </a:pP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075" name="Picture 3" descr="C:\Users\mohammad\Desktop\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692696"/>
            <a:ext cx="10801200" cy="630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9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F524FB-6852-4929-8746-101F0D2F85E1}" type="slidenum">
              <a:rPr lang="en-US" smtClean="0">
                <a:solidFill>
                  <a:srgbClr val="C5D1D7"/>
                </a:solidFill>
              </a:rPr>
              <a:pPr/>
              <a:t>30</a:t>
            </a:fld>
            <a:endParaRPr lang="en-US">
              <a:solidFill>
                <a:srgbClr val="C5D1D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040" y="107921"/>
            <a:ext cx="8316416" cy="58477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algn="ctr">
              <a:buClr>
                <a:srgbClr val="D16349"/>
              </a:buClr>
              <a:buSzPct val="200000"/>
              <a:defRPr/>
            </a:pPr>
            <a:r>
              <a:rPr lang="en-US" sz="3200" b="1" kern="0" dirty="0" smtClean="0">
                <a:ln w="11430"/>
                <a:solidFill>
                  <a:sysClr val="windowText" lastClr="000000">
                    <a:lumMod val="95000"/>
                    <a:lumOff val="5000"/>
                  </a:sys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Route allocation – GIS Layers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9144000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58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3690" y="276939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Geometric Design</a:t>
            </a:r>
            <a:endParaRPr lang="en-US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t>31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"/>
          </p:nvPr>
        </p:nvSpPr>
        <p:spPr>
          <a:xfrm>
            <a:off x="477096" y="1628800"/>
            <a:ext cx="8351840" cy="4495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Horizontal Alignment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Vertical Alignment</a:t>
            </a: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685800" indent="-5715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685800" indent="-5715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555774"/>
              </p:ext>
            </p:extLst>
          </p:nvPr>
        </p:nvGraphicFramePr>
        <p:xfrm>
          <a:off x="1281802" y="2708920"/>
          <a:ext cx="6602567" cy="12961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3157"/>
                <a:gridCol w="1609581"/>
                <a:gridCol w="1642430"/>
                <a:gridCol w="1757399"/>
              </a:tblGrid>
              <a:tr h="874248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Superelevation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 e 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Side friction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 fs 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Minimum radius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 m 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189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Al-Bathan Road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10%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0.14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210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270688"/>
              </p:ext>
            </p:extLst>
          </p:nvPr>
        </p:nvGraphicFramePr>
        <p:xfrm>
          <a:off x="1259632" y="4725144"/>
          <a:ext cx="6768752" cy="1080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5321"/>
                <a:gridCol w="2116923"/>
                <a:gridCol w="2556508"/>
              </a:tblGrid>
              <a:tr h="728540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Minimum length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 m 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Maximum Grades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 % 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15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Al-Bathan Road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365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7.0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929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504020"/>
            <a:ext cx="8316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50" dirty="0" smtClean="0">
                <a:ln w="12700" cmpd="sng">
                  <a:solidFill>
                    <a:srgbClr val="D19049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D19049">
                    <a:tint val="1000"/>
                  </a:srgbClr>
                </a:solidFill>
                <a:effectLst>
                  <a:glow rad="228600">
                    <a:srgbClr val="CCB400">
                      <a:satMod val="175000"/>
                      <a:alpha val="40000"/>
                    </a:srgbClr>
                  </a:glow>
                </a:effectLst>
                <a:cs typeface="Times New Roman" pitchFamily="18" charset="0"/>
              </a:rPr>
              <a:t>Cross Section Design</a:t>
            </a:r>
            <a:endParaRPr lang="en-US" sz="3200" b="1" spc="50" dirty="0">
              <a:ln w="12700" cmpd="sng">
                <a:solidFill>
                  <a:srgbClr val="D19049">
                    <a:satMod val="120000"/>
                    <a:shade val="80000"/>
                  </a:srgbClr>
                </a:solidFill>
                <a:prstDash val="solid"/>
              </a:ln>
              <a:solidFill>
                <a:srgbClr val="D19049">
                  <a:tint val="1000"/>
                </a:srgbClr>
              </a:solidFill>
              <a:effectLst>
                <a:glow rad="228600">
                  <a:srgbClr val="CCB400">
                    <a:satMod val="175000"/>
                    <a:alpha val="40000"/>
                  </a:srgbClr>
                </a:glow>
              </a:effectLst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"/>
          </p:nvPr>
        </p:nvSpPr>
        <p:spPr>
          <a:xfrm>
            <a:off x="477096" y="1628800"/>
            <a:ext cx="8351840" cy="4495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Typical Cross Section</a:t>
            </a: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685800" indent="-5715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685800" indent="-5715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56" y="2708920"/>
            <a:ext cx="9144000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40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504020"/>
            <a:ext cx="8316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50" dirty="0" smtClean="0">
                <a:ln w="12700" cmpd="sng">
                  <a:solidFill>
                    <a:srgbClr val="D19049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D19049">
                    <a:tint val="1000"/>
                  </a:srgbClr>
                </a:solidFill>
                <a:effectLst>
                  <a:glow rad="228600">
                    <a:srgbClr val="CCB400">
                      <a:satMod val="175000"/>
                      <a:alpha val="40000"/>
                    </a:srgbClr>
                  </a:glow>
                </a:effectLst>
                <a:cs typeface="Times New Roman" pitchFamily="18" charset="0"/>
              </a:rPr>
              <a:t>Cross Section Design</a:t>
            </a:r>
            <a:endParaRPr lang="en-US" sz="3200" b="1" spc="50" dirty="0">
              <a:ln w="12700" cmpd="sng">
                <a:solidFill>
                  <a:srgbClr val="D19049">
                    <a:satMod val="120000"/>
                    <a:shade val="80000"/>
                  </a:srgbClr>
                </a:solidFill>
                <a:prstDash val="solid"/>
              </a:ln>
              <a:solidFill>
                <a:srgbClr val="D19049">
                  <a:tint val="1000"/>
                </a:srgbClr>
              </a:solidFill>
              <a:effectLst>
                <a:glow rad="228600">
                  <a:srgbClr val="CCB400">
                    <a:satMod val="175000"/>
                    <a:alpha val="40000"/>
                  </a:srgbClr>
                </a:glow>
              </a:effectLst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"/>
          </p:nvPr>
        </p:nvSpPr>
        <p:spPr>
          <a:xfrm>
            <a:off x="477096" y="1628800"/>
            <a:ext cx="8351840" cy="4495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Pavement Design</a:t>
            </a: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685800" indent="-5715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685800" indent="-5715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100284"/>
              </p:ext>
            </p:extLst>
          </p:nvPr>
        </p:nvGraphicFramePr>
        <p:xfrm>
          <a:off x="899592" y="3284984"/>
          <a:ext cx="6984776" cy="13987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9601"/>
                <a:gridCol w="1720887"/>
                <a:gridCol w="1805244"/>
                <a:gridCol w="1569044"/>
              </a:tblGrid>
              <a:tr h="64572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Asphalt layer 1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( cm </a:t>
                      </a:r>
                      <a:r>
                        <a:rPr lang="en-US" sz="1200" dirty="0" smtClean="0">
                          <a:effectLst/>
                        </a:rPr>
                        <a:t>)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Asphalt layer 2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( cm </a:t>
                      </a:r>
                      <a:r>
                        <a:rPr lang="en-US" sz="1200" dirty="0" smtClean="0">
                          <a:effectLst/>
                        </a:rPr>
                        <a:t>)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Base layer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( cm </a:t>
                      </a:r>
                      <a:r>
                        <a:rPr lang="en-US" sz="1200" dirty="0" smtClean="0">
                          <a:effectLst/>
                        </a:rPr>
                        <a:t>)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err="1">
                          <a:effectLst/>
                        </a:rPr>
                        <a:t>Subbase</a:t>
                      </a:r>
                      <a:r>
                        <a:rPr lang="en-US" sz="1200" dirty="0">
                          <a:effectLst/>
                        </a:rPr>
                        <a:t> layer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( cm </a:t>
                      </a:r>
                      <a:r>
                        <a:rPr lang="en-US" sz="1200" dirty="0" smtClean="0">
                          <a:effectLst/>
                        </a:rPr>
                        <a:t>)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903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5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7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25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30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153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504020"/>
            <a:ext cx="8316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50" dirty="0" smtClean="0">
                <a:ln w="12700" cmpd="sng">
                  <a:solidFill>
                    <a:srgbClr val="D19049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D19049">
                    <a:tint val="1000"/>
                  </a:srgbClr>
                </a:solidFill>
                <a:effectLst>
                  <a:glow rad="228600">
                    <a:srgbClr val="CCB400">
                      <a:satMod val="175000"/>
                      <a:alpha val="40000"/>
                    </a:srgbClr>
                  </a:glow>
                </a:effectLst>
                <a:cs typeface="Times New Roman" pitchFamily="18" charset="0"/>
              </a:rPr>
              <a:t>Traffic Control Devices ( TCD )</a:t>
            </a:r>
            <a:endParaRPr lang="en-US" sz="3200" b="1" spc="50" dirty="0">
              <a:ln w="12700" cmpd="sng">
                <a:solidFill>
                  <a:srgbClr val="D19049">
                    <a:satMod val="120000"/>
                    <a:shade val="80000"/>
                  </a:srgbClr>
                </a:solidFill>
                <a:prstDash val="solid"/>
              </a:ln>
              <a:solidFill>
                <a:srgbClr val="D19049">
                  <a:tint val="1000"/>
                </a:srgbClr>
              </a:solidFill>
              <a:effectLst>
                <a:glow rad="228600">
                  <a:srgbClr val="CCB400">
                    <a:satMod val="175000"/>
                    <a:alpha val="40000"/>
                  </a:srgbClr>
                </a:glow>
              </a:effectLst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"/>
          </p:nvPr>
        </p:nvSpPr>
        <p:spPr>
          <a:xfrm>
            <a:off x="477096" y="1628800"/>
            <a:ext cx="8351840" cy="4495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685800" indent="-5715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685800" indent="-5715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95425"/>
            <a:ext cx="7344816" cy="536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95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504020"/>
            <a:ext cx="8316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50" dirty="0" smtClean="0">
                <a:ln w="12700" cmpd="sng">
                  <a:solidFill>
                    <a:srgbClr val="D19049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D19049">
                    <a:tint val="1000"/>
                  </a:srgbClr>
                </a:solidFill>
                <a:effectLst>
                  <a:glow rad="228600">
                    <a:srgbClr val="CCB400">
                      <a:satMod val="175000"/>
                      <a:alpha val="40000"/>
                    </a:srgbClr>
                  </a:glow>
                </a:effectLst>
                <a:cs typeface="Times New Roman" pitchFamily="18" charset="0"/>
              </a:rPr>
              <a:t>Bill of Quantities</a:t>
            </a:r>
            <a:endParaRPr lang="en-US" sz="3200" b="1" spc="50" dirty="0">
              <a:ln w="12700" cmpd="sng">
                <a:solidFill>
                  <a:srgbClr val="D19049">
                    <a:satMod val="120000"/>
                    <a:shade val="80000"/>
                  </a:srgbClr>
                </a:solidFill>
                <a:prstDash val="solid"/>
              </a:ln>
              <a:solidFill>
                <a:srgbClr val="D19049">
                  <a:tint val="1000"/>
                </a:srgbClr>
              </a:solidFill>
              <a:effectLst>
                <a:glow rad="228600">
                  <a:srgbClr val="CCB400">
                    <a:satMod val="175000"/>
                    <a:alpha val="40000"/>
                  </a:srgbClr>
                </a:glow>
              </a:effectLst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"/>
          </p:nvPr>
        </p:nvSpPr>
        <p:spPr>
          <a:xfrm>
            <a:off x="477096" y="1628800"/>
            <a:ext cx="8351840" cy="4495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71500" indent="-4572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685800" indent="-5715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685800" indent="-5715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414931"/>
              </p:ext>
            </p:extLst>
          </p:nvPr>
        </p:nvGraphicFramePr>
        <p:xfrm>
          <a:off x="179512" y="1700808"/>
          <a:ext cx="8712968" cy="48965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8207"/>
                <a:gridCol w="2068207"/>
                <a:gridCol w="815848"/>
                <a:gridCol w="1205168"/>
                <a:gridCol w="1277769"/>
                <a:gridCol w="1277769"/>
              </a:tblGrid>
              <a:tr h="214131">
                <a:tc gridSpan="6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Bill of Quantities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87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Category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Item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Unit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Quantity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Unit price ($)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price ($)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4131">
                <a:tc rowSpan="3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Earth works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Cut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290,800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2908000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41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Fill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271,500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4072500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41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4131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Subbase Layer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Subbase Material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79600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1990000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41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4131"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Base Layer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Base Layer Material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m3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69200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1384000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41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4131">
                <a:tc rowSpan="3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Asphalt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Layer 1 (5 cm)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m2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51300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513000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41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Layer 2 (7 cm)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m2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64750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1295000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41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4131">
                <a:tc rowSpan="6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Miscellaneous works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Traffic Signs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187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White traffic marking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6400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32000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187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Yellow traffic markings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12800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64000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41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Guard rail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24000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41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Ditch construction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6400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128000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41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14131">
                <a:tc gridSpan="6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4131">
                <a:tc gridSpan="5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Cost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12412700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954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0" y="-9777"/>
            <a:ext cx="7149927" cy="1828800"/>
          </a:xfrm>
        </p:spPr>
        <p:txBody>
          <a:bodyPr>
            <a:noAutofit/>
          </a:bodyPr>
          <a:lstStyle/>
          <a:p>
            <a:r>
              <a:rPr lang="en-US" sz="11500" b="1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BIG Thanks </a:t>
            </a:r>
            <a:endParaRPr lang="en-US" sz="11500" b="1" cap="none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439144" y="3645024"/>
            <a:ext cx="7704856" cy="100811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114300" indent="0" algn="ctr">
              <a:buNone/>
            </a:pPr>
            <a:r>
              <a:rPr lang="en-US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Any Questions ?!</a:t>
            </a:r>
            <a:endParaRPr lang="en-US" sz="4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24FB-6852-4929-8746-101F0D2F85E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97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251520" y="1844824"/>
            <a:ext cx="7620000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7839" y="404664"/>
            <a:ext cx="8153400" cy="720080"/>
          </a:xfrm>
        </p:spPr>
        <p:txBody>
          <a:bodyPr>
            <a:normAutofit/>
          </a:bodyPr>
          <a:lstStyle/>
          <a:p>
            <a:r>
              <a:rPr lang="en-US" sz="40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Problem statement </a:t>
            </a:r>
            <a:endParaRPr lang="en-US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t>4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2132856"/>
            <a:ext cx="8153400" cy="44958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The major problem 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in the current Al-</a:t>
            </a:r>
            <a:r>
              <a:rPr lang="en-US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Bathan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roadway 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is the 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landslides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.</a:t>
            </a: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>
              <a:buClr>
                <a:schemeClr val="accent1"/>
              </a:buClr>
              <a:buSzPct val="200000"/>
              <a:buNone/>
            </a:pP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>
              <a:buClr>
                <a:schemeClr val="accent1"/>
              </a:buClr>
              <a:buSzPct val="200000"/>
              <a:buNone/>
            </a:pP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68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 descr="F:\صور باذان\2013-03-26-2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4762772" cy="290115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صور باذان\2013-03-26-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772" y="-6346"/>
            <a:ext cx="4197232" cy="2685135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صور باذان\2013-03-26-34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" t="8701" r="31902" b="955"/>
          <a:stretch/>
        </p:blipFill>
        <p:spPr bwMode="auto">
          <a:xfrm>
            <a:off x="1014608" y="2305106"/>
            <a:ext cx="6735722" cy="4552894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52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251520" y="1844824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Clr>
                <a:srgbClr val="D16349"/>
              </a:buClr>
              <a:buFont typeface="Arial" pitchFamily="34" charset="0"/>
              <a:buNone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rgbClr val="CCB400">
                        <a:satMod val="155000"/>
                      </a:srgbClr>
                    </a:gs>
                    <a:gs pos="100000">
                      <a:srgbClr val="CCB400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rgbClr val="CCB400">
                      <a:satMod val="155000"/>
                    </a:srgbClr>
                  </a:gs>
                  <a:gs pos="100000">
                    <a:srgbClr val="CCB400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153400" cy="720080"/>
          </a:xfrm>
        </p:spPr>
        <p:txBody>
          <a:bodyPr>
            <a:normAutofit/>
          </a:bodyPr>
          <a:lstStyle/>
          <a:p>
            <a:r>
              <a:rPr lang="en-US" sz="40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Geological point view of the problem</a:t>
            </a:r>
            <a:endParaRPr lang="en-US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2708920"/>
            <a:ext cx="8153400" cy="44958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just">
              <a:buClr>
                <a:schemeClr val="accent1"/>
              </a:buClr>
              <a:buSzPct val="200000"/>
              <a:buNone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 algn="just">
              <a:buClr>
                <a:schemeClr val="accent1"/>
              </a:buClr>
              <a:buSzPct val="200000"/>
              <a:buNone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>
              <a:buClr>
                <a:schemeClr val="accent1"/>
              </a:buClr>
              <a:buSzPct val="200000"/>
              <a:buNone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00808"/>
            <a:ext cx="7344816" cy="508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24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251520" y="1844824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153400" cy="720080"/>
          </a:xfrm>
        </p:spPr>
        <p:txBody>
          <a:bodyPr>
            <a:normAutofit/>
          </a:bodyPr>
          <a:lstStyle/>
          <a:p>
            <a:r>
              <a:rPr lang="en-US" sz="40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Objective</a:t>
            </a:r>
            <a:endParaRPr lang="en-US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t>7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2708920"/>
            <a:ext cx="8153400" cy="44958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just">
              <a:buClr>
                <a:schemeClr val="accent1"/>
              </a:buClr>
              <a:buSzPct val="200000"/>
              <a:buNone/>
            </a:pPr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Design an alternative route for the current Al-</a:t>
            </a:r>
            <a:r>
              <a:rPr lang="en-US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Bathan</a:t>
            </a:r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roadway.</a:t>
            </a: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 algn="just">
              <a:buClr>
                <a:schemeClr val="accent1"/>
              </a:buClr>
              <a:buSzPct val="200000"/>
              <a:buNone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>
              <a:buClr>
                <a:schemeClr val="accent1"/>
              </a:buClr>
              <a:buSzPct val="200000"/>
              <a:buNone/>
            </a:pP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52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53400" cy="720080"/>
          </a:xfrm>
        </p:spPr>
        <p:txBody>
          <a:bodyPr>
            <a:normAutofit/>
          </a:bodyPr>
          <a:lstStyle/>
          <a:p>
            <a:r>
              <a:rPr lang="en-US" sz="40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Methodology</a:t>
            </a:r>
            <a:endParaRPr lang="en-US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t>8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844824"/>
            <a:ext cx="8153400" cy="4495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Site visit and data collection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.</a:t>
            </a:r>
            <a:endParaRPr lang="en-US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Traffic volume counts</a:t>
            </a: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and analysis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.</a:t>
            </a:r>
            <a:endParaRPr lang="en-US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Design criteria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.</a:t>
            </a:r>
            <a:endParaRPr lang="en-US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LOS analysis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.</a:t>
            </a: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Alternative route selection.</a:t>
            </a: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Geometric design for the alternative route.</a:t>
            </a: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Cross section &amp; pavement design.</a:t>
            </a: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Traffic Control devices.</a:t>
            </a:r>
          </a:p>
          <a:p>
            <a:pPr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Bill of quantity.</a:t>
            </a:r>
            <a:endParaRPr lang="en-US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0" indent="0" algn="just">
              <a:buClr>
                <a:schemeClr val="accent1"/>
              </a:buClr>
              <a:buSzPct val="200000"/>
              <a:buNone/>
            </a:pPr>
            <a:endParaRPr lang="en-US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05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153400" cy="720080"/>
          </a:xfrm>
        </p:spPr>
        <p:txBody>
          <a:bodyPr>
            <a:normAutofit/>
          </a:bodyPr>
          <a:lstStyle/>
          <a:p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Data collection</a:t>
            </a:r>
            <a:endParaRPr lang="en-US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F524FB-6852-4929-8746-101F0D2F85E1}" type="slidenum">
              <a:rPr lang="en-US" smtClean="0"/>
              <a:t>9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153400" cy="4495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Information </a:t>
            </a:r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about the landslides occurred on Al-</a:t>
            </a:r>
            <a:r>
              <a:rPr lang="en-US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Bathan</a:t>
            </a:r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road.</a:t>
            </a: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Contour </a:t>
            </a:r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map 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for the general area of 10 m interval.</a:t>
            </a: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An up-to-date aerial </a:t>
            </a:r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photo of the whole 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region.</a:t>
            </a: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GIS layers relevant to the study region.</a:t>
            </a: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A </a:t>
            </a:r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previous count for Al-</a:t>
            </a:r>
            <a:r>
              <a:rPr lang="en-US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Bathan</a:t>
            </a:r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Road.</a:t>
            </a: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114300" indent="0" algn="just">
              <a:buClr>
                <a:schemeClr val="accent1"/>
              </a:buClr>
              <a:buSzPct val="200000"/>
              <a:buNone/>
            </a:pP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marL="457200" indent="-342900" algn="just"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>
              <a:buClr>
                <a:schemeClr val="accent1"/>
              </a:buClr>
              <a:buSzPct val="200000"/>
              <a:buFont typeface="Arial" pitchFamily="34" charset="0"/>
              <a:buChar char="•"/>
            </a:pP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37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Median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3182</TotalTime>
  <Words>853</Words>
  <Application>Microsoft Office PowerPoint</Application>
  <PresentationFormat>On-screen Show (4:3)</PresentationFormat>
  <Paragraphs>415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1_Median</vt:lpstr>
      <vt:lpstr>Design an Alternative Route for Al-Bathan Roadway  </vt:lpstr>
      <vt:lpstr>Outline  </vt:lpstr>
      <vt:lpstr>Background </vt:lpstr>
      <vt:lpstr>Problem statement </vt:lpstr>
      <vt:lpstr>PowerPoint Presentation</vt:lpstr>
      <vt:lpstr>Geological point view of the problem</vt:lpstr>
      <vt:lpstr>Objective</vt:lpstr>
      <vt:lpstr>Methodology</vt:lpstr>
      <vt:lpstr>Data collection</vt:lpstr>
      <vt:lpstr>Traffic Volume Studies </vt:lpstr>
      <vt:lpstr>Traffic Volume Studies </vt:lpstr>
      <vt:lpstr>Design hour volume </vt:lpstr>
      <vt:lpstr>Design hour volume </vt:lpstr>
      <vt:lpstr>Design hour volume </vt:lpstr>
      <vt:lpstr>PowerPoint Presentation</vt:lpstr>
      <vt:lpstr>PowerPoint Presentation</vt:lpstr>
      <vt:lpstr>PowerPoint Presentation</vt:lpstr>
      <vt:lpstr>Difference between activated carbon and magnetic nanoparticles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BIG Thanks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 January 2013 –December 2013</dc:title>
  <dc:creator>10926043</dc:creator>
  <cp:lastModifiedBy>mohammad</cp:lastModifiedBy>
  <cp:revision>193</cp:revision>
  <dcterms:created xsi:type="dcterms:W3CDTF">2013-02-15T15:23:53Z</dcterms:created>
  <dcterms:modified xsi:type="dcterms:W3CDTF">2013-12-25T21:16:00Z</dcterms:modified>
</cp:coreProperties>
</file>