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9" r:id="rId4"/>
    <p:sldId id="258" r:id="rId5"/>
    <p:sldId id="277" r:id="rId6"/>
    <p:sldId id="275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heeq Nassar" initials="RN" lastIdx="0" clrIdx="0">
    <p:extLst>
      <p:ext uri="{19B8F6BF-5375-455C-9EA6-DF929625EA0E}">
        <p15:presenceInfo xmlns:p15="http://schemas.microsoft.com/office/powerpoint/2012/main" userId="87eb6b65e131ce2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CB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D9CF34-3F03-44D7-8186-8B69B610DA1A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F14014-6ACF-4F23-B827-88C8A1635453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FFECBD"/>
        </a:solidFill>
      </dgm:spPr>
      <dgm:t>
        <a:bodyPr/>
        <a:lstStyle/>
        <a:p>
          <a:r>
            <a:rPr lang="en-US" sz="1800" b="1" dirty="0" smtClean="0">
              <a:latin typeface="+mn-lt"/>
            </a:rPr>
            <a:t>Microcontroller</a:t>
          </a:r>
          <a:endParaRPr lang="en-US" sz="1800" b="1" dirty="0">
            <a:latin typeface="+mn-lt"/>
          </a:endParaRPr>
        </a:p>
      </dgm:t>
    </dgm:pt>
    <dgm:pt modelId="{611E912F-B8D1-4B95-8AA9-0407D8B5BE76}" type="parTrans" cxnId="{FD3CACD7-4AB9-43C5-8FE7-9075C1C67FF0}">
      <dgm:prSet/>
      <dgm:spPr/>
      <dgm:t>
        <a:bodyPr/>
        <a:lstStyle/>
        <a:p>
          <a:endParaRPr lang="en-US"/>
        </a:p>
      </dgm:t>
    </dgm:pt>
    <dgm:pt modelId="{9A01C39F-6B2A-463F-AEC3-9AB2561FF192}" type="sibTrans" cxnId="{FD3CACD7-4AB9-43C5-8FE7-9075C1C67FF0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84C1E55E-97A0-4A47-AB70-F04DCB2DB925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FFECBD"/>
        </a:solidFill>
      </dgm:spPr>
      <dgm:t>
        <a:bodyPr/>
        <a:lstStyle/>
        <a:p>
          <a:r>
            <a:rPr lang="en-US" sz="1800" b="1" dirty="0" smtClean="0"/>
            <a:t>Motors</a:t>
          </a:r>
          <a:endParaRPr lang="en-US" sz="1800" b="1" dirty="0"/>
        </a:p>
      </dgm:t>
    </dgm:pt>
    <dgm:pt modelId="{83354ED4-83D2-4C17-8BE1-6B20E422042C}" type="parTrans" cxnId="{FD96D1DF-21BC-4DF5-B549-2BE713EC1A4B}">
      <dgm:prSet/>
      <dgm:spPr/>
      <dgm:t>
        <a:bodyPr/>
        <a:lstStyle/>
        <a:p>
          <a:endParaRPr lang="en-US"/>
        </a:p>
      </dgm:t>
    </dgm:pt>
    <dgm:pt modelId="{A965550D-7BDD-429A-918D-20AEE4B737F7}" type="sibTrans" cxnId="{FD96D1DF-21BC-4DF5-B549-2BE713EC1A4B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F0F2EB10-6E05-4E3F-81AE-B6ED473EB7B4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FFECBD"/>
        </a:solidFill>
      </dgm:spPr>
      <dgm:t>
        <a:bodyPr/>
        <a:lstStyle/>
        <a:p>
          <a:r>
            <a:rPr lang="en-US" sz="1800" b="1" dirty="0" smtClean="0"/>
            <a:t>Sensors</a:t>
          </a:r>
          <a:endParaRPr lang="en-US" sz="1800" b="1" dirty="0"/>
        </a:p>
      </dgm:t>
    </dgm:pt>
    <dgm:pt modelId="{3133A8AE-3496-47A0-80BF-690B69AA6706}" type="parTrans" cxnId="{BEC7DA50-0200-4AAE-866E-8626A93ED3B1}">
      <dgm:prSet/>
      <dgm:spPr/>
      <dgm:t>
        <a:bodyPr/>
        <a:lstStyle/>
        <a:p>
          <a:endParaRPr lang="en-US"/>
        </a:p>
      </dgm:t>
    </dgm:pt>
    <dgm:pt modelId="{FF93FB86-ACA8-4E2C-821C-51612149DD0D}" type="sibTrans" cxnId="{BEC7DA50-0200-4AAE-866E-8626A93ED3B1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FEDE452E-31C3-4EA0-84DF-4924366E3CDB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FFECBD"/>
        </a:solidFill>
      </dgm:spPr>
      <dgm:t>
        <a:bodyPr/>
        <a:lstStyle/>
        <a:p>
          <a:r>
            <a:rPr lang="en-US" sz="1800" b="1" dirty="0" smtClean="0"/>
            <a:t>Shift registers</a:t>
          </a:r>
          <a:endParaRPr lang="en-US" sz="1800" b="1" dirty="0"/>
        </a:p>
      </dgm:t>
    </dgm:pt>
    <dgm:pt modelId="{890F4BDE-0BCD-487F-B031-D571A9BA2F71}" type="parTrans" cxnId="{52588C1B-9B78-4A25-847D-1786AD282570}">
      <dgm:prSet/>
      <dgm:spPr/>
      <dgm:t>
        <a:bodyPr/>
        <a:lstStyle/>
        <a:p>
          <a:endParaRPr lang="en-US"/>
        </a:p>
      </dgm:t>
    </dgm:pt>
    <dgm:pt modelId="{A6200B6E-F35A-412E-973E-1E1697D00641}" type="sibTrans" cxnId="{52588C1B-9B78-4A25-847D-1786AD282570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FA2CFDA0-E8C2-4CAF-B565-E0BDAE735826}" type="pres">
      <dgm:prSet presAssocID="{DAD9CF34-3F03-44D7-8186-8B69B610DA1A}" presName="cycle" presStyleCnt="0">
        <dgm:presLayoutVars>
          <dgm:dir/>
          <dgm:resizeHandles val="exact"/>
        </dgm:presLayoutVars>
      </dgm:prSet>
      <dgm:spPr/>
    </dgm:pt>
    <dgm:pt modelId="{1809A482-8D57-4626-A5E4-283DE3CB0C0D}" type="pres">
      <dgm:prSet presAssocID="{F2F14014-6ACF-4F23-B827-88C8A1635453}" presName="node" presStyleLbl="node1" presStyleIdx="0" presStyleCnt="4" custScaleX="132302" custScaleY="1102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C8F6DE-399F-43B4-827C-5B3995DC6637}" type="pres">
      <dgm:prSet presAssocID="{F2F14014-6ACF-4F23-B827-88C8A1635453}" presName="spNode" presStyleCnt="0"/>
      <dgm:spPr/>
    </dgm:pt>
    <dgm:pt modelId="{5F31EF04-FB8E-40F2-AA40-6C258E56E456}" type="pres">
      <dgm:prSet presAssocID="{9A01C39F-6B2A-463F-AEC3-9AB2561FF192}" presName="sibTrans" presStyleLbl="sibTrans1D1" presStyleIdx="0" presStyleCnt="4"/>
      <dgm:spPr/>
    </dgm:pt>
    <dgm:pt modelId="{99A3C5BA-A385-4539-8A36-70D6097DE7FE}" type="pres">
      <dgm:prSet presAssocID="{84C1E55E-97A0-4A47-AB70-F04DCB2DB925}" presName="node" presStyleLbl="node1" presStyleIdx="1" presStyleCnt="4" custScaleX="132951">
        <dgm:presLayoutVars>
          <dgm:bulletEnabled val="1"/>
        </dgm:presLayoutVars>
      </dgm:prSet>
      <dgm:spPr/>
    </dgm:pt>
    <dgm:pt modelId="{49BD56B4-3DE7-428B-808A-940566AC9304}" type="pres">
      <dgm:prSet presAssocID="{84C1E55E-97A0-4A47-AB70-F04DCB2DB925}" presName="spNode" presStyleCnt="0"/>
      <dgm:spPr/>
    </dgm:pt>
    <dgm:pt modelId="{657F1EAE-8886-4F29-819C-45EA94ADA05C}" type="pres">
      <dgm:prSet presAssocID="{A965550D-7BDD-429A-918D-20AEE4B737F7}" presName="sibTrans" presStyleLbl="sibTrans1D1" presStyleIdx="1" presStyleCnt="4"/>
      <dgm:spPr/>
    </dgm:pt>
    <dgm:pt modelId="{8AFE3581-76E6-4CA9-A929-9279D80A95A1}" type="pres">
      <dgm:prSet presAssocID="{F0F2EB10-6E05-4E3F-81AE-B6ED473EB7B4}" presName="node" presStyleLbl="node1" presStyleIdx="2" presStyleCnt="4" custScaleX="127645">
        <dgm:presLayoutVars>
          <dgm:bulletEnabled val="1"/>
        </dgm:presLayoutVars>
      </dgm:prSet>
      <dgm:spPr/>
    </dgm:pt>
    <dgm:pt modelId="{44F05CE8-DA50-4E99-9CA4-B4A2D2982D40}" type="pres">
      <dgm:prSet presAssocID="{F0F2EB10-6E05-4E3F-81AE-B6ED473EB7B4}" presName="spNode" presStyleCnt="0"/>
      <dgm:spPr/>
    </dgm:pt>
    <dgm:pt modelId="{B45D330D-DCDB-4243-9A82-47C30B53CDE1}" type="pres">
      <dgm:prSet presAssocID="{FF93FB86-ACA8-4E2C-821C-51612149DD0D}" presName="sibTrans" presStyleLbl="sibTrans1D1" presStyleIdx="2" presStyleCnt="4"/>
      <dgm:spPr/>
    </dgm:pt>
    <dgm:pt modelId="{A846793D-B8FE-4595-8E1E-32E9164A081A}" type="pres">
      <dgm:prSet presAssocID="{FEDE452E-31C3-4EA0-84DF-4924366E3CDB}" presName="node" presStyleLbl="node1" presStyleIdx="3" presStyleCnt="4" custScaleX="123637">
        <dgm:presLayoutVars>
          <dgm:bulletEnabled val="1"/>
        </dgm:presLayoutVars>
      </dgm:prSet>
      <dgm:spPr/>
    </dgm:pt>
    <dgm:pt modelId="{DF0648DD-3E0A-43C1-A8E8-F7DBA69BCEBD}" type="pres">
      <dgm:prSet presAssocID="{FEDE452E-31C3-4EA0-84DF-4924366E3CDB}" presName="spNode" presStyleCnt="0"/>
      <dgm:spPr/>
    </dgm:pt>
    <dgm:pt modelId="{5AA53316-A187-4FAE-AA79-FE38739A8212}" type="pres">
      <dgm:prSet presAssocID="{A6200B6E-F35A-412E-973E-1E1697D00641}" presName="sibTrans" presStyleLbl="sibTrans1D1" presStyleIdx="3" presStyleCnt="4"/>
      <dgm:spPr/>
    </dgm:pt>
  </dgm:ptLst>
  <dgm:cxnLst>
    <dgm:cxn modelId="{7EB6A864-883B-4097-9358-57CF48838994}" type="presOf" srcId="{A965550D-7BDD-429A-918D-20AEE4B737F7}" destId="{657F1EAE-8886-4F29-819C-45EA94ADA05C}" srcOrd="0" destOrd="0" presId="urn:microsoft.com/office/officeart/2005/8/layout/cycle6"/>
    <dgm:cxn modelId="{6A865D1A-807C-499E-B3B6-F2488D128216}" type="presOf" srcId="{A6200B6E-F35A-412E-973E-1E1697D00641}" destId="{5AA53316-A187-4FAE-AA79-FE38739A8212}" srcOrd="0" destOrd="0" presId="urn:microsoft.com/office/officeart/2005/8/layout/cycle6"/>
    <dgm:cxn modelId="{52588C1B-9B78-4A25-847D-1786AD282570}" srcId="{DAD9CF34-3F03-44D7-8186-8B69B610DA1A}" destId="{FEDE452E-31C3-4EA0-84DF-4924366E3CDB}" srcOrd="3" destOrd="0" parTransId="{890F4BDE-0BCD-487F-B031-D571A9BA2F71}" sibTransId="{A6200B6E-F35A-412E-973E-1E1697D00641}"/>
    <dgm:cxn modelId="{20BB2EF7-665B-4DEF-A0FB-1E50001F89B4}" type="presOf" srcId="{DAD9CF34-3F03-44D7-8186-8B69B610DA1A}" destId="{FA2CFDA0-E8C2-4CAF-B565-E0BDAE735826}" srcOrd="0" destOrd="0" presId="urn:microsoft.com/office/officeart/2005/8/layout/cycle6"/>
    <dgm:cxn modelId="{3DB2646F-F7F0-4598-9BAA-14D2783E4F6D}" type="presOf" srcId="{F0F2EB10-6E05-4E3F-81AE-B6ED473EB7B4}" destId="{8AFE3581-76E6-4CA9-A929-9279D80A95A1}" srcOrd="0" destOrd="0" presId="urn:microsoft.com/office/officeart/2005/8/layout/cycle6"/>
    <dgm:cxn modelId="{75C66C42-C708-4B2B-98D6-6AB6762CE046}" type="presOf" srcId="{F2F14014-6ACF-4F23-B827-88C8A1635453}" destId="{1809A482-8D57-4626-A5E4-283DE3CB0C0D}" srcOrd="0" destOrd="0" presId="urn:microsoft.com/office/officeart/2005/8/layout/cycle6"/>
    <dgm:cxn modelId="{4126C076-E018-495E-AB12-60A26D9C22D1}" type="presOf" srcId="{9A01C39F-6B2A-463F-AEC3-9AB2561FF192}" destId="{5F31EF04-FB8E-40F2-AA40-6C258E56E456}" srcOrd="0" destOrd="0" presId="urn:microsoft.com/office/officeart/2005/8/layout/cycle6"/>
    <dgm:cxn modelId="{9288CF94-F1C5-4E69-A6FD-BD7BF56A2A67}" type="presOf" srcId="{FEDE452E-31C3-4EA0-84DF-4924366E3CDB}" destId="{A846793D-B8FE-4595-8E1E-32E9164A081A}" srcOrd="0" destOrd="0" presId="urn:microsoft.com/office/officeart/2005/8/layout/cycle6"/>
    <dgm:cxn modelId="{FD96D1DF-21BC-4DF5-B549-2BE713EC1A4B}" srcId="{DAD9CF34-3F03-44D7-8186-8B69B610DA1A}" destId="{84C1E55E-97A0-4A47-AB70-F04DCB2DB925}" srcOrd="1" destOrd="0" parTransId="{83354ED4-83D2-4C17-8BE1-6B20E422042C}" sibTransId="{A965550D-7BDD-429A-918D-20AEE4B737F7}"/>
    <dgm:cxn modelId="{2416718D-FE21-4274-9554-5F4E98F292BF}" type="presOf" srcId="{84C1E55E-97A0-4A47-AB70-F04DCB2DB925}" destId="{99A3C5BA-A385-4539-8A36-70D6097DE7FE}" srcOrd="0" destOrd="0" presId="urn:microsoft.com/office/officeart/2005/8/layout/cycle6"/>
    <dgm:cxn modelId="{FD3CACD7-4AB9-43C5-8FE7-9075C1C67FF0}" srcId="{DAD9CF34-3F03-44D7-8186-8B69B610DA1A}" destId="{F2F14014-6ACF-4F23-B827-88C8A1635453}" srcOrd="0" destOrd="0" parTransId="{611E912F-B8D1-4B95-8AA9-0407D8B5BE76}" sibTransId="{9A01C39F-6B2A-463F-AEC3-9AB2561FF192}"/>
    <dgm:cxn modelId="{56ECCC33-E34B-429D-B1C6-81C0981D70AE}" type="presOf" srcId="{FF93FB86-ACA8-4E2C-821C-51612149DD0D}" destId="{B45D330D-DCDB-4243-9A82-47C30B53CDE1}" srcOrd="0" destOrd="0" presId="urn:microsoft.com/office/officeart/2005/8/layout/cycle6"/>
    <dgm:cxn modelId="{BEC7DA50-0200-4AAE-866E-8626A93ED3B1}" srcId="{DAD9CF34-3F03-44D7-8186-8B69B610DA1A}" destId="{F0F2EB10-6E05-4E3F-81AE-B6ED473EB7B4}" srcOrd="2" destOrd="0" parTransId="{3133A8AE-3496-47A0-80BF-690B69AA6706}" sibTransId="{FF93FB86-ACA8-4E2C-821C-51612149DD0D}"/>
    <dgm:cxn modelId="{2C42718D-A1C6-4BBB-AD33-B0FF05E5923B}" type="presParOf" srcId="{FA2CFDA0-E8C2-4CAF-B565-E0BDAE735826}" destId="{1809A482-8D57-4626-A5E4-283DE3CB0C0D}" srcOrd="0" destOrd="0" presId="urn:microsoft.com/office/officeart/2005/8/layout/cycle6"/>
    <dgm:cxn modelId="{59CA30E1-0E21-4BDB-AC6D-9A89C68ECB08}" type="presParOf" srcId="{FA2CFDA0-E8C2-4CAF-B565-E0BDAE735826}" destId="{37C8F6DE-399F-43B4-827C-5B3995DC6637}" srcOrd="1" destOrd="0" presId="urn:microsoft.com/office/officeart/2005/8/layout/cycle6"/>
    <dgm:cxn modelId="{AF3327C4-9CB5-4610-BD5D-1C50048A5218}" type="presParOf" srcId="{FA2CFDA0-E8C2-4CAF-B565-E0BDAE735826}" destId="{5F31EF04-FB8E-40F2-AA40-6C258E56E456}" srcOrd="2" destOrd="0" presId="urn:microsoft.com/office/officeart/2005/8/layout/cycle6"/>
    <dgm:cxn modelId="{AB64BA41-D6B2-41F1-A2CB-8B96DF1174E0}" type="presParOf" srcId="{FA2CFDA0-E8C2-4CAF-B565-E0BDAE735826}" destId="{99A3C5BA-A385-4539-8A36-70D6097DE7FE}" srcOrd="3" destOrd="0" presId="urn:microsoft.com/office/officeart/2005/8/layout/cycle6"/>
    <dgm:cxn modelId="{0EC21B61-B39F-4463-81CB-62167D5A4C70}" type="presParOf" srcId="{FA2CFDA0-E8C2-4CAF-B565-E0BDAE735826}" destId="{49BD56B4-3DE7-428B-808A-940566AC9304}" srcOrd="4" destOrd="0" presId="urn:microsoft.com/office/officeart/2005/8/layout/cycle6"/>
    <dgm:cxn modelId="{E1B68DF3-3FB1-405E-B711-FEF342E39FC9}" type="presParOf" srcId="{FA2CFDA0-E8C2-4CAF-B565-E0BDAE735826}" destId="{657F1EAE-8886-4F29-819C-45EA94ADA05C}" srcOrd="5" destOrd="0" presId="urn:microsoft.com/office/officeart/2005/8/layout/cycle6"/>
    <dgm:cxn modelId="{EDA37979-DB09-48C9-A3F3-8AD7C90B3E46}" type="presParOf" srcId="{FA2CFDA0-E8C2-4CAF-B565-E0BDAE735826}" destId="{8AFE3581-76E6-4CA9-A929-9279D80A95A1}" srcOrd="6" destOrd="0" presId="urn:microsoft.com/office/officeart/2005/8/layout/cycle6"/>
    <dgm:cxn modelId="{26F2F02E-B600-4FCC-BE14-436FFFF586A9}" type="presParOf" srcId="{FA2CFDA0-E8C2-4CAF-B565-E0BDAE735826}" destId="{44F05CE8-DA50-4E99-9CA4-B4A2D2982D40}" srcOrd="7" destOrd="0" presId="urn:microsoft.com/office/officeart/2005/8/layout/cycle6"/>
    <dgm:cxn modelId="{C86E8488-8838-4439-BA26-4E4D0844D0C1}" type="presParOf" srcId="{FA2CFDA0-E8C2-4CAF-B565-E0BDAE735826}" destId="{B45D330D-DCDB-4243-9A82-47C30B53CDE1}" srcOrd="8" destOrd="0" presId="urn:microsoft.com/office/officeart/2005/8/layout/cycle6"/>
    <dgm:cxn modelId="{831E9433-6ECC-4A4E-BA17-3E972DF77127}" type="presParOf" srcId="{FA2CFDA0-E8C2-4CAF-B565-E0BDAE735826}" destId="{A846793D-B8FE-4595-8E1E-32E9164A081A}" srcOrd="9" destOrd="0" presId="urn:microsoft.com/office/officeart/2005/8/layout/cycle6"/>
    <dgm:cxn modelId="{486E3782-4A59-461B-88BF-AD18D335B812}" type="presParOf" srcId="{FA2CFDA0-E8C2-4CAF-B565-E0BDAE735826}" destId="{DF0648DD-3E0A-43C1-A8E8-F7DBA69BCEBD}" srcOrd="10" destOrd="0" presId="urn:microsoft.com/office/officeart/2005/8/layout/cycle6"/>
    <dgm:cxn modelId="{7ADE849F-9841-4705-A1BB-7FDFB7FB8A9E}" type="presParOf" srcId="{FA2CFDA0-E8C2-4CAF-B565-E0BDAE735826}" destId="{5AA53316-A187-4FAE-AA79-FE38739A8212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09A482-8D57-4626-A5E4-283DE3CB0C0D}">
      <dsp:nvSpPr>
        <dsp:cNvPr id="0" name=""/>
        <dsp:cNvSpPr/>
      </dsp:nvSpPr>
      <dsp:spPr>
        <a:xfrm>
          <a:off x="2563506" y="-24002"/>
          <a:ext cx="1966564" cy="1065080"/>
        </a:xfrm>
        <a:prstGeom prst="roundRect">
          <a:avLst/>
        </a:prstGeom>
        <a:solidFill>
          <a:srgbClr val="FFECBD"/>
        </a:soli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+mn-lt"/>
            </a:rPr>
            <a:t>Microcontroller</a:t>
          </a:r>
          <a:endParaRPr lang="en-US" sz="1800" b="1" kern="1200" dirty="0">
            <a:latin typeface="+mn-lt"/>
          </a:endParaRPr>
        </a:p>
      </dsp:txBody>
      <dsp:txXfrm>
        <a:off x="2615499" y="27991"/>
        <a:ext cx="1862578" cy="961094"/>
      </dsp:txXfrm>
    </dsp:sp>
    <dsp:sp modelId="{5F31EF04-FB8E-40F2-AA40-6C258E56E456}">
      <dsp:nvSpPr>
        <dsp:cNvPr id="0" name=""/>
        <dsp:cNvSpPr/>
      </dsp:nvSpPr>
      <dsp:spPr>
        <a:xfrm>
          <a:off x="1950040" y="508537"/>
          <a:ext cx="3193495" cy="3193495"/>
        </a:xfrm>
        <a:custGeom>
          <a:avLst/>
          <a:gdLst/>
          <a:ahLst/>
          <a:cxnLst/>
          <a:rect l="0" t="0" r="0" b="0"/>
          <a:pathLst>
            <a:path>
              <a:moveTo>
                <a:pt x="2587449" y="344503"/>
              </a:moveTo>
              <a:arcTo wR="1596747" hR="1596747" stAng="18500937" swAng="2022114"/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99A3C5BA-A385-4539-8A36-70D6097DE7FE}">
      <dsp:nvSpPr>
        <dsp:cNvPr id="0" name=""/>
        <dsp:cNvSpPr/>
      </dsp:nvSpPr>
      <dsp:spPr>
        <a:xfrm>
          <a:off x="4155430" y="1622198"/>
          <a:ext cx="1976211" cy="966173"/>
        </a:xfrm>
        <a:prstGeom prst="roundRect">
          <a:avLst/>
        </a:prstGeom>
        <a:solidFill>
          <a:srgbClr val="FFECBD"/>
        </a:soli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Motors</a:t>
          </a:r>
          <a:endParaRPr lang="en-US" sz="1800" b="1" kern="1200" dirty="0"/>
        </a:p>
      </dsp:txBody>
      <dsp:txXfrm>
        <a:off x="4202595" y="1669363"/>
        <a:ext cx="1881881" cy="871843"/>
      </dsp:txXfrm>
    </dsp:sp>
    <dsp:sp modelId="{657F1EAE-8886-4F29-819C-45EA94ADA05C}">
      <dsp:nvSpPr>
        <dsp:cNvPr id="0" name=""/>
        <dsp:cNvSpPr/>
      </dsp:nvSpPr>
      <dsp:spPr>
        <a:xfrm>
          <a:off x="1950040" y="508537"/>
          <a:ext cx="3193495" cy="3193495"/>
        </a:xfrm>
        <a:custGeom>
          <a:avLst/>
          <a:gdLst/>
          <a:ahLst/>
          <a:cxnLst/>
          <a:rect l="0" t="0" r="0" b="0"/>
          <a:pathLst>
            <a:path>
              <a:moveTo>
                <a:pt x="3115654" y="2089215"/>
              </a:moveTo>
              <a:arcTo wR="1596747" hR="1596747" stAng="1077840" swAng="2113923"/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8AFE3581-76E6-4CA9-A929-9279D80A95A1}">
      <dsp:nvSpPr>
        <dsp:cNvPr id="0" name=""/>
        <dsp:cNvSpPr/>
      </dsp:nvSpPr>
      <dsp:spPr>
        <a:xfrm>
          <a:off x="2598117" y="3218946"/>
          <a:ext cx="1897341" cy="966173"/>
        </a:xfrm>
        <a:prstGeom prst="roundRect">
          <a:avLst/>
        </a:prstGeom>
        <a:solidFill>
          <a:srgbClr val="FFECBD"/>
        </a:soli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Sensors</a:t>
          </a:r>
          <a:endParaRPr lang="en-US" sz="1800" b="1" kern="1200" dirty="0"/>
        </a:p>
      </dsp:txBody>
      <dsp:txXfrm>
        <a:off x="2645282" y="3266111"/>
        <a:ext cx="1803011" cy="871843"/>
      </dsp:txXfrm>
    </dsp:sp>
    <dsp:sp modelId="{B45D330D-DCDB-4243-9A82-47C30B53CDE1}">
      <dsp:nvSpPr>
        <dsp:cNvPr id="0" name=""/>
        <dsp:cNvSpPr/>
      </dsp:nvSpPr>
      <dsp:spPr>
        <a:xfrm>
          <a:off x="1950040" y="508537"/>
          <a:ext cx="3193495" cy="3193495"/>
        </a:xfrm>
        <a:custGeom>
          <a:avLst/>
          <a:gdLst/>
          <a:ahLst/>
          <a:cxnLst/>
          <a:rect l="0" t="0" r="0" b="0"/>
          <a:pathLst>
            <a:path>
              <a:moveTo>
                <a:pt x="640170" y="2875247"/>
              </a:moveTo>
              <a:arcTo wR="1596747" hR="1596747" stAng="7608237" swAng="2113923"/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A846793D-B8FE-4595-8E1E-32E9164A081A}">
      <dsp:nvSpPr>
        <dsp:cNvPr id="0" name=""/>
        <dsp:cNvSpPr/>
      </dsp:nvSpPr>
      <dsp:spPr>
        <a:xfrm>
          <a:off x="1031157" y="1622198"/>
          <a:ext cx="1837766" cy="966173"/>
        </a:xfrm>
        <a:prstGeom prst="roundRect">
          <a:avLst/>
        </a:prstGeom>
        <a:solidFill>
          <a:srgbClr val="FFECBD"/>
        </a:soli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Shift registers</a:t>
          </a:r>
          <a:endParaRPr lang="en-US" sz="1800" b="1" kern="1200" dirty="0"/>
        </a:p>
      </dsp:txBody>
      <dsp:txXfrm>
        <a:off x="1078322" y="1669363"/>
        <a:ext cx="1743436" cy="871843"/>
      </dsp:txXfrm>
    </dsp:sp>
    <dsp:sp modelId="{5AA53316-A187-4FAE-AA79-FE38739A8212}">
      <dsp:nvSpPr>
        <dsp:cNvPr id="0" name=""/>
        <dsp:cNvSpPr/>
      </dsp:nvSpPr>
      <dsp:spPr>
        <a:xfrm>
          <a:off x="1950040" y="508537"/>
          <a:ext cx="3193495" cy="3193495"/>
        </a:xfrm>
        <a:custGeom>
          <a:avLst/>
          <a:gdLst/>
          <a:ahLst/>
          <a:cxnLst/>
          <a:rect l="0" t="0" r="0" b="0"/>
          <a:pathLst>
            <a:path>
              <a:moveTo>
                <a:pt x="77712" y="1104673"/>
              </a:moveTo>
              <a:arcTo wR="1596747" hR="1596747" stAng="11876948" swAng="2022114"/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C39C05-C034-4F9E-85C8-352AEA931050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59D134-0E7F-451F-A95F-FDBF01FC6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22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9D134-0E7F-451F-A95F-FDBF01FC677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016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520" y="4956050"/>
            <a:ext cx="7772400" cy="9970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FFECB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520" y="5800350"/>
            <a:ext cx="6400800" cy="83545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165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ECB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4655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1545" y="427342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ECB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1545" y="1596540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83301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ECB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0221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32075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00221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632075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Chess Playing Robot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Raheeq Nassar</a:t>
            </a:r>
          </a:p>
          <a:p>
            <a:r>
              <a:rPr lang="en-US" dirty="0" err="1" smtClean="0"/>
              <a:t>Roba</a:t>
            </a:r>
            <a:r>
              <a:rPr lang="en-US" dirty="0" smtClean="0"/>
              <a:t> </a:t>
            </a:r>
            <a:r>
              <a:rPr lang="en-US" dirty="0" err="1" smtClean="0"/>
              <a:t>Younis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Sensors.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2177237"/>
            <a:ext cx="4040188" cy="892729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smtClean="0"/>
              <a:t>Hall Effect Sensor.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smtClean="0"/>
              <a:t>IR sensor.</a:t>
            </a:r>
            <a:endParaRPr lang="en-US" b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310" y="3581705"/>
            <a:ext cx="2443280" cy="24432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295" y="1976015"/>
            <a:ext cx="2604219" cy="2604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00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Shift Registers.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725" y="2054655"/>
            <a:ext cx="1724025" cy="172402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81425" y="4192524"/>
            <a:ext cx="6862575" cy="26654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475" y="1926982"/>
            <a:ext cx="4114800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96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Techniques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4" y="2632075"/>
            <a:ext cx="5955495" cy="3035058"/>
          </a:xfrm>
        </p:spPr>
        <p:txBody>
          <a:bodyPr/>
          <a:lstStyle/>
          <a:p>
            <a:r>
              <a:rPr lang="en-US" dirty="0" smtClean="0"/>
              <a:t>Artificial Intelligence algorithms.</a:t>
            </a:r>
          </a:p>
          <a:p>
            <a:r>
              <a:rPr lang="en-US" dirty="0" smtClean="0"/>
              <a:t>STOCKFISH chess engine. </a:t>
            </a:r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3380">
            <a:off x="3350360" y="3429000"/>
            <a:ext cx="3572055" cy="315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00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Structure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43555" y="2391717"/>
            <a:ext cx="1813859" cy="648425"/>
            <a:chOff x="2563506" y="-24002"/>
            <a:chExt cx="1966564" cy="1065080"/>
          </a:xfrm>
        </p:grpSpPr>
        <p:sp>
          <p:nvSpPr>
            <p:cNvPr id="6" name="Rounded Rectangle 5"/>
            <p:cNvSpPr/>
            <p:nvPr/>
          </p:nvSpPr>
          <p:spPr>
            <a:xfrm>
              <a:off x="2563506" y="-24002"/>
              <a:ext cx="1966564" cy="1065080"/>
            </a:xfrm>
            <a:prstGeom prst="roundRect">
              <a:avLst/>
            </a:prstGeom>
            <a:solidFill>
              <a:srgbClr val="FFECBD"/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2615499" y="27991"/>
              <a:ext cx="1862578" cy="9610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b="1" kern="1200" dirty="0" smtClean="0">
                  <a:latin typeface="+mn-lt"/>
                </a:rPr>
                <a:t>Start</a:t>
              </a:r>
              <a:endParaRPr lang="en-US" sz="1800" b="1" kern="1200" dirty="0">
                <a:latin typeface="+mn-lt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43555" y="3574125"/>
            <a:ext cx="1813859" cy="648425"/>
            <a:chOff x="2563506" y="-24002"/>
            <a:chExt cx="1966564" cy="1065080"/>
          </a:xfrm>
        </p:grpSpPr>
        <p:sp>
          <p:nvSpPr>
            <p:cNvPr id="10" name="Rounded Rectangle 9"/>
            <p:cNvSpPr/>
            <p:nvPr/>
          </p:nvSpPr>
          <p:spPr>
            <a:xfrm>
              <a:off x="2563506" y="-24002"/>
              <a:ext cx="1966564" cy="1065080"/>
            </a:xfrm>
            <a:prstGeom prst="roundRect">
              <a:avLst/>
            </a:prstGeom>
            <a:solidFill>
              <a:srgbClr val="FFECBD"/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2615499" y="27991"/>
              <a:ext cx="1862578" cy="9610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dirty="0" smtClean="0"/>
                <a:t>Player’s move</a:t>
              </a:r>
              <a:endParaRPr lang="en-US" sz="1800" b="1" kern="1200" dirty="0">
                <a:latin typeface="+mn-lt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447224" y="3574124"/>
            <a:ext cx="1813859" cy="648425"/>
            <a:chOff x="2563506" y="-24002"/>
            <a:chExt cx="1966564" cy="1065080"/>
          </a:xfrm>
        </p:grpSpPr>
        <p:sp>
          <p:nvSpPr>
            <p:cNvPr id="13" name="Rounded Rectangle 12"/>
            <p:cNvSpPr/>
            <p:nvPr/>
          </p:nvSpPr>
          <p:spPr>
            <a:xfrm>
              <a:off x="2563506" y="-24002"/>
              <a:ext cx="1966564" cy="1065080"/>
            </a:xfrm>
            <a:prstGeom prst="roundRect">
              <a:avLst/>
            </a:prstGeom>
            <a:solidFill>
              <a:srgbClr val="FFECBD"/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2615499" y="27991"/>
              <a:ext cx="1862578" cy="9610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dirty="0" smtClean="0"/>
                <a:t>Scan bored</a:t>
              </a:r>
              <a:endParaRPr lang="en-US" sz="1800" b="1" kern="1200" dirty="0">
                <a:latin typeface="+mn-lt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786680" y="3564050"/>
            <a:ext cx="1813859" cy="648425"/>
            <a:chOff x="2563506" y="-24002"/>
            <a:chExt cx="1966564" cy="1065080"/>
          </a:xfrm>
        </p:grpSpPr>
        <p:sp>
          <p:nvSpPr>
            <p:cNvPr id="16" name="Rounded Rectangle 15"/>
            <p:cNvSpPr/>
            <p:nvPr/>
          </p:nvSpPr>
          <p:spPr>
            <a:xfrm>
              <a:off x="2563506" y="-24002"/>
              <a:ext cx="1966564" cy="1065080"/>
            </a:xfrm>
            <a:prstGeom prst="roundRect">
              <a:avLst/>
            </a:prstGeom>
            <a:solidFill>
              <a:srgbClr val="FFECBD"/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17" name="Rounded Rectangle 4"/>
            <p:cNvSpPr/>
            <p:nvPr/>
          </p:nvSpPr>
          <p:spPr>
            <a:xfrm>
              <a:off x="2615499" y="27991"/>
              <a:ext cx="1862578" cy="9610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dirty="0" smtClean="0"/>
                <a:t>Send move to RPI3</a:t>
              </a:r>
              <a:endParaRPr lang="en-US" sz="1800" b="1" kern="1200" dirty="0">
                <a:latin typeface="+mn-lt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426553" y="4808343"/>
            <a:ext cx="1813859" cy="648425"/>
            <a:chOff x="2563506" y="-24002"/>
            <a:chExt cx="1966564" cy="1065080"/>
          </a:xfrm>
        </p:grpSpPr>
        <p:sp>
          <p:nvSpPr>
            <p:cNvPr id="22" name="Rounded Rectangle 21"/>
            <p:cNvSpPr/>
            <p:nvPr/>
          </p:nvSpPr>
          <p:spPr>
            <a:xfrm>
              <a:off x="2563506" y="-24002"/>
              <a:ext cx="1966564" cy="1065080"/>
            </a:xfrm>
            <a:prstGeom prst="roundRect">
              <a:avLst/>
            </a:prstGeom>
            <a:solidFill>
              <a:srgbClr val="FFECBD"/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23" name="Rounded Rectangle 4"/>
            <p:cNvSpPr/>
            <p:nvPr/>
          </p:nvSpPr>
          <p:spPr>
            <a:xfrm>
              <a:off x="2615499" y="27991"/>
              <a:ext cx="1862578" cy="9610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dirty="0" smtClean="0"/>
                <a:t>Wait for Player’s move</a:t>
              </a:r>
              <a:endParaRPr lang="en-US" sz="1800" b="1" kern="1200" dirty="0">
                <a:latin typeface="+mn-lt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190957" y="3564049"/>
            <a:ext cx="1813859" cy="648425"/>
            <a:chOff x="2563506" y="-24002"/>
            <a:chExt cx="1966564" cy="1065080"/>
          </a:xfrm>
        </p:grpSpPr>
        <p:sp>
          <p:nvSpPr>
            <p:cNvPr id="25" name="Rounded Rectangle 24"/>
            <p:cNvSpPr/>
            <p:nvPr/>
          </p:nvSpPr>
          <p:spPr>
            <a:xfrm>
              <a:off x="2563506" y="-24002"/>
              <a:ext cx="1966564" cy="1065080"/>
            </a:xfrm>
            <a:prstGeom prst="roundRect">
              <a:avLst/>
            </a:prstGeom>
            <a:solidFill>
              <a:srgbClr val="FFECBD"/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26" name="Rounded Rectangle 4"/>
            <p:cNvSpPr/>
            <p:nvPr/>
          </p:nvSpPr>
          <p:spPr>
            <a:xfrm>
              <a:off x="2615499" y="27991"/>
              <a:ext cx="1862578" cy="9610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dirty="0" smtClean="0"/>
                <a:t>Run STOCKFISH</a:t>
              </a:r>
              <a:endParaRPr lang="en-US" sz="1800" b="1" kern="1200" dirty="0">
                <a:latin typeface="+mn-lt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771565" y="4782030"/>
            <a:ext cx="1813859" cy="648425"/>
            <a:chOff x="2563506" y="-24002"/>
            <a:chExt cx="1966564" cy="1065080"/>
          </a:xfrm>
        </p:grpSpPr>
        <p:sp>
          <p:nvSpPr>
            <p:cNvPr id="34" name="Rounded Rectangle 33"/>
            <p:cNvSpPr/>
            <p:nvPr/>
          </p:nvSpPr>
          <p:spPr>
            <a:xfrm>
              <a:off x="2563506" y="-24002"/>
              <a:ext cx="1966564" cy="1065080"/>
            </a:xfrm>
            <a:prstGeom prst="roundRect">
              <a:avLst/>
            </a:prstGeom>
            <a:solidFill>
              <a:srgbClr val="FFECBD"/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35" name="Rounded Rectangle 4"/>
            <p:cNvSpPr/>
            <p:nvPr/>
          </p:nvSpPr>
          <p:spPr>
            <a:xfrm>
              <a:off x="2615499" y="27991"/>
              <a:ext cx="1862578" cy="9610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dirty="0" smtClean="0"/>
                <a:t>Arm’s move</a:t>
              </a:r>
              <a:endParaRPr lang="en-US" sz="1800" b="1" kern="1200" dirty="0">
                <a:latin typeface="+mn-lt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7223351" y="4748418"/>
            <a:ext cx="1813859" cy="648425"/>
            <a:chOff x="2563506" y="-24002"/>
            <a:chExt cx="1966564" cy="1065080"/>
          </a:xfrm>
        </p:grpSpPr>
        <p:sp>
          <p:nvSpPr>
            <p:cNvPr id="37" name="Rounded Rectangle 36"/>
            <p:cNvSpPr/>
            <p:nvPr/>
          </p:nvSpPr>
          <p:spPr>
            <a:xfrm>
              <a:off x="2563506" y="-24002"/>
              <a:ext cx="1966564" cy="1065080"/>
            </a:xfrm>
            <a:prstGeom prst="roundRect">
              <a:avLst/>
            </a:prstGeom>
            <a:solidFill>
              <a:srgbClr val="FFECBD"/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38" name="Rounded Rectangle 4"/>
            <p:cNvSpPr/>
            <p:nvPr/>
          </p:nvSpPr>
          <p:spPr>
            <a:xfrm>
              <a:off x="2615499" y="27991"/>
              <a:ext cx="1862578" cy="9610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dirty="0" smtClean="0"/>
                <a:t>Sends best move to RPI3</a:t>
              </a:r>
              <a:endParaRPr lang="en-US" sz="1800" b="1" kern="1200" dirty="0">
                <a:latin typeface="+mn-lt"/>
              </a:endParaRPr>
            </a:p>
          </p:txBody>
        </p:sp>
      </p:grpSp>
      <p:sp>
        <p:nvSpPr>
          <p:cNvPr id="41" name="Down Arrow 40"/>
          <p:cNvSpPr/>
          <p:nvPr/>
        </p:nvSpPr>
        <p:spPr>
          <a:xfrm>
            <a:off x="893125" y="3053024"/>
            <a:ext cx="314713" cy="470291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2" name="Down Arrow 41"/>
          <p:cNvSpPr/>
          <p:nvPr/>
        </p:nvSpPr>
        <p:spPr>
          <a:xfrm>
            <a:off x="7972923" y="4248346"/>
            <a:ext cx="314713" cy="470291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5" name="Right Arrow 44"/>
          <p:cNvSpPr/>
          <p:nvPr/>
        </p:nvSpPr>
        <p:spPr>
          <a:xfrm>
            <a:off x="1987741" y="3766062"/>
            <a:ext cx="451926" cy="30541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6" name="Right Arrow 45"/>
          <p:cNvSpPr/>
          <p:nvPr/>
        </p:nvSpPr>
        <p:spPr>
          <a:xfrm>
            <a:off x="4319639" y="3766062"/>
            <a:ext cx="451926" cy="30541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7" name="Right Arrow 46"/>
          <p:cNvSpPr/>
          <p:nvPr/>
        </p:nvSpPr>
        <p:spPr>
          <a:xfrm>
            <a:off x="6690188" y="3766062"/>
            <a:ext cx="451926" cy="30541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8" name="Right Arrow 47"/>
          <p:cNvSpPr/>
          <p:nvPr/>
        </p:nvSpPr>
        <p:spPr>
          <a:xfrm rot="10800000">
            <a:off x="6633380" y="4979850"/>
            <a:ext cx="451926" cy="30541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1" name="Right Arrow 50"/>
          <p:cNvSpPr/>
          <p:nvPr/>
        </p:nvSpPr>
        <p:spPr>
          <a:xfrm rot="10800000">
            <a:off x="4268459" y="4979850"/>
            <a:ext cx="451926" cy="30541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5" name="Bent Arrow 54"/>
          <p:cNvSpPr/>
          <p:nvPr/>
        </p:nvSpPr>
        <p:spPr>
          <a:xfrm rot="16200000">
            <a:off x="842054" y="4256743"/>
            <a:ext cx="1011901" cy="1045134"/>
          </a:xfrm>
          <a:prstGeom prst="ben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39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Robotic Arm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2434130" y="3479038"/>
            <a:ext cx="2595985" cy="114453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Basement.</a:t>
            </a:r>
          </a:p>
          <a:p>
            <a:r>
              <a:rPr lang="en-US" dirty="0" smtClean="0"/>
              <a:t>Arm.</a:t>
            </a:r>
          </a:p>
          <a:p>
            <a:r>
              <a:rPr lang="en-US" dirty="0" smtClean="0"/>
              <a:t>Gripper.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180" y="5108755"/>
            <a:ext cx="3817625" cy="1563654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softEdge rad="88900"/>
          </a:effectLst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872" y="2442269"/>
            <a:ext cx="2085975" cy="1733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47" y="5207366"/>
            <a:ext cx="1481525" cy="1671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2284" y="1934093"/>
            <a:ext cx="4123035" cy="298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39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Chess Bored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Consists of: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dirty="0" smtClean="0"/>
              <a:t>Hall </a:t>
            </a:r>
            <a:r>
              <a:rPr lang="en-US" dirty="0"/>
              <a:t>effect sensors </a:t>
            </a:r>
          </a:p>
          <a:p>
            <a:pPr lvl="0"/>
            <a:r>
              <a:rPr lang="en-US" dirty="0"/>
              <a:t>Indicating LEDs</a:t>
            </a:r>
          </a:p>
          <a:p>
            <a:pPr lvl="0"/>
            <a:r>
              <a:rPr lang="en-US" dirty="0"/>
              <a:t>8-bit shift registers</a:t>
            </a:r>
          </a:p>
          <a:p>
            <a:endParaRPr lang="en-US" dirty="0"/>
          </a:p>
        </p:txBody>
      </p:sp>
      <p:pic>
        <p:nvPicPr>
          <p:cNvPr id="6" name="Picture 5" descr="hall effect positional indicator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503"/>
          <a:stretch/>
        </p:blipFill>
        <p:spPr bwMode="auto">
          <a:xfrm>
            <a:off x="5946345" y="1976015"/>
            <a:ext cx="2137870" cy="19486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07" y="4319009"/>
            <a:ext cx="4509515" cy="2696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0853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45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213" y="833015"/>
            <a:ext cx="8229600" cy="1143000"/>
          </a:xfrm>
        </p:spPr>
        <p:txBody>
          <a:bodyPr/>
          <a:lstStyle/>
          <a:p>
            <a:r>
              <a:rPr lang="en-US" dirty="0" smtClean="0"/>
              <a:t>Constraints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705" y="3372772"/>
            <a:ext cx="4040188" cy="3035058"/>
          </a:xfrm>
        </p:spPr>
        <p:txBody>
          <a:bodyPr/>
          <a:lstStyle/>
          <a:p>
            <a:r>
              <a:rPr lang="en-US" dirty="0" smtClean="0"/>
              <a:t>Time</a:t>
            </a:r>
          </a:p>
          <a:p>
            <a:r>
              <a:rPr lang="en-US" dirty="0" smtClean="0"/>
              <a:t>Resources.</a:t>
            </a:r>
          </a:p>
          <a:p>
            <a:r>
              <a:rPr lang="en-US" dirty="0" smtClean="0"/>
              <a:t>Academic pressure.</a:t>
            </a:r>
          </a:p>
          <a:p>
            <a:r>
              <a:rPr lang="en-US" dirty="0" smtClean="0"/>
              <a:t>Software problems</a:t>
            </a:r>
            <a:r>
              <a:rPr lang="en-US" dirty="0" smtClean="0"/>
              <a:t>.</a:t>
            </a:r>
          </a:p>
          <a:p>
            <a:r>
              <a:rPr lang="en-US" dirty="0"/>
              <a:t>Hardware constraint.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98" b="100000" l="9632" r="926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1610" y="1596540"/>
            <a:ext cx="5438775" cy="4791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553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Chessboard can be used for more than one game </a:t>
            </a:r>
            <a:r>
              <a:rPr lang="en-US" dirty="0" smtClean="0"/>
              <a:t>.</a:t>
            </a:r>
          </a:p>
          <a:p>
            <a:r>
              <a:rPr lang="en-US" dirty="0"/>
              <a:t>improve the interaction between the user and the </a:t>
            </a:r>
            <a:r>
              <a:rPr lang="en-US" dirty="0" smtClean="0"/>
              <a:t>system </a:t>
            </a:r>
            <a:r>
              <a:rPr lang="en-US" dirty="0"/>
              <a:t>by implementing a voice </a:t>
            </a:r>
            <a:r>
              <a:rPr lang="en-US" dirty="0" smtClean="0"/>
              <a:t>interface.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062" y="3526998"/>
            <a:ext cx="3359510" cy="358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69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68" b="100000" l="0" r="89893">
                        <a14:backgroundMark x1="69629" y1="1910" x2="72168" y2="697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59" y="2465050"/>
            <a:ext cx="6871725" cy="38653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40935" y="2465050"/>
            <a:ext cx="25959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rgbClr val="FFECBD"/>
                </a:solidFill>
                <a:latin typeface="Blackadder ITC" panose="04020505051007020D02" pitchFamily="82" charset="0"/>
              </a:rPr>
              <a:t>Thank You</a:t>
            </a:r>
            <a:endParaRPr lang="en-US" sz="8000" b="1" dirty="0">
              <a:solidFill>
                <a:srgbClr val="FFECBD"/>
              </a:solidFill>
              <a:latin typeface="Blackadder ITC" panose="04020505051007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96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About Chess.</a:t>
            </a:r>
          </a:p>
          <a:p>
            <a:r>
              <a:rPr lang="en-US" dirty="0" smtClean="0"/>
              <a:t>Motivation and Objectives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Scope of work.</a:t>
            </a:r>
            <a:endParaRPr lang="en-US" dirty="0" smtClean="0"/>
          </a:p>
          <a:p>
            <a:r>
              <a:rPr lang="en-US" dirty="0" smtClean="0"/>
              <a:t>Hardware components.</a:t>
            </a:r>
          </a:p>
          <a:p>
            <a:r>
              <a:rPr lang="en-US" dirty="0" smtClean="0"/>
              <a:t>Software Techniques</a:t>
            </a:r>
          </a:p>
          <a:p>
            <a:r>
              <a:rPr lang="en-US" dirty="0" smtClean="0"/>
              <a:t>General Architecture.</a:t>
            </a:r>
          </a:p>
          <a:p>
            <a:r>
              <a:rPr lang="en-US" dirty="0" smtClean="0"/>
              <a:t>Demo</a:t>
            </a:r>
          </a:p>
          <a:p>
            <a:r>
              <a:rPr lang="en-US" dirty="0" smtClean="0"/>
              <a:t>Constraints.</a:t>
            </a:r>
          </a:p>
          <a:p>
            <a:r>
              <a:rPr lang="en-US" dirty="0" smtClean="0"/>
              <a:t>Future Work.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CHESS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a </a:t>
            </a:r>
            <a:r>
              <a:rPr lang="en-US" dirty="0"/>
              <a:t>two-player strategy board </a:t>
            </a:r>
            <a:r>
              <a:rPr lang="en-US" dirty="0" smtClean="0"/>
              <a:t>game</a:t>
            </a:r>
            <a:r>
              <a:rPr lang="en-US" dirty="0"/>
              <a:t> </a:t>
            </a:r>
            <a:r>
              <a:rPr lang="en-US" dirty="0" smtClean="0"/>
              <a:t>played </a:t>
            </a:r>
            <a:r>
              <a:rPr lang="en-US" dirty="0"/>
              <a:t>on a </a:t>
            </a:r>
            <a:r>
              <a:rPr lang="en-US" dirty="0" smtClean="0"/>
              <a:t>chess bored.</a:t>
            </a:r>
            <a:endParaRPr lang="ar-JO" dirty="0"/>
          </a:p>
          <a:p>
            <a:r>
              <a:rPr lang="en-US" dirty="0"/>
              <a:t> checkered </a:t>
            </a:r>
            <a:r>
              <a:rPr lang="en-US" dirty="0" smtClean="0"/>
              <a:t>game board </a:t>
            </a:r>
            <a:r>
              <a:rPr lang="en-US" dirty="0"/>
              <a:t>with 64 squares arranged in an 8×8 </a:t>
            </a:r>
            <a:r>
              <a:rPr lang="en-US" dirty="0" smtClean="0"/>
              <a:t>grid.</a:t>
            </a:r>
          </a:p>
          <a:p>
            <a:r>
              <a:rPr lang="en-US" dirty="0" smtClean="0"/>
              <a:t>32</a:t>
            </a:r>
            <a:r>
              <a:rPr lang="en-US" dirty="0" smtClean="0"/>
              <a:t> </a:t>
            </a:r>
            <a:r>
              <a:rPr lang="en-US" dirty="0" smtClean="0"/>
              <a:t>pieces.</a:t>
            </a:r>
          </a:p>
          <a:p>
            <a:r>
              <a:rPr lang="en-US" dirty="0" smtClean="0"/>
              <a:t>6 different types.</a:t>
            </a:r>
          </a:p>
          <a:p>
            <a:r>
              <a:rPr lang="en-US" dirty="0" smtClean="0"/>
              <a:t>Need clever strategies and deep thinking.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1164415" y="2360065"/>
            <a:ext cx="6798700" cy="2521920"/>
          </a:xfrm>
        </p:spPr>
        <p:txBody>
          <a:bodyPr/>
          <a:lstStyle/>
          <a:p>
            <a:r>
              <a:rPr lang="en-US" dirty="0" smtClean="0"/>
              <a:t>Merge </a:t>
            </a:r>
            <a:r>
              <a:rPr lang="en-US" dirty="0"/>
              <a:t>between Artificial intelligence and human mental abilities. </a:t>
            </a:r>
          </a:p>
          <a:p>
            <a:r>
              <a:rPr lang="en-US" dirty="0" smtClean="0"/>
              <a:t>Create </a:t>
            </a:r>
            <a:r>
              <a:rPr lang="en-US" dirty="0"/>
              <a:t>entertainment environment with new style and aspects.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054655"/>
            <a:ext cx="8229600" cy="3035058"/>
          </a:xfrm>
        </p:spPr>
        <p:txBody>
          <a:bodyPr/>
          <a:lstStyle/>
          <a:p>
            <a:r>
              <a:rPr lang="en-US" dirty="0"/>
              <a:t>Easy to maintain</a:t>
            </a:r>
            <a:r>
              <a:rPr lang="en-US" dirty="0" smtClean="0"/>
              <a:t>.</a:t>
            </a:r>
          </a:p>
          <a:p>
            <a:r>
              <a:rPr lang="en-US" dirty="0" smtClean="0"/>
              <a:t>Low cost.         </a:t>
            </a:r>
            <a:endParaRPr lang="en-US" dirty="0"/>
          </a:p>
          <a:p>
            <a:pPr lvl="0"/>
            <a:r>
              <a:rPr lang="en-US" dirty="0"/>
              <a:t>Low power consumption.</a:t>
            </a:r>
          </a:p>
          <a:p>
            <a:pPr lvl="0"/>
            <a:r>
              <a:rPr lang="en-US" dirty="0"/>
              <a:t>Improve the world of technology.                                           </a:t>
            </a:r>
          </a:p>
          <a:p>
            <a:pPr lvl="0"/>
            <a:r>
              <a:rPr lang="en-US" dirty="0"/>
              <a:t>Simple design that can be copied and optimized.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77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Work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33312" y="2818180"/>
            <a:ext cx="6260906" cy="303505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This project is for every one interested in playing chess, and needs a new way to play it with different type of competitors, a robot.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35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Components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765835867"/>
              </p:ext>
            </p:extLst>
          </p:nvPr>
        </p:nvGraphicFramePr>
        <p:xfrm>
          <a:off x="296260" y="2360065"/>
          <a:ext cx="7162800" cy="4161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9827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Microcontrollers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95" y="1959001"/>
            <a:ext cx="4040188" cy="639762"/>
          </a:xfrm>
        </p:spPr>
        <p:txBody>
          <a:bodyPr/>
          <a:lstStyle/>
          <a:p>
            <a:r>
              <a:rPr lang="en-US" dirty="0" smtClean="0"/>
              <a:t>We used two types: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5452" y="2698699"/>
            <a:ext cx="4040188" cy="3035058"/>
          </a:xfrm>
        </p:spPr>
        <p:txBody>
          <a:bodyPr/>
          <a:lstStyle/>
          <a:p>
            <a:r>
              <a:rPr lang="en-US" dirty="0" smtClean="0"/>
              <a:t>Raspberry Pi 3</a:t>
            </a:r>
          </a:p>
          <a:p>
            <a:r>
              <a:rPr lang="en-US" dirty="0" smtClean="0"/>
              <a:t>Arduino Mega ADK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4" y="4149604"/>
            <a:ext cx="4381920" cy="250645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394" y="4216228"/>
            <a:ext cx="4572000" cy="254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87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Motors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used Servo Motors.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977" y="2617445"/>
            <a:ext cx="1361931" cy="135971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359" y="3818945"/>
            <a:ext cx="1985165" cy="183863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885" y="4956050"/>
            <a:ext cx="1688179" cy="1598309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055" y="1291130"/>
            <a:ext cx="1885950" cy="1866265"/>
          </a:xfrm>
          <a:prstGeom prst="rect">
            <a:avLst/>
          </a:prstGeom>
        </p:spPr>
      </p:pic>
      <p:sp>
        <p:nvSpPr>
          <p:cNvPr id="12" name="Text Placeholder 2"/>
          <p:cNvSpPr>
            <a:spLocks noGrp="1"/>
          </p:cNvSpPr>
          <p:nvPr>
            <p:ph type="body" idx="1"/>
          </p:nvPr>
        </p:nvSpPr>
        <p:spPr>
          <a:xfrm>
            <a:off x="430277" y="2668171"/>
            <a:ext cx="4040188" cy="1332329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Fast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high torque,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 accurate rotation angles</a:t>
            </a:r>
          </a:p>
        </p:txBody>
      </p:sp>
      <p:pic>
        <p:nvPicPr>
          <p:cNvPr id="23" name="Picture 22"/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9016" r="9672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25" y="5192933"/>
            <a:ext cx="1243013" cy="135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20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2011</TotalTime>
  <Words>258</Words>
  <Application>Microsoft Office PowerPoint</Application>
  <PresentationFormat>On-screen Show (4:3)</PresentationFormat>
  <Paragraphs>81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Blackadder ITC</vt:lpstr>
      <vt:lpstr>Calibri</vt:lpstr>
      <vt:lpstr>Office Theme</vt:lpstr>
      <vt:lpstr>Chess Playing Robot</vt:lpstr>
      <vt:lpstr>OUTLINE</vt:lpstr>
      <vt:lpstr>CHESS</vt:lpstr>
      <vt:lpstr>Motivation</vt:lpstr>
      <vt:lpstr>Objectives</vt:lpstr>
      <vt:lpstr>Scope Of Work</vt:lpstr>
      <vt:lpstr>Hardware Components</vt:lpstr>
      <vt:lpstr>Microcontrollers</vt:lpstr>
      <vt:lpstr>Motors</vt:lpstr>
      <vt:lpstr>Sensors.</vt:lpstr>
      <vt:lpstr>Shift Registers.</vt:lpstr>
      <vt:lpstr>Software Techniques</vt:lpstr>
      <vt:lpstr>General Structure</vt:lpstr>
      <vt:lpstr>Robotic Arm</vt:lpstr>
      <vt:lpstr>Chess Bored</vt:lpstr>
      <vt:lpstr>Demo</vt:lpstr>
      <vt:lpstr>Constraints</vt:lpstr>
      <vt:lpstr>Future Work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Raheeq Nassar</cp:lastModifiedBy>
  <cp:revision>40</cp:revision>
  <dcterms:created xsi:type="dcterms:W3CDTF">2013-08-21T19:17:07Z</dcterms:created>
  <dcterms:modified xsi:type="dcterms:W3CDTF">2017-12-21T03:49:18Z</dcterms:modified>
</cp:coreProperties>
</file>