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318" r:id="rId2"/>
    <p:sldId id="329" r:id="rId3"/>
    <p:sldId id="391" r:id="rId4"/>
    <p:sldId id="392" r:id="rId5"/>
    <p:sldId id="348" r:id="rId6"/>
    <p:sldId id="353" r:id="rId7"/>
    <p:sldId id="388" r:id="rId8"/>
    <p:sldId id="343" r:id="rId9"/>
    <p:sldId id="393" r:id="rId10"/>
    <p:sldId id="363" r:id="rId11"/>
    <p:sldId id="396" r:id="rId12"/>
    <p:sldId id="360" r:id="rId13"/>
    <p:sldId id="362" r:id="rId14"/>
    <p:sldId id="365" r:id="rId15"/>
    <p:sldId id="394" r:id="rId16"/>
    <p:sldId id="364" r:id="rId17"/>
    <p:sldId id="395" r:id="rId18"/>
    <p:sldId id="366" r:id="rId19"/>
    <p:sldId id="406" r:id="rId20"/>
    <p:sldId id="407" r:id="rId21"/>
    <p:sldId id="408" r:id="rId22"/>
    <p:sldId id="410" r:id="rId23"/>
    <p:sldId id="411" r:id="rId24"/>
    <p:sldId id="412" r:id="rId25"/>
    <p:sldId id="413" r:id="rId26"/>
    <p:sldId id="409" r:id="rId27"/>
    <p:sldId id="390" r:id="rId28"/>
    <p:sldId id="361" r:id="rId29"/>
    <p:sldId id="367" r:id="rId30"/>
    <p:sldId id="368" r:id="rId31"/>
    <p:sldId id="399" r:id="rId32"/>
    <p:sldId id="370" r:id="rId33"/>
    <p:sldId id="369" r:id="rId34"/>
    <p:sldId id="371" r:id="rId35"/>
    <p:sldId id="373" r:id="rId36"/>
    <p:sldId id="372" r:id="rId37"/>
    <p:sldId id="389" r:id="rId38"/>
    <p:sldId id="397" r:id="rId39"/>
    <p:sldId id="400" r:id="rId40"/>
    <p:sldId id="374" r:id="rId41"/>
    <p:sldId id="376" r:id="rId42"/>
    <p:sldId id="379" r:id="rId43"/>
    <p:sldId id="398" r:id="rId44"/>
    <p:sldId id="405" r:id="rId45"/>
    <p:sldId id="401" r:id="rId46"/>
    <p:sldId id="403" r:id="rId47"/>
    <p:sldId id="404" r:id="rId48"/>
    <p:sldId id="402" r:id="rId49"/>
    <p:sldId id="357" r:id="rId50"/>
  </p:sldIdLst>
  <p:sldSz cx="12188825" cy="6858000"/>
  <p:notesSz cx="6858000" cy="9144000"/>
  <p:custDataLst>
    <p:tags r:id="rId5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1018">
          <p15:clr>
            <a:srgbClr val="A4A3A4"/>
          </p15:clr>
        </p15:guide>
        <p15:guide id="5" orient="horz" pos="3886">
          <p15:clr>
            <a:srgbClr val="A4A3A4"/>
          </p15:clr>
        </p15:guide>
        <p15:guide id="6" orient="horz" pos="2928">
          <p15:clr>
            <a:srgbClr val="A4A3A4"/>
          </p15:clr>
        </p15:guide>
        <p15:guide id="7" orient="horz" pos="3072">
          <p15:clr>
            <a:srgbClr val="A4A3A4"/>
          </p15:clr>
        </p15:guide>
        <p15:guide id="8" orient="horz" pos="407">
          <p15:clr>
            <a:srgbClr val="A4A3A4"/>
          </p15:clr>
        </p15:guide>
        <p15:guide id="9" pos="3839">
          <p15:clr>
            <a:srgbClr val="A4A3A4"/>
          </p15:clr>
        </p15:guide>
        <p15:guide id="10" pos="959">
          <p15:clr>
            <a:srgbClr val="A4A3A4"/>
          </p15:clr>
        </p15:guide>
        <p15:guide id="11" pos="7151">
          <p15:clr>
            <a:srgbClr val="A4A3A4"/>
          </p15:clr>
        </p15:guide>
        <p15:guide id="12" pos="671">
          <p15:clr>
            <a:srgbClr val="A4A3A4"/>
          </p15:clr>
        </p15:guide>
        <p15:guide id="13" pos="4991">
          <p15:clr>
            <a:srgbClr val="A4A3A4"/>
          </p15:clr>
        </p15:guide>
        <p15:guide id="14" pos="7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28282"/>
    <a:srgbClr val="6E90FE"/>
    <a:srgbClr val="8086FC"/>
    <a:srgbClr val="6D6DFB"/>
    <a:srgbClr val="4E78F0"/>
    <a:srgbClr val="F0932C"/>
    <a:srgbClr val="92C610"/>
    <a:srgbClr val="9FD812"/>
    <a:srgbClr val="E05F2C"/>
    <a:srgbClr val="0ABEB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88" d="100"/>
          <a:sy n="88" d="100"/>
        </p:scale>
        <p:origin x="-418" y="-77"/>
      </p:cViewPr>
      <p:guideLst>
        <p:guide orient="horz" pos="2160"/>
        <p:guide orient="horz" pos="4030"/>
        <p:guide orient="horz" pos="1152"/>
        <p:guide orient="horz" pos="1018"/>
        <p:guide orient="horz" pos="3886"/>
        <p:guide orient="horz" pos="2928"/>
        <p:guide orient="horz" pos="3072"/>
        <p:guide orient="horz" pos="407"/>
        <p:guide pos="3839"/>
        <p:guide pos="959"/>
        <p:guide pos="7151"/>
        <p:guide pos="671"/>
        <p:guide pos="4991"/>
        <p:guide pos="70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2850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9AFDC-7658-4951-B0FF-52DFF2A93C0A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ED99B-9732-49FC-9C16-B56FEB1B10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4662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824" y="1600200"/>
            <a:ext cx="5945188" cy="30480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0825" y="4898572"/>
            <a:ext cx="5945187" cy="127045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</a:t>
            </a:r>
            <a:r>
              <a:rPr dirty="0"/>
              <a:t>dit Master subtitle style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58936" y="4782971"/>
            <a:ext cx="56546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7923213" y="0"/>
            <a:ext cx="4265612" cy="6858000"/>
            <a:chOff x="7923213" y="0"/>
            <a:chExt cx="4265612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7923213" y="0"/>
              <a:ext cx="4265612" cy="68580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7923213" y="0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12/25/2019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23412" y="646112"/>
            <a:ext cx="1828801" cy="5522913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646112"/>
            <a:ext cx="7620000" cy="552291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12/25/2019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7" name="Straight Connector 6"/>
          <p:cNvCxnSpPr/>
          <p:nvPr/>
        </p:nvCxnSpPr>
        <p:spPr>
          <a:xfrm>
            <a:off x="9371012" y="762000"/>
            <a:ext cx="0" cy="533400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12/25/2019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7" name="Straight Connector 6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0" y="2237096"/>
            <a:ext cx="8229601" cy="2411103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2" y="4876800"/>
            <a:ext cx="8229601" cy="129222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1123611" y="0"/>
            <a:ext cx="1065214" cy="6868886"/>
            <a:chOff x="11123611" y="0"/>
            <a:chExt cx="1065214" cy="686888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123611" y="0"/>
              <a:ext cx="1065213" cy="68580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1123612" y="10886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12/25/2019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9" name="Straight Connector 8"/>
          <p:cNvCxnSpPr/>
          <p:nvPr/>
        </p:nvCxnSpPr>
        <p:spPr>
          <a:xfrm>
            <a:off x="1658936" y="4782971"/>
            <a:ext cx="80168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4800600" cy="418795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1612" y="1984248"/>
            <a:ext cx="4800601" cy="418795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12/25/2019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8" name="Straight Connector 7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800600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800600" cy="34258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1613" y="1828800"/>
            <a:ext cx="4800600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1613" y="2743200"/>
            <a:ext cx="4800600" cy="34258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12/25/2019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12/25/2019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6" name="Straight Connector 5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12/25/2019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7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4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4" y="685800"/>
            <a:ext cx="5257799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12/25/2019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  <p:cxnSp>
        <p:nvCxnSpPr>
          <p:cNvPr id="8" name="Straight Connector 7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8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000" b="0" i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6025925" y="-50118"/>
            <a:ext cx="6172198" cy="6857999"/>
          </a:xfrm>
          <a:solidFill>
            <a:schemeClr val="bg2"/>
          </a:solidFill>
          <a:effectLst>
            <a:outerShdw blurRad="152400" dist="50800" dir="10800000" algn="r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81200"/>
            <a:ext cx="9829799" cy="418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</a:t>
            </a:r>
            <a:r>
              <a:rPr dirty="0"/>
              <a:t>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12/25/2019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5411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" y="0"/>
            <a:ext cx="1065213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" y="0"/>
            <a:ext cx="1065213" cy="6858000"/>
          </a:xfrm>
          <a:prstGeom prst="rect">
            <a:avLst/>
          </a:prstGeom>
          <a:gradFill flip="none" rotWithShape="1">
            <a:gsLst>
              <a:gs pos="75000">
                <a:schemeClr val="tx2">
                  <a:alpha val="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1175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2" y="685800"/>
            <a:ext cx="6858000" cy="1981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BIM Assessment For AL-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Qalb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Al </a:t>
            </a:r>
            <a:r>
              <a:rPr 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Kabeer</a:t>
            </a:r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Project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en-US" sz="31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12" y="3276600"/>
            <a:ext cx="7162799" cy="2743200"/>
          </a:xfrm>
        </p:spPr>
        <p:txBody>
          <a:bodyPr/>
          <a:lstStyle/>
          <a:p>
            <a:r>
              <a:rPr lang="en-US" sz="2000" b="1" dirty="0"/>
              <a:t>Prepared by :  </a:t>
            </a:r>
            <a:r>
              <a:rPr lang="en-US" sz="2000" dirty="0" smtClean="0"/>
              <a:t>Faisal </a:t>
            </a:r>
            <a:r>
              <a:rPr lang="en-US" sz="2000" dirty="0" err="1" smtClean="0"/>
              <a:t>Hamad</a:t>
            </a:r>
            <a:r>
              <a:rPr lang="en-US" sz="2000" dirty="0" smtClean="0"/>
              <a:t>              </a:t>
            </a:r>
          </a:p>
          <a:p>
            <a:r>
              <a:rPr lang="en-US" sz="2000" dirty="0" smtClean="0"/>
              <a:t>                              </a:t>
            </a:r>
            <a:r>
              <a:rPr lang="en-US" sz="2000" dirty="0" err="1" smtClean="0"/>
              <a:t>Ghassan</a:t>
            </a:r>
            <a:r>
              <a:rPr lang="en-US" sz="2000" dirty="0" smtClean="0"/>
              <a:t> </a:t>
            </a:r>
            <a:r>
              <a:rPr lang="en-US" sz="2000" dirty="0" err="1" smtClean="0"/>
              <a:t>Ikhlaif</a:t>
            </a:r>
            <a:endParaRPr lang="en-US" sz="2000" dirty="0" smtClean="0"/>
          </a:p>
          <a:p>
            <a:r>
              <a:rPr lang="en-US" sz="2000" dirty="0" smtClean="0"/>
              <a:t>                              </a:t>
            </a:r>
            <a:r>
              <a:rPr lang="en-US" sz="2000" dirty="0" err="1" smtClean="0"/>
              <a:t>Qutaiba</a:t>
            </a:r>
            <a:r>
              <a:rPr lang="en-US" sz="2000" dirty="0" smtClean="0"/>
              <a:t> </a:t>
            </a:r>
            <a:r>
              <a:rPr lang="en-US" sz="2000" dirty="0" err="1" smtClean="0"/>
              <a:t>Rabyah</a:t>
            </a:r>
            <a:r>
              <a:rPr lang="en-US" sz="2000" dirty="0" smtClean="0"/>
              <a:t>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                       </a:t>
            </a:r>
            <a:r>
              <a:rPr lang="en-US" sz="2000" dirty="0" smtClean="0"/>
              <a:t>      </a:t>
            </a:r>
            <a:r>
              <a:rPr lang="en-US" sz="2000" dirty="0" err="1" smtClean="0"/>
              <a:t>Yazan</a:t>
            </a:r>
            <a:r>
              <a:rPr lang="en-US" sz="2000" dirty="0" smtClean="0"/>
              <a:t> </a:t>
            </a:r>
            <a:r>
              <a:rPr lang="en-US" sz="2000" dirty="0" err="1" smtClean="0"/>
              <a:t>Khalil</a:t>
            </a:r>
            <a:endParaRPr lang="en-US" sz="2000" dirty="0" smtClean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293813" y="4914900"/>
            <a:ext cx="4876799" cy="571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2800" kern="1200" cap="none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600"/>
              </a:spcBef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Under supervision of</a:t>
            </a:r>
            <a:r>
              <a:rPr lang="en-US" sz="2000" dirty="0"/>
              <a:t>: Eng. </a:t>
            </a:r>
            <a:r>
              <a:rPr lang="en-US" sz="2000" dirty="0" err="1"/>
              <a:t>Reema</a:t>
            </a:r>
            <a:r>
              <a:rPr lang="en-US" sz="2000" dirty="0"/>
              <a:t> </a:t>
            </a:r>
            <a:r>
              <a:rPr lang="en-US" sz="2000" dirty="0" err="1"/>
              <a:t>Nassar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320115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</a:t>
            </a:r>
            <a:r>
              <a:rPr lang="en-US" dirty="0" smtClean="0"/>
              <a:t>Model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6412" y="2209800"/>
            <a:ext cx="7269481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54276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055812" y="2438400"/>
          <a:ext cx="8229600" cy="18542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519854"/>
                <a:gridCol w="270974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Item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Quantity (m3)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Site leveling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1545.37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Excavation</a:t>
                      </a:r>
                      <a:r>
                        <a:rPr lang="en-US" b="0" baseline="0" dirty="0" smtClean="0"/>
                        <a:t> for foundations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Backfilling with selected material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Supply and Well Compact Base Course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4230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1522412" y="838200"/>
            <a:ext cx="9829799" cy="1219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Results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Model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2412" y="1828800"/>
            <a:ext cx="9982199" cy="434022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Architectural elements are the unique details and component parts that, together, form the architectural style of buildings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8812" y="2510178"/>
            <a:ext cx="6851650" cy="4347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20106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Levels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3812" y="2133600"/>
            <a:ext cx="4405993" cy="42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1771" y="3276600"/>
            <a:ext cx="6487054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58858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6212" y="1981200"/>
            <a:ext cx="3352799" cy="4340225"/>
          </a:xfrm>
        </p:spPr>
        <p:txBody>
          <a:bodyPr/>
          <a:lstStyle/>
          <a:p>
            <a:r>
              <a:rPr lang="en-US" dirty="0"/>
              <a:t>Exterior Walls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C:\Users\asus\Desktop\79886868_1556900557795937_6040208586506764288_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0012" y="2971800"/>
            <a:ext cx="4876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9212" y="2057400"/>
            <a:ext cx="5572833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33996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5212" y="1371600"/>
            <a:ext cx="11083651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Walls</a:t>
            </a:r>
            <a:r>
              <a:rPr lang="en-US" i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2413" y="1981200"/>
            <a:ext cx="3657599" cy="3896995"/>
          </a:xfrm>
        </p:spPr>
        <p:txBody>
          <a:bodyPr/>
          <a:lstStyle/>
          <a:p>
            <a:r>
              <a:rPr lang="en-US" dirty="0"/>
              <a:t>Interior Walls 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7612" y="2819400"/>
            <a:ext cx="5562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8812" y="2438400"/>
            <a:ext cx="50717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11159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\Desktop\تقرير\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0012" y="1219200"/>
            <a:ext cx="10591800" cy="46092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 Light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3612" y="1981200"/>
            <a:ext cx="6019800" cy="4495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2426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5212" y="0"/>
            <a:ext cx="10514012" cy="686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000" dirty="0" smtClean="0"/>
              <a:t>Project outline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What is BIM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Methodology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Quantity survey by Revit</a:t>
            </a:r>
            <a:r>
              <a:rPr lang="en-US" sz="2000" dirty="0"/>
              <a:t> </a:t>
            </a:r>
            <a:r>
              <a:rPr lang="en-US" sz="2000" dirty="0" smtClean="0"/>
              <a:t>and Renders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Time Schedule Using Primavera Software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Naviswork</a:t>
            </a:r>
          </a:p>
        </p:txBody>
      </p:sp>
    </p:spTree>
    <p:extLst>
      <p:ext uri="{BB962C8B-B14F-4D97-AF65-F5344CB8AC3E}">
        <p14:creationId xmlns:p14="http://schemas.microsoft.com/office/powerpoint/2010/main" xmlns="" val="2717604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8912" y="1"/>
            <a:ext cx="9250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7951" y="0"/>
            <a:ext cx="1050766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5313" y="0"/>
            <a:ext cx="9334499" cy="6857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1412" y="0"/>
            <a:ext cx="10972800" cy="68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5212" y="0"/>
            <a:ext cx="11123613" cy="6889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9812" y="0"/>
            <a:ext cx="6019800" cy="7093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7469" y="0"/>
            <a:ext cx="979714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589212" y="2514600"/>
          <a:ext cx="8534400" cy="3114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08124"/>
                <a:gridCol w="1113317"/>
                <a:gridCol w="1545759"/>
                <a:gridCol w="2209800"/>
                <a:gridCol w="738257"/>
                <a:gridCol w="1319143"/>
              </a:tblGrid>
              <a:tr h="523240">
                <a:tc>
                  <a:txBody>
                    <a:bodyPr/>
                    <a:lstStyle/>
                    <a:p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Quantity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Quantity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2333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Painting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8787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Block 10 cm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Block 20 cm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Railing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</a:t>
                      </a:r>
                      <a:endParaRPr lang="en-US" dirty="0"/>
                    </a:p>
                  </a:txBody>
                  <a:tcPr/>
                </a:tc>
              </a:tr>
              <a:tr h="345440">
                <a:tc>
                  <a:txBody>
                    <a:bodyPr/>
                    <a:lstStyle/>
                    <a:p>
                      <a:r>
                        <a:rPr lang="en-US" dirty="0" smtClean="0"/>
                        <a:t>Plastering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10924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Windows protection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Doors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windows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88958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Structural Model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7265" y="1905000"/>
            <a:ext cx="842534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46076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System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7612" y="2590800"/>
            <a:ext cx="6400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2212" y="2438400"/>
            <a:ext cx="4648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37666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2" y="381000"/>
            <a:ext cx="9829799" cy="1219200"/>
          </a:xfrm>
        </p:spPr>
        <p:txBody>
          <a:bodyPr/>
          <a:lstStyle/>
          <a:p>
            <a:r>
              <a:rPr lang="en-US" dirty="0" smtClean="0"/>
              <a:t>Project Outline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0012" y="1905000"/>
            <a:ext cx="10220337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Footings</a:t>
            </a:r>
          </a:p>
        </p:txBody>
      </p:sp>
      <p:pic>
        <p:nvPicPr>
          <p:cNvPr id="6" name="صورة 3" descr="حديداساسات 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7612" y="1905000"/>
            <a:ext cx="5791200" cy="480060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1212" y="1905000"/>
            <a:ext cx="4583771" cy="2720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صورة 5" descr="اسااسات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71665" y="4493130"/>
            <a:ext cx="5217160" cy="236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5893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7612" y="381000"/>
            <a:ext cx="7428787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1812" y="2895600"/>
            <a:ext cx="3810000" cy="379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 Beams</a:t>
            </a:r>
            <a:endParaRPr lang="en-US" dirty="0"/>
          </a:p>
        </p:txBody>
      </p:sp>
      <p:pic>
        <p:nvPicPr>
          <p:cNvPr id="7" name="صورة 12" descr="حديد ربط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3812" y="1828800"/>
            <a:ext cx="5715000" cy="4876800"/>
          </a:xfrm>
          <a:prstGeom prst="rect">
            <a:avLst/>
          </a:prstGeom>
        </p:spPr>
      </p:pic>
      <p:pic>
        <p:nvPicPr>
          <p:cNvPr id="8" name="صورة 11" descr="جسور الربط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85012" y="1828800"/>
            <a:ext cx="4888295" cy="2390775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6012" y="3995737"/>
            <a:ext cx="4429993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22623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Columns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0843" y="2514600"/>
            <a:ext cx="548798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صورة 10" descr="حديديد كولوم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7612" y="1905001"/>
            <a:ext cx="5638800" cy="2209799"/>
          </a:xfrm>
          <a:prstGeom prst="rect">
            <a:avLst/>
          </a:prstGeom>
        </p:spPr>
      </p:pic>
      <p:pic>
        <p:nvPicPr>
          <p:cNvPr id="8" name="صورة 9" descr="حديد كولوم2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17612" y="4267200"/>
            <a:ext cx="5638800" cy="243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4132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Shear walls</a:t>
            </a:r>
          </a:p>
        </p:txBody>
      </p:sp>
      <p:pic>
        <p:nvPicPr>
          <p:cNvPr id="6" name="صورة 17" descr="حديدي جدار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2514600"/>
            <a:ext cx="5943600" cy="365760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8412" y="2209801"/>
            <a:ext cx="4495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34057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Slabs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Ribbed With Drop Beams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U-Boot With Hidden Beams</a:t>
            </a:r>
            <a:endParaRPr lang="en-US" dirty="0"/>
          </a:p>
        </p:txBody>
      </p:sp>
      <p:pic>
        <p:nvPicPr>
          <p:cNvPr id="10" name="Content Placeholder 9" descr="C:\Users\asus\Desktop\solid Slab.pn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2413" y="3419917"/>
            <a:ext cx="4800600" cy="207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Content Placeholder 10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1613" y="3027427"/>
            <a:ext cx="4800600" cy="285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36349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Stairs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00" t="1131" r="960" b="1131"/>
          <a:stretch/>
        </p:blipFill>
        <p:spPr bwMode="auto">
          <a:xfrm>
            <a:off x="6018212" y="1752600"/>
            <a:ext cx="5801995" cy="48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8612" y="1905000"/>
            <a:ext cx="4181475" cy="451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59808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96412696"/>
              </p:ext>
            </p:extLst>
          </p:nvPr>
        </p:nvGraphicFramePr>
        <p:xfrm>
          <a:off x="1141412" y="1905000"/>
          <a:ext cx="6248400" cy="47879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xmlns="" val="427337291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514468094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xmlns="" val="1753633903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Item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Concrete (m³)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</a:rPr>
                        <a:t>Reinforcement (Ton)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97562310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Plain Concrete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124.7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4621173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</a:rPr>
                        <a:t>Strip Footings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609.25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41.72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55523781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Column Necks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10.85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908329836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</a:rPr>
                        <a:t>Wall</a:t>
                      </a:r>
                      <a:r>
                        <a:rPr lang="en-US" sz="1600" u="none" strike="noStrike" baseline="0" dirty="0" smtClean="0">
                          <a:effectLst/>
                        </a:rPr>
                        <a:t> under Slab on  grade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45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4.04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98741599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Retaining Wall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17.75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Boundary Wall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63.6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1.63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Tie Beams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96.34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72309397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Slab on </a:t>
                      </a:r>
                      <a:r>
                        <a:rPr lang="en-US" sz="1600" u="none" strike="noStrike" dirty="0" smtClean="0">
                          <a:effectLst/>
                        </a:rPr>
                        <a:t>Grade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112.06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6.3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815030450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Columns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175.68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44.87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13755754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smtClean="0">
                          <a:effectLst/>
                        </a:rPr>
                        <a:t>Shear Walls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229.1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28.02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502058419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Stairs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81.17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smtClean="0">
                          <a:effectLst/>
                        </a:rPr>
                        <a:t>9.88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02840389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1852.75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172.61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542212" y="1905000"/>
          <a:ext cx="4267200" cy="18288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14600"/>
                <a:gridCol w="1752600"/>
              </a:tblGrid>
              <a:tr h="32512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Item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Area</a:t>
                      </a:r>
                      <a:endParaRPr lang="en-US" b="0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U</a:t>
                      </a:r>
                      <a:r>
                        <a:rPr lang="en-US" b="0" baseline="0" dirty="0" smtClean="0"/>
                        <a:t> Boot Slabs 24 cm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3014</a:t>
                      </a:r>
                      <a:endParaRPr lang="en-US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U</a:t>
                      </a:r>
                      <a:r>
                        <a:rPr lang="en-US" b="0" baseline="0" dirty="0" smtClean="0"/>
                        <a:t> Boot Slabs 30 cm</a:t>
                      </a:r>
                      <a:endParaRPr lang="en-US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</a:t>
                      </a:r>
                      <a:endParaRPr lang="en-US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r>
                        <a:rPr lang="en-US" dirty="0" smtClean="0"/>
                        <a:t>Ribbed Slab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214</a:t>
                      </a:r>
                      <a:endParaRPr lang="en-US" dirty="0"/>
                    </a:p>
                  </a:txBody>
                  <a:tcPr/>
                </a:tc>
              </a:tr>
              <a:tr h="325120">
                <a:tc>
                  <a:txBody>
                    <a:bodyPr/>
                    <a:lstStyle/>
                    <a:p>
                      <a:r>
                        <a:rPr lang="en-US" dirty="0" smtClean="0"/>
                        <a:t>Solid Slab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10666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lum contrast="-40000"/>
          </a:blip>
          <a:srcRect/>
          <a:stretch>
            <a:fillRect/>
          </a:stretch>
        </p:blipFill>
        <p:spPr bwMode="auto">
          <a:xfrm>
            <a:off x="-3175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0812" y="4343400"/>
            <a:ext cx="5867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Lumion is a powerful, easy, fun-to-use, effective architectural visualization tool that allows anyone to build a 3D environment and then create beautiful images, impressive video presentations, and live walkthroughs. It is the fastest way to pick up your 3D model and create a scene in a matter of minutes.</a:t>
            </a:r>
            <a:endParaRPr lang="en-US" b="1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89012" y="381000"/>
            <a:ext cx="9829799" cy="1219200"/>
          </a:xfrm>
        </p:spPr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Renders by Lumion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1412" y="2362200"/>
            <a:ext cx="5434888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4412" y="1219200"/>
            <a:ext cx="596053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41412" y="6858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b="1" dirty="0" err="1" smtClean="0">
                <a:ln/>
                <a:solidFill>
                  <a:schemeClr val="accent3"/>
                </a:solidFill>
              </a:rPr>
              <a:t>Diffrence</a:t>
            </a:r>
            <a:r>
              <a:rPr lang="en-US" b="1" dirty="0" smtClean="0">
                <a:ln/>
                <a:solidFill>
                  <a:schemeClr val="accent3"/>
                </a:solidFill>
              </a:rPr>
              <a:t> between renders in </a:t>
            </a:r>
            <a:r>
              <a:rPr lang="en-US" b="1" dirty="0" err="1" smtClean="0">
                <a:ln/>
                <a:solidFill>
                  <a:schemeClr val="accent3"/>
                </a:solidFill>
              </a:rPr>
              <a:t>lumion</a:t>
            </a:r>
            <a:r>
              <a:rPr lang="en-US" b="1" dirty="0" smtClean="0">
                <a:ln/>
                <a:solidFill>
                  <a:schemeClr val="accent3"/>
                </a:solidFill>
              </a:rPr>
              <a:t> and Revit</a:t>
            </a:r>
            <a:endParaRPr lang="en-US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25EB6A-E616-4333-8796-3D33D47F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2" y="228600"/>
            <a:ext cx="10055781" cy="1450757"/>
          </a:xfrm>
        </p:spPr>
        <p:txBody>
          <a:bodyPr/>
          <a:lstStyle/>
          <a:p>
            <a:r>
              <a:rPr lang="en-GB" dirty="0"/>
              <a:t>Project outline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E29CDB0-7C38-4063-9834-0257F329934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3812" y="2209800"/>
            <a:ext cx="10641070" cy="45022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55AAF9-13FA-4060-8483-F75312B5B4A4}"/>
              </a:ext>
            </a:extLst>
          </p:cNvPr>
          <p:cNvSpPr txBox="1"/>
          <p:nvPr/>
        </p:nvSpPr>
        <p:spPr>
          <a:xfrm>
            <a:off x="1141412" y="5867400"/>
            <a:ext cx="2785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School floors area</a:t>
            </a:r>
            <a:endParaRPr lang="en-GB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582C74-11F2-45DA-A5A0-FEF5EB951086}"/>
              </a:ext>
            </a:extLst>
          </p:cNvPr>
          <p:cNvSpPr txBox="1"/>
          <p:nvPr/>
        </p:nvSpPr>
        <p:spPr>
          <a:xfrm>
            <a:off x="6780212" y="1981200"/>
            <a:ext cx="264078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Dorm floors area</a:t>
            </a:r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23601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Schedule Using Primavera Software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1212" y="1828800"/>
            <a:ext cx="57912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894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Activities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3412" y="1981200"/>
            <a:ext cx="9220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04636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Schedule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1012" y="1981200"/>
            <a:ext cx="9829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7412" y="1905000"/>
            <a:ext cx="43815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99152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estimation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93812" y="1981200"/>
            <a:ext cx="5181599" cy="418782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b="1" dirty="0" smtClean="0"/>
              <a:t>Footing</a:t>
            </a:r>
            <a:endParaRPr lang="en-US" b="1" dirty="0" smtClean="0"/>
          </a:p>
          <a:p>
            <a:pPr>
              <a:buNone/>
            </a:pPr>
            <a:r>
              <a:rPr lang="en-GB" dirty="0" smtClean="0"/>
              <a:t>Volume of foundation </a:t>
            </a:r>
            <a:r>
              <a:rPr lang="en-GB" dirty="0" smtClean="0"/>
              <a:t>= width </a:t>
            </a:r>
            <a:r>
              <a:rPr lang="en-GB" dirty="0" smtClean="0"/>
              <a:t>* length * depth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= 1.9 * 15.6 * .7 = 20.75 m3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Total concrete volume = 20.75 m3</a:t>
            </a:r>
            <a:endParaRPr lang="en-US" dirty="0" smtClean="0"/>
          </a:p>
          <a:p>
            <a:pPr>
              <a:buNone/>
            </a:pPr>
            <a:r>
              <a:rPr lang="en-GB" b="1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Steel weight from revit is 1313.75 kg  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Steel weight/C.M= 63.3 kg/C.M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Cost for F2 = ((1*310+ 0.063*3000 +320)*10%)/3.5= 258$/C.M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6627812" y="1981200"/>
            <a:ext cx="5181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GB" sz="2400" b="1" dirty="0" smtClean="0"/>
              <a:t> Columns</a:t>
            </a:r>
            <a:endParaRPr lang="en-US" sz="2400" b="1" dirty="0" smtClean="0"/>
          </a:p>
          <a:p>
            <a:r>
              <a:rPr lang="en-GB" sz="2400" dirty="0" smtClean="0"/>
              <a:t>Volume of columns (250*500) = width * length * depth</a:t>
            </a:r>
          </a:p>
          <a:p>
            <a:endParaRPr lang="en-US" sz="2400" dirty="0" smtClean="0"/>
          </a:p>
          <a:p>
            <a:r>
              <a:rPr lang="en-GB" sz="2400" dirty="0" smtClean="0"/>
              <a:t>Volume of all columns =140 m3</a:t>
            </a:r>
          </a:p>
          <a:p>
            <a:endParaRPr lang="en-US" sz="2400" dirty="0" smtClean="0"/>
          </a:p>
          <a:p>
            <a:r>
              <a:rPr lang="en-GB" sz="2400" dirty="0" smtClean="0"/>
              <a:t> Steel weight from revit is 40635kg</a:t>
            </a:r>
          </a:p>
          <a:p>
            <a:r>
              <a:rPr lang="en-GB" sz="2400" dirty="0" smtClean="0"/>
              <a:t>  </a:t>
            </a:r>
            <a:endParaRPr lang="en-US" sz="2400" dirty="0" smtClean="0"/>
          </a:p>
          <a:p>
            <a:r>
              <a:rPr lang="en-GB" sz="2400" dirty="0" smtClean="0"/>
              <a:t>Steel weight/C.M = 290 kg/C.M</a:t>
            </a:r>
          </a:p>
          <a:p>
            <a:endParaRPr lang="en-US" sz="2400" dirty="0" smtClean="0"/>
          </a:p>
          <a:p>
            <a:r>
              <a:rPr lang="en-GB" sz="2400" dirty="0" smtClean="0"/>
              <a:t>Cost for C.M of columns = ((1*310+ 0.29*3000 +320)*10%)/3.5= 470$/C.M</a:t>
            </a:r>
            <a:endParaRPr lang="en-US" sz="2400" dirty="0" smtClean="0"/>
          </a:p>
          <a:p>
            <a:pPr marL="223838" marR="0" lvl="0" indent="-223838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tx1">
                  <a:lumMod val="90000"/>
                  <a:lumOff val="10000"/>
                </a:schemeClr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Summary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2413" y="1981200"/>
          <a:ext cx="9829800" cy="2225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914900"/>
                <a:gridCol w="49149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 Parts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 ($)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Earth Work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81590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School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1011251.67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437443.33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External work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185710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Cost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1716000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2412" y="4419600"/>
          <a:ext cx="9829800" cy="11125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914900"/>
                <a:gridCol w="49149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Buildings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Cost/Area ($/S.M)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School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408.3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473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Naviswork</a:t>
            </a:r>
            <a:endParaRPr lang="en-US" dirty="0"/>
          </a:p>
        </p:txBody>
      </p:sp>
      <p:pic>
        <p:nvPicPr>
          <p:cNvPr id="4" name="Content Placeholder 3" descr="C:\Users\asus\Desktop\Navis\school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1012" y="1828800"/>
            <a:ext cx="9372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829799" cy="1219200"/>
          </a:xfrm>
        </p:spPr>
        <p:txBody>
          <a:bodyPr/>
          <a:lstStyle/>
          <a:p>
            <a:r>
              <a:rPr lang="en-US" dirty="0" smtClean="0"/>
              <a:t>School cost loading</a:t>
            </a:r>
            <a:endParaRPr lang="en-US" dirty="0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2411" y="1752600"/>
            <a:ext cx="876601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04800"/>
            <a:ext cx="9829799" cy="1219200"/>
          </a:xfrm>
        </p:spPr>
        <p:txBody>
          <a:bodyPr/>
          <a:lstStyle/>
          <a:p>
            <a:r>
              <a:rPr lang="en-US" dirty="0" smtClean="0"/>
              <a:t>Dorm cost loading</a:t>
            </a:r>
            <a:endParaRPr lang="en-US" dirty="0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0612" y="1752600"/>
            <a:ext cx="5562600" cy="490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liner</a:t>
            </a:r>
            <a:endParaRPr lang="en-US" dirty="0"/>
          </a:p>
        </p:txBody>
      </p:sp>
      <p:pic>
        <p:nvPicPr>
          <p:cNvPr id="4" name="Content Placeholder 3" descr="C:\Users\asus\Desktop\Navis\dorm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3012" y="1828800"/>
            <a:ext cx="8153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ØµÙØ±Ø© Ø°Ø§Øª ØµÙØ©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88825" cy="685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16733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BIM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en-US" sz="2200" dirty="0"/>
          </a:p>
          <a:p>
            <a:pPr marL="0" indent="0" algn="just">
              <a:lnSpc>
                <a:spcPct val="150000"/>
              </a:lnSpc>
              <a:buNone/>
            </a:pPr>
            <a:endParaRPr lang="en-US" sz="2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000" dirty="0" smtClean="0"/>
              <a:t>"A digital representation of the physical and functional characteristics of a building displayed as a 3D model, with the added capability to integrate a whole array of design and construction data related to cost, schedule, materials, assembly, maintenance, energy use, and more". 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1827212" y="2209800"/>
            <a:ext cx="8956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uilding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nformation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odeling</a:t>
            </a:r>
            <a:endParaRPr lang="en-US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8388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829799" cy="1219200"/>
          </a:xfrm>
        </p:spPr>
        <p:txBody>
          <a:bodyPr/>
          <a:lstStyle/>
          <a:p>
            <a:r>
              <a:rPr lang="en-US" dirty="0"/>
              <a:t>Benefits of BIM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200" dirty="0"/>
              <a:t>Accurate Modeling.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/>
              <a:t>Saving </a:t>
            </a:r>
            <a:r>
              <a:rPr lang="en-US" sz="2200" dirty="0"/>
              <a:t>Time &amp; Cost 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Coordination.</a:t>
            </a:r>
            <a:endParaRPr lang="en-US" sz="2200" dirty="0"/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Accurate Quantity Survey .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33794" name="Picture 2" descr="Image result for Bim benefi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6212" y="2514600"/>
            <a:ext cx="6502398" cy="365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58873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en-US" dirty="0" smtClean="0"/>
              <a:t>Software's used in project :</a:t>
            </a:r>
          </a:p>
          <a:p>
            <a:pPr marL="457200" indent="-457200"/>
            <a:r>
              <a:rPr lang="en-US" dirty="0" smtClean="0"/>
              <a:t>Revit &amp; Lumion </a:t>
            </a:r>
          </a:p>
          <a:p>
            <a:pPr marL="457200" indent="-457200">
              <a:buNone/>
            </a:pPr>
            <a:endParaRPr lang="en-US" dirty="0" smtClean="0"/>
          </a:p>
          <a:p>
            <a:pPr marL="457200" indent="-457200"/>
            <a:r>
              <a:rPr lang="en-US" dirty="0" smtClean="0"/>
              <a:t>Primavera P6</a:t>
            </a:r>
          </a:p>
          <a:p>
            <a:pPr marL="457200" indent="-457200">
              <a:buNone/>
            </a:pPr>
            <a:endParaRPr lang="en-US" dirty="0" smtClean="0"/>
          </a:p>
          <a:p>
            <a:pPr marL="457200" indent="-457200"/>
            <a:r>
              <a:rPr lang="en-US" dirty="0" smtClean="0"/>
              <a:t>Naviswork.</a:t>
            </a:r>
          </a:p>
        </p:txBody>
      </p:sp>
    </p:spTree>
    <p:extLst>
      <p:ext uri="{BB962C8B-B14F-4D97-AF65-F5344CB8AC3E}">
        <p14:creationId xmlns:p14="http://schemas.microsoft.com/office/powerpoint/2010/main" xmlns="" val="3259375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Quantity </a:t>
            </a:r>
            <a:r>
              <a:rPr lang="en-US" dirty="0" smtClean="0"/>
              <a:t>Survey by Revit 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9412" y="1905000"/>
            <a:ext cx="472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29920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for Revit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Outputs from Revit can be divided into </a:t>
            </a:r>
          </a:p>
          <a:p>
            <a:r>
              <a:rPr lang="en-US" dirty="0" smtClean="0"/>
              <a:t>Architectural model </a:t>
            </a:r>
          </a:p>
          <a:p>
            <a:r>
              <a:rPr lang="en-US" dirty="0" smtClean="0"/>
              <a:t>Structural model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theme1.xml><?xml version="1.0" encoding="utf-8"?>
<a:theme xmlns:a="http://schemas.openxmlformats.org/drawingml/2006/main" name="Currency Symbols 16x9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urrency symbols presentation (widescreen).potx" id="{0BEEB329-2C4D-4D02-9858-CA91ACE92AB1}" vid="{944DA297-E844-470D-A85C-00068074ACC2}"/>
    </a:ext>
  </a:extLst>
</a:theme>
</file>

<file path=ppt/theme/theme2.xml><?xml version="1.0" encoding="utf-8"?>
<a:theme xmlns:a="http://schemas.openxmlformats.org/drawingml/2006/main" name="Office Them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Currency symbols presentation (widescreen)</Template>
  <TotalTime>1710</TotalTime>
  <Words>553</Words>
  <Application>Microsoft Office PowerPoint</Application>
  <PresentationFormat>Custom</PresentationFormat>
  <Paragraphs>206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Currency Symbols 16x9</vt:lpstr>
      <vt:lpstr>BIM Assessment For AL-Qalb Al Kabeer Project </vt:lpstr>
      <vt:lpstr>Content</vt:lpstr>
      <vt:lpstr>Project Outline</vt:lpstr>
      <vt:lpstr>Project outline</vt:lpstr>
      <vt:lpstr>What is BIM ?</vt:lpstr>
      <vt:lpstr>Benefits of BIM </vt:lpstr>
      <vt:lpstr>Methodology</vt:lpstr>
      <vt:lpstr>Quantity Survey by Revit </vt:lpstr>
      <vt:lpstr>Introduction for Revit </vt:lpstr>
      <vt:lpstr>Site Model</vt:lpstr>
      <vt:lpstr>Slide 11</vt:lpstr>
      <vt:lpstr>Architectural Model </vt:lpstr>
      <vt:lpstr>Levels </vt:lpstr>
      <vt:lpstr>Walls</vt:lpstr>
      <vt:lpstr>Slide 15</vt:lpstr>
      <vt:lpstr>Walls </vt:lpstr>
      <vt:lpstr>Slide 17</vt:lpstr>
      <vt:lpstr>Sky Light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Result</vt:lpstr>
      <vt:lpstr>Structural Model </vt:lpstr>
      <vt:lpstr>Grid System</vt:lpstr>
      <vt:lpstr>Footings</vt:lpstr>
      <vt:lpstr>Slide 31</vt:lpstr>
      <vt:lpstr>Ground Beams</vt:lpstr>
      <vt:lpstr>Columns</vt:lpstr>
      <vt:lpstr>Shear walls</vt:lpstr>
      <vt:lpstr>Slabs</vt:lpstr>
      <vt:lpstr>Stairs</vt:lpstr>
      <vt:lpstr>Result</vt:lpstr>
      <vt:lpstr>Renders by Lumion</vt:lpstr>
      <vt:lpstr>Slide 39</vt:lpstr>
      <vt:lpstr>Time Schedule Using Primavera Software</vt:lpstr>
      <vt:lpstr>Activities</vt:lpstr>
      <vt:lpstr>Time Schedule</vt:lpstr>
      <vt:lpstr>Cost estimation</vt:lpstr>
      <vt:lpstr>Cost Summary </vt:lpstr>
      <vt:lpstr>Naviswork</vt:lpstr>
      <vt:lpstr>School cost loading</vt:lpstr>
      <vt:lpstr>Dorm cost loading</vt:lpstr>
      <vt:lpstr>Time liner</vt:lpstr>
      <vt:lpstr>Slide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Al-Quds Open University Project Using BIM</dc:title>
  <dc:creator>Windows User</dc:creator>
  <cp:lastModifiedBy>asus</cp:lastModifiedBy>
  <cp:revision>137</cp:revision>
  <dcterms:created xsi:type="dcterms:W3CDTF">2018-05-15T04:28:21Z</dcterms:created>
  <dcterms:modified xsi:type="dcterms:W3CDTF">2019-12-25T18:57:47Z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