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8" r:id="rId4"/>
    <p:sldId id="268" r:id="rId5"/>
    <p:sldId id="259" r:id="rId6"/>
    <p:sldId id="269" r:id="rId7"/>
    <p:sldId id="260" r:id="rId8"/>
    <p:sldId id="261" r:id="rId9"/>
    <p:sldId id="264" r:id="rId10"/>
    <p:sldId id="265" r:id="rId11"/>
    <p:sldId id="266" r:id="rId12"/>
    <p:sldId id="274" r:id="rId13"/>
    <p:sldId id="267" r:id="rId14"/>
    <p:sldId id="270" r:id="rId15"/>
    <p:sldId id="271" r:id="rId16"/>
    <p:sldId id="284" r:id="rId17"/>
    <p:sldId id="279" r:id="rId18"/>
    <p:sldId id="281" r:id="rId19"/>
    <p:sldId id="282" r:id="rId20"/>
    <p:sldId id="283" r:id="rId21"/>
    <p:sldId id="285" r:id="rId22"/>
    <p:sldId id="304" r:id="rId23"/>
    <p:sldId id="305" r:id="rId24"/>
    <p:sldId id="306" r:id="rId25"/>
    <p:sldId id="307" r:id="rId26"/>
    <p:sldId id="308" r:id="rId27"/>
    <p:sldId id="286" r:id="rId28"/>
    <p:sldId id="287" r:id="rId29"/>
    <p:sldId id="288" r:id="rId30"/>
    <p:sldId id="289" r:id="rId31"/>
    <p:sldId id="297" r:id="rId32"/>
    <p:sldId id="290" r:id="rId33"/>
    <p:sldId id="291" r:id="rId34"/>
    <p:sldId id="293" r:id="rId35"/>
    <p:sldId id="294" r:id="rId36"/>
    <p:sldId id="295" r:id="rId37"/>
    <p:sldId id="298" r:id="rId38"/>
    <p:sldId id="299" r:id="rId39"/>
    <p:sldId id="300" r:id="rId40"/>
    <p:sldId id="301" r:id="rId41"/>
    <p:sldId id="302" r:id="rId42"/>
    <p:sldId id="303" r:id="rId43"/>
    <p:sldId id="309" r:id="rId44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F4C530-5CEA-4341-BA4C-A31BEBE9D185}">
          <p14:sldIdLst>
            <p14:sldId id="256"/>
            <p14:sldId id="257"/>
            <p14:sldId id="258"/>
            <p14:sldId id="268"/>
            <p14:sldId id="259"/>
            <p14:sldId id="269"/>
            <p14:sldId id="260"/>
            <p14:sldId id="261"/>
            <p14:sldId id="264"/>
            <p14:sldId id="265"/>
            <p14:sldId id="266"/>
            <p14:sldId id="274"/>
            <p14:sldId id="267"/>
            <p14:sldId id="270"/>
            <p14:sldId id="271"/>
            <p14:sldId id="284"/>
            <p14:sldId id="279"/>
            <p14:sldId id="281"/>
            <p14:sldId id="282"/>
            <p14:sldId id="283"/>
            <p14:sldId id="285"/>
            <p14:sldId id="304"/>
            <p14:sldId id="305"/>
            <p14:sldId id="306"/>
            <p14:sldId id="307"/>
            <p14:sldId id="308"/>
            <p14:sldId id="286"/>
            <p14:sldId id="287"/>
            <p14:sldId id="288"/>
            <p14:sldId id="289"/>
            <p14:sldId id="297"/>
            <p14:sldId id="290"/>
            <p14:sldId id="291"/>
            <p14:sldId id="293"/>
            <p14:sldId id="294"/>
            <p14:sldId id="295"/>
            <p14:sldId id="298"/>
            <p14:sldId id="299"/>
            <p14:sldId id="300"/>
            <p14:sldId id="301"/>
            <p14:sldId id="302"/>
            <p14:sldId id="303"/>
            <p14:sldId id="309"/>
          </p14:sldIdLst>
        </p14:section>
        <p14:section name="Untitled Section" id="{7F32C1B4-AC40-4538-ADEC-C428B81EFA79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7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36076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3087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06689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6694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3822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91590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6748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37377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760983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655088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38096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F4B51-C4CD-42E8-8CF5-3941037AC0F5}" type="datetimeFigureOut">
              <a:rPr lang="ar-AE" smtClean="0"/>
              <a:t>27/03/1439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3C06F-DFBD-4CC5-857F-BD45FA246A9E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692246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A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351"/>
            <a:ext cx="9144000" cy="3535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 fontScale="90000"/>
          </a:bodyPr>
          <a:lstStyle/>
          <a:p>
            <a:pPr rtl="0"/>
            <a:r>
              <a:rPr lang="en-US" b="1" cap="small" dirty="0">
                <a:solidFill>
                  <a:schemeClr val="bg1"/>
                </a:solidFill>
              </a:rPr>
              <a:t>Optimal Design, Simulation and Testing of Grid Connected PV Power Systems for Selected Daily Energy Loads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886200"/>
            <a:ext cx="4680520" cy="2063080"/>
          </a:xfrm>
        </p:spPr>
        <p:txBody>
          <a:bodyPr>
            <a:normAutofit fontScale="32500" lnSpcReduction="20000"/>
          </a:bodyPr>
          <a:lstStyle/>
          <a:p>
            <a:pPr algn="l" rtl="0"/>
            <a:r>
              <a:rPr lang="en-US" sz="4900" b="1" dirty="0">
                <a:solidFill>
                  <a:schemeClr val="tx1"/>
                </a:solidFill>
              </a:rPr>
              <a:t>Submitted to:</a:t>
            </a:r>
            <a:endParaRPr lang="en-US" sz="4900" dirty="0">
              <a:solidFill>
                <a:schemeClr val="tx1"/>
              </a:solidFill>
            </a:endParaRPr>
          </a:p>
          <a:p>
            <a:pPr algn="l" rtl="0"/>
            <a:r>
              <a:rPr lang="en-US" sz="4900" b="1" dirty="0">
                <a:solidFill>
                  <a:schemeClr val="tx1"/>
                </a:solidFill>
              </a:rPr>
              <a:t> </a:t>
            </a:r>
            <a:r>
              <a:rPr lang="en-US" sz="4900" dirty="0" smtClean="0">
                <a:solidFill>
                  <a:schemeClr val="tx1"/>
                </a:solidFill>
              </a:rPr>
              <a:t>Prof</a:t>
            </a:r>
            <a:r>
              <a:rPr lang="en-US" sz="4900" dirty="0">
                <a:solidFill>
                  <a:schemeClr val="tx1"/>
                </a:solidFill>
              </a:rPr>
              <a:t>. Dr. Marwan Mahmoud</a:t>
            </a:r>
          </a:p>
          <a:p>
            <a:pPr algn="l" rtl="0"/>
            <a:r>
              <a:rPr lang="en-US" sz="4900" dirty="0">
                <a:solidFill>
                  <a:schemeClr val="tx1"/>
                </a:solidFill>
              </a:rPr>
              <a:t> </a:t>
            </a:r>
          </a:p>
          <a:p>
            <a:pPr algn="l" rtl="0"/>
            <a:r>
              <a:rPr lang="en-US" sz="4900" b="1" dirty="0">
                <a:solidFill>
                  <a:schemeClr val="tx1"/>
                </a:solidFill>
              </a:rPr>
              <a:t>Prepared By</a:t>
            </a:r>
            <a:r>
              <a:rPr lang="en-US" sz="4900" b="1" dirty="0" smtClean="0">
                <a:solidFill>
                  <a:schemeClr val="tx1"/>
                </a:solidFill>
              </a:rPr>
              <a:t>:</a:t>
            </a:r>
            <a:endParaRPr lang="en-US" sz="4900" dirty="0">
              <a:solidFill>
                <a:schemeClr val="tx1"/>
              </a:solidFill>
            </a:endParaRPr>
          </a:p>
          <a:p>
            <a:pPr algn="l" rtl="0"/>
            <a:r>
              <a:rPr lang="en-US" sz="4900" dirty="0">
                <a:solidFill>
                  <a:schemeClr val="tx1"/>
                </a:solidFill>
              </a:rPr>
              <a:t>Islam Sonono11316522</a:t>
            </a:r>
          </a:p>
          <a:p>
            <a:pPr algn="l" rtl="0"/>
            <a:r>
              <a:rPr lang="en-US" sz="4900" dirty="0">
                <a:solidFill>
                  <a:schemeClr val="tx1"/>
                </a:solidFill>
              </a:rPr>
              <a:t>May Al </a:t>
            </a:r>
            <a:r>
              <a:rPr lang="en-US" sz="4900" dirty="0" err="1">
                <a:solidFill>
                  <a:schemeClr val="tx1"/>
                </a:solidFill>
              </a:rPr>
              <a:t>Mashni</a:t>
            </a:r>
            <a:r>
              <a:rPr lang="en-US" sz="4900" dirty="0">
                <a:solidFill>
                  <a:schemeClr val="tx1"/>
                </a:solidFill>
              </a:rPr>
              <a:t> 11314830</a:t>
            </a:r>
          </a:p>
          <a:p>
            <a:pPr algn="l" rtl="0"/>
            <a:r>
              <a:rPr lang="en-US" sz="4900" dirty="0">
                <a:solidFill>
                  <a:schemeClr val="tx1"/>
                </a:solidFill>
              </a:rPr>
              <a:t>Ghazal </a:t>
            </a:r>
            <a:r>
              <a:rPr lang="en-US" sz="4900" dirty="0" err="1">
                <a:solidFill>
                  <a:schemeClr val="tx1"/>
                </a:solidFill>
              </a:rPr>
              <a:t>Hanani</a:t>
            </a:r>
            <a:r>
              <a:rPr lang="en-US" sz="4900" dirty="0">
                <a:solidFill>
                  <a:schemeClr val="tx1"/>
                </a:solidFill>
              </a:rPr>
              <a:t> 11316129</a:t>
            </a:r>
          </a:p>
          <a:p>
            <a:endParaRPr lang="ar-AE" dirty="0"/>
          </a:p>
        </p:txBody>
      </p:sp>
      <p:sp>
        <p:nvSpPr>
          <p:cNvPr id="6" name="object 3"/>
          <p:cNvSpPr/>
          <p:nvPr/>
        </p:nvSpPr>
        <p:spPr>
          <a:xfrm>
            <a:off x="5220072" y="3717032"/>
            <a:ext cx="3775583" cy="30243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44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self-shading calculations using </a:t>
            </a:r>
            <a:r>
              <a:rPr lang="en-US" dirty="0" err="1">
                <a:solidFill>
                  <a:schemeClr val="bg1"/>
                </a:solidFill>
              </a:rPr>
              <a:t>PVsys</a:t>
            </a:r>
            <a:r>
              <a:rPr lang="en-US" dirty="0">
                <a:solidFill>
                  <a:schemeClr val="bg1"/>
                </a:solidFill>
              </a:rPr>
              <a:t> simulation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buNone/>
            </a:pPr>
            <a:r>
              <a:rPr lang="en-US" sz="2000" dirty="0">
                <a:solidFill>
                  <a:schemeClr val="bg1"/>
                </a:solidFill>
              </a:rPr>
              <a:t>Number of sheds: 2 (2 strings each contains 2 combined rows</a:t>
            </a:r>
            <a:r>
              <a:rPr lang="en-US" sz="2000" dirty="0" smtClean="0">
                <a:solidFill>
                  <a:schemeClr val="bg1"/>
                </a:solidFill>
              </a:rPr>
              <a:t>).</a:t>
            </a:r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marL="0" lvl="0" indent="0" algn="l" rtl="0">
              <a:buNone/>
            </a:pPr>
            <a:r>
              <a:rPr lang="en-US" sz="2000" dirty="0">
                <a:solidFill>
                  <a:schemeClr val="bg1"/>
                </a:solidFill>
              </a:rPr>
              <a:t>Collector band width:  2 m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pPr marL="0" lvl="0" indent="0" algn="l" rtl="0">
              <a:buNone/>
            </a:pPr>
            <a:r>
              <a:rPr lang="en-US" sz="2000" dirty="0">
                <a:solidFill>
                  <a:schemeClr val="bg1"/>
                </a:solidFill>
              </a:rPr>
              <a:t>Top inactive band : 10 </a:t>
            </a:r>
            <a:r>
              <a:rPr lang="en-US" sz="2000" dirty="0" smtClean="0">
                <a:solidFill>
                  <a:schemeClr val="bg1"/>
                </a:solidFill>
              </a:rPr>
              <a:t>cm</a:t>
            </a:r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marL="0" lvl="0" indent="0" algn="l" rtl="0">
              <a:buNone/>
            </a:pPr>
            <a:r>
              <a:rPr lang="en-US" sz="2000" dirty="0">
                <a:solidFill>
                  <a:schemeClr val="bg1"/>
                </a:solidFill>
              </a:rPr>
              <a:t>Pitch (self-distance between 2 rows): 4 m (it was calculated in the previous part</a:t>
            </a:r>
            <a:r>
              <a:rPr lang="en-US" sz="2000" dirty="0" smtClean="0">
                <a:solidFill>
                  <a:schemeClr val="bg1"/>
                </a:solidFill>
              </a:rPr>
              <a:t>).</a:t>
            </a:r>
            <a:r>
              <a:rPr lang="en-US" sz="2000" dirty="0">
                <a:solidFill>
                  <a:schemeClr val="bg1"/>
                </a:solidFill>
              </a:rPr>
              <a:t> </a:t>
            </a:r>
          </a:p>
          <a:p>
            <a:pPr marL="0" lvl="0" indent="0" algn="l" rtl="0">
              <a:buNone/>
            </a:pPr>
            <a:r>
              <a:rPr lang="en-US" sz="2000" dirty="0">
                <a:solidFill>
                  <a:schemeClr val="bg1"/>
                </a:solidFill>
              </a:rPr>
              <a:t>Plan tilt: 30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pPr marL="0" indent="0" algn="l" rtl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Azimuth </a:t>
            </a:r>
            <a:r>
              <a:rPr lang="en-US" sz="2000" dirty="0">
                <a:solidFill>
                  <a:schemeClr val="bg1"/>
                </a:solidFill>
              </a:rPr>
              <a:t>: </a:t>
            </a:r>
            <a:r>
              <a:rPr lang="en-US" sz="2000" dirty="0" smtClean="0">
                <a:solidFill>
                  <a:schemeClr val="bg1"/>
                </a:solidFill>
              </a:rPr>
              <a:t>0.</a:t>
            </a:r>
            <a:endParaRPr lang="ar-AE" sz="2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1026" name="Picture 2" descr="Image result for solar panel estra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660" y="3861048"/>
            <a:ext cx="458700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06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raph </a:t>
            </a:r>
            <a:r>
              <a:rPr lang="en-US" dirty="0">
                <a:solidFill>
                  <a:schemeClr val="bg1"/>
                </a:solidFill>
              </a:rPr>
              <a:t>shows the loss factor values under several conditions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صورة 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1823312"/>
            <a:ext cx="8291264" cy="470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603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20 </a:t>
            </a:r>
            <a:r>
              <a:rPr lang="en-US" dirty="0" err="1">
                <a:solidFill>
                  <a:schemeClr val="bg1"/>
                </a:solidFill>
              </a:rPr>
              <a:t>Kw</a:t>
            </a:r>
            <a:r>
              <a:rPr lang="en-US" baseline="-25000" dirty="0" err="1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 designing and simulation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Rectangle 4"/>
          <p:cNvSpPr/>
          <p:nvPr/>
        </p:nvSpPr>
        <p:spPr>
          <a:xfrm>
            <a:off x="-15449" y="-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67" y="2060848"/>
            <a:ext cx="8293085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12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/>
          </a:bodyPr>
          <a:lstStyle/>
          <a:p>
            <a:pPr rtl="0"/>
            <a:r>
              <a:rPr lang="en-US" sz="3200" b="1" dirty="0">
                <a:solidFill>
                  <a:schemeClr val="bg1"/>
                </a:solidFill>
              </a:rPr>
              <a:t>R</a:t>
            </a:r>
            <a:r>
              <a:rPr lang="en-US" sz="3200" b="1" dirty="0" smtClean="0">
                <a:solidFill>
                  <a:schemeClr val="bg1"/>
                </a:solidFill>
              </a:rPr>
              <a:t>eal </a:t>
            </a:r>
            <a:r>
              <a:rPr lang="en-US" sz="3200" b="1" dirty="0">
                <a:solidFill>
                  <a:schemeClr val="bg1"/>
                </a:solidFill>
              </a:rPr>
              <a:t>case study of designing a PV system for the engineering faculty building</a:t>
            </a:r>
            <a:endParaRPr lang="ar-AE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صورة 1" descr="C:\Users\Google Tech\Desktop\final report\121212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102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b="1" dirty="0">
                <a:solidFill>
                  <a:schemeClr val="bg1"/>
                </a:solidFill>
              </a:rPr>
              <a:t>Real case study of designing a PV system for the engineering faculty building</a:t>
            </a:r>
            <a:endParaRPr lang="ar-A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rientations </a:t>
            </a:r>
            <a:r>
              <a:rPr lang="en-US" dirty="0">
                <a:solidFill>
                  <a:schemeClr val="bg1"/>
                </a:solidFill>
              </a:rPr>
              <a:t>and geographical location of the </a:t>
            </a:r>
            <a:r>
              <a:rPr lang="en-US" dirty="0" smtClean="0">
                <a:solidFill>
                  <a:schemeClr val="bg1"/>
                </a:solidFill>
              </a:rPr>
              <a:t>building :</a:t>
            </a:r>
          </a:p>
          <a:p>
            <a:pPr marL="0" indent="0" algn="l" rtl="0">
              <a:buNone/>
            </a:pP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97130"/>
            <a:ext cx="7435021" cy="345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9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b="1" dirty="0">
                <a:solidFill>
                  <a:schemeClr val="bg1"/>
                </a:solidFill>
              </a:rPr>
              <a:t>Real case study of designing a PV system for the engineering faculty building</a:t>
            </a:r>
            <a:endParaRPr lang="ar-A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Two scenarios 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marL="0" lvl="0" indent="0"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1.  </a:t>
            </a:r>
            <a:r>
              <a:rPr lang="en-US" dirty="0">
                <a:solidFill>
                  <a:schemeClr val="bg1"/>
                </a:solidFill>
              </a:rPr>
              <a:t>The azimuth angle is 10 and the available area is totally selected.</a:t>
            </a:r>
          </a:p>
          <a:p>
            <a:pPr marL="0" indent="0" algn="l" rtl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lvl="0" indent="0"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2. The </a:t>
            </a:r>
            <a:r>
              <a:rPr lang="en-US" dirty="0">
                <a:solidFill>
                  <a:schemeClr val="bg1"/>
                </a:solidFill>
              </a:rPr>
              <a:t>azimuth angle is 0 and the system is exactly facing south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lvl="0" indent="0" algn="l" rtl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l" rtl="0">
              <a:buNone/>
            </a:pP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63538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First </a:t>
            </a:r>
            <a:r>
              <a:rPr lang="en-US" dirty="0" smtClean="0">
                <a:solidFill>
                  <a:schemeClr val="bg1"/>
                </a:solidFill>
              </a:rPr>
              <a:t>scenario </a:t>
            </a:r>
            <a:r>
              <a:rPr lang="en-US" dirty="0">
                <a:solidFill>
                  <a:schemeClr val="bg1"/>
                </a:solidFill>
              </a:rPr>
              <a:t>for 10 azimuth and larger roof top area</a:t>
            </a:r>
            <a:r>
              <a:rPr lang="en-US" dirty="0"/>
              <a:t> </a:t>
            </a: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pic>
        <p:nvPicPr>
          <p:cNvPr id="6" name="صورة 2" descr="C:\Users\Google Tech\Desktop\final report\23718238_1533057793454693_309506644_n.pn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1484784"/>
            <a:ext cx="8280920" cy="511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70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First </a:t>
            </a:r>
            <a:r>
              <a:rPr lang="en-US" dirty="0">
                <a:solidFill>
                  <a:schemeClr val="bg1"/>
                </a:solidFill>
              </a:rPr>
              <a:t>scenario for 10 azimuth and larger roof top area</a:t>
            </a:r>
            <a:r>
              <a:rPr lang="en-US" dirty="0"/>
              <a:t> 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7" name="Rectangle 6"/>
          <p:cNvSpPr/>
          <p:nvPr/>
        </p:nvSpPr>
        <p:spPr>
          <a:xfrm>
            <a:off x="384402" y="573325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solidFill>
                  <a:schemeClr val="bg1"/>
                </a:solidFill>
              </a:rPr>
              <a:t>Q Plus L-G4.2 335, </a:t>
            </a:r>
            <a:r>
              <a:rPr lang="en-US" dirty="0" smtClean="0">
                <a:solidFill>
                  <a:schemeClr val="bg1"/>
                </a:solidFill>
              </a:rPr>
              <a:t>335 w </a:t>
            </a:r>
            <a:r>
              <a:rPr lang="en-US" dirty="0">
                <a:solidFill>
                  <a:schemeClr val="bg1"/>
                </a:solidFill>
              </a:rPr>
              <a:t>31 V                                                        Inverter </a:t>
            </a:r>
            <a:r>
              <a:rPr lang="en-US" dirty="0" smtClean="0">
                <a:solidFill>
                  <a:schemeClr val="bg1"/>
                </a:solidFill>
              </a:rPr>
              <a:t>60 </a:t>
            </a:r>
            <a:r>
              <a:rPr lang="en-US" dirty="0">
                <a:solidFill>
                  <a:schemeClr val="bg1"/>
                </a:solidFill>
              </a:rPr>
              <a:t>kw </a:t>
            </a:r>
            <a:r>
              <a:rPr lang="en-US" dirty="0" smtClean="0">
                <a:solidFill>
                  <a:schemeClr val="bg1"/>
                </a:solidFill>
              </a:rPr>
              <a:t>SMA</a:t>
            </a:r>
            <a:endParaRPr lang="ar-AE" dirty="0">
              <a:solidFill>
                <a:schemeClr val="bg1"/>
              </a:solidFill>
            </a:endParaRPr>
          </a:p>
        </p:txBody>
      </p:sp>
      <p:pic>
        <p:nvPicPr>
          <p:cNvPr id="8" name="صورة 1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474" y="1428514"/>
            <a:ext cx="3952875" cy="405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389" y="2217936"/>
            <a:ext cx="28289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3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First </a:t>
            </a:r>
            <a:r>
              <a:rPr lang="en-US" dirty="0">
                <a:solidFill>
                  <a:schemeClr val="bg1"/>
                </a:solidFill>
              </a:rPr>
              <a:t>scenario for 10 azimuth and larger roof top area</a:t>
            </a:r>
            <a:r>
              <a:rPr lang="en-US" dirty="0"/>
              <a:t> </a:t>
            </a: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صورة 6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576" y="1844824"/>
            <a:ext cx="792088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46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First </a:t>
            </a:r>
            <a:r>
              <a:rPr lang="en-US" dirty="0">
                <a:solidFill>
                  <a:schemeClr val="bg1"/>
                </a:solidFill>
              </a:rPr>
              <a:t>scenario for 10 azimuth and larger roof top area</a:t>
            </a:r>
            <a:r>
              <a:rPr lang="en-US" dirty="0"/>
              <a:t> </a:t>
            </a: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A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628800"/>
            <a:ext cx="828489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41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50" y="0"/>
            <a:ext cx="915944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chemeClr val="bg1"/>
                </a:solidFill>
              </a:rPr>
              <a:t>Contents 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150000"/>
              </a:lnSpc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20 </a:t>
            </a:r>
            <a:r>
              <a:rPr lang="en-US" dirty="0">
                <a:solidFill>
                  <a:schemeClr val="bg1"/>
                </a:solidFill>
              </a:rPr>
              <a:t>Kw</a:t>
            </a:r>
            <a:r>
              <a:rPr lang="en-US" baseline="-25000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 designing and </a:t>
            </a:r>
            <a:r>
              <a:rPr lang="en-US" dirty="0" smtClean="0">
                <a:solidFill>
                  <a:schemeClr val="bg1"/>
                </a:solidFill>
              </a:rPr>
              <a:t>simulation.</a:t>
            </a:r>
          </a:p>
          <a:p>
            <a:pPr marL="514350" indent="-514350" algn="l" rtl="0">
              <a:lnSpc>
                <a:spcPct val="150000"/>
              </a:lnSpc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Real </a:t>
            </a:r>
            <a:r>
              <a:rPr lang="en-US" dirty="0">
                <a:solidFill>
                  <a:schemeClr val="bg1"/>
                </a:solidFill>
              </a:rPr>
              <a:t>case study of designing a PV system for the engineering faculty </a:t>
            </a:r>
            <a:r>
              <a:rPr lang="en-US" dirty="0" smtClean="0">
                <a:solidFill>
                  <a:schemeClr val="bg1"/>
                </a:solidFill>
              </a:rPr>
              <a:t>building.</a:t>
            </a:r>
          </a:p>
          <a:p>
            <a:pPr marL="514350" indent="-514350" algn="l" rtl="0">
              <a:lnSpc>
                <a:spcPct val="150000"/>
              </a:lnSpc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Economical study for both.</a:t>
            </a:r>
            <a:endParaRPr lang="en-US" dirty="0">
              <a:solidFill>
                <a:schemeClr val="bg1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397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First </a:t>
            </a:r>
            <a:r>
              <a:rPr lang="en-US" dirty="0">
                <a:solidFill>
                  <a:schemeClr val="bg1"/>
                </a:solidFill>
              </a:rPr>
              <a:t>scenario for 10 azimuth and larger roof top area</a:t>
            </a:r>
            <a:r>
              <a:rPr lang="en-US" dirty="0"/>
              <a:t> 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 rtl="0">
              <a:buNone/>
            </a:pPr>
            <a:r>
              <a:rPr lang="en-US" sz="2400" dirty="0">
                <a:solidFill>
                  <a:schemeClr val="bg1"/>
                </a:solidFill>
              </a:rPr>
              <a:t>System Simulation and Results using </a:t>
            </a:r>
            <a:r>
              <a:rPr lang="en-US" sz="2400" dirty="0" err="1">
                <a:solidFill>
                  <a:schemeClr val="bg1"/>
                </a:solidFill>
              </a:rPr>
              <a:t>PVsys</a:t>
            </a:r>
            <a:endParaRPr lang="en-US" sz="2400" i="1" dirty="0">
              <a:solidFill>
                <a:schemeClr val="bg1"/>
              </a:solidFill>
            </a:endParaRPr>
          </a:p>
          <a:p>
            <a:pPr marL="0" indent="0" algn="l" rtl="0">
              <a:buNone/>
            </a:pP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صورة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2204864"/>
            <a:ext cx="756084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655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First </a:t>
            </a:r>
            <a:r>
              <a:rPr lang="en-US" dirty="0">
                <a:solidFill>
                  <a:schemeClr val="bg1"/>
                </a:solidFill>
              </a:rPr>
              <a:t>scenario for 10 azimuth and larger roof top area</a:t>
            </a:r>
            <a:r>
              <a:rPr lang="en-US" dirty="0"/>
              <a:t> </a:t>
            </a: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صورة 16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75656" y="1739106"/>
            <a:ext cx="5760639" cy="47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46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49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>
                <a:solidFill>
                  <a:schemeClr val="bg1"/>
                </a:solidFill>
              </a:rPr>
              <a:t>First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scenario is the 0 azimuth and the system is exactly facing south </a:t>
            </a:r>
            <a:endParaRPr lang="ar-AE" sz="3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pic>
        <p:nvPicPr>
          <p:cNvPr id="6" name="صورة 1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9475" y="1422094"/>
            <a:ext cx="3952875" cy="405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4" descr="C:\Users\Google Tech\Desktop\2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144" y="2492896"/>
            <a:ext cx="2736303" cy="2652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49475" y="54452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1800" dirty="0">
                <a:solidFill>
                  <a:prstClr val="black"/>
                </a:solidFill>
              </a:rPr>
              <a:t>Q Plus L-G4.2 335, 335 </a:t>
            </a:r>
            <a:r>
              <a:rPr lang="en-US" sz="1800" dirty="0" smtClean="0">
                <a:solidFill>
                  <a:prstClr val="black"/>
                </a:solidFill>
              </a:rPr>
              <a:t>w</a:t>
            </a:r>
            <a:r>
              <a:rPr lang="en-US" sz="1800" baseline="-25000" dirty="0">
                <a:solidFill>
                  <a:prstClr val="black"/>
                </a:solidFill>
              </a:rPr>
              <a:t> </a:t>
            </a:r>
            <a:r>
              <a:rPr lang="en-US" sz="1800" dirty="0" smtClean="0">
                <a:solidFill>
                  <a:prstClr val="black"/>
                </a:solidFill>
              </a:rPr>
              <a:t>31 </a:t>
            </a:r>
            <a:r>
              <a:rPr lang="en-US" sz="1800" dirty="0">
                <a:solidFill>
                  <a:prstClr val="black"/>
                </a:solidFill>
              </a:rPr>
              <a:t>V</a:t>
            </a:r>
            <a:r>
              <a:rPr lang="en-US" sz="1800" dirty="0" smtClean="0">
                <a:solidFill>
                  <a:prstClr val="black"/>
                </a:solidFill>
              </a:rPr>
              <a:t>                                                        Inverter 25 kw  SMA </a:t>
            </a:r>
            <a:endParaRPr lang="ar-AE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69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First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scenario is the 0 azimuth and the system is exactly facing south 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pic>
        <p:nvPicPr>
          <p:cNvPr id="7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624" y="1628800"/>
            <a:ext cx="669674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646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Second scenario </a:t>
            </a:r>
            <a:r>
              <a:rPr lang="en-US" dirty="0">
                <a:solidFill>
                  <a:schemeClr val="bg1"/>
                </a:solidFill>
              </a:rPr>
              <a:t>is the 0 azimuth and the system is exactly facing south </a:t>
            </a: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pic>
        <p:nvPicPr>
          <p:cNvPr id="6" name="صورة 10" descr="C:\Users\Google Tech\Desktop\final report\23666426_1532971123463360_899025782_n.pn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12777"/>
            <a:ext cx="82296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228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chemeClr val="bg1"/>
                </a:solidFill>
              </a:rPr>
              <a:t>First </a:t>
            </a:r>
            <a:r>
              <a:rPr lang="en-US" dirty="0">
                <a:solidFill>
                  <a:schemeClr val="bg1"/>
                </a:solidFill>
              </a:rPr>
              <a:t>scenario is the 0 azimuth and the system is exactly facing south 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System Simulation and Results using </a:t>
            </a:r>
            <a:r>
              <a:rPr lang="en-US" sz="2000" dirty="0" err="1">
                <a:solidFill>
                  <a:schemeClr val="bg1"/>
                </a:solidFill>
              </a:rPr>
              <a:t>PVsys</a:t>
            </a:r>
            <a:endParaRPr lang="en-US" sz="2000" i="1" dirty="0">
              <a:solidFill>
                <a:schemeClr val="bg1"/>
              </a:solidFill>
            </a:endParaRPr>
          </a:p>
          <a:p>
            <a:pPr algn="l" rtl="0"/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pic>
        <p:nvPicPr>
          <p:cNvPr id="6" name="صورة 1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2359977"/>
            <a:ext cx="8208912" cy="373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45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>irst </a:t>
            </a:r>
            <a:r>
              <a:rPr lang="en-US" dirty="0">
                <a:solidFill>
                  <a:schemeClr val="bg1"/>
                </a:solidFill>
              </a:rPr>
              <a:t>scenario is the 0 azimuth and the system is exactly facing south </a:t>
            </a: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pic>
        <p:nvPicPr>
          <p:cNvPr id="6" name="صورة 26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79713" y="1600200"/>
            <a:ext cx="5544616" cy="50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876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conomical </a:t>
            </a:r>
            <a:r>
              <a:rPr lang="en-US" dirty="0">
                <a:solidFill>
                  <a:schemeClr val="bg1"/>
                </a:solidFill>
              </a:rPr>
              <a:t>study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For 20kwp system :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a. case 1: using one inverter 20 kw.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b. case 2: using two inverters 10 kw.</a:t>
            </a:r>
          </a:p>
          <a:p>
            <a:pPr marL="514350" indent="-514350" algn="l" rtl="0">
              <a:buAutoNum type="arabicPeriod" startAt="2"/>
            </a:pPr>
            <a:r>
              <a:rPr lang="en-US" dirty="0" smtClean="0">
                <a:solidFill>
                  <a:schemeClr val="bg1"/>
                </a:solidFill>
              </a:rPr>
              <a:t>Real study 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a. case 1: in azimuth zero.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b. case 2: in azimuth ten.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70763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554"/>
            <a:ext cx="8229600" cy="1176214"/>
          </a:xfrm>
        </p:spPr>
        <p:txBody>
          <a:bodyPr>
            <a:normAutofit fontScale="90000"/>
          </a:bodyPr>
          <a:lstStyle/>
          <a:p>
            <a:pPr lvl="0" rtl="0" fontAlgn="base"/>
            <a:r>
              <a:rPr lang="en-US" sz="4000" dirty="0" smtClean="0">
                <a:solidFill>
                  <a:schemeClr val="bg1"/>
                </a:solidFill>
              </a:rPr>
              <a:t>Economical study for 20 </a:t>
            </a:r>
            <a:r>
              <a:rPr lang="en-US" sz="4000" dirty="0" err="1" smtClean="0">
                <a:solidFill>
                  <a:schemeClr val="bg1"/>
                </a:solidFill>
              </a:rPr>
              <a:t>kwp</a:t>
            </a:r>
            <a:r>
              <a:rPr lang="en-US" sz="4000" dirty="0" smtClean="0">
                <a:solidFill>
                  <a:schemeClr val="bg1"/>
                </a:solidFill>
              </a:rPr>
              <a:t> system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using one inverter 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3528392"/>
          </a:xfrm>
        </p:spPr>
        <p:txBody>
          <a:bodyPr>
            <a:normAutofit fontScale="62500" lnSpcReduction="20000"/>
          </a:bodyPr>
          <a:lstStyle/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Initial </a:t>
            </a:r>
            <a:r>
              <a:rPr lang="en-US" dirty="0">
                <a:solidFill>
                  <a:schemeClr val="bg1"/>
                </a:solidFill>
              </a:rPr>
              <a:t>investment = </a:t>
            </a:r>
            <a:r>
              <a:rPr lang="en-US" dirty="0" smtClean="0">
                <a:solidFill>
                  <a:schemeClr val="bg1"/>
                </a:solidFill>
              </a:rPr>
              <a:t>85364NIS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Depreciation </a:t>
            </a:r>
            <a:r>
              <a:rPr lang="en-US" dirty="0">
                <a:solidFill>
                  <a:schemeClr val="bg1"/>
                </a:solidFill>
              </a:rPr>
              <a:t>factor for the system = 1 </a:t>
            </a:r>
            <a:r>
              <a:rPr lang="en-US" dirty="0" smtClean="0">
                <a:solidFill>
                  <a:schemeClr val="bg1"/>
                </a:solidFill>
              </a:rPr>
              <a:t>%.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Assume </a:t>
            </a:r>
            <a:r>
              <a:rPr lang="en-US" dirty="0">
                <a:solidFill>
                  <a:schemeClr val="bg1"/>
                </a:solidFill>
              </a:rPr>
              <a:t>selling cost for 1 KWh = 0.6 NIS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Life </a:t>
            </a:r>
            <a:r>
              <a:rPr lang="en-US" dirty="0">
                <a:solidFill>
                  <a:schemeClr val="bg1"/>
                </a:solidFill>
              </a:rPr>
              <a:t>time cycle for the system = </a:t>
            </a:r>
            <a:r>
              <a:rPr lang="en-US" dirty="0" smtClean="0">
                <a:solidFill>
                  <a:schemeClr val="bg1"/>
                </a:solidFill>
              </a:rPr>
              <a:t>25 years.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Energy </a:t>
            </a:r>
            <a:r>
              <a:rPr lang="en-US" dirty="0">
                <a:solidFill>
                  <a:schemeClr val="bg1"/>
                </a:solidFill>
              </a:rPr>
              <a:t>gained from the system = 36578 KWh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Saving </a:t>
            </a:r>
            <a:r>
              <a:rPr lang="en-US" dirty="0">
                <a:solidFill>
                  <a:schemeClr val="bg1"/>
                </a:solidFill>
              </a:rPr>
              <a:t>from the system = 21946.8 NIS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Margin </a:t>
            </a:r>
            <a:r>
              <a:rPr lang="en-US" dirty="0">
                <a:solidFill>
                  <a:schemeClr val="bg1"/>
                </a:solidFill>
              </a:rPr>
              <a:t>of profits + Initial investment=114000 NIS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Maintenance </a:t>
            </a:r>
            <a:r>
              <a:rPr lang="en-US" dirty="0">
                <a:solidFill>
                  <a:schemeClr val="bg1"/>
                </a:solidFill>
              </a:rPr>
              <a:t>cost = 1.5% * total initial cost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                                       =0.015*114 000=1710NIS/year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Inverter </a:t>
            </a:r>
            <a:r>
              <a:rPr lang="en-US" dirty="0">
                <a:solidFill>
                  <a:schemeClr val="bg1"/>
                </a:solidFill>
              </a:rPr>
              <a:t>cost=10900 NIS.</a:t>
            </a:r>
            <a:endParaRPr lang="ar-AE" dirty="0"/>
          </a:p>
          <a:p>
            <a:pPr marL="0" indent="0" algn="l" rtl="0">
              <a:buNone/>
            </a:pPr>
            <a:endParaRPr lang="ar-AE" dirty="0">
              <a:solidFill>
                <a:schemeClr val="bg1"/>
              </a:solidFill>
            </a:endParaRPr>
          </a:p>
        </p:txBody>
      </p:sp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926874"/>
              </p:ext>
            </p:extLst>
          </p:nvPr>
        </p:nvGraphicFramePr>
        <p:xfrm>
          <a:off x="450410" y="4996723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Cost (NIS)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 of cost ( for using one inverter )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650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Cable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6504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Protection element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78210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element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85364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 </a:t>
                      </a:r>
                      <a:endParaRPr lang="ar-A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35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Economical study for 20 </a:t>
            </a:r>
            <a:r>
              <a:rPr lang="en-US" dirty="0" err="1">
                <a:solidFill>
                  <a:schemeClr val="bg1"/>
                </a:solidFill>
              </a:rPr>
              <a:t>kwp</a:t>
            </a:r>
            <a:r>
              <a:rPr lang="en-US" dirty="0">
                <a:solidFill>
                  <a:schemeClr val="bg1"/>
                </a:solidFill>
              </a:rPr>
              <a:t> system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using one inverter </a:t>
            </a:r>
            <a:endParaRPr lang="ar-A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</p:spPr>
            <p:txBody>
              <a:bodyPr>
                <a:normAutofit/>
              </a:bodyPr>
              <a:lstStyle/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    P.P.B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6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127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𝑦𝑒𝑎𝑟𝑠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2400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ar-A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  <a:blipFill rotWithShape="1">
                <a:blip r:embed="rId3"/>
                <a:stretch>
                  <a:fillRect l="-1852" t="-1587" b="-6349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39" y="1484783"/>
            <a:ext cx="7848872" cy="224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40" y="3701109"/>
            <a:ext cx="7848872" cy="1888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940152" y="4941168"/>
                <a:ext cx="2424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20393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08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NIS/year.</a:t>
                </a:r>
                <a:endParaRPr lang="ar-J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941168"/>
                <a:ext cx="2424318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4774" t="-10000" r="-2261" b="-266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106745" y="3271718"/>
                <a:ext cx="22383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smtClean="0">
                        <a:solidFill>
                          <a:schemeClr val="bg1"/>
                        </a:solidFill>
                      </a:rPr>
                      <m:t>19345.8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NIS/year.</a:t>
                </a:r>
                <a:endParaRPr lang="ar-J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745" y="3271718"/>
                <a:ext cx="223837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5177" t="-10000" r="-2452" b="-266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585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Kw</a:t>
            </a:r>
            <a:r>
              <a:rPr lang="en-US" baseline="-25000" dirty="0" smtClean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 designing and simulation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The PV-modules :</a:t>
            </a:r>
          </a:p>
          <a:p>
            <a:pPr algn="l" rtl="0"/>
            <a:r>
              <a:rPr lang="en-US" sz="2000" dirty="0" smtClean="0">
                <a:solidFill>
                  <a:schemeClr val="bg1"/>
                </a:solidFill>
              </a:rPr>
              <a:t>Module </a:t>
            </a:r>
            <a:r>
              <a:rPr lang="en-US" sz="2000" dirty="0">
                <a:solidFill>
                  <a:schemeClr val="bg1"/>
                </a:solidFill>
              </a:rPr>
              <a:t>serial code : </a:t>
            </a:r>
            <a:r>
              <a:rPr lang="en-US" sz="2000" dirty="0" smtClean="0">
                <a:solidFill>
                  <a:schemeClr val="bg1"/>
                </a:solidFill>
              </a:rPr>
              <a:t>Hanwha_Qcells_QPLUS_L-G4_2_335.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Module Watts STC : 335 </a:t>
            </a:r>
            <a:r>
              <a:rPr lang="en-US" sz="2000" dirty="0" smtClean="0">
                <a:solidFill>
                  <a:schemeClr val="bg1"/>
                </a:solidFill>
              </a:rPr>
              <a:t>Watts.</a:t>
            </a:r>
            <a:endParaRPr lang="en-US" sz="2000" dirty="0">
              <a:solidFill>
                <a:schemeClr val="bg1"/>
              </a:solidFill>
            </a:endParaRP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Max power voltage (V</a:t>
            </a:r>
            <a:r>
              <a:rPr lang="en-US" sz="2000" baseline="-25000" dirty="0">
                <a:solidFill>
                  <a:schemeClr val="bg1"/>
                </a:solidFill>
              </a:rPr>
              <a:t>mpp</a:t>
            </a:r>
            <a:r>
              <a:rPr lang="en-US" sz="2000" dirty="0">
                <a:solidFill>
                  <a:schemeClr val="bg1"/>
                </a:solidFill>
              </a:rPr>
              <a:t>) : 37.33 </a:t>
            </a:r>
            <a:r>
              <a:rPr lang="en-US" sz="2000" dirty="0" smtClean="0">
                <a:solidFill>
                  <a:schemeClr val="bg1"/>
                </a:solidFill>
              </a:rPr>
              <a:t>Volts.</a:t>
            </a:r>
            <a:endParaRPr lang="en-US" sz="2000" dirty="0">
              <a:solidFill>
                <a:schemeClr val="bg1"/>
              </a:solidFill>
            </a:endParaRP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Max power current (I</a:t>
            </a:r>
            <a:r>
              <a:rPr lang="en-US" sz="2000" baseline="-25000" dirty="0">
                <a:solidFill>
                  <a:schemeClr val="bg1"/>
                </a:solidFill>
              </a:rPr>
              <a:t>mpp</a:t>
            </a:r>
            <a:r>
              <a:rPr lang="en-US" sz="2000" dirty="0">
                <a:solidFill>
                  <a:schemeClr val="bg1"/>
                </a:solidFill>
              </a:rPr>
              <a:t>) :  8.97 </a:t>
            </a:r>
            <a:r>
              <a:rPr lang="en-US" sz="2000" dirty="0" smtClean="0">
                <a:solidFill>
                  <a:schemeClr val="bg1"/>
                </a:solidFill>
              </a:rPr>
              <a:t>Amps.</a:t>
            </a:r>
            <a:endParaRPr lang="en-US" sz="2000" dirty="0">
              <a:solidFill>
                <a:schemeClr val="bg1"/>
              </a:solidFill>
            </a:endParaRP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Open circuit voltage (V</a:t>
            </a:r>
            <a:r>
              <a:rPr lang="en-US" sz="2000" baseline="-25000" dirty="0">
                <a:solidFill>
                  <a:schemeClr val="bg1"/>
                </a:solidFill>
              </a:rPr>
              <a:t>oc</a:t>
            </a:r>
            <a:r>
              <a:rPr lang="en-US" sz="2000" dirty="0">
                <a:solidFill>
                  <a:schemeClr val="bg1"/>
                </a:solidFill>
              </a:rPr>
              <a:t>) : 46.81 </a:t>
            </a:r>
            <a:r>
              <a:rPr lang="en-US" sz="2000" dirty="0" smtClean="0">
                <a:solidFill>
                  <a:schemeClr val="bg1"/>
                </a:solidFill>
              </a:rPr>
              <a:t>Volts.</a:t>
            </a:r>
            <a:endParaRPr lang="en-US" sz="2000" dirty="0">
              <a:solidFill>
                <a:schemeClr val="bg1"/>
              </a:solidFill>
            </a:endParaRP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Short circuit currents (I</a:t>
            </a:r>
            <a:r>
              <a:rPr lang="en-US" sz="2000" baseline="-25000" dirty="0">
                <a:solidFill>
                  <a:schemeClr val="bg1"/>
                </a:solidFill>
              </a:rPr>
              <a:t>sc</a:t>
            </a:r>
            <a:r>
              <a:rPr lang="en-US" sz="2000" dirty="0">
                <a:solidFill>
                  <a:schemeClr val="bg1"/>
                </a:solidFill>
              </a:rPr>
              <a:t>) : 9.54 </a:t>
            </a:r>
            <a:r>
              <a:rPr lang="en-US" sz="2000" dirty="0" smtClean="0">
                <a:solidFill>
                  <a:schemeClr val="bg1"/>
                </a:solidFill>
              </a:rPr>
              <a:t>Amps.</a:t>
            </a:r>
          </a:p>
          <a:p>
            <a:pPr algn="l" rtl="0"/>
            <a:r>
              <a:rPr lang="en-US" sz="2000" dirty="0">
                <a:solidFill>
                  <a:schemeClr val="bg1"/>
                </a:solidFill>
              </a:rPr>
              <a:t>Module efficiency : 16.80</a:t>
            </a:r>
            <a:r>
              <a:rPr lang="en-US" sz="2000" dirty="0" smtClean="0">
                <a:solidFill>
                  <a:schemeClr val="bg1"/>
                </a:solidFill>
              </a:rPr>
              <a:t>%.</a:t>
            </a:r>
            <a:endParaRPr lang="en-US" sz="2000" dirty="0">
              <a:solidFill>
                <a:schemeClr val="bg1"/>
              </a:solidFill>
            </a:endParaRPr>
          </a:p>
          <a:p>
            <a:pPr lvl="0" algn="l" rtl="0"/>
            <a:endParaRPr lang="en-US" sz="2000" dirty="0">
              <a:solidFill>
                <a:schemeClr val="bg1"/>
              </a:solidFill>
            </a:endParaRPr>
          </a:p>
          <a:p>
            <a:pPr algn="l" rtl="0"/>
            <a:endParaRPr lang="en-US" dirty="0">
              <a:solidFill>
                <a:schemeClr val="bg1"/>
              </a:solidFill>
            </a:endParaRPr>
          </a:p>
          <a:p>
            <a:pPr marL="0" indent="0" algn="l" rtl="0">
              <a:buNone/>
            </a:pP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صورة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3068960"/>
            <a:ext cx="2856865" cy="3247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537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49" y="2889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Economical study for 20 </a:t>
            </a:r>
            <a:r>
              <a:rPr lang="en-US" dirty="0" err="1">
                <a:solidFill>
                  <a:schemeClr val="bg1"/>
                </a:solidFill>
              </a:rPr>
              <a:t>kwp</a:t>
            </a:r>
            <a:r>
              <a:rPr lang="en-US" dirty="0">
                <a:solidFill>
                  <a:schemeClr val="bg1"/>
                </a:solidFill>
              </a:rPr>
              <a:t> system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using one inverter </a:t>
            </a:r>
            <a:endParaRPr lang="ar-A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4961" y="5981164"/>
                <a:ext cx="8229600" cy="853555"/>
              </a:xfrm>
            </p:spPr>
            <p:txBody>
              <a:bodyPr/>
              <a:lstStyle/>
              <a:p>
                <a:pPr marL="0" lvl="0" indent="0" algn="l" rtl="0">
                  <a:buNone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 P.P.B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/>
                      </a:rPr>
                      <m:t>6</m:t>
                    </m:r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/>
                      </a:rPr>
                      <m:t>23</m:t>
                    </m:r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/>
                      </a:rPr>
                      <m:t>𝑦𝑒𝑎𝑟𝑠</m:t>
                    </m:r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2400" dirty="0">
                  <a:solidFill>
                    <a:schemeClr val="bg1"/>
                  </a:solidFill>
                </a:endParaRPr>
              </a:p>
              <a:p>
                <a:endParaRPr lang="ar-A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4961" y="5981164"/>
                <a:ext cx="8229600" cy="853555"/>
              </a:xfrm>
              <a:blipFill rotWithShape="1">
                <a:blip r:embed="rId3"/>
                <a:stretch>
                  <a:fillRect l="-1111" t="-5714" b="-45714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55010"/>
            <a:ext cx="7848872" cy="1890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784887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102351" y="3284896"/>
            <a:ext cx="2430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= 19660.956 </a:t>
            </a:r>
            <a:r>
              <a:rPr lang="en-US" dirty="0">
                <a:solidFill>
                  <a:schemeClr val="bg1"/>
                </a:solidFill>
              </a:rPr>
              <a:t>NIS/year.</a:t>
            </a:r>
            <a:endParaRPr lang="ar-JO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890113" y="5013176"/>
                <a:ext cx="24756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0" fontAlgn="base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20393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08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NIS/year.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113" y="5013176"/>
                <a:ext cx="2475614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4433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043608" y="3284896"/>
            <a:ext cx="194421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114000NIS</a:t>
            </a:r>
            <a:endParaRPr lang="ar-A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13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Economical study for 20 </a:t>
            </a:r>
            <a:r>
              <a:rPr lang="en-US" dirty="0" err="1">
                <a:solidFill>
                  <a:schemeClr val="bg1"/>
                </a:solidFill>
              </a:rPr>
              <a:t>kwp</a:t>
            </a:r>
            <a:r>
              <a:rPr lang="en-US" dirty="0">
                <a:solidFill>
                  <a:schemeClr val="bg1"/>
                </a:solidFill>
              </a:rPr>
              <a:t> system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/>
              <a:t> </a:t>
            </a:r>
            <a:r>
              <a:rPr lang="en-US" dirty="0">
                <a:solidFill>
                  <a:schemeClr val="bg1"/>
                </a:solidFill>
              </a:rPr>
              <a:t>using </a:t>
            </a:r>
            <a:r>
              <a:rPr lang="en-US" dirty="0" smtClean="0">
                <a:solidFill>
                  <a:schemeClr val="bg1"/>
                </a:solidFill>
              </a:rPr>
              <a:t>two inverters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3312367"/>
          </a:xfrm>
        </p:spPr>
        <p:txBody>
          <a:bodyPr>
            <a:noAutofit/>
          </a:bodyPr>
          <a:lstStyle/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Initial investment = 88394 NIS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Depreciation factor for the system = 1 %.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Assume selling cost for 1 KWh = 0.6 NIS.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Life time cycle for the system = 25 years.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Energy gained from the system = 36578 KWh.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Saving from the system = 21946.8 NIS.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Inverter cost =13000 NIS.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margin of profits + Initial investment=118000 NIS.</a:t>
            </a:r>
          </a:p>
          <a:p>
            <a:pPr lvl="0" algn="l" rtl="0" fontAlgn="base"/>
            <a:r>
              <a:rPr lang="en-US" sz="2000" dirty="0" smtClean="0">
                <a:solidFill>
                  <a:schemeClr val="bg1"/>
                </a:solidFill>
              </a:rPr>
              <a:t>Maintenance </a:t>
            </a:r>
            <a:r>
              <a:rPr lang="en-US" sz="2000" dirty="0">
                <a:solidFill>
                  <a:schemeClr val="bg1"/>
                </a:solidFill>
              </a:rPr>
              <a:t>cost = 1.5% * total initial </a:t>
            </a:r>
            <a:r>
              <a:rPr lang="en-US" sz="2000" dirty="0" smtClean="0">
                <a:solidFill>
                  <a:schemeClr val="bg1"/>
                </a:solidFill>
              </a:rPr>
              <a:t>cost=1770NIS/year</a:t>
            </a:r>
            <a:r>
              <a:rPr lang="en-US" sz="2400" dirty="0"/>
              <a:t>.</a:t>
            </a:r>
          </a:p>
          <a:p>
            <a:pPr algn="l" rtl="0"/>
            <a:endParaRPr lang="ar-AE" sz="24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0641374"/>
              </p:ext>
            </p:extLst>
          </p:nvPr>
        </p:nvGraphicFramePr>
        <p:xfrm>
          <a:off x="450410" y="4972202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Cost (NIS)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 of cost ( for using TWO inverters)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405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Cable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7679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Protection element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80310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element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88394 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 </a:t>
                      </a:r>
                      <a:endParaRPr lang="ar-A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328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11560" y="6093296"/>
                <a:ext cx="8229600" cy="764704"/>
              </a:xfrm>
            </p:spPr>
            <p:txBody>
              <a:bodyPr>
                <a:normAutofit fontScale="90000"/>
              </a:bodyPr>
              <a:lstStyle/>
              <a:p>
                <a:pPr lvl="0" algn="l" rtl="0"/>
                <a:r>
                  <a:rPr lang="en-US" sz="2400" dirty="0" smtClean="0">
                    <a:solidFill>
                      <a:schemeClr val="bg1"/>
                    </a:solidFill>
                  </a:rPr>
                  <a:t> P.P.B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6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34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𝑦𝑒𝑎𝑟𝑠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</a:rPr>
                  <a:t/>
                </a:r>
                <a:br>
                  <a:rPr lang="en-US" sz="2400" dirty="0">
                    <a:solidFill>
                      <a:schemeClr val="bg1"/>
                    </a:solidFill>
                  </a:rPr>
                </a:br>
                <a:endParaRPr lang="ar-AE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11560" y="6093296"/>
                <a:ext cx="8229600" cy="764704"/>
              </a:xfrm>
              <a:blipFill rotWithShape="1">
                <a:blip r:embed="rId3"/>
                <a:stretch>
                  <a:fillRect l="-889" t="-4800" b="-16000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24008"/>
            <a:ext cx="7632848" cy="218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7632848" cy="1775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827584" y="330530"/>
            <a:ext cx="80648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4000" dirty="0">
                <a:solidFill>
                  <a:schemeClr val="bg1"/>
                </a:solidFill>
              </a:rPr>
              <a:t>Economical study for 20 </a:t>
            </a:r>
            <a:r>
              <a:rPr lang="en-US" sz="4000" dirty="0" err="1">
                <a:solidFill>
                  <a:schemeClr val="bg1"/>
                </a:solidFill>
              </a:rPr>
              <a:t>kwp</a:t>
            </a:r>
            <a:r>
              <a:rPr lang="en-US" sz="4000" dirty="0">
                <a:solidFill>
                  <a:schemeClr val="bg1"/>
                </a:solidFill>
              </a:rPr>
              <a:t> system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/>
              <a:t> </a:t>
            </a:r>
            <a:r>
              <a:rPr lang="en-US" sz="4000" dirty="0">
                <a:solidFill>
                  <a:schemeClr val="bg1"/>
                </a:solidFill>
              </a:rPr>
              <a:t>using two inverters</a:t>
            </a:r>
            <a:endParaRPr lang="ar-AE" sz="4000" dirty="0"/>
          </a:p>
        </p:txBody>
      </p:sp>
      <p:sp>
        <p:nvSpPr>
          <p:cNvPr id="3" name="Rectangle 2"/>
          <p:cNvSpPr/>
          <p:nvPr/>
        </p:nvSpPr>
        <p:spPr>
          <a:xfrm>
            <a:off x="6372200" y="3456384"/>
            <a:ext cx="2090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A=20024.6 </a:t>
            </a:r>
            <a:r>
              <a:rPr lang="en-US" dirty="0">
                <a:solidFill>
                  <a:schemeClr val="bg1"/>
                </a:solidFill>
              </a:rPr>
              <a:t>NIS/year.</a:t>
            </a:r>
            <a:endParaRPr lang="ar-JO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172626" y="5229200"/>
                <a:ext cx="22233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A=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20393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08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/year</a:t>
                </a:r>
                <a:r>
                  <a:rPr lang="en-US" dirty="0">
                    <a:solidFill>
                      <a:schemeClr val="bg1"/>
                    </a:solidFill>
                  </a:rPr>
                  <a:t>.</a:t>
                </a:r>
                <a:endParaRPr lang="ar-J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626" y="5229200"/>
                <a:ext cx="2223301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5495" t="-10000" r="-2747" b="-266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38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Economical study for 20 </a:t>
            </a:r>
            <a:r>
              <a:rPr lang="en-US" dirty="0" err="1">
                <a:solidFill>
                  <a:schemeClr val="bg1"/>
                </a:solidFill>
              </a:rPr>
              <a:t>kwp</a:t>
            </a:r>
            <a:r>
              <a:rPr lang="en-US" dirty="0">
                <a:solidFill>
                  <a:schemeClr val="bg1"/>
                </a:solidFill>
              </a:rPr>
              <a:t> system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using two inverters</a:t>
            </a:r>
            <a:endParaRPr lang="ar-A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5733256"/>
                <a:ext cx="8229600" cy="720080"/>
              </a:xfrm>
            </p:spPr>
            <p:txBody>
              <a:bodyPr/>
              <a:lstStyle/>
              <a:p>
                <a:pPr marL="0" lvl="0" indent="0" algn="l" rtl="0">
                  <a:buNone/>
                </a:pPr>
                <a:r>
                  <a:rPr lang="en-US" sz="2000" dirty="0" smtClean="0">
                    <a:solidFill>
                      <a:schemeClr val="bg1"/>
                    </a:solidFill>
                  </a:rPr>
                  <a:t>        P.P.B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/>
                      </a:rPr>
                      <m:t>6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/>
                      </a:rPr>
                      <m:t>46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/>
                      </a:rPr>
                      <m:t>𝑦𝑒𝑎𝑟𝑠</m:t>
                    </m:r>
                    <m:r>
                      <a:rPr lang="en-US" sz="20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ar-A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5733256"/>
                <a:ext cx="8229600" cy="720080"/>
              </a:xfrm>
              <a:blipFill rotWithShape="1">
                <a:blip r:embed="rId3"/>
                <a:stretch>
                  <a:fillRect l="-1852" t="-4202" b="-63025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70485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770485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924545" y="3635732"/>
            <a:ext cx="2535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 = </a:t>
            </a:r>
            <a:r>
              <a:rPr lang="en-US" dirty="0">
                <a:solidFill>
                  <a:schemeClr val="bg1"/>
                </a:solidFill>
              </a:rPr>
              <a:t>20400.475  NIS/year</a:t>
            </a:r>
            <a:r>
              <a:rPr lang="en-US" dirty="0"/>
              <a:t>.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770052" y="5157192"/>
                <a:ext cx="23898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20393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08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NIS/year</a:t>
                </a:r>
                <a:endParaRPr lang="ar-JO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0052" y="5157192"/>
                <a:ext cx="2389821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4847" t="-9836" r="-2296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569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chemeClr val="bg1"/>
                </a:solidFill>
              </a:rPr>
              <a:t>Economical </a:t>
            </a:r>
            <a:r>
              <a:rPr lang="en-US" dirty="0">
                <a:solidFill>
                  <a:schemeClr val="bg1"/>
                </a:solidFill>
              </a:rPr>
              <a:t>study for 20 </a:t>
            </a:r>
            <a:r>
              <a:rPr lang="en-US" dirty="0" err="1">
                <a:solidFill>
                  <a:schemeClr val="bg1"/>
                </a:solidFill>
              </a:rPr>
              <a:t>kwp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system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l" rtl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l" rtl="0"/>
            <a:endParaRPr lang="en-US" dirty="0">
              <a:solidFill>
                <a:schemeClr val="bg1"/>
              </a:solidFill>
            </a:endParaRP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algn="l" rtl="0"/>
            <a:endParaRPr lang="en-US" dirty="0">
              <a:solidFill>
                <a:schemeClr val="bg1"/>
              </a:solidFill>
            </a:endParaRP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marL="0" lvl="0" indent="0" algn="l" rtl="0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In the case 2 : The </a:t>
            </a:r>
            <a:r>
              <a:rPr lang="en-US" sz="2000" dirty="0">
                <a:solidFill>
                  <a:schemeClr val="bg1"/>
                </a:solidFill>
              </a:rPr>
              <a:t>cost of 1 </a:t>
            </a:r>
            <a:r>
              <a:rPr lang="en-US" sz="2000" dirty="0" err="1" smtClean="0">
                <a:solidFill>
                  <a:schemeClr val="bg1"/>
                </a:solidFill>
              </a:rPr>
              <a:t>w</a:t>
            </a:r>
            <a:r>
              <a:rPr lang="en-US" sz="2000" baseline="-25000" dirty="0" err="1" smtClean="0">
                <a:solidFill>
                  <a:schemeClr val="bg1"/>
                </a:solidFill>
              </a:rPr>
              <a:t>p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= 1.55 $/</a:t>
            </a:r>
            <a:r>
              <a:rPr lang="en-US" sz="2000" dirty="0" err="1">
                <a:solidFill>
                  <a:schemeClr val="bg1"/>
                </a:solidFill>
              </a:rPr>
              <a:t>w</a:t>
            </a:r>
            <a:r>
              <a:rPr lang="en-US" sz="2000" baseline="-25000" dirty="0" err="1">
                <a:solidFill>
                  <a:schemeClr val="bg1"/>
                </a:solidFill>
              </a:rPr>
              <a:t>p</a:t>
            </a:r>
            <a:r>
              <a:rPr lang="en-US" sz="2000" baseline="-25000" dirty="0">
                <a:solidFill>
                  <a:schemeClr val="bg1"/>
                </a:solidFill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algn="l" rtl="0"/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-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8354873"/>
                  </p:ext>
                </p:extLst>
              </p:nvPr>
            </p:nvGraphicFramePr>
            <p:xfrm>
              <a:off x="820794" y="2708920"/>
              <a:ext cx="7488831" cy="1832202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2496277"/>
                    <a:gridCol w="2496277"/>
                    <a:gridCol w="2496277"/>
                  </a:tblGrid>
                  <a:tr h="56558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Case2(10kw</a:t>
                          </a:r>
                          <a:r>
                            <a:rPr lang="en-US" sz="2000" b="1" baseline="-25000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p</a:t>
                          </a: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 inverter)</a:t>
                          </a:r>
                          <a:endParaRPr lang="en-US" sz="2000" dirty="0"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Case 1(20kw</a:t>
                          </a:r>
                          <a:r>
                            <a:rPr lang="en-US" sz="2000" b="1" baseline="-25000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p</a:t>
                          </a: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 inverter)</a:t>
                          </a:r>
                          <a:endParaRPr lang="en-US" sz="2000" dirty="0"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Case</a:t>
                          </a:r>
                          <a:endParaRPr lang="en-US" sz="2000" dirty="0"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6558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6.34</a:t>
                          </a:r>
                          <a:endParaRPr lang="en-US" sz="180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6.127</a:t>
                          </a:r>
                          <a:endParaRPr lang="en-US" sz="1800" b="1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Ideal case</a:t>
                          </a:r>
                          <a:endParaRPr lang="en-US" sz="1800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6558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/>
                                    <a:ea typeface="MS Mincho"/>
                                    <a:cs typeface="Times New Roman"/>
                                  </a:rPr>
                                  <m:t>𝟔</m:t>
                                </m:r>
                                <m:r>
                                  <a:rPr lang="en-US" sz="1800" b="1" i="1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/>
                                    <a:ea typeface="MS Mincho"/>
                                    <a:cs typeface="Times New Roman"/>
                                  </a:rPr>
                                  <m:t>.</m:t>
                                </m:r>
                                <m:r>
                                  <a:rPr lang="en-US" sz="1800" b="1" i="1" smtClean="0"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/>
                                    <a:ea typeface="MS Mincho"/>
                                    <a:cs typeface="Times New Roman"/>
                                  </a:rPr>
                                  <m:t>𝟒𝟔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6.23</a:t>
                          </a:r>
                          <a:endParaRPr lang="en-US" sz="1800" b="1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Inverter case</a:t>
                          </a:r>
                          <a:endParaRPr lang="en-US" sz="1800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8354873"/>
                  </p:ext>
                </p:extLst>
              </p:nvPr>
            </p:nvGraphicFramePr>
            <p:xfrm>
              <a:off x="820794" y="2708920"/>
              <a:ext cx="7488831" cy="1809977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2496277"/>
                    <a:gridCol w="2496277"/>
                    <a:gridCol w="2496277"/>
                  </a:tblGrid>
                  <a:tr h="67881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Case2(10kw</a:t>
                          </a:r>
                          <a:r>
                            <a:rPr lang="en-US" sz="2000" b="1" baseline="-25000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p</a:t>
                          </a: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 inverter)</a:t>
                          </a:r>
                          <a:endParaRPr lang="en-US" sz="2000" dirty="0"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Case 1(20kw</a:t>
                          </a:r>
                          <a:r>
                            <a:rPr lang="en-US" sz="2000" b="1" baseline="-25000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p</a:t>
                          </a: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 inverter)</a:t>
                          </a:r>
                          <a:endParaRPr lang="en-US" sz="2000" dirty="0"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1" dirty="0">
                              <a:solidFill>
                                <a:srgbClr val="FFFFFF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Case</a:t>
                          </a:r>
                          <a:endParaRPr lang="en-US" sz="2000" dirty="0"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65581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6.34</a:t>
                          </a:r>
                          <a:endParaRPr lang="en-US" sz="180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6.127</a:t>
                          </a:r>
                          <a:endParaRPr lang="en-US" sz="1800" b="1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Ideal case</a:t>
                          </a:r>
                          <a:endParaRPr lang="en-US" sz="1800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65581">
                    <a:tc>
                      <a:txBody>
                        <a:bodyPr/>
                        <a:lstStyle/>
                        <a:p>
                          <a:endParaRPr lang="ar-AE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44" t="-229032" r="-200489" b="-1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6.23</a:t>
                          </a:r>
                          <a:endParaRPr lang="en-US" sz="1800" b="1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dirty="0">
                              <a:solidFill>
                                <a:schemeClr val="bg1"/>
                              </a:solidFill>
                              <a:effectLst/>
                              <a:latin typeface="Times New Roman"/>
                              <a:ea typeface="MS Mincho"/>
                              <a:cs typeface="Arial"/>
                            </a:rPr>
                            <a:t>Inverter case</a:t>
                          </a:r>
                          <a:endParaRPr lang="en-US" sz="1800" dirty="0">
                            <a:solidFill>
                              <a:schemeClr val="bg1"/>
                            </a:solidFill>
                            <a:effectLst/>
                            <a:latin typeface="Calibri"/>
                            <a:ea typeface="MS Mincho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844825" y="1757581"/>
            <a:ext cx="4076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Recommended :</a:t>
            </a:r>
          </a:p>
          <a:p>
            <a:pPr algn="l" rtl="0"/>
            <a:endParaRPr lang="ar-A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5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410" y="620688"/>
            <a:ext cx="8229600" cy="1152128"/>
          </a:xfrm>
        </p:spPr>
        <p:txBody>
          <a:bodyPr>
            <a:normAutofit fontScale="90000"/>
          </a:bodyPr>
          <a:lstStyle/>
          <a:p>
            <a:pPr marL="514350" indent="-514350" rtl="0"/>
            <a:r>
              <a:rPr lang="en-US" dirty="0" smtClean="0">
                <a:solidFill>
                  <a:schemeClr val="bg1"/>
                </a:solidFill>
              </a:rPr>
              <a:t>Economical study for real </a:t>
            </a:r>
            <a:r>
              <a:rPr lang="en-US" dirty="0">
                <a:solidFill>
                  <a:schemeClr val="bg1"/>
                </a:solidFill>
              </a:rPr>
              <a:t>study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 (in </a:t>
            </a:r>
            <a:r>
              <a:rPr lang="en-US" dirty="0">
                <a:solidFill>
                  <a:schemeClr val="bg1"/>
                </a:solidFill>
              </a:rPr>
              <a:t>azimuth </a:t>
            </a:r>
            <a:r>
              <a:rPr lang="en-US" dirty="0" smtClean="0">
                <a:solidFill>
                  <a:schemeClr val="bg1"/>
                </a:solidFill>
              </a:rPr>
              <a:t>zero)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Initial investment = 406611 NIS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Depreciation factor for the system = 1 %.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Assume selling cost for 1 KWh = 0.6 NIS.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Life time cycle for the system = 25 years.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Energy gained from the system =  186500KWh.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Saving from the system =  111900NIS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Cost of one inverter = 15000 NIS. 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margin of profits + Initial investment=550000 NIS.</a:t>
            </a:r>
          </a:p>
          <a:p>
            <a:pPr lvl="0" algn="l" rtl="0" fontAlgn="base"/>
            <a:r>
              <a:rPr lang="en-US" sz="2000" dirty="0">
                <a:solidFill>
                  <a:schemeClr val="bg1"/>
                </a:solidFill>
              </a:rPr>
              <a:t>Maintenance cost = 1.5% * total initial cost =</a:t>
            </a:r>
            <a:r>
              <a:rPr lang="en-US" sz="2000" dirty="0" smtClean="0">
                <a:solidFill>
                  <a:schemeClr val="bg1"/>
                </a:solidFill>
              </a:rPr>
              <a:t>0.015*118000=8250NIS/year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  <a:p>
            <a:pPr algn="l" rtl="0"/>
            <a:endParaRPr lang="ar-AE" sz="2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902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2275365"/>
              </p:ext>
            </p:extLst>
          </p:nvPr>
        </p:nvGraphicFramePr>
        <p:xfrm>
          <a:off x="450410" y="5003800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Cost (NIS)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 of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cost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(in azimuth zero)</a:t>
                      </a:r>
                      <a:endParaRPr lang="ar-A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2380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Cable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22321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Protection element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381910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element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406611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 </a:t>
                      </a:r>
                      <a:endParaRPr lang="ar-A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83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Economical study for real study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  (in azimuth zero)</a:t>
            </a:r>
            <a:endParaRPr lang="ar-A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06916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 </a:t>
                </a:r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P.</a:t>
                </a:r>
                <a:r>
                  <a:rPr lang="en-US" sz="2400" dirty="0">
                    <a:solidFill>
                      <a:schemeClr val="bg1"/>
                    </a:solidFill>
                  </a:rPr>
                  <a:t>P.B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5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7976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  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𝑦𝑒𝑎𝑟𝑠</m:t>
                    </m:r>
                  </m:oMath>
                </a14:m>
                <a:endParaRPr lang="ar-AE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069160"/>
              </a:xfrm>
              <a:blipFill rotWithShape="1">
                <a:blip r:embed="rId3"/>
                <a:stretch>
                  <a:fillRect l="-1852" t="-1564" b="-722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67745"/>
            <a:ext cx="7560840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3"/>
            <a:ext cx="7560840" cy="202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04812" y="3286737"/>
            <a:ext cx="2021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>
                <a:solidFill>
                  <a:schemeClr val="bg1"/>
                </a:solidFill>
              </a:rPr>
              <a:t>= 93335 NIS/year</a:t>
            </a:r>
            <a:r>
              <a:rPr lang="en-US" dirty="0"/>
              <a:t>.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681647" y="5157192"/>
                <a:ext cx="27320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0" fontAlgn="base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= 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103978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101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NIS/year.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647" y="5157192"/>
                <a:ext cx="2732095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4018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100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Economical study for real study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  (in azimuth zero)</a:t>
            </a:r>
            <a:endParaRPr lang="ar-A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</p:spPr>
            <p:txBody>
              <a:bodyPr>
                <a:normAutofit lnSpcReduction="10000"/>
              </a:bodyPr>
              <a:lstStyle/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r>
                  <a:rPr lang="en-US" dirty="0" smtClean="0">
                    <a:solidFill>
                      <a:schemeClr val="bg1"/>
                    </a:solidFill>
                  </a:rPr>
                  <a:t>  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P.P.B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5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833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𝑦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chemeClr val="bg1"/>
                        </a:solidFill>
                        <a:latin typeface="Cambria Math"/>
                      </a:rPr>
                      <m:t>ears</m:t>
                    </m:r>
                    <m:r>
                      <a:rPr lang="en-US" sz="2400" b="1" i="1">
                        <a:latin typeface="Cambria Math"/>
                      </a:rPr>
                      <m:t>.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ar-A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  <a:blipFill rotWithShape="1">
                <a:blip r:embed="rId3"/>
                <a:stretch>
                  <a:fillRect l="-1852" t="-2564" r="-1852" b="-11233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984776" cy="206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98008"/>
            <a:ext cx="6984776" cy="2092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697418" y="3429000"/>
            <a:ext cx="2482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A = </a:t>
            </a:r>
            <a:r>
              <a:rPr lang="en-US" dirty="0">
                <a:solidFill>
                  <a:schemeClr val="bg1"/>
                </a:solidFill>
              </a:rPr>
              <a:t>93905.378 NIS/year</a:t>
            </a:r>
            <a:r>
              <a:rPr lang="en-US" dirty="0"/>
              <a:t>.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416036" y="5301208"/>
                <a:ext cx="278339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0" fontAlgn="base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= 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103978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101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NIS/year.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036" y="5301208"/>
                <a:ext cx="2783391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3939" b="-266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913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Economical study for real study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  (in azimuth </a:t>
            </a:r>
            <a:r>
              <a:rPr lang="en-US" dirty="0" smtClean="0">
                <a:solidFill>
                  <a:schemeClr val="bg1"/>
                </a:solidFill>
              </a:rPr>
              <a:t>10)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Initial investment = 454774NIS..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Depreciation factor for the system = 1 %.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Assume selling cost for 1 KWh = 0.6 NIS.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Life time cycle for the system = 25 years.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Energy gained from the system =  220700 KWh.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Saving from the system =  132420NIS.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Inverter cost =25000NIS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margin of profits + Initial investment=680000 NIS</a:t>
            </a:r>
            <a:r>
              <a:rPr lang="en-US" sz="2600" dirty="0"/>
              <a:t>.</a:t>
            </a:r>
          </a:p>
          <a:p>
            <a:pPr lvl="0" algn="l" rtl="0" fontAlgn="base"/>
            <a:r>
              <a:rPr lang="en-US" sz="2600" dirty="0">
                <a:solidFill>
                  <a:schemeClr val="bg1"/>
                </a:solidFill>
              </a:rPr>
              <a:t>Maintenance cost = 1.5% * total initial </a:t>
            </a:r>
            <a:r>
              <a:rPr lang="en-US" sz="2600" dirty="0" smtClean="0">
                <a:solidFill>
                  <a:schemeClr val="bg1"/>
                </a:solidFill>
              </a:rPr>
              <a:t>cost = </a:t>
            </a:r>
            <a:r>
              <a:rPr lang="en-US" sz="2600" dirty="0">
                <a:solidFill>
                  <a:schemeClr val="bg1"/>
                </a:solidFill>
              </a:rPr>
              <a:t>10200  NIS/year</a:t>
            </a:r>
          </a:p>
          <a:p>
            <a:pPr algn="l" rtl="0"/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216105"/>
              </p:ext>
            </p:extLst>
          </p:nvPr>
        </p:nvGraphicFramePr>
        <p:xfrm>
          <a:off x="450410" y="5003800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Cost (NIS)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 of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cost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(in azimuth zero)</a:t>
                      </a:r>
                      <a:endParaRPr lang="ar-A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3090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Cable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21374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Protection element</a:t>
                      </a:r>
                      <a:r>
                        <a:rPr lang="en-US" baseline="0" dirty="0" smtClean="0"/>
                        <a:t>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422310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element cost </a:t>
                      </a:r>
                      <a:endParaRPr lang="ar-A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454774</a:t>
                      </a:r>
                      <a:endParaRPr lang="ar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 </a:t>
                      </a:r>
                      <a:endParaRPr lang="ar-A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65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Economical study for real study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  (in azimuth </a:t>
            </a:r>
            <a:r>
              <a:rPr lang="en-US" dirty="0" smtClean="0">
                <a:solidFill>
                  <a:schemeClr val="bg1"/>
                </a:solidFill>
              </a:rPr>
              <a:t>10)</a:t>
            </a:r>
            <a:endParaRPr lang="ar-A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</p:spPr>
            <p:txBody>
              <a:bodyPr>
                <a:normAutofit lnSpcReduction="10000"/>
              </a:bodyPr>
              <a:lstStyle/>
              <a:p>
                <a:pPr marL="0" indent="0" algn="l" rtl="0">
                  <a:buNone/>
                </a:pPr>
                <a:r>
                  <a:rPr lang="en-US" dirty="0" smtClean="0"/>
                  <a:t>  </a:t>
                </a:r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endParaRPr lang="en-US" dirty="0" smtClean="0"/>
              </a:p>
              <a:p>
                <a:pPr marL="0" indent="0" algn="l" rtl="0">
                  <a:buNone/>
                </a:pPr>
                <a:endParaRPr lang="en-US" dirty="0"/>
              </a:p>
              <a:p>
                <a:pPr marL="0" indent="0" algn="l" rtl="0">
                  <a:buNone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   P.P.B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6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057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𝑦𝑒𝑎𝑟𝑠</m:t>
                    </m:r>
                  </m:oMath>
                </a14:m>
                <a:endParaRPr lang="ar-AE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  <a:blipFill rotWithShape="1">
                <a:blip r:embed="rId3"/>
                <a:stretch>
                  <a:fillRect l="-1852" t="-2602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7358"/>
            <a:ext cx="6696744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91858"/>
            <a:ext cx="6696744" cy="195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80522" y="3307192"/>
            <a:ext cx="2103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>
                <a:solidFill>
                  <a:schemeClr val="bg1"/>
                </a:solidFill>
              </a:rPr>
              <a:t>= 115396 NIS/year</a:t>
            </a:r>
            <a:endParaRPr lang="ar-JO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125240" y="4869160"/>
                <a:ext cx="26320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0" fontAlgn="base"/>
                <a:r>
                  <a:rPr lang="en-US" b="0" dirty="0" smtClean="0">
                    <a:solidFill>
                      <a:schemeClr val="bg1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b="0" i="1">
                        <a:solidFill>
                          <a:schemeClr val="bg1"/>
                        </a:solidFill>
                        <a:latin typeface="Cambria Math"/>
                      </a:rPr>
                      <m:t>123045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39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NIS/year.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5240" y="4869160"/>
                <a:ext cx="2632067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1852" t="-8333" r="-3935" b="-266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602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20 Kw</a:t>
            </a:r>
            <a:r>
              <a:rPr lang="en-US" baseline="-25000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 designing and simulation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Two scenarios :</a:t>
            </a:r>
          </a:p>
          <a:p>
            <a:pPr marL="514350" indent="-514350" algn="l" rtl="0">
              <a:lnSpc>
                <a:spcPct val="150000"/>
              </a:lnSpc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Using one inverter 20 kw.</a:t>
            </a:r>
          </a:p>
          <a:p>
            <a:pPr marL="514350" indent="-514350" algn="l" rtl="0">
              <a:lnSpc>
                <a:spcPct val="150000"/>
              </a:lnSpc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Using two inverters 10 kw.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5449" y="-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70765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Economical study for real study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  (in azimuth </a:t>
            </a:r>
            <a:r>
              <a:rPr lang="en-US" dirty="0" smtClean="0">
                <a:solidFill>
                  <a:schemeClr val="bg1"/>
                </a:solidFill>
              </a:rPr>
              <a:t>10)</a:t>
            </a:r>
            <a:endParaRPr lang="ar-A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</p:spPr>
            <p:txBody>
              <a:bodyPr>
                <a:normAutofit/>
              </a:bodyPr>
              <a:lstStyle/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endParaRPr lang="en-US" dirty="0" smtClean="0">
                  <a:solidFill>
                    <a:schemeClr val="bg1"/>
                  </a:solidFill>
                </a:endParaRPr>
              </a:p>
              <a:p>
                <a:pPr marL="0" lvl="0" indent="0" algn="l" rtl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P.P.B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400">
                        <a:solidFill>
                          <a:schemeClr val="bg1"/>
                        </a:solidFill>
                        <a:latin typeface="Cambria Math"/>
                      </a:rPr>
                      <m:t>6</m:t>
                    </m:r>
                    <m:r>
                      <a:rPr lang="en-US" sz="240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sz="2400">
                        <a:solidFill>
                          <a:schemeClr val="bg1"/>
                        </a:solidFill>
                        <a:latin typeface="Cambria Math"/>
                      </a:rPr>
                      <m:t>08</m:t>
                    </m:r>
                    <m:r>
                      <a:rPr lang="en-US" sz="240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chemeClr val="bg1"/>
                        </a:solidFill>
                        <a:latin typeface="Cambria Math"/>
                      </a:rPr>
                      <m:t>years</m:t>
                    </m:r>
                    <m:r>
                      <a:rPr lang="en-US" sz="2400" b="1" i="1">
                        <a:latin typeface="Cambria Math"/>
                      </a:rPr>
                      <m:t>.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ar-A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97152"/>
              </a:xfrm>
              <a:blipFill rotWithShape="1">
                <a:blip r:embed="rId3"/>
                <a:stretch>
                  <a:fillRect l="-1852" t="-1587" r="-1852" b="-9280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628800"/>
            <a:ext cx="6984776" cy="201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640857"/>
            <a:ext cx="6984776" cy="197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76791" y="3429000"/>
            <a:ext cx="2260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A =115871.3 NIS/year.</a:t>
            </a:r>
            <a:endParaRPr lang="ar-JO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561348" y="5085184"/>
                <a:ext cx="24756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rtl="0" fontAlgn="base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= 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123045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.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4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NIS/year.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348" y="5085184"/>
                <a:ext cx="2475614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4433" b="-245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49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49" y="106827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Economical study for real study </a:t>
            </a:r>
            <a:endParaRPr lang="ar-A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855098"/>
              </p:ext>
            </p:extLst>
          </p:nvPr>
        </p:nvGraphicFramePr>
        <p:xfrm>
          <a:off x="402418" y="2492896"/>
          <a:ext cx="8323714" cy="3419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8938"/>
                <a:gridCol w="1656184"/>
                <a:gridCol w="1728192"/>
                <a:gridCol w="1872208"/>
                <a:gridCol w="1728192"/>
              </a:tblGrid>
              <a:tr h="1224136"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Case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Ideal case 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MS Mincho"/>
                          <a:cs typeface="Arial"/>
                        </a:rPr>
                        <a:t>P.P.B</a:t>
                      </a:r>
                      <a:r>
                        <a:rPr lang="en-US" sz="1800" baseline="0" dirty="0" smtClean="0">
                          <a:effectLst/>
                          <a:latin typeface="Calibri"/>
                          <a:ea typeface="MS Mincho"/>
                          <a:cs typeface="Arial"/>
                        </a:rPr>
                        <a:t> (years)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Worse case 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  <a:ea typeface="MS Mincho"/>
                          <a:cs typeface="Arial"/>
                        </a:rPr>
                        <a:t>P.P.B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MS Mincho"/>
                          <a:cs typeface="Arial"/>
                        </a:rPr>
                        <a:t> (years)</a:t>
                      </a:r>
                      <a:endParaRPr lang="en-US" sz="1800" dirty="0" smtClean="0">
                        <a:effectLst/>
                        <a:latin typeface="+mn-lt"/>
                        <a:ea typeface="MS Mincho"/>
                        <a:cs typeface="Arial"/>
                      </a:endParaRPr>
                    </a:p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Energy/years </a:t>
                      </a:r>
                      <a:r>
                        <a:rPr lang="en-US" sz="1800" dirty="0" smtClean="0">
                          <a:effectLst/>
                        </a:rPr>
                        <a:t>(Kw/years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for </a:t>
                      </a:r>
                    </a:p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1w</a:t>
                      </a:r>
                      <a:r>
                        <a:rPr lang="en-US" sz="1800" b="1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Arial"/>
                        </a:rPr>
                        <a:t>)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20924"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100kw</a:t>
                      </a:r>
                      <a:r>
                        <a:rPr lang="en-US" sz="1800" baseline="-25000" dirty="0" smtClean="0">
                          <a:effectLst/>
                        </a:rPr>
                        <a:t>p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5.7976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5.833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119000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MS Mincho"/>
                          <a:cs typeface="Arial"/>
                        </a:rPr>
                        <a:t>1.4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20924"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120kw</a:t>
                      </a:r>
                      <a:r>
                        <a:rPr lang="en-US" sz="1800" baseline="-25000" dirty="0">
                          <a:effectLst/>
                        </a:rPr>
                        <a:t>p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6.057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6.08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220700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7" name="Rectangle 6"/>
          <p:cNvSpPr/>
          <p:nvPr/>
        </p:nvSpPr>
        <p:spPr>
          <a:xfrm>
            <a:off x="711718" y="1772816"/>
            <a:ext cx="4076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Recommended :</a:t>
            </a:r>
          </a:p>
          <a:p>
            <a:pPr algn="l" rtl="0"/>
            <a:endParaRPr lang="ar-A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Conclusions</a:t>
            </a: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600" dirty="0">
                <a:solidFill>
                  <a:schemeClr val="bg1"/>
                </a:solidFill>
              </a:rPr>
              <a:t>T</a:t>
            </a:r>
            <a:r>
              <a:rPr lang="en-US" sz="2600" dirty="0" smtClean="0">
                <a:solidFill>
                  <a:schemeClr val="bg1"/>
                </a:solidFill>
              </a:rPr>
              <a:t>he </a:t>
            </a:r>
            <a:r>
              <a:rPr lang="en-US" sz="2600" dirty="0">
                <a:solidFill>
                  <a:schemeClr val="bg1"/>
                </a:solidFill>
              </a:rPr>
              <a:t>20 </a:t>
            </a:r>
            <a:r>
              <a:rPr lang="en-US" sz="2600" dirty="0" err="1" smtClean="0">
                <a:solidFill>
                  <a:schemeClr val="bg1"/>
                </a:solidFill>
              </a:rPr>
              <a:t>Kw</a:t>
            </a:r>
            <a:r>
              <a:rPr lang="en-US" sz="2600" baseline="-25000" dirty="0" err="1" smtClean="0">
                <a:solidFill>
                  <a:schemeClr val="bg1"/>
                </a:solidFill>
              </a:rPr>
              <a:t>p</a:t>
            </a:r>
            <a:r>
              <a:rPr lang="en-US" sz="2600" baseline="-25000" dirty="0" smtClean="0">
                <a:solidFill>
                  <a:schemeClr val="bg1"/>
                </a:solidFill>
              </a:rPr>
              <a:t> </a:t>
            </a:r>
            <a:r>
              <a:rPr lang="en-US" sz="2600" dirty="0">
                <a:solidFill>
                  <a:schemeClr val="bg1"/>
                </a:solidFill>
              </a:rPr>
              <a:t>project we choose the case with two 10 kw inverter rather than one 20 kw inverter because of reliability issues , and for the Engineering and Information technology building project we have chosen the case where the azimuth angle is 10 degree rather than 0 because in this case we can maximize the area we have on the roof top so we can put more modules and produce more energy up to 120 </a:t>
            </a:r>
            <a:r>
              <a:rPr lang="en-US" sz="2600" dirty="0" err="1">
                <a:solidFill>
                  <a:schemeClr val="bg1"/>
                </a:solidFill>
              </a:rPr>
              <a:t>KW</a:t>
            </a:r>
            <a:r>
              <a:rPr lang="en-US" sz="2600" baseline="-25000" dirty="0" err="1">
                <a:solidFill>
                  <a:schemeClr val="bg1"/>
                </a:solidFill>
              </a:rPr>
              <a:t>p</a:t>
            </a:r>
            <a:r>
              <a:rPr lang="en-US" sz="2600" baseline="-25000" dirty="0">
                <a:solidFill>
                  <a:schemeClr val="bg1"/>
                </a:solidFill>
              </a:rPr>
              <a:t> </a:t>
            </a:r>
            <a:r>
              <a:rPr lang="en-US" sz="2600" dirty="0">
                <a:solidFill>
                  <a:schemeClr val="bg1"/>
                </a:solidFill>
              </a:rPr>
              <a:t>rather than 100 </a:t>
            </a:r>
            <a:r>
              <a:rPr lang="en-US" sz="2600" dirty="0" err="1">
                <a:solidFill>
                  <a:schemeClr val="bg1"/>
                </a:solidFill>
              </a:rPr>
              <a:t>KW</a:t>
            </a:r>
            <a:r>
              <a:rPr lang="en-US" sz="2600" baseline="-25000" dirty="0" err="1">
                <a:solidFill>
                  <a:schemeClr val="bg1"/>
                </a:solidFill>
              </a:rPr>
              <a:t>p</a:t>
            </a:r>
            <a:r>
              <a:rPr lang="en-US" sz="2600" baseline="-25000" dirty="0">
                <a:solidFill>
                  <a:schemeClr val="bg1"/>
                </a:solidFill>
              </a:rPr>
              <a:t> </a:t>
            </a:r>
            <a:r>
              <a:rPr lang="en-US" sz="2600" dirty="0">
                <a:solidFill>
                  <a:schemeClr val="bg1"/>
                </a:solidFill>
              </a:rPr>
              <a:t>in the 0 degree azimuth</a:t>
            </a:r>
            <a:r>
              <a:rPr lang="en-US" sz="2600" baseline="-25000" dirty="0">
                <a:solidFill>
                  <a:schemeClr val="bg1"/>
                </a:solidFill>
              </a:rPr>
              <a:t> </a:t>
            </a:r>
            <a:r>
              <a:rPr lang="en-US" sz="2600" dirty="0">
                <a:solidFill>
                  <a:schemeClr val="bg1"/>
                </a:solidFill>
              </a:rPr>
              <a:t>, and for the optimum working hours it will differ in timing through the day but in total it will remain the same.</a:t>
            </a:r>
            <a:endParaRPr lang="ar-AE" sz="26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32522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570365">
            <a:off x="-220585" y="2362039"/>
            <a:ext cx="8229600" cy="5649491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Any questions ?</a:t>
            </a:r>
            <a:endParaRPr lang="ar-AE" sz="9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6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20 Kw</a:t>
            </a:r>
            <a:r>
              <a:rPr lang="en-US" baseline="-25000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 designing and simulation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Using one inverter 20 kw.</a:t>
            </a:r>
          </a:p>
          <a:p>
            <a:pPr lvl="0" algn="l" rtl="0"/>
            <a:r>
              <a:rPr lang="en-US" sz="2000" dirty="0" smtClean="0">
                <a:solidFill>
                  <a:schemeClr val="bg1"/>
                </a:solidFill>
              </a:rPr>
              <a:t>Inverter </a:t>
            </a:r>
            <a:r>
              <a:rPr lang="en-US" sz="2000" dirty="0">
                <a:solidFill>
                  <a:schemeClr val="bg1"/>
                </a:solidFill>
              </a:rPr>
              <a:t>code : </a:t>
            </a:r>
            <a:r>
              <a:rPr lang="en-US" sz="2000" dirty="0" smtClean="0">
                <a:solidFill>
                  <a:schemeClr val="bg1"/>
                </a:solidFill>
              </a:rPr>
              <a:t>TRIO_20_0_0_OUTD_S1_US</a:t>
            </a:r>
            <a:endParaRPr lang="en-US" sz="2000" dirty="0">
              <a:solidFill>
                <a:schemeClr val="bg1"/>
              </a:solidFill>
            </a:endParaRP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Absolute Max.DC voltage : 1000 Volts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Nominal power : 20 KW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Maximum efficiency : 97.3%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Number of MPPT : 2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Max. Ac output current : 33 Amps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Technology : three-phase</a:t>
            </a:r>
          </a:p>
          <a:p>
            <a:pPr rtl="0"/>
            <a:r>
              <a:rPr lang="en-US" dirty="0"/>
              <a:t> </a:t>
            </a:r>
          </a:p>
          <a:p>
            <a:pPr marL="0" lvl="0" indent="0" algn="l" rtl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l" rtl="0">
              <a:buNone/>
            </a:pP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7" name="صورة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2708920"/>
            <a:ext cx="3240360" cy="335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792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20 Kw</a:t>
            </a:r>
            <a:r>
              <a:rPr lang="en-US" baseline="-25000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 designing and </a:t>
            </a:r>
            <a:r>
              <a:rPr lang="en-US" dirty="0" smtClean="0">
                <a:solidFill>
                  <a:schemeClr val="bg1"/>
                </a:solidFill>
              </a:rPr>
              <a:t>simulation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Using one inverter 20 kw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ar-AE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3528" y="1484784"/>
            <a:ext cx="864095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>
                <a:solidFill>
                  <a:schemeClr val="bg1"/>
                </a:solidFill>
              </a:rPr>
              <a:t>20 Kw</a:t>
            </a:r>
            <a:r>
              <a:rPr lang="en-US" baseline="-25000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 designing and simulation</a:t>
            </a:r>
            <a:endParaRPr lang="ar-A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>
                <a:solidFill>
                  <a:schemeClr val="bg1"/>
                </a:solidFill>
              </a:rPr>
              <a:t>Using two inverters 10 kw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0" algn="l" rtl="0"/>
            <a:r>
              <a:rPr lang="en-US" sz="2000" dirty="0" smtClean="0">
                <a:solidFill>
                  <a:schemeClr val="bg1"/>
                </a:solidFill>
              </a:rPr>
              <a:t>Inverter </a:t>
            </a:r>
            <a:r>
              <a:rPr lang="en-US" sz="2000" dirty="0">
                <a:solidFill>
                  <a:schemeClr val="bg1"/>
                </a:solidFill>
              </a:rPr>
              <a:t>code : PVI-10.0-TL-OUTD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Absolute Max.DC voltage : 9</a:t>
            </a:r>
            <a:r>
              <a:rPr lang="en-US" sz="2000" dirty="0" smtClean="0">
                <a:solidFill>
                  <a:schemeClr val="bg1"/>
                </a:solidFill>
              </a:rPr>
              <a:t>00 </a:t>
            </a:r>
            <a:r>
              <a:rPr lang="en-US" sz="2000" dirty="0">
                <a:solidFill>
                  <a:schemeClr val="bg1"/>
                </a:solidFill>
              </a:rPr>
              <a:t>Volts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Nominal power : </a:t>
            </a:r>
            <a:r>
              <a:rPr lang="en-US" sz="2000" dirty="0" smtClean="0">
                <a:solidFill>
                  <a:schemeClr val="bg1"/>
                </a:solidFill>
              </a:rPr>
              <a:t>10 </a:t>
            </a:r>
            <a:r>
              <a:rPr lang="en-US" sz="2000" dirty="0">
                <a:solidFill>
                  <a:schemeClr val="bg1"/>
                </a:solidFill>
              </a:rPr>
              <a:t>KW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Maximum efficiency : </a:t>
            </a:r>
            <a:r>
              <a:rPr lang="en-US" sz="2000" dirty="0" smtClean="0">
                <a:solidFill>
                  <a:schemeClr val="bg1"/>
                </a:solidFill>
              </a:rPr>
              <a:t>97.8%</a:t>
            </a:r>
            <a:endParaRPr lang="en-US" sz="2000" dirty="0">
              <a:solidFill>
                <a:schemeClr val="bg1"/>
              </a:solidFill>
            </a:endParaRP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Number of MPPT : 2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Max. Ac output current : 16.6 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Amps</a:t>
            </a:r>
          </a:p>
          <a:p>
            <a:pPr lvl="0" algn="l" rtl="0"/>
            <a:r>
              <a:rPr lang="en-US" sz="2000" dirty="0">
                <a:solidFill>
                  <a:schemeClr val="bg1"/>
                </a:solidFill>
              </a:rPr>
              <a:t>Technology : three-phase</a:t>
            </a:r>
          </a:p>
          <a:p>
            <a:pPr marL="0" indent="0" algn="l" rtl="0">
              <a:buNone/>
            </a:pPr>
            <a:endParaRPr lang="ar-AE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5449" y="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00311"/>
            <a:ext cx="3009900" cy="278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47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chemeClr val="bg1"/>
                </a:solidFill>
              </a:rPr>
              <a:t>20 </a:t>
            </a:r>
            <a:r>
              <a:rPr lang="en-US" dirty="0">
                <a:solidFill>
                  <a:schemeClr val="bg1"/>
                </a:solidFill>
              </a:rPr>
              <a:t>Kw</a:t>
            </a:r>
            <a:r>
              <a:rPr lang="en-US" baseline="-25000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 designing and </a:t>
            </a:r>
            <a:r>
              <a:rPr lang="en-US" dirty="0" smtClean="0">
                <a:solidFill>
                  <a:schemeClr val="bg1"/>
                </a:solidFill>
              </a:rPr>
              <a:t>simulation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Using two inverters 10 kw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ar-AE" dirty="0"/>
          </a:p>
        </p:txBody>
      </p:sp>
      <p:sp>
        <p:nvSpPr>
          <p:cNvPr id="5" name="Rectangle 4"/>
          <p:cNvSpPr/>
          <p:nvPr/>
        </p:nvSpPr>
        <p:spPr>
          <a:xfrm>
            <a:off x="-15449" y="0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545" y="1556792"/>
            <a:ext cx="828092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35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304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Shading on PV systems and spacing between rows</a:t>
            </a:r>
            <a:endParaRPr lang="ar-AE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000" dirty="0" smtClean="0">
                    <a:solidFill>
                      <a:schemeClr val="bg1"/>
                    </a:solidFill>
                  </a:rPr>
                  <a:t>Parameters: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𝑤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𝑚𝑜𝑑𝑢𝑙𝑒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𝑤𝑖𝑑𝑡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𝑙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𝑙𝑎𝑡𝑖𝑡𝑖𝑑𝑒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𝛽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𝑡𝑖𝑙𝑡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𝑎𝑛𝑔𝑙𝑒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𝑚𝑖𝑛𝑖𝑚𝑢𝑚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/>
                        </a:rPr>
                        <m:t>𝑑𝑖𝑠𝑡𝑎𝑛𝑐𝑒</m:t>
                      </m:r>
                    </m:oMath>
                  </m:oMathPara>
                </a14:m>
                <a:endParaRPr lang="en-US" sz="2000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r>
                  <a:rPr lang="en-US" dirty="0">
                    <a:solidFill>
                      <a:schemeClr val="bg1"/>
                    </a:solidFill>
                  </a:rPr>
                  <a:t>The distance equation: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𝑑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𝑤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𝛽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func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𝛽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func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× </m:t>
                          </m:r>
                          <m:func>
                            <m:func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𝑙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 +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23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5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𝑎𝑐𝑡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 +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𝑜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.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8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pPr marL="0" indent="0" algn="l" rtl="0">
                  <a:buNone/>
                </a:pPr>
                <a:endParaRPr lang="ar-A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852" t="-674"/>
                </a:stretch>
              </a:blipFill>
            </p:spPr>
            <p:txBody>
              <a:bodyPr/>
              <a:lstStyle/>
              <a:p>
                <a:r>
                  <a:rPr lang="ar-A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-15449" y="-27384"/>
            <a:ext cx="9159449" cy="274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90415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</TotalTime>
  <Words>1388</Words>
  <Application>Microsoft Office PowerPoint</Application>
  <PresentationFormat>On-screen Show (4:3)</PresentationFormat>
  <Paragraphs>289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Optimal Design, Simulation and Testing of Grid Connected PV Power Systems for Selected Daily Energy Loads </vt:lpstr>
      <vt:lpstr>Contents </vt:lpstr>
      <vt:lpstr>20 Kwp designing and simulation</vt:lpstr>
      <vt:lpstr>20 Kwp designing and simulation</vt:lpstr>
      <vt:lpstr>20 Kwp designing and simulation</vt:lpstr>
      <vt:lpstr>20 Kwp designing and simulation Using one inverter 20 kw.</vt:lpstr>
      <vt:lpstr>20 Kwp designing and simulation</vt:lpstr>
      <vt:lpstr>20 Kwp designing and simulation Using two inverters 10 kw.</vt:lpstr>
      <vt:lpstr>Shading on PV systems and spacing between rows</vt:lpstr>
      <vt:lpstr>self-shading calculations using PVsys simulation</vt:lpstr>
      <vt:lpstr>Graph shows the loss factor values under several conditions</vt:lpstr>
      <vt:lpstr>20 Kwp designing and simulation</vt:lpstr>
      <vt:lpstr>Real case study of designing a PV system for the engineering faculty building</vt:lpstr>
      <vt:lpstr>Real case study of designing a PV system for the engineering faculty building</vt:lpstr>
      <vt:lpstr>Real case study of designing a PV system for the engineering faculty building</vt:lpstr>
      <vt:lpstr>First scenario for 10 azimuth and larger roof top area </vt:lpstr>
      <vt:lpstr>First scenario for 10 azimuth and larger roof top area </vt:lpstr>
      <vt:lpstr>First scenario for 10 azimuth and larger roof top area </vt:lpstr>
      <vt:lpstr>First scenario for 10 azimuth and larger roof top area </vt:lpstr>
      <vt:lpstr>First scenario for 10 azimuth and larger roof top area </vt:lpstr>
      <vt:lpstr>First scenario for 10 azimuth and larger roof top area </vt:lpstr>
      <vt:lpstr>First scenario is the 0 azimuth and the system is exactly facing south </vt:lpstr>
      <vt:lpstr>First scenario is the 0 azimuth and the system is exactly facing south </vt:lpstr>
      <vt:lpstr>Second scenario is the 0 azimuth and the system is exactly facing south </vt:lpstr>
      <vt:lpstr>First scenario is the 0 azimuth and the system is exactly facing south </vt:lpstr>
      <vt:lpstr>First scenario is the 0 azimuth and the system is exactly facing south </vt:lpstr>
      <vt:lpstr>Economical study</vt:lpstr>
      <vt:lpstr>Economical study for 20 kwp system  using one inverter </vt:lpstr>
      <vt:lpstr>Economical study for 20 kwp system  using one inverter </vt:lpstr>
      <vt:lpstr>Economical study for 20 kwp system  using one inverter </vt:lpstr>
      <vt:lpstr>Economical study for 20 kwp system  using two inverters</vt:lpstr>
      <vt:lpstr> P.P.B =6.34 years. </vt:lpstr>
      <vt:lpstr>Economical study for 20 kwp system  using two inverters</vt:lpstr>
      <vt:lpstr>Economical study for 20 kwp system</vt:lpstr>
      <vt:lpstr>Economical study for real study     (in azimuth zero) </vt:lpstr>
      <vt:lpstr>Economical study for real study     (in azimuth zero)</vt:lpstr>
      <vt:lpstr>Economical study for real study     (in azimuth zero)</vt:lpstr>
      <vt:lpstr>Economical study for real study     (in azimuth 10)</vt:lpstr>
      <vt:lpstr>Economical study for real study     (in azimuth 10)</vt:lpstr>
      <vt:lpstr>Economical study for real study     (in azimuth 10)</vt:lpstr>
      <vt:lpstr>Economical study for real study 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 almashni</dc:creator>
  <cp:lastModifiedBy>may almashni</cp:lastModifiedBy>
  <cp:revision>51</cp:revision>
  <dcterms:created xsi:type="dcterms:W3CDTF">2017-11-24T21:14:07Z</dcterms:created>
  <dcterms:modified xsi:type="dcterms:W3CDTF">2017-12-15T08:21:21Z</dcterms:modified>
</cp:coreProperties>
</file>