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 id="2147483756" r:id="rId2"/>
    <p:sldMasterId id="2147483768" r:id="rId3"/>
  </p:sldMasterIdLst>
  <p:sldIdLst>
    <p:sldId id="256" r:id="rId4"/>
    <p:sldId id="257" r:id="rId5"/>
    <p:sldId id="260" r:id="rId6"/>
    <p:sldId id="261" r:id="rId7"/>
    <p:sldId id="262" r:id="rId8"/>
    <p:sldId id="263" r:id="rId9"/>
    <p:sldId id="264" r:id="rId10"/>
    <p:sldId id="267" r:id="rId11"/>
    <p:sldId id="268" r:id="rId12"/>
    <p:sldId id="269" r:id="rId13"/>
    <p:sldId id="270" r:id="rId14"/>
    <p:sldId id="271" r:id="rId15"/>
    <p:sldId id="272" r:id="rId16"/>
    <p:sldId id="273" r:id="rId17"/>
    <p:sldId id="340" r:id="rId18"/>
    <p:sldId id="341" r:id="rId19"/>
    <p:sldId id="342" r:id="rId20"/>
    <p:sldId id="274" r:id="rId21"/>
    <p:sldId id="276" r:id="rId22"/>
    <p:sldId id="281" r:id="rId23"/>
    <p:sldId id="282" r:id="rId24"/>
    <p:sldId id="283" r:id="rId25"/>
    <p:sldId id="284" r:id="rId26"/>
    <p:sldId id="285" r:id="rId27"/>
    <p:sldId id="286" r:id="rId28"/>
    <p:sldId id="288" r:id="rId29"/>
    <p:sldId id="289" r:id="rId30"/>
    <p:sldId id="290" r:id="rId31"/>
    <p:sldId id="277" r:id="rId32"/>
    <p:sldId id="28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48" r:id="rId48"/>
    <p:sldId id="349" r:id="rId49"/>
    <p:sldId id="344" r:id="rId50"/>
    <p:sldId id="345" r:id="rId51"/>
    <p:sldId id="346" r:id="rId52"/>
    <p:sldId id="307" r:id="rId53"/>
    <p:sldId id="308" r:id="rId54"/>
    <p:sldId id="309" r:id="rId55"/>
    <p:sldId id="310"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30" r:id="rId70"/>
    <p:sldId id="327" r:id="rId71"/>
    <p:sldId id="328" r:id="rId72"/>
    <p:sldId id="329" r:id="rId73"/>
    <p:sldId id="331" r:id="rId74"/>
    <p:sldId id="332" r:id="rId75"/>
    <p:sldId id="333" r:id="rId76"/>
    <p:sldId id="334" r:id="rId77"/>
    <p:sldId id="335" r:id="rId78"/>
    <p:sldId id="336" r:id="rId79"/>
    <p:sldId id="347" r:id="rId8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58" autoAdjust="0"/>
    <p:restoredTop sz="94660"/>
  </p:normalViewPr>
  <p:slideViewPr>
    <p:cSldViewPr>
      <p:cViewPr varScale="1">
        <p:scale>
          <a:sx n="71" d="100"/>
          <a:sy n="71" d="100"/>
        </p:scale>
        <p:origin x="-11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26B165-EB05-4245-AF4B-648DE83B8BA1}" type="doc">
      <dgm:prSet loTypeId="urn:microsoft.com/office/officeart/2005/8/layout/radial6" loCatId="cycle" qsTypeId="urn:microsoft.com/office/officeart/2005/8/quickstyle/simple1" qsCatId="simple" csTypeId="urn:microsoft.com/office/officeart/2005/8/colors/accent2_1" csCatId="accent2" phldr="1"/>
      <dgm:spPr/>
      <dgm:t>
        <a:bodyPr/>
        <a:lstStyle/>
        <a:p>
          <a:endParaRPr lang="en-US"/>
        </a:p>
      </dgm:t>
    </dgm:pt>
    <dgm:pt modelId="{2678E037-C01A-4FC2-9DE2-51AE10366BF0}">
      <dgm:prSet phldrT="[Text]"/>
      <dgm:spPr>
        <a:xfrm>
          <a:off x="1736303" y="675756"/>
          <a:ext cx="1015042" cy="869653"/>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gm:spPr>
      <dgm:t>
        <a:bodyPr/>
        <a:lstStyle/>
        <a:p>
          <a:pPr algn="ctr"/>
          <a:r>
            <a:rPr lang="ar-SA" b="1">
              <a:solidFill>
                <a:sysClr val="windowText" lastClr="000000">
                  <a:hueOff val="0"/>
                  <a:satOff val="0"/>
                  <a:lumOff val="0"/>
                  <a:alphaOff val="0"/>
                </a:sysClr>
              </a:solidFill>
              <a:latin typeface="Calibri"/>
              <a:ea typeface="+mn-ea"/>
              <a:cs typeface="Arial"/>
            </a:rPr>
            <a:t>مبنى الغرفة التجارية</a:t>
          </a:r>
          <a:endParaRPr lang="en-US">
            <a:solidFill>
              <a:sysClr val="windowText" lastClr="000000">
                <a:hueOff val="0"/>
                <a:satOff val="0"/>
                <a:lumOff val="0"/>
                <a:alphaOff val="0"/>
              </a:sysClr>
            </a:solidFill>
            <a:latin typeface="Calibri"/>
            <a:ea typeface="+mn-ea"/>
            <a:cs typeface="+mn-cs"/>
          </a:endParaRPr>
        </a:p>
      </dgm:t>
    </dgm:pt>
    <dgm:pt modelId="{5784F1F6-DD6C-4F55-B101-7343D8500A6D}" type="parTrans" cxnId="{E2043FD0-0214-4B1C-B911-BC493884F24D}">
      <dgm:prSet/>
      <dgm:spPr/>
      <dgm:t>
        <a:bodyPr/>
        <a:lstStyle/>
        <a:p>
          <a:pPr algn="ctr"/>
          <a:endParaRPr lang="en-US"/>
        </a:p>
      </dgm:t>
    </dgm:pt>
    <dgm:pt modelId="{85FC0C64-EA38-4225-ADC9-D510EF7D84D4}" type="sibTrans" cxnId="{E2043FD0-0214-4B1C-B911-BC493884F24D}">
      <dgm:prSet/>
      <dgm:spPr/>
      <dgm:t>
        <a:bodyPr/>
        <a:lstStyle/>
        <a:p>
          <a:pPr algn="ctr"/>
          <a:endParaRPr lang="en-US"/>
        </a:p>
      </dgm:t>
    </dgm:pt>
    <dgm:pt modelId="{18624AEB-6A94-416C-9C7E-80CCA4D72B98}">
      <dgm:prSet phldrT="[Text]" custT="1"/>
      <dgm:spPr>
        <a:xfrm>
          <a:off x="2520057" y="1374279"/>
          <a:ext cx="1007390" cy="613700"/>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gm:spPr>
      <dgm:t>
        <a:bodyPr/>
        <a:lstStyle/>
        <a:p>
          <a:pPr algn="ctr" rtl="0"/>
          <a:r>
            <a:rPr lang="ar-SA" sz="900" b="1">
              <a:solidFill>
                <a:sysClr val="windowText" lastClr="000000">
                  <a:hueOff val="0"/>
                  <a:satOff val="0"/>
                  <a:lumOff val="0"/>
                  <a:alphaOff val="0"/>
                </a:sysClr>
              </a:solidFill>
              <a:latin typeface="Calibri"/>
              <a:ea typeface="+mn-ea"/>
              <a:cs typeface="Arial"/>
            </a:rPr>
            <a:t>ضوضاء المصانع والمحلات التجارية</a:t>
          </a:r>
          <a:endParaRPr lang="en-US" sz="900">
            <a:solidFill>
              <a:sysClr val="windowText" lastClr="000000">
                <a:hueOff val="0"/>
                <a:satOff val="0"/>
                <a:lumOff val="0"/>
                <a:alphaOff val="0"/>
              </a:sysClr>
            </a:solidFill>
            <a:latin typeface="Calibri"/>
            <a:ea typeface="+mn-ea"/>
            <a:cs typeface="+mn-cs"/>
          </a:endParaRPr>
        </a:p>
      </dgm:t>
    </dgm:pt>
    <dgm:pt modelId="{035EE1C8-57D1-4351-AD04-31F0D7D04F44}" type="parTrans" cxnId="{88F5CA4E-00C4-4C68-BD8D-C662707B54BF}">
      <dgm:prSet/>
      <dgm:spPr/>
      <dgm:t>
        <a:bodyPr/>
        <a:lstStyle/>
        <a:p>
          <a:pPr algn="ctr"/>
          <a:endParaRPr lang="en-US"/>
        </a:p>
      </dgm:t>
    </dgm:pt>
    <dgm:pt modelId="{AF6625C7-0A82-4D06-A296-20043CF30B69}" type="sibTrans" cxnId="{88F5CA4E-00C4-4C68-BD8D-C662707B54BF}">
      <dgm:prSet/>
      <dgm:spPr>
        <a:xfrm>
          <a:off x="1278707" y="274080"/>
          <a:ext cx="1890675" cy="1890675"/>
        </a:xfrm>
        <a:prstGeom prst="blockArc">
          <a:avLst>
            <a:gd name="adj1" fmla="val 1800000"/>
            <a:gd name="adj2" fmla="val 9000000"/>
            <a:gd name="adj3" fmla="val 4636"/>
          </a:avLst>
        </a:prstGeom>
        <a:solidFill>
          <a:srgbClr xmlns:mc="http://schemas.openxmlformats.org/markup-compatibility/2006" xmlns:a14="http://schemas.microsoft.com/office/drawing/2010/main" val="7598D9" mc:Ignorable="">
            <a:tint val="60000"/>
            <a:hueOff val="0"/>
            <a:satOff val="0"/>
            <a:lumOff val="0"/>
            <a:alphaOff val="0"/>
          </a:srgbClr>
        </a:solidFill>
        <a:ln>
          <a:noFill/>
        </a:ln>
        <a:effectLst/>
      </dgm:spPr>
      <dgm:t>
        <a:bodyPr/>
        <a:lstStyle/>
        <a:p>
          <a:pPr algn="ctr"/>
          <a:endParaRPr lang="en-US"/>
        </a:p>
      </dgm:t>
    </dgm:pt>
    <dgm:pt modelId="{C79F69BE-C12F-44B7-9DE2-DA62CA34D90F}">
      <dgm:prSet custT="1"/>
      <dgm:spPr>
        <a:xfrm>
          <a:off x="1723938" y="10071"/>
          <a:ext cx="1000213" cy="571848"/>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gm:spPr>
      <dgm:t>
        <a:bodyPr/>
        <a:lstStyle/>
        <a:p>
          <a:pPr algn="ctr"/>
          <a:r>
            <a:rPr lang="ar-SA" sz="800" b="1">
              <a:solidFill>
                <a:sysClr val="windowText" lastClr="000000">
                  <a:hueOff val="0"/>
                  <a:satOff val="0"/>
                  <a:lumOff val="0"/>
                  <a:alphaOff val="0"/>
                </a:sysClr>
              </a:solidFill>
              <a:latin typeface="Calibri"/>
              <a:ea typeface="+mn-ea"/>
              <a:cs typeface="Arial"/>
            </a:rPr>
            <a:t>الضوضاء الناتجة عن حركة المرور </a:t>
          </a:r>
          <a:endParaRPr lang="en-US" sz="800" b="1">
            <a:solidFill>
              <a:sysClr val="windowText" lastClr="000000">
                <a:hueOff val="0"/>
                <a:satOff val="0"/>
                <a:lumOff val="0"/>
                <a:alphaOff val="0"/>
              </a:sysClr>
            </a:solidFill>
            <a:latin typeface="Calibri"/>
            <a:ea typeface="+mn-ea"/>
            <a:cs typeface="+mn-cs"/>
          </a:endParaRPr>
        </a:p>
        <a:p>
          <a:pPr algn="ctr"/>
          <a:r>
            <a:rPr lang="ar-SA" sz="800" b="1">
              <a:solidFill>
                <a:sysClr val="windowText" lastClr="000000">
                  <a:hueOff val="0"/>
                  <a:satOff val="0"/>
                  <a:lumOff val="0"/>
                  <a:alphaOff val="0"/>
                </a:sysClr>
              </a:solidFill>
              <a:latin typeface="Calibri"/>
              <a:ea typeface="+mn-ea"/>
              <a:cs typeface="Arial"/>
            </a:rPr>
            <a:t>( شارع نابلس)</a:t>
          </a:r>
          <a:endParaRPr lang="en-US" sz="800">
            <a:solidFill>
              <a:sysClr val="windowText" lastClr="000000">
                <a:hueOff val="0"/>
                <a:satOff val="0"/>
                <a:lumOff val="0"/>
                <a:alphaOff val="0"/>
              </a:sysClr>
            </a:solidFill>
            <a:latin typeface="Calibri"/>
            <a:ea typeface="+mn-ea"/>
            <a:cs typeface="+mn-cs"/>
          </a:endParaRPr>
        </a:p>
      </dgm:t>
    </dgm:pt>
    <dgm:pt modelId="{D4E2E8FE-7DEF-4E6D-90E5-3042134D73DA}" type="parTrans" cxnId="{329B05C1-1DD0-4D9D-9F04-ED22A8961455}">
      <dgm:prSet/>
      <dgm:spPr/>
      <dgm:t>
        <a:bodyPr/>
        <a:lstStyle/>
        <a:p>
          <a:pPr algn="ctr"/>
          <a:endParaRPr lang="en-US"/>
        </a:p>
      </dgm:t>
    </dgm:pt>
    <dgm:pt modelId="{2FB1E06F-F2E8-4A56-AB3D-02693A25DAB3}" type="sibTrans" cxnId="{329B05C1-1DD0-4D9D-9F04-ED22A8961455}">
      <dgm:prSet/>
      <dgm:spPr>
        <a:xfrm>
          <a:off x="1278707" y="274080"/>
          <a:ext cx="1890675" cy="1890675"/>
        </a:xfrm>
        <a:prstGeom prst="blockArc">
          <a:avLst>
            <a:gd name="adj1" fmla="val 16200000"/>
            <a:gd name="adj2" fmla="val 1800000"/>
            <a:gd name="adj3" fmla="val 4636"/>
          </a:avLst>
        </a:prstGeom>
        <a:solidFill>
          <a:srgbClr xmlns:mc="http://schemas.openxmlformats.org/markup-compatibility/2006" xmlns:a14="http://schemas.microsoft.com/office/drawing/2010/main" val="7598D9" mc:Ignorable="">
            <a:tint val="60000"/>
            <a:hueOff val="0"/>
            <a:satOff val="0"/>
            <a:lumOff val="0"/>
            <a:alphaOff val="0"/>
          </a:srgbClr>
        </a:solidFill>
        <a:ln>
          <a:noFill/>
        </a:ln>
        <a:effectLst/>
      </dgm:spPr>
      <dgm:t>
        <a:bodyPr/>
        <a:lstStyle/>
        <a:p>
          <a:pPr algn="ctr"/>
          <a:endParaRPr lang="en-US"/>
        </a:p>
      </dgm:t>
    </dgm:pt>
    <dgm:pt modelId="{C9DC75D1-B03A-418F-AD91-B86BA51068DC}">
      <dgm:prSet custT="1"/>
      <dgm:spPr>
        <a:xfrm>
          <a:off x="958827" y="1359328"/>
          <a:ext cx="931021" cy="643603"/>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gm:spPr>
      <dgm:t>
        <a:bodyPr/>
        <a:lstStyle/>
        <a:p>
          <a:pPr algn="ctr"/>
          <a:r>
            <a:rPr lang="ar-SA" sz="900" b="1">
              <a:solidFill>
                <a:sysClr val="windowText" lastClr="000000">
                  <a:hueOff val="0"/>
                  <a:satOff val="0"/>
                  <a:lumOff val="0"/>
                  <a:alphaOff val="0"/>
                </a:sysClr>
              </a:solidFill>
              <a:latin typeface="Calibri"/>
              <a:ea typeface="+mn-ea"/>
              <a:cs typeface="Arial"/>
            </a:rPr>
            <a:t>ضوضاء المجتمع</a:t>
          </a:r>
          <a:endParaRPr lang="en-US" sz="500">
            <a:solidFill>
              <a:sysClr val="windowText" lastClr="000000">
                <a:hueOff val="0"/>
                <a:satOff val="0"/>
                <a:lumOff val="0"/>
                <a:alphaOff val="0"/>
              </a:sysClr>
            </a:solidFill>
            <a:latin typeface="Calibri"/>
            <a:ea typeface="+mn-ea"/>
            <a:cs typeface="+mn-cs"/>
          </a:endParaRPr>
        </a:p>
      </dgm:t>
    </dgm:pt>
    <dgm:pt modelId="{4938E2C4-89F2-4AA1-9958-73254C44418F}" type="parTrans" cxnId="{8598563C-49A2-4CE2-A31E-E117ABDB3DF2}">
      <dgm:prSet/>
      <dgm:spPr/>
      <dgm:t>
        <a:bodyPr/>
        <a:lstStyle/>
        <a:p>
          <a:pPr algn="ctr"/>
          <a:endParaRPr lang="en-US"/>
        </a:p>
      </dgm:t>
    </dgm:pt>
    <dgm:pt modelId="{531A54F8-0A72-4303-B7E1-A50E59ED1E24}" type="sibTrans" cxnId="{8598563C-49A2-4CE2-A31E-E117ABDB3DF2}">
      <dgm:prSet/>
      <dgm:spPr>
        <a:xfrm>
          <a:off x="1278707" y="274080"/>
          <a:ext cx="1890675" cy="1890675"/>
        </a:xfrm>
        <a:prstGeom prst="blockArc">
          <a:avLst>
            <a:gd name="adj1" fmla="val 9000000"/>
            <a:gd name="adj2" fmla="val 16200000"/>
            <a:gd name="adj3" fmla="val 4636"/>
          </a:avLst>
        </a:prstGeom>
        <a:solidFill>
          <a:srgbClr xmlns:mc="http://schemas.openxmlformats.org/markup-compatibility/2006" xmlns:a14="http://schemas.microsoft.com/office/drawing/2010/main" val="7598D9" mc:Ignorable="">
            <a:tint val="60000"/>
            <a:hueOff val="0"/>
            <a:satOff val="0"/>
            <a:lumOff val="0"/>
            <a:alphaOff val="0"/>
          </a:srgbClr>
        </a:solidFill>
        <a:ln>
          <a:noFill/>
        </a:ln>
        <a:effectLst/>
      </dgm:spPr>
      <dgm:t>
        <a:bodyPr/>
        <a:lstStyle/>
        <a:p>
          <a:pPr algn="ctr"/>
          <a:endParaRPr lang="en-US"/>
        </a:p>
      </dgm:t>
    </dgm:pt>
    <dgm:pt modelId="{2AF9553F-1702-4EF5-A3B2-C7A2384B14EC}" type="pres">
      <dgm:prSet presAssocID="{9E26B165-EB05-4245-AF4B-648DE83B8BA1}" presName="Name0" presStyleCnt="0">
        <dgm:presLayoutVars>
          <dgm:chMax val="1"/>
          <dgm:dir/>
          <dgm:animLvl val="ctr"/>
          <dgm:resizeHandles val="exact"/>
        </dgm:presLayoutVars>
      </dgm:prSet>
      <dgm:spPr/>
      <dgm:t>
        <a:bodyPr/>
        <a:lstStyle/>
        <a:p>
          <a:endParaRPr lang="en-US"/>
        </a:p>
      </dgm:t>
    </dgm:pt>
    <dgm:pt modelId="{24260989-83D6-4B42-AFBC-C3DB339E5313}" type="pres">
      <dgm:prSet presAssocID="{2678E037-C01A-4FC2-9DE2-51AE10366BF0}" presName="centerShape" presStyleLbl="node0" presStyleIdx="0" presStyleCnt="1" custScaleX="116718" custLinFactNeighborX="1071" custLinFactNeighborY="-5893"/>
      <dgm:spPr/>
      <dgm:t>
        <a:bodyPr/>
        <a:lstStyle/>
        <a:p>
          <a:endParaRPr lang="en-US"/>
        </a:p>
      </dgm:t>
    </dgm:pt>
    <dgm:pt modelId="{4B254FA3-4EF1-45B7-B5F3-F818D08DE59E}" type="pres">
      <dgm:prSet presAssocID="{C79F69BE-C12F-44B7-9DE2-DA62CA34D90F}" presName="node" presStyleLbl="node1" presStyleIdx="0" presStyleCnt="3" custScaleX="164304" custScaleY="93937" custRadScaleRad="101303" custRadScaleInc="-2524">
        <dgm:presLayoutVars>
          <dgm:bulletEnabled val="1"/>
        </dgm:presLayoutVars>
      </dgm:prSet>
      <dgm:spPr/>
      <dgm:t>
        <a:bodyPr/>
        <a:lstStyle/>
        <a:p>
          <a:endParaRPr lang="en-US"/>
        </a:p>
      </dgm:t>
    </dgm:pt>
    <dgm:pt modelId="{65BBAD71-B0FE-427C-BBB6-84ED35C0C3B8}" type="pres">
      <dgm:prSet presAssocID="{C79F69BE-C12F-44B7-9DE2-DA62CA34D90F}" presName="dummy" presStyleCnt="0"/>
      <dgm:spPr/>
      <dgm:t>
        <a:bodyPr/>
        <a:lstStyle/>
        <a:p>
          <a:pPr rtl="1"/>
          <a:endParaRPr lang="ar-SA"/>
        </a:p>
      </dgm:t>
    </dgm:pt>
    <dgm:pt modelId="{CB73324B-C2D6-4D25-85C6-354A394074D9}" type="pres">
      <dgm:prSet presAssocID="{2FB1E06F-F2E8-4A56-AB3D-02693A25DAB3}" presName="sibTrans" presStyleLbl="sibTrans2D1" presStyleIdx="0" presStyleCnt="3"/>
      <dgm:spPr/>
      <dgm:t>
        <a:bodyPr/>
        <a:lstStyle/>
        <a:p>
          <a:endParaRPr lang="en-US"/>
        </a:p>
      </dgm:t>
    </dgm:pt>
    <dgm:pt modelId="{129AEC65-BE43-4592-A06A-B887DA1267F1}" type="pres">
      <dgm:prSet presAssocID="{18624AEB-6A94-416C-9C7E-80CCA4D72B98}" presName="node" presStyleLbl="node1" presStyleIdx="1" presStyleCnt="3" custScaleX="165483" custScaleY="100812">
        <dgm:presLayoutVars>
          <dgm:bulletEnabled val="1"/>
        </dgm:presLayoutVars>
      </dgm:prSet>
      <dgm:spPr/>
      <dgm:t>
        <a:bodyPr/>
        <a:lstStyle/>
        <a:p>
          <a:endParaRPr lang="en-US"/>
        </a:p>
      </dgm:t>
    </dgm:pt>
    <dgm:pt modelId="{F7F6492C-B7AD-4AF8-B6AF-C433914876B0}" type="pres">
      <dgm:prSet presAssocID="{18624AEB-6A94-416C-9C7E-80CCA4D72B98}" presName="dummy" presStyleCnt="0"/>
      <dgm:spPr/>
      <dgm:t>
        <a:bodyPr/>
        <a:lstStyle/>
        <a:p>
          <a:pPr rtl="1"/>
          <a:endParaRPr lang="ar-SA"/>
        </a:p>
      </dgm:t>
    </dgm:pt>
    <dgm:pt modelId="{16F566A1-122F-4077-A3AB-92B39CB352FC}" type="pres">
      <dgm:prSet presAssocID="{AF6625C7-0A82-4D06-A296-20043CF30B69}" presName="sibTrans" presStyleLbl="sibTrans2D1" presStyleIdx="1" presStyleCnt="3"/>
      <dgm:spPr/>
      <dgm:t>
        <a:bodyPr/>
        <a:lstStyle/>
        <a:p>
          <a:endParaRPr lang="en-US"/>
        </a:p>
      </dgm:t>
    </dgm:pt>
    <dgm:pt modelId="{F9B9E3CD-29AB-4C1A-9B58-F5CAD515F939}" type="pres">
      <dgm:prSet presAssocID="{C9DC75D1-B03A-418F-AD91-B86BA51068DC}" presName="node" presStyleLbl="node1" presStyleIdx="2" presStyleCnt="3" custScaleX="152938" custScaleY="105724">
        <dgm:presLayoutVars>
          <dgm:bulletEnabled val="1"/>
        </dgm:presLayoutVars>
      </dgm:prSet>
      <dgm:spPr/>
      <dgm:t>
        <a:bodyPr/>
        <a:lstStyle/>
        <a:p>
          <a:endParaRPr lang="en-US"/>
        </a:p>
      </dgm:t>
    </dgm:pt>
    <dgm:pt modelId="{834954A0-9F29-4898-88E0-89BE27B8801A}" type="pres">
      <dgm:prSet presAssocID="{C9DC75D1-B03A-418F-AD91-B86BA51068DC}" presName="dummy" presStyleCnt="0"/>
      <dgm:spPr/>
      <dgm:t>
        <a:bodyPr/>
        <a:lstStyle/>
        <a:p>
          <a:pPr rtl="1"/>
          <a:endParaRPr lang="ar-SA"/>
        </a:p>
      </dgm:t>
    </dgm:pt>
    <dgm:pt modelId="{A4AF7240-410A-41FA-A840-AF62F738A6DA}" type="pres">
      <dgm:prSet presAssocID="{531A54F8-0A72-4303-B7E1-A50E59ED1E24}" presName="sibTrans" presStyleLbl="sibTrans2D1" presStyleIdx="2" presStyleCnt="3"/>
      <dgm:spPr/>
      <dgm:t>
        <a:bodyPr/>
        <a:lstStyle/>
        <a:p>
          <a:endParaRPr lang="en-US"/>
        </a:p>
      </dgm:t>
    </dgm:pt>
  </dgm:ptLst>
  <dgm:cxnLst>
    <dgm:cxn modelId="{E2043FD0-0214-4B1C-B911-BC493884F24D}" srcId="{9E26B165-EB05-4245-AF4B-648DE83B8BA1}" destId="{2678E037-C01A-4FC2-9DE2-51AE10366BF0}" srcOrd="0" destOrd="0" parTransId="{5784F1F6-DD6C-4F55-B101-7343D8500A6D}" sibTransId="{85FC0C64-EA38-4225-ADC9-D510EF7D84D4}"/>
    <dgm:cxn modelId="{329B05C1-1DD0-4D9D-9F04-ED22A8961455}" srcId="{2678E037-C01A-4FC2-9DE2-51AE10366BF0}" destId="{C79F69BE-C12F-44B7-9DE2-DA62CA34D90F}" srcOrd="0" destOrd="0" parTransId="{D4E2E8FE-7DEF-4E6D-90E5-3042134D73DA}" sibTransId="{2FB1E06F-F2E8-4A56-AB3D-02693A25DAB3}"/>
    <dgm:cxn modelId="{730D6812-A19B-4E07-A1C1-B35F0E7E04AB}" type="presOf" srcId="{9E26B165-EB05-4245-AF4B-648DE83B8BA1}" destId="{2AF9553F-1702-4EF5-A3B2-C7A2384B14EC}" srcOrd="0" destOrd="0" presId="urn:microsoft.com/office/officeart/2005/8/layout/radial6"/>
    <dgm:cxn modelId="{AFFF3BB2-ACAB-4B84-9EED-A45014B692F9}" type="presOf" srcId="{C79F69BE-C12F-44B7-9DE2-DA62CA34D90F}" destId="{4B254FA3-4EF1-45B7-B5F3-F818D08DE59E}" srcOrd="0" destOrd="0" presId="urn:microsoft.com/office/officeart/2005/8/layout/radial6"/>
    <dgm:cxn modelId="{B449BEDE-42F5-4839-BA2A-3E70D60F300F}" type="presOf" srcId="{18624AEB-6A94-416C-9C7E-80CCA4D72B98}" destId="{129AEC65-BE43-4592-A06A-B887DA1267F1}" srcOrd="0" destOrd="0" presId="urn:microsoft.com/office/officeart/2005/8/layout/radial6"/>
    <dgm:cxn modelId="{E9A408B4-2A13-4AA4-8D6B-1A8863B5B10B}" type="presOf" srcId="{2678E037-C01A-4FC2-9DE2-51AE10366BF0}" destId="{24260989-83D6-4B42-AFBC-C3DB339E5313}" srcOrd="0" destOrd="0" presId="urn:microsoft.com/office/officeart/2005/8/layout/radial6"/>
    <dgm:cxn modelId="{8598563C-49A2-4CE2-A31E-E117ABDB3DF2}" srcId="{2678E037-C01A-4FC2-9DE2-51AE10366BF0}" destId="{C9DC75D1-B03A-418F-AD91-B86BA51068DC}" srcOrd="2" destOrd="0" parTransId="{4938E2C4-89F2-4AA1-9958-73254C44418F}" sibTransId="{531A54F8-0A72-4303-B7E1-A50E59ED1E24}"/>
    <dgm:cxn modelId="{E23CC8C4-838B-45F9-ABC9-C9015975D4AB}" type="presOf" srcId="{AF6625C7-0A82-4D06-A296-20043CF30B69}" destId="{16F566A1-122F-4077-A3AB-92B39CB352FC}" srcOrd="0" destOrd="0" presId="urn:microsoft.com/office/officeart/2005/8/layout/radial6"/>
    <dgm:cxn modelId="{E3DC1920-292E-457E-92CE-65322F1FB083}" type="presOf" srcId="{531A54F8-0A72-4303-B7E1-A50E59ED1E24}" destId="{A4AF7240-410A-41FA-A840-AF62F738A6DA}" srcOrd="0" destOrd="0" presId="urn:microsoft.com/office/officeart/2005/8/layout/radial6"/>
    <dgm:cxn modelId="{38F8430E-F25C-40E6-921E-53CDCCA2F701}" type="presOf" srcId="{C9DC75D1-B03A-418F-AD91-B86BA51068DC}" destId="{F9B9E3CD-29AB-4C1A-9B58-F5CAD515F939}" srcOrd="0" destOrd="0" presId="urn:microsoft.com/office/officeart/2005/8/layout/radial6"/>
    <dgm:cxn modelId="{88F5CA4E-00C4-4C68-BD8D-C662707B54BF}" srcId="{2678E037-C01A-4FC2-9DE2-51AE10366BF0}" destId="{18624AEB-6A94-416C-9C7E-80CCA4D72B98}" srcOrd="1" destOrd="0" parTransId="{035EE1C8-57D1-4351-AD04-31F0D7D04F44}" sibTransId="{AF6625C7-0A82-4D06-A296-20043CF30B69}"/>
    <dgm:cxn modelId="{13F48F3F-7446-4EAE-B355-11D99805799E}" type="presOf" srcId="{2FB1E06F-F2E8-4A56-AB3D-02693A25DAB3}" destId="{CB73324B-C2D6-4D25-85C6-354A394074D9}" srcOrd="0" destOrd="0" presId="urn:microsoft.com/office/officeart/2005/8/layout/radial6"/>
    <dgm:cxn modelId="{706FD939-0A64-4DE9-AB56-88709644B3D7}" type="presParOf" srcId="{2AF9553F-1702-4EF5-A3B2-C7A2384B14EC}" destId="{24260989-83D6-4B42-AFBC-C3DB339E5313}" srcOrd="0" destOrd="0" presId="urn:microsoft.com/office/officeart/2005/8/layout/radial6"/>
    <dgm:cxn modelId="{02DCAFD7-5216-4DAE-8910-BB080E365B7A}" type="presParOf" srcId="{2AF9553F-1702-4EF5-A3B2-C7A2384B14EC}" destId="{4B254FA3-4EF1-45B7-B5F3-F818D08DE59E}" srcOrd="1" destOrd="0" presId="urn:microsoft.com/office/officeart/2005/8/layout/radial6"/>
    <dgm:cxn modelId="{C681FEDD-6774-4E19-A963-9721C93A4C1E}" type="presParOf" srcId="{2AF9553F-1702-4EF5-A3B2-C7A2384B14EC}" destId="{65BBAD71-B0FE-427C-BBB6-84ED35C0C3B8}" srcOrd="2" destOrd="0" presId="urn:microsoft.com/office/officeart/2005/8/layout/radial6"/>
    <dgm:cxn modelId="{7FBD4DA5-72DD-40CB-94B5-B5DBE2F09513}" type="presParOf" srcId="{2AF9553F-1702-4EF5-A3B2-C7A2384B14EC}" destId="{CB73324B-C2D6-4D25-85C6-354A394074D9}" srcOrd="3" destOrd="0" presId="urn:microsoft.com/office/officeart/2005/8/layout/radial6"/>
    <dgm:cxn modelId="{0AEDCBA5-B89F-4E5A-82C6-C6F1CD0630DF}" type="presParOf" srcId="{2AF9553F-1702-4EF5-A3B2-C7A2384B14EC}" destId="{129AEC65-BE43-4592-A06A-B887DA1267F1}" srcOrd="4" destOrd="0" presId="urn:microsoft.com/office/officeart/2005/8/layout/radial6"/>
    <dgm:cxn modelId="{948FC8D4-34F8-4A75-AF21-0F6314581AA3}" type="presParOf" srcId="{2AF9553F-1702-4EF5-A3B2-C7A2384B14EC}" destId="{F7F6492C-B7AD-4AF8-B6AF-C433914876B0}" srcOrd="5" destOrd="0" presId="urn:microsoft.com/office/officeart/2005/8/layout/radial6"/>
    <dgm:cxn modelId="{53AB47AF-3873-4F30-BFDE-41B3A00AA7DD}" type="presParOf" srcId="{2AF9553F-1702-4EF5-A3B2-C7A2384B14EC}" destId="{16F566A1-122F-4077-A3AB-92B39CB352FC}" srcOrd="6" destOrd="0" presId="urn:microsoft.com/office/officeart/2005/8/layout/radial6"/>
    <dgm:cxn modelId="{F8334900-DD7F-41AA-AF15-021ECD052385}" type="presParOf" srcId="{2AF9553F-1702-4EF5-A3B2-C7A2384B14EC}" destId="{F9B9E3CD-29AB-4C1A-9B58-F5CAD515F939}" srcOrd="7" destOrd="0" presId="urn:microsoft.com/office/officeart/2005/8/layout/radial6"/>
    <dgm:cxn modelId="{6119C6A1-21F2-4B32-9D73-D06227F3AF29}" type="presParOf" srcId="{2AF9553F-1702-4EF5-A3B2-C7A2384B14EC}" destId="{834954A0-9F29-4898-88E0-89BE27B8801A}" srcOrd="8" destOrd="0" presId="urn:microsoft.com/office/officeart/2005/8/layout/radial6"/>
    <dgm:cxn modelId="{D19AAF97-3F7F-41E3-9157-267C0BE36359}" type="presParOf" srcId="{2AF9553F-1702-4EF5-A3B2-C7A2384B14EC}" destId="{A4AF7240-410A-41FA-A840-AF62F738A6DA}"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F7240-410A-41FA-A840-AF62F738A6DA}">
      <dsp:nvSpPr>
        <dsp:cNvPr id="0" name=""/>
        <dsp:cNvSpPr/>
      </dsp:nvSpPr>
      <dsp:spPr>
        <a:xfrm>
          <a:off x="1702085" y="537416"/>
          <a:ext cx="3850397" cy="3850397"/>
        </a:xfrm>
        <a:prstGeom prst="blockArc">
          <a:avLst>
            <a:gd name="adj1" fmla="val 9000000"/>
            <a:gd name="adj2" fmla="val 16200000"/>
            <a:gd name="adj3" fmla="val 4636"/>
          </a:avLst>
        </a:prstGeom>
        <a:solidFill>
          <a:srgbClr xmlns:mc="http://schemas.openxmlformats.org/markup-compatibility/2006" xmlns:a14="http://schemas.microsoft.com/office/drawing/2010/main" val="7598D9" mc:Ignorable="">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16F566A1-122F-4077-A3AB-92B39CB352FC}">
      <dsp:nvSpPr>
        <dsp:cNvPr id="0" name=""/>
        <dsp:cNvSpPr/>
      </dsp:nvSpPr>
      <dsp:spPr>
        <a:xfrm>
          <a:off x="1713781" y="557389"/>
          <a:ext cx="3850397" cy="3850397"/>
        </a:xfrm>
        <a:prstGeom prst="blockArc">
          <a:avLst>
            <a:gd name="adj1" fmla="val 1800000"/>
            <a:gd name="adj2" fmla="val 9000000"/>
            <a:gd name="adj3" fmla="val 4636"/>
          </a:avLst>
        </a:prstGeom>
        <a:solidFill>
          <a:srgbClr xmlns:mc="http://schemas.openxmlformats.org/markup-compatibility/2006" xmlns:a14="http://schemas.microsoft.com/office/drawing/2010/main" val="7598D9" mc:Ignorable="">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CB73324B-C2D6-4D25-85C6-354A394074D9}">
      <dsp:nvSpPr>
        <dsp:cNvPr id="0" name=""/>
        <dsp:cNvSpPr/>
      </dsp:nvSpPr>
      <dsp:spPr>
        <a:xfrm>
          <a:off x="1725729" y="536992"/>
          <a:ext cx="3850397" cy="3850397"/>
        </a:xfrm>
        <a:prstGeom prst="blockArc">
          <a:avLst>
            <a:gd name="adj1" fmla="val 16200000"/>
            <a:gd name="adj2" fmla="val 1800000"/>
            <a:gd name="adj3" fmla="val 4636"/>
          </a:avLst>
        </a:prstGeom>
        <a:solidFill>
          <a:srgbClr xmlns:mc="http://schemas.openxmlformats.org/markup-compatibility/2006" xmlns:a14="http://schemas.microsoft.com/office/drawing/2010/main" val="7598D9" mc:Ignorable="">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24260989-83D6-4B42-AFBC-C3DB339E5313}">
      <dsp:nvSpPr>
        <dsp:cNvPr id="0" name=""/>
        <dsp:cNvSpPr/>
      </dsp:nvSpPr>
      <dsp:spPr>
        <a:xfrm>
          <a:off x="2645907" y="1375601"/>
          <a:ext cx="2066708" cy="1770685"/>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ar-SA" sz="2900" b="1" kern="1200">
              <a:solidFill>
                <a:sysClr val="windowText" lastClr="000000">
                  <a:hueOff val="0"/>
                  <a:satOff val="0"/>
                  <a:lumOff val="0"/>
                  <a:alphaOff val="0"/>
                </a:sysClr>
              </a:solidFill>
              <a:latin typeface="Calibri"/>
              <a:ea typeface="+mn-ea"/>
              <a:cs typeface="Arial"/>
            </a:rPr>
            <a:t>مبنى الغرفة التجارية</a:t>
          </a:r>
          <a:endParaRPr lang="en-US" sz="2900" kern="1200">
            <a:solidFill>
              <a:sysClr val="windowText" lastClr="000000">
                <a:hueOff val="0"/>
                <a:satOff val="0"/>
                <a:lumOff val="0"/>
                <a:alphaOff val="0"/>
              </a:sysClr>
            </a:solidFill>
            <a:latin typeface="Calibri"/>
            <a:ea typeface="+mn-ea"/>
            <a:cs typeface="+mn-cs"/>
          </a:endParaRPr>
        </a:p>
      </dsp:txBody>
      <dsp:txXfrm>
        <a:off x="2948569" y="1634912"/>
        <a:ext cx="1461384" cy="1252063"/>
      </dsp:txXfrm>
    </dsp:sp>
    <dsp:sp modelId="{4B254FA3-4EF1-45B7-B5F3-F818D08DE59E}">
      <dsp:nvSpPr>
        <dsp:cNvPr id="0" name=""/>
        <dsp:cNvSpPr/>
      </dsp:nvSpPr>
      <dsp:spPr>
        <a:xfrm>
          <a:off x="2587155" y="0"/>
          <a:ext cx="2036514" cy="1164329"/>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ar-SA" sz="800" b="1" kern="1200">
              <a:solidFill>
                <a:sysClr val="windowText" lastClr="000000">
                  <a:hueOff val="0"/>
                  <a:satOff val="0"/>
                  <a:lumOff val="0"/>
                  <a:alphaOff val="0"/>
                </a:sysClr>
              </a:solidFill>
              <a:latin typeface="Calibri"/>
              <a:ea typeface="+mn-ea"/>
              <a:cs typeface="Arial"/>
            </a:rPr>
            <a:t>الضوضاء الناتجة عن حركة المرور </a:t>
          </a:r>
          <a:endParaRPr lang="en-US" sz="800" b="1" kern="1200">
            <a:solidFill>
              <a:sysClr val="windowText" lastClr="000000">
                <a:hueOff val="0"/>
                <a:satOff val="0"/>
                <a:lumOff val="0"/>
                <a:alphaOff val="0"/>
              </a:sysClr>
            </a:solidFill>
            <a:latin typeface="Calibri"/>
            <a:ea typeface="+mn-ea"/>
            <a:cs typeface="+mn-cs"/>
          </a:endParaRPr>
        </a:p>
        <a:p>
          <a:pPr lvl="0" algn="ctr" defTabSz="355600">
            <a:lnSpc>
              <a:spcPct val="90000"/>
            </a:lnSpc>
            <a:spcBef>
              <a:spcPct val="0"/>
            </a:spcBef>
            <a:spcAft>
              <a:spcPct val="35000"/>
            </a:spcAft>
          </a:pPr>
          <a:r>
            <a:rPr lang="ar-SA" sz="800" b="1" kern="1200">
              <a:solidFill>
                <a:sysClr val="windowText" lastClr="000000">
                  <a:hueOff val="0"/>
                  <a:satOff val="0"/>
                  <a:lumOff val="0"/>
                  <a:alphaOff val="0"/>
                </a:sysClr>
              </a:solidFill>
              <a:latin typeface="Calibri"/>
              <a:ea typeface="+mn-ea"/>
              <a:cs typeface="Arial"/>
            </a:rPr>
            <a:t>( شارع نابلس)</a:t>
          </a:r>
          <a:endParaRPr lang="en-US" sz="800" kern="1200">
            <a:solidFill>
              <a:sysClr val="windowText" lastClr="000000">
                <a:hueOff val="0"/>
                <a:satOff val="0"/>
                <a:lumOff val="0"/>
                <a:alphaOff val="0"/>
              </a:sysClr>
            </a:solidFill>
            <a:latin typeface="Calibri"/>
            <a:ea typeface="+mn-ea"/>
            <a:cs typeface="+mn-cs"/>
          </a:endParaRPr>
        </a:p>
      </dsp:txBody>
      <dsp:txXfrm>
        <a:off x="2885396" y="170512"/>
        <a:ext cx="1440032" cy="823305"/>
      </dsp:txXfrm>
    </dsp:sp>
    <dsp:sp modelId="{129AEC65-BE43-4592-A06A-B887DA1267F1}">
      <dsp:nvSpPr>
        <dsp:cNvPr id="0" name=""/>
        <dsp:cNvSpPr/>
      </dsp:nvSpPr>
      <dsp:spPr>
        <a:xfrm>
          <a:off x="4242043" y="2798105"/>
          <a:ext cx="2051127" cy="1249544"/>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0">
            <a:lnSpc>
              <a:spcPct val="90000"/>
            </a:lnSpc>
            <a:spcBef>
              <a:spcPct val="0"/>
            </a:spcBef>
            <a:spcAft>
              <a:spcPct val="35000"/>
            </a:spcAft>
          </a:pPr>
          <a:r>
            <a:rPr lang="ar-SA" sz="900" b="1" kern="1200">
              <a:solidFill>
                <a:sysClr val="windowText" lastClr="000000">
                  <a:hueOff val="0"/>
                  <a:satOff val="0"/>
                  <a:lumOff val="0"/>
                  <a:alphaOff val="0"/>
                </a:sysClr>
              </a:solidFill>
              <a:latin typeface="Calibri"/>
              <a:ea typeface="+mn-ea"/>
              <a:cs typeface="Arial"/>
            </a:rPr>
            <a:t>ضوضاء المصانع والمحلات التجارية</a:t>
          </a:r>
          <a:endParaRPr lang="en-US" sz="900" kern="1200">
            <a:solidFill>
              <a:sysClr val="windowText" lastClr="000000">
                <a:hueOff val="0"/>
                <a:satOff val="0"/>
                <a:lumOff val="0"/>
                <a:alphaOff val="0"/>
              </a:sysClr>
            </a:solidFill>
            <a:latin typeface="Calibri"/>
            <a:ea typeface="+mn-ea"/>
            <a:cs typeface="+mn-cs"/>
          </a:endParaRPr>
        </a:p>
      </dsp:txBody>
      <dsp:txXfrm>
        <a:off x="4542424" y="2981096"/>
        <a:ext cx="1450365" cy="883562"/>
      </dsp:txXfrm>
    </dsp:sp>
    <dsp:sp modelId="{F9B9E3CD-29AB-4C1A-9B58-F5CAD515F939}">
      <dsp:nvSpPr>
        <dsp:cNvPr id="0" name=""/>
        <dsp:cNvSpPr/>
      </dsp:nvSpPr>
      <dsp:spPr>
        <a:xfrm>
          <a:off x="1062534" y="2767663"/>
          <a:ext cx="1895635" cy="1310427"/>
        </a:xfrm>
        <a:prstGeom prst="ellipse">
          <a:avLst/>
        </a:prstGeom>
        <a:solidFill>
          <a:sysClr val="window" lastClr="FFFFFF">
            <a:hueOff val="0"/>
            <a:satOff val="0"/>
            <a:lumOff val="0"/>
            <a:alphaOff val="0"/>
          </a:sysClr>
        </a:solidFill>
        <a:ln w="25400" cap="flat" cmpd="sng" algn="ctr">
          <a:solidFill>
            <a:srgbClr xmlns:mc="http://schemas.openxmlformats.org/markup-compatibility/2006" xmlns:a14="http://schemas.microsoft.com/office/drawing/2010/main" val="7598D9" mc:Ignorabl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SA" sz="900" b="1" kern="1200">
              <a:solidFill>
                <a:sysClr val="windowText" lastClr="000000">
                  <a:hueOff val="0"/>
                  <a:satOff val="0"/>
                  <a:lumOff val="0"/>
                  <a:alphaOff val="0"/>
                </a:sysClr>
              </a:solidFill>
              <a:latin typeface="Calibri"/>
              <a:ea typeface="+mn-ea"/>
              <a:cs typeface="Arial"/>
            </a:rPr>
            <a:t>ضوضاء المجتمع</a:t>
          </a:r>
          <a:endParaRPr lang="en-US" sz="500" kern="1200">
            <a:solidFill>
              <a:sysClr val="windowText" lastClr="000000">
                <a:hueOff val="0"/>
                <a:satOff val="0"/>
                <a:lumOff val="0"/>
                <a:alphaOff val="0"/>
              </a:sysClr>
            </a:solidFill>
            <a:latin typeface="Calibri"/>
            <a:ea typeface="+mn-ea"/>
            <a:cs typeface="+mn-cs"/>
          </a:endParaRPr>
        </a:p>
      </dsp:txBody>
      <dsp:txXfrm>
        <a:off x="1340143" y="2959571"/>
        <a:ext cx="1340417" cy="92661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 Id="rId4" Type="http://schemas.openxmlformats.org/officeDocument/2006/relationships/image" Target="../media/image4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xmlns:mc="http://schemas.openxmlformats.org/markup-compatibility/2006" xmlns:a14="http://schemas.microsoft.com/office/drawing/2010/main" val="000000" mc:Ignorable="">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F9046FD3-3087-4AA9-814C-E32415E5FEA7}" type="datetimeFigureOut">
              <a:rPr lang="ar-SA" smtClean="0"/>
              <a:t>06/12/1431</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6693ABF2-03DE-4190-81ED-F7CAD8D26251}"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t>06/12/1431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t>06/12/1431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xmlns:mc="http://schemas.openxmlformats.org/markup-compatibility/2006" xmlns:a14="http://schemas.microsoft.com/office/drawing/2010/main" val="000000" mc:Ignorable="">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FFFFFF" mc:Ignorable="">
                    <a:shade val="90000"/>
                  </a:srgbClr>
                </a:solidFill>
              </a:rPr>
              <a:pPr/>
              <a:t>06/12/1431</a:t>
            </a:fld>
            <a:endParaRPr lang="ar-SA">
              <a:solidFill>
                <a:srgbClr xmlns:mc="http://schemas.openxmlformats.org/markup-compatibility/2006" xmlns:a14="http://schemas.microsoft.com/office/drawing/2010/main" val="FFFFFF" mc:Ignorable="">
                  <a:shade val="90000"/>
                </a:srgbClr>
              </a:solidFill>
            </a:endParaRPr>
          </a:p>
        </p:txBody>
      </p:sp>
      <p:sp>
        <p:nvSpPr>
          <p:cNvPr id="19" name="عنصر نائب للتذييل 18"/>
          <p:cNvSpPr>
            <a:spLocks noGrp="1"/>
          </p:cNvSpPr>
          <p:nvPr>
            <p:ph type="ftr" sz="quarter" idx="11"/>
          </p:nvPr>
        </p:nvSpPr>
        <p:spPr/>
        <p:txBody>
          <a:bodyPr/>
          <a:lstStyle/>
          <a:p>
            <a:endParaRPr lang="ar-SA">
              <a:solidFill>
                <a:srgbClr xmlns:mc="http://schemas.openxmlformats.org/markup-compatibility/2006" xmlns:a14="http://schemas.microsoft.com/office/drawing/2010/main" val="FFFFFF" mc:Ignorable="">
                  <a:shade val="90000"/>
                </a:srgbClr>
              </a:solidFill>
            </a:endParaRPr>
          </a:p>
        </p:txBody>
      </p:sp>
      <p:sp>
        <p:nvSpPr>
          <p:cNvPr id="27" name="عنصر نائب لرقم الشريحة 26"/>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FFFFFF" mc:Ignorable="">
                    <a:shade val="90000"/>
                  </a:srgbClr>
                </a:solidFill>
              </a:rPr>
              <a:pPr/>
              <a:t>‹#›</a:t>
            </a:fld>
            <a:endParaRPr lang="ar-SA">
              <a:solidFill>
                <a:srgbClr xmlns:mc="http://schemas.openxmlformats.org/markup-compatibility/2006" xmlns:a14="http://schemas.microsoft.com/office/drawing/2010/main" val="FFFFFF" mc:Ignorable="">
                  <a:shade val="90000"/>
                </a:srgbClr>
              </a:solidFill>
            </a:endParaRPr>
          </a:p>
        </p:txBody>
      </p:sp>
    </p:spTree>
    <p:extLst>
      <p:ext uri="{BB962C8B-B14F-4D97-AF65-F5344CB8AC3E}">
        <p14:creationId xmlns:p14="http://schemas.microsoft.com/office/powerpoint/2010/main" val="3068586477"/>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1446551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xmlns:mc="http://schemas.openxmlformats.org/markup-compatibility/2006" xmlns:a14="http://schemas.microsoft.com/office/drawing/2010/main" val="000000" mc:Ignorable="">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FFFFFF" mc:Ignorable="">
                    <a:shade val="90000"/>
                  </a:srgbClr>
                </a:solidFill>
              </a:rPr>
              <a:pPr/>
              <a:t>06/12/1431</a:t>
            </a:fld>
            <a:endParaRPr lang="ar-SA">
              <a:solidFill>
                <a:srgbClr xmlns:mc="http://schemas.openxmlformats.org/markup-compatibility/2006" xmlns:a14="http://schemas.microsoft.com/office/drawing/2010/main" val="FFFFF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FFFFF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FFFFFF" mc:Ignorable="">
                    <a:shade val="90000"/>
                  </a:srgbClr>
                </a:solidFill>
              </a:rPr>
              <a:pPr/>
              <a:t>‹#›</a:t>
            </a:fld>
            <a:endParaRPr lang="ar-SA">
              <a:solidFill>
                <a:srgbClr xmlns:mc="http://schemas.openxmlformats.org/markup-compatibility/2006" xmlns:a14="http://schemas.microsoft.com/office/drawing/2010/main" val="FFFFFF" mc:Ignorable="">
                  <a:shade val="90000"/>
                </a:srgbClr>
              </a:solidFill>
            </a:endParaRPr>
          </a:p>
        </p:txBody>
      </p:sp>
    </p:spTree>
    <p:extLst>
      <p:ext uri="{BB962C8B-B14F-4D97-AF65-F5344CB8AC3E}">
        <p14:creationId xmlns:p14="http://schemas.microsoft.com/office/powerpoint/2010/main" val="1852080133"/>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7" name="عنصر نائب لرقم الشريحة 6"/>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2324037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8" name="عنصر نائب للتذييل 7"/>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9" name="عنصر نائب لرقم الشريحة 8"/>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3869828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4" name="عنصر نائب للتذييل 3"/>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رقم الشريحة 4"/>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23072770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3" name="عنصر نائب للتذييل 2"/>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4" name="عنصر نائب لرقم الشريحة 3"/>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1493553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7" name="عنصر نائب لرقم الشريحة 6"/>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380023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t>06/12/1431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xmlns:mc="http://schemas.openxmlformats.org/markup-compatibility/2006" xmlns:a14="http://schemas.microsoft.com/office/drawing/2010/main" val="FFFFFF" mc:Ignorable=""/>
          </a:solidFill>
          <a:ln w="3175" cap="rnd" cmpd="sng" algn="ctr">
            <a:solidFill>
              <a:srgbClr xmlns:mc="http://schemas.openxmlformats.org/markup-compatibility/2006" xmlns:a14="http://schemas.microsoft.com/office/drawing/2010/main" val="C0C0C0" mc:Ignorable=""/>
            </a:solidFill>
            <a:prstDash val="solid"/>
          </a:ln>
          <a:effectLst>
            <a:outerShdw blurRad="63500" dist="38500" dir="7500000" sx="98500" sy="100080" kx="100000" algn="tl" rotWithShape="0">
              <a:srgbClr xmlns:mc="http://schemas.openxmlformats.org/markup-compatibility/2006" xmlns:a14="http://schemas.microsoft.com/office/drawing/2010/main" val="000000" mc:Ignorable="">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مثلث قائم الزاوية 11"/>
          <p:cNvSpPr/>
          <p:nvPr/>
        </p:nvSpPr>
        <p:spPr>
          <a:xfrm rot="420000" flipV="1">
            <a:off x="8004134" y="5359769"/>
            <a:ext cx="155448" cy="155448"/>
          </a:xfrm>
          <a:prstGeom prst="rtTriangle">
            <a:avLst/>
          </a:prstGeom>
          <a:solidFill>
            <a:srgbClr xmlns:mc="http://schemas.openxmlformats.org/markup-compatibility/2006" xmlns:a14="http://schemas.microsoft.com/office/drawing/2010/main" val="FFFFFF" mc:Ignorable=""/>
          </a:solidFill>
          <a:ln w="12700" cap="flat" cmpd="sng" algn="ctr">
            <a:solidFill>
              <a:srgbClr xmlns:mc="http://schemas.openxmlformats.org/markup-compatibility/2006" xmlns:a14="http://schemas.microsoft.com/office/drawing/2010/main" val="FFFFFF" mc:Ignorable=""/>
            </a:solidFill>
            <a:prstDash val="solid"/>
            <a:bevel/>
          </a:ln>
          <a:effectLst>
            <a:outerShdw blurRad="19685" dist="6350" dir="12900000" algn="tl" rotWithShape="0">
              <a:srgbClr xmlns:mc="http://schemas.openxmlformats.org/markup-compatibility/2006" xmlns:a14="http://schemas.microsoft.com/office/drawing/2010/main" val="000000" mc:Ignorable="">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7" name="عنصر نائب لرقم الشريحة 6"/>
          <p:cNvSpPr>
            <a:spLocks noGrp="1"/>
          </p:cNvSpPr>
          <p:nvPr>
            <p:ph type="sldNum" sz="quarter" idx="12"/>
          </p:nvPr>
        </p:nvSpPr>
        <p:spPr>
          <a:xfrm>
            <a:off x="8077200" y="6356350"/>
            <a:ext cx="609600" cy="365125"/>
          </a:xfrm>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xmlns:mc="http://schemas.openxmlformats.org/markup-compatibility/2006" xmlns:a14="http://schemas.microsoft.com/office/drawing/2010/main" val="C0C0C0" mc:Ignorable=""/>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Tree>
    <p:extLst>
      <p:ext uri="{BB962C8B-B14F-4D97-AF65-F5344CB8AC3E}">
        <p14:creationId xmlns:p14="http://schemas.microsoft.com/office/powerpoint/2010/main" val="3499791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1982328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19565365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xmlns:mc="http://schemas.openxmlformats.org/markup-compatibility/2006" xmlns:a14="http://schemas.microsoft.com/office/drawing/2010/main" val="000000" mc:Ignorable="">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FFFFFF" mc:Ignorable="">
                    <a:shade val="90000"/>
                  </a:srgbClr>
                </a:solidFill>
              </a:rPr>
              <a:pPr/>
              <a:t>06/12/1431</a:t>
            </a:fld>
            <a:endParaRPr lang="ar-SA">
              <a:solidFill>
                <a:srgbClr xmlns:mc="http://schemas.openxmlformats.org/markup-compatibility/2006" xmlns:a14="http://schemas.microsoft.com/office/drawing/2010/main" val="FFFFFF" mc:Ignorable="">
                  <a:shade val="90000"/>
                </a:srgbClr>
              </a:solidFill>
            </a:endParaRPr>
          </a:p>
        </p:txBody>
      </p:sp>
      <p:sp>
        <p:nvSpPr>
          <p:cNvPr id="19" name="عنصر نائب للتذييل 18"/>
          <p:cNvSpPr>
            <a:spLocks noGrp="1"/>
          </p:cNvSpPr>
          <p:nvPr>
            <p:ph type="ftr" sz="quarter" idx="11"/>
          </p:nvPr>
        </p:nvSpPr>
        <p:spPr/>
        <p:txBody>
          <a:bodyPr/>
          <a:lstStyle/>
          <a:p>
            <a:endParaRPr lang="ar-SA">
              <a:solidFill>
                <a:srgbClr xmlns:mc="http://schemas.openxmlformats.org/markup-compatibility/2006" xmlns:a14="http://schemas.microsoft.com/office/drawing/2010/main" val="FFFFFF" mc:Ignorable="">
                  <a:shade val="90000"/>
                </a:srgbClr>
              </a:solidFill>
            </a:endParaRPr>
          </a:p>
        </p:txBody>
      </p:sp>
      <p:sp>
        <p:nvSpPr>
          <p:cNvPr id="27" name="عنصر نائب لرقم الشريحة 26"/>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FFFFFF" mc:Ignorable="">
                    <a:shade val="90000"/>
                  </a:srgbClr>
                </a:solidFill>
              </a:rPr>
              <a:pPr/>
              <a:t>‹#›</a:t>
            </a:fld>
            <a:endParaRPr lang="ar-SA">
              <a:solidFill>
                <a:srgbClr xmlns:mc="http://schemas.openxmlformats.org/markup-compatibility/2006" xmlns:a14="http://schemas.microsoft.com/office/drawing/2010/main" val="FFFFFF" mc:Ignorable="">
                  <a:shade val="90000"/>
                </a:srgbClr>
              </a:solidFill>
            </a:endParaRPr>
          </a:p>
        </p:txBody>
      </p:sp>
    </p:spTree>
    <p:extLst>
      <p:ext uri="{BB962C8B-B14F-4D97-AF65-F5344CB8AC3E}">
        <p14:creationId xmlns:p14="http://schemas.microsoft.com/office/powerpoint/2010/main" val="3865275919"/>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20970349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xmlns:mc="http://schemas.openxmlformats.org/markup-compatibility/2006" xmlns:a14="http://schemas.microsoft.com/office/drawing/2010/main" val="000000" mc:Ignorable="">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FFFFFF" mc:Ignorable="">
                    <a:shade val="90000"/>
                  </a:srgbClr>
                </a:solidFill>
              </a:rPr>
              <a:pPr/>
              <a:t>06/12/1431</a:t>
            </a:fld>
            <a:endParaRPr lang="ar-SA">
              <a:solidFill>
                <a:srgbClr xmlns:mc="http://schemas.openxmlformats.org/markup-compatibility/2006" xmlns:a14="http://schemas.microsoft.com/office/drawing/2010/main" val="FFFFF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FFFFF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FFFFFF" mc:Ignorable="">
                    <a:shade val="90000"/>
                  </a:srgbClr>
                </a:solidFill>
              </a:rPr>
              <a:pPr/>
              <a:t>‹#›</a:t>
            </a:fld>
            <a:endParaRPr lang="ar-SA">
              <a:solidFill>
                <a:srgbClr xmlns:mc="http://schemas.openxmlformats.org/markup-compatibility/2006" xmlns:a14="http://schemas.microsoft.com/office/drawing/2010/main" val="FFFFFF" mc:Ignorable="">
                  <a:shade val="90000"/>
                </a:srgbClr>
              </a:solidFill>
            </a:endParaRPr>
          </a:p>
        </p:txBody>
      </p:sp>
    </p:spTree>
    <p:extLst>
      <p:ext uri="{BB962C8B-B14F-4D97-AF65-F5344CB8AC3E}">
        <p14:creationId xmlns:p14="http://schemas.microsoft.com/office/powerpoint/2010/main" val="308469772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7" name="عنصر نائب لرقم الشريحة 6"/>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33131512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8" name="عنصر نائب للتذييل 7"/>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9" name="عنصر نائب لرقم الشريحة 8"/>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24899715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4" name="عنصر نائب للتذييل 3"/>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رقم الشريحة 4"/>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15781187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3" name="عنصر نائب للتذييل 2"/>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4" name="عنصر نائب لرقم الشريحة 3"/>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901447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xmlns:mc="http://schemas.openxmlformats.org/markup-compatibility/2006" xmlns:a14="http://schemas.microsoft.com/office/drawing/2010/main" val="000000" mc:Ignorable="">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9046FD3-3087-4AA9-814C-E32415E5FEA7}" type="datetimeFigureOut">
              <a:rPr lang="ar-SA" smtClean="0"/>
              <a:t>06/12/1431</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7" name="عنصر نائب لرقم الشريحة 6"/>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34544762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xmlns:mc="http://schemas.openxmlformats.org/markup-compatibility/2006" xmlns:a14="http://schemas.microsoft.com/office/drawing/2010/main" val="FFFFFF" mc:Ignorable=""/>
          </a:solidFill>
          <a:ln w="3175" cap="rnd" cmpd="sng" algn="ctr">
            <a:solidFill>
              <a:srgbClr xmlns:mc="http://schemas.openxmlformats.org/markup-compatibility/2006" xmlns:a14="http://schemas.microsoft.com/office/drawing/2010/main" val="C0C0C0" mc:Ignorable=""/>
            </a:solidFill>
            <a:prstDash val="solid"/>
          </a:ln>
          <a:effectLst>
            <a:outerShdw blurRad="63500" dist="38500" dir="7500000" sx="98500" sy="100080" kx="100000" algn="tl" rotWithShape="0">
              <a:srgbClr xmlns:mc="http://schemas.openxmlformats.org/markup-compatibility/2006" xmlns:a14="http://schemas.microsoft.com/office/drawing/2010/main" val="000000" mc:Ignorable="">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مثلث قائم الزاوية 11"/>
          <p:cNvSpPr/>
          <p:nvPr/>
        </p:nvSpPr>
        <p:spPr>
          <a:xfrm rot="420000" flipV="1">
            <a:off x="8004134" y="5359769"/>
            <a:ext cx="155448" cy="155448"/>
          </a:xfrm>
          <a:prstGeom prst="rtTriangle">
            <a:avLst/>
          </a:prstGeom>
          <a:solidFill>
            <a:srgbClr xmlns:mc="http://schemas.openxmlformats.org/markup-compatibility/2006" xmlns:a14="http://schemas.microsoft.com/office/drawing/2010/main" val="FFFFFF" mc:Ignorable=""/>
          </a:solidFill>
          <a:ln w="12700" cap="flat" cmpd="sng" algn="ctr">
            <a:solidFill>
              <a:srgbClr xmlns:mc="http://schemas.openxmlformats.org/markup-compatibility/2006" xmlns:a14="http://schemas.microsoft.com/office/drawing/2010/main" val="FFFFFF" mc:Ignorable=""/>
            </a:solidFill>
            <a:prstDash val="solid"/>
            <a:bevel/>
          </a:ln>
          <a:effectLst>
            <a:outerShdw blurRad="19685" dist="6350" dir="12900000" algn="tl" rotWithShape="0">
              <a:srgbClr xmlns:mc="http://schemas.openxmlformats.org/markup-compatibility/2006" xmlns:a14="http://schemas.microsoft.com/office/drawing/2010/main" val="000000" mc:Ignorable="">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7" name="عنصر نائب لرقم الشريحة 6"/>
          <p:cNvSpPr>
            <a:spLocks noGrp="1"/>
          </p:cNvSpPr>
          <p:nvPr>
            <p:ph type="sldNum" sz="quarter" idx="12"/>
          </p:nvPr>
        </p:nvSpPr>
        <p:spPr>
          <a:xfrm>
            <a:off x="8077200" y="6356350"/>
            <a:ext cx="609600" cy="365125"/>
          </a:xfrm>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xmlns:mc="http://schemas.openxmlformats.org/markup-compatibility/2006" xmlns:a14="http://schemas.microsoft.com/office/drawing/2010/main" val="C0C0C0" mc:Ignorable=""/>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Tree>
    <p:extLst>
      <p:ext uri="{BB962C8B-B14F-4D97-AF65-F5344CB8AC3E}">
        <p14:creationId xmlns:p14="http://schemas.microsoft.com/office/powerpoint/2010/main" val="32380437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3335496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xmlns:mc="http://schemas.openxmlformats.org/markup-compatibility/2006" xmlns:a14="http://schemas.microsoft.com/office/drawing/2010/main" val="4E5B6F" mc:Ignorable="">
                  <a:shade val="90000"/>
                </a:srgbClr>
              </a:solidFill>
            </a:endParaRPr>
          </a:p>
        </p:txBody>
      </p:sp>
      <p:sp>
        <p:nvSpPr>
          <p:cNvPr id="6" name="عنصر نائب لرقم الشريحة 5"/>
          <p:cNvSpPr>
            <a:spLocks noGrp="1"/>
          </p:cNvSpPr>
          <p:nvPr>
            <p:ph type="sldNum" sz="quarter" idx="12"/>
          </p:nvPr>
        </p:nvSpPr>
        <p:spPr/>
        <p:txBody>
          <a:body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spTree>
    <p:extLst>
      <p:ext uri="{BB962C8B-B14F-4D97-AF65-F5344CB8AC3E}">
        <p14:creationId xmlns:p14="http://schemas.microsoft.com/office/powerpoint/2010/main" val="1718988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046FD3-3087-4AA9-814C-E32415E5FEA7}" type="datetimeFigureOut">
              <a:rPr lang="ar-SA" smtClean="0"/>
              <a:t>06/12/1431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F9046FD3-3087-4AA9-814C-E32415E5FEA7}" type="datetimeFigureOut">
              <a:rPr lang="ar-SA" smtClean="0"/>
              <a:t>06/12/1431</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9046FD3-3087-4AA9-814C-E32415E5FEA7}" type="datetimeFigureOut">
              <a:rPr lang="ar-SA" smtClean="0"/>
              <a:t>06/12/1431</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9046FD3-3087-4AA9-814C-E32415E5FEA7}" type="datetimeFigureOut">
              <a:rPr lang="ar-SA" smtClean="0"/>
              <a:t>06/12/1431</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9046FD3-3087-4AA9-814C-E32415E5FEA7}" type="datetimeFigureOut">
              <a:rPr lang="ar-SA" smtClean="0"/>
              <a:t>06/12/1431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93ABF2-03DE-4190-81ED-F7CAD8D26251}"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xmlns:mc="http://schemas.openxmlformats.org/markup-compatibility/2006" xmlns:a14="http://schemas.microsoft.com/office/drawing/2010/main" val="FFFFFF" mc:Ignorable=""/>
          </a:solidFill>
          <a:ln w="3175" cap="rnd" cmpd="sng" algn="ctr">
            <a:solidFill>
              <a:srgbClr xmlns:mc="http://schemas.openxmlformats.org/markup-compatibility/2006" xmlns:a14="http://schemas.microsoft.com/office/drawing/2010/main" val="C0C0C0" mc:Ignorable=""/>
            </a:solidFill>
            <a:prstDash val="solid"/>
          </a:ln>
          <a:effectLst>
            <a:outerShdw blurRad="63500" dist="38500" dir="7500000" sx="98500" sy="100080" kx="100000" algn="tl" rotWithShape="0">
              <a:srgbClr xmlns:mc="http://schemas.openxmlformats.org/markup-compatibility/2006" xmlns:a14="http://schemas.microsoft.com/office/drawing/2010/main" val="000000" mc:Ignorable="">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xmlns:mc="http://schemas.openxmlformats.org/markup-compatibility/2006" xmlns:a14="http://schemas.microsoft.com/office/drawing/2010/main" val="FFFFFF" mc:Ignorable=""/>
          </a:solidFill>
          <a:ln w="12700" cap="flat" cmpd="sng" algn="ctr">
            <a:solidFill>
              <a:srgbClr xmlns:mc="http://schemas.openxmlformats.org/markup-compatibility/2006" xmlns:a14="http://schemas.microsoft.com/office/drawing/2010/main" val="FFFFFF" mc:Ignorable=""/>
            </a:solidFill>
            <a:prstDash val="solid"/>
            <a:bevel/>
          </a:ln>
          <a:effectLst>
            <a:outerShdw blurRad="19685" dist="6350" dir="12900000" algn="tl" rotWithShape="0">
              <a:srgbClr xmlns:mc="http://schemas.openxmlformats.org/markup-compatibility/2006" xmlns:a14="http://schemas.microsoft.com/office/drawing/2010/main" val="000000" mc:Ignorable="">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9046FD3-3087-4AA9-814C-E32415E5FEA7}" type="datetimeFigureOut">
              <a:rPr lang="ar-SA" smtClean="0"/>
              <a:t>06/12/1431</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6693ABF2-03DE-4190-81ED-F7CAD8D26251}" type="slidenum">
              <a:rPr lang="ar-SA" smtClean="0"/>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xmlns:mc="http://schemas.openxmlformats.org/markup-compatibility/2006" xmlns:a14="http://schemas.microsoft.com/office/drawing/2010/main" val="C0C0C0" mc:Ignorable=""/>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046FD3-3087-4AA9-814C-E32415E5FEA7}" type="datetimeFigureOut">
              <a:rPr lang="ar-SA" smtClean="0"/>
              <a:t>06/12/1431</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93ABF2-03DE-4190-81ED-F7CAD8D26251}" type="slidenum">
              <a:rPr lang="ar-SA" smtClean="0"/>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xmlns:mc="http://schemas.openxmlformats.org/markup-compatibility/2006" xmlns:a14="http://schemas.microsoft.com/office/drawing/2010/main" val="4E5B6F" mc:Ignorable="">
                  <a:shade val="90000"/>
                </a:srgbClr>
              </a:solidFill>
            </a:endParaRPr>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srgbClr xmlns:mc="http://schemas.openxmlformats.org/markup-compatibility/2006" xmlns:a14="http://schemas.microsoft.com/office/drawing/2010/main" val="272D37" mc:Ignorable=""/>
                </a:solidFill>
              </a:endParaRPr>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srgbClr xmlns:mc="http://schemas.openxmlformats.org/markup-compatibility/2006" xmlns:a14="http://schemas.microsoft.com/office/drawing/2010/main" val="272D37" mc:Ignorable=""/>
                </a:solidFill>
              </a:endParaRPr>
            </a:p>
          </p:txBody>
        </p:sp>
      </p:grpSp>
    </p:spTree>
    <p:extLst>
      <p:ext uri="{BB962C8B-B14F-4D97-AF65-F5344CB8AC3E}">
        <p14:creationId xmlns:p14="http://schemas.microsoft.com/office/powerpoint/2010/main" val="227872208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srgbClr xmlns:mc="http://schemas.openxmlformats.org/markup-compatibility/2006" xmlns:a14="http://schemas.microsoft.com/office/drawing/2010/main" val="272D37" mc:Ignorable=""/>
              </a:solidFill>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046FD3-3087-4AA9-814C-E32415E5FEA7}" type="datetimeFigureOut">
              <a:rPr lang="ar-SA" smtClean="0">
                <a:solidFill>
                  <a:srgbClr xmlns:mc="http://schemas.openxmlformats.org/markup-compatibility/2006" xmlns:a14="http://schemas.microsoft.com/office/drawing/2010/main" val="4E5B6F" mc:Ignorable="">
                    <a:shade val="90000"/>
                  </a:srgbClr>
                </a:solidFill>
              </a:rPr>
              <a:pPr/>
              <a:t>06/12/1431</a:t>
            </a:fld>
            <a:endParaRPr lang="ar-SA">
              <a:solidFill>
                <a:srgbClr xmlns:mc="http://schemas.openxmlformats.org/markup-compatibility/2006" xmlns:a14="http://schemas.microsoft.com/office/drawing/2010/main" val="4E5B6F" mc:Ignorable="">
                  <a:shade val="90000"/>
                </a:srgbClr>
              </a:solidFill>
            </a:endParaRPr>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xmlns:mc="http://schemas.openxmlformats.org/markup-compatibility/2006" xmlns:a14="http://schemas.microsoft.com/office/drawing/2010/main" val="4E5B6F" mc:Ignorable="">
                  <a:shade val="90000"/>
                </a:srgbClr>
              </a:solidFill>
            </a:endParaRPr>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93ABF2-03DE-4190-81ED-F7CAD8D26251}" type="slidenum">
              <a:rPr lang="ar-SA" smtClean="0">
                <a:solidFill>
                  <a:srgbClr xmlns:mc="http://schemas.openxmlformats.org/markup-compatibility/2006" xmlns:a14="http://schemas.microsoft.com/office/drawing/2010/main" val="4E5B6F" mc:Ignorable="">
                    <a:shade val="90000"/>
                  </a:srgbClr>
                </a:solidFill>
              </a:rPr>
              <a:pPr/>
              <a:t>‹#›</a:t>
            </a:fld>
            <a:endParaRPr lang="ar-SA">
              <a:solidFill>
                <a:srgbClr xmlns:mc="http://schemas.openxmlformats.org/markup-compatibility/2006" xmlns:a14="http://schemas.microsoft.com/office/drawing/2010/main" val="4E5B6F" mc:Ignorable="">
                  <a:shade val="90000"/>
                </a:srgbClr>
              </a:solidFill>
            </a:endParaRPr>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srgbClr xmlns:mc="http://schemas.openxmlformats.org/markup-compatibility/2006" xmlns:a14="http://schemas.microsoft.com/office/drawing/2010/main" val="272D37" mc:Ignorable=""/>
                </a:solidFill>
              </a:endParaRPr>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srgbClr xmlns:mc="http://schemas.openxmlformats.org/markup-compatibility/2006" xmlns:a14="http://schemas.microsoft.com/office/drawing/2010/main" val="272D37" mc:Ignorable=""/>
                </a:solidFill>
              </a:endParaRPr>
            </a:p>
          </p:txBody>
        </p:sp>
      </p:grpSp>
    </p:spTree>
    <p:extLst>
      <p:ext uri="{BB962C8B-B14F-4D97-AF65-F5344CB8AC3E}">
        <p14:creationId xmlns:p14="http://schemas.microsoft.com/office/powerpoint/2010/main" val="269473073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2.wmf"/><Relationship Id="rId5" Type="http://schemas.openxmlformats.org/officeDocument/2006/relationships/oleObject" Target="../embeddings/oleObject8.bin"/><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4.wmf"/><Relationship Id="rId5" Type="http://schemas.openxmlformats.org/officeDocument/2006/relationships/oleObject" Target="../embeddings/oleObject10.bin"/><Relationship Id="rId4" Type="http://schemas.openxmlformats.org/officeDocument/2006/relationships/image" Target="../media/image1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17.wmf"/><Relationship Id="rId5" Type="http://schemas.openxmlformats.org/officeDocument/2006/relationships/oleObject" Target="../embeddings/oleObject13.bin"/><Relationship Id="rId4" Type="http://schemas.openxmlformats.org/officeDocument/2006/relationships/image" Target="../media/image16.wmf"/></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microsoft.com/office/2007/relationships/hdphoto" Target="../media/hdphoto1.wdp"/><Relationship Id="rId5" Type="http://schemas.openxmlformats.org/officeDocument/2006/relationships/image" Target="../media/image23.jpeg"/><Relationship Id="rId4" Type="http://schemas.openxmlformats.org/officeDocument/2006/relationships/image" Target="../media/image22.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12.vml"/><Relationship Id="rId4" Type="http://schemas.openxmlformats.org/officeDocument/2006/relationships/image" Target="../media/image24.wmf"/></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image" Target="../media/image27.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29.wmf"/><Relationship Id="rId5" Type="http://schemas.openxmlformats.org/officeDocument/2006/relationships/oleObject" Target="../embeddings/oleObject19.bin"/><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1.png"/><Relationship Id="rId1" Type="http://schemas.openxmlformats.org/officeDocument/2006/relationships/slideLayout" Target="../slideLayouts/slideLayout1.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32.wmf"/><Relationship Id="rId5" Type="http://schemas.openxmlformats.org/officeDocument/2006/relationships/oleObject" Target="../embeddings/oleObject21.bin"/><Relationship Id="rId4" Type="http://schemas.openxmlformats.org/officeDocument/2006/relationships/image" Target="../media/image31.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vmlDrawing" Target="../drawings/vmlDrawing16.vml"/><Relationship Id="rId5" Type="http://schemas.openxmlformats.org/officeDocument/2006/relationships/oleObject" Target="../embeddings/oleObject24.bin"/><Relationship Id="rId4" Type="http://schemas.openxmlformats.org/officeDocument/2006/relationships/image" Target="../media/image34.wmf"/></Relationships>
</file>

<file path=ppt/slides/_rels/slide3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image" Target="../media/image37.wmf"/><Relationship Id="rId5" Type="http://schemas.openxmlformats.org/officeDocument/2006/relationships/oleObject" Target="../embeddings/oleObject26.bin"/><Relationship Id="rId4" Type="http://schemas.openxmlformats.org/officeDocument/2006/relationships/image" Target="../media/image36.wmf"/></Relationships>
</file>

<file path=ppt/slides/_rels/slide35.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39.wmf"/><Relationship Id="rId5" Type="http://schemas.openxmlformats.org/officeDocument/2006/relationships/oleObject" Target="../embeddings/oleObject28.bin"/><Relationship Id="rId10" Type="http://schemas.openxmlformats.org/officeDocument/2006/relationships/image" Target="../media/image41.wmf"/><Relationship Id="rId4" Type="http://schemas.openxmlformats.org/officeDocument/2006/relationships/image" Target="../media/image38.wmf"/><Relationship Id="rId9" Type="http://schemas.openxmlformats.org/officeDocument/2006/relationships/oleObject" Target="../embeddings/oleObject30.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vmlDrawing" Target="../drawings/vmlDrawing19.vml"/><Relationship Id="rId6" Type="http://schemas.openxmlformats.org/officeDocument/2006/relationships/image" Target="../media/image43.wmf"/><Relationship Id="rId5" Type="http://schemas.openxmlformats.org/officeDocument/2006/relationships/oleObject" Target="../embeddings/oleObject32.bin"/><Relationship Id="rId4" Type="http://schemas.openxmlformats.org/officeDocument/2006/relationships/image" Target="../media/image42.wmf"/></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1.xml"/><Relationship Id="rId1" Type="http://schemas.openxmlformats.org/officeDocument/2006/relationships/vmlDrawing" Target="../drawings/vmlDrawing20.vml"/><Relationship Id="rId5" Type="http://schemas.openxmlformats.org/officeDocument/2006/relationships/image" Target="../media/image44.wmf"/><Relationship Id="rId4" Type="http://schemas.openxmlformats.org/officeDocument/2006/relationships/oleObject" Target="../embeddings/oleObject33.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21.vml"/><Relationship Id="rId4" Type="http://schemas.openxmlformats.org/officeDocument/2006/relationships/image" Target="../media/image46.wmf"/></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2.xml"/><Relationship Id="rId1" Type="http://schemas.openxmlformats.org/officeDocument/2006/relationships/vmlDrawing" Target="../drawings/vmlDrawing22.vml"/><Relationship Id="rId6" Type="http://schemas.openxmlformats.org/officeDocument/2006/relationships/image" Target="../media/image50.wmf"/><Relationship Id="rId5" Type="http://schemas.openxmlformats.org/officeDocument/2006/relationships/oleObject" Target="../embeddings/oleObject36.bin"/><Relationship Id="rId4" Type="http://schemas.openxmlformats.org/officeDocument/2006/relationships/image" Target="../media/image49.wmf"/></Relationships>
</file>

<file path=ppt/slides/_rels/slide46.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90.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500.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1.xml"/><Relationship Id="rId1" Type="http://schemas.openxmlformats.org/officeDocument/2006/relationships/vmlDrawing" Target="../drawings/vmlDrawing23.vml"/><Relationship Id="rId6" Type="http://schemas.openxmlformats.org/officeDocument/2006/relationships/image" Target="../media/image54.png"/><Relationship Id="rId5" Type="http://schemas.openxmlformats.org/officeDocument/2006/relationships/image" Target="../media/image530.png"/><Relationship Id="rId4" Type="http://schemas.openxmlformats.org/officeDocument/2006/relationships/image" Target="../media/image54.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microsoft.com/office/2007/relationships/hdphoto" Target="../media/hdphoto8.wdp"/><Relationship Id="rId7" Type="http://schemas.microsoft.com/office/2007/relationships/hdphoto" Target="../media/hdphoto10.wdp"/><Relationship Id="rId2" Type="http://schemas.openxmlformats.org/officeDocument/2006/relationships/image" Target="../media/image63.png"/><Relationship Id="rId1" Type="http://schemas.openxmlformats.org/officeDocument/2006/relationships/slideLayout" Target="../slideLayouts/slideLayout1.xml"/><Relationship Id="rId6" Type="http://schemas.openxmlformats.org/officeDocument/2006/relationships/image" Target="../media/image65.png"/><Relationship Id="rId5" Type="http://schemas.microsoft.com/office/2007/relationships/hdphoto" Target="../media/hdphoto9.wdp"/><Relationship Id="rId4" Type="http://schemas.openxmlformats.org/officeDocument/2006/relationships/image" Target="../media/image64.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a:spLocks noGrp="1"/>
          </p:cNvSpPr>
          <p:nvPr>
            <p:ph type="ctrTitle"/>
          </p:nvPr>
        </p:nvSpPr>
        <p:spPr>
          <a:xfrm>
            <a:off x="5214942" y="714357"/>
            <a:ext cx="3714776" cy="5970865"/>
          </a:xfrm>
          <a:prstGeom prst="rect">
            <a:avLst/>
          </a:prstGeom>
          <a:noFill/>
          <a:ln>
            <a:noFill/>
          </a:ln>
        </p:spPr>
        <p:style>
          <a:lnRef idx="2">
            <a:schemeClr val="accent1"/>
          </a:lnRef>
          <a:fillRef idx="1001">
            <a:schemeClr val="dk2"/>
          </a:fillRef>
          <a:effectRef idx="0">
            <a:schemeClr val="accent1"/>
          </a:effectRef>
          <a:fontRef idx="minor">
            <a:schemeClr val="dk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ader_al gordabia" pitchFamily="2" charset="-78"/>
            </a:endParaRPr>
          </a:p>
          <a:p>
            <a:pPr algn="ctr" rtl="1"/>
            <a:r>
              <a:rPr lang="ar-SA" sz="2400" b="1" dirty="0" err="1" smtClean="0">
                <a:ln w="1905"/>
                <a:solidFill>
                  <a:schemeClr val="tx1">
                    <a:lumMod val="95000"/>
                  </a:schemeClr>
                </a:solidFill>
                <a:cs typeface="bader_al gordabia" pitchFamily="2" charset="-78"/>
              </a:rPr>
              <a:t>اعداد</a:t>
            </a:r>
            <a:r>
              <a:rPr lang="ar-KW" sz="2400" b="1" dirty="0" smtClean="0">
                <a:ln w="1905"/>
                <a:solidFill>
                  <a:schemeClr val="tx1">
                    <a:lumMod val="95000"/>
                  </a:schemeClr>
                </a:solidFill>
                <a:cs typeface="bader_al gordabia" pitchFamily="2" charset="-78"/>
              </a:rPr>
              <a:t> الطلبة</a:t>
            </a:r>
            <a:r>
              <a:rPr lang="ar-SA" sz="2400" b="1" dirty="0" smtClean="0">
                <a:ln w="1905"/>
                <a:solidFill>
                  <a:schemeClr val="tx1">
                    <a:lumMod val="95000"/>
                  </a:schemeClr>
                </a:solidFill>
                <a:cs typeface="bader_al gordabia" pitchFamily="2" charset="-78"/>
              </a:rPr>
              <a:t>:</a:t>
            </a:r>
            <a:endParaRPr lang="en-US" sz="2400" b="1" dirty="0" smtClean="0">
              <a:ln w="1905"/>
              <a:solidFill>
                <a:schemeClr val="tx1">
                  <a:lumMod val="95000"/>
                </a:schemeClr>
              </a:solidFill>
              <a:cs typeface="bader_al gordabia" pitchFamily="2" charset="-78"/>
            </a:endParaRPr>
          </a:p>
          <a:p>
            <a:pPr algn="ctr" rtl="1"/>
            <a:endParaRPr lang="ar-KW" sz="2400" b="1" dirty="0" smtClean="0">
              <a:ln w="1905"/>
              <a:solidFill>
                <a:schemeClr val="tx1">
                  <a:lumMod val="95000"/>
                </a:schemeClr>
              </a:solidFill>
              <a:cs typeface="bader_al gordabia" pitchFamily="2" charset="-78"/>
            </a:endParaRPr>
          </a:p>
          <a:p>
            <a:pPr algn="ctr" rtl="1"/>
            <a:endParaRPr lang="ar-KW" sz="2400" b="1" dirty="0" smtClean="0">
              <a:ln w="1905"/>
              <a:solidFill>
                <a:schemeClr val="tx1">
                  <a:lumMod val="95000"/>
                </a:schemeClr>
              </a:solidFill>
              <a:cs typeface="bader_al gordabia" pitchFamily="2" charset="-78"/>
            </a:endParaRPr>
          </a:p>
          <a:p>
            <a:pPr algn="ctr" rtl="1"/>
            <a:r>
              <a:rPr lang="ar-SA" sz="2400" b="1" dirty="0" smtClean="0">
                <a:ln w="1905"/>
                <a:solidFill>
                  <a:schemeClr val="tx1">
                    <a:lumMod val="95000"/>
                  </a:schemeClr>
                </a:solidFill>
                <a:cs typeface="bader_al gordabia" pitchFamily="2" charset="-78"/>
              </a:rPr>
              <a:t>علاء الدين عبد الله قيسي</a:t>
            </a:r>
            <a:r>
              <a:rPr lang="ar-KW" sz="2400" b="1" dirty="0" smtClean="0">
                <a:ln w="1905"/>
                <a:solidFill>
                  <a:schemeClr val="tx1">
                    <a:lumMod val="95000"/>
                  </a:schemeClr>
                </a:solidFill>
                <a:cs typeface="bader_al gordabia" pitchFamily="2" charset="-78"/>
              </a:rPr>
              <a:t>.</a:t>
            </a:r>
          </a:p>
          <a:p>
            <a:pPr algn="ctr" rtl="1"/>
            <a:r>
              <a:rPr lang="ar-SA" sz="2400" b="1" dirty="0" smtClean="0">
                <a:ln w="1905"/>
                <a:solidFill>
                  <a:schemeClr val="tx1">
                    <a:lumMod val="95000"/>
                  </a:schemeClr>
                </a:solidFill>
                <a:cs typeface="bader_al gordabia" pitchFamily="2" charset="-78"/>
              </a:rPr>
              <a:t>خالد أجمد فرحانة</a:t>
            </a:r>
            <a:r>
              <a:rPr lang="ar-KW" sz="2400" b="1" dirty="0" smtClean="0">
                <a:ln w="1905"/>
                <a:solidFill>
                  <a:schemeClr val="tx1">
                    <a:lumMod val="95000"/>
                  </a:schemeClr>
                </a:solidFill>
                <a:cs typeface="bader_al gordabia" pitchFamily="2" charset="-78"/>
              </a:rPr>
              <a:t>.</a:t>
            </a:r>
          </a:p>
          <a:p>
            <a:pPr algn="ctr" rtl="1"/>
            <a:r>
              <a:rPr lang="ar-SA" sz="2400" b="1" dirty="0" smtClean="0">
                <a:ln w="1905"/>
                <a:solidFill>
                  <a:schemeClr val="tx1">
                    <a:lumMod val="95000"/>
                  </a:schemeClr>
                </a:solidFill>
                <a:cs typeface="bader_al gordabia" pitchFamily="2" charset="-78"/>
              </a:rPr>
              <a:t>عبد الرحمن ابراهيم ألحين</a:t>
            </a:r>
            <a:r>
              <a:rPr lang="ar-KW" sz="2400" b="1" dirty="0" smtClean="0">
                <a:ln w="1905"/>
                <a:solidFill>
                  <a:schemeClr val="tx1">
                    <a:lumMod val="95000"/>
                  </a:schemeClr>
                </a:solidFill>
                <a:cs typeface="bader_al gordabia" pitchFamily="2" charset="-78"/>
              </a:rPr>
              <a:t>.</a:t>
            </a:r>
          </a:p>
          <a:p>
            <a:pPr algn="ctr" rtl="1"/>
            <a:endParaRPr lang="ar-KW" sz="2400" b="1" dirty="0" smtClean="0">
              <a:ln w="1905"/>
              <a:solidFill>
                <a:schemeClr val="tx1">
                  <a:lumMod val="95000"/>
                </a:schemeClr>
              </a:solidFill>
              <a:cs typeface="bader_al gordabia" pitchFamily="2" charset="-78"/>
            </a:endParaRPr>
          </a:p>
          <a:p>
            <a:pPr algn="ctr" rtl="1"/>
            <a:r>
              <a:rPr lang="ar-KW" sz="2400" b="1" dirty="0" err="1" smtClean="0">
                <a:ln w="1905"/>
                <a:solidFill>
                  <a:schemeClr val="tx1">
                    <a:lumMod val="95000"/>
                  </a:schemeClr>
                </a:solidFill>
                <a:cs typeface="bader_al gordabia" pitchFamily="2" charset="-78"/>
              </a:rPr>
              <a:t>اشراف</a:t>
            </a:r>
            <a:r>
              <a:rPr lang="ar-KW" sz="2400" b="1" dirty="0" smtClean="0">
                <a:ln w="1905"/>
                <a:solidFill>
                  <a:schemeClr val="tx1">
                    <a:lumMod val="95000"/>
                  </a:schemeClr>
                </a:solidFill>
                <a:cs typeface="bader_al gordabia" pitchFamily="2" charset="-78"/>
              </a:rPr>
              <a:t> </a:t>
            </a:r>
            <a:r>
              <a:rPr lang="ar-SA" sz="2400" b="1" dirty="0" smtClean="0">
                <a:ln w="1905"/>
                <a:solidFill>
                  <a:schemeClr val="tx1">
                    <a:lumMod val="95000"/>
                  </a:schemeClr>
                </a:solidFill>
                <a:cs typeface="bader_al gordabia" pitchFamily="2" charset="-78"/>
              </a:rPr>
              <a:t> د.</a:t>
            </a:r>
            <a:endParaRPr lang="ar-KW" sz="2400" b="1" dirty="0" smtClean="0">
              <a:ln w="1905"/>
              <a:solidFill>
                <a:schemeClr val="tx1">
                  <a:lumMod val="95000"/>
                </a:schemeClr>
              </a:solidFill>
              <a:cs typeface="bader_al gordabia" pitchFamily="2" charset="-78"/>
            </a:endParaRPr>
          </a:p>
          <a:p>
            <a:pPr algn="ctr" rtl="1"/>
            <a:r>
              <a:rPr lang="ar-KW" sz="2400" b="1" dirty="0" smtClean="0">
                <a:ln w="1905"/>
                <a:solidFill>
                  <a:schemeClr val="tx1">
                    <a:lumMod val="95000"/>
                  </a:schemeClr>
                </a:solidFill>
                <a:cs typeface="bader_al gordabia" pitchFamily="2" charset="-78"/>
              </a:rPr>
              <a:t> </a:t>
            </a:r>
            <a:r>
              <a:rPr lang="ar-SA" sz="2400" b="1" dirty="0" smtClean="0">
                <a:ln w="1905"/>
                <a:solidFill>
                  <a:schemeClr val="tx1">
                    <a:lumMod val="95000"/>
                  </a:schemeClr>
                </a:solidFill>
                <a:cs typeface="bader_al gordabia" pitchFamily="2" charset="-78"/>
              </a:rPr>
              <a:t>حسن القاضي</a:t>
            </a:r>
            <a:endParaRPr lang="ar-KW" sz="2400" b="1" dirty="0" smtClean="0">
              <a:ln w="1905"/>
              <a:solidFill>
                <a:schemeClr val="tx1">
                  <a:lumMod val="95000"/>
                </a:schemeClr>
              </a:solidFill>
              <a:cs typeface="bader_al gordabia" pitchFamily="2" charset="-78"/>
            </a:endParaRPr>
          </a:p>
          <a:p>
            <a:pPr algn="ctr" rtl="1"/>
            <a:endParaRPr lang="ar-KW" sz="2400" b="1" dirty="0" smtClean="0">
              <a:ln w="1905"/>
              <a:solidFill>
                <a:schemeClr val="tx1">
                  <a:lumMod val="95000"/>
                </a:schemeClr>
              </a:solidFill>
              <a:cs typeface="bader_al gordabia" pitchFamily="2" charset="-78"/>
            </a:endParaRPr>
          </a:p>
          <a:p>
            <a:pPr algn="ctr" rtl="1"/>
            <a:r>
              <a:rPr lang="ar-KW" sz="2400" b="1" dirty="0" smtClean="0">
                <a:ln w="1905"/>
                <a:solidFill>
                  <a:schemeClr val="tx1">
                    <a:lumMod val="95000"/>
                  </a:schemeClr>
                </a:solidFill>
                <a:cs typeface="bader_al gordabia" pitchFamily="2" charset="-78"/>
              </a:rPr>
              <a:t>قسم هندسة البناء</a:t>
            </a:r>
            <a:endParaRPr lang="en-US" sz="2400" b="1" dirty="0" smtClean="0">
              <a:ln w="1905"/>
              <a:solidFill>
                <a:schemeClr val="tx1">
                  <a:lumMod val="95000"/>
                </a:schemeClr>
              </a:solidFill>
              <a:cs typeface="bader_al gordabia" pitchFamily="2" charset="-78"/>
            </a:endParaRPr>
          </a:p>
          <a:p>
            <a:pPr algn="ctr" rtl="1"/>
            <a:r>
              <a:rPr lang="ar-KW" sz="2400" b="1" dirty="0" smtClean="0">
                <a:ln w="1905"/>
                <a:solidFill>
                  <a:schemeClr val="tx1">
                    <a:lumMod val="95000"/>
                  </a:schemeClr>
                </a:solidFill>
                <a:cs typeface="bader_al gordabia" pitchFamily="2" charset="-78"/>
              </a:rPr>
              <a:t> </a:t>
            </a:r>
            <a:endParaRPr lang="en-US" sz="2400" b="1" dirty="0" smtClean="0">
              <a:ln w="1905"/>
              <a:solidFill>
                <a:schemeClr val="tx1">
                  <a:lumMod val="95000"/>
                </a:schemeClr>
              </a:solidFill>
              <a:cs typeface="bader_al gordabia" pitchFamily="2" charset="-78"/>
            </a:endParaRPr>
          </a:p>
          <a:p>
            <a:pPr algn="ctr" rtl="1"/>
            <a:r>
              <a:rPr lang="en-US" sz="2400" b="1" dirty="0" smtClean="0">
                <a:ln w="1905"/>
                <a:solidFill>
                  <a:schemeClr val="bg1"/>
                </a:solidFill>
                <a:cs typeface="bader_al gordabia" pitchFamily="2" charset="-78"/>
              </a:rPr>
              <a:t>25/5/2009</a:t>
            </a:r>
            <a:endParaRPr lang="ar-KW" sz="2400" b="1" dirty="0" smtClean="0">
              <a:ln w="1905"/>
              <a:solidFill>
                <a:schemeClr val="bg1"/>
              </a:solidFill>
              <a:cs typeface="bader_al gordabia" pitchFamily="2" charset="-78"/>
            </a:endParaRPr>
          </a:p>
          <a:p>
            <a:pPr algn="r" rtl="1"/>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xmlns:mc="http://schemas.openxmlformats.org/markup-compatibility/2006" xmlns:a14="http://schemas.microsoft.com/office/drawing/2010/main" val="000000" mc:Ignorable="">
                    <a:alpha val="65000"/>
                  </a:srgbClr>
                </a:outerShdw>
              </a:effectLst>
              <a:cs typeface="bader_al gordabia" pitchFamily="2" charset="-78"/>
            </a:endParaRPr>
          </a:p>
        </p:txBody>
      </p:sp>
      <p:sp>
        <p:nvSpPr>
          <p:cNvPr id="3" name="عنوان فرعي 2"/>
          <p:cNvSpPr>
            <a:spLocks noGrp="1"/>
          </p:cNvSpPr>
          <p:nvPr>
            <p:ph type="subTitle" idx="1"/>
          </p:nvPr>
        </p:nvSpPr>
        <p:spPr>
          <a:xfrm>
            <a:off x="1371600" y="3886200"/>
            <a:ext cx="1557326" cy="1752600"/>
          </a:xfrm>
        </p:spPr>
        <p:txBody>
          <a:bodyPr/>
          <a:lstStyle/>
          <a:p>
            <a:endParaRPr lang="ar-SA" dirty="0"/>
          </a:p>
        </p:txBody>
      </p:sp>
      <p:pic>
        <p:nvPicPr>
          <p:cNvPr id="1026" name="Picture 2"/>
          <p:cNvPicPr>
            <a:picLocks noChangeAspect="1" noChangeArrowheads="1"/>
          </p:cNvPicPr>
          <p:nvPr/>
        </p:nvPicPr>
        <p:blipFill>
          <a:blip r:embed="rId3"/>
          <a:srcRect/>
          <a:stretch>
            <a:fillRect/>
          </a:stretch>
        </p:blipFill>
        <p:spPr bwMode="auto">
          <a:xfrm>
            <a:off x="714348" y="3071810"/>
            <a:ext cx="4214810" cy="3571875"/>
          </a:xfrm>
          <a:prstGeom prst="rect">
            <a:avLst/>
          </a:prstGeom>
          <a:ln>
            <a:noFill/>
          </a:ln>
          <a:effectLst>
            <a:softEdge rad="112500"/>
          </a:effectLst>
        </p:spPr>
        <p:style>
          <a:lnRef idx="2">
            <a:schemeClr val="accent1"/>
          </a:lnRef>
          <a:fillRef idx="1">
            <a:schemeClr val="lt1"/>
          </a:fillRef>
          <a:effectRef idx="0">
            <a:schemeClr val="accent1"/>
          </a:effectRef>
          <a:fontRef idx="minor">
            <a:schemeClr val="dk1"/>
          </a:fontRef>
        </p:style>
      </p:pic>
      <p:sp>
        <p:nvSpPr>
          <p:cNvPr id="7" name="مربع نص 6"/>
          <p:cNvSpPr txBox="1"/>
          <p:nvPr/>
        </p:nvSpPr>
        <p:spPr>
          <a:xfrm>
            <a:off x="1214414" y="714356"/>
            <a:ext cx="3143240" cy="20313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dirty="0" smtClean="0">
                <a:solidFill>
                  <a:schemeClr val="tx1">
                    <a:lumMod val="95000"/>
                  </a:schemeClr>
                </a:solidFill>
              </a:rPr>
              <a:t>جامعة النجاح الوطنية</a:t>
            </a:r>
          </a:p>
          <a:p>
            <a:pPr algn="ctr"/>
            <a:r>
              <a:rPr lang="ar-SA" dirty="0" smtClean="0">
                <a:solidFill>
                  <a:schemeClr val="tx1">
                    <a:lumMod val="95000"/>
                  </a:schemeClr>
                </a:solidFill>
              </a:rPr>
              <a:t>كلية الهندسة </a:t>
            </a:r>
          </a:p>
          <a:p>
            <a:pPr algn="ctr"/>
            <a:r>
              <a:rPr lang="ar-SA" dirty="0" smtClean="0">
                <a:solidFill>
                  <a:schemeClr val="tx1">
                    <a:lumMod val="95000"/>
                  </a:schemeClr>
                </a:solidFill>
              </a:rPr>
              <a:t>قسم هندسة البناء</a:t>
            </a:r>
          </a:p>
          <a:p>
            <a:pPr algn="ctr"/>
            <a:endParaRPr lang="ar-SA" dirty="0" smtClean="0"/>
          </a:p>
          <a:p>
            <a:pPr algn="ctr"/>
            <a:endParaRPr lang="ar-SA" dirty="0" smtClean="0"/>
          </a:p>
          <a:p>
            <a:pPr algn="ctr"/>
            <a:endParaRPr lang="ar-SA" dirty="0"/>
          </a:p>
          <a:p>
            <a:pPr algn="ctr"/>
            <a:endParaRPr lang="ar-SA" dirty="0" smtClean="0"/>
          </a:p>
        </p:txBody>
      </p:sp>
      <p:graphicFrame>
        <p:nvGraphicFramePr>
          <p:cNvPr id="1029" name="Object 5"/>
          <p:cNvGraphicFramePr>
            <a:graphicFrameLocks noChangeAspect="1"/>
          </p:cNvGraphicFramePr>
          <p:nvPr/>
        </p:nvGraphicFramePr>
        <p:xfrm>
          <a:off x="4000496" y="785794"/>
          <a:ext cx="1625214" cy="1500198"/>
        </p:xfrm>
        <a:graphic>
          <a:graphicData uri="http://schemas.openxmlformats.org/presentationml/2006/ole">
            <mc:AlternateContent xmlns:mc="http://schemas.openxmlformats.org/markup-compatibility/2006">
              <mc:Choice xmlns:v="urn:schemas-microsoft-com:vml" Requires="v">
                <p:oleObj spid="_x0000_s1098" name="AutoCAD Drawing" r:id="rId4" imgW="9220320" imgH="4867200" progId="AutoCAD.Drawing.17">
                  <p:embed/>
                </p:oleObj>
              </mc:Choice>
              <mc:Fallback>
                <p:oleObj name="AutoCAD Drawing" r:id="rId4" imgW="9220320" imgH="4867200" progId="AutoCAD.Drawing.17">
                  <p:embed/>
                  <p:pic>
                    <p:nvPicPr>
                      <p:cNvPr id="0" name="Picture 5"/>
                      <p:cNvPicPr>
                        <a:picLocks noChangeAspect="1" noChangeArrowheads="1"/>
                      </p:cNvPicPr>
                      <p:nvPr/>
                    </p:nvPicPr>
                    <p:blipFill>
                      <a:blip r:embed="rId5">
                        <a:lum bright="100000" contrast="100000"/>
                        <a:extLst>
                          <a:ext uri="{28A0092B-C50C-407E-A947-70E740481C1C}">
                            <a14:useLocalDpi xmlns:a14="http://schemas.microsoft.com/office/drawing/2010/main" val="0"/>
                          </a:ext>
                        </a:extLst>
                      </a:blip>
                      <a:srcRect l="35139" t="8876" r="39044" b="45857"/>
                      <a:stretch>
                        <a:fillRect/>
                      </a:stretch>
                    </p:blipFill>
                    <p:spPr bwMode="auto">
                      <a:xfrm>
                        <a:off x="4000496" y="785794"/>
                        <a:ext cx="1625214" cy="1500198"/>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11" name="مربع نص 10"/>
          <p:cNvSpPr txBox="1"/>
          <p:nvPr/>
        </p:nvSpPr>
        <p:spPr>
          <a:xfrm>
            <a:off x="0" y="2428868"/>
            <a:ext cx="5357850" cy="461665"/>
          </a:xfrm>
          <a:prstGeom prst="rect">
            <a:avLst/>
          </a:prstGeom>
          <a:noFill/>
        </p:spPr>
        <p:txBody>
          <a:bodyPr wrap="square" rtlCol="1">
            <a:spAutoFit/>
          </a:bodyPr>
          <a:lstStyle/>
          <a:p>
            <a:r>
              <a:rPr lang="ar-SA" sz="2400" b="1" dirty="0" smtClean="0"/>
              <a:t>مشروع تكامل للغرفة التجارية الصناعية - </a:t>
            </a:r>
            <a:r>
              <a:rPr lang="ar-SA" sz="2400" b="1" dirty="0" err="1" smtClean="0"/>
              <a:t>طولكرم</a:t>
            </a:r>
            <a:endParaRPr lang="ar-SA" sz="2400" b="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643570" y="1285860"/>
            <a:ext cx="3286116" cy="5572140"/>
          </a:xfrm>
        </p:spPr>
        <p:txBody>
          <a:bodyPr>
            <a:normAutofit/>
          </a:bodyPr>
          <a:lstStyle/>
          <a:p>
            <a:pPr lvl="0"/>
            <a:r>
              <a:rPr lang="ar-SA" b="1" dirty="0" smtClean="0"/>
              <a:t>الطابق الأول</a:t>
            </a:r>
          </a:p>
          <a:p>
            <a:pPr lvl="0"/>
            <a:endParaRPr lang="en-US" dirty="0" smtClean="0"/>
          </a:p>
          <a:p>
            <a:pPr algn="ctr"/>
            <a:r>
              <a:rPr lang="ar-SA" dirty="0" smtClean="0"/>
              <a:t>تحتوي على مكاتب إدارية</a:t>
            </a:r>
          </a:p>
          <a:p>
            <a:pPr algn="ctr"/>
            <a:endParaRPr lang="ar-SA" dirty="0" smtClean="0"/>
          </a:p>
          <a:p>
            <a:pPr algn="ctr"/>
            <a:r>
              <a:rPr lang="ar-SA" u="sng" dirty="0" smtClean="0"/>
              <a:t>قسم الخدمات والعلاقات العامة,القسم المالي والإداري</a:t>
            </a:r>
          </a:p>
          <a:p>
            <a:pPr algn="ctr"/>
            <a:endParaRPr lang="ar-SA" u="sng" dirty="0" smtClean="0"/>
          </a:p>
          <a:p>
            <a:pPr algn="ctr"/>
            <a:r>
              <a:rPr lang="ar-SA" dirty="0" smtClean="0"/>
              <a:t>كما يضم وحدتين صحيتين إحداهما للموظفين والأخرى للمراجعين ومطبخ صغير للموظفين.</a:t>
            </a:r>
            <a:endParaRPr lang="en-US" dirty="0" smtClean="0"/>
          </a:p>
          <a:p>
            <a:endParaRPr lang="ar-SA" dirty="0"/>
          </a:p>
        </p:txBody>
      </p:sp>
      <p:graphicFrame>
        <p:nvGraphicFramePr>
          <p:cNvPr id="7170" name="Object 2"/>
          <p:cNvGraphicFramePr>
            <a:graphicFrameLocks noChangeAspect="1"/>
          </p:cNvGraphicFramePr>
          <p:nvPr/>
        </p:nvGraphicFramePr>
        <p:xfrm>
          <a:off x="0" y="341244"/>
          <a:ext cx="6653233" cy="6516756"/>
        </p:xfrm>
        <a:graphic>
          <a:graphicData uri="http://schemas.openxmlformats.org/presentationml/2006/ole">
            <mc:AlternateContent xmlns:mc="http://schemas.openxmlformats.org/markup-compatibility/2006">
              <mc:Choice xmlns:v="urn:schemas-microsoft-com:vml" Requires="v">
                <p:oleObj spid="_x0000_s7239"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50757" t="7396" r="11713" b="22189"/>
                      <a:stretch>
                        <a:fillRect/>
                      </a:stretch>
                    </p:blipFill>
                    <p:spPr bwMode="auto">
                      <a:xfrm>
                        <a:off x="0" y="341244"/>
                        <a:ext cx="6653233" cy="6516756"/>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072198" y="1000108"/>
            <a:ext cx="2315898" cy="5286412"/>
          </a:xfrm>
        </p:spPr>
        <p:txBody>
          <a:bodyPr>
            <a:normAutofit/>
          </a:bodyPr>
          <a:lstStyle/>
          <a:p>
            <a:pPr lvl="0"/>
            <a:r>
              <a:rPr lang="ar-SA" b="1" dirty="0" smtClean="0"/>
              <a:t>الطابق الثاني </a:t>
            </a:r>
            <a:endParaRPr lang="en-US" b="1" dirty="0" smtClean="0"/>
          </a:p>
          <a:p>
            <a:pPr algn="ctr"/>
            <a:r>
              <a:rPr lang="ar-SA" dirty="0" smtClean="0"/>
              <a:t>يحتوي على مكاتب إدارية </a:t>
            </a:r>
          </a:p>
          <a:p>
            <a:pPr algn="ctr"/>
            <a:r>
              <a:rPr lang="ar-SA" u="sng" dirty="0" smtClean="0"/>
              <a:t>مكتب الرئيس,</a:t>
            </a:r>
          </a:p>
          <a:p>
            <a:pPr algn="ctr"/>
            <a:r>
              <a:rPr lang="ar-SA" u="sng" dirty="0" smtClean="0"/>
              <a:t>القسم الاقتصادي </a:t>
            </a:r>
            <a:r>
              <a:rPr lang="ar-SA" u="sng" dirty="0" err="1" smtClean="0"/>
              <a:t>والمعلوماتي</a:t>
            </a:r>
            <a:endParaRPr lang="ar-SA" u="sng" dirty="0" smtClean="0"/>
          </a:p>
          <a:p>
            <a:pPr algn="ctr"/>
            <a:r>
              <a:rPr lang="ar-SA" dirty="0" smtClean="0"/>
              <a:t>كما يضم وحدتين صحيتين إحداهما للموظفين والأخرى للمراجعين ومطبخ صغير للموظفين.</a:t>
            </a:r>
            <a:endParaRPr lang="en-US" dirty="0" smtClean="0"/>
          </a:p>
          <a:p>
            <a:pPr lvl="0"/>
            <a:endParaRPr lang="ar-SA" dirty="0"/>
          </a:p>
        </p:txBody>
      </p:sp>
      <p:graphicFrame>
        <p:nvGraphicFramePr>
          <p:cNvPr id="8194" name="Object 2"/>
          <p:cNvGraphicFramePr>
            <a:graphicFrameLocks noChangeAspect="1"/>
          </p:cNvGraphicFramePr>
          <p:nvPr/>
        </p:nvGraphicFramePr>
        <p:xfrm>
          <a:off x="0" y="-428652"/>
          <a:ext cx="6323019" cy="7586506"/>
        </p:xfrm>
        <a:graphic>
          <a:graphicData uri="http://schemas.openxmlformats.org/presentationml/2006/ole">
            <mc:AlternateContent xmlns:mc="http://schemas.openxmlformats.org/markup-compatibility/2006">
              <mc:Choice xmlns:v="urn:schemas-microsoft-com:vml" Requires="v">
                <p:oleObj spid="_x0000_s8263"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42949" r="31235" b="44379"/>
                      <a:stretch>
                        <a:fillRect/>
                      </a:stretch>
                    </p:blipFill>
                    <p:spPr bwMode="auto">
                      <a:xfrm>
                        <a:off x="0" y="-428652"/>
                        <a:ext cx="6323019" cy="7586506"/>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86116" y="1371600"/>
            <a:ext cx="5098932" cy="1057268"/>
          </a:xfrm>
        </p:spPr>
        <p:txBody>
          <a:bodyPr>
            <a:normAutofit fontScale="90000"/>
          </a:bodyPr>
          <a:lstStyle/>
          <a:p>
            <a:r>
              <a:rPr lang="ar-SA" dirty="0" smtClean="0">
                <a:solidFill>
                  <a:schemeClr val="tx1"/>
                </a:solidFill>
              </a:rPr>
              <a:t>وصف الواجهات</a:t>
            </a:r>
            <a:r>
              <a:rPr lang="en-US" dirty="0" smtClean="0"/>
              <a:t/>
            </a:r>
            <a:br>
              <a:rPr lang="en-US" dirty="0" smtClean="0"/>
            </a:br>
            <a:endParaRPr lang="ar-SA" dirty="0"/>
          </a:p>
        </p:txBody>
      </p:sp>
      <p:sp>
        <p:nvSpPr>
          <p:cNvPr id="3" name="عنوان فرعي 2"/>
          <p:cNvSpPr>
            <a:spLocks noGrp="1"/>
          </p:cNvSpPr>
          <p:nvPr>
            <p:ph type="subTitle" idx="1"/>
          </p:nvPr>
        </p:nvSpPr>
        <p:spPr>
          <a:xfrm>
            <a:off x="533400" y="2000240"/>
            <a:ext cx="7854696" cy="4357718"/>
          </a:xfrm>
        </p:spPr>
        <p:txBody>
          <a:bodyPr>
            <a:normAutofit lnSpcReduction="10000"/>
          </a:bodyPr>
          <a:lstStyle/>
          <a:p>
            <a:r>
              <a:rPr lang="ar-SA" sz="4000" dirty="0" smtClean="0"/>
              <a:t>واجهات المبنى الأربع غير ملاصقة لأي أبنية مجاورة مم ساعد في توفير الإنارة الطبيعية و التهوية المثلى للمبنى كما أن وجود المنور في مركز المبنى وعلى كامل ارتفاعه ساهم بشكل أفضل في إنارة وتهوية المبنى ، بالإضافة إلى ذلك أخذ بعين الاعتبار وجود  بروزات للحفاظ على عنصر الجمال المعماري .</a:t>
            </a:r>
            <a:endParaRPr lang="en-US" sz="4000" dirty="0" smtClean="0"/>
          </a:p>
          <a:p>
            <a:endParaRPr lang="ar-SA"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500826" y="1142984"/>
            <a:ext cx="2315898" cy="1752600"/>
          </a:xfrm>
        </p:spPr>
        <p:txBody>
          <a:bodyPr/>
          <a:lstStyle/>
          <a:p>
            <a:r>
              <a:rPr lang="ar-SA" b="1" dirty="0" smtClean="0"/>
              <a:t>الوجهة الشمالية</a:t>
            </a:r>
            <a:endParaRPr lang="ar-SA" b="1" dirty="0"/>
          </a:p>
        </p:txBody>
      </p:sp>
      <p:graphicFrame>
        <p:nvGraphicFramePr>
          <p:cNvPr id="9218" name="Object 2"/>
          <p:cNvGraphicFramePr>
            <a:graphicFrameLocks noChangeAspect="1"/>
          </p:cNvGraphicFramePr>
          <p:nvPr/>
        </p:nvGraphicFramePr>
        <p:xfrm>
          <a:off x="0" y="928670"/>
          <a:ext cx="5800725" cy="2149475"/>
        </p:xfrm>
        <a:graphic>
          <a:graphicData uri="http://schemas.openxmlformats.org/presentationml/2006/ole">
            <mc:AlternateContent xmlns:mc="http://schemas.openxmlformats.org/markup-compatibility/2006">
              <mc:Choice xmlns:v="urn:schemas-microsoft-com:vml" Requires="v">
                <p:oleObj spid="_x0000_s9356"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grayscl/>
                        <a:extLst>
                          <a:ext uri="{28A0092B-C50C-407E-A947-70E740481C1C}">
                            <a14:useLocalDpi xmlns:a14="http://schemas.microsoft.com/office/drawing/2010/main" val="0"/>
                          </a:ext>
                        </a:extLst>
                      </a:blip>
                      <a:srcRect l="11713" t="29585" r="31235" b="36983"/>
                      <a:stretch>
                        <a:fillRect/>
                      </a:stretch>
                    </p:blipFill>
                    <p:spPr bwMode="auto">
                      <a:xfrm>
                        <a:off x="0" y="928670"/>
                        <a:ext cx="5800725" cy="2149475"/>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5" name="عنوان فرعي 2"/>
          <p:cNvSpPr txBox="1">
            <a:spLocks/>
          </p:cNvSpPr>
          <p:nvPr/>
        </p:nvSpPr>
        <p:spPr>
          <a:xfrm>
            <a:off x="6357950" y="4000504"/>
            <a:ext cx="2315898" cy="17526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ar-SA" sz="2600" b="1" i="0" u="none" strike="noStrike" kern="1200" cap="none" spc="0" normalizeH="0" baseline="0" noProof="0" dirty="0" smtClean="0">
                <a:ln>
                  <a:noFill/>
                </a:ln>
                <a:solidFill>
                  <a:schemeClr val="tx1"/>
                </a:solidFill>
                <a:effectLst/>
                <a:uLnTx/>
                <a:uFillTx/>
                <a:latin typeface="+mn-lt"/>
                <a:ea typeface="+mn-ea"/>
                <a:cs typeface="+mn-cs"/>
              </a:rPr>
              <a:t>الوجهة الجنوبية</a:t>
            </a:r>
            <a:endParaRPr kumimoji="0" lang="ar-SA" sz="26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9219" name="Object 3"/>
          <p:cNvGraphicFramePr>
            <a:graphicFrameLocks noChangeAspect="1"/>
          </p:cNvGraphicFramePr>
          <p:nvPr/>
        </p:nvGraphicFramePr>
        <p:xfrm>
          <a:off x="-285784" y="3857628"/>
          <a:ext cx="6910387" cy="2614613"/>
        </p:xfrm>
        <a:graphic>
          <a:graphicData uri="http://schemas.openxmlformats.org/presentationml/2006/ole">
            <mc:AlternateContent xmlns:mc="http://schemas.openxmlformats.org/markup-compatibility/2006">
              <mc:Choice xmlns:v="urn:schemas-microsoft-com:vml" Requires="v">
                <p:oleObj spid="_x0000_s9357" name="AutoCAD Drawing" r:id="rId5" imgW="9220320" imgH="4867200" progId="AutoCAD.Drawing.17">
                  <p:embed/>
                </p:oleObj>
              </mc:Choice>
              <mc:Fallback>
                <p:oleObj name="AutoCAD Drawing" r:id="rId5" imgW="9220320" imgH="4867200" progId="AutoCAD.Drawing.17">
                  <p:embed/>
                  <p:pic>
                    <p:nvPicPr>
                      <p:cNvPr id="0" name="Picture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l="7809" t="29585" r="31235" b="36983"/>
                      <a:stretch>
                        <a:fillRect/>
                      </a:stretch>
                    </p:blipFill>
                    <p:spPr bwMode="auto">
                      <a:xfrm>
                        <a:off x="-285784" y="3857628"/>
                        <a:ext cx="6910387" cy="2614613"/>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572264" y="3643314"/>
            <a:ext cx="2315898" cy="1752600"/>
          </a:xfrm>
        </p:spPr>
        <p:txBody>
          <a:bodyPr/>
          <a:lstStyle/>
          <a:p>
            <a:r>
              <a:rPr lang="ar-SA" b="1" dirty="0" smtClean="0"/>
              <a:t>الواجهة الغربية</a:t>
            </a:r>
            <a:endParaRPr lang="ar-SA" b="1" dirty="0"/>
          </a:p>
        </p:txBody>
      </p:sp>
      <p:graphicFrame>
        <p:nvGraphicFramePr>
          <p:cNvPr id="10242" name="Object 2"/>
          <p:cNvGraphicFramePr>
            <a:graphicFrameLocks noChangeAspect="1"/>
          </p:cNvGraphicFramePr>
          <p:nvPr/>
        </p:nvGraphicFramePr>
        <p:xfrm>
          <a:off x="0" y="1000108"/>
          <a:ext cx="6875462" cy="2609850"/>
        </p:xfrm>
        <a:graphic>
          <a:graphicData uri="http://schemas.openxmlformats.org/presentationml/2006/ole">
            <mc:AlternateContent xmlns:mc="http://schemas.openxmlformats.org/markup-compatibility/2006">
              <mc:Choice xmlns:v="urn:schemas-microsoft-com:vml" Requires="v">
                <p:oleObj spid="_x0000_s10380"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grayscl/>
                        <a:extLst>
                          <a:ext uri="{28A0092B-C50C-407E-A947-70E740481C1C}">
                            <a14:useLocalDpi xmlns:a14="http://schemas.microsoft.com/office/drawing/2010/main" val="0"/>
                          </a:ext>
                        </a:extLst>
                      </a:blip>
                      <a:srcRect l="11713" t="44379" r="50757" b="36983"/>
                      <a:stretch>
                        <a:fillRect/>
                      </a:stretch>
                    </p:blipFill>
                    <p:spPr bwMode="auto">
                      <a:xfrm>
                        <a:off x="0" y="1000108"/>
                        <a:ext cx="6875462" cy="260985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5" name="عنوان فرعي 2"/>
          <p:cNvSpPr txBox="1">
            <a:spLocks/>
          </p:cNvSpPr>
          <p:nvPr/>
        </p:nvSpPr>
        <p:spPr>
          <a:xfrm>
            <a:off x="6643702" y="1214422"/>
            <a:ext cx="2315898" cy="17526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ar-SA" sz="2600" b="1" i="0" u="none" strike="noStrike" kern="1200" cap="none" spc="0" normalizeH="0" baseline="0" noProof="0" dirty="0" smtClean="0">
                <a:ln>
                  <a:noFill/>
                </a:ln>
                <a:solidFill>
                  <a:schemeClr val="tx1"/>
                </a:solidFill>
                <a:effectLst/>
                <a:uLnTx/>
                <a:uFillTx/>
                <a:latin typeface="+mn-lt"/>
                <a:ea typeface="+mn-ea"/>
                <a:cs typeface="+mn-cs"/>
              </a:rPr>
              <a:t>الواجهة </a:t>
            </a:r>
            <a:r>
              <a:rPr kumimoji="0" lang="ar-SA" sz="2600" b="1" i="0" u="none" strike="noStrike" kern="1200" cap="none" spc="0" normalizeH="0" baseline="0" noProof="0" dirty="0" smtClean="0">
                <a:ln>
                  <a:noFill/>
                </a:ln>
                <a:solidFill>
                  <a:schemeClr val="tx1"/>
                </a:solidFill>
                <a:effectLst/>
                <a:uLnTx/>
                <a:uFillTx/>
                <a:latin typeface="+mn-lt"/>
                <a:ea typeface="+mn-ea"/>
                <a:cs typeface="+mn-cs"/>
              </a:rPr>
              <a:t>الشرقية</a:t>
            </a:r>
            <a:endParaRPr kumimoji="0" lang="ar-SA" sz="26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243" name="Object 3"/>
          <p:cNvGraphicFramePr>
            <a:graphicFrameLocks noChangeAspect="1"/>
          </p:cNvGraphicFramePr>
          <p:nvPr/>
        </p:nvGraphicFramePr>
        <p:xfrm>
          <a:off x="142844" y="3949700"/>
          <a:ext cx="6911975" cy="2908300"/>
        </p:xfrm>
        <a:graphic>
          <a:graphicData uri="http://schemas.openxmlformats.org/presentationml/2006/ole">
            <mc:AlternateContent xmlns:mc="http://schemas.openxmlformats.org/markup-compatibility/2006">
              <mc:Choice xmlns:v="urn:schemas-microsoft-com:vml" Requires="v">
                <p:oleObj spid="_x0000_s10381" name="AutoCAD Drawing" r:id="rId5" imgW="9220320" imgH="4867200" progId="AutoCAD.Drawing.17">
                  <p:embed/>
                </p:oleObj>
              </mc:Choice>
              <mc:Fallback>
                <p:oleObj name="AutoCAD Drawing" r:id="rId5" imgW="9220320" imgH="4867200" progId="AutoCAD.Drawing.17">
                  <p:embed/>
                  <p:pic>
                    <p:nvPicPr>
                      <p:cNvPr id="0" name="Picture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l="15617" t="59172" r="35139" b="14793"/>
                      <a:stretch>
                        <a:fillRect/>
                      </a:stretch>
                    </p:blipFill>
                    <p:spPr bwMode="auto">
                      <a:xfrm>
                        <a:off x="142844" y="3949700"/>
                        <a:ext cx="6911975" cy="290830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0"/>
            <a:ext cx="7851648" cy="964704"/>
          </a:xfrm>
        </p:spPr>
        <p:txBody>
          <a:bodyPr>
            <a:normAutofit/>
          </a:bodyPr>
          <a:lstStyle/>
          <a:p>
            <a:r>
              <a:rPr lang="ar-SA" sz="4000" dirty="0" smtClean="0"/>
              <a:t>الفصل الثالث _ التحليل البيئي</a:t>
            </a:r>
            <a:endParaRPr lang="ar-SA" sz="4000" dirty="0"/>
          </a:p>
        </p:txBody>
      </p:sp>
      <p:sp>
        <p:nvSpPr>
          <p:cNvPr id="4" name="Rectangle 3"/>
          <p:cNvSpPr/>
          <p:nvPr/>
        </p:nvSpPr>
        <p:spPr>
          <a:xfrm>
            <a:off x="395536" y="663079"/>
            <a:ext cx="3315267" cy="461665"/>
          </a:xfrm>
          <a:prstGeom prst="rect">
            <a:avLst/>
          </a:prstGeom>
        </p:spPr>
        <p:txBody>
          <a:bodyPr wrap="none">
            <a:spAutoFit/>
          </a:bodyPr>
          <a:lstStyle/>
          <a:p>
            <a:r>
              <a:rPr lang="ar-JO" sz="2400" b="1" dirty="0">
                <a:ea typeface="Times New Roman"/>
                <a:cs typeface="Times New Roman"/>
              </a:rPr>
              <a:t>التحليل البيئي </a:t>
            </a:r>
            <a:r>
              <a:rPr lang="ar-JO" sz="2400" b="1" dirty="0" smtClean="0">
                <a:ea typeface="Times New Roman"/>
                <a:cs typeface="Times New Roman"/>
              </a:rPr>
              <a:t>لمنقطة </a:t>
            </a:r>
            <a:r>
              <a:rPr lang="ar-JO" sz="2400" b="1" dirty="0">
                <a:ea typeface="Times New Roman"/>
                <a:cs typeface="Times New Roman"/>
              </a:rPr>
              <a:t>المشروع</a:t>
            </a:r>
            <a:endParaRPr lang="ar-SA" sz="2400" dirty="0"/>
          </a:p>
        </p:txBody>
      </p:sp>
      <p:graphicFrame>
        <p:nvGraphicFramePr>
          <p:cNvPr id="5" name="Object 4"/>
          <p:cNvGraphicFramePr>
            <a:graphicFrameLocks noChangeAspect="1"/>
          </p:cNvGraphicFramePr>
          <p:nvPr>
            <p:extLst>
              <p:ext uri="{D42A27DB-BD31-4B8C-83A1-F6EECF244321}">
                <p14:modId xmlns:p14="http://schemas.microsoft.com/office/powerpoint/2010/main" val="3014631782"/>
              </p:ext>
            </p:extLst>
          </p:nvPr>
        </p:nvGraphicFramePr>
        <p:xfrm>
          <a:off x="-14736" y="-243408"/>
          <a:ext cx="9034520" cy="7236690"/>
        </p:xfrm>
        <a:graphic>
          <a:graphicData uri="http://schemas.openxmlformats.org/presentationml/2006/ole">
            <mc:AlternateContent xmlns:mc="http://schemas.openxmlformats.org/markup-compatibility/2006">
              <mc:Choice xmlns:v="urn:schemas-microsoft-com:vml" Requires="v">
                <p:oleObj spid="_x0000_s36878"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l="28876" t="13998" r="25667" b="6999"/>
                      <a:stretch>
                        <a:fillRect/>
                      </a:stretch>
                    </p:blipFill>
                    <p:spPr bwMode="auto">
                      <a:xfrm>
                        <a:off x="-14736" y="-243408"/>
                        <a:ext cx="9034520" cy="723669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extLst>
      <p:ext uri="{BB962C8B-B14F-4D97-AF65-F5344CB8AC3E}">
        <p14:creationId xmlns:p14="http://schemas.microsoft.com/office/powerpoint/2010/main" val="187100750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66997" y="836712"/>
            <a:ext cx="2209195" cy="584775"/>
          </a:xfrm>
          <a:prstGeom prst="rect">
            <a:avLst/>
          </a:prstGeom>
        </p:spPr>
        <p:txBody>
          <a:bodyPr wrap="none">
            <a:spAutoFit/>
          </a:bodyPr>
          <a:lstStyle/>
          <a:p>
            <a:r>
              <a:rPr lang="ar-EG" sz="3200" b="1" dirty="0">
                <a:ea typeface="Times New Roman"/>
                <a:cs typeface="Times New Roman"/>
              </a:rPr>
              <a:t>العزل الحراري</a:t>
            </a:r>
            <a:endParaRPr lang="ar-SA" sz="3200" dirty="0"/>
          </a:p>
        </p:txBody>
      </p:sp>
      <p:sp>
        <p:nvSpPr>
          <p:cNvPr id="6" name="Rectangle 5"/>
          <p:cNvSpPr/>
          <p:nvPr/>
        </p:nvSpPr>
        <p:spPr>
          <a:xfrm>
            <a:off x="77352" y="2057855"/>
            <a:ext cx="8898840" cy="2494529"/>
          </a:xfrm>
          <a:prstGeom prst="rect">
            <a:avLst/>
          </a:prstGeom>
        </p:spPr>
        <p:txBody>
          <a:bodyPr wrap="square">
            <a:spAutoFit/>
          </a:bodyPr>
          <a:lstStyle/>
          <a:p>
            <a:pPr>
              <a:lnSpc>
                <a:spcPct val="115000"/>
              </a:lnSpc>
              <a:spcAft>
                <a:spcPts val="1000"/>
              </a:spcAft>
            </a:pPr>
            <a:r>
              <a:rPr lang="ar-SA" sz="2400" b="1" dirty="0">
                <a:latin typeface="Calibri"/>
                <a:ea typeface="Times New Roman"/>
                <a:cs typeface="Times New Roman"/>
              </a:rPr>
              <a:t>الحسابات الحرارية:</a:t>
            </a:r>
            <a:r>
              <a:rPr lang="ar-SA" sz="2400" dirty="0">
                <a:latin typeface="Calibri"/>
                <a:ea typeface="Times New Roman"/>
                <a:cs typeface="Times New Roman"/>
              </a:rPr>
              <a:t>-</a:t>
            </a:r>
            <a:endParaRPr lang="en-US" sz="2400" dirty="0">
              <a:latin typeface="Calibri"/>
              <a:ea typeface="Times New Roman"/>
              <a:cs typeface="Arial"/>
            </a:endParaRPr>
          </a:p>
          <a:p>
            <a:pPr>
              <a:lnSpc>
                <a:spcPct val="115000"/>
              </a:lnSpc>
              <a:spcAft>
                <a:spcPts val="1000"/>
              </a:spcAft>
            </a:pPr>
            <a:r>
              <a:rPr lang="ar-EG" sz="2400" dirty="0" smtClean="0">
                <a:latin typeface="Calibri"/>
                <a:ea typeface="Times New Roman"/>
                <a:cs typeface="Times New Roman"/>
              </a:rPr>
              <a:t>تم </a:t>
            </a:r>
            <a:r>
              <a:rPr lang="ar-EG" sz="2400" dirty="0">
                <a:latin typeface="Calibri"/>
                <a:ea typeface="Times New Roman"/>
                <a:cs typeface="Times New Roman"/>
              </a:rPr>
              <a:t>حساب مقدار الفقدان الحراري بعد العزل المستخدم في المبنى وكان( </a:t>
            </a:r>
            <a:r>
              <a:rPr lang="en-US" sz="2400" dirty="0">
                <a:latin typeface="Times New Roman"/>
                <a:ea typeface="Times New Roman"/>
                <a:cs typeface="Arial"/>
              </a:rPr>
              <a:t>Q=336.1 KW</a:t>
            </a:r>
            <a:r>
              <a:rPr lang="ar-EG" sz="2400" dirty="0">
                <a:latin typeface="Calibri"/>
                <a:ea typeface="Times New Roman"/>
                <a:cs typeface="Times New Roman"/>
              </a:rPr>
              <a:t>) </a:t>
            </a:r>
            <a:endParaRPr lang="en-US" sz="2400" dirty="0">
              <a:latin typeface="Calibri"/>
              <a:ea typeface="Times New Roman"/>
              <a:cs typeface="Arial"/>
            </a:endParaRPr>
          </a:p>
          <a:p>
            <a:pPr>
              <a:lnSpc>
                <a:spcPct val="115000"/>
              </a:lnSpc>
              <a:spcAft>
                <a:spcPts val="1000"/>
              </a:spcAft>
            </a:pPr>
            <a:r>
              <a:rPr lang="ar-EG" sz="2400" dirty="0">
                <a:latin typeface="Calibri"/>
                <a:ea typeface="Times New Roman"/>
                <a:cs typeface="Times New Roman"/>
              </a:rPr>
              <a:t>ولكن بعد اجراء عملية عزل الأسقف والجدران  واستخدام زجاج </a:t>
            </a:r>
            <a:r>
              <a:rPr lang="en-US" sz="2400" dirty="0">
                <a:latin typeface="Times New Roman"/>
                <a:ea typeface="Times New Roman"/>
                <a:cs typeface="Arial"/>
              </a:rPr>
              <a:t>(double glassing)</a:t>
            </a:r>
            <a:r>
              <a:rPr lang="ar-EG" sz="2400" dirty="0">
                <a:latin typeface="Calibri"/>
                <a:ea typeface="Times New Roman"/>
                <a:cs typeface="Times New Roman"/>
              </a:rPr>
              <a:t> فان قيمة الفقدان الكلي قل عن الرقم السابق ليصبح تقريبا </a:t>
            </a:r>
            <a:r>
              <a:rPr lang="en-US" sz="2400" dirty="0">
                <a:latin typeface="Times New Roman"/>
                <a:ea typeface="Times New Roman"/>
                <a:cs typeface="Arial"/>
              </a:rPr>
              <a:t>kw 222.6 =</a:t>
            </a:r>
            <a:r>
              <a:rPr lang="ar-SA" sz="2400" dirty="0">
                <a:latin typeface="Calibri"/>
                <a:ea typeface="Times New Roman"/>
                <a:cs typeface="Times New Roman"/>
              </a:rPr>
              <a:t> . </a:t>
            </a:r>
            <a:endParaRPr lang="en-US" sz="2400" dirty="0">
              <a:latin typeface="Calibri"/>
              <a:ea typeface="Times New Roman"/>
              <a:cs typeface="Arial"/>
            </a:endParaRPr>
          </a:p>
          <a:p>
            <a:pPr>
              <a:lnSpc>
                <a:spcPct val="115000"/>
              </a:lnSpc>
              <a:spcAft>
                <a:spcPts val="1000"/>
              </a:spcAft>
            </a:pPr>
            <a:r>
              <a:rPr lang="ar-SA" dirty="0">
                <a:latin typeface="Calibri"/>
                <a:ea typeface="Times New Roman"/>
                <a:cs typeface="Times New Roman"/>
              </a:rPr>
              <a:t> </a:t>
            </a:r>
            <a:endParaRPr lang="en-US" sz="1400" dirty="0">
              <a:effectLst/>
              <a:latin typeface="Calibri"/>
              <a:ea typeface="Times New Roman"/>
              <a:cs typeface="Arial"/>
            </a:endParaRPr>
          </a:p>
        </p:txBody>
      </p:sp>
      <p:sp>
        <p:nvSpPr>
          <p:cNvPr id="7" name="Rectangle 6"/>
          <p:cNvSpPr/>
          <p:nvPr/>
        </p:nvSpPr>
        <p:spPr>
          <a:xfrm>
            <a:off x="610346" y="4757825"/>
            <a:ext cx="3151568" cy="410882"/>
          </a:xfrm>
          <a:prstGeom prst="rect">
            <a:avLst/>
          </a:prstGeom>
        </p:spPr>
        <p:txBody>
          <a:bodyPr wrap="none">
            <a:spAutoFit/>
          </a:bodyPr>
          <a:lstStyle/>
          <a:p>
            <a:pPr algn="l" rtl="0">
              <a:lnSpc>
                <a:spcPct val="115000"/>
              </a:lnSpc>
              <a:spcAft>
                <a:spcPts val="1000"/>
              </a:spcAft>
            </a:pPr>
            <a:r>
              <a:rPr lang="en-US" b="1" dirty="0">
                <a:latin typeface="Times New Roman"/>
                <a:ea typeface="Times New Roman"/>
                <a:cs typeface="Arial"/>
              </a:rPr>
              <a:t>Q (heat loss) = Σ Area × U × T</a:t>
            </a:r>
            <a:endParaRPr lang="en-US" sz="1400" dirty="0">
              <a:effectLst/>
              <a:latin typeface="Calibri"/>
              <a:ea typeface="Times New Roman"/>
              <a:cs typeface="Arial"/>
            </a:endParaRPr>
          </a:p>
        </p:txBody>
      </p:sp>
      <p:sp>
        <p:nvSpPr>
          <p:cNvPr id="8" name="Rectangle 7"/>
          <p:cNvSpPr/>
          <p:nvPr/>
        </p:nvSpPr>
        <p:spPr>
          <a:xfrm>
            <a:off x="550971" y="5185230"/>
            <a:ext cx="2954655" cy="410882"/>
          </a:xfrm>
          <a:prstGeom prst="rect">
            <a:avLst/>
          </a:prstGeom>
        </p:spPr>
        <p:txBody>
          <a:bodyPr wrap="none">
            <a:spAutoFit/>
          </a:bodyPr>
          <a:lstStyle/>
          <a:p>
            <a:pPr algn="l" rtl="0">
              <a:lnSpc>
                <a:spcPct val="115000"/>
              </a:lnSpc>
              <a:spcAft>
                <a:spcPts val="1000"/>
              </a:spcAft>
            </a:pPr>
            <a:r>
              <a:rPr lang="en-US" dirty="0">
                <a:latin typeface="Times New Roman"/>
                <a:ea typeface="Times New Roman"/>
                <a:cs typeface="Arial"/>
              </a:rPr>
              <a:t>Q(infiltration) = 0.34×n×V×T</a:t>
            </a:r>
            <a:endParaRPr lang="en-US" sz="1400" dirty="0">
              <a:effectLst/>
              <a:latin typeface="Calibri"/>
              <a:ea typeface="Times New Roman"/>
              <a:cs typeface="Arial"/>
            </a:endParaRPr>
          </a:p>
        </p:txBody>
      </p:sp>
      <p:sp>
        <p:nvSpPr>
          <p:cNvPr id="11" name="Rectangle 10"/>
          <p:cNvSpPr/>
          <p:nvPr/>
        </p:nvSpPr>
        <p:spPr>
          <a:xfrm>
            <a:off x="470329" y="5639586"/>
            <a:ext cx="4068678" cy="369332"/>
          </a:xfrm>
          <a:prstGeom prst="rect">
            <a:avLst/>
          </a:prstGeom>
        </p:spPr>
        <p:txBody>
          <a:bodyPr wrap="none">
            <a:spAutoFit/>
          </a:bodyPr>
          <a:lstStyle/>
          <a:p>
            <a:r>
              <a:rPr lang="en-US" dirty="0">
                <a:latin typeface="Times New Roman"/>
                <a:ea typeface="Times New Roman"/>
              </a:rPr>
              <a:t>Q(total) </a:t>
            </a:r>
            <a:r>
              <a:rPr lang="en-US" dirty="0" smtClean="0">
                <a:latin typeface="Times New Roman"/>
                <a:ea typeface="Times New Roman"/>
              </a:rPr>
              <a:t>=</a:t>
            </a:r>
            <a:r>
              <a:rPr lang="en-US" b="1" dirty="0">
                <a:solidFill>
                  <a:prstClr val="white"/>
                </a:solidFill>
                <a:latin typeface="Times New Roman"/>
                <a:ea typeface="Times New Roman"/>
                <a:cs typeface="Arial"/>
              </a:rPr>
              <a:t> Q (heat loss</a:t>
            </a:r>
            <a:r>
              <a:rPr lang="en-US" b="1" dirty="0" smtClean="0">
                <a:solidFill>
                  <a:prstClr val="white"/>
                </a:solidFill>
                <a:latin typeface="Times New Roman"/>
                <a:ea typeface="Times New Roman"/>
                <a:cs typeface="Arial"/>
              </a:rPr>
              <a:t>) + </a:t>
            </a:r>
            <a:r>
              <a:rPr lang="en-US" dirty="0">
                <a:solidFill>
                  <a:prstClr val="white"/>
                </a:solidFill>
                <a:latin typeface="Times New Roman"/>
                <a:ea typeface="Times New Roman"/>
                <a:cs typeface="Arial"/>
              </a:rPr>
              <a:t>Q(infiltration)</a:t>
            </a:r>
            <a:r>
              <a:rPr lang="en-US" dirty="0" smtClean="0">
                <a:latin typeface="Times New Roman"/>
                <a:ea typeface="Times New Roman"/>
              </a:rPr>
              <a:t> </a:t>
            </a:r>
            <a:endParaRPr lang="ar-SA" dirty="0"/>
          </a:p>
        </p:txBody>
      </p:sp>
    </p:spTree>
    <p:extLst>
      <p:ext uri="{BB962C8B-B14F-4D97-AF65-F5344CB8AC3E}">
        <p14:creationId xmlns:p14="http://schemas.microsoft.com/office/powerpoint/2010/main" val="11701287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 name="Object 6"/>
          <p:cNvGraphicFramePr>
            <a:graphicFrameLocks noChangeAspect="1"/>
          </p:cNvGraphicFramePr>
          <p:nvPr>
            <p:extLst>
              <p:ext uri="{D42A27DB-BD31-4B8C-83A1-F6EECF244321}">
                <p14:modId xmlns:p14="http://schemas.microsoft.com/office/powerpoint/2010/main" val="1993074738"/>
              </p:ext>
            </p:extLst>
          </p:nvPr>
        </p:nvGraphicFramePr>
        <p:xfrm>
          <a:off x="4572000" y="908720"/>
          <a:ext cx="3137554" cy="3456384"/>
        </p:xfrm>
        <a:graphic>
          <a:graphicData uri="http://schemas.openxmlformats.org/presentationml/2006/ole">
            <mc:AlternateContent xmlns:mc="http://schemas.openxmlformats.org/markup-compatibility/2006">
              <mc:Choice xmlns:v="urn:schemas-microsoft-com:vml" Requires="v">
                <p:oleObj spid="_x0000_s37927" r:id="rId3" imgW="8772525" imgH="3895725" progId="AutoCAD.Drawing.16">
                  <p:embed/>
                </p:oleObj>
              </mc:Choice>
              <mc:Fallback>
                <p:oleObj r:id="rId3" imgW="8772525" imgH="3895725" progId="AutoCAD.Drawing.16">
                  <p:embed/>
                  <p:pic>
                    <p:nvPicPr>
                      <p:cNvPr id="0" name="Object 3"/>
                      <p:cNvPicPr>
                        <a:picLocks noChangeAspect="1" noChangeArrowheads="1"/>
                      </p:cNvPicPr>
                      <p:nvPr/>
                    </p:nvPicPr>
                    <p:blipFill>
                      <a:blip r:embed="rId4">
                        <a:grayscl/>
                        <a:extLst>
                          <a:ext uri="{28A0092B-C50C-407E-A947-70E740481C1C}">
                            <a14:useLocalDpi xmlns:a14="http://schemas.microsoft.com/office/drawing/2010/main" val="0"/>
                          </a:ext>
                        </a:extLst>
                      </a:blip>
                      <a:srcRect l="43335" t="14230" r="32870" b="22733"/>
                      <a:stretch>
                        <a:fillRect/>
                      </a:stretch>
                    </p:blipFill>
                    <p:spPr bwMode="auto">
                      <a:xfrm>
                        <a:off x="4572000" y="908720"/>
                        <a:ext cx="3137554" cy="3456384"/>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9" name="Object 8"/>
          <p:cNvGraphicFramePr>
            <a:graphicFrameLocks noChangeAspect="1"/>
          </p:cNvGraphicFramePr>
          <p:nvPr>
            <p:extLst>
              <p:ext uri="{D42A27DB-BD31-4B8C-83A1-F6EECF244321}">
                <p14:modId xmlns:p14="http://schemas.microsoft.com/office/powerpoint/2010/main" val="683386831"/>
              </p:ext>
            </p:extLst>
          </p:nvPr>
        </p:nvGraphicFramePr>
        <p:xfrm>
          <a:off x="755576" y="620688"/>
          <a:ext cx="3109679" cy="3816424"/>
        </p:xfrm>
        <a:graphic>
          <a:graphicData uri="http://schemas.openxmlformats.org/presentationml/2006/ole">
            <mc:AlternateContent xmlns:mc="http://schemas.openxmlformats.org/markup-compatibility/2006">
              <mc:Choice xmlns:v="urn:schemas-microsoft-com:vml" Requires="v">
                <p:oleObj spid="_x0000_s37928" r:id="rId5" imgW="8772525" imgH="3895725" progId="AutoCAD.Drawing.16">
                  <p:embed/>
                </p:oleObj>
              </mc:Choice>
              <mc:Fallback>
                <p:oleObj r:id="rId5" imgW="8772525" imgH="3895725" progId="AutoCAD.Drawing.16">
                  <p:embed/>
                  <p:pic>
                    <p:nvPicPr>
                      <p:cNvPr id="0" name="Object 5"/>
                      <p:cNvPicPr>
                        <a:picLocks noChangeAspect="1" noChangeArrowheads="1"/>
                      </p:cNvPicPr>
                      <p:nvPr/>
                    </p:nvPicPr>
                    <p:blipFill>
                      <a:blip r:embed="rId6">
                        <a:grayscl/>
                        <a:extLst>
                          <a:ext uri="{28A0092B-C50C-407E-A947-70E740481C1C}">
                            <a14:useLocalDpi xmlns:a14="http://schemas.microsoft.com/office/drawing/2010/main" val="0"/>
                          </a:ext>
                        </a:extLst>
                      </a:blip>
                      <a:srcRect l="30368" t="15895" r="53554" b="39551"/>
                      <a:stretch>
                        <a:fillRect/>
                      </a:stretch>
                    </p:blipFill>
                    <p:spPr bwMode="auto">
                      <a:xfrm>
                        <a:off x="755576" y="620688"/>
                        <a:ext cx="3109679" cy="3816424"/>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1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1" name="Object 10"/>
          <p:cNvGraphicFramePr>
            <a:graphicFrameLocks noChangeAspect="1"/>
          </p:cNvGraphicFramePr>
          <p:nvPr>
            <p:extLst>
              <p:ext uri="{D42A27DB-BD31-4B8C-83A1-F6EECF244321}">
                <p14:modId xmlns:p14="http://schemas.microsoft.com/office/powerpoint/2010/main" val="2923709835"/>
              </p:ext>
            </p:extLst>
          </p:nvPr>
        </p:nvGraphicFramePr>
        <p:xfrm>
          <a:off x="1475656" y="4441848"/>
          <a:ext cx="6998509" cy="2416152"/>
        </p:xfrm>
        <a:graphic>
          <a:graphicData uri="http://schemas.openxmlformats.org/presentationml/2006/ole">
            <mc:AlternateContent xmlns:mc="http://schemas.openxmlformats.org/markup-compatibility/2006">
              <mc:Choice xmlns:v="urn:schemas-microsoft-com:vml" Requires="v">
                <p:oleObj spid="_x0000_s37929" r:id="rId7" imgW="8772525" imgH="3895725" progId="AutoCAD.Drawing.16">
                  <p:embed/>
                </p:oleObj>
              </mc:Choice>
              <mc:Fallback>
                <p:oleObj r:id="rId7" imgW="8772525" imgH="3895725" progId="AutoCAD.Drawing.16">
                  <p:embed/>
                  <p:pic>
                    <p:nvPicPr>
                      <p:cNvPr id="0" name="Object 7"/>
                      <p:cNvPicPr>
                        <a:picLocks noChangeAspect="1" noChangeArrowheads="1"/>
                      </p:cNvPicPr>
                      <p:nvPr/>
                    </p:nvPicPr>
                    <p:blipFill>
                      <a:blip r:embed="rId8">
                        <a:grayscl/>
                        <a:extLst>
                          <a:ext uri="{28A0092B-C50C-407E-A947-70E740481C1C}">
                            <a14:useLocalDpi xmlns:a14="http://schemas.microsoft.com/office/drawing/2010/main" val="0"/>
                          </a:ext>
                        </a:extLst>
                      </a:blip>
                      <a:srcRect l="17236" t="37888" r="54169" b="34007"/>
                      <a:stretch>
                        <a:fillRect/>
                      </a:stretch>
                    </p:blipFill>
                    <p:spPr bwMode="auto">
                      <a:xfrm>
                        <a:off x="1475656" y="4441848"/>
                        <a:ext cx="6998509" cy="2416152"/>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extLst>
      <p:ext uri="{BB962C8B-B14F-4D97-AF65-F5344CB8AC3E}">
        <p14:creationId xmlns:p14="http://schemas.microsoft.com/office/powerpoint/2010/main" val="5784354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71736" y="214290"/>
            <a:ext cx="6572264" cy="1071570"/>
          </a:xfrm>
        </p:spPr>
        <p:txBody>
          <a:bodyPr>
            <a:normAutofit/>
          </a:bodyPr>
          <a:lstStyle/>
          <a:p>
            <a:r>
              <a:rPr lang="ar-SA" sz="4000" dirty="0" smtClean="0">
                <a:solidFill>
                  <a:schemeClr val="tx1"/>
                </a:solidFill>
              </a:rPr>
              <a:t>الفصل الرابع _التحليل الإنشائي</a:t>
            </a:r>
            <a:endParaRPr lang="ar-SA" sz="4000" dirty="0">
              <a:solidFill>
                <a:schemeClr val="tx1"/>
              </a:solidFill>
            </a:endParaRPr>
          </a:p>
        </p:txBody>
      </p:sp>
      <p:sp>
        <p:nvSpPr>
          <p:cNvPr id="3" name="عنوان فرعي 2"/>
          <p:cNvSpPr>
            <a:spLocks noGrp="1"/>
          </p:cNvSpPr>
          <p:nvPr>
            <p:ph type="subTitle" idx="1"/>
          </p:nvPr>
        </p:nvSpPr>
        <p:spPr>
          <a:xfrm>
            <a:off x="214282" y="1500174"/>
            <a:ext cx="7854696" cy="1752600"/>
          </a:xfrm>
        </p:spPr>
        <p:txBody>
          <a:bodyPr/>
          <a:lstStyle/>
          <a:p>
            <a:pPr lvl="0" algn="l"/>
            <a:r>
              <a:rPr lang="en-US" b="1" dirty="0" smtClean="0"/>
              <a:t>Project description:</a:t>
            </a:r>
          </a:p>
          <a:p>
            <a:pPr algn="l"/>
            <a:r>
              <a:rPr lang="en-US" b="1" dirty="0" smtClean="0"/>
              <a:t> The project was divided into two parts:</a:t>
            </a:r>
            <a:endParaRPr lang="ar-SA" dirty="0"/>
          </a:p>
        </p:txBody>
      </p:sp>
      <p:pic>
        <p:nvPicPr>
          <p:cNvPr id="4" name="Picture 21" descr="END"/>
          <p:cNvPicPr/>
          <p:nvPr/>
        </p:nvPicPr>
        <p:blipFill>
          <a:blip r:embed="rId2"/>
          <a:srcRect l="22594" r="30244"/>
          <a:stretch>
            <a:fillRect/>
          </a:stretch>
        </p:blipFill>
        <p:spPr bwMode="auto">
          <a:xfrm>
            <a:off x="2285984" y="2500306"/>
            <a:ext cx="5000660" cy="4214818"/>
          </a:xfrm>
          <a:prstGeom prst="rect">
            <a:avLst/>
          </a:prstGeom>
          <a:ln>
            <a:noFill/>
          </a:ln>
          <a:effectLst>
            <a:softEdge rad="112500"/>
          </a:effectLst>
        </p:spPr>
        <p:style>
          <a:lnRef idx="2">
            <a:schemeClr val="dk1"/>
          </a:lnRef>
          <a:fillRef idx="1">
            <a:schemeClr val="lt1"/>
          </a:fillRef>
          <a:effectRef idx="0">
            <a:schemeClr val="dk1"/>
          </a:effectRef>
          <a:fontRef idx="minor">
            <a:schemeClr val="dk1"/>
          </a:fontRef>
        </p:style>
      </p:pic>
      <p:sp>
        <p:nvSpPr>
          <p:cNvPr id="5" name="TextBox 4"/>
          <p:cNvSpPr txBox="1"/>
          <p:nvPr/>
        </p:nvSpPr>
        <p:spPr>
          <a:xfrm>
            <a:off x="-180528" y="2924944"/>
            <a:ext cx="2088232" cy="523220"/>
          </a:xfrm>
          <a:prstGeom prst="rect">
            <a:avLst/>
          </a:prstGeom>
          <a:noFill/>
        </p:spPr>
        <p:txBody>
          <a:bodyPr wrap="square" rtlCol="1">
            <a:spAutoFit/>
          </a:bodyPr>
          <a:lstStyle/>
          <a:p>
            <a:r>
              <a:rPr lang="en-US" sz="2800" dirty="0" smtClean="0"/>
              <a:t>Part one</a:t>
            </a:r>
            <a:endParaRPr lang="ar-SA" sz="28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071538" y="428604"/>
            <a:ext cx="7854696" cy="1752600"/>
          </a:xfrm>
        </p:spPr>
        <p:txBody>
          <a:bodyPr/>
          <a:lstStyle/>
          <a:p>
            <a:pPr marR="0" lvl="0" algn="l" rtl="0" fontAlgn="base">
              <a:spcBef>
                <a:spcPct val="0"/>
              </a:spcBef>
              <a:spcAft>
                <a:spcPct val="0"/>
              </a:spcAft>
              <a:buClrTx/>
              <a:buSzTx/>
            </a:pPr>
            <a:r>
              <a:rPr lang="en-US" b="1" dirty="0" smtClean="0">
                <a:latin typeface="Times New Roman" pitchFamily="18" charset="0"/>
                <a:ea typeface="Times New Roman" pitchFamily="18" charset="0"/>
                <a:cs typeface="Times New Roman" pitchFamily="18" charset="0"/>
              </a:rPr>
              <a:t>Structural analysis:</a:t>
            </a:r>
            <a:endParaRPr lang="en-US" b="1" dirty="0" smtClean="0">
              <a:latin typeface="Times New Roman" pitchFamily="18" charset="0"/>
              <a:cs typeface="Times New Roman" pitchFamily="18" charset="0"/>
            </a:endParaRPr>
          </a:p>
          <a:p>
            <a:pPr marR="0" lvl="0" algn="l" rtl="0" eaLnBrk="0" fontAlgn="base" hangingPunct="0">
              <a:spcBef>
                <a:spcPct val="0"/>
              </a:spcBef>
              <a:spcAft>
                <a:spcPct val="0"/>
              </a:spcAft>
              <a:buClrTx/>
              <a:buSzTx/>
            </a:pPr>
            <a:r>
              <a:rPr lang="en-US" sz="2800" b="1" dirty="0" smtClean="0">
                <a:latin typeface="Times New Roman" pitchFamily="18" charset="0"/>
                <a:ea typeface="Times New Roman" pitchFamily="18" charset="0"/>
                <a:cs typeface="Times New Roman" pitchFamily="18" charset="0"/>
              </a:rPr>
              <a:t>We use </a:t>
            </a:r>
            <a:r>
              <a:rPr lang="en-US" sz="2800" b="1" u="sng" dirty="0" smtClean="0">
                <a:latin typeface="Times New Roman" pitchFamily="18" charset="0"/>
                <a:ea typeface="Times New Roman" pitchFamily="18" charset="0"/>
                <a:cs typeface="Times New Roman" pitchFamily="18" charset="0"/>
              </a:rPr>
              <a:t>sap</a:t>
            </a:r>
            <a:r>
              <a:rPr lang="en-US" sz="2800" b="1" dirty="0" smtClean="0">
                <a:latin typeface="Times New Roman" pitchFamily="18" charset="0"/>
                <a:ea typeface="Times New Roman" pitchFamily="18" charset="0"/>
                <a:cs typeface="Times New Roman" pitchFamily="18" charset="0"/>
              </a:rPr>
              <a:t> for the analysis of this block.</a:t>
            </a:r>
            <a:endParaRPr lang="en-US" sz="3600" dirty="0" smtClean="0">
              <a:latin typeface="Times New Roman" pitchFamily="18" charset="0"/>
              <a:cs typeface="Times New Roman" pitchFamily="18" charset="0"/>
            </a:endParaRPr>
          </a:p>
        </p:txBody>
      </p:sp>
      <p:pic>
        <p:nvPicPr>
          <p:cNvPr id="4" name="Picture 80" descr="END"/>
          <p:cNvPicPr/>
          <p:nvPr/>
        </p:nvPicPr>
        <p:blipFill>
          <a:blip r:embed="rId2"/>
          <a:srcRect l="22000" r="30313"/>
          <a:stretch>
            <a:fillRect/>
          </a:stretch>
        </p:blipFill>
        <p:spPr bwMode="auto">
          <a:xfrm>
            <a:off x="500034" y="2928934"/>
            <a:ext cx="3143272" cy="3000396"/>
          </a:xfrm>
          <a:prstGeom prst="rect">
            <a:avLst/>
          </a:prstGeom>
          <a:ln>
            <a:noFill/>
          </a:ln>
          <a:effectLst>
            <a:softEdge rad="112500"/>
          </a:effectLst>
        </p:spPr>
      </p:pic>
      <p:pic>
        <p:nvPicPr>
          <p:cNvPr id="5" name="Picture 77" descr="END"/>
          <p:cNvPicPr/>
          <p:nvPr/>
        </p:nvPicPr>
        <p:blipFill>
          <a:blip r:embed="rId3"/>
          <a:srcRect l="20908" t="-10057" r="30689" b="-6531"/>
          <a:stretch>
            <a:fillRect/>
          </a:stretch>
        </p:blipFill>
        <p:spPr bwMode="auto">
          <a:xfrm>
            <a:off x="5000628" y="2571744"/>
            <a:ext cx="3202118" cy="3500462"/>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85786" y="0"/>
            <a:ext cx="7851648" cy="1828800"/>
          </a:xfrm>
        </p:spPr>
        <p:txBody>
          <a:bodyPr/>
          <a:lstStyle/>
          <a:p>
            <a:r>
              <a:rPr lang="ar-SA" dirty="0" smtClean="0">
                <a:solidFill>
                  <a:schemeClr val="tx1"/>
                </a:solidFill>
              </a:rPr>
              <a:t>الفصل الأول _ مقدمة</a:t>
            </a:r>
            <a:endParaRPr lang="ar-SA" dirty="0">
              <a:solidFill>
                <a:schemeClr val="tx1"/>
              </a:solidFill>
            </a:endParaRPr>
          </a:p>
        </p:txBody>
      </p:sp>
      <p:graphicFrame>
        <p:nvGraphicFramePr>
          <p:cNvPr id="2050" name="Object 2"/>
          <p:cNvGraphicFramePr>
            <a:graphicFrameLocks noChangeAspect="1"/>
          </p:cNvGraphicFramePr>
          <p:nvPr/>
        </p:nvGraphicFramePr>
        <p:xfrm>
          <a:off x="2000232" y="1498141"/>
          <a:ext cx="5286412" cy="5135962"/>
        </p:xfrm>
        <a:graphic>
          <a:graphicData uri="http://schemas.openxmlformats.org/presentationml/2006/ole">
            <mc:AlternateContent xmlns:mc="http://schemas.openxmlformats.org/markup-compatibility/2006">
              <mc:Choice xmlns:v="urn:schemas-microsoft-com:vml" Requires="v">
                <p:oleObj spid="_x0000_s2119" name="AutoCAD Drawing" r:id="rId3" imgW="9220200" imgH="4867275" progId="AutoCAD.Drawing.17">
                  <p:embed/>
                </p:oleObj>
              </mc:Choice>
              <mc:Fallback>
                <p:oleObj name="AutoCAD Drawing" r:id="rId3" imgW="9220200" imgH="4867275" progId="AutoCAD.Drawing.1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l="23427" t="22189" r="42949" b="7396"/>
                      <a:stretch>
                        <a:fillRect/>
                      </a:stretch>
                    </p:blipFill>
                    <p:spPr bwMode="auto">
                      <a:xfrm>
                        <a:off x="2000232" y="1498141"/>
                        <a:ext cx="5286412" cy="5135962"/>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762000" y="1340768"/>
            <a:ext cx="2158090" cy="769441"/>
          </a:xfrm>
          <a:prstGeom prst="rect">
            <a:avLst/>
          </a:prstGeom>
        </p:spPr>
        <p:txBody>
          <a:bodyPr wrap="none">
            <a:spAutoFit/>
          </a:bodyPr>
          <a:lstStyle/>
          <a:p>
            <a:r>
              <a:rPr lang="en-US" sz="2000" b="1" dirty="0" smtClean="0">
                <a:effectLst>
                  <a:outerShdw blurRad="38100" dist="38100" dir="2700000" algn="tl">
                    <a:srgbClr xmlns:mc="http://schemas.openxmlformats.org/markup-compatibility/2006" xmlns:a14="http://schemas.microsoft.com/office/drawing/2010/main" val="000000" mc:Ignorable="">
                      <a:alpha val="43137"/>
                    </a:srgbClr>
                  </a:outerShdw>
                </a:effectLst>
                <a:latin typeface="Times New Roman" pitchFamily="18" charset="0"/>
                <a:cs typeface="Times New Roman" pitchFamily="18" charset="0"/>
              </a:rPr>
              <a:t>Design of Block B:</a:t>
            </a:r>
            <a:endParaRPr lang="ar-SA" sz="2000" b="1" dirty="0" smtClean="0">
              <a:effectLst>
                <a:outerShdw blurRad="38100" dist="38100" dir="2700000" algn="tl">
                  <a:srgbClr xmlns:mc="http://schemas.openxmlformats.org/markup-compatibility/2006" xmlns:a14="http://schemas.microsoft.com/office/drawing/2010/main" val="000000" mc:Ignorable="">
                    <a:alpha val="43137"/>
                  </a:srgbClr>
                </a:outerShdw>
              </a:effectLst>
              <a:latin typeface="Times New Roman" pitchFamily="18" charset="0"/>
              <a:cs typeface="Times New Roman" pitchFamily="18" charset="0"/>
            </a:endParaRPr>
          </a:p>
          <a:p>
            <a:endParaRPr lang="en-US" sz="2000" b="1" dirty="0">
              <a:effectLst>
                <a:outerShdw blurRad="38100" dist="38100" dir="2700000" algn="tl">
                  <a:srgbClr xmlns:mc="http://schemas.openxmlformats.org/markup-compatibility/2006" xmlns:a14="http://schemas.microsoft.com/office/drawing/2010/main" val="000000" mc:Ignorable="">
                    <a:alpha val="43137"/>
                  </a:srgbClr>
                </a:outerShdw>
              </a:effectLst>
              <a:latin typeface="Times New Roman" pitchFamily="18" charset="0"/>
              <a:cs typeface="Times New Roman" pitchFamily="18" charset="0"/>
            </a:endParaRPr>
          </a:p>
        </p:txBody>
      </p:sp>
      <p:sp>
        <p:nvSpPr>
          <p:cNvPr id="5" name="Rectangle 1"/>
          <p:cNvSpPr>
            <a:spLocks noChangeArrowheads="1"/>
          </p:cNvSpPr>
          <p:nvPr/>
        </p:nvSpPr>
        <p:spPr bwMode="auto">
          <a:xfrm>
            <a:off x="762000" y="1988840"/>
            <a:ext cx="3200400" cy="45756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smtClean="0">
                <a:ln>
                  <a:noFill/>
                </a:ln>
                <a:solidFill>
                  <a:sysClr val="windowText" lastClr="000000"/>
                </a:solidFill>
                <a:effectLst/>
                <a:uLnTx/>
                <a:uFillTx/>
                <a:latin typeface="Times New Roman" pitchFamily="18" charset="0"/>
                <a:ea typeface="Calibri" pitchFamily="34" charset="0"/>
                <a:cs typeface="Times New Roman" pitchFamily="18" charset="0"/>
              </a:rPr>
              <a:t>Structural system:</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2000" b="1" kern="0" dirty="0">
              <a:solidFill>
                <a:sysClr val="windowText" lastClr="000000"/>
              </a:solidFill>
              <a:latin typeface="Times New Roman" pitchFamily="18" charset="0"/>
              <a:cs typeface="Times New Roman" pitchFamily="18" charset="0"/>
            </a:endParaRPr>
          </a:p>
          <a:p>
            <a:pPr algn="l">
              <a:lnSpc>
                <a:spcPct val="115000"/>
              </a:lnSpc>
              <a:spcAft>
                <a:spcPts val="1000"/>
              </a:spcAft>
            </a:pPr>
            <a:r>
              <a:rPr lang="en-US" sz="2000" dirty="0">
                <a:latin typeface="Times New Roman"/>
                <a:ea typeface="Times New Roman"/>
                <a:cs typeface="Arial"/>
              </a:rPr>
              <a:t>Ln = 410 – 30 = 380.</a:t>
            </a:r>
            <a:endParaRPr lang="en-US" sz="1600" dirty="0">
              <a:latin typeface="Calibri"/>
              <a:ea typeface="Times New Roman"/>
              <a:cs typeface="Arial"/>
            </a:endParaRPr>
          </a:p>
          <a:p>
            <a:pPr algn="l">
              <a:lnSpc>
                <a:spcPct val="115000"/>
              </a:lnSpc>
              <a:spcAft>
                <a:spcPts val="1000"/>
              </a:spcAft>
            </a:pPr>
            <a:r>
              <a:rPr lang="en-US" sz="2000" dirty="0">
                <a:latin typeface="Times New Roman"/>
                <a:ea typeface="Times New Roman"/>
                <a:cs typeface="Arial"/>
              </a:rPr>
              <a:t>Then the min thickness that used:</a:t>
            </a:r>
            <a:endParaRPr lang="en-US" sz="1600" dirty="0">
              <a:latin typeface="Calibri"/>
              <a:ea typeface="Times New Roman"/>
              <a:cs typeface="Arial"/>
            </a:endParaRPr>
          </a:p>
          <a:p>
            <a:pPr algn="l">
              <a:lnSpc>
                <a:spcPct val="115000"/>
              </a:lnSpc>
              <a:spcAft>
                <a:spcPts val="1000"/>
              </a:spcAft>
            </a:pPr>
            <a:r>
              <a:rPr lang="en-US" sz="2000" dirty="0">
                <a:latin typeface="Times New Roman"/>
                <a:ea typeface="Times New Roman"/>
                <a:cs typeface="Arial"/>
              </a:rPr>
              <a:t>h = 380 / 18.5 = 20.5 cm.</a:t>
            </a:r>
            <a:endParaRPr lang="en-US" sz="1600" dirty="0">
              <a:latin typeface="Calibri"/>
              <a:ea typeface="Times New Roman"/>
              <a:cs typeface="Arial"/>
            </a:endParaRPr>
          </a:p>
          <a:p>
            <a:pPr algn="l">
              <a:lnSpc>
                <a:spcPct val="115000"/>
              </a:lnSpc>
              <a:spcAft>
                <a:spcPts val="1000"/>
              </a:spcAft>
            </a:pPr>
            <a:r>
              <a:rPr lang="en-US" sz="2000" dirty="0">
                <a:latin typeface="Times New Roman"/>
                <a:ea typeface="Times New Roman"/>
                <a:cs typeface="Arial"/>
              </a:rPr>
              <a:t>The slab thickness is taken to be 25 cm.</a:t>
            </a:r>
            <a:endParaRPr lang="en-US" sz="1600" dirty="0">
              <a:latin typeface="Calibri"/>
              <a:ea typeface="Times New Roman"/>
              <a:cs typeface="Arial"/>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latin typeface="Times New Roman" pitchFamily="18" charset="0"/>
                <a:ea typeface="Calibri" pitchFamily="34" charset="0"/>
                <a:cs typeface="Times New Roman" pitchFamily="18" charset="0"/>
              </a:rPr>
              <a:t>In this block we use one way ribbed slab with 25 cm depth.   </a:t>
            </a:r>
            <a:endParaRPr kumimoji="0" lang="en-US" sz="9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691831879"/>
              </p:ext>
            </p:extLst>
          </p:nvPr>
        </p:nvGraphicFramePr>
        <p:xfrm>
          <a:off x="4644008" y="4437112"/>
          <a:ext cx="3688456" cy="2016224"/>
        </p:xfrm>
        <a:graphic>
          <a:graphicData uri="http://schemas.openxmlformats.org/presentationml/2006/ole">
            <mc:AlternateContent xmlns:mc="http://schemas.openxmlformats.org/markup-compatibility/2006">
              <mc:Choice xmlns:v="urn:schemas-microsoft-com:vml" Requires="v">
                <p:oleObj spid="_x0000_s14406"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44168" t="35655" r="31549" b="28525"/>
                      <a:stretch>
                        <a:fillRect/>
                      </a:stretch>
                    </p:blipFill>
                    <p:spPr bwMode="auto">
                      <a:xfrm>
                        <a:off x="4644008" y="4437112"/>
                        <a:ext cx="3688456" cy="2016224"/>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pic>
        <p:nvPicPr>
          <p:cNvPr id="8" name="صورة 120" descr="Toping"/>
          <p:cNvPicPr/>
          <p:nvPr/>
        </p:nvPicPr>
        <p:blipFill rotWithShape="1">
          <a:blip r:embed="rId5" cstate="print">
            <a:duotone>
              <a:srgbClr xmlns:mc="http://schemas.openxmlformats.org/markup-compatibility/2006" xmlns:a14="http://schemas.microsoft.com/office/drawing/2010/main" val="7598D9" mc:Ignorable="">
                <a:shade val="45000"/>
                <a:satMod val="135000"/>
              </a:srgbClr>
              <a:prstClr val="white"/>
            </a:duotone>
            <a:extLst>
              <a:ext uri="{BEBA8EAE-BF5A-486C-A8C5-ECC9F3942E4B}">
                <a14:imgProps xmlns:a14="http://schemas.microsoft.com/office/drawing/2010/main">
                  <a14:imgLayer r:embed="rId6">
                    <a14:imgEffect>
                      <a14:sharpenSoften amount="50000"/>
                    </a14:imgEffect>
                  </a14:imgLayer>
                </a14:imgProps>
              </a:ext>
            </a:extLst>
          </a:blip>
          <a:srcRect l="17202" t="875" r="2042" b="6237"/>
          <a:stretch/>
        </p:blipFill>
        <p:spPr bwMode="auto">
          <a:xfrm>
            <a:off x="4932041" y="1606295"/>
            <a:ext cx="3647184" cy="2481611"/>
          </a:xfrm>
          <a:prstGeom prst="rect">
            <a:avLst/>
          </a:prstGeom>
          <a:ln>
            <a:noFill/>
          </a:ln>
          <a:effectLst>
            <a:softEdge rad="112500"/>
          </a:effectLst>
        </p:spPr>
      </p:pic>
    </p:spTree>
    <p:extLst>
      <p:ext uri="{BB962C8B-B14F-4D97-AF65-F5344CB8AC3E}">
        <p14:creationId xmlns:p14="http://schemas.microsoft.com/office/powerpoint/2010/main" val="154192078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620688"/>
            <a:ext cx="2958480" cy="1265312"/>
          </a:xfrm>
        </p:spPr>
        <p:txBody>
          <a:bodyPr>
            <a:normAutofit/>
          </a:bodyPr>
          <a:lstStyle/>
          <a:p>
            <a:pPr algn="l" rtl="1">
              <a:lnSpc>
                <a:spcPct val="115000"/>
              </a:lnSpc>
              <a:spcAft>
                <a:spcPts val="1000"/>
              </a:spcAft>
            </a:pPr>
            <a:r>
              <a:rPr lang="en-US" sz="2300" dirty="0">
                <a:solidFill>
                  <a:schemeClr val="tx1"/>
                </a:solidFill>
                <a:latin typeface="Times New Roman"/>
                <a:ea typeface="Times New Roman"/>
                <a:cs typeface="Arial"/>
              </a:rPr>
              <a:t>From sap 2000(12)</a:t>
            </a:r>
            <a:br>
              <a:rPr lang="en-US" sz="2300" dirty="0">
                <a:solidFill>
                  <a:schemeClr val="tx1"/>
                </a:solidFill>
                <a:latin typeface="Times New Roman"/>
                <a:ea typeface="Times New Roman"/>
                <a:cs typeface="Arial"/>
              </a:rPr>
            </a:br>
            <a:endParaRPr lang="ar-SA" sz="2300" dirty="0">
              <a:solidFill>
                <a:schemeClr val="tx1"/>
              </a:solidFill>
              <a:latin typeface="Times New Roman"/>
              <a:ea typeface="Times New Roman"/>
              <a:cs typeface="Arial"/>
            </a:endParaRPr>
          </a:p>
        </p:txBody>
      </p:sp>
      <p:sp>
        <p:nvSpPr>
          <p:cNvPr id="3" name="Subtitle 2"/>
          <p:cNvSpPr>
            <a:spLocks noGrp="1"/>
          </p:cNvSpPr>
          <p:nvPr>
            <p:ph type="subTitle" idx="1"/>
          </p:nvPr>
        </p:nvSpPr>
        <p:spPr>
          <a:xfrm>
            <a:off x="467544" y="2132856"/>
            <a:ext cx="7854696" cy="4536504"/>
          </a:xfrm>
        </p:spPr>
        <p:txBody>
          <a:bodyPr>
            <a:normAutofit fontScale="40000" lnSpcReduction="20000"/>
          </a:bodyPr>
          <a:lstStyle/>
          <a:p>
            <a:pPr algn="l">
              <a:lnSpc>
                <a:spcPct val="115000"/>
              </a:lnSpc>
              <a:spcAft>
                <a:spcPts val="1000"/>
              </a:spcAft>
            </a:pPr>
            <a:r>
              <a:rPr lang="en-US" sz="7200" dirty="0" smtClean="0">
                <a:latin typeface="Times New Roman"/>
                <a:ea typeface="Times New Roman"/>
                <a:cs typeface="Arial"/>
              </a:rPr>
              <a:t>The </a:t>
            </a:r>
            <a:r>
              <a:rPr lang="en-US" sz="7200" dirty="0">
                <a:latin typeface="Times New Roman"/>
                <a:ea typeface="Times New Roman"/>
                <a:cs typeface="Arial"/>
              </a:rPr>
              <a:t>maximum </a:t>
            </a:r>
            <a:r>
              <a:rPr lang="en-US" sz="7200" dirty="0" smtClean="0">
                <a:latin typeface="Times New Roman"/>
                <a:ea typeface="Times New Roman"/>
                <a:cs typeface="Arial"/>
              </a:rPr>
              <a:t>positive </a:t>
            </a:r>
            <a:r>
              <a:rPr lang="en-US" sz="7200" dirty="0">
                <a:latin typeface="Times New Roman"/>
                <a:ea typeface="Times New Roman"/>
                <a:cs typeface="Arial"/>
              </a:rPr>
              <a:t>moment </a:t>
            </a:r>
            <a:r>
              <a:rPr lang="en-US" sz="7200" dirty="0" smtClean="0">
                <a:latin typeface="Times New Roman"/>
                <a:ea typeface="Times New Roman"/>
                <a:cs typeface="Arial"/>
              </a:rPr>
              <a:t>= </a:t>
            </a:r>
            <a:r>
              <a:rPr lang="en-US" sz="7200" dirty="0">
                <a:latin typeface="Times New Roman"/>
                <a:ea typeface="Times New Roman"/>
                <a:cs typeface="Arial"/>
              </a:rPr>
              <a:t>1.167  t. m\rib</a:t>
            </a:r>
            <a:endParaRPr lang="en-US" sz="7200" dirty="0">
              <a:latin typeface="Calibri"/>
              <a:ea typeface="Times New Roman"/>
              <a:cs typeface="Arial"/>
            </a:endParaRPr>
          </a:p>
          <a:p>
            <a:pPr algn="l">
              <a:lnSpc>
                <a:spcPct val="115000"/>
              </a:lnSpc>
              <a:spcAft>
                <a:spcPts val="1000"/>
              </a:spcAft>
            </a:pPr>
            <a:r>
              <a:rPr lang="en-US" sz="7200" dirty="0">
                <a:latin typeface="Times New Roman"/>
                <a:ea typeface="Times New Roman"/>
                <a:cs typeface="Arial"/>
              </a:rPr>
              <a:t> the maximum </a:t>
            </a:r>
            <a:r>
              <a:rPr lang="en-US" sz="7200" dirty="0" smtClean="0">
                <a:latin typeface="Times New Roman"/>
                <a:ea typeface="Times New Roman"/>
                <a:cs typeface="Arial"/>
              </a:rPr>
              <a:t>negative </a:t>
            </a:r>
            <a:r>
              <a:rPr lang="en-US" sz="7200" dirty="0">
                <a:latin typeface="Times New Roman"/>
                <a:ea typeface="Times New Roman"/>
                <a:cs typeface="Arial"/>
              </a:rPr>
              <a:t>moments </a:t>
            </a:r>
            <a:r>
              <a:rPr lang="en-US" sz="7200" dirty="0" smtClean="0">
                <a:latin typeface="Times New Roman"/>
                <a:ea typeface="Times New Roman"/>
                <a:cs typeface="Arial"/>
              </a:rPr>
              <a:t>= </a:t>
            </a:r>
            <a:r>
              <a:rPr lang="en-US" sz="7200" dirty="0">
                <a:latin typeface="Times New Roman"/>
                <a:ea typeface="Times New Roman"/>
                <a:cs typeface="Arial"/>
              </a:rPr>
              <a:t>2.314   t. m\rib</a:t>
            </a:r>
            <a:endParaRPr lang="en-US" sz="72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   </a:t>
            </a:r>
            <a:endParaRPr lang="en-US" sz="2000" dirty="0">
              <a:latin typeface="Calibri"/>
              <a:ea typeface="Times New Roman"/>
              <a:cs typeface="Arial"/>
            </a:endParaRPr>
          </a:p>
          <a:p>
            <a:pPr algn="l">
              <a:lnSpc>
                <a:spcPct val="115000"/>
              </a:lnSpc>
              <a:spcAft>
                <a:spcPts val="1000"/>
              </a:spcAft>
            </a:pPr>
            <a:r>
              <a:rPr lang="en-US" dirty="0"/>
              <a:t/>
            </a:r>
            <a:br>
              <a:rPr lang="en-US" dirty="0"/>
            </a:br>
            <a:r>
              <a:rPr lang="en-US" sz="7100" dirty="0" smtClean="0">
                <a:latin typeface="Times New Roman"/>
                <a:ea typeface="Times New Roman"/>
                <a:cs typeface="Arial"/>
              </a:rPr>
              <a:t>USE(2Ø10</a:t>
            </a:r>
            <a:r>
              <a:rPr lang="en-US" sz="7100" dirty="0">
                <a:latin typeface="Times New Roman"/>
                <a:ea typeface="Times New Roman"/>
                <a:cs typeface="Arial"/>
              </a:rPr>
              <a:t>) bottom steel.</a:t>
            </a:r>
          </a:p>
          <a:p>
            <a:pPr algn="l">
              <a:lnSpc>
                <a:spcPct val="115000"/>
              </a:lnSpc>
              <a:spcAft>
                <a:spcPts val="1000"/>
              </a:spcAft>
            </a:pPr>
            <a:r>
              <a:rPr lang="en-US" sz="7100" dirty="0">
                <a:latin typeface="Times New Roman"/>
                <a:ea typeface="Times New Roman"/>
                <a:cs typeface="Arial"/>
              </a:rPr>
              <a:t/>
            </a:r>
            <a:br>
              <a:rPr lang="en-US" sz="7100" dirty="0">
                <a:latin typeface="Times New Roman"/>
                <a:ea typeface="Times New Roman"/>
                <a:cs typeface="Arial"/>
              </a:rPr>
            </a:br>
            <a:r>
              <a:rPr lang="en-US" sz="7100" dirty="0">
                <a:latin typeface="Times New Roman"/>
                <a:ea typeface="Times New Roman"/>
                <a:cs typeface="Arial"/>
              </a:rPr>
              <a:t>USE(3Ø12) top steel</a:t>
            </a:r>
          </a:p>
          <a:p>
            <a:endParaRPr lang="ar-SA" sz="7100" dirty="0">
              <a:latin typeface="Times New Roman"/>
              <a:ea typeface="Times New Roman"/>
              <a:cs typeface="Aria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430094630"/>
              </p:ext>
            </p:extLst>
          </p:nvPr>
        </p:nvGraphicFramePr>
        <p:xfrm>
          <a:off x="3203848" y="3717032"/>
          <a:ext cx="7418279" cy="3429000"/>
        </p:xfrm>
        <a:graphic>
          <a:graphicData uri="http://schemas.openxmlformats.org/presentationml/2006/ole">
            <mc:AlternateContent xmlns:mc="http://schemas.openxmlformats.org/markup-compatibility/2006">
              <mc:Choice xmlns:v="urn:schemas-microsoft-com:vml" Requires="v">
                <p:oleObj spid="_x0000_s15431"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5164" t="23389" r="25816" b="18710"/>
                      <a:stretch>
                        <a:fillRect/>
                      </a:stretch>
                    </p:blipFill>
                    <p:spPr bwMode="auto">
                      <a:xfrm>
                        <a:off x="3203848" y="3717032"/>
                        <a:ext cx="7418279" cy="3429000"/>
                      </a:xfrm>
                      <a:prstGeom prst="rect">
                        <a:avLst/>
                      </a:prstGeom>
                      <a:noFill/>
                      <a:ln w="38100" cap="rnd">
                        <a:noFill/>
                        <a:prstDash val="sysDot"/>
                        <a:miter lim="800000"/>
                        <a:headEnd/>
                        <a:tailEnd/>
                      </a:ln>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6" name="Oval 5"/>
          <p:cNvSpPr/>
          <p:nvPr/>
        </p:nvSpPr>
        <p:spPr>
          <a:xfrm>
            <a:off x="8532440" y="5661248"/>
            <a:ext cx="360040" cy="288032"/>
          </a:xfrm>
          <a:prstGeom prst="ellipse">
            <a:avLst/>
          </a:prstGeom>
          <a:gradFill flip="none" rotWithShape="1">
            <a:gsLst>
              <a:gs pos="95000">
                <a:srgbClr xmlns:mc="http://schemas.openxmlformats.org/markup-compatibility/2006" xmlns:a14="http://schemas.microsoft.com/office/drawing/2010/main" val="7489AE" mc:Ignorable=""/>
              </a:gs>
              <a:gs pos="33325">
                <a:srgbClr xmlns:mc="http://schemas.openxmlformats.org/markup-compatibility/2006" xmlns:a14="http://schemas.microsoft.com/office/drawing/2010/main" val="677A9C" mc:Ignorable=""/>
              </a:gs>
              <a:gs pos="0">
                <a:schemeClr val="dk2">
                  <a:tint val="80000"/>
                  <a:satMod val="400000"/>
                </a:schemeClr>
              </a:gs>
              <a:gs pos="25000">
                <a:schemeClr val="dk2">
                  <a:tint val="83000"/>
                  <a:satMod val="320000"/>
                </a:schemeClr>
              </a:gs>
              <a:gs pos="100000">
                <a:schemeClr val="dk2">
                  <a:shade val="15000"/>
                  <a:satMod val="320000"/>
                </a:schemeClr>
              </a:gs>
            </a:gsLst>
            <a:path path="circle">
              <a:fillToRect r="100000" b="100000"/>
            </a:path>
            <a:tileRect l="-100000" t="-100000"/>
          </a:gradFill>
          <a:ln>
            <a:noFill/>
          </a:ln>
        </p:spPr>
        <p:style>
          <a:lnRef idx="2">
            <a:schemeClr val="accent1">
              <a:shade val="50000"/>
            </a:schemeClr>
          </a:lnRef>
          <a:fillRef idx="1002">
            <a:schemeClr val="dk2"/>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1075383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rtl="1">
              <a:lnSpc>
                <a:spcPct val="115000"/>
              </a:lnSpc>
              <a:spcAft>
                <a:spcPts val="1000"/>
              </a:spcAft>
            </a:pPr>
            <a:r>
              <a:rPr lang="en-US" sz="4400" dirty="0" smtClean="0">
                <a:effectLst/>
                <a:latin typeface="Times New Roman"/>
                <a:ea typeface="Times New Roman"/>
                <a:cs typeface="Arial"/>
              </a:rPr>
              <a:t>Beams</a:t>
            </a:r>
            <a:r>
              <a:rPr lang="en-US" sz="4400" dirty="0">
                <a:effectLst/>
                <a:ea typeface="Times New Roman"/>
                <a:cs typeface="Arial"/>
              </a:rPr>
              <a:t/>
            </a:r>
            <a:br>
              <a:rPr lang="en-US" sz="4400" dirty="0">
                <a:effectLst/>
                <a:ea typeface="Times New Roman"/>
                <a:cs typeface="Arial"/>
              </a:rPr>
            </a:br>
            <a:endParaRPr lang="ar-SA" dirty="0"/>
          </a:p>
        </p:txBody>
      </p:sp>
      <p:pic>
        <p:nvPicPr>
          <p:cNvPr id="5" name="Picture 4" descr="END"/>
          <p:cNvPicPr/>
          <p:nvPr/>
        </p:nvPicPr>
        <p:blipFill>
          <a:blip r:embed="rId2"/>
          <a:srcRect l="13560" r="12939"/>
          <a:stretch>
            <a:fillRect/>
          </a:stretch>
        </p:blipFill>
        <p:spPr bwMode="auto">
          <a:xfrm>
            <a:off x="251520" y="2924944"/>
            <a:ext cx="4188096" cy="2922956"/>
          </a:xfrm>
          <a:prstGeom prst="rect">
            <a:avLst/>
          </a:prstGeom>
          <a:ln>
            <a:noFill/>
          </a:ln>
          <a:effectLst>
            <a:softEdge rad="112500"/>
          </a:effectLst>
        </p:spPr>
      </p:pic>
      <p:pic>
        <p:nvPicPr>
          <p:cNvPr id="6" name="Picture 5" descr="END"/>
          <p:cNvPicPr/>
          <p:nvPr/>
        </p:nvPicPr>
        <p:blipFill rotWithShape="1">
          <a:blip r:embed="rId3"/>
          <a:srcRect l="12955" r="14070"/>
          <a:stretch/>
        </p:blipFill>
        <p:spPr bwMode="auto">
          <a:xfrm>
            <a:off x="4932040" y="2924944"/>
            <a:ext cx="4072349" cy="2880320"/>
          </a:xfrm>
          <a:prstGeom prst="rect">
            <a:avLst/>
          </a:prstGeom>
          <a:ln>
            <a:noFill/>
          </a:ln>
          <a:effectLst>
            <a:softEdge rad="112500"/>
          </a:effectLst>
        </p:spPr>
      </p:pic>
    </p:spTree>
    <p:extLst>
      <p:ext uri="{BB962C8B-B14F-4D97-AF65-F5344CB8AC3E}">
        <p14:creationId xmlns:p14="http://schemas.microsoft.com/office/powerpoint/2010/main" val="13413997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0" y="1628800"/>
                <a:ext cx="7854696" cy="4752528"/>
              </a:xfrm>
            </p:spPr>
            <p:txBody>
              <a:bodyPr>
                <a:normAutofit fontScale="77500" lnSpcReduction="20000"/>
              </a:bodyPr>
              <a:lstStyle/>
              <a:p>
                <a:pPr algn="l">
                  <a:lnSpc>
                    <a:spcPct val="115000"/>
                  </a:lnSpc>
                  <a:spcAft>
                    <a:spcPts val="1000"/>
                  </a:spcAft>
                  <a:tabLst>
                    <a:tab pos="5370195" algn="l"/>
                  </a:tabLst>
                </a:pPr>
                <a:r>
                  <a:rPr lang="en-US" sz="2800" dirty="0">
                    <a:latin typeface="Times New Roman"/>
                    <a:ea typeface="Times New Roman"/>
                    <a:cs typeface="Arial"/>
                  </a:rPr>
                  <a:t>1- Design for positive moment:</a:t>
                </a:r>
                <a:endParaRPr lang="en-US" sz="2800" dirty="0">
                  <a:effectLst/>
                  <a:latin typeface="Calibri"/>
                  <a:ea typeface="Times New Roman"/>
                  <a:cs typeface="Arial"/>
                </a:endParaRPr>
              </a:p>
              <a:p>
                <a:pPr algn="l" rtl="0">
                  <a:lnSpc>
                    <a:spcPct val="115000"/>
                  </a:lnSpc>
                  <a:spcAft>
                    <a:spcPts val="1000"/>
                  </a:spcAft>
                </a:pPr>
                <a:r>
                  <a:rPr lang="en-US" sz="2800" dirty="0">
                    <a:effectLst/>
                    <a:latin typeface="Times New Roman"/>
                    <a:ea typeface="Times New Roman"/>
                    <a:cs typeface="Arial"/>
                  </a:rPr>
                  <a:t>Mu +</a:t>
                </a:r>
                <a:r>
                  <a:rPr lang="en-US" sz="2800" dirty="0" err="1">
                    <a:effectLst/>
                    <a:latin typeface="Times New Roman"/>
                    <a:ea typeface="Times New Roman"/>
                    <a:cs typeface="Arial"/>
                  </a:rPr>
                  <a:t>ve</a:t>
                </a:r>
                <a:r>
                  <a:rPr lang="en-US" sz="2800" dirty="0">
                    <a:effectLst/>
                    <a:latin typeface="Times New Roman"/>
                    <a:ea typeface="Times New Roman"/>
                    <a:cs typeface="Arial"/>
                  </a:rPr>
                  <a:t>= 34.30 </a:t>
                </a:r>
                <a:r>
                  <a:rPr lang="en-US" sz="2800" dirty="0" err="1">
                    <a:effectLst/>
                    <a:latin typeface="Times New Roman"/>
                    <a:ea typeface="Times New Roman"/>
                    <a:cs typeface="Arial"/>
                  </a:rPr>
                  <a:t>Ton.m</a:t>
                </a:r>
                <a:endParaRPr lang="en-US" sz="2800" dirty="0">
                  <a:effectLst/>
                  <a:latin typeface="Calibri"/>
                  <a:ea typeface="Times New Roman"/>
                  <a:cs typeface="Arial"/>
                </a:endParaRPr>
              </a:p>
              <a:p>
                <a:pPr lvl="0" algn="l" rtl="0">
                  <a:lnSpc>
                    <a:spcPct val="115000"/>
                  </a:lnSpc>
                  <a:spcAft>
                    <a:spcPts val="1000"/>
                  </a:spcAft>
                  <a:buClr>
                    <a:srgbClr val="FEB80A" mc:Ignorable=""/>
                  </a:buClr>
                </a:pPr>
                <a:r>
                  <a:rPr lang="en-US" sz="2800" dirty="0" smtClean="0">
                    <a:effectLst/>
                    <a:latin typeface="Times New Roman"/>
                    <a:ea typeface="Times New Roman"/>
                    <a:cs typeface="Arial"/>
                  </a:rPr>
                  <a:t>B=35cm              </a:t>
                </a:r>
                <a:r>
                  <a:rPr lang="en-US" dirty="0">
                    <a:solidFill>
                      <a:prstClr val="white"/>
                    </a:solidFill>
                    <a:latin typeface="Times New Roman"/>
                    <a:ea typeface="Times New Roman"/>
                    <a:cs typeface="Arial"/>
                  </a:rPr>
                  <a:t>D=70 cm</a:t>
                </a:r>
                <a:endParaRPr lang="en-US" dirty="0">
                  <a:solidFill>
                    <a:prstClr val="white"/>
                  </a:solidFill>
                  <a:latin typeface="Calibri"/>
                  <a:ea typeface="Times New Roman"/>
                  <a:cs typeface="Arial"/>
                </a:endParaRPr>
              </a:p>
              <a:p>
                <a:pPr algn="l" rtl="0">
                  <a:lnSpc>
                    <a:spcPct val="115000"/>
                  </a:lnSpc>
                  <a:spcAft>
                    <a:spcPts val="1000"/>
                  </a:spcAft>
                </a:pPr>
                <a:r>
                  <a:rPr lang="en-US" sz="2800" dirty="0" smtClean="0">
                    <a:effectLst/>
                    <a:latin typeface="Times New Roman"/>
                    <a:ea typeface="Times New Roman"/>
                    <a:cs typeface="Arial"/>
                  </a:rPr>
                  <a:t>   </a:t>
                </a:r>
                <a14:m>
                  <m:oMath xmlns:m="http://schemas.openxmlformats.org/officeDocument/2006/math">
                    <m:r>
                      <m:rPr>
                        <m:sty m:val="p"/>
                      </m:rPr>
                      <a:rPr lang="en-US" sz="2800" i="1">
                        <a:effectLst/>
                        <a:latin typeface="Cambria Math"/>
                        <a:ea typeface="Times New Roman"/>
                        <a:cs typeface="Times New Roman"/>
                      </a:rPr>
                      <m:t>ρ</m:t>
                    </m:r>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balance</m:t>
                    </m:r>
                    <m:r>
                      <a:rPr lang="en-US" sz="2800" i="1">
                        <a:effectLst/>
                        <a:latin typeface="Cambria Math"/>
                        <a:ea typeface="Times New Roman"/>
                        <a:cs typeface="Times New Roman"/>
                      </a:rPr>
                      <m:t> </m:t>
                    </m:r>
                  </m:oMath>
                </a14:m>
                <a:r>
                  <a:rPr lang="en-US" sz="2800" dirty="0" smtClean="0">
                    <a:effectLst/>
                    <a:latin typeface="Times New Roman"/>
                    <a:ea typeface="Times New Roman"/>
                    <a:cs typeface="Arial"/>
                  </a:rPr>
                  <a:t>= 28.48 </a:t>
                </a:r>
                <a:r>
                  <a:rPr lang="en-US" sz="2800" dirty="0">
                    <a:effectLst/>
                    <a:latin typeface="Times New Roman"/>
                    <a:ea typeface="Times New Roman"/>
                    <a:cs typeface="Arial"/>
                  </a:rPr>
                  <a:t>×10-3</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a:effectLst/>
                    <a:latin typeface="Times New Roman"/>
                    <a:ea typeface="Times New Roman"/>
                    <a:cs typeface="Arial"/>
                  </a:rPr>
                  <a:t>ρ max = 0.75 × ρ balance = 21.36 ×10-3</a:t>
                </a:r>
                <a:endParaRPr lang="en-US" sz="2800" dirty="0">
                  <a:effectLst/>
                  <a:latin typeface="Calibri"/>
                  <a:ea typeface="Times New Roman"/>
                  <a:cs typeface="Arial"/>
                </a:endParaRPr>
              </a:p>
              <a:p>
                <a:pPr algn="l" rtl="0">
                  <a:lnSpc>
                    <a:spcPct val="115000"/>
                  </a:lnSpc>
                  <a:spcAft>
                    <a:spcPts val="1000"/>
                  </a:spcAft>
                  <a:tabLst>
                    <a:tab pos="5370195" algn="l"/>
                  </a:tabLst>
                </a:pPr>
                <a14:m>
                  <m:oMath xmlns:m="http://schemas.openxmlformats.org/officeDocument/2006/math">
                    <m:r>
                      <m:rPr>
                        <m:sty m:val="p"/>
                      </m:rPr>
                      <a:rPr lang="en-US" sz="2800" i="1">
                        <a:effectLst/>
                        <a:latin typeface="Cambria Math"/>
                        <a:ea typeface="Times New Roman"/>
                        <a:cs typeface="Times New Roman"/>
                      </a:rPr>
                      <m:t>ρ</m:t>
                    </m:r>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min</m:t>
                    </m:r>
                    <m:r>
                      <a:rPr lang="en-US" sz="2800" i="1">
                        <a:effectLst/>
                        <a:latin typeface="Cambria Math"/>
                        <a:ea typeface="Times New Roman"/>
                        <a:cs typeface="Times New Roman"/>
                      </a:rPr>
                      <m:t>=</m:t>
                    </m:r>
                    <m:f>
                      <m:fPr>
                        <m:ctrlPr>
                          <a:rPr lang="en-US" sz="2800" i="1">
                            <a:effectLst/>
                            <a:latin typeface="Cambria Math"/>
                            <a:ea typeface="Times New Roman"/>
                            <a:cs typeface="Times New Roman"/>
                          </a:rPr>
                        </m:ctrlPr>
                      </m:fPr>
                      <m:num>
                        <m:r>
                          <a:rPr lang="en-US" sz="2800" i="1">
                            <a:effectLst/>
                            <a:latin typeface="Cambria Math"/>
                            <a:ea typeface="Times New Roman"/>
                            <a:cs typeface="Times New Roman"/>
                          </a:rPr>
                          <m:t>14</m:t>
                        </m:r>
                      </m:num>
                      <m:den>
                        <m:r>
                          <a:rPr lang="en-US" sz="2800" i="1">
                            <a:effectLst/>
                            <a:latin typeface="Cambria Math"/>
                            <a:ea typeface="Times New Roman"/>
                            <a:cs typeface="Times New Roman"/>
                          </a:rPr>
                          <m:t>4200</m:t>
                        </m:r>
                      </m:den>
                    </m:f>
                    <m:r>
                      <a:rPr lang="en-US" sz="2800" i="1">
                        <a:effectLst/>
                        <a:latin typeface="Cambria Math"/>
                        <a:ea typeface="Times New Roman"/>
                        <a:cs typeface="Times New Roman"/>
                      </a:rPr>
                      <m:t>=</m:t>
                    </m:r>
                    <m:r>
                      <a:rPr lang="en-US" sz="2800" i="1">
                        <a:effectLst/>
                        <a:latin typeface="Cambria Math"/>
                        <a:ea typeface="Times New Roman"/>
                        <a:cs typeface="Times New Roman"/>
                      </a:rPr>
                      <m:t>3</m:t>
                    </m:r>
                    <m:r>
                      <a:rPr lang="en-US" sz="2800" i="1">
                        <a:effectLst/>
                        <a:latin typeface="Cambria Math"/>
                        <a:ea typeface="Times New Roman"/>
                        <a:cs typeface="Times New Roman"/>
                      </a:rPr>
                      <m:t>.</m:t>
                    </m:r>
                    <m:r>
                      <a:rPr lang="en-US" sz="2800" i="1">
                        <a:effectLst/>
                        <a:latin typeface="Cambria Math"/>
                        <a:ea typeface="Times New Roman"/>
                        <a:cs typeface="Times New Roman"/>
                      </a:rPr>
                      <m:t>33</m:t>
                    </m:r>
                  </m:oMath>
                </a14:m>
                <a:r>
                  <a:rPr lang="en-US" sz="2800" dirty="0">
                    <a:effectLst/>
                    <a:latin typeface="Times New Roman"/>
                    <a:ea typeface="Times New Roman"/>
                    <a:cs typeface="Arial"/>
                  </a:rPr>
                  <a:t>×10-3</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a:effectLst/>
                    <a:latin typeface="Times New Roman"/>
                    <a:ea typeface="Times New Roman"/>
                    <a:cs typeface="Arial"/>
                  </a:rPr>
                  <a:t>ρ= 7.22×10-3 &gt;</a:t>
                </a:r>
                <a14:m>
                  <m:oMath xmlns:m="http://schemas.openxmlformats.org/officeDocument/2006/math">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ρ</m:t>
                    </m:r>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min</m:t>
                    </m:r>
                  </m:oMath>
                </a14:m>
                <a:r>
                  <a:rPr lang="en-US" sz="2800" dirty="0">
                    <a:effectLst/>
                    <a:latin typeface="Times New Roman"/>
                    <a:ea typeface="Times New Roman"/>
                    <a:cs typeface="Arial"/>
                  </a:rPr>
                  <a:t> &lt; </a:t>
                </a:r>
                <a14:m>
                  <m:oMath xmlns:m="http://schemas.openxmlformats.org/officeDocument/2006/math">
                    <m:r>
                      <m:rPr>
                        <m:sty m:val="p"/>
                      </m:rPr>
                      <a:rPr lang="en-US" sz="2800" i="1">
                        <a:effectLst/>
                        <a:latin typeface="Cambria Math"/>
                        <a:ea typeface="Times New Roman"/>
                        <a:cs typeface="Times New Roman"/>
                      </a:rPr>
                      <m:t>ρ</m:t>
                    </m:r>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max</m:t>
                    </m:r>
                  </m:oMath>
                </a14:m>
                <a:endParaRPr lang="en-US" sz="2800" dirty="0" smtClean="0">
                  <a:effectLst/>
                  <a:latin typeface="Calibri"/>
                  <a:ea typeface="Times New Roman"/>
                  <a:cs typeface="Arial"/>
                </a:endParaRPr>
              </a:p>
              <a:p>
                <a:pPr algn="l" rtl="0">
                  <a:lnSpc>
                    <a:spcPct val="115000"/>
                  </a:lnSpc>
                  <a:spcAft>
                    <a:spcPts val="1000"/>
                  </a:spcAft>
                  <a:tabLst>
                    <a:tab pos="5370195" algn="l"/>
                  </a:tabLst>
                </a:pPr>
                <a:r>
                  <a:rPr lang="en-US" sz="2800" dirty="0">
                    <a:latin typeface="Times New Roman"/>
                    <a:ea typeface="Times New Roman"/>
                    <a:cs typeface="Arial"/>
                  </a:rPr>
                  <a:t>As = ρ ×b × d = 7.22×10-3 ×67×35= 17 cm2 &lt; As from sap (18.13 cm2) due to torsion</a:t>
                </a:r>
                <a:endParaRPr lang="en-US" sz="2800" dirty="0">
                  <a:latin typeface="Calibri"/>
                  <a:ea typeface="Times New Roman"/>
                  <a:cs typeface="Arial"/>
                </a:endParaRPr>
              </a:p>
              <a:p>
                <a:pPr algn="l" rtl="0">
                  <a:lnSpc>
                    <a:spcPct val="115000"/>
                  </a:lnSpc>
                  <a:spcAft>
                    <a:spcPts val="1000"/>
                  </a:spcAft>
                  <a:tabLst>
                    <a:tab pos="5370195" algn="l"/>
                  </a:tabLst>
                </a:pPr>
                <a:endParaRPr lang="en-US" sz="2800" dirty="0">
                  <a:effectLst/>
                  <a:latin typeface="Calibri"/>
                  <a:ea typeface="Times New Roman"/>
                  <a:cs typeface="Arial"/>
                </a:endParaRPr>
              </a:p>
              <a:p>
                <a:endParaRPr lang="ar-SA"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0" y="1628800"/>
                <a:ext cx="7854696" cy="4752528"/>
              </a:xfrm>
              <a:blipFill rotWithShape="1">
                <a:blip r:embed="rId2"/>
                <a:stretch>
                  <a:fillRect l="-2407" t="-1282" r="-1708" b="-16410"/>
                </a:stretch>
              </a:blipFill>
            </p:spPr>
            <p:txBody>
              <a:bodyPr/>
              <a:lstStyle/>
              <a:p>
                <a:r>
                  <a:rPr lang="ar-SA">
                    <a:noFill/>
                  </a:rPr>
                  <a:t> </a:t>
                </a:r>
              </a:p>
            </p:txBody>
          </p:sp>
        </mc:Fallback>
      </mc:AlternateContent>
      <p:sp>
        <p:nvSpPr>
          <p:cNvPr id="4" name="Title 3"/>
          <p:cNvSpPr>
            <a:spLocks noGrp="1"/>
          </p:cNvSpPr>
          <p:nvPr>
            <p:ph type="ctrTitle"/>
          </p:nvPr>
        </p:nvSpPr>
        <p:spPr>
          <a:xfrm>
            <a:off x="-14282" y="908720"/>
            <a:ext cx="5635389" cy="430887"/>
          </a:xfrm>
          <a:prstGeom prst="rect">
            <a:avLst/>
          </a:prstGeom>
        </p:spPr>
        <p:txBody>
          <a:bodyPr wrap="none">
            <a:spAutoFit/>
          </a:bodyPr>
          <a:lstStyle/>
          <a:p>
            <a:r>
              <a:rPr lang="en-US" sz="2800" dirty="0" smtClean="0">
                <a:latin typeface="Times New Roman" pitchFamily="18" charset="0"/>
                <a:cs typeface="Times New Roman" pitchFamily="18" charset="0"/>
              </a:rPr>
              <a:t>Hand calculation check of the beams</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89241083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Subtitle 2"/>
              <p:cNvSpPr>
                <a:spLocks noGrp="1"/>
              </p:cNvSpPr>
              <p:nvPr>
                <p:ph type="subTitle" idx="1"/>
              </p:nvPr>
            </p:nvSpPr>
            <p:spPr>
              <a:xfrm>
                <a:off x="611560" y="1052736"/>
                <a:ext cx="7854696" cy="4752528"/>
              </a:xfrm>
            </p:spPr>
            <p:txBody>
              <a:bodyPr>
                <a:normAutofit lnSpcReduction="10000"/>
              </a:bodyPr>
              <a:lstStyle/>
              <a:p>
                <a:pPr algn="l" rtl="0">
                  <a:lnSpc>
                    <a:spcPct val="115000"/>
                  </a:lnSpc>
                  <a:spcAft>
                    <a:spcPts val="1000"/>
                  </a:spcAft>
                </a:pPr>
                <a:r>
                  <a:rPr lang="en-US" sz="2800" dirty="0">
                    <a:latin typeface="Times New Roman"/>
                    <a:ea typeface="Times New Roman"/>
                    <a:cs typeface="Arial"/>
                  </a:rPr>
                  <a:t>2- Design for negative moment:</a:t>
                </a:r>
                <a:endParaRPr lang="en-US" sz="2800" dirty="0">
                  <a:effectLst/>
                  <a:latin typeface="Calibri"/>
                  <a:ea typeface="Times New Roman"/>
                  <a:cs typeface="Arial"/>
                </a:endParaRPr>
              </a:p>
              <a:p>
                <a:pPr algn="l" rtl="0">
                  <a:lnSpc>
                    <a:spcPct val="115000"/>
                  </a:lnSpc>
                  <a:spcAft>
                    <a:spcPts val="1000"/>
                  </a:spcAft>
                </a:pPr>
                <a:r>
                  <a:rPr lang="en-US" sz="2800" dirty="0">
                    <a:effectLst/>
                    <a:latin typeface="Times New Roman"/>
                    <a:ea typeface="Times New Roman"/>
                    <a:cs typeface="Arial"/>
                  </a:rPr>
                  <a:t>Mu +</a:t>
                </a:r>
                <a:r>
                  <a:rPr lang="en-US" sz="2800" dirty="0" err="1">
                    <a:effectLst/>
                    <a:latin typeface="Times New Roman"/>
                    <a:ea typeface="Times New Roman"/>
                    <a:cs typeface="Arial"/>
                  </a:rPr>
                  <a:t>ve</a:t>
                </a:r>
                <a:r>
                  <a:rPr lang="en-US" sz="2800" dirty="0">
                    <a:effectLst/>
                    <a:latin typeface="Times New Roman"/>
                    <a:ea typeface="Times New Roman"/>
                    <a:cs typeface="Arial"/>
                  </a:rPr>
                  <a:t>= 45Ton.m</a:t>
                </a:r>
                <a:endParaRPr lang="en-US" sz="2800" dirty="0">
                  <a:effectLst/>
                  <a:latin typeface="Calibri"/>
                  <a:ea typeface="Times New Roman"/>
                  <a:cs typeface="Arial"/>
                </a:endParaRPr>
              </a:p>
              <a:p>
                <a:pPr algn="l" rtl="0">
                  <a:lnSpc>
                    <a:spcPct val="115000"/>
                  </a:lnSpc>
                  <a:spcAft>
                    <a:spcPts val="1000"/>
                  </a:spcAft>
                </a:pPr>
                <a:r>
                  <a:rPr lang="en-US" sz="2800" dirty="0">
                    <a:effectLst/>
                    <a:latin typeface="Times New Roman"/>
                    <a:ea typeface="Times New Roman"/>
                    <a:cs typeface="Arial"/>
                  </a:rPr>
                  <a:t>B=35cm</a:t>
                </a:r>
                <a:endParaRPr lang="en-US" sz="2800" dirty="0">
                  <a:effectLst/>
                  <a:latin typeface="Calibri"/>
                  <a:ea typeface="Times New Roman"/>
                  <a:cs typeface="Arial"/>
                </a:endParaRPr>
              </a:p>
              <a:p>
                <a:pPr algn="l" rtl="0">
                  <a:lnSpc>
                    <a:spcPct val="115000"/>
                  </a:lnSpc>
                  <a:spcAft>
                    <a:spcPts val="1000"/>
                  </a:spcAft>
                </a:pPr>
                <a:r>
                  <a:rPr lang="en-US" sz="2800" dirty="0">
                    <a:effectLst/>
                    <a:latin typeface="Times New Roman"/>
                    <a:ea typeface="Times New Roman"/>
                    <a:cs typeface="Arial"/>
                  </a:rPr>
                  <a:t>D=70 cm</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a:effectLst/>
                    <a:latin typeface="Times New Roman"/>
                    <a:ea typeface="Times New Roman"/>
                    <a:cs typeface="Arial"/>
                  </a:rPr>
                  <a:t>ρ= 8.15×10-3 &gt;</a:t>
                </a:r>
                <a14:m>
                  <m:oMath xmlns:m="http://schemas.openxmlformats.org/officeDocument/2006/math">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ρ</m:t>
                    </m:r>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min</m:t>
                    </m:r>
                  </m:oMath>
                </a14:m>
                <a:r>
                  <a:rPr lang="en-US" sz="2800" dirty="0">
                    <a:effectLst/>
                    <a:latin typeface="Times New Roman"/>
                    <a:ea typeface="Times New Roman"/>
                    <a:cs typeface="Arial"/>
                  </a:rPr>
                  <a:t> &lt; </a:t>
                </a:r>
                <a14:m>
                  <m:oMath xmlns:m="http://schemas.openxmlformats.org/officeDocument/2006/math">
                    <m:r>
                      <m:rPr>
                        <m:sty m:val="p"/>
                      </m:rPr>
                      <a:rPr lang="en-US" sz="2800" i="1">
                        <a:effectLst/>
                        <a:latin typeface="Cambria Math"/>
                        <a:ea typeface="Times New Roman"/>
                        <a:cs typeface="Times New Roman"/>
                      </a:rPr>
                      <m:t>ρ</m:t>
                    </m:r>
                    <m:r>
                      <a:rPr lang="en-US" sz="2800" i="1">
                        <a:effectLst/>
                        <a:latin typeface="Cambria Math"/>
                        <a:ea typeface="Times New Roman"/>
                        <a:cs typeface="Times New Roman"/>
                      </a:rPr>
                      <m:t> </m:t>
                    </m:r>
                    <m:r>
                      <m:rPr>
                        <m:sty m:val="p"/>
                      </m:rPr>
                      <a:rPr lang="en-US" sz="2800" i="1">
                        <a:effectLst/>
                        <a:latin typeface="Cambria Math"/>
                        <a:ea typeface="Times New Roman"/>
                        <a:cs typeface="Times New Roman"/>
                      </a:rPr>
                      <m:t>max</m:t>
                    </m:r>
                  </m:oMath>
                </a14:m>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a:effectLst/>
                    <a:latin typeface="Times New Roman"/>
                    <a:ea typeface="Times New Roman"/>
                    <a:cs typeface="Arial"/>
                  </a:rPr>
                  <a:t>As = ρ ×b × d = 8.15×10-3 ×</a:t>
                </a:r>
                <a:r>
                  <a:rPr lang="en-US" sz="2800" dirty="0" smtClean="0">
                    <a:effectLst/>
                    <a:latin typeface="Times New Roman"/>
                    <a:ea typeface="Times New Roman"/>
                    <a:cs typeface="Arial"/>
                  </a:rPr>
                  <a:t>67×35</a:t>
                </a:r>
              </a:p>
              <a:p>
                <a:pPr algn="l" rtl="0">
                  <a:lnSpc>
                    <a:spcPct val="115000"/>
                  </a:lnSpc>
                  <a:spcAft>
                    <a:spcPts val="1000"/>
                  </a:spcAft>
                  <a:tabLst>
                    <a:tab pos="5370195" algn="l"/>
                  </a:tabLst>
                </a:pPr>
                <a:r>
                  <a:rPr lang="en-US" sz="2800" dirty="0" smtClean="0">
                    <a:effectLst/>
                    <a:latin typeface="Times New Roman"/>
                    <a:ea typeface="Times New Roman"/>
                    <a:cs typeface="Arial"/>
                  </a:rPr>
                  <a:t>= </a:t>
                </a:r>
                <a:r>
                  <a:rPr lang="en-US" sz="2800" dirty="0">
                    <a:effectLst/>
                    <a:latin typeface="Times New Roman"/>
                    <a:ea typeface="Times New Roman"/>
                    <a:cs typeface="Arial"/>
                  </a:rPr>
                  <a:t>19.11 cm2 ≈ As from sap (20 cm2)</a:t>
                </a:r>
                <a:endParaRPr lang="en-US" sz="2800" dirty="0">
                  <a:effectLst/>
                  <a:latin typeface="Calibri"/>
                  <a:ea typeface="Times New Roman"/>
                  <a:cs typeface="Arial"/>
                </a:endParaRPr>
              </a:p>
              <a:p>
                <a:pPr algn="l">
                  <a:lnSpc>
                    <a:spcPct val="115000"/>
                  </a:lnSpc>
                  <a:spcAft>
                    <a:spcPts val="1000"/>
                  </a:spcAft>
                  <a:tabLst>
                    <a:tab pos="5370195" algn="l"/>
                  </a:tabLst>
                </a:pPr>
                <a:endParaRPr lang="ar-SA" dirty="0"/>
              </a:p>
            </p:txBody>
          </p:sp>
        </mc:Choice>
        <mc:Fallback xmlns="">
          <p:sp>
            <p:nvSpPr>
              <p:cNvPr id="4" name="Subtitle 2"/>
              <p:cNvSpPr>
                <a:spLocks noGrp="1" noRot="1" noChangeAspect="1" noMove="1" noResize="1" noEditPoints="1" noAdjustHandles="1" noChangeArrowheads="1" noChangeShapeType="1" noTextEdit="1"/>
              </p:cNvSpPr>
              <p:nvPr>
                <p:ph type="subTitle" idx="1"/>
              </p:nvPr>
            </p:nvSpPr>
            <p:spPr>
              <a:xfrm>
                <a:off x="611560" y="1052736"/>
                <a:ext cx="7854696" cy="4752528"/>
              </a:xfrm>
              <a:blipFill rotWithShape="1">
                <a:blip r:embed="rId2"/>
                <a:stretch>
                  <a:fillRect l="-3103" t="-1412" b="-10655"/>
                </a:stretch>
              </a:blipFill>
            </p:spPr>
            <p:txBody>
              <a:bodyPr/>
              <a:lstStyle/>
              <a:p>
                <a:r>
                  <a:rPr lang="ar-SA">
                    <a:noFill/>
                  </a:rPr>
                  <a:t> </a:t>
                </a:r>
              </a:p>
            </p:txBody>
          </p:sp>
        </mc:Fallback>
      </mc:AlternateContent>
    </p:spTree>
    <p:extLst>
      <p:ext uri="{BB962C8B-B14F-4D97-AF65-F5344CB8AC3E}">
        <p14:creationId xmlns:p14="http://schemas.microsoft.com/office/powerpoint/2010/main" val="159213832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0357" y="1412776"/>
            <a:ext cx="8862808" cy="5949280"/>
          </a:xfrm>
        </p:spPr>
        <p:txBody>
          <a:bodyPr>
            <a:normAutofit/>
          </a:bodyPr>
          <a:lstStyle/>
          <a:p>
            <a:pPr algn="l" rtl="0">
              <a:lnSpc>
                <a:spcPct val="115000"/>
              </a:lnSpc>
              <a:spcAft>
                <a:spcPts val="1000"/>
              </a:spcAft>
            </a:pPr>
            <a:r>
              <a:rPr lang="en-US" sz="2800" dirty="0">
                <a:latin typeface="Times New Roman"/>
                <a:ea typeface="Times New Roman"/>
                <a:cs typeface="Arial"/>
              </a:rPr>
              <a:t>Vu = 33.02 ton</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err="1">
                <a:effectLst/>
                <a:latin typeface="Times New Roman"/>
                <a:ea typeface="Times New Roman"/>
                <a:cs typeface="Arial"/>
              </a:rPr>
              <a:t>ØVc</a:t>
            </a:r>
            <a:r>
              <a:rPr lang="en-US" sz="2800" dirty="0">
                <a:effectLst/>
                <a:latin typeface="Times New Roman"/>
                <a:ea typeface="Times New Roman"/>
                <a:cs typeface="Arial"/>
              </a:rPr>
              <a:t>  </a:t>
            </a:r>
            <a:r>
              <a:rPr lang="en-US" sz="2800" dirty="0" smtClean="0">
                <a:effectLst/>
                <a:latin typeface="Times New Roman"/>
                <a:ea typeface="Times New Roman"/>
                <a:cs typeface="Arial"/>
              </a:rPr>
              <a:t>= </a:t>
            </a:r>
            <a:r>
              <a:rPr lang="en-US" sz="2800" dirty="0">
                <a:effectLst/>
                <a:latin typeface="Times New Roman"/>
                <a:ea typeface="Times New Roman"/>
                <a:cs typeface="Arial"/>
              </a:rPr>
              <a:t>15.59 ton</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err="1">
                <a:effectLst/>
                <a:latin typeface="Times New Roman"/>
                <a:ea typeface="Times New Roman"/>
                <a:cs typeface="Arial"/>
              </a:rPr>
              <a:t>Vs</a:t>
            </a:r>
            <a:r>
              <a:rPr lang="en-US" sz="2800" dirty="0">
                <a:effectLst/>
                <a:latin typeface="Times New Roman"/>
                <a:ea typeface="Times New Roman"/>
                <a:cs typeface="Arial"/>
              </a:rPr>
              <a:t> min = 3.5 ×35×67 =8.2 ton</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err="1" smtClean="0">
                <a:effectLst/>
                <a:latin typeface="Times New Roman"/>
                <a:ea typeface="Times New Roman"/>
                <a:cs typeface="Arial"/>
              </a:rPr>
              <a:t>Øvc</a:t>
            </a:r>
            <a:r>
              <a:rPr lang="en-US" sz="2800" dirty="0" smtClean="0">
                <a:effectLst/>
                <a:latin typeface="Times New Roman"/>
                <a:ea typeface="Times New Roman"/>
                <a:cs typeface="Arial"/>
              </a:rPr>
              <a:t>(15.59 </a:t>
            </a:r>
            <a:r>
              <a:rPr lang="en-US" sz="2800" dirty="0">
                <a:effectLst/>
                <a:latin typeface="Times New Roman"/>
                <a:ea typeface="Times New Roman"/>
                <a:cs typeface="Arial"/>
              </a:rPr>
              <a:t>ton) &lt; Vu 33.02ton) &lt; </a:t>
            </a:r>
            <a:r>
              <a:rPr lang="en-US" sz="2800" dirty="0" err="1">
                <a:effectLst/>
                <a:latin typeface="Times New Roman"/>
                <a:ea typeface="Times New Roman"/>
                <a:cs typeface="Arial"/>
              </a:rPr>
              <a:t>ØVc</a:t>
            </a:r>
            <a:r>
              <a:rPr lang="en-US" sz="2800" dirty="0">
                <a:effectLst/>
                <a:latin typeface="Times New Roman"/>
                <a:ea typeface="Times New Roman"/>
                <a:cs typeface="Arial"/>
              </a:rPr>
              <a:t> + </a:t>
            </a:r>
            <a:r>
              <a:rPr lang="en-US" sz="2800" dirty="0" err="1">
                <a:effectLst/>
                <a:latin typeface="Times New Roman"/>
                <a:ea typeface="Times New Roman"/>
                <a:cs typeface="Arial"/>
              </a:rPr>
              <a:t>Vs</a:t>
            </a:r>
            <a:r>
              <a:rPr lang="en-US" sz="2800" dirty="0">
                <a:effectLst/>
                <a:latin typeface="Times New Roman"/>
                <a:ea typeface="Times New Roman"/>
                <a:cs typeface="Arial"/>
              </a:rPr>
              <a:t> </a:t>
            </a:r>
            <a:r>
              <a:rPr lang="en-US" sz="2800" dirty="0" smtClean="0">
                <a:effectLst/>
                <a:latin typeface="Times New Roman"/>
                <a:ea typeface="Times New Roman"/>
                <a:cs typeface="Arial"/>
              </a:rPr>
              <a:t>min</a:t>
            </a:r>
          </a:p>
          <a:p>
            <a:pPr algn="l" rtl="0">
              <a:lnSpc>
                <a:spcPct val="115000"/>
              </a:lnSpc>
              <a:spcAft>
                <a:spcPts val="1000"/>
              </a:spcAft>
              <a:tabLst>
                <a:tab pos="5370195" algn="l"/>
              </a:tabLst>
            </a:pPr>
            <a:r>
              <a:rPr lang="en-US" sz="2800" dirty="0" smtClean="0">
                <a:effectLst/>
                <a:latin typeface="Times New Roman"/>
                <a:ea typeface="Times New Roman"/>
                <a:cs typeface="Arial"/>
              </a:rPr>
              <a:t>(</a:t>
            </a:r>
            <a:r>
              <a:rPr lang="en-US" sz="2800" dirty="0">
                <a:effectLst/>
                <a:latin typeface="Times New Roman"/>
                <a:ea typeface="Times New Roman"/>
                <a:cs typeface="Arial"/>
              </a:rPr>
              <a:t>15.59+8.2 ton) (in category 3</a:t>
            </a:r>
            <a:r>
              <a:rPr lang="en-US" sz="2800" dirty="0" smtClean="0">
                <a:effectLst/>
                <a:latin typeface="Times New Roman"/>
                <a:ea typeface="Times New Roman"/>
                <a:cs typeface="Arial"/>
              </a:rPr>
              <a:t>)</a:t>
            </a:r>
            <a:endParaRPr lang="en-US" sz="2800" dirty="0">
              <a:effectLst/>
              <a:latin typeface="Calibri"/>
              <a:ea typeface="Times New Roman"/>
              <a:cs typeface="Arial"/>
            </a:endParaRPr>
          </a:p>
          <a:p>
            <a:pPr algn="l" rtl="0">
              <a:lnSpc>
                <a:spcPct val="115000"/>
              </a:lnSpc>
              <a:spcAft>
                <a:spcPts val="1000"/>
              </a:spcAft>
              <a:tabLst>
                <a:tab pos="5370195" algn="l"/>
              </a:tabLst>
            </a:pPr>
            <a:r>
              <a:rPr lang="en-US" sz="2800" dirty="0">
                <a:effectLst/>
                <a:latin typeface="Times New Roman"/>
                <a:ea typeface="Times New Roman"/>
                <a:cs typeface="Arial"/>
              </a:rPr>
              <a:t> (use minimum shear reinforcement)</a:t>
            </a:r>
            <a:endParaRPr lang="en-US" sz="2800" dirty="0">
              <a:effectLst/>
              <a:latin typeface="Calibri"/>
              <a:ea typeface="Times New Roman"/>
              <a:cs typeface="Arial"/>
            </a:endParaRPr>
          </a:p>
          <a:p>
            <a:pPr algn="l">
              <a:lnSpc>
                <a:spcPct val="115000"/>
              </a:lnSpc>
              <a:spcAft>
                <a:spcPts val="1000"/>
              </a:spcAft>
            </a:pPr>
            <a:r>
              <a:rPr lang="en-US" sz="2800" dirty="0" smtClean="0">
                <a:effectLst/>
                <a:latin typeface="Times New Roman"/>
                <a:ea typeface="Times New Roman"/>
                <a:cs typeface="Arial"/>
              </a:rPr>
              <a:t>S </a:t>
            </a:r>
            <a:r>
              <a:rPr lang="en-US" sz="2800" dirty="0">
                <a:effectLst/>
                <a:latin typeface="Times New Roman"/>
                <a:ea typeface="Times New Roman"/>
                <a:cs typeface="Arial"/>
              </a:rPr>
              <a:t>&gt;</a:t>
            </a:r>
            <a:r>
              <a:rPr lang="en-US" sz="2800" dirty="0" err="1">
                <a:effectLst/>
                <a:latin typeface="Times New Roman"/>
                <a:ea typeface="Times New Roman"/>
                <a:cs typeface="Arial"/>
              </a:rPr>
              <a:t>Smax</a:t>
            </a:r>
            <a:endParaRPr lang="en-US" sz="2800" dirty="0">
              <a:effectLst/>
              <a:latin typeface="Calibri"/>
              <a:ea typeface="Times New Roman"/>
              <a:cs typeface="Arial"/>
            </a:endParaRPr>
          </a:p>
          <a:p>
            <a:pPr algn="l"/>
            <a:r>
              <a:rPr lang="en-US" sz="2800" dirty="0">
                <a:effectLst/>
                <a:latin typeface="Times New Roman"/>
                <a:ea typeface="Times New Roman"/>
              </a:rPr>
              <a:t>1Ø10mm@20cm</a:t>
            </a:r>
            <a:endParaRPr lang="ar-SA" dirty="0"/>
          </a:p>
        </p:txBody>
      </p:sp>
      <p:sp>
        <p:nvSpPr>
          <p:cNvPr id="4" name="TextBox 3"/>
          <p:cNvSpPr txBox="1"/>
          <p:nvPr/>
        </p:nvSpPr>
        <p:spPr>
          <a:xfrm>
            <a:off x="683568" y="476672"/>
            <a:ext cx="5040560" cy="729430"/>
          </a:xfrm>
          <a:prstGeom prst="rect">
            <a:avLst/>
          </a:prstGeom>
          <a:noFill/>
        </p:spPr>
        <p:txBody>
          <a:bodyPr wrap="square" rtlCol="1">
            <a:spAutoFit/>
          </a:bodyPr>
          <a:lstStyle/>
          <a:p>
            <a:pPr algn="l" rtl="0">
              <a:lnSpc>
                <a:spcPct val="115000"/>
              </a:lnSpc>
              <a:spcAft>
                <a:spcPts val="1000"/>
              </a:spcAft>
            </a:pPr>
            <a:r>
              <a:rPr lang="en-US" sz="3600" b="1" dirty="0">
                <a:latin typeface="Times New Roman"/>
                <a:ea typeface="Times New Roman"/>
                <a:cs typeface="Arial"/>
              </a:rPr>
              <a:t>Shear </a:t>
            </a:r>
            <a:r>
              <a:rPr lang="en-US" sz="3600" b="1" dirty="0" smtClean="0">
                <a:latin typeface="Times New Roman"/>
                <a:ea typeface="Times New Roman"/>
                <a:cs typeface="Arial"/>
              </a:rPr>
              <a:t>design</a:t>
            </a:r>
            <a:endParaRPr lang="en-US" sz="3600" dirty="0">
              <a:effectLst/>
              <a:latin typeface="Calibri"/>
              <a:ea typeface="Times New Roman"/>
              <a:cs typeface="Arial"/>
            </a:endParaRPr>
          </a:p>
        </p:txBody>
      </p:sp>
    </p:spTree>
    <p:extLst>
      <p:ext uri="{BB962C8B-B14F-4D97-AF65-F5344CB8AC3E}">
        <p14:creationId xmlns:p14="http://schemas.microsoft.com/office/powerpoint/2010/main" val="324045509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692696"/>
            <a:ext cx="9036496" cy="6408712"/>
          </a:xfrm>
        </p:spPr>
        <p:txBody>
          <a:bodyPr>
            <a:normAutofit lnSpcReduction="10000"/>
          </a:bodyPr>
          <a:lstStyle/>
          <a:p>
            <a:pPr algn="l" rtl="0">
              <a:lnSpc>
                <a:spcPct val="115000"/>
              </a:lnSpc>
              <a:spcAft>
                <a:spcPts val="0"/>
              </a:spcAft>
            </a:pPr>
            <a:r>
              <a:rPr lang="en-US" sz="2800" b="1" dirty="0">
                <a:latin typeface="Times New Roman"/>
                <a:ea typeface="Times New Roman"/>
                <a:cs typeface="Arial"/>
              </a:rPr>
              <a:t>Check Torsion for beam</a:t>
            </a:r>
            <a:r>
              <a:rPr lang="en-US" sz="2800" b="1" dirty="0" smtClean="0">
                <a:latin typeface="Times New Roman"/>
                <a:ea typeface="Times New Roman"/>
                <a:cs typeface="Arial"/>
              </a:rPr>
              <a:t>:</a:t>
            </a:r>
          </a:p>
          <a:p>
            <a:pPr algn="l" rtl="0">
              <a:lnSpc>
                <a:spcPct val="115000"/>
              </a:lnSpc>
              <a:spcAft>
                <a:spcPts val="0"/>
              </a:spcAft>
            </a:pPr>
            <a:endParaRPr lang="en-US" sz="2800" b="1" dirty="0" smtClean="0">
              <a:latin typeface="Times New Roman"/>
              <a:ea typeface="Times New Roman"/>
              <a:cs typeface="Arial"/>
            </a:endParaRPr>
          </a:p>
          <a:p>
            <a:pPr algn="l" rtl="0">
              <a:lnSpc>
                <a:spcPct val="115000"/>
              </a:lnSpc>
              <a:spcAft>
                <a:spcPts val="0"/>
              </a:spcAft>
            </a:pPr>
            <a:r>
              <a:rPr lang="en-US" sz="2000" dirty="0">
                <a:latin typeface="Times New Roman"/>
                <a:ea typeface="Times New Roman"/>
                <a:cs typeface="Arial"/>
              </a:rPr>
              <a:t>Since </a:t>
            </a:r>
            <a:r>
              <a:rPr lang="en-US" sz="2000" dirty="0" err="1">
                <a:latin typeface="Times New Roman"/>
                <a:ea typeface="Times New Roman"/>
                <a:cs typeface="Arial"/>
              </a:rPr>
              <a:t>Tu</a:t>
            </a:r>
            <a:r>
              <a:rPr lang="en-US" sz="2000" dirty="0">
                <a:latin typeface="Times New Roman"/>
                <a:ea typeface="Times New Roman"/>
                <a:cs typeface="Arial"/>
              </a:rPr>
              <a:t> max  &lt;   </a:t>
            </a:r>
            <a:r>
              <a:rPr lang="en-US" sz="2000" dirty="0" err="1">
                <a:latin typeface="Times New Roman"/>
                <a:ea typeface="Times New Roman"/>
                <a:cs typeface="Arial"/>
              </a:rPr>
              <a:t>Tu</a:t>
            </a:r>
            <a:r>
              <a:rPr lang="en-US" sz="2000" dirty="0">
                <a:latin typeface="Times New Roman"/>
                <a:ea typeface="Times New Roman"/>
                <a:cs typeface="Arial"/>
              </a:rPr>
              <a:t>   …… so Design for </a:t>
            </a:r>
            <a:r>
              <a:rPr lang="en-US" sz="2000" dirty="0" err="1">
                <a:latin typeface="Times New Roman"/>
                <a:ea typeface="Times New Roman"/>
                <a:cs typeface="Arial"/>
              </a:rPr>
              <a:t>Tu</a:t>
            </a:r>
            <a:r>
              <a:rPr lang="en-US" sz="2000" dirty="0">
                <a:latin typeface="Times New Roman"/>
                <a:ea typeface="Times New Roman"/>
                <a:cs typeface="Arial"/>
              </a:rPr>
              <a:t> max  </a:t>
            </a:r>
            <a:r>
              <a:rPr lang="en-US" sz="2000" dirty="0" smtClean="0">
                <a:latin typeface="Times New Roman"/>
                <a:ea typeface="Times New Roman"/>
                <a:cs typeface="Arial"/>
              </a:rPr>
              <a:t>.</a:t>
            </a:r>
            <a:endParaRPr lang="en-US" sz="2000" dirty="0">
              <a:latin typeface="Calibri"/>
              <a:ea typeface="Times New Roman"/>
              <a:cs typeface="Arial"/>
            </a:endParaRPr>
          </a:p>
          <a:p>
            <a:pPr algn="l" rtl="0">
              <a:lnSpc>
                <a:spcPct val="115000"/>
              </a:lnSpc>
              <a:spcAft>
                <a:spcPts val="0"/>
              </a:spcAft>
            </a:pPr>
            <a:r>
              <a:rPr lang="en-US" sz="2000" dirty="0">
                <a:latin typeface="Times New Roman"/>
                <a:ea typeface="Times New Roman"/>
                <a:cs typeface="Arial"/>
              </a:rPr>
              <a:t>Vu =38 t </a:t>
            </a:r>
            <a:endParaRPr lang="en-US" sz="2000" dirty="0">
              <a:latin typeface="Calibri"/>
              <a:ea typeface="Times New Roman"/>
              <a:cs typeface="Arial"/>
            </a:endParaRPr>
          </a:p>
          <a:p>
            <a:pPr algn="l" rtl="0">
              <a:lnSpc>
                <a:spcPct val="115000"/>
              </a:lnSpc>
              <a:spcAft>
                <a:spcPts val="0"/>
              </a:spcAft>
            </a:pPr>
            <a:r>
              <a:rPr lang="en-US" sz="2000" dirty="0" err="1">
                <a:latin typeface="Times New Roman"/>
                <a:ea typeface="Times New Roman"/>
                <a:cs typeface="Arial"/>
              </a:rPr>
              <a:t>Ph</a:t>
            </a:r>
            <a:r>
              <a:rPr lang="en-US" sz="2000" dirty="0">
                <a:latin typeface="Times New Roman"/>
                <a:ea typeface="Times New Roman"/>
                <a:cs typeface="Arial"/>
              </a:rPr>
              <a:t> =61*2+26*2=174cm.</a:t>
            </a:r>
            <a:endParaRPr lang="en-US" sz="2000" dirty="0">
              <a:latin typeface="Calibri"/>
              <a:ea typeface="Times New Roman"/>
              <a:cs typeface="Arial"/>
            </a:endParaRPr>
          </a:p>
          <a:p>
            <a:pPr algn="l" rtl="0">
              <a:lnSpc>
                <a:spcPct val="115000"/>
              </a:lnSpc>
              <a:spcAft>
                <a:spcPts val="0"/>
              </a:spcAft>
            </a:pPr>
            <a:r>
              <a:rPr lang="en-US" sz="2000" dirty="0" err="1">
                <a:latin typeface="Times New Roman"/>
                <a:ea typeface="Times New Roman"/>
                <a:cs typeface="Arial"/>
              </a:rPr>
              <a:t>Aoh</a:t>
            </a:r>
            <a:r>
              <a:rPr lang="en-US" sz="2000" dirty="0">
                <a:latin typeface="Times New Roman"/>
                <a:ea typeface="Times New Roman"/>
                <a:cs typeface="Arial"/>
              </a:rPr>
              <a:t>= 61*26 =1580 cm2.</a:t>
            </a:r>
            <a:endParaRPr lang="en-US" sz="2000" dirty="0">
              <a:latin typeface="Calibri"/>
              <a:ea typeface="Times New Roman"/>
              <a:cs typeface="Arial"/>
            </a:endParaRPr>
          </a:p>
          <a:p>
            <a:pPr algn="l" rtl="0">
              <a:lnSpc>
                <a:spcPct val="115000"/>
              </a:lnSpc>
              <a:spcAft>
                <a:spcPts val="0"/>
              </a:spcAft>
            </a:pPr>
            <a:r>
              <a:rPr lang="en-US" sz="2800" b="1" u="sng" dirty="0">
                <a:latin typeface="Times New Roman"/>
                <a:ea typeface="Times New Roman"/>
                <a:cs typeface="Arial"/>
              </a:rPr>
              <a:t>Check section dimensions </a:t>
            </a:r>
            <a:endParaRPr lang="en-US" sz="2800" u="sng" dirty="0">
              <a:latin typeface="Calibri"/>
              <a:ea typeface="Times New Roman"/>
              <a:cs typeface="Arial"/>
            </a:endParaRPr>
          </a:p>
          <a:p>
            <a:pPr algn="l" rtl="0">
              <a:lnSpc>
                <a:spcPct val="115000"/>
              </a:lnSpc>
              <a:spcAft>
                <a:spcPts val="0"/>
              </a:spcAft>
            </a:pPr>
            <a:r>
              <a:rPr lang="en-US" sz="2100" dirty="0">
                <a:latin typeface="Times New Roman"/>
                <a:ea typeface="Times New Roman"/>
                <a:cs typeface="Arial"/>
              </a:rPr>
              <a:t>Number of stirrups = 100 / 17.8 = 5.6 (stirrups/m).</a:t>
            </a:r>
          </a:p>
          <a:p>
            <a:pPr algn="l" rtl="0">
              <a:lnSpc>
                <a:spcPct val="115000"/>
              </a:lnSpc>
              <a:spcAft>
                <a:spcPts val="0"/>
              </a:spcAft>
            </a:pPr>
            <a:r>
              <a:rPr lang="en-US" sz="2800" b="1" u="sng" dirty="0">
                <a:latin typeface="Times New Roman"/>
                <a:ea typeface="Times New Roman"/>
                <a:cs typeface="Arial"/>
              </a:rPr>
              <a:t> Shear design </a:t>
            </a:r>
            <a:endParaRPr lang="en-US" sz="2800" u="sng" dirty="0">
              <a:latin typeface="Calibri"/>
              <a:ea typeface="Times New Roman"/>
              <a:cs typeface="Arial"/>
            </a:endParaRPr>
          </a:p>
          <a:p>
            <a:pPr algn="l" rtl="0">
              <a:lnSpc>
                <a:spcPct val="115000"/>
              </a:lnSpc>
              <a:spcAft>
                <a:spcPts val="0"/>
              </a:spcAft>
            </a:pPr>
            <a:r>
              <a:rPr lang="en-US" sz="2800" dirty="0" smtClean="0">
                <a:latin typeface="Times New Roman"/>
                <a:ea typeface="Times New Roman"/>
                <a:cs typeface="Arial"/>
              </a:rPr>
              <a:t>……..</a:t>
            </a:r>
            <a:r>
              <a:rPr lang="en-US" sz="2800" dirty="0">
                <a:latin typeface="Times New Roman"/>
                <a:ea typeface="Times New Roman"/>
                <a:cs typeface="Arial"/>
              </a:rPr>
              <a:t>Okay.</a:t>
            </a:r>
            <a:endParaRPr lang="en-US" sz="2800" dirty="0">
              <a:latin typeface="Calibri"/>
              <a:ea typeface="Times New Roman"/>
              <a:cs typeface="Arial"/>
            </a:endParaRPr>
          </a:p>
          <a:p>
            <a:pPr algn="l" rtl="0">
              <a:lnSpc>
                <a:spcPct val="115000"/>
              </a:lnSpc>
              <a:spcAft>
                <a:spcPts val="0"/>
              </a:spcAft>
            </a:pPr>
            <a:r>
              <a:rPr lang="en-US" sz="2800" b="1" u="sng" dirty="0">
                <a:latin typeface="Times New Roman"/>
                <a:ea typeface="Times New Roman"/>
                <a:cs typeface="Arial"/>
              </a:rPr>
              <a:t>Longitudinal </a:t>
            </a:r>
            <a:r>
              <a:rPr lang="en-US" sz="2800" b="1" u="sng" dirty="0" smtClean="0">
                <a:latin typeface="Times New Roman"/>
                <a:ea typeface="Times New Roman"/>
                <a:cs typeface="Arial"/>
              </a:rPr>
              <a:t>reinforcement</a:t>
            </a:r>
            <a:endParaRPr lang="en-US" sz="2800" b="1" u="sng" dirty="0">
              <a:latin typeface="Times New Roman"/>
              <a:ea typeface="Times New Roman"/>
              <a:cs typeface="Arial"/>
            </a:endParaRPr>
          </a:p>
          <a:p>
            <a:pPr algn="l" rtl="0">
              <a:lnSpc>
                <a:spcPct val="115000"/>
              </a:lnSpc>
            </a:pPr>
            <a:r>
              <a:rPr lang="en-US" sz="2100" dirty="0">
                <a:latin typeface="Times New Roman"/>
                <a:ea typeface="Times New Roman"/>
                <a:cs typeface="Arial"/>
              </a:rPr>
              <a:t>Since  (AL min&lt;   AL)  use AL </a:t>
            </a:r>
          </a:p>
          <a:p>
            <a:pPr algn="l" rtl="0">
              <a:lnSpc>
                <a:spcPct val="115000"/>
              </a:lnSpc>
            </a:pPr>
            <a:r>
              <a:rPr lang="en-US" sz="2400" b="1" dirty="0" smtClean="0">
                <a:latin typeface="Times New Roman"/>
                <a:ea typeface="Times New Roman"/>
                <a:cs typeface="Arial"/>
              </a:rPr>
              <a:t>Use </a:t>
            </a:r>
            <a:r>
              <a:rPr lang="en-US" sz="2400" b="1" dirty="0">
                <a:latin typeface="Times New Roman"/>
                <a:ea typeface="Times New Roman"/>
                <a:cs typeface="Arial"/>
              </a:rPr>
              <a:t>2Ø25mm</a:t>
            </a:r>
            <a:endParaRPr lang="en-US" sz="2400" dirty="0">
              <a:latin typeface="Calibri"/>
              <a:ea typeface="Times New Roman"/>
              <a:cs typeface="Arial"/>
            </a:endParaRPr>
          </a:p>
          <a:p>
            <a:pPr algn="l" rtl="0">
              <a:lnSpc>
                <a:spcPct val="115000"/>
              </a:lnSpc>
              <a:spcAft>
                <a:spcPts val="0"/>
              </a:spcAft>
            </a:pPr>
            <a:endParaRPr lang="en-US" sz="2800" dirty="0">
              <a:latin typeface="Calibri"/>
              <a:ea typeface="Times New Roman"/>
              <a:cs typeface="Arial"/>
            </a:endParaRPr>
          </a:p>
          <a:p>
            <a:endParaRPr lang="ar-SA" dirty="0"/>
          </a:p>
        </p:txBody>
      </p:sp>
    </p:spTree>
    <p:extLst>
      <p:ext uri="{BB962C8B-B14F-4D97-AF65-F5344CB8AC3E}">
        <p14:creationId xmlns:p14="http://schemas.microsoft.com/office/powerpoint/2010/main" val="362899728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2283623"/>
              </p:ext>
            </p:extLst>
          </p:nvPr>
        </p:nvGraphicFramePr>
        <p:xfrm>
          <a:off x="395536" y="908720"/>
          <a:ext cx="8280919" cy="3084576"/>
        </p:xfrm>
        <a:graphic>
          <a:graphicData uri="http://schemas.openxmlformats.org/drawingml/2006/table">
            <a:tbl>
              <a:tblPr firstRow="1" firstCol="1" bandRow="1">
                <a:tableStyleId>{5940675A-B579-460E-94D1-54222C63F5DA}</a:tableStyleId>
              </a:tblPr>
              <a:tblGrid>
                <a:gridCol w="947824"/>
                <a:gridCol w="872853"/>
                <a:gridCol w="832129"/>
                <a:gridCol w="848418"/>
                <a:gridCol w="848418"/>
                <a:gridCol w="919685"/>
                <a:gridCol w="919685"/>
                <a:gridCol w="919685"/>
                <a:gridCol w="1172222"/>
              </a:tblGrid>
              <a:tr h="531294">
                <a:tc>
                  <a:txBody>
                    <a:bodyPr/>
                    <a:lstStyle/>
                    <a:p>
                      <a:pPr algn="ctr" rtl="0">
                        <a:lnSpc>
                          <a:spcPct val="115000"/>
                        </a:lnSpc>
                        <a:spcAft>
                          <a:spcPts val="0"/>
                        </a:spcAft>
                      </a:pPr>
                      <a:r>
                        <a:rPr lang="en-US" sz="1600" b="1" dirty="0">
                          <a:effectLst/>
                        </a:rPr>
                        <a:t>Beam</a:t>
                      </a:r>
                      <a:endParaRPr lang="en-US" sz="16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a:effectLst/>
                        </a:rPr>
                        <a:t>(As) top cm2</a:t>
                      </a:r>
                      <a:endParaRPr lang="en-US" sz="1600" b="1">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dirty="0">
                          <a:effectLst/>
                        </a:rPr>
                        <a:t>(As) bot. cm2</a:t>
                      </a:r>
                      <a:endParaRPr lang="en-US" sz="16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a:effectLst/>
                        </a:rPr>
                        <a:t># of bars top</a:t>
                      </a:r>
                      <a:endParaRPr lang="en-US" sz="1600" b="1">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a:effectLst/>
                        </a:rPr>
                        <a:t># of bars bot.</a:t>
                      </a:r>
                      <a:endParaRPr lang="en-US" sz="1600" b="1">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a:effectLst/>
                        </a:rPr>
                        <a:t>Mu +</a:t>
                      </a:r>
                      <a:endParaRPr lang="en-US" sz="1600" b="1">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a:effectLst/>
                        </a:rPr>
                        <a:t>Mu -</a:t>
                      </a:r>
                      <a:endParaRPr lang="en-US" sz="1600" b="1">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a:effectLst/>
                        </a:rPr>
                        <a:t>Mu+ (h.c)</a:t>
                      </a:r>
                      <a:endParaRPr lang="en-US" sz="1600" b="1">
                        <a:effectLst/>
                        <a:latin typeface="Calibri"/>
                        <a:ea typeface="Times New Roman"/>
                        <a:cs typeface="Arial"/>
                      </a:endParaRPr>
                    </a:p>
                  </a:txBody>
                  <a:tcPr marL="68580" marR="68580" marT="0" marB="0">
                    <a:solidFill>
                      <a:schemeClr val="accent2">
                        <a:lumMod val="75000"/>
                      </a:schemeClr>
                    </a:solidFill>
                  </a:tcPr>
                </a:tc>
                <a:tc>
                  <a:txBody>
                    <a:bodyPr/>
                    <a:lstStyle/>
                    <a:p>
                      <a:pPr algn="ctr" rtl="0">
                        <a:lnSpc>
                          <a:spcPct val="115000"/>
                        </a:lnSpc>
                        <a:spcAft>
                          <a:spcPts val="0"/>
                        </a:spcAft>
                      </a:pPr>
                      <a:r>
                        <a:rPr lang="en-US" sz="1600" b="1" dirty="0">
                          <a:effectLst/>
                        </a:rPr>
                        <a:t>Mu - (</a:t>
                      </a:r>
                      <a:r>
                        <a:rPr lang="en-US" sz="1600" b="1" dirty="0" err="1">
                          <a:effectLst/>
                        </a:rPr>
                        <a:t>h.c</a:t>
                      </a:r>
                      <a:r>
                        <a:rPr lang="en-US" sz="1600" b="1" dirty="0">
                          <a:effectLst/>
                        </a:rPr>
                        <a:t>)</a:t>
                      </a:r>
                      <a:endParaRPr lang="en-US" sz="1600" b="1" dirty="0">
                        <a:effectLst/>
                        <a:latin typeface="Calibri"/>
                        <a:ea typeface="Times New Roman"/>
                        <a:cs typeface="Arial"/>
                      </a:endParaRPr>
                    </a:p>
                  </a:txBody>
                  <a:tcPr marL="68580" marR="68580" marT="0" marB="0">
                    <a:solidFill>
                      <a:schemeClr val="accent2">
                        <a:lumMod val="75000"/>
                      </a:schemeClr>
                    </a:solidFill>
                  </a:tcPr>
                </a:tc>
              </a:tr>
              <a:tr h="257624">
                <a:tc>
                  <a:txBody>
                    <a:bodyPr/>
                    <a:lstStyle/>
                    <a:p>
                      <a:pPr algn="ctr" rtl="0">
                        <a:lnSpc>
                          <a:spcPct val="115000"/>
                        </a:lnSpc>
                        <a:spcAft>
                          <a:spcPts val="0"/>
                        </a:spcAft>
                      </a:pPr>
                      <a:r>
                        <a:rPr lang="en-US" sz="1600" b="1">
                          <a:effectLst/>
                        </a:rPr>
                        <a:t>1</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20 </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18.23 </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6 Ø25</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4 Ø25</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34.5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45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33</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35</a:t>
                      </a:r>
                      <a:endParaRPr lang="en-US" sz="1600" b="1" dirty="0">
                        <a:effectLst/>
                        <a:latin typeface="Calibri"/>
                        <a:ea typeface="Times New Roman"/>
                        <a:cs typeface="Arial"/>
                      </a:endParaRPr>
                    </a:p>
                  </a:txBody>
                  <a:tcPr marL="68580" marR="68580" marT="0" marB="0"/>
                </a:tc>
              </a:tr>
              <a:tr h="257624">
                <a:tc>
                  <a:txBody>
                    <a:bodyPr/>
                    <a:lstStyle/>
                    <a:p>
                      <a:pPr algn="ctr" rtl="0">
                        <a:lnSpc>
                          <a:spcPct val="115000"/>
                        </a:lnSpc>
                        <a:spcAft>
                          <a:spcPts val="0"/>
                        </a:spcAft>
                      </a:pPr>
                      <a:r>
                        <a:rPr lang="en-US" sz="1600" b="1">
                          <a:effectLst/>
                        </a:rPr>
                        <a:t>2</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11.65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7.76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 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4 Ø16</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27</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28</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24</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24</a:t>
                      </a:r>
                      <a:endParaRPr lang="en-US" sz="1600" b="1" dirty="0">
                        <a:effectLst/>
                        <a:latin typeface="Calibri"/>
                        <a:ea typeface="Times New Roman"/>
                        <a:cs typeface="Arial"/>
                      </a:endParaRPr>
                    </a:p>
                  </a:txBody>
                  <a:tcPr marL="68580" marR="68580" marT="0" marB="0"/>
                </a:tc>
              </a:tr>
              <a:tr h="257624">
                <a:tc>
                  <a:txBody>
                    <a:bodyPr/>
                    <a:lstStyle/>
                    <a:p>
                      <a:pPr algn="ctr" rtl="0">
                        <a:lnSpc>
                          <a:spcPct val="115000"/>
                        </a:lnSpc>
                        <a:spcAft>
                          <a:spcPts val="0"/>
                        </a:spcAft>
                      </a:pPr>
                      <a:r>
                        <a:rPr lang="en-US" sz="1600" b="1">
                          <a:effectLst/>
                        </a:rPr>
                        <a:t>3</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23.49</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28.65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6 Ø20</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6 Ø25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46.7</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61.75</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54</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52</a:t>
                      </a:r>
                      <a:endParaRPr lang="en-US" sz="1600" b="1" dirty="0">
                        <a:effectLst/>
                        <a:latin typeface="Calibri"/>
                        <a:ea typeface="Times New Roman"/>
                        <a:cs typeface="Arial"/>
                      </a:endParaRPr>
                    </a:p>
                  </a:txBody>
                  <a:tcPr marL="68580" marR="68580" marT="0" marB="0"/>
                </a:tc>
              </a:tr>
              <a:tr h="257624">
                <a:tc>
                  <a:txBody>
                    <a:bodyPr/>
                    <a:lstStyle/>
                    <a:p>
                      <a:pPr algn="ctr" rtl="0">
                        <a:lnSpc>
                          <a:spcPct val="115000"/>
                        </a:lnSpc>
                        <a:spcAft>
                          <a:spcPts val="0"/>
                        </a:spcAft>
                      </a:pPr>
                      <a:r>
                        <a:rPr lang="en-US" sz="1600" b="1">
                          <a:effectLst/>
                        </a:rPr>
                        <a:t>4</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14.3</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12</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 Ø18</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 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22</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32</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30</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30</a:t>
                      </a:r>
                      <a:endParaRPr lang="en-US" sz="1600" b="1" dirty="0">
                        <a:effectLst/>
                        <a:latin typeface="Calibri"/>
                        <a:ea typeface="Times New Roman"/>
                        <a:cs typeface="Arial"/>
                      </a:endParaRPr>
                    </a:p>
                  </a:txBody>
                  <a:tcPr marL="68580" marR="68580" marT="0" marB="0"/>
                </a:tc>
              </a:tr>
              <a:tr h="257624">
                <a:tc>
                  <a:txBody>
                    <a:bodyPr/>
                    <a:lstStyle/>
                    <a:p>
                      <a:pPr algn="ctr" rtl="0">
                        <a:lnSpc>
                          <a:spcPct val="115000"/>
                        </a:lnSpc>
                        <a:spcAft>
                          <a:spcPts val="0"/>
                        </a:spcAft>
                      </a:pPr>
                      <a:r>
                        <a:rPr lang="en-US" sz="1600" b="1">
                          <a:effectLst/>
                        </a:rPr>
                        <a:t>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22.6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25.3</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 Ø20</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 Ø20</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45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52</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52</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52</a:t>
                      </a:r>
                      <a:endParaRPr lang="en-US" sz="1600" b="1" dirty="0">
                        <a:effectLst/>
                        <a:latin typeface="Calibri"/>
                        <a:ea typeface="Times New Roman"/>
                        <a:cs typeface="Arial"/>
                      </a:endParaRPr>
                    </a:p>
                  </a:txBody>
                  <a:tcPr marL="68580" marR="68580" marT="0" marB="0"/>
                </a:tc>
              </a:tr>
              <a:tr h="257624">
                <a:tc>
                  <a:txBody>
                    <a:bodyPr/>
                    <a:lstStyle/>
                    <a:p>
                      <a:pPr algn="ctr" rtl="0">
                        <a:lnSpc>
                          <a:spcPct val="115000"/>
                        </a:lnSpc>
                        <a:spcAft>
                          <a:spcPts val="0"/>
                        </a:spcAft>
                      </a:pPr>
                      <a:r>
                        <a:rPr lang="en-US" sz="1600" b="1">
                          <a:effectLst/>
                        </a:rPr>
                        <a:t>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15.5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14.12</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 Ø20</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6Ø18</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21</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33</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20.5</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20</a:t>
                      </a:r>
                      <a:endParaRPr lang="en-US" sz="1600" b="1" dirty="0">
                        <a:effectLst/>
                        <a:latin typeface="Calibri"/>
                        <a:ea typeface="Times New Roman"/>
                        <a:cs typeface="Arial"/>
                      </a:endParaRPr>
                    </a:p>
                  </a:txBody>
                  <a:tcPr marL="68580" marR="68580" marT="0" marB="0"/>
                </a:tc>
              </a:tr>
              <a:tr h="257624">
                <a:tc>
                  <a:txBody>
                    <a:bodyPr/>
                    <a:lstStyle/>
                    <a:p>
                      <a:pPr algn="ctr" rtl="0">
                        <a:lnSpc>
                          <a:spcPct val="115000"/>
                        </a:lnSpc>
                        <a:spcAft>
                          <a:spcPts val="0"/>
                        </a:spcAft>
                      </a:pPr>
                      <a:r>
                        <a:rPr lang="en-US" sz="1600" b="1">
                          <a:effectLst/>
                        </a:rPr>
                        <a:t>sec</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9.17</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7.08</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4 Ø16</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4 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6.05</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7.1</a:t>
                      </a:r>
                      <a:endParaRPr lang="en-US" sz="1600" b="1">
                        <a:effectLst/>
                        <a:latin typeface="Calibri"/>
                        <a:ea typeface="Times New Roman"/>
                        <a:cs typeface="Arial"/>
                      </a:endParaRPr>
                    </a:p>
                  </a:txBody>
                  <a:tcPr marL="68580" marR="68580" marT="0" marB="0"/>
                </a:tc>
                <a:tc rowSpan="2" gridSpan="2">
                  <a:txBody>
                    <a:bodyPr/>
                    <a:lstStyle/>
                    <a:p>
                      <a:pPr algn="ctr" rtl="0">
                        <a:lnSpc>
                          <a:spcPct val="115000"/>
                        </a:lnSpc>
                        <a:spcAft>
                          <a:spcPts val="0"/>
                        </a:spcAft>
                      </a:pPr>
                      <a:r>
                        <a:rPr lang="en-US" sz="1600" b="1" dirty="0">
                          <a:effectLst/>
                        </a:rPr>
                        <a:t> </a:t>
                      </a:r>
                      <a:endParaRPr lang="en-US" sz="1600" b="1" dirty="0">
                        <a:effectLst/>
                        <a:latin typeface="Calibri"/>
                        <a:ea typeface="Times New Roman"/>
                        <a:cs typeface="Arial"/>
                      </a:endParaRPr>
                    </a:p>
                  </a:txBody>
                  <a:tcPr marL="68580" marR="68580" marT="0" marB="0"/>
                </a:tc>
                <a:tc rowSpan="2" hMerge="1">
                  <a:txBody>
                    <a:bodyPr/>
                    <a:lstStyle/>
                    <a:p>
                      <a:pPr rtl="1"/>
                      <a:endParaRPr lang="ar-SA"/>
                    </a:p>
                  </a:txBody>
                  <a:tcPr/>
                </a:tc>
              </a:tr>
              <a:tr h="41602">
                <a:tc>
                  <a:txBody>
                    <a:bodyPr/>
                    <a:lstStyle/>
                    <a:p>
                      <a:pPr algn="ctr" rtl="0">
                        <a:lnSpc>
                          <a:spcPct val="115000"/>
                        </a:lnSpc>
                        <a:spcAft>
                          <a:spcPts val="0"/>
                        </a:spcAft>
                      </a:pPr>
                      <a:r>
                        <a:rPr lang="en-US" sz="1600" b="1">
                          <a:effectLst/>
                        </a:rPr>
                        <a:t>Girder</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7.47</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7.85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4 Ø16</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dirty="0">
                          <a:effectLst/>
                        </a:rPr>
                        <a:t>4 Ø16</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a:effectLst/>
                        </a:rPr>
                        <a:t>18.16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b="1" dirty="0">
                          <a:effectLst/>
                        </a:rPr>
                        <a:t>12.7</a:t>
                      </a:r>
                      <a:endParaRPr lang="en-US" sz="1600" b="1" dirty="0">
                        <a:effectLst/>
                        <a:latin typeface="Calibri"/>
                        <a:ea typeface="Times New Roman"/>
                        <a:cs typeface="Arial"/>
                      </a:endParaRPr>
                    </a:p>
                  </a:txBody>
                  <a:tcPr marL="68580" marR="68580" marT="0" marB="0"/>
                </a:tc>
                <a:tc gridSpan="2" vMerge="1">
                  <a:txBody>
                    <a:bodyPr/>
                    <a:lstStyle/>
                    <a:p>
                      <a:pPr rtl="1"/>
                      <a:endParaRPr lang="ar-SA"/>
                    </a:p>
                  </a:txBody>
                  <a:tcPr/>
                </a:tc>
                <a:tc hMerge="1" vMerge="1">
                  <a:txBody>
                    <a:bodyPr/>
                    <a:lstStyle/>
                    <a:p>
                      <a:pPr rtl="1"/>
                      <a:endParaRPr lang="ar-SA"/>
                    </a:p>
                  </a:txBody>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960852089"/>
              </p:ext>
            </p:extLst>
          </p:nvPr>
        </p:nvGraphicFramePr>
        <p:xfrm>
          <a:off x="-3564904" y="1484784"/>
          <a:ext cx="16561840" cy="8392839"/>
        </p:xfrm>
        <a:graphic>
          <a:graphicData uri="http://schemas.openxmlformats.org/presentationml/2006/ole">
            <mc:AlternateContent xmlns:mc="http://schemas.openxmlformats.org/markup-compatibility/2006">
              <mc:Choice xmlns:v="urn:schemas-microsoft-com:vml" Requires="v">
                <p:oleObj spid="_x0000_s17466" name="AutoCAD Drawing" r:id="rId3" imgW="11220480" imgH="5143680" progId="AutoCAD.Drawing.17">
                  <p:embed/>
                </p:oleObj>
              </mc:Choice>
              <mc:Fallback>
                <p:oleObj name="AutoCAD Drawing" r:id="rId3" imgW="11220480" imgH="5143680" progId="AutoCAD.Drawing.17">
                  <p:embed/>
                  <p:pic>
                    <p:nvPicPr>
                      <p:cNvPr id="0" name="Object 1"/>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3564904" y="1484784"/>
                        <a:ext cx="16561840" cy="8392839"/>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32436630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 name="Object 4"/>
          <p:cNvGraphicFramePr>
            <a:graphicFrameLocks noChangeAspect="1"/>
          </p:cNvGraphicFramePr>
          <p:nvPr/>
        </p:nvGraphicFramePr>
        <p:xfrm>
          <a:off x="0" y="0"/>
          <a:ext cx="5276850" cy="2419350"/>
        </p:xfrm>
        <a:graphic>
          <a:graphicData uri="http://schemas.openxmlformats.org/presentationml/2006/ole">
            <mc:AlternateContent xmlns:mc="http://schemas.openxmlformats.org/markup-compatibility/2006">
              <mc:Choice xmlns:v="urn:schemas-microsoft-com:vml" Requires="v">
                <p:oleObj spid="_x0000_s18547" name="AutoCAD Drawing" r:id="rId3" imgW="11220450" imgH="5143500" progId="AutoCAD.Drawing.17">
                  <p:embed/>
                </p:oleObj>
              </mc:Choice>
              <mc:Fallback>
                <p:oleObj name="AutoCAD Drawing" r:id="rId3" imgW="11220450" imgH="5143500" progId="AutoCAD.Drawing.17">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276850" cy="241935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6" name="Rectangle 3"/>
          <p:cNvSpPr>
            <a:spLocks noChangeArrowheads="1"/>
          </p:cNvSpPr>
          <p:nvPr/>
        </p:nvSpPr>
        <p:spPr bwMode="auto">
          <a:xfrm>
            <a:off x="0" y="2419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 name="Object 6"/>
          <p:cNvGraphicFramePr>
            <a:graphicFrameLocks noChangeAspect="1"/>
          </p:cNvGraphicFramePr>
          <p:nvPr>
            <p:extLst>
              <p:ext uri="{D42A27DB-BD31-4B8C-83A1-F6EECF244321}">
                <p14:modId xmlns:p14="http://schemas.microsoft.com/office/powerpoint/2010/main" val="3854527703"/>
              </p:ext>
            </p:extLst>
          </p:nvPr>
        </p:nvGraphicFramePr>
        <p:xfrm>
          <a:off x="-1548680" y="-171400"/>
          <a:ext cx="17641960" cy="8082801"/>
        </p:xfrm>
        <a:graphic>
          <a:graphicData uri="http://schemas.openxmlformats.org/presentationml/2006/ole">
            <mc:AlternateContent xmlns:mc="http://schemas.openxmlformats.org/markup-compatibility/2006">
              <mc:Choice xmlns:v="urn:schemas-microsoft-com:vml" Requires="v">
                <p:oleObj spid="_x0000_s18548" name="AutoCAD Drawing" r:id="rId5" imgW="11220480" imgH="5143680" progId="AutoCAD.Drawing.17">
                  <p:embed/>
                </p:oleObj>
              </mc:Choice>
              <mc:Fallback>
                <p:oleObj name="AutoCAD Drawing" r:id="rId5" imgW="11220480" imgH="5143680" progId="AutoCAD.Drawing.17">
                  <p:embed/>
                  <p:pic>
                    <p:nvPicPr>
                      <p:cNvPr id="0" name="Object 4"/>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a:stretch>
                        <a:fillRect/>
                      </a:stretch>
                    </p:blipFill>
                    <p:spPr bwMode="auto">
                      <a:xfrm>
                        <a:off x="-1548680" y="-171400"/>
                        <a:ext cx="17641960" cy="8082801"/>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7279567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928662" y="1000108"/>
            <a:ext cx="4000528" cy="1000132"/>
          </a:xfrm>
        </p:spPr>
        <p:txBody>
          <a:bodyPr/>
          <a:lstStyle/>
          <a:p>
            <a:pPr lvl="0" algn="l"/>
            <a:r>
              <a:rPr lang="en-US" sz="2800" b="1" dirty="0" smtClean="0">
                <a:latin typeface="Times New Roman" pitchFamily="18" charset="0"/>
                <a:ea typeface="Calibri" pitchFamily="34" charset="0"/>
                <a:cs typeface="Times New Roman" pitchFamily="18" charset="0"/>
              </a:rPr>
              <a:t>Column dimension:</a:t>
            </a:r>
            <a:endParaRPr lang="en-US" sz="1100" dirty="0" smtClean="0">
              <a:latin typeface="Arial" pitchFamily="34" charset="0"/>
              <a:cs typeface="Arial" pitchFamily="34" charset="0"/>
            </a:endParaRPr>
          </a:p>
          <a:p>
            <a:endParaRPr lang="ar-SA" dirty="0"/>
          </a:p>
        </p:txBody>
      </p:sp>
      <p:pic>
        <p:nvPicPr>
          <p:cNvPr id="5" name="Picture 77" descr="END"/>
          <p:cNvPicPr/>
          <p:nvPr/>
        </p:nvPicPr>
        <p:blipFill>
          <a:blip r:embed="rId2"/>
          <a:srcRect l="20908" t="-10057" r="30689" b="-6531"/>
          <a:stretch>
            <a:fillRect/>
          </a:stretch>
        </p:blipFill>
        <p:spPr bwMode="auto">
          <a:xfrm>
            <a:off x="1214414" y="2786058"/>
            <a:ext cx="3202118" cy="3500462"/>
          </a:xfrm>
          <a:prstGeom prst="rect">
            <a:avLst/>
          </a:prstGeom>
          <a:ln>
            <a:noFill/>
          </a:ln>
          <a:effectLst>
            <a:softEdge rad="112500"/>
          </a:effectLst>
        </p:spPr>
        <p:style>
          <a:lnRef idx="2">
            <a:schemeClr val="dk1"/>
          </a:lnRef>
          <a:fillRef idx="1">
            <a:schemeClr val="lt1"/>
          </a:fillRef>
          <a:effectRef idx="0">
            <a:schemeClr val="dk1"/>
          </a:effectRef>
          <a:fontRef idx="minor">
            <a:schemeClr val="dk1"/>
          </a:fontRef>
        </p:style>
      </p:pic>
      <p:sp>
        <p:nvSpPr>
          <p:cNvPr id="6" name="شكل بيضاوي 5"/>
          <p:cNvSpPr/>
          <p:nvPr/>
        </p:nvSpPr>
        <p:spPr>
          <a:xfrm>
            <a:off x="3571868" y="3143248"/>
            <a:ext cx="428628" cy="500066"/>
          </a:xfrm>
          <a:prstGeom prst="ellipse">
            <a:avLst/>
          </a:prstGeom>
          <a:no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7" name="شكل بيضاوي 6"/>
          <p:cNvSpPr/>
          <p:nvPr/>
        </p:nvSpPr>
        <p:spPr>
          <a:xfrm>
            <a:off x="2643174" y="3071810"/>
            <a:ext cx="428628" cy="500066"/>
          </a:xfrm>
          <a:prstGeom prst="ellipse">
            <a:avLst/>
          </a:prstGeom>
          <a:no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sp>
        <p:nvSpPr>
          <p:cNvPr id="8" name="شكل بيضاوي 7"/>
          <p:cNvSpPr/>
          <p:nvPr/>
        </p:nvSpPr>
        <p:spPr>
          <a:xfrm>
            <a:off x="2000232" y="5072074"/>
            <a:ext cx="428628" cy="500066"/>
          </a:xfrm>
          <a:prstGeom prst="ellipse">
            <a:avLst/>
          </a:prstGeom>
          <a:noFill/>
        </p:spPr>
        <p:style>
          <a:lnRef idx="2">
            <a:schemeClr val="dk1"/>
          </a:lnRef>
          <a:fillRef idx="1">
            <a:schemeClr val="lt1"/>
          </a:fillRef>
          <a:effectRef idx="0">
            <a:schemeClr val="dk1"/>
          </a:effectRef>
          <a:fontRef idx="minor">
            <a:schemeClr val="dk1"/>
          </a:fontRef>
        </p:style>
        <p:txBody>
          <a:bodyPr rtlCol="1" anchor="ctr"/>
          <a:lstStyle/>
          <a:p>
            <a:pPr algn="ctr"/>
            <a:endParaRPr lang="ar-SA"/>
          </a:p>
        </p:txBody>
      </p:sp>
      <p:cxnSp>
        <p:nvCxnSpPr>
          <p:cNvPr id="10" name="رابط كسهم مستقيم 9"/>
          <p:cNvCxnSpPr/>
          <p:nvPr/>
        </p:nvCxnSpPr>
        <p:spPr>
          <a:xfrm flipV="1">
            <a:off x="4071934" y="2000240"/>
            <a:ext cx="2571768"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a:stCxn id="7" idx="5"/>
          </p:cNvCxnSpPr>
          <p:nvPr/>
        </p:nvCxnSpPr>
        <p:spPr>
          <a:xfrm rot="16200000" flipH="1">
            <a:off x="5039783" y="1467890"/>
            <a:ext cx="216109" cy="4277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a:off x="2428860" y="5429264"/>
            <a:ext cx="500066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5857884" y="1357298"/>
            <a:ext cx="3000364" cy="646331"/>
          </a:xfrm>
          <a:prstGeom prst="rect">
            <a:avLst/>
          </a:prstGeom>
          <a:noFill/>
        </p:spPr>
        <p:txBody>
          <a:bodyPr wrap="square" rtlCol="1">
            <a:spAutoFit/>
          </a:bodyPr>
          <a:lstStyle/>
          <a:p>
            <a:r>
              <a:rPr lang="en-US" dirty="0" smtClean="0"/>
              <a:t>Group 3 </a:t>
            </a:r>
          </a:p>
          <a:p>
            <a:r>
              <a:rPr lang="en-US" dirty="0" smtClean="0"/>
              <a:t>Critical </a:t>
            </a:r>
            <a:r>
              <a:rPr lang="en-US" dirty="0" err="1" smtClean="0"/>
              <a:t>col</a:t>
            </a:r>
            <a:r>
              <a:rPr lang="en-US" dirty="0" smtClean="0"/>
              <a:t> 25*55</a:t>
            </a:r>
            <a:endParaRPr lang="ar-SA" dirty="0"/>
          </a:p>
        </p:txBody>
      </p:sp>
      <p:sp>
        <p:nvSpPr>
          <p:cNvPr id="17" name="مربع نص 16"/>
          <p:cNvSpPr txBox="1"/>
          <p:nvPr/>
        </p:nvSpPr>
        <p:spPr>
          <a:xfrm>
            <a:off x="5929322" y="3500438"/>
            <a:ext cx="3000364" cy="646331"/>
          </a:xfrm>
          <a:prstGeom prst="rect">
            <a:avLst/>
          </a:prstGeom>
          <a:noFill/>
        </p:spPr>
        <p:txBody>
          <a:bodyPr wrap="square" rtlCol="1">
            <a:spAutoFit/>
          </a:bodyPr>
          <a:lstStyle/>
          <a:p>
            <a:r>
              <a:rPr lang="en-US" dirty="0" smtClean="0"/>
              <a:t>Group 1  </a:t>
            </a:r>
          </a:p>
          <a:p>
            <a:r>
              <a:rPr lang="en-US" dirty="0" smtClean="0"/>
              <a:t>Critical </a:t>
            </a:r>
            <a:r>
              <a:rPr lang="en-US" dirty="0" err="1" smtClean="0"/>
              <a:t>col</a:t>
            </a:r>
            <a:r>
              <a:rPr lang="en-US" dirty="0" smtClean="0"/>
              <a:t> 30*60</a:t>
            </a:r>
            <a:endParaRPr lang="ar-SA" dirty="0"/>
          </a:p>
        </p:txBody>
      </p:sp>
      <p:sp>
        <p:nvSpPr>
          <p:cNvPr id="18" name="مربع نص 17"/>
          <p:cNvSpPr txBox="1"/>
          <p:nvPr/>
        </p:nvSpPr>
        <p:spPr>
          <a:xfrm>
            <a:off x="6143636" y="5715016"/>
            <a:ext cx="3000364" cy="646331"/>
          </a:xfrm>
          <a:prstGeom prst="rect">
            <a:avLst/>
          </a:prstGeom>
          <a:noFill/>
        </p:spPr>
        <p:txBody>
          <a:bodyPr wrap="square" rtlCol="1">
            <a:spAutoFit/>
          </a:bodyPr>
          <a:lstStyle/>
          <a:p>
            <a:r>
              <a:rPr lang="en-US" dirty="0" smtClean="0"/>
              <a:t>Group 2 </a:t>
            </a:r>
          </a:p>
          <a:p>
            <a:r>
              <a:rPr lang="en-US" dirty="0" smtClean="0"/>
              <a:t>Critical </a:t>
            </a:r>
            <a:r>
              <a:rPr lang="en-US" dirty="0" err="1" smtClean="0"/>
              <a:t>col</a:t>
            </a:r>
            <a:r>
              <a:rPr lang="en-US" dirty="0" smtClean="0"/>
              <a:t> 35*85</a:t>
            </a:r>
            <a:endParaRPr lang="ar-SA" dirty="0"/>
          </a:p>
        </p:txBody>
      </p:sp>
      <p:pic>
        <p:nvPicPr>
          <p:cNvPr id="21" name="صورة 20" descr="Column_final"/>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sharpenSoften amount="50000"/>
                    </a14:imgEffect>
                  </a14:imgLayer>
                </a14:imgProps>
              </a:ext>
            </a:extLst>
          </a:blip>
          <a:srcRect l="40892" r="39301"/>
          <a:stretch>
            <a:fillRect/>
          </a:stretch>
        </p:blipFill>
        <p:spPr bwMode="auto">
          <a:xfrm>
            <a:off x="357158" y="2857496"/>
            <a:ext cx="714380" cy="3357586"/>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04938" y="642918"/>
            <a:ext cx="7539062" cy="1343036"/>
          </a:xfrm>
        </p:spPr>
        <p:txBody>
          <a:bodyPr/>
          <a:lstStyle/>
          <a:p>
            <a:r>
              <a:rPr lang="ar-SA" dirty="0" smtClean="0">
                <a:solidFill>
                  <a:schemeClr val="tx1"/>
                </a:solidFill>
              </a:rPr>
              <a:t>فكرة المشروع</a:t>
            </a:r>
            <a:endParaRPr lang="ar-SA" dirty="0">
              <a:solidFill>
                <a:schemeClr val="tx1"/>
              </a:solidFill>
            </a:endParaRPr>
          </a:p>
        </p:txBody>
      </p:sp>
      <p:sp>
        <p:nvSpPr>
          <p:cNvPr id="3" name="عنوان فرعي 2"/>
          <p:cNvSpPr>
            <a:spLocks noGrp="1"/>
          </p:cNvSpPr>
          <p:nvPr>
            <p:ph type="subTitle" idx="1"/>
          </p:nvPr>
        </p:nvSpPr>
        <p:spPr>
          <a:xfrm>
            <a:off x="642910" y="2357430"/>
            <a:ext cx="7854696" cy="4500570"/>
          </a:xfrm>
        </p:spPr>
        <p:txBody>
          <a:bodyPr>
            <a:normAutofit/>
          </a:bodyPr>
          <a:lstStyle/>
          <a:p>
            <a:r>
              <a:rPr lang="ar-SA" dirty="0" smtClean="0"/>
              <a:t>إنه لمن أهم التوجهات لدى السلطات والجهات المسؤولية في فلسطين هو بناء الدولة من خلال المشاركة الحقيقية بين مؤسسات القطاع العام والخاص.</a:t>
            </a:r>
          </a:p>
          <a:p>
            <a:endParaRPr lang="ar-SA" dirty="0" smtClean="0"/>
          </a:p>
          <a:p>
            <a:endParaRPr lang="ar-SA" dirty="0" smtClean="0"/>
          </a:p>
          <a:p>
            <a:r>
              <a:rPr lang="ar-SA" dirty="0" smtClean="0"/>
              <a:t>تلعب غرفة التجارة والصناعة الفلسطينية دورا هاما جدا في دعم وتنظيم الاقتصاد الفلسطيني , حيث تمثل هذه المؤسسة قطاعا كبيرا وهاما يشمل التجار وأصحاب المصانع والحرف والشركات المحلية ,كما أنها تشكل حلقة الوصل بين الشركات والتجار المحليين والأجانب. </a:t>
            </a:r>
            <a:endParaRPr lang="ar-SA"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p:cNvGraphicFramePr>
            <a:graphicFrameLocks noChangeAspect="1"/>
          </p:cNvGraphicFramePr>
          <p:nvPr>
            <p:extLst>
              <p:ext uri="{D42A27DB-BD31-4B8C-83A1-F6EECF244321}">
                <p14:modId xmlns:p14="http://schemas.microsoft.com/office/powerpoint/2010/main" val="4049095875"/>
              </p:ext>
            </p:extLst>
          </p:nvPr>
        </p:nvGraphicFramePr>
        <p:xfrm>
          <a:off x="3131840" y="3284984"/>
          <a:ext cx="4000500" cy="3729038"/>
        </p:xfrm>
        <a:graphic>
          <a:graphicData uri="http://schemas.openxmlformats.org/presentationml/2006/ole">
            <mc:AlternateContent xmlns:mc="http://schemas.openxmlformats.org/markup-compatibility/2006">
              <mc:Choice xmlns:v="urn:schemas-microsoft-com:vml" Requires="v">
                <p:oleObj spid="_x0000_s13524"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23427" t="22189" r="42949" b="18491"/>
                      <a:stretch>
                        <a:fillRect/>
                      </a:stretch>
                    </p:blipFill>
                    <p:spPr bwMode="auto">
                      <a:xfrm>
                        <a:off x="3131840" y="3284984"/>
                        <a:ext cx="4000500" cy="3729038"/>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13315" name="Object 3"/>
          <p:cNvGraphicFramePr>
            <a:graphicFrameLocks noChangeAspect="1"/>
          </p:cNvGraphicFramePr>
          <p:nvPr>
            <p:extLst>
              <p:ext uri="{D42A27DB-BD31-4B8C-83A1-F6EECF244321}">
                <p14:modId xmlns:p14="http://schemas.microsoft.com/office/powerpoint/2010/main" val="3759419733"/>
              </p:ext>
            </p:extLst>
          </p:nvPr>
        </p:nvGraphicFramePr>
        <p:xfrm>
          <a:off x="-972616" y="3293717"/>
          <a:ext cx="5857875" cy="3597275"/>
        </p:xfrm>
        <a:graphic>
          <a:graphicData uri="http://schemas.openxmlformats.org/presentationml/2006/ole">
            <mc:AlternateContent xmlns:mc="http://schemas.openxmlformats.org/markup-compatibility/2006">
              <mc:Choice xmlns:v="urn:schemas-microsoft-com:vml" Requires="v">
                <p:oleObj spid="_x0000_s13525" name="AutoCAD Drawing" r:id="rId5" imgW="9220320" imgH="4867200" progId="AutoCAD.Drawing.17">
                  <p:embed/>
                </p:oleObj>
              </mc:Choice>
              <mc:Fallback>
                <p:oleObj name="AutoCAD Drawing" r:id="rId5" imgW="9220320" imgH="4867200" progId="AutoCAD.Drawing.17">
                  <p:embed/>
                  <p:pic>
                    <p:nvPicPr>
                      <p:cNvPr id="0" name="Picture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l="27332" t="36983" r="31235" b="14793"/>
                      <a:stretch>
                        <a:fillRect/>
                      </a:stretch>
                    </p:blipFill>
                    <p:spPr bwMode="auto">
                      <a:xfrm>
                        <a:off x="-972616" y="3293717"/>
                        <a:ext cx="5857875" cy="3597275"/>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982298602"/>
              </p:ext>
            </p:extLst>
          </p:nvPr>
        </p:nvGraphicFramePr>
        <p:xfrm>
          <a:off x="6012160" y="2636912"/>
          <a:ext cx="4205685" cy="4680520"/>
        </p:xfrm>
        <a:graphic>
          <a:graphicData uri="http://schemas.openxmlformats.org/presentationml/2006/ole">
            <mc:AlternateContent xmlns:mc="http://schemas.openxmlformats.org/markup-compatibility/2006">
              <mc:Choice xmlns:v="urn:schemas-microsoft-com:vml" Requires="v">
                <p:oleObj spid="_x0000_s13526" name="AutoCAD Drawing" r:id="rId7" imgW="11220480" imgH="5143680" progId="AutoCAD.Drawing.17">
                  <p:embed/>
                </p:oleObj>
              </mc:Choice>
              <mc:Fallback>
                <p:oleObj name="AutoCAD Drawing" r:id="rId7" imgW="11220480" imgH="5143680" progId="AutoCAD.Drawing.17">
                  <p:embed/>
                  <p:pic>
                    <p:nvPicPr>
                      <p:cNvPr id="0" name="Object 4"/>
                      <p:cNvPicPr>
                        <a:picLocks noChangeAspect="1" noChangeArrowheads="1"/>
                      </p:cNvPicPr>
                      <p:nvPr/>
                    </p:nvPicPr>
                    <p:blipFill>
                      <a:blip r:embed="rId8">
                        <a:lum bright="100000" contrast="100000"/>
                        <a:extLst>
                          <a:ext uri="{28A0092B-C50C-407E-A947-70E740481C1C}">
                            <a14:useLocalDpi xmlns:a14="http://schemas.microsoft.com/office/drawing/2010/main" val="0"/>
                          </a:ext>
                        </a:extLst>
                      </a:blip>
                      <a:srcRect l="35292" t="6999" r="35292" b="13998"/>
                      <a:stretch>
                        <a:fillRect/>
                      </a:stretch>
                    </p:blipFill>
                    <p:spPr bwMode="auto">
                      <a:xfrm>
                        <a:off x="6012160" y="2636912"/>
                        <a:ext cx="4205685" cy="4680520"/>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graphicFrame>
        <p:nvGraphicFramePr>
          <p:cNvPr id="3" name="Table 2"/>
          <p:cNvGraphicFramePr>
            <a:graphicFrameLocks noGrp="1"/>
          </p:cNvGraphicFramePr>
          <p:nvPr>
            <p:extLst>
              <p:ext uri="{D42A27DB-BD31-4B8C-83A1-F6EECF244321}">
                <p14:modId xmlns:p14="http://schemas.microsoft.com/office/powerpoint/2010/main" val="522337105"/>
              </p:ext>
            </p:extLst>
          </p:nvPr>
        </p:nvGraphicFramePr>
        <p:xfrm>
          <a:off x="323528" y="980728"/>
          <a:ext cx="6745268" cy="2016223"/>
        </p:xfrm>
        <a:graphic>
          <a:graphicData uri="http://schemas.openxmlformats.org/drawingml/2006/table">
            <a:tbl>
              <a:tblPr firstRow="1" firstCol="1" bandRow="1"/>
              <a:tblGrid>
                <a:gridCol w="985473"/>
                <a:gridCol w="985473"/>
                <a:gridCol w="985473"/>
                <a:gridCol w="985473"/>
                <a:gridCol w="1540967"/>
                <a:gridCol w="1262409"/>
              </a:tblGrid>
              <a:tr h="449350">
                <a:tc>
                  <a:txBody>
                    <a:bodyPr/>
                    <a:lstStyle/>
                    <a:p>
                      <a:pPr algn="ctr" rtl="0">
                        <a:lnSpc>
                          <a:spcPct val="115000"/>
                        </a:lnSpc>
                        <a:spcAft>
                          <a:spcPts val="0"/>
                        </a:spcAft>
                      </a:pPr>
                      <a:r>
                        <a:rPr lang="en-US" sz="1800" b="1" dirty="0">
                          <a:solidFill>
                            <a:srgbClr xmlns:mc="http://schemas.openxmlformats.org/markup-compatibility/2006" xmlns:a14="http://schemas.microsoft.com/office/drawing/2010/main" val="FFFFFF" mc:Ignorable=""/>
                          </a:solidFill>
                          <a:effectLst/>
                          <a:latin typeface="Times New Roman"/>
                          <a:ea typeface="Times New Roman"/>
                          <a:cs typeface="Arial"/>
                        </a:rPr>
                        <a:t>Type</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lumMod val="75000"/>
                      </a:schemeClr>
                    </a:solidFill>
                  </a:tcPr>
                </a:tc>
                <a:tc>
                  <a:txBody>
                    <a:bodyPr/>
                    <a:lstStyle/>
                    <a:p>
                      <a:pPr algn="ctr" rtl="0">
                        <a:lnSpc>
                          <a:spcPct val="115000"/>
                        </a:lnSpc>
                        <a:spcAft>
                          <a:spcPts val="0"/>
                        </a:spcAft>
                      </a:pPr>
                      <a:r>
                        <a:rPr lang="en-US" sz="1800" b="1" dirty="0" err="1">
                          <a:solidFill>
                            <a:srgbClr xmlns:mc="http://schemas.openxmlformats.org/markup-compatibility/2006" xmlns:a14="http://schemas.microsoft.com/office/drawing/2010/main" val="FFFFFF" mc:Ignorable=""/>
                          </a:solidFill>
                          <a:effectLst/>
                          <a:latin typeface="Times New Roman"/>
                          <a:ea typeface="Times New Roman"/>
                          <a:cs typeface="Arial"/>
                        </a:rPr>
                        <a:t>Pu</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lumMod val="75000"/>
                      </a:schemeClr>
                    </a:solidFill>
                  </a:tcPr>
                </a:tc>
                <a:tc>
                  <a:txBody>
                    <a:bodyPr/>
                    <a:lstStyle/>
                    <a:p>
                      <a:pPr algn="ctr" rtl="0">
                        <a:lnSpc>
                          <a:spcPct val="115000"/>
                        </a:lnSpc>
                        <a:spcAft>
                          <a:spcPts val="0"/>
                        </a:spcAft>
                      </a:pPr>
                      <a:r>
                        <a:rPr lang="en-US" sz="1800" b="1" dirty="0" err="1">
                          <a:solidFill>
                            <a:srgbClr xmlns:mc="http://schemas.openxmlformats.org/markup-compatibility/2006" xmlns:a14="http://schemas.microsoft.com/office/drawing/2010/main" val="FFFFFF" mc:Ignorable=""/>
                          </a:solidFill>
                          <a:effectLst/>
                          <a:latin typeface="Times New Roman"/>
                          <a:ea typeface="Times New Roman"/>
                          <a:cs typeface="Arial"/>
                        </a:rPr>
                        <a:t>Pn</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lumMod val="75000"/>
                      </a:schemeClr>
                    </a:solidFill>
                  </a:tcPr>
                </a:tc>
                <a:tc>
                  <a:txBody>
                    <a:bodyPr/>
                    <a:lstStyle/>
                    <a:p>
                      <a:pPr algn="ctr" rtl="0">
                        <a:lnSpc>
                          <a:spcPct val="115000"/>
                        </a:lnSpc>
                        <a:spcAft>
                          <a:spcPts val="0"/>
                        </a:spcAft>
                      </a:pPr>
                      <a:r>
                        <a:rPr lang="en-US" sz="1800" b="1" dirty="0">
                          <a:solidFill>
                            <a:srgbClr xmlns:mc="http://schemas.openxmlformats.org/markup-compatibility/2006" xmlns:a14="http://schemas.microsoft.com/office/drawing/2010/main" val="FFFFFF" mc:Ignorable=""/>
                          </a:solidFill>
                          <a:effectLst/>
                          <a:latin typeface="Times New Roman"/>
                          <a:ea typeface="Times New Roman"/>
                          <a:cs typeface="Arial"/>
                        </a:rPr>
                        <a:t>Dim</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lumMod val="75000"/>
                      </a:schemeClr>
                    </a:solidFill>
                  </a:tcPr>
                </a:tc>
                <a:tc>
                  <a:txBody>
                    <a:bodyPr/>
                    <a:lstStyle/>
                    <a:p>
                      <a:pPr algn="ctr" rtl="0">
                        <a:lnSpc>
                          <a:spcPct val="115000"/>
                        </a:lnSpc>
                        <a:spcAft>
                          <a:spcPts val="0"/>
                        </a:spcAft>
                      </a:pPr>
                      <a:r>
                        <a:rPr lang="en-US" sz="1800" b="1" dirty="0">
                          <a:solidFill>
                            <a:srgbClr xmlns:mc="http://schemas.openxmlformats.org/markup-compatibility/2006" xmlns:a14="http://schemas.microsoft.com/office/drawing/2010/main" val="FFFFFF" mc:Ignorable=""/>
                          </a:solidFill>
                          <a:effectLst/>
                          <a:latin typeface="Times New Roman"/>
                          <a:ea typeface="Times New Roman"/>
                          <a:cs typeface="Arial"/>
                        </a:rPr>
                        <a:t>Long. steel</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lumMod val="75000"/>
                      </a:schemeClr>
                    </a:solidFill>
                  </a:tcPr>
                </a:tc>
                <a:tc>
                  <a:txBody>
                    <a:bodyPr/>
                    <a:lstStyle/>
                    <a:p>
                      <a:pPr algn="ctr" rtl="0">
                        <a:lnSpc>
                          <a:spcPct val="115000"/>
                        </a:lnSpc>
                        <a:spcAft>
                          <a:spcPts val="0"/>
                        </a:spcAft>
                      </a:pPr>
                      <a:r>
                        <a:rPr lang="en-US" sz="1800" b="1" dirty="0">
                          <a:solidFill>
                            <a:srgbClr xmlns:mc="http://schemas.openxmlformats.org/markup-compatibility/2006" xmlns:a14="http://schemas.microsoft.com/office/drawing/2010/main" val="FFFFFF" mc:Ignorable=""/>
                          </a:solidFill>
                          <a:effectLst/>
                          <a:latin typeface="Times New Roman"/>
                          <a:ea typeface="Times New Roman"/>
                          <a:cs typeface="Arial"/>
                        </a:rPr>
                        <a:t>Stirrups</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lumMod val="75000"/>
                      </a:schemeClr>
                    </a:solidFill>
                  </a:tcPr>
                </a:tc>
              </a:tr>
              <a:tr h="550817">
                <a:tc>
                  <a:txBody>
                    <a:bodyPr/>
                    <a:lstStyle/>
                    <a:p>
                      <a:pPr algn="ctr" rtl="0">
                        <a:lnSpc>
                          <a:spcPct val="115000"/>
                        </a:lnSpc>
                        <a:spcAft>
                          <a:spcPts val="0"/>
                        </a:spcAft>
                      </a:pPr>
                      <a:r>
                        <a:rPr lang="en-US" sz="1800" b="1" dirty="0">
                          <a:effectLst/>
                          <a:latin typeface="Times New Roman"/>
                          <a:ea typeface="Times New Roman"/>
                          <a:cs typeface="Arial"/>
                        </a:rPr>
                        <a:t>Group </a:t>
                      </a:r>
                      <a:r>
                        <a:rPr lang="en-US" sz="1800" b="1" dirty="0" smtClean="0">
                          <a:effectLst/>
                          <a:latin typeface="Times New Roman"/>
                          <a:ea typeface="Times New Roman"/>
                          <a:cs typeface="Arial"/>
                        </a:rPr>
                        <a:t>1</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180</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277</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30*60</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10Ø16</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a:effectLst/>
                          <a:latin typeface="Times New Roman"/>
                          <a:ea typeface="Times New Roman"/>
                          <a:cs typeface="Arial"/>
                        </a:rPr>
                        <a:t>Ø8\20cm</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508028">
                <a:tc>
                  <a:txBody>
                    <a:bodyPr/>
                    <a:lstStyle/>
                    <a:p>
                      <a:pPr algn="ctr" rtl="0">
                        <a:lnSpc>
                          <a:spcPct val="115000"/>
                        </a:lnSpc>
                        <a:spcAft>
                          <a:spcPts val="0"/>
                        </a:spcAft>
                      </a:pPr>
                      <a:r>
                        <a:rPr lang="en-US" sz="1800" b="1" dirty="0">
                          <a:effectLst/>
                          <a:latin typeface="Times New Roman"/>
                          <a:ea typeface="Times New Roman"/>
                          <a:cs typeface="Arial"/>
                        </a:rPr>
                        <a:t>Group 2</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294</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452</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35*85</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12Ø18</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a:effectLst/>
                          <a:latin typeface="Times New Roman"/>
                          <a:ea typeface="Times New Roman"/>
                          <a:cs typeface="Arial"/>
                        </a:rPr>
                        <a:t>Ø8\20cm</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508028">
                <a:tc>
                  <a:txBody>
                    <a:bodyPr/>
                    <a:lstStyle/>
                    <a:p>
                      <a:pPr algn="ctr" rtl="0">
                        <a:lnSpc>
                          <a:spcPct val="115000"/>
                        </a:lnSpc>
                        <a:spcAft>
                          <a:spcPts val="0"/>
                        </a:spcAft>
                      </a:pPr>
                      <a:r>
                        <a:rPr lang="en-US" sz="1800" b="1" dirty="0">
                          <a:effectLst/>
                          <a:latin typeface="Times New Roman"/>
                          <a:ea typeface="Times New Roman"/>
                          <a:cs typeface="Arial"/>
                        </a:rPr>
                        <a:t>Group </a:t>
                      </a:r>
                      <a:r>
                        <a:rPr lang="en-US" sz="1800" b="1" dirty="0" smtClean="0">
                          <a:effectLst/>
                          <a:latin typeface="Times New Roman"/>
                          <a:ea typeface="Times New Roman"/>
                          <a:cs typeface="Arial"/>
                        </a:rPr>
                        <a:t>3</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120</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185</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25*55</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smtClean="0">
                          <a:effectLst/>
                          <a:latin typeface="Times New Roman"/>
                          <a:ea typeface="Times New Roman"/>
                          <a:cs typeface="Arial"/>
                        </a:rPr>
                        <a:t>8Ø14</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800" b="1" dirty="0">
                          <a:effectLst/>
                          <a:latin typeface="Times New Roman"/>
                          <a:ea typeface="Times New Roman"/>
                          <a:cs typeface="Arial"/>
                        </a:rPr>
                        <a:t>Ø8\20cm</a:t>
                      </a:r>
                      <a:endParaRPr lang="en-US" sz="1800" b="1" dirty="0">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24744"/>
            <a:ext cx="7851648" cy="864096"/>
          </a:xfrm>
        </p:spPr>
        <p:txBody>
          <a:bodyPr>
            <a:normAutofit fontScale="90000"/>
          </a:bodyPr>
          <a:lstStyle/>
          <a:p>
            <a:pPr algn="l" rtl="1">
              <a:lnSpc>
                <a:spcPct val="115000"/>
              </a:lnSpc>
              <a:spcAft>
                <a:spcPts val="1000"/>
              </a:spcAft>
            </a:pPr>
            <a:r>
              <a:rPr lang="en-US" sz="4400" dirty="0" smtClean="0">
                <a:effectLst/>
                <a:latin typeface="Times New Roman"/>
                <a:ea typeface="Times New Roman"/>
                <a:cs typeface="Arial"/>
              </a:rPr>
              <a:t>Tie beam</a:t>
            </a:r>
            <a:r>
              <a:rPr lang="en-US" sz="4400" dirty="0">
                <a:effectLst/>
                <a:ea typeface="Times New Roman"/>
                <a:cs typeface="Arial"/>
              </a:rPr>
              <a:t/>
            </a:r>
            <a:br>
              <a:rPr lang="en-US" sz="4400" dirty="0">
                <a:effectLst/>
                <a:ea typeface="Times New Roman"/>
                <a:cs typeface="Arial"/>
              </a:rPr>
            </a:br>
            <a:endParaRPr lang="ar-SA" dirty="0"/>
          </a:p>
        </p:txBody>
      </p:sp>
      <p:sp>
        <p:nvSpPr>
          <p:cNvPr id="3" name="Subtitle 2"/>
          <p:cNvSpPr>
            <a:spLocks noGrp="1"/>
          </p:cNvSpPr>
          <p:nvPr>
            <p:ph type="subTitle" idx="1"/>
          </p:nvPr>
        </p:nvSpPr>
        <p:spPr>
          <a:xfrm>
            <a:off x="179512" y="1124744"/>
            <a:ext cx="8502768" cy="6552728"/>
          </a:xfrm>
        </p:spPr>
        <p:txBody>
          <a:bodyPr>
            <a:normAutofit fontScale="70000" lnSpcReduction="20000"/>
          </a:bodyPr>
          <a:lstStyle/>
          <a:p>
            <a:pPr algn="l">
              <a:lnSpc>
                <a:spcPct val="115000"/>
              </a:lnSpc>
              <a:spcAft>
                <a:spcPts val="1000"/>
              </a:spcAft>
              <a:tabLst>
                <a:tab pos="4133850" algn="l"/>
                <a:tab pos="4417060" algn="l"/>
                <a:tab pos="5274310" algn="r"/>
              </a:tabLst>
            </a:pPr>
            <a:r>
              <a:rPr lang="en-US" sz="2800" dirty="0">
                <a:latin typeface="Times New Roman"/>
                <a:ea typeface="Times New Roman"/>
                <a:cs typeface="Arial"/>
              </a:rPr>
              <a:t> B=25cm , h=50cm</a:t>
            </a:r>
            <a:endParaRPr lang="en-US" sz="2000" dirty="0">
              <a:latin typeface="Calibri"/>
              <a:ea typeface="Times New Roman"/>
              <a:cs typeface="Arial"/>
            </a:endParaRPr>
          </a:p>
          <a:p>
            <a:pPr algn="l">
              <a:lnSpc>
                <a:spcPct val="115000"/>
              </a:lnSpc>
              <a:spcAft>
                <a:spcPts val="1000"/>
              </a:spcAft>
            </a:pPr>
            <a:r>
              <a:rPr lang="en-US" sz="2800" dirty="0">
                <a:latin typeface="Calibri"/>
                <a:ea typeface="Times New Roman"/>
                <a:cs typeface="Arial"/>
              </a:rPr>
              <a:t>For interior beam Mu=3.78t.m</a:t>
            </a:r>
            <a:endParaRPr lang="en-US" sz="2000" dirty="0">
              <a:latin typeface="Calibri"/>
              <a:ea typeface="Times New Roman"/>
              <a:cs typeface="Arial"/>
            </a:endParaRPr>
          </a:p>
          <a:p>
            <a:pPr algn="l" rtl="0">
              <a:lnSpc>
                <a:spcPct val="115000"/>
              </a:lnSpc>
              <a:spcAft>
                <a:spcPts val="1000"/>
              </a:spcAft>
            </a:pPr>
            <a:r>
              <a:rPr lang="en-US" sz="2800" dirty="0">
                <a:latin typeface="Times New Roman"/>
                <a:ea typeface="Times New Roman"/>
                <a:cs typeface="Arial"/>
              </a:rPr>
              <a:t>For interior beam use ρ min = 0.0018 </a:t>
            </a:r>
            <a:endParaRPr lang="en-US" sz="2000" dirty="0">
              <a:latin typeface="Calibri"/>
              <a:ea typeface="Times New Roman"/>
              <a:cs typeface="Arial"/>
            </a:endParaRPr>
          </a:p>
          <a:p>
            <a:pPr lvl="0" algn="l">
              <a:lnSpc>
                <a:spcPct val="115000"/>
              </a:lnSpc>
              <a:spcAft>
                <a:spcPts val="1000"/>
              </a:spcAft>
              <a:buClr>
                <a:srgbClr xmlns:mc="http://schemas.openxmlformats.org/markup-compatibility/2006" xmlns:a14="http://schemas.microsoft.com/office/drawing/2010/main" val="FEB80A" mc:Ignorable=""/>
              </a:buClr>
            </a:pPr>
            <a:r>
              <a:rPr lang="ar-SA" sz="2800" dirty="0" smtClean="0">
                <a:latin typeface="Times New Roman"/>
                <a:ea typeface="Times New Roman"/>
                <a:cs typeface="Arial"/>
              </a:rPr>
              <a:t>                             </a:t>
            </a:r>
            <a:r>
              <a:rPr lang="en-US" sz="2400" dirty="0">
                <a:solidFill>
                  <a:prstClr val="white"/>
                </a:solidFill>
                <a:latin typeface="Times New Roman"/>
                <a:ea typeface="Times New Roman"/>
                <a:cs typeface="Arial"/>
              </a:rPr>
              <a:t>Use 3 bars Φ 12mm (Top and bottom)</a:t>
            </a:r>
            <a:endParaRPr lang="en-US" sz="1800" dirty="0">
              <a:solidFill>
                <a:prstClr val="white"/>
              </a:solidFill>
              <a:latin typeface="Calibri"/>
              <a:ea typeface="Times New Roman"/>
              <a:cs typeface="Arial"/>
            </a:endParaRPr>
          </a:p>
          <a:p>
            <a:pPr algn="l">
              <a:lnSpc>
                <a:spcPct val="115000"/>
              </a:lnSpc>
              <a:spcAft>
                <a:spcPts val="1000"/>
              </a:spcAft>
              <a:tabLst>
                <a:tab pos="3226435" algn="l"/>
                <a:tab pos="4178935" algn="l"/>
              </a:tabLst>
            </a:pPr>
            <a:r>
              <a:rPr lang="ar-SA" sz="2800" dirty="0" smtClean="0">
                <a:latin typeface="Times New Roman"/>
                <a:ea typeface="Times New Roman"/>
                <a:cs typeface="Arial"/>
              </a:rPr>
              <a:t>                        </a:t>
            </a:r>
            <a:r>
              <a:rPr lang="en-US" sz="2800" dirty="0" smtClean="0">
                <a:latin typeface="Times New Roman"/>
                <a:ea typeface="Times New Roman"/>
                <a:cs typeface="Arial"/>
              </a:rPr>
              <a:t>As=0.0018*25*47=2.1 </a:t>
            </a:r>
            <a:endParaRPr lang="en-US" sz="2000" dirty="0">
              <a:latin typeface="Calibri"/>
              <a:ea typeface="Times New Roman"/>
              <a:cs typeface="Arial"/>
            </a:endParaRPr>
          </a:p>
          <a:p>
            <a:pPr algn="l">
              <a:lnSpc>
                <a:spcPct val="115000"/>
              </a:lnSpc>
              <a:spcAft>
                <a:spcPts val="1000"/>
              </a:spcAft>
            </a:pPr>
            <a:endParaRPr lang="ar-SA" sz="2800" dirty="0" smtClean="0">
              <a:latin typeface="Times New Roman"/>
              <a:ea typeface="Times New Roman"/>
              <a:cs typeface="Arial"/>
            </a:endParaRPr>
          </a:p>
          <a:p>
            <a:pPr algn="l">
              <a:lnSpc>
                <a:spcPct val="115000"/>
              </a:lnSpc>
              <a:spcAft>
                <a:spcPts val="1000"/>
              </a:spcAft>
            </a:pPr>
            <a:r>
              <a:rPr lang="en-US" sz="2800" dirty="0" smtClean="0">
                <a:latin typeface="Calibri"/>
                <a:ea typeface="Times New Roman"/>
                <a:cs typeface="Arial"/>
              </a:rPr>
              <a:t>For </a:t>
            </a:r>
            <a:r>
              <a:rPr lang="en-US" sz="2800" dirty="0">
                <a:latin typeface="Calibri"/>
                <a:ea typeface="Times New Roman"/>
                <a:cs typeface="Arial"/>
              </a:rPr>
              <a:t>exterior beam Mu=10.2 </a:t>
            </a:r>
            <a:r>
              <a:rPr lang="en-US" sz="2800" dirty="0" err="1">
                <a:latin typeface="Calibri"/>
                <a:ea typeface="Times New Roman"/>
                <a:cs typeface="Arial"/>
              </a:rPr>
              <a:t>t.m</a:t>
            </a:r>
            <a:endParaRPr lang="en-US" sz="2000" dirty="0">
              <a:latin typeface="Calibri"/>
              <a:ea typeface="Times New Roman"/>
              <a:cs typeface="Arial"/>
            </a:endParaRPr>
          </a:p>
          <a:p>
            <a:pPr algn="l">
              <a:lnSpc>
                <a:spcPct val="115000"/>
              </a:lnSpc>
              <a:spcAft>
                <a:spcPts val="1000"/>
              </a:spcAft>
            </a:pPr>
            <a:r>
              <a:rPr lang="en-US" sz="2700" dirty="0">
                <a:solidFill>
                  <a:prstClr val="white"/>
                </a:solidFill>
                <a:latin typeface="Times New Roman"/>
                <a:ea typeface="Times New Roman"/>
                <a:cs typeface="Arial"/>
              </a:rPr>
              <a:t>ρ </a:t>
            </a:r>
            <a:r>
              <a:rPr lang="en-US" sz="2700" dirty="0" smtClean="0">
                <a:solidFill>
                  <a:prstClr val="white"/>
                </a:solidFill>
                <a:latin typeface="Times New Roman"/>
                <a:ea typeface="Times New Roman"/>
                <a:cs typeface="Arial"/>
              </a:rPr>
              <a:t>= 0.00425</a:t>
            </a:r>
            <a:r>
              <a:rPr lang="ar-SA" sz="2800" dirty="0">
                <a:latin typeface="Calibri"/>
                <a:ea typeface="Times New Roman"/>
                <a:cs typeface="Arial"/>
              </a:rPr>
              <a:t> </a:t>
            </a:r>
            <a:endParaRPr lang="en-US" sz="2000" dirty="0">
              <a:latin typeface="Calibri"/>
              <a:ea typeface="Times New Roman"/>
              <a:cs typeface="Arial"/>
            </a:endParaRPr>
          </a:p>
          <a:p>
            <a:pPr algn="l">
              <a:lnSpc>
                <a:spcPct val="115000"/>
              </a:lnSpc>
              <a:spcAft>
                <a:spcPts val="1000"/>
              </a:spcAft>
              <a:tabLst>
                <a:tab pos="3226435" algn="l"/>
                <a:tab pos="4178935" algn="l"/>
              </a:tabLst>
            </a:pPr>
            <a:r>
              <a:rPr lang="en-US" sz="2800" dirty="0" err="1">
                <a:latin typeface="Times New Roman"/>
                <a:ea typeface="Times New Roman"/>
                <a:cs typeface="Arial"/>
              </a:rPr>
              <a:t>Ast</a:t>
            </a:r>
            <a:r>
              <a:rPr lang="en-US" sz="2800" dirty="0">
                <a:latin typeface="Times New Roman"/>
                <a:ea typeface="Times New Roman"/>
                <a:cs typeface="Arial"/>
              </a:rPr>
              <a:t>=0.00425*25*47=5 </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Use 5 bars  Φ 14mm (Top and bottom)</a:t>
            </a:r>
            <a:endParaRPr lang="en-US" sz="2000" dirty="0">
              <a:latin typeface="Calibri"/>
              <a:ea typeface="Times New Roman"/>
              <a:cs typeface="Arial"/>
            </a:endParaRPr>
          </a:p>
          <a:p>
            <a:pPr algn="l">
              <a:lnSpc>
                <a:spcPct val="115000"/>
              </a:lnSpc>
              <a:spcAft>
                <a:spcPts val="1000"/>
              </a:spcAft>
              <a:tabLst>
                <a:tab pos="4445635" algn="l"/>
              </a:tabLst>
            </a:pPr>
            <a:r>
              <a:rPr lang="en-US" sz="2800" dirty="0">
                <a:latin typeface="Times New Roman"/>
                <a:ea typeface="Times New Roman"/>
                <a:cs typeface="Arial"/>
              </a:rPr>
              <a:t>For shear reinforcement</a:t>
            </a:r>
            <a:endParaRPr lang="en-US" sz="2000" dirty="0">
              <a:latin typeface="Calibri"/>
              <a:ea typeface="Times New Roman"/>
              <a:cs typeface="Arial"/>
            </a:endParaRPr>
          </a:p>
          <a:p>
            <a:pPr algn="l">
              <a:lnSpc>
                <a:spcPct val="115000"/>
              </a:lnSpc>
              <a:spcAft>
                <a:spcPts val="1000"/>
              </a:spcAft>
              <a:tabLst>
                <a:tab pos="4445635" algn="l"/>
              </a:tabLst>
            </a:pPr>
            <a:r>
              <a:rPr lang="en-US" sz="2800" dirty="0">
                <a:latin typeface="Times New Roman"/>
                <a:ea typeface="Times New Roman"/>
                <a:cs typeface="Arial"/>
              </a:rPr>
              <a:t>Use 1 Φ 8mm/20cm</a:t>
            </a:r>
            <a:endParaRPr lang="en-US" sz="2000" dirty="0">
              <a:latin typeface="Calibri"/>
              <a:ea typeface="Times New Roman"/>
              <a:cs typeface="Arial"/>
            </a:endParaRPr>
          </a:p>
          <a:p>
            <a:pPr algn="l" rtl="0">
              <a:lnSpc>
                <a:spcPct val="115000"/>
              </a:lnSpc>
              <a:spcAft>
                <a:spcPts val="1000"/>
              </a:spcAft>
            </a:pPr>
            <a:r>
              <a:rPr lang="en-US" sz="2800" dirty="0">
                <a:latin typeface="Times New Roman"/>
                <a:ea typeface="Times New Roman"/>
                <a:cs typeface="Arial"/>
              </a:rPr>
              <a:t> </a:t>
            </a:r>
            <a:endParaRPr lang="en-US" sz="2000" dirty="0">
              <a:latin typeface="Calibri"/>
              <a:ea typeface="Times New Roman"/>
              <a:cs typeface="Arial"/>
            </a:endParaRPr>
          </a:p>
          <a:p>
            <a:endParaRPr lang="ar-SA" dirty="0"/>
          </a:p>
        </p:txBody>
      </p:sp>
    </p:spTree>
    <p:extLst>
      <p:ext uri="{BB962C8B-B14F-4D97-AF65-F5344CB8AC3E}">
        <p14:creationId xmlns:p14="http://schemas.microsoft.com/office/powerpoint/2010/main" val="343318261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500310400"/>
              </p:ext>
            </p:extLst>
          </p:nvPr>
        </p:nvGraphicFramePr>
        <p:xfrm>
          <a:off x="1475656" y="-32992"/>
          <a:ext cx="7441505" cy="7903437"/>
        </p:xfrm>
        <a:graphic>
          <a:graphicData uri="http://schemas.openxmlformats.org/presentationml/2006/ole">
            <mc:AlternateContent xmlns:mc="http://schemas.openxmlformats.org/markup-compatibility/2006">
              <mc:Choice xmlns:v="urn:schemas-microsoft-com:vml" Requires="v">
                <p:oleObj spid="_x0000_s19560"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52939" t="13998" r="16042" b="13998"/>
                      <a:stretch>
                        <a:fillRect/>
                      </a:stretch>
                    </p:blipFill>
                    <p:spPr bwMode="auto">
                      <a:xfrm>
                        <a:off x="1475656" y="-32992"/>
                        <a:ext cx="7441505" cy="7903437"/>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485331785"/>
              </p:ext>
            </p:extLst>
          </p:nvPr>
        </p:nvGraphicFramePr>
        <p:xfrm>
          <a:off x="1187624" y="2972428"/>
          <a:ext cx="8069215" cy="7771144"/>
        </p:xfrm>
        <a:graphic>
          <a:graphicData uri="http://schemas.openxmlformats.org/presentationml/2006/ole">
            <mc:AlternateContent xmlns:mc="http://schemas.openxmlformats.org/markup-compatibility/2006">
              <mc:Choice xmlns:v="urn:schemas-microsoft-com:vml" Requires="v">
                <p:oleObj spid="_x0000_s19561" name="AutoCAD Drawing" r:id="rId5" imgW="11220480" imgH="5143680" progId="AutoCAD.Drawing.17">
                  <p:embed/>
                </p:oleObj>
              </mc:Choice>
              <mc:Fallback>
                <p:oleObj name="AutoCAD Drawing" r:id="rId5" imgW="11220480" imgH="5143680" progId="AutoCAD.Drawing.17">
                  <p:embed/>
                  <p:pic>
                    <p:nvPicPr>
                      <p:cNvPr id="0" name="Object 3"/>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16042" t="13998" r="49730" b="13998"/>
                      <a:stretch>
                        <a:fillRect/>
                      </a:stretch>
                    </p:blipFill>
                    <p:spPr bwMode="auto">
                      <a:xfrm>
                        <a:off x="1187624" y="2972428"/>
                        <a:ext cx="8069215" cy="7771144"/>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7898113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8640"/>
            <a:ext cx="7851648" cy="1828800"/>
          </a:xfrm>
        </p:spPr>
        <p:txBody>
          <a:bodyPr>
            <a:normAutofit/>
          </a:bodyPr>
          <a:lstStyle/>
          <a:p>
            <a:pPr marL="228600" marR="177800" algn="l" rtl="1">
              <a:lnSpc>
                <a:spcPct val="115000"/>
              </a:lnSpc>
              <a:spcAft>
                <a:spcPts val="1000"/>
              </a:spcAft>
            </a:pPr>
            <a:r>
              <a:rPr lang="en-US" sz="4000" dirty="0" smtClean="0">
                <a:effectLst/>
                <a:latin typeface="Times New Roman"/>
                <a:ea typeface="Times New Roman"/>
                <a:cs typeface="Arial"/>
              </a:rPr>
              <a:t>Footings</a:t>
            </a:r>
            <a:r>
              <a:rPr lang="en-US" sz="2800" dirty="0">
                <a:effectLst/>
                <a:ea typeface="Times New Roman"/>
                <a:cs typeface="Arial"/>
              </a:rPr>
              <a:t/>
            </a:r>
            <a:br>
              <a:rPr lang="en-US" sz="2800" dirty="0">
                <a:effectLst/>
                <a:ea typeface="Times New Roman"/>
                <a:cs typeface="Arial"/>
              </a:rPr>
            </a:br>
            <a:endParaRPr lang="ar-SA" sz="2800" dirty="0"/>
          </a:p>
        </p:txBody>
      </p:sp>
      <p:sp>
        <p:nvSpPr>
          <p:cNvPr id="3" name="Subtitle 2"/>
          <p:cNvSpPr>
            <a:spLocks noGrp="1"/>
          </p:cNvSpPr>
          <p:nvPr>
            <p:ph type="subTitle" idx="1"/>
          </p:nvPr>
        </p:nvSpPr>
        <p:spPr>
          <a:xfrm>
            <a:off x="323528" y="1700808"/>
            <a:ext cx="5550768" cy="5157192"/>
          </a:xfrm>
        </p:spPr>
        <p:txBody>
          <a:bodyPr>
            <a:normAutofit lnSpcReduction="10000"/>
          </a:bodyPr>
          <a:lstStyle/>
          <a:p>
            <a:pPr algn="l"/>
            <a:r>
              <a:rPr lang="en-US" sz="2800" dirty="0">
                <a:latin typeface="Times New Roman"/>
                <a:ea typeface="Times New Roman"/>
                <a:cs typeface="Arial"/>
              </a:rPr>
              <a:t>In this project the footing type used as isolated footing under individual </a:t>
            </a:r>
            <a:endParaRPr lang="ar-SA" sz="2800" dirty="0" smtClean="0">
              <a:latin typeface="Times New Roman"/>
              <a:ea typeface="Times New Roman"/>
              <a:cs typeface="Arial"/>
            </a:endParaRPr>
          </a:p>
          <a:p>
            <a:pPr algn="l"/>
            <a:r>
              <a:rPr lang="en-US" sz="2800" dirty="0" smtClean="0">
                <a:latin typeface="Times New Roman"/>
                <a:ea typeface="Times New Roman"/>
                <a:cs typeface="Arial"/>
              </a:rPr>
              <a:t>columns.</a:t>
            </a:r>
          </a:p>
          <a:p>
            <a:pPr algn="l"/>
            <a:endParaRPr lang="en-US" sz="2800" dirty="0" smtClean="0">
              <a:latin typeface="Times New Roman"/>
              <a:ea typeface="Times New Roman"/>
              <a:cs typeface="Arial"/>
            </a:endParaRPr>
          </a:p>
          <a:p>
            <a:pPr marL="228600" marR="177800" algn="l">
              <a:lnSpc>
                <a:spcPct val="115000"/>
              </a:lnSpc>
              <a:spcAft>
                <a:spcPts val="1000"/>
              </a:spcAft>
            </a:pPr>
            <a:r>
              <a:rPr lang="en-US" sz="2800" dirty="0">
                <a:latin typeface="Times New Roman"/>
                <a:ea typeface="Times New Roman"/>
                <a:cs typeface="Arial"/>
              </a:rPr>
              <a:t>The max. load column was 164.44 , but we will design for 180 ton .</a:t>
            </a:r>
            <a:endParaRPr lang="en-US" sz="2000" dirty="0">
              <a:latin typeface="Calibri"/>
              <a:ea typeface="Times New Roman"/>
              <a:cs typeface="Arial"/>
            </a:endParaRPr>
          </a:p>
          <a:p>
            <a:pPr marL="228600" marR="177800" algn="l">
              <a:lnSpc>
                <a:spcPct val="115000"/>
              </a:lnSpc>
              <a:spcAft>
                <a:spcPts val="1000"/>
              </a:spcAft>
            </a:pPr>
            <a:r>
              <a:rPr lang="en-US" sz="2800" dirty="0" smtClean="0">
                <a:latin typeface="Times New Roman"/>
                <a:ea typeface="Times New Roman"/>
                <a:cs typeface="Arial"/>
              </a:rPr>
              <a:t>Ps </a:t>
            </a:r>
            <a:r>
              <a:rPr lang="en-US" sz="2800" dirty="0">
                <a:latin typeface="Times New Roman"/>
                <a:ea typeface="Times New Roman"/>
                <a:cs typeface="Arial"/>
              </a:rPr>
              <a:t>= D.L + L.L = 81.2+56.3=123.2 </a:t>
            </a:r>
            <a:r>
              <a:rPr lang="en-US" sz="2800" dirty="0" smtClean="0">
                <a:latin typeface="Times New Roman"/>
                <a:ea typeface="Times New Roman"/>
                <a:cs typeface="Arial"/>
              </a:rPr>
              <a:t> Area =   3.92 m²</a:t>
            </a:r>
            <a:endParaRPr lang="en-US" sz="2000" dirty="0">
              <a:latin typeface="Calibri"/>
              <a:ea typeface="Times New Roman"/>
              <a:cs typeface="Arial"/>
            </a:endParaRPr>
          </a:p>
          <a:p>
            <a:pPr marL="228600" marR="177800" algn="l">
              <a:lnSpc>
                <a:spcPct val="115000"/>
              </a:lnSpc>
              <a:spcAft>
                <a:spcPts val="1000"/>
              </a:spcAft>
            </a:pPr>
            <a:r>
              <a:rPr lang="en-US" sz="2800" dirty="0">
                <a:latin typeface="Times New Roman"/>
                <a:ea typeface="Times New Roman"/>
                <a:cs typeface="Arial"/>
              </a:rPr>
              <a:t>Assume the </a:t>
            </a:r>
            <a:r>
              <a:rPr lang="en-US" sz="2800" dirty="0" err="1">
                <a:latin typeface="Times New Roman"/>
                <a:ea typeface="Times New Roman"/>
                <a:cs typeface="Arial"/>
              </a:rPr>
              <a:t>dimention</a:t>
            </a:r>
            <a:r>
              <a:rPr lang="en-US" sz="2800" dirty="0">
                <a:latin typeface="Times New Roman"/>
                <a:ea typeface="Times New Roman"/>
                <a:cs typeface="Arial"/>
              </a:rPr>
              <a:t> of the footing(1.9×2.2)… A=4.18</a:t>
            </a:r>
            <a:r>
              <a:rPr lang="en-US" sz="2800" dirty="0" smtClean="0">
                <a:latin typeface="Times New Roman"/>
                <a:ea typeface="Times New Roman"/>
                <a:cs typeface="Arial"/>
              </a:rPr>
              <a:t>          </a:t>
            </a:r>
            <a:endParaRPr lang="en-US" sz="2000" dirty="0">
              <a:latin typeface="Calibri"/>
              <a:ea typeface="Times New Roman"/>
              <a:cs typeface="Arial"/>
            </a:endParaRPr>
          </a:p>
        </p:txBody>
      </p:sp>
      <p:pic>
        <p:nvPicPr>
          <p:cNvPr id="4" name="صورة 139" descr="footi_final"/>
          <p:cNvPicPr/>
          <p:nvPr/>
        </p:nvPicPr>
        <p:blipFill>
          <a:blip r:embed="rId2" cstate="print">
            <a:duotone>
              <a:srgbClr xmlns:mc="http://schemas.openxmlformats.org/markup-compatibility/2006" xmlns:a14="http://schemas.microsoft.com/office/drawing/2010/main" val="7598D9" mc:Ignorable="">
                <a:shade val="45000"/>
                <a:satMod val="135000"/>
              </a:srgbClr>
              <a:prstClr val="white"/>
            </a:duotone>
            <a:extLst>
              <a:ext uri="{BEBA8EAE-BF5A-486C-A8C5-ECC9F3942E4B}">
                <a14:imgProps xmlns:a14="http://schemas.microsoft.com/office/drawing/2010/main">
                  <a14:imgLayer r:embed="rId3">
                    <a14:imgEffect>
                      <a14:sharpenSoften amount="50000"/>
                    </a14:imgEffect>
                  </a14:imgLayer>
                </a14:imgProps>
              </a:ext>
            </a:extLst>
          </a:blip>
          <a:srcRect l="6590" t="3098" r="20918"/>
          <a:stretch>
            <a:fillRect/>
          </a:stretch>
        </p:blipFill>
        <p:spPr bwMode="auto">
          <a:xfrm>
            <a:off x="6300192" y="1052736"/>
            <a:ext cx="2289976" cy="2051436"/>
          </a:xfrm>
          <a:prstGeom prst="rect">
            <a:avLst/>
          </a:prstGeom>
          <a:ln>
            <a:noFill/>
          </a:ln>
          <a:effectLst>
            <a:softEdge rad="112500"/>
          </a:effectLst>
        </p:spPr>
      </p:pic>
    </p:spTree>
    <p:extLst>
      <p:ext uri="{BB962C8B-B14F-4D97-AF65-F5344CB8AC3E}">
        <p14:creationId xmlns:p14="http://schemas.microsoft.com/office/powerpoint/2010/main" val="175100564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1340768"/>
            <a:ext cx="7854696" cy="1752600"/>
          </a:xfrm>
        </p:spPr>
        <p:txBody>
          <a:bodyPr/>
          <a:lstStyle/>
          <a:p>
            <a:pPr marL="228600" marR="177800" algn="l">
              <a:lnSpc>
                <a:spcPct val="115000"/>
              </a:lnSpc>
              <a:spcAft>
                <a:spcPts val="1000"/>
              </a:spcAft>
            </a:pPr>
            <a:r>
              <a:rPr lang="en-US" sz="2800" dirty="0">
                <a:latin typeface="Times New Roman"/>
                <a:ea typeface="Times New Roman"/>
                <a:cs typeface="Arial"/>
              </a:rPr>
              <a:t>So d = 32 cm     h = 40 cm</a:t>
            </a:r>
            <a:endParaRPr lang="en-US" sz="2000" dirty="0">
              <a:latin typeface="Calibri"/>
              <a:ea typeface="Times New Roman"/>
              <a:cs typeface="Arial"/>
            </a:endParaRPr>
          </a:p>
          <a:p>
            <a:endParaRPr lang="ar-SA" dirty="0"/>
          </a:p>
        </p:txBody>
      </p:sp>
      <p:graphicFrame>
        <p:nvGraphicFramePr>
          <p:cNvPr id="4" name="Object 3"/>
          <p:cNvGraphicFramePr>
            <a:graphicFrameLocks noChangeAspect="1"/>
          </p:cNvGraphicFramePr>
          <p:nvPr>
            <p:extLst>
              <p:ext uri="{D42A27DB-BD31-4B8C-83A1-F6EECF244321}">
                <p14:modId xmlns:p14="http://schemas.microsoft.com/office/powerpoint/2010/main" val="886703526"/>
              </p:ext>
            </p:extLst>
          </p:nvPr>
        </p:nvGraphicFramePr>
        <p:xfrm>
          <a:off x="683568" y="2257715"/>
          <a:ext cx="5256584" cy="4600285"/>
        </p:xfrm>
        <a:graphic>
          <a:graphicData uri="http://schemas.openxmlformats.org/presentationml/2006/ole">
            <mc:AlternateContent xmlns:mc="http://schemas.openxmlformats.org/markup-compatibility/2006">
              <mc:Choice xmlns:v="urn:schemas-microsoft-com:vml" Requires="v">
                <p:oleObj spid="_x0000_s20572"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27332" t="7396" r="39044" b="36983"/>
                      <a:stretch>
                        <a:fillRect/>
                      </a:stretch>
                    </p:blipFill>
                    <p:spPr bwMode="auto">
                      <a:xfrm>
                        <a:off x="683568" y="2257715"/>
                        <a:ext cx="5256584" cy="4600285"/>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560433436"/>
              </p:ext>
            </p:extLst>
          </p:nvPr>
        </p:nvGraphicFramePr>
        <p:xfrm>
          <a:off x="5004048" y="2924944"/>
          <a:ext cx="4978371" cy="3744416"/>
        </p:xfrm>
        <a:graphic>
          <a:graphicData uri="http://schemas.openxmlformats.org/presentationml/2006/ole">
            <mc:AlternateContent xmlns:mc="http://schemas.openxmlformats.org/markup-compatibility/2006">
              <mc:Choice xmlns:v="urn:schemas-microsoft-com:vml" Requires="v">
                <p:oleObj spid="_x0000_s20573" name="AutoCAD Drawing" r:id="rId5" imgW="11220450" imgH="5143500" progId="AutoCAD.Drawing.17">
                  <p:embed/>
                </p:oleObj>
              </mc:Choice>
              <mc:Fallback>
                <p:oleObj name="AutoCAD Drawing" r:id="rId5" imgW="11220450" imgH="5143500" progId="AutoCAD.Drawing.17">
                  <p:embed/>
                  <p:pic>
                    <p:nvPicPr>
                      <p:cNvPr id="0" name="Object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l="31235" t="7396" r="19522" b="22189"/>
                      <a:stretch>
                        <a:fillRect/>
                      </a:stretch>
                    </p:blipFill>
                    <p:spPr bwMode="auto">
                      <a:xfrm>
                        <a:off x="5004048" y="2924944"/>
                        <a:ext cx="4978371" cy="3744416"/>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63642636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76" y="836712"/>
            <a:ext cx="7854696" cy="5544616"/>
          </a:xfrm>
        </p:spPr>
        <p:txBody>
          <a:bodyPr/>
          <a:lstStyle/>
          <a:p>
            <a:pPr marL="228600" marR="177800" algn="l">
              <a:lnSpc>
                <a:spcPct val="115000"/>
              </a:lnSpc>
              <a:spcAft>
                <a:spcPts val="1000"/>
              </a:spcAft>
            </a:pPr>
            <a:r>
              <a:rPr lang="en-US" sz="2800" dirty="0">
                <a:latin typeface="Times New Roman"/>
                <a:ea typeface="Times New Roman"/>
                <a:cs typeface="Arial"/>
              </a:rPr>
              <a:t>reinforcement:-</a:t>
            </a:r>
            <a:endParaRPr lang="en-US" sz="2000" dirty="0">
              <a:latin typeface="Calibri"/>
              <a:ea typeface="Times New Roman"/>
              <a:cs typeface="Arial"/>
            </a:endParaRPr>
          </a:p>
          <a:p>
            <a:pPr marL="228600" marR="177800" algn="l">
              <a:lnSpc>
                <a:spcPct val="115000"/>
              </a:lnSpc>
              <a:spcAft>
                <a:spcPts val="1000"/>
              </a:spcAft>
            </a:pPr>
            <a:r>
              <a:rPr lang="en-US" sz="2000" b="1" dirty="0" smtClean="0">
                <a:latin typeface="Times New Roman"/>
                <a:ea typeface="Times New Roman"/>
                <a:cs typeface="Arial"/>
              </a:rPr>
              <a:t>long </a:t>
            </a:r>
            <a:r>
              <a:rPr lang="en-US" sz="2000" b="1" dirty="0">
                <a:latin typeface="Times New Roman"/>
                <a:ea typeface="Times New Roman"/>
                <a:cs typeface="Arial"/>
              </a:rPr>
              <a:t>direction</a:t>
            </a:r>
            <a:endParaRPr lang="en-US" sz="2000" b="1" dirty="0">
              <a:latin typeface="Calibri"/>
              <a:ea typeface="Times New Roman"/>
              <a:cs typeface="Arial"/>
            </a:endParaRPr>
          </a:p>
          <a:p>
            <a:endParaRPr lang="en-US" sz="1600" dirty="0" smtClean="0"/>
          </a:p>
          <a:p>
            <a:endParaRPr lang="en-US" sz="1600" dirty="0" smtClean="0"/>
          </a:p>
          <a:p>
            <a:pPr marL="228600" marR="177800" algn="l">
              <a:lnSpc>
                <a:spcPct val="115000"/>
              </a:lnSpc>
              <a:spcAft>
                <a:spcPts val="1000"/>
              </a:spcAft>
            </a:pPr>
            <a:endParaRPr lang="ar-SA" sz="1600" dirty="0" smtClean="0">
              <a:latin typeface="Times New Roman"/>
              <a:ea typeface="Times New Roman"/>
              <a:cs typeface="Arial"/>
            </a:endParaRPr>
          </a:p>
          <a:p>
            <a:pPr marL="228600" marR="177800" algn="l">
              <a:lnSpc>
                <a:spcPct val="115000"/>
              </a:lnSpc>
              <a:spcAft>
                <a:spcPts val="1000"/>
              </a:spcAft>
            </a:pPr>
            <a:r>
              <a:rPr lang="en-US" sz="1600" dirty="0" smtClean="0">
                <a:latin typeface="Times New Roman"/>
                <a:ea typeface="Times New Roman"/>
                <a:cs typeface="Arial"/>
              </a:rPr>
              <a:t>USE(12Ø16</a:t>
            </a:r>
            <a:r>
              <a:rPr lang="en-US" sz="1600" dirty="0">
                <a:latin typeface="Times New Roman"/>
                <a:ea typeface="Times New Roman"/>
                <a:cs typeface="Arial"/>
              </a:rPr>
              <a:t>) in long direction</a:t>
            </a:r>
            <a:r>
              <a:rPr lang="en-US" sz="1600" dirty="0" smtClean="0">
                <a:latin typeface="Times New Roman"/>
                <a:ea typeface="Times New Roman"/>
                <a:cs typeface="Arial"/>
              </a:rPr>
              <a:t>.</a:t>
            </a:r>
          </a:p>
          <a:p>
            <a:pPr marL="228600" marR="177800" algn="l">
              <a:lnSpc>
                <a:spcPct val="115000"/>
              </a:lnSpc>
              <a:spcAft>
                <a:spcPts val="1000"/>
              </a:spcAft>
            </a:pPr>
            <a:endParaRPr lang="ar-SA" sz="1600" dirty="0" smtClean="0">
              <a:latin typeface="Times New Roman"/>
              <a:ea typeface="Times New Roman"/>
              <a:cs typeface="Arial"/>
            </a:endParaRPr>
          </a:p>
          <a:p>
            <a:pPr marL="228600" marR="177800" algn="l">
              <a:lnSpc>
                <a:spcPct val="115000"/>
              </a:lnSpc>
              <a:spcAft>
                <a:spcPts val="1000"/>
              </a:spcAft>
            </a:pPr>
            <a:r>
              <a:rPr lang="en-US" sz="2000" b="1" dirty="0" smtClean="0">
                <a:latin typeface="Times New Roman"/>
                <a:ea typeface="Times New Roman"/>
                <a:cs typeface="Arial"/>
              </a:rPr>
              <a:t>Short  </a:t>
            </a:r>
            <a:r>
              <a:rPr lang="en-US" sz="2000" b="1" dirty="0">
                <a:latin typeface="Times New Roman"/>
                <a:ea typeface="Times New Roman"/>
                <a:cs typeface="Arial"/>
              </a:rPr>
              <a:t>direction</a:t>
            </a:r>
            <a:endParaRPr lang="en-US" sz="2000" b="1" dirty="0">
              <a:latin typeface="Calibri"/>
              <a:ea typeface="Times New Roman"/>
              <a:cs typeface="Arial"/>
            </a:endParaRPr>
          </a:p>
          <a:p>
            <a:pPr marL="228600" marR="177800" algn="l">
              <a:lnSpc>
                <a:spcPct val="115000"/>
              </a:lnSpc>
              <a:spcAft>
                <a:spcPts val="1000"/>
              </a:spcAft>
            </a:pPr>
            <a:endParaRPr lang="en-US" sz="1600" dirty="0">
              <a:latin typeface="Calibri"/>
              <a:ea typeface="Times New Roman"/>
              <a:cs typeface="Arial"/>
            </a:endParaRPr>
          </a:p>
          <a:p>
            <a:endParaRPr lang="ar-SA" sz="1600" dirty="0"/>
          </a:p>
        </p:txBody>
      </p:sp>
      <p:graphicFrame>
        <p:nvGraphicFramePr>
          <p:cNvPr id="5" name="Object 4"/>
          <p:cNvGraphicFramePr>
            <a:graphicFrameLocks noChangeAspect="1"/>
          </p:cNvGraphicFramePr>
          <p:nvPr>
            <p:extLst>
              <p:ext uri="{D42A27DB-BD31-4B8C-83A1-F6EECF244321}">
                <p14:modId xmlns:p14="http://schemas.microsoft.com/office/powerpoint/2010/main" val="3154279753"/>
              </p:ext>
            </p:extLst>
          </p:nvPr>
        </p:nvGraphicFramePr>
        <p:xfrm>
          <a:off x="323528" y="1988840"/>
          <a:ext cx="1888242" cy="432048"/>
        </p:xfrm>
        <a:graphic>
          <a:graphicData uri="http://schemas.openxmlformats.org/presentationml/2006/ole">
            <mc:AlternateContent xmlns:mc="http://schemas.openxmlformats.org/markup-compatibility/2006">
              <mc:Choice xmlns:v="urn:schemas-microsoft-com:vml" Requires="v">
                <p:oleObj spid="_x0000_s21690" name="Equation" r:id="rId3" imgW="1828800" imgH="419040" progId="Equation.3">
                  <p:embed/>
                </p:oleObj>
              </mc:Choice>
              <mc:Fallback>
                <p:oleObj name="Equation" r:id="rId3" imgW="1828800" imgH="419040" progId="Equation.3">
                  <p:embed/>
                  <p:pic>
                    <p:nvPicPr>
                      <p:cNvPr id="0" name="Object 4"/>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323528" y="1988840"/>
                        <a:ext cx="1888242" cy="432048"/>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023133441"/>
              </p:ext>
            </p:extLst>
          </p:nvPr>
        </p:nvGraphicFramePr>
        <p:xfrm>
          <a:off x="395536" y="4725144"/>
          <a:ext cx="3425835" cy="720080"/>
        </p:xfrm>
        <a:graphic>
          <a:graphicData uri="http://schemas.openxmlformats.org/presentationml/2006/ole">
            <mc:AlternateContent xmlns:mc="http://schemas.openxmlformats.org/markup-compatibility/2006">
              <mc:Choice xmlns:v="urn:schemas-microsoft-com:vml" Requires="v">
                <p:oleObj spid="_x0000_s21691" name="Equation" r:id="rId5" imgW="1993680" imgH="419040" progId="Equation.3">
                  <p:embed/>
                </p:oleObj>
              </mc:Choice>
              <mc:Fallback>
                <p:oleObj name="Equation" r:id="rId5" imgW="1993680" imgH="419040" progId="Equation.3">
                  <p:embed/>
                  <p:pic>
                    <p:nvPicPr>
                      <p:cNvPr id="0" name="Object 5"/>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a:stretch>
                        <a:fillRect/>
                      </a:stretch>
                    </p:blipFill>
                    <p:spPr bwMode="auto">
                      <a:xfrm>
                        <a:off x="395536" y="4725144"/>
                        <a:ext cx="3425835" cy="72008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787555438"/>
              </p:ext>
            </p:extLst>
          </p:nvPr>
        </p:nvGraphicFramePr>
        <p:xfrm>
          <a:off x="23827" y="5445224"/>
          <a:ext cx="5146394" cy="576064"/>
        </p:xfrm>
        <a:graphic>
          <a:graphicData uri="http://schemas.openxmlformats.org/presentationml/2006/ole">
            <mc:AlternateContent xmlns:mc="http://schemas.openxmlformats.org/markup-compatibility/2006">
              <mc:Choice xmlns:v="urn:schemas-microsoft-com:vml" Requires="v">
                <p:oleObj spid="_x0000_s21692" name="Equation" r:id="rId7" imgW="2158920" imgH="241200" progId="Equation.3">
                  <p:embed/>
                </p:oleObj>
              </mc:Choice>
              <mc:Fallback>
                <p:oleObj name="Equation" r:id="rId7" imgW="2158920" imgH="241200" progId="Equation.3">
                  <p:embed/>
                  <p:pic>
                    <p:nvPicPr>
                      <p:cNvPr id="0" name="Object 6"/>
                      <p:cNvPicPr>
                        <a:picLocks noChangeAspect="1" noChangeArrowheads="1"/>
                      </p:cNvPicPr>
                      <p:nvPr/>
                    </p:nvPicPr>
                    <p:blipFill>
                      <a:blip r:embed="rId8">
                        <a:lum bright="100000" contrast="100000"/>
                        <a:extLst>
                          <a:ext uri="{28A0092B-C50C-407E-A947-70E740481C1C}">
                            <a14:useLocalDpi xmlns:a14="http://schemas.microsoft.com/office/drawing/2010/main" val="0"/>
                          </a:ext>
                        </a:extLst>
                      </a:blip>
                      <a:srcRect/>
                      <a:stretch>
                        <a:fillRect/>
                      </a:stretch>
                    </p:blipFill>
                    <p:spPr bwMode="auto">
                      <a:xfrm>
                        <a:off x="23827" y="5445224"/>
                        <a:ext cx="5146394" cy="576064"/>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095669684"/>
              </p:ext>
            </p:extLst>
          </p:nvPr>
        </p:nvGraphicFramePr>
        <p:xfrm>
          <a:off x="0" y="2564904"/>
          <a:ext cx="4356866" cy="504056"/>
        </p:xfrm>
        <a:graphic>
          <a:graphicData uri="http://schemas.openxmlformats.org/presentationml/2006/ole">
            <mc:AlternateContent xmlns:mc="http://schemas.openxmlformats.org/markup-compatibility/2006">
              <mc:Choice xmlns:v="urn:schemas-microsoft-com:vml" Requires="v">
                <p:oleObj spid="_x0000_s21693" name="Equation" r:id="rId9" imgW="2082600" imgH="241200" progId="Equation.3">
                  <p:embed/>
                </p:oleObj>
              </mc:Choice>
              <mc:Fallback>
                <p:oleObj name="Equation" r:id="rId9" imgW="2082600" imgH="241200" progId="Equation.3">
                  <p:embed/>
                  <p:pic>
                    <p:nvPicPr>
                      <p:cNvPr id="0" name="Object 7"/>
                      <p:cNvPicPr>
                        <a:picLocks noChangeAspect="1" noChangeArrowheads="1"/>
                      </p:cNvPicPr>
                      <p:nvPr/>
                    </p:nvPicPr>
                    <p:blipFill>
                      <a:blip r:embed="rId10">
                        <a:lum bright="100000" contrast="100000"/>
                        <a:extLst>
                          <a:ext uri="{28A0092B-C50C-407E-A947-70E740481C1C}">
                            <a14:useLocalDpi xmlns:a14="http://schemas.microsoft.com/office/drawing/2010/main" val="0"/>
                          </a:ext>
                        </a:extLst>
                      </a:blip>
                      <a:srcRect/>
                      <a:stretch>
                        <a:fillRect/>
                      </a:stretch>
                    </p:blipFill>
                    <p:spPr bwMode="auto">
                      <a:xfrm>
                        <a:off x="0" y="2564904"/>
                        <a:ext cx="4356866" cy="504056"/>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9" name="Rectangle 8"/>
          <p:cNvSpPr/>
          <p:nvPr/>
        </p:nvSpPr>
        <p:spPr>
          <a:xfrm>
            <a:off x="0" y="6021288"/>
            <a:ext cx="3501215" cy="410882"/>
          </a:xfrm>
          <a:prstGeom prst="rect">
            <a:avLst/>
          </a:prstGeom>
        </p:spPr>
        <p:txBody>
          <a:bodyPr wrap="none">
            <a:spAutoFit/>
          </a:bodyPr>
          <a:lstStyle/>
          <a:p>
            <a:pPr marL="228600" marR="177800" algn="l">
              <a:lnSpc>
                <a:spcPct val="115000"/>
              </a:lnSpc>
              <a:spcAft>
                <a:spcPts val="1000"/>
              </a:spcAft>
            </a:pPr>
            <a:r>
              <a:rPr lang="en-US" dirty="0">
                <a:latin typeface="Times New Roman"/>
                <a:ea typeface="Times New Roman"/>
                <a:cs typeface="Arial"/>
              </a:rPr>
              <a:t>USE(13Ø16) in short direction</a:t>
            </a:r>
            <a:endParaRPr lang="en-US" sz="1400" dirty="0">
              <a:effectLst/>
              <a:latin typeface="Calibri"/>
              <a:ea typeface="Times New Roman"/>
              <a:cs typeface="Arial"/>
            </a:endParaRPr>
          </a:p>
        </p:txBody>
      </p:sp>
    </p:spTree>
    <p:extLst>
      <p:ext uri="{BB962C8B-B14F-4D97-AF65-F5344CB8AC3E}">
        <p14:creationId xmlns:p14="http://schemas.microsoft.com/office/powerpoint/2010/main" val="139540979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3896651"/>
              </p:ext>
            </p:extLst>
          </p:nvPr>
        </p:nvGraphicFramePr>
        <p:xfrm>
          <a:off x="179513" y="1340768"/>
          <a:ext cx="8856984" cy="2830130"/>
        </p:xfrm>
        <a:graphic>
          <a:graphicData uri="http://schemas.openxmlformats.org/drawingml/2006/table">
            <a:tbl>
              <a:tblPr rtl="1" firstRow="1" firstCol="1" bandRow="1">
                <a:tableStyleId>{5940675A-B579-460E-94D1-54222C63F5DA}</a:tableStyleId>
              </a:tblPr>
              <a:tblGrid>
                <a:gridCol w="1228259"/>
                <a:gridCol w="988155"/>
                <a:gridCol w="859867"/>
                <a:gridCol w="988155"/>
                <a:gridCol w="703699"/>
                <a:gridCol w="899884"/>
                <a:gridCol w="598092"/>
                <a:gridCol w="896273"/>
                <a:gridCol w="697777"/>
                <a:gridCol w="996823"/>
              </a:tblGrid>
              <a:tr h="556931">
                <a:tc>
                  <a:txBody>
                    <a:bodyPr/>
                    <a:lstStyle/>
                    <a:p>
                      <a:pPr algn="ctr" rtl="1">
                        <a:lnSpc>
                          <a:spcPct val="115000"/>
                        </a:lnSpc>
                        <a:spcAft>
                          <a:spcPts val="0"/>
                        </a:spcAft>
                        <a:tabLst>
                          <a:tab pos="5370195" algn="l"/>
                        </a:tabLst>
                      </a:pPr>
                      <a:r>
                        <a:rPr lang="en-US" sz="1400" b="1" dirty="0" err="1">
                          <a:effectLst/>
                        </a:rPr>
                        <a:t>Num</a:t>
                      </a:r>
                      <a:r>
                        <a:rPr lang="en-US" sz="1400" b="1" dirty="0">
                          <a:effectLst/>
                        </a:rPr>
                        <a:t> of bars in long direction</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err="1">
                          <a:effectLst/>
                        </a:rPr>
                        <a:t>Num</a:t>
                      </a:r>
                      <a:r>
                        <a:rPr lang="en-US" sz="1400" b="1" dirty="0">
                          <a:effectLst/>
                        </a:rPr>
                        <a:t> of bars in short direction</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As min</a:t>
                      </a:r>
                    </a:p>
                    <a:p>
                      <a:pPr algn="ctr" rtl="1">
                        <a:lnSpc>
                          <a:spcPct val="115000"/>
                        </a:lnSpc>
                        <a:spcAft>
                          <a:spcPts val="0"/>
                        </a:spcAft>
                        <a:tabLst>
                          <a:tab pos="5370195" algn="l"/>
                        </a:tabLst>
                      </a:pPr>
                      <a:r>
                        <a:rPr lang="en-US" sz="1400" b="1" dirty="0" smtClean="0">
                          <a:effectLst/>
                        </a:rPr>
                        <a:t>cm2</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As in long direction</a:t>
                      </a:r>
                    </a:p>
                    <a:p>
                      <a:pPr algn="ctr" rtl="1">
                        <a:lnSpc>
                          <a:spcPct val="115000"/>
                        </a:lnSpc>
                        <a:spcAft>
                          <a:spcPts val="0"/>
                        </a:spcAft>
                        <a:tabLst>
                          <a:tab pos="5370195" algn="l"/>
                        </a:tabLst>
                      </a:pPr>
                      <a:r>
                        <a:rPr lang="en-US" sz="1400" b="1" dirty="0">
                          <a:effectLst/>
                        </a:rPr>
                        <a:t>(cm2)</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As min</a:t>
                      </a:r>
                    </a:p>
                    <a:p>
                      <a:pPr algn="ctr" rtl="1">
                        <a:lnSpc>
                          <a:spcPct val="115000"/>
                        </a:lnSpc>
                        <a:spcAft>
                          <a:spcPts val="0"/>
                        </a:spcAft>
                        <a:tabLst>
                          <a:tab pos="5370195" algn="l"/>
                        </a:tabLst>
                      </a:pPr>
                      <a:r>
                        <a:rPr lang="en-US" sz="1400" b="1" dirty="0" smtClean="0">
                          <a:effectLst/>
                        </a:rPr>
                        <a:t>cm2</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As in short direction</a:t>
                      </a:r>
                    </a:p>
                    <a:p>
                      <a:pPr algn="ctr" rtl="1">
                        <a:lnSpc>
                          <a:spcPct val="115000"/>
                        </a:lnSpc>
                        <a:spcAft>
                          <a:spcPts val="0"/>
                        </a:spcAft>
                        <a:tabLst>
                          <a:tab pos="5370195" algn="l"/>
                        </a:tabLst>
                      </a:pPr>
                      <a:r>
                        <a:rPr lang="en-US" sz="1400" b="1" dirty="0">
                          <a:effectLst/>
                        </a:rPr>
                        <a:t>(cm2)</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Depth</a:t>
                      </a:r>
                    </a:p>
                    <a:p>
                      <a:pPr algn="ctr" rtl="1">
                        <a:lnSpc>
                          <a:spcPct val="115000"/>
                        </a:lnSpc>
                        <a:spcAft>
                          <a:spcPts val="0"/>
                        </a:spcAft>
                        <a:tabLst>
                          <a:tab pos="5370195" algn="l"/>
                        </a:tabLst>
                      </a:pPr>
                      <a:r>
                        <a:rPr lang="en-US" sz="1400" b="1" dirty="0">
                          <a:effectLst/>
                        </a:rPr>
                        <a:t>(cm)</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Diminutions</a:t>
                      </a:r>
                    </a:p>
                    <a:p>
                      <a:pPr algn="ctr" rtl="1">
                        <a:lnSpc>
                          <a:spcPct val="115000"/>
                        </a:lnSpc>
                        <a:spcAft>
                          <a:spcPts val="0"/>
                        </a:spcAft>
                        <a:tabLst>
                          <a:tab pos="5370195" algn="l"/>
                        </a:tabLst>
                      </a:pPr>
                      <a:r>
                        <a:rPr lang="en-US" sz="1400" b="1" dirty="0">
                          <a:effectLst/>
                        </a:rPr>
                        <a:t>(cm)</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a:effectLst/>
                        </a:rPr>
                        <a:t>Area of footing</a:t>
                      </a:r>
                    </a:p>
                    <a:p>
                      <a:pPr algn="ctr" rtl="1">
                        <a:lnSpc>
                          <a:spcPct val="115000"/>
                        </a:lnSpc>
                        <a:spcAft>
                          <a:spcPts val="0"/>
                        </a:spcAft>
                        <a:tabLst>
                          <a:tab pos="5370195" algn="l"/>
                        </a:tabLst>
                      </a:pPr>
                      <a:r>
                        <a:rPr lang="en-US" sz="1400" b="1" dirty="0">
                          <a:effectLst/>
                        </a:rPr>
                        <a:t>(m2)</a:t>
                      </a:r>
                      <a:endParaRPr lang="en-US" sz="1400" b="1" dirty="0">
                        <a:effectLst/>
                        <a:latin typeface="Calibri"/>
                        <a:ea typeface="Times New Roman"/>
                        <a:cs typeface="Arial"/>
                      </a:endParaRPr>
                    </a:p>
                  </a:txBody>
                  <a:tcPr marL="68580" marR="68580" marT="0" marB="0">
                    <a:solidFill>
                      <a:schemeClr val="accent2">
                        <a:lumMod val="75000"/>
                      </a:schemeClr>
                    </a:solidFill>
                  </a:tcPr>
                </a:tc>
                <a:tc>
                  <a:txBody>
                    <a:bodyPr/>
                    <a:lstStyle/>
                    <a:p>
                      <a:pPr algn="ctr" rtl="1">
                        <a:lnSpc>
                          <a:spcPct val="115000"/>
                        </a:lnSpc>
                        <a:spcAft>
                          <a:spcPts val="0"/>
                        </a:spcAft>
                        <a:tabLst>
                          <a:tab pos="5370195" algn="l"/>
                        </a:tabLst>
                      </a:pPr>
                      <a:r>
                        <a:rPr lang="en-US" sz="1400" b="1" dirty="0" err="1">
                          <a:effectLst/>
                        </a:rPr>
                        <a:t>Num</a:t>
                      </a:r>
                      <a:r>
                        <a:rPr lang="en-US" sz="1400" b="1" dirty="0">
                          <a:effectLst/>
                        </a:rPr>
                        <a:t> of footing</a:t>
                      </a:r>
                      <a:endParaRPr lang="en-US" sz="1400" b="1" dirty="0">
                        <a:effectLst/>
                        <a:latin typeface="Calibri"/>
                        <a:ea typeface="Times New Roman"/>
                        <a:cs typeface="Arial"/>
                      </a:endParaRPr>
                    </a:p>
                  </a:txBody>
                  <a:tcPr marL="68580" marR="68580" marT="0" marB="0">
                    <a:solidFill>
                      <a:schemeClr val="accent2">
                        <a:lumMod val="75000"/>
                      </a:schemeClr>
                    </a:solidFill>
                  </a:tcPr>
                </a:tc>
              </a:tr>
              <a:tr h="525348">
                <a:tc>
                  <a:txBody>
                    <a:bodyPr/>
                    <a:lstStyle/>
                    <a:p>
                      <a:pPr algn="ctr" rtl="1">
                        <a:lnSpc>
                          <a:spcPct val="115000"/>
                        </a:lnSpc>
                        <a:spcAft>
                          <a:spcPts val="0"/>
                        </a:spcAft>
                        <a:tabLst>
                          <a:tab pos="5370195" algn="l"/>
                        </a:tabLst>
                      </a:pPr>
                      <a:r>
                        <a:rPr lang="en-US" sz="1600" b="1">
                          <a:effectLst/>
                        </a:rPr>
                        <a:t>12Ø16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13Ø16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13.86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22.34</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dirty="0">
                          <a:effectLst/>
                        </a:rPr>
                        <a:t>15.84</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a:effectLst/>
                        </a:rPr>
                        <a:t>25.86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40</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1.9 *2.2</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4.18</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smtClean="0">
                          <a:effectLst/>
                        </a:rPr>
                        <a:t>Col30*60</a:t>
                      </a:r>
                      <a:endParaRPr lang="en-US" sz="1600" b="1" dirty="0">
                        <a:effectLst/>
                        <a:latin typeface="Calibri"/>
                        <a:ea typeface="Times New Roman"/>
                        <a:cs typeface="Arial"/>
                      </a:endParaRPr>
                    </a:p>
                  </a:txBody>
                  <a:tcPr marL="68580" marR="68580" marT="0" marB="0"/>
                </a:tc>
              </a:tr>
              <a:tr h="525348">
                <a:tc>
                  <a:txBody>
                    <a:bodyPr/>
                    <a:lstStyle/>
                    <a:p>
                      <a:pPr algn="ctr" rtl="1">
                        <a:lnSpc>
                          <a:spcPct val="115000"/>
                        </a:lnSpc>
                        <a:spcAft>
                          <a:spcPts val="0"/>
                        </a:spcAft>
                        <a:tabLst>
                          <a:tab pos="5370195" algn="l"/>
                        </a:tabLst>
                      </a:pPr>
                      <a:r>
                        <a:rPr lang="en-US" sz="1600" b="1">
                          <a:effectLst/>
                        </a:rPr>
                        <a:t>15Ø16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19Ø16</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15.8</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30.9</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17.3</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38.4</a:t>
                      </a:r>
                      <a:endParaRPr lang="en-US" sz="1600" b="1">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a:effectLst/>
                        </a:rPr>
                        <a:t>30</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a:effectLst/>
                        </a:rPr>
                        <a:t>2.2 * 2.4</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a:effectLst/>
                        </a:rPr>
                        <a:t>5.28</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smtClean="0">
                          <a:effectLst/>
                        </a:rPr>
                        <a:t>Col35*85</a:t>
                      </a:r>
                      <a:endParaRPr lang="en-US" sz="1600" b="1" dirty="0">
                        <a:effectLst/>
                        <a:latin typeface="Calibri"/>
                        <a:ea typeface="Times New Roman"/>
                        <a:cs typeface="Arial"/>
                      </a:endParaRPr>
                    </a:p>
                  </a:txBody>
                  <a:tcPr marL="68580" marR="68580" marT="0" marB="0"/>
                </a:tc>
              </a:tr>
              <a:tr h="552614">
                <a:tc>
                  <a:txBody>
                    <a:bodyPr/>
                    <a:lstStyle/>
                    <a:p>
                      <a:pPr algn="ctr" rtl="1">
                        <a:lnSpc>
                          <a:spcPct val="115000"/>
                        </a:lnSpc>
                        <a:spcAft>
                          <a:spcPts val="0"/>
                        </a:spcAft>
                        <a:tabLst>
                          <a:tab pos="5370195" algn="l"/>
                        </a:tabLst>
                      </a:pPr>
                      <a:r>
                        <a:rPr lang="en-US" sz="1600" b="1" dirty="0">
                          <a:effectLst/>
                        </a:rPr>
                        <a:t>9Ø16</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dirty="0">
                          <a:effectLst/>
                        </a:rPr>
                        <a:t>12Ø16</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dirty="0">
                          <a:effectLst/>
                        </a:rPr>
                        <a:t>8.65</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a:effectLst/>
                        </a:rPr>
                        <a:t>17.5</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a:effectLst/>
                        </a:rPr>
                        <a:t>9.72</a:t>
                      </a:r>
                      <a:endParaRPr lang="en-US" sz="1600" b="1" dirty="0">
                        <a:effectLst/>
                        <a:latin typeface="Calibri"/>
                        <a:ea typeface="Times New Roman"/>
                        <a:cs typeface="Arial"/>
                      </a:endParaRPr>
                    </a:p>
                  </a:txBody>
                  <a:tcPr marL="68580" marR="68580" marT="0" marB="0"/>
                </a:tc>
                <a:tc>
                  <a:txBody>
                    <a:bodyPr/>
                    <a:lstStyle/>
                    <a:p>
                      <a:pPr algn="ctr" rtl="0">
                        <a:lnSpc>
                          <a:spcPct val="115000"/>
                        </a:lnSpc>
                        <a:spcAft>
                          <a:spcPts val="0"/>
                        </a:spcAft>
                        <a:tabLst>
                          <a:tab pos="5370195" algn="l"/>
                        </a:tabLst>
                      </a:pPr>
                      <a:r>
                        <a:rPr lang="en-US" sz="1600" b="1" dirty="0">
                          <a:effectLst/>
                        </a:rPr>
                        <a:t>22</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a:effectLst/>
                        </a:rPr>
                        <a:t>30</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a:effectLst/>
                        </a:rPr>
                        <a:t>1.7 * 1.8</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a:effectLst/>
                        </a:rPr>
                        <a:t>3.03</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tabLst>
                          <a:tab pos="5370195" algn="l"/>
                        </a:tabLst>
                      </a:pPr>
                      <a:r>
                        <a:rPr lang="en-US" sz="1600" b="1" dirty="0" smtClean="0">
                          <a:effectLst/>
                        </a:rPr>
                        <a:t>Col25*50</a:t>
                      </a:r>
                      <a:endParaRPr lang="en-US" sz="1600" b="1"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96699064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585082166"/>
              </p:ext>
            </p:extLst>
          </p:nvPr>
        </p:nvGraphicFramePr>
        <p:xfrm>
          <a:off x="827584" y="1124744"/>
          <a:ext cx="15716857" cy="7200800"/>
        </p:xfrm>
        <a:graphic>
          <a:graphicData uri="http://schemas.openxmlformats.org/presentationml/2006/ole">
            <mc:AlternateContent xmlns:mc="http://schemas.openxmlformats.org/markup-compatibility/2006">
              <mc:Choice xmlns:v="urn:schemas-microsoft-com:vml" Requires="v">
                <p:oleObj spid="_x0000_s22610"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827584" y="1124744"/>
                        <a:ext cx="15716857" cy="7200800"/>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948135840"/>
              </p:ext>
            </p:extLst>
          </p:nvPr>
        </p:nvGraphicFramePr>
        <p:xfrm>
          <a:off x="-468560" y="1581150"/>
          <a:ext cx="6742113" cy="5276850"/>
        </p:xfrm>
        <a:graphic>
          <a:graphicData uri="http://schemas.openxmlformats.org/presentationml/2006/ole">
            <mc:AlternateContent xmlns:mc="http://schemas.openxmlformats.org/markup-compatibility/2006">
              <mc:Choice xmlns:v="urn:schemas-microsoft-com:vml" Requires="v">
                <p:oleObj spid="_x0000_s22611" name="AutoCAD Drawing" r:id="rId5" imgW="11220450" imgH="5143500" progId="AutoCAD.Drawing.17">
                  <p:embed/>
                </p:oleObj>
              </mc:Choice>
              <mc:Fallback>
                <p:oleObj name="AutoCAD Drawing" r:id="rId5" imgW="11220450" imgH="5143500" progId="AutoCAD.Drawing.17">
                  <p:embed/>
                  <p:pic>
                    <p:nvPicPr>
                      <p:cNvPr id="0" name="Object 9"/>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l="15617" t="22189" r="46854" b="22189"/>
                      <a:stretch>
                        <a:fillRect/>
                      </a:stretch>
                    </p:blipFill>
                    <p:spPr bwMode="auto">
                      <a:xfrm>
                        <a:off x="-468560" y="1581150"/>
                        <a:ext cx="6742113" cy="5276850"/>
                      </a:xfrm>
                      <a:prstGeom prst="rect">
                        <a:avLst/>
                      </a:prstGeom>
                      <a:noFill/>
                      <a:ln>
                        <a:noFill/>
                      </a:ln>
                      <a:extLst>
                        <a:ext uri="{909E8E84-426E-40DD-AFC4-6F175D3DCCD1}">
                          <a14:hiddenFill xmlns:a14="http://schemas.microsoft.com/office/drawing/2010/main">
                            <a:solidFill>
                              <a:srgbClr val="FFFFFF" mc:Ignorable=""/>
                            </a:solidFill>
                          </a14:hiddenFill>
                        </a:ext>
                        <a:ext uri="{91240B29-F687-4F45-9708-019B960494DF}">
                          <a14:hiddenLine xmlns:a14="http://schemas.microsoft.com/office/drawing/2010/main" w="9525">
                            <a:solidFill>
                              <a:srgbClr val="000000" mc:Ignorable=""/>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229163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3" y="260648"/>
            <a:ext cx="7851648" cy="1180728"/>
          </a:xfrm>
        </p:spPr>
        <p:txBody>
          <a:bodyPr>
            <a:normAutofit/>
          </a:bodyPr>
          <a:lstStyle/>
          <a:p>
            <a:pPr marL="228600" marR="177800" algn="l" rtl="1">
              <a:lnSpc>
                <a:spcPct val="115000"/>
              </a:lnSpc>
              <a:spcAft>
                <a:spcPts val="1000"/>
              </a:spcAft>
            </a:pPr>
            <a:r>
              <a:rPr lang="en-US" sz="4000" dirty="0" smtClean="0">
                <a:effectLst/>
                <a:latin typeface="Times New Roman"/>
                <a:ea typeface="Times New Roman"/>
                <a:cs typeface="Arial"/>
              </a:rPr>
              <a:t>design </a:t>
            </a:r>
            <a:r>
              <a:rPr lang="en-US" sz="4000" dirty="0">
                <a:effectLst/>
                <a:latin typeface="Times New Roman"/>
                <a:ea typeface="Times New Roman"/>
                <a:cs typeface="Arial"/>
              </a:rPr>
              <a:t>of wall </a:t>
            </a:r>
            <a:r>
              <a:rPr lang="en-US" sz="4000" dirty="0" smtClean="0">
                <a:effectLst/>
                <a:latin typeface="Times New Roman"/>
                <a:ea typeface="Times New Roman"/>
                <a:cs typeface="Arial"/>
              </a:rPr>
              <a:t>footings</a:t>
            </a:r>
            <a:endParaRPr lang="ar-SA" sz="40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533400" y="1484784"/>
                <a:ext cx="7854696" cy="5112568"/>
              </a:xfrm>
            </p:spPr>
            <p:txBody>
              <a:bodyPr>
                <a:normAutofit fontScale="62500" lnSpcReduction="20000"/>
              </a:bodyPr>
              <a:lstStyle/>
              <a:p>
                <a:pPr marL="228600" marR="177800" algn="l">
                  <a:lnSpc>
                    <a:spcPct val="115000"/>
                  </a:lnSpc>
                  <a:spcAft>
                    <a:spcPts val="1000"/>
                  </a:spcAft>
                </a:pPr>
                <a:r>
                  <a:rPr lang="en-US" sz="2800" dirty="0" err="1">
                    <a:latin typeface="Times New Roman"/>
                    <a:ea typeface="Times New Roman"/>
                    <a:cs typeface="Arial"/>
                  </a:rPr>
                  <a:t>Pu</a:t>
                </a:r>
                <a:r>
                  <a:rPr lang="en-US" sz="2800" dirty="0">
                    <a:latin typeface="Times New Roman"/>
                    <a:ea typeface="Times New Roman"/>
                    <a:cs typeface="Arial"/>
                  </a:rPr>
                  <a:t> = 1.2DL + 1.6LL</a:t>
                </a:r>
                <a:endParaRPr lang="en-US" sz="2000" dirty="0">
                  <a:effectLst/>
                  <a:latin typeface="Calibri"/>
                  <a:ea typeface="Times New Roman"/>
                  <a:cs typeface="Arial"/>
                </a:endParaRPr>
              </a:p>
              <a:p>
                <a:pPr marL="228600" marR="177800" algn="l">
                  <a:lnSpc>
                    <a:spcPct val="115000"/>
                  </a:lnSpc>
                  <a:spcAft>
                    <a:spcPts val="1000"/>
                  </a:spcAft>
                </a:pPr>
                <a:r>
                  <a:rPr lang="en-US" sz="2800" dirty="0" err="1">
                    <a:effectLst/>
                    <a:latin typeface="Times New Roman"/>
                    <a:ea typeface="Times New Roman"/>
                    <a:cs typeface="Arial"/>
                  </a:rPr>
                  <a:t>Pu</a:t>
                </a:r>
                <a:r>
                  <a:rPr lang="en-US" sz="2800" dirty="0">
                    <a:effectLst/>
                    <a:latin typeface="Times New Roman"/>
                    <a:ea typeface="Times New Roman"/>
                    <a:cs typeface="Arial"/>
                  </a:rPr>
                  <a:t> = 21ton (from sap 2000)</a:t>
                </a:r>
                <a:endParaRPr lang="en-US" sz="2000" dirty="0">
                  <a:effectLst/>
                  <a:latin typeface="Calibri"/>
                  <a:ea typeface="Times New Roman"/>
                  <a:cs typeface="Arial"/>
                </a:endParaRPr>
              </a:p>
              <a:p>
                <a:pPr marL="228600" marR="177800" algn="l">
                  <a:lnSpc>
                    <a:spcPct val="115000"/>
                  </a:lnSpc>
                  <a:spcAft>
                    <a:spcPts val="1000"/>
                  </a:spcAft>
                </a:pPr>
                <a:r>
                  <a:rPr lang="ar-SA" sz="2800" dirty="0" smtClean="0">
                    <a:latin typeface="Times New Roman"/>
                    <a:ea typeface="Times New Roman"/>
                    <a:cs typeface="Arial"/>
                  </a:rPr>
                  <a:t> </a:t>
                </a:r>
                <a:r>
                  <a:rPr lang="en-US" sz="2800" dirty="0" smtClean="0">
                    <a:latin typeface="Times New Roman"/>
                    <a:ea typeface="Times New Roman"/>
                    <a:cs typeface="Arial"/>
                  </a:rPr>
                  <a:t>2m</a:t>
                </a:r>
                <a:r>
                  <a:rPr lang="ar-SA" sz="2800" dirty="0" smtClean="0">
                    <a:latin typeface="Times New Roman"/>
                    <a:ea typeface="Times New Roman"/>
                    <a:cs typeface="Arial"/>
                  </a:rPr>
                  <a:t> </a:t>
                </a:r>
                <a:r>
                  <a:rPr lang="en-US" sz="2800" dirty="0" smtClean="0">
                    <a:latin typeface="Times New Roman"/>
                    <a:ea typeface="Times New Roman"/>
                    <a:cs typeface="Arial"/>
                  </a:rPr>
                  <a:t> B</a:t>
                </a:r>
                <a:r>
                  <a:rPr lang="en-US" sz="2800" dirty="0">
                    <a:latin typeface="Times New Roman"/>
                    <a:ea typeface="Times New Roman"/>
                    <a:cs typeface="Arial"/>
                  </a:rPr>
                  <a:t>= </a:t>
                </a:r>
                <a14:m>
                  <m:oMath xmlns:m="http://schemas.openxmlformats.org/officeDocument/2006/math">
                    <m:f>
                      <m:fPr>
                        <m:ctrlPr>
                          <a:rPr lang="en-US" sz="2800" i="1">
                            <a:effectLst/>
                            <a:latin typeface="Cambria Math"/>
                            <a:ea typeface="Times New Roman"/>
                            <a:cs typeface="Times New Roman"/>
                          </a:rPr>
                        </m:ctrlPr>
                      </m:fPr>
                      <m:num>
                        <m:r>
                          <m:rPr>
                            <m:sty m:val="p"/>
                          </m:rPr>
                          <a:rPr lang="en-US" sz="2800" i="1">
                            <a:effectLst/>
                            <a:latin typeface="Cambria Math"/>
                            <a:ea typeface="Times New Roman"/>
                            <a:cs typeface="Arial"/>
                          </a:rPr>
                          <m:t>h</m:t>
                        </m:r>
                      </m:num>
                      <m:den>
                        <m:r>
                          <a:rPr lang="en-US" sz="2800" i="1">
                            <a:effectLst/>
                            <a:latin typeface="Cambria Math"/>
                            <a:ea typeface="Times New Roman"/>
                            <a:cs typeface="Arial"/>
                          </a:rPr>
                          <m:t>2</m:t>
                        </m:r>
                      </m:den>
                    </m:f>
                  </m:oMath>
                </a14:m>
                <a:r>
                  <a:rPr lang="en-US" sz="2800" dirty="0">
                    <a:effectLst/>
                    <a:latin typeface="Times New Roman"/>
                    <a:ea typeface="Times New Roman"/>
                    <a:cs typeface="Arial"/>
                  </a:rPr>
                  <a:t> =</a:t>
                </a:r>
                <a:endParaRPr lang="en-US" sz="2000" dirty="0">
                  <a:effectLst/>
                  <a:latin typeface="Calibri"/>
                  <a:ea typeface="Times New Roman"/>
                  <a:cs typeface="Arial"/>
                </a:endParaRPr>
              </a:p>
              <a:p>
                <a:pPr marL="228600" marR="177800" algn="l">
                  <a:lnSpc>
                    <a:spcPct val="115000"/>
                  </a:lnSpc>
                  <a:spcAft>
                    <a:spcPts val="1000"/>
                  </a:spcAft>
                </a:pPr>
                <a:r>
                  <a:rPr lang="en-US" sz="2800" dirty="0" smtClean="0">
                    <a:latin typeface="Times New Roman"/>
                    <a:ea typeface="Times New Roman"/>
                    <a:cs typeface="Arial"/>
                  </a:rPr>
                  <a:t>depth </a:t>
                </a:r>
                <a:r>
                  <a:rPr lang="en-US" sz="2800" dirty="0">
                    <a:latin typeface="Times New Roman"/>
                    <a:ea typeface="Times New Roman"/>
                    <a:cs typeface="Arial"/>
                  </a:rPr>
                  <a:t>of footing (t = 30cm)</a:t>
                </a:r>
                <a:endParaRPr lang="en-US" sz="2000" dirty="0">
                  <a:latin typeface="Calibri"/>
                  <a:ea typeface="Times New Roman"/>
                  <a:cs typeface="Arial"/>
                </a:endParaRPr>
              </a:p>
              <a:p>
                <a:pPr marL="228600" marR="177800" algn="l">
                  <a:lnSpc>
                    <a:spcPct val="115000"/>
                  </a:lnSpc>
                  <a:spcAft>
                    <a:spcPts val="1000"/>
                  </a:spcAft>
                </a:pPr>
                <a:r>
                  <a:rPr lang="en-US" sz="2800" dirty="0">
                    <a:latin typeface="Times New Roman"/>
                    <a:ea typeface="Times New Roman"/>
                    <a:cs typeface="Arial"/>
                  </a:rPr>
                  <a:t> d = depth – cover</a:t>
                </a:r>
                <a:endParaRPr lang="en-US" sz="2000" dirty="0">
                  <a:latin typeface="Calibri"/>
                  <a:ea typeface="Times New Roman"/>
                  <a:cs typeface="Arial"/>
                </a:endParaRPr>
              </a:p>
              <a:p>
                <a:pPr marL="228600" marR="177800" algn="l">
                  <a:lnSpc>
                    <a:spcPct val="115000"/>
                  </a:lnSpc>
                  <a:spcAft>
                    <a:spcPts val="1000"/>
                  </a:spcAft>
                </a:pPr>
                <a:r>
                  <a:rPr lang="en-US" sz="2800" dirty="0">
                    <a:latin typeface="Times New Roman"/>
                    <a:ea typeface="Times New Roman"/>
                    <a:cs typeface="Arial"/>
                  </a:rPr>
                  <a:t>    = 30 – 7.5 = 22.5 </a:t>
                </a:r>
                <a:r>
                  <a:rPr lang="en-US" sz="2800" dirty="0" smtClean="0">
                    <a:latin typeface="Times New Roman"/>
                    <a:ea typeface="Times New Roman"/>
                    <a:cs typeface="Arial"/>
                  </a:rPr>
                  <a:t>cm</a:t>
                </a:r>
              </a:p>
              <a:p>
                <a:pPr marL="228600" marR="177800" algn="l">
                  <a:lnSpc>
                    <a:spcPct val="115000"/>
                  </a:lnSpc>
                  <a:spcAft>
                    <a:spcPts val="1000"/>
                  </a:spcAft>
                </a:pPr>
                <a:r>
                  <a:rPr lang="en-US" sz="2800" dirty="0" smtClean="0">
                    <a:latin typeface="Times New Roman"/>
                    <a:ea typeface="Times New Roman"/>
                    <a:cs typeface="Arial"/>
                  </a:rPr>
                  <a:t>Ø </a:t>
                </a:r>
                <a:r>
                  <a:rPr lang="en-US" sz="2800" dirty="0">
                    <a:latin typeface="Times New Roman"/>
                    <a:ea typeface="Times New Roman"/>
                    <a:cs typeface="Arial"/>
                  </a:rPr>
                  <a:t>VC</a:t>
                </a:r>
                <a14:m>
                  <m:oMath xmlns:m="http://schemas.openxmlformats.org/officeDocument/2006/math">
                    <m:r>
                      <a:rPr lang="en-US" sz="2800" i="1">
                        <a:effectLst/>
                        <a:latin typeface="Cambria Math"/>
                        <a:ea typeface="Times New Roman"/>
                        <a:cs typeface="Times New Roman"/>
                      </a:rPr>
                      <m:t>≥</m:t>
                    </m:r>
                    <m:r>
                      <m:rPr>
                        <m:sty m:val="p"/>
                      </m:rPr>
                      <a:rPr lang="en-US" sz="2800" i="1">
                        <a:effectLst/>
                        <a:latin typeface="Cambria Math"/>
                        <a:ea typeface="Times New Roman"/>
                        <a:cs typeface="Times New Roman"/>
                      </a:rPr>
                      <m:t>Vu</m:t>
                    </m:r>
                  </m:oMath>
                </a14:m>
                <a:r>
                  <a:rPr lang="en-US" sz="2800" dirty="0">
                    <a:effectLst/>
                    <a:latin typeface="Times New Roman"/>
                    <a:ea typeface="Times New Roman"/>
                    <a:cs typeface="Arial"/>
                  </a:rPr>
                  <a:t> </a:t>
                </a:r>
                <a:r>
                  <a:rPr lang="en-US" sz="2800" dirty="0" smtClean="0">
                    <a:effectLst/>
                    <a:latin typeface="Times New Roman"/>
                    <a:ea typeface="Times New Roman"/>
                    <a:cs typeface="Arial"/>
                  </a:rPr>
                  <a:t>ok</a:t>
                </a:r>
              </a:p>
              <a:p>
                <a:pPr marL="228600" marR="177800" algn="l">
                  <a:lnSpc>
                    <a:spcPct val="115000"/>
                  </a:lnSpc>
                  <a:spcAft>
                    <a:spcPts val="1000"/>
                  </a:spcAft>
                </a:pPr>
                <a:endParaRPr lang="en-US" sz="2800" dirty="0">
                  <a:latin typeface="Times New Roman"/>
                  <a:ea typeface="Times New Roman"/>
                  <a:cs typeface="Arial"/>
                </a:endParaRPr>
              </a:p>
              <a:p>
                <a:pPr marL="228600" marR="177800" algn="l">
                  <a:lnSpc>
                    <a:spcPct val="115000"/>
                  </a:lnSpc>
                  <a:spcAft>
                    <a:spcPts val="1000"/>
                  </a:spcAft>
                </a:pPr>
                <a:endParaRPr lang="en-US" sz="2000" dirty="0">
                  <a:effectLst/>
                  <a:latin typeface="Calibri"/>
                  <a:ea typeface="Times New Roman"/>
                  <a:cs typeface="Arial"/>
                </a:endParaRPr>
              </a:p>
              <a:p>
                <a:pPr marL="228600" marR="177800" algn="l">
                  <a:lnSpc>
                    <a:spcPct val="115000"/>
                  </a:lnSpc>
                  <a:spcAft>
                    <a:spcPts val="1000"/>
                  </a:spcAft>
                </a:pPr>
                <a:r>
                  <a:rPr lang="en-US" sz="2800" dirty="0">
                    <a:latin typeface="Times New Roman"/>
                    <a:ea typeface="Times New Roman"/>
                    <a:cs typeface="Arial"/>
                  </a:rPr>
                  <a:t>Use 5 ф12 /m</a:t>
                </a:r>
                <a:endParaRPr lang="en-US" sz="2000" dirty="0">
                  <a:latin typeface="Calibri"/>
                  <a:ea typeface="Times New Roman"/>
                  <a:cs typeface="Arial"/>
                </a:endParaRPr>
              </a:p>
              <a:p>
                <a:pPr marL="228600" marR="177800" algn="l">
                  <a:lnSpc>
                    <a:spcPct val="115000"/>
                  </a:lnSpc>
                  <a:spcAft>
                    <a:spcPts val="1000"/>
                  </a:spcAft>
                </a:pPr>
                <a:r>
                  <a:rPr lang="en-US" sz="2800" dirty="0" smtClean="0">
                    <a:latin typeface="Times New Roman"/>
                    <a:ea typeface="Times New Roman"/>
                    <a:cs typeface="Arial"/>
                  </a:rPr>
                  <a:t> </a:t>
                </a:r>
                <a:endParaRPr lang="en-US" sz="2000" dirty="0">
                  <a:latin typeface="Calibri"/>
                  <a:ea typeface="Times New Roman"/>
                  <a:cs typeface="Arial"/>
                </a:endParaRPr>
              </a:p>
              <a:p>
                <a:endParaRPr lang="ar-SA"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533400" y="1484784"/>
                <a:ext cx="7854696" cy="5112568"/>
              </a:xfrm>
              <a:blipFill rotWithShape="1">
                <a:blip r:embed="rId3"/>
                <a:stretch>
                  <a:fillRect l="-388" t="-955" r="-1320" b="-3222"/>
                </a:stretch>
              </a:blipFill>
            </p:spPr>
            <p:txBody>
              <a:bodyPr/>
              <a:lstStyle/>
              <a:p>
                <a:r>
                  <a:rPr lang="ar-SA">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265191006"/>
              </p:ext>
            </p:extLst>
          </p:nvPr>
        </p:nvGraphicFramePr>
        <p:xfrm>
          <a:off x="539552" y="4941168"/>
          <a:ext cx="4316489" cy="504056"/>
        </p:xfrm>
        <a:graphic>
          <a:graphicData uri="http://schemas.openxmlformats.org/presentationml/2006/ole">
            <mc:AlternateContent xmlns:mc="http://schemas.openxmlformats.org/markup-compatibility/2006">
              <mc:Choice xmlns:v="urn:schemas-microsoft-com:vml" Requires="v">
                <p:oleObj spid="_x0000_s23593" name="Equation" r:id="rId4" imgW="2070000" imgH="241200" progId="Equation.3">
                  <p:embed/>
                </p:oleObj>
              </mc:Choice>
              <mc:Fallback>
                <p:oleObj name="Equation" r:id="rId4" imgW="2070000" imgH="241200" progId="Equation.3">
                  <p:embed/>
                  <p:pic>
                    <p:nvPicPr>
                      <p:cNvPr id="0" name="Object 2"/>
                      <p:cNvPicPr>
                        <a:picLocks noChangeAspect="1" noChangeArrowheads="1"/>
                      </p:cNvPicPr>
                      <p:nvPr/>
                    </p:nvPicPr>
                    <p:blipFill>
                      <a:blip r:embed="rId5">
                        <a:lum bright="100000" contrast="100000"/>
                        <a:extLst>
                          <a:ext uri="{28A0092B-C50C-407E-A947-70E740481C1C}">
                            <a14:useLocalDpi xmlns:a14="http://schemas.microsoft.com/office/drawing/2010/main" val="0"/>
                          </a:ext>
                        </a:extLst>
                      </a:blip>
                      <a:srcRect/>
                      <a:stretch>
                        <a:fillRect/>
                      </a:stretch>
                    </p:blipFill>
                    <p:spPr bwMode="auto">
                      <a:xfrm>
                        <a:off x="539552" y="4941168"/>
                        <a:ext cx="4316489" cy="504056"/>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extLst>
      <p:ext uri="{BB962C8B-B14F-4D97-AF65-F5344CB8AC3E}">
        <p14:creationId xmlns:p14="http://schemas.microsoft.com/office/powerpoint/2010/main" val="415591625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58144406"/>
              </p:ext>
            </p:extLst>
          </p:nvPr>
        </p:nvGraphicFramePr>
        <p:xfrm>
          <a:off x="-540568" y="1484784"/>
          <a:ext cx="9828585" cy="2588641"/>
        </p:xfrm>
        <a:graphic>
          <a:graphicData uri="http://schemas.openxmlformats.org/drawingml/2006/table">
            <a:tbl>
              <a:tblPr firstRow="1" firstCol="1" bandRow="1">
                <a:tableStyleId>{5940675A-B579-460E-94D1-54222C63F5DA}</a:tableStyleId>
              </a:tblPr>
              <a:tblGrid>
                <a:gridCol w="1775898"/>
                <a:gridCol w="1140551"/>
                <a:gridCol w="1234544"/>
                <a:gridCol w="1047464"/>
                <a:gridCol w="958894"/>
                <a:gridCol w="934930"/>
                <a:gridCol w="1332655"/>
                <a:gridCol w="1403649"/>
              </a:tblGrid>
              <a:tr h="451485">
                <a:tc>
                  <a:txBody>
                    <a:bodyPr/>
                    <a:lstStyle/>
                    <a:p>
                      <a:pPr marL="457200" algn="ctr" rtl="0">
                        <a:lnSpc>
                          <a:spcPct val="115000"/>
                        </a:lnSpc>
                        <a:spcAft>
                          <a:spcPts val="0"/>
                        </a:spcAft>
                      </a:pPr>
                      <a:r>
                        <a:rPr lang="en-US" sz="1400" b="1" dirty="0">
                          <a:effectLst/>
                        </a:rPr>
                        <a:t>Name of footing</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a:effectLst/>
                        </a:rPr>
                        <a:t>Width(m)</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smtClean="0">
                          <a:effectLst/>
                        </a:rPr>
                        <a:t>Depth</a:t>
                      </a:r>
                    </a:p>
                    <a:p>
                      <a:pPr marL="457200" algn="ctr" rtl="0">
                        <a:lnSpc>
                          <a:spcPct val="115000"/>
                        </a:lnSpc>
                        <a:spcAft>
                          <a:spcPts val="0"/>
                        </a:spcAft>
                      </a:pPr>
                      <a:r>
                        <a:rPr lang="en-US" sz="1400" b="1" dirty="0" smtClean="0">
                          <a:effectLst/>
                        </a:rPr>
                        <a:t>(</a:t>
                      </a:r>
                      <a:r>
                        <a:rPr lang="en-US" sz="1400" b="1" dirty="0">
                          <a:effectLst/>
                        </a:rPr>
                        <a:t>cm)</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a:effectLst/>
                        </a:rPr>
                        <a:t>Stress (Vu)</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a:effectLst/>
                        </a:rPr>
                        <a:t>Ø VC</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a:effectLst/>
                        </a:rPr>
                        <a:t>As</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a:effectLst/>
                        </a:rPr>
                        <a:t>As min</a:t>
                      </a:r>
                      <a:endParaRPr lang="en-US" sz="1400" b="1" dirty="0">
                        <a:effectLst/>
                        <a:latin typeface="Calibri"/>
                        <a:ea typeface="Times New Roman"/>
                        <a:cs typeface="Arial"/>
                      </a:endParaRPr>
                    </a:p>
                  </a:txBody>
                  <a:tcPr marL="68580" marR="68580" marT="0" marB="0">
                    <a:solidFill>
                      <a:schemeClr val="accent2"/>
                    </a:solidFill>
                  </a:tcPr>
                </a:tc>
                <a:tc>
                  <a:txBody>
                    <a:bodyPr/>
                    <a:lstStyle/>
                    <a:p>
                      <a:pPr marL="457200" algn="ctr" rtl="0">
                        <a:lnSpc>
                          <a:spcPct val="115000"/>
                        </a:lnSpc>
                        <a:spcAft>
                          <a:spcPts val="0"/>
                        </a:spcAft>
                      </a:pPr>
                      <a:r>
                        <a:rPr lang="en-US" sz="1400" b="1" dirty="0">
                          <a:effectLst/>
                        </a:rPr>
                        <a:t>Use</a:t>
                      </a:r>
                      <a:endParaRPr lang="en-US" sz="1400" b="1" dirty="0">
                        <a:effectLst/>
                        <a:latin typeface="Calibri"/>
                        <a:ea typeface="Times New Roman"/>
                        <a:cs typeface="Arial"/>
                      </a:endParaRPr>
                    </a:p>
                  </a:txBody>
                  <a:tcPr marL="68580" marR="68580" marT="0" marB="0">
                    <a:solidFill>
                      <a:schemeClr val="accent2"/>
                    </a:solidFill>
                  </a:tcPr>
                </a:tc>
              </a:tr>
              <a:tr h="380365">
                <a:tc>
                  <a:txBody>
                    <a:bodyPr/>
                    <a:lstStyle/>
                    <a:p>
                      <a:pPr marL="457200" algn="ctr" rtl="0">
                        <a:lnSpc>
                          <a:spcPct val="115000"/>
                        </a:lnSpc>
                        <a:spcAft>
                          <a:spcPts val="0"/>
                        </a:spcAft>
                      </a:pPr>
                      <a:r>
                        <a:rPr lang="en-US" sz="1400" b="1">
                          <a:effectLst/>
                        </a:rPr>
                        <a:t>Corner shear wall</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30</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10.5</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13.8</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5.1</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5.4</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5 ф12/m</a:t>
                      </a:r>
                      <a:endParaRPr lang="en-US" sz="1400" b="1" dirty="0">
                        <a:effectLst/>
                        <a:latin typeface="Calibri"/>
                        <a:ea typeface="Times New Roman"/>
                        <a:cs typeface="Arial"/>
                      </a:endParaRPr>
                    </a:p>
                  </a:txBody>
                  <a:tcPr marL="68580" marR="68580" marT="0" marB="0"/>
                </a:tc>
              </a:tr>
              <a:tr h="380365">
                <a:tc>
                  <a:txBody>
                    <a:bodyPr/>
                    <a:lstStyle/>
                    <a:p>
                      <a:pPr marL="457200" algn="ctr" rtl="0">
                        <a:lnSpc>
                          <a:spcPct val="115000"/>
                        </a:lnSpc>
                        <a:spcAft>
                          <a:spcPts val="0"/>
                        </a:spcAft>
                      </a:pPr>
                      <a:r>
                        <a:rPr lang="en-US" sz="1400" b="1">
                          <a:effectLst/>
                        </a:rPr>
                        <a:t>Edge shear wall</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40</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17.5</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20</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5.9</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7.2</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7 ф12/m</a:t>
                      </a:r>
                      <a:endParaRPr lang="en-US" sz="1400" b="1" dirty="0">
                        <a:effectLst/>
                        <a:latin typeface="Calibri"/>
                        <a:ea typeface="Times New Roman"/>
                        <a:cs typeface="Arial"/>
                      </a:endParaRPr>
                    </a:p>
                  </a:txBody>
                  <a:tcPr marL="68580" marR="68580" marT="0" marB="0"/>
                </a:tc>
              </a:tr>
              <a:tr h="380365">
                <a:tc>
                  <a:txBody>
                    <a:bodyPr/>
                    <a:lstStyle/>
                    <a:p>
                      <a:pPr algn="ctr" rtl="0">
                        <a:lnSpc>
                          <a:spcPct val="115000"/>
                        </a:lnSpc>
                        <a:spcAft>
                          <a:spcPts val="0"/>
                        </a:spcAft>
                        <a:tabLst>
                          <a:tab pos="1845945" algn="l"/>
                        </a:tabLst>
                      </a:pPr>
                      <a:r>
                        <a:rPr lang="en-US" sz="1400" b="1" dirty="0" smtClean="0">
                          <a:effectLst/>
                        </a:rPr>
                        <a:t>        Stairs</a:t>
                      </a:r>
                      <a:endParaRPr lang="en-US" sz="1400" b="1" dirty="0">
                        <a:effectLst/>
                      </a:endParaRPr>
                    </a:p>
                    <a:p>
                      <a:pPr marL="457200" algn="ctr" rtl="0">
                        <a:lnSpc>
                          <a:spcPct val="115000"/>
                        </a:lnSpc>
                        <a:spcAft>
                          <a:spcPts val="0"/>
                        </a:spcAft>
                      </a:pPr>
                      <a:r>
                        <a:rPr lang="en-US" sz="1400" b="1" dirty="0">
                          <a:effectLst/>
                        </a:rPr>
                        <a:t> </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50</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22</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28</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5.6</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9</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6 ф14/m</a:t>
                      </a:r>
                      <a:endParaRPr lang="en-US" sz="1400" b="1" dirty="0">
                        <a:effectLst/>
                        <a:latin typeface="Calibri"/>
                        <a:ea typeface="Times New Roman"/>
                        <a:cs typeface="Arial"/>
                      </a:endParaRPr>
                    </a:p>
                  </a:txBody>
                  <a:tcPr marL="68580" marR="68580" marT="0" marB="0"/>
                </a:tc>
              </a:tr>
              <a:tr h="380365">
                <a:tc>
                  <a:txBody>
                    <a:bodyPr/>
                    <a:lstStyle/>
                    <a:p>
                      <a:pPr marL="457200" algn="ctr" rtl="0">
                        <a:lnSpc>
                          <a:spcPct val="115000"/>
                        </a:lnSpc>
                        <a:spcAft>
                          <a:spcPts val="0"/>
                        </a:spcAft>
                      </a:pPr>
                      <a:r>
                        <a:rPr lang="en-US" sz="1400" b="1">
                          <a:effectLst/>
                        </a:rPr>
                        <a:t>Elevator</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25</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9.5</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10.5</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a:effectLst/>
                        </a:rPr>
                        <a:t>6.1</a:t>
                      </a:r>
                      <a:endParaRPr lang="en-US" sz="1400" b="1">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4.5</a:t>
                      </a:r>
                      <a:endParaRPr lang="en-US" sz="1400" b="1" dirty="0">
                        <a:effectLst/>
                        <a:latin typeface="Calibri"/>
                        <a:ea typeface="Times New Roman"/>
                        <a:cs typeface="Arial"/>
                      </a:endParaRPr>
                    </a:p>
                  </a:txBody>
                  <a:tcPr marL="68580" marR="68580" marT="0" marB="0"/>
                </a:tc>
                <a:tc>
                  <a:txBody>
                    <a:bodyPr/>
                    <a:lstStyle/>
                    <a:p>
                      <a:pPr marL="457200" algn="ctr" rtl="0">
                        <a:lnSpc>
                          <a:spcPct val="115000"/>
                        </a:lnSpc>
                        <a:spcAft>
                          <a:spcPts val="0"/>
                        </a:spcAft>
                      </a:pPr>
                      <a:r>
                        <a:rPr lang="en-US" sz="1400" b="1" dirty="0">
                          <a:effectLst/>
                        </a:rPr>
                        <a:t>7 ф12/m</a:t>
                      </a:r>
                      <a:endParaRPr lang="en-US" sz="1400" b="1"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23032254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929058" y="285728"/>
            <a:ext cx="5214942" cy="1328734"/>
          </a:xfrm>
        </p:spPr>
        <p:txBody>
          <a:bodyPr>
            <a:normAutofit/>
          </a:bodyPr>
          <a:lstStyle/>
          <a:p>
            <a:r>
              <a:rPr lang="ar-SA" dirty="0" smtClean="0">
                <a:solidFill>
                  <a:schemeClr val="tx1"/>
                </a:solidFill>
              </a:rPr>
              <a:t>أسباب اختيار المشروع</a:t>
            </a:r>
            <a:endParaRPr lang="ar-SA" dirty="0">
              <a:solidFill>
                <a:schemeClr val="tx1"/>
              </a:solidFill>
            </a:endParaRPr>
          </a:p>
        </p:txBody>
      </p:sp>
      <p:sp>
        <p:nvSpPr>
          <p:cNvPr id="3" name="عنوان فرعي 2"/>
          <p:cNvSpPr>
            <a:spLocks noGrp="1"/>
          </p:cNvSpPr>
          <p:nvPr>
            <p:ph type="subTitle" idx="1"/>
          </p:nvPr>
        </p:nvSpPr>
        <p:spPr>
          <a:xfrm>
            <a:off x="571472" y="1571612"/>
            <a:ext cx="7854696" cy="4857784"/>
          </a:xfrm>
        </p:spPr>
        <p:txBody>
          <a:bodyPr>
            <a:normAutofit fontScale="92500" lnSpcReduction="10000"/>
          </a:bodyPr>
          <a:lstStyle/>
          <a:p>
            <a:r>
              <a:rPr lang="ar-SA" dirty="0" smtClean="0"/>
              <a:t>نظرا لحاجة المدينة الضرورية لمثل هذا المبنى تم اختيار المشروع بناءا على عدد من الأسباب أهمها :-</a:t>
            </a:r>
            <a:endParaRPr lang="en-US" dirty="0" smtClean="0"/>
          </a:p>
          <a:p>
            <a:pPr lvl="0">
              <a:buFont typeface="Arial" pitchFamily="34" charset="0"/>
              <a:buChar char="•"/>
            </a:pPr>
            <a:r>
              <a:rPr lang="ar-JO" dirty="0" smtClean="0"/>
              <a:t>التطور الذي طرأ على المستوى التجاري والصناعي في الفترة الأخيرة والذي كان بحاجة لتطوير المباني الإدارية المهتمة بهذا الشأن </a:t>
            </a:r>
            <a:endParaRPr lang="ar-SA" dirty="0" smtClean="0"/>
          </a:p>
          <a:p>
            <a:pPr lvl="0"/>
            <a:endParaRPr lang="en-US" dirty="0" smtClean="0"/>
          </a:p>
          <a:p>
            <a:pPr lvl="0">
              <a:buFont typeface="Arial" pitchFamily="34" charset="0"/>
              <a:buChar char="•"/>
            </a:pPr>
            <a:r>
              <a:rPr lang="ar-JO" i="1" dirty="0" smtClean="0"/>
              <a:t>ضيق الغرفة التجارية الحالية وعدم توفر الخدمات اللازمة في المبنى .</a:t>
            </a:r>
            <a:endParaRPr lang="ar-SA" i="1" dirty="0" smtClean="0"/>
          </a:p>
          <a:p>
            <a:pPr lvl="0">
              <a:buFont typeface="Arial" pitchFamily="34" charset="0"/>
              <a:buChar char="•"/>
            </a:pPr>
            <a:endParaRPr lang="en-US" dirty="0" smtClean="0"/>
          </a:p>
          <a:p>
            <a:pPr lvl="0">
              <a:buFont typeface="Arial" pitchFamily="34" charset="0"/>
              <a:buChar char="•"/>
            </a:pPr>
            <a:r>
              <a:rPr lang="ar-JO" dirty="0" smtClean="0"/>
              <a:t>الموقع الحالي الغير ملائم حيث انه مقام في مكان يشهد ازدحام مروري ولا يوجد هناك موقف سيارات مناسب لأعضاء وموظفي الغرفة.</a:t>
            </a:r>
            <a:endParaRPr lang="ar-SA" dirty="0" smtClean="0"/>
          </a:p>
          <a:p>
            <a:pPr lvl="0">
              <a:buFont typeface="Arial" pitchFamily="34" charset="0"/>
              <a:buChar char="•"/>
            </a:pPr>
            <a:endParaRPr lang="en-US" dirty="0" smtClean="0"/>
          </a:p>
          <a:p>
            <a:pPr lvl="0">
              <a:buFont typeface="Arial" pitchFamily="34" charset="0"/>
              <a:buChar char="•"/>
            </a:pPr>
            <a:r>
              <a:rPr lang="ar-JO" dirty="0" smtClean="0"/>
              <a:t>رغبة هيئة الغرفة التجارية الجديدة إنشاء مبنى جديد تتوافر</a:t>
            </a:r>
            <a:r>
              <a:rPr lang="ar-SA" dirty="0" smtClean="0"/>
              <a:t>فيه</a:t>
            </a:r>
            <a:r>
              <a:rPr lang="ar-JO" dirty="0" smtClean="0"/>
              <a:t> الخدمات المطلوبة واقتطاع قطعة ارض خاصة لذلك.</a:t>
            </a:r>
            <a:endParaRPr lang="en-US" dirty="0" smtClean="0"/>
          </a:p>
          <a:p>
            <a:endParaRPr lang="ar-SA"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25824" y="-35605"/>
            <a:ext cx="7851648" cy="1828800"/>
          </a:xfrm>
        </p:spPr>
        <p:txBody>
          <a:bodyPr>
            <a:normAutofit/>
          </a:bodyPr>
          <a:lstStyle/>
          <a:p>
            <a:r>
              <a:rPr lang="en-US" sz="4000" dirty="0">
                <a:effectLst/>
                <a:latin typeface="Times New Roman"/>
                <a:ea typeface="Calibri"/>
              </a:rPr>
              <a:t>Design of </a:t>
            </a:r>
            <a:r>
              <a:rPr lang="en-US" sz="4000" dirty="0" smtClean="0">
                <a:effectLst/>
                <a:latin typeface="Times New Roman"/>
                <a:ea typeface="Calibri"/>
              </a:rPr>
              <a:t>stairs</a:t>
            </a:r>
            <a:endParaRPr lang="ar-SA" sz="4000" dirty="0"/>
          </a:p>
        </p:txBody>
      </p:sp>
      <p:pic>
        <p:nvPicPr>
          <p:cNvPr id="4" name="صورة 1"/>
          <p:cNvPicPr/>
          <p:nvPr/>
        </p:nvPicPr>
        <p:blipFill>
          <a:blip r:embed="rId2">
            <a:duotone>
              <a:srgbClr xmlns:mc="http://schemas.openxmlformats.org/markup-compatibility/2006" xmlns:a14="http://schemas.microsoft.com/office/drawing/2010/main" val="7598D9" mc:Ignorable="">
                <a:shade val="45000"/>
                <a:satMod val="135000"/>
              </a:srgbClr>
              <a:prstClr val="white"/>
            </a:duotone>
          </a:blip>
          <a:srcRect/>
          <a:stretch>
            <a:fillRect/>
          </a:stretch>
        </p:blipFill>
        <p:spPr bwMode="auto">
          <a:xfrm>
            <a:off x="3419872" y="1628800"/>
            <a:ext cx="5544616" cy="3960440"/>
          </a:xfrm>
          <a:prstGeom prst="rect">
            <a:avLst/>
          </a:prstGeom>
          <a:ln>
            <a:noFill/>
          </a:ln>
          <a:effectLst>
            <a:softEdge rad="112500"/>
          </a:effectLst>
        </p:spPr>
      </p:pic>
      <p:sp>
        <p:nvSpPr>
          <p:cNvPr id="5" name="TextBox 4"/>
          <p:cNvSpPr txBox="1"/>
          <p:nvPr/>
        </p:nvSpPr>
        <p:spPr>
          <a:xfrm>
            <a:off x="31335" y="2276872"/>
            <a:ext cx="3600400" cy="2400657"/>
          </a:xfrm>
          <a:prstGeom prst="rect">
            <a:avLst/>
          </a:prstGeom>
          <a:noFill/>
        </p:spPr>
        <p:txBody>
          <a:bodyPr wrap="square" rtlCol="1">
            <a:spAutoFit/>
          </a:bodyPr>
          <a:lstStyle/>
          <a:p>
            <a:pPr marL="457200" algn="ctr" rtl="0">
              <a:lnSpc>
                <a:spcPct val="150000"/>
              </a:lnSpc>
              <a:spcAft>
                <a:spcPts val="0"/>
              </a:spcAft>
            </a:pPr>
            <a:r>
              <a:rPr lang="en-US" dirty="0">
                <a:latin typeface="Times New Roman"/>
                <a:ea typeface="Calibri"/>
                <a:cs typeface="Arial"/>
              </a:rPr>
              <a:t>Use Ф16 bars@ </a:t>
            </a:r>
            <a:r>
              <a:rPr lang="en-US" dirty="0" smtClean="0">
                <a:latin typeface="Times New Roman"/>
                <a:ea typeface="Calibri"/>
                <a:cs typeface="Arial"/>
              </a:rPr>
              <a:t>20cm</a:t>
            </a:r>
          </a:p>
          <a:p>
            <a:pPr marL="457200" algn="ctr" rtl="0">
              <a:lnSpc>
                <a:spcPct val="150000"/>
              </a:lnSpc>
              <a:spcAft>
                <a:spcPts val="0"/>
              </a:spcAft>
            </a:pPr>
            <a:r>
              <a:rPr lang="en-US" sz="1400" dirty="0" smtClean="0">
                <a:latin typeface="Times New Roman"/>
                <a:ea typeface="Times New Roman"/>
                <a:cs typeface="Arial"/>
              </a:rPr>
              <a:t>In short direction</a:t>
            </a:r>
            <a:endParaRPr lang="en-US" sz="1400" dirty="0">
              <a:latin typeface="Calibri"/>
              <a:ea typeface="Times New Roman"/>
              <a:cs typeface="Arial"/>
            </a:endParaRPr>
          </a:p>
          <a:p>
            <a:pPr marL="228600" algn="l" rtl="0">
              <a:lnSpc>
                <a:spcPct val="150000"/>
              </a:lnSpc>
              <a:spcAft>
                <a:spcPts val="0"/>
              </a:spcAft>
            </a:pPr>
            <a:r>
              <a:rPr lang="en-US" dirty="0">
                <a:latin typeface="Times New Roman"/>
                <a:ea typeface="Calibri"/>
                <a:cs typeface="Arial"/>
              </a:rPr>
              <a:t> </a:t>
            </a:r>
            <a:endParaRPr lang="en-US" sz="1400" dirty="0">
              <a:latin typeface="Calibri"/>
              <a:ea typeface="Times New Roman"/>
              <a:cs typeface="Arial"/>
            </a:endParaRPr>
          </a:p>
          <a:p>
            <a:pPr marL="228600" algn="l" rtl="0">
              <a:lnSpc>
                <a:spcPct val="150000"/>
              </a:lnSpc>
              <a:spcAft>
                <a:spcPts val="0"/>
              </a:spcAft>
            </a:pPr>
            <a:r>
              <a:rPr lang="en-US" dirty="0">
                <a:latin typeface="Times New Roman"/>
                <a:ea typeface="Calibri"/>
                <a:cs typeface="Arial"/>
              </a:rPr>
              <a:t> </a:t>
            </a:r>
            <a:endParaRPr lang="en-US" sz="1400" dirty="0">
              <a:latin typeface="Calibri"/>
              <a:ea typeface="Times New Roman"/>
              <a:cs typeface="Arial"/>
            </a:endParaRPr>
          </a:p>
          <a:p>
            <a:pPr marL="457200" algn="ctr" rtl="0">
              <a:lnSpc>
                <a:spcPct val="150000"/>
              </a:lnSpc>
              <a:spcAft>
                <a:spcPts val="0"/>
              </a:spcAft>
            </a:pPr>
            <a:r>
              <a:rPr lang="en-US" dirty="0">
                <a:latin typeface="Times New Roman"/>
                <a:ea typeface="Calibri"/>
                <a:cs typeface="Arial"/>
              </a:rPr>
              <a:t>Use Ф16 bars@ </a:t>
            </a:r>
            <a:r>
              <a:rPr lang="en-US" dirty="0" smtClean="0">
                <a:latin typeface="Times New Roman"/>
                <a:ea typeface="Calibri"/>
                <a:cs typeface="Arial"/>
              </a:rPr>
              <a:t>25cm</a:t>
            </a:r>
          </a:p>
          <a:p>
            <a:pPr marL="457200" algn="ctr" rtl="0">
              <a:lnSpc>
                <a:spcPct val="150000"/>
              </a:lnSpc>
              <a:spcAft>
                <a:spcPts val="0"/>
              </a:spcAft>
            </a:pPr>
            <a:r>
              <a:rPr lang="en-US" sz="1400" dirty="0" smtClean="0">
                <a:effectLst/>
                <a:latin typeface="Times New Roman"/>
                <a:ea typeface="Times New Roman"/>
                <a:cs typeface="Arial"/>
              </a:rPr>
              <a:t>In the other direction</a:t>
            </a:r>
            <a:endParaRPr lang="en-US" sz="1400" dirty="0">
              <a:effectLst/>
              <a:latin typeface="Calibri"/>
              <a:ea typeface="Times New Roman"/>
              <a:cs typeface="Arial"/>
            </a:endParaRPr>
          </a:p>
        </p:txBody>
      </p:sp>
    </p:spTree>
    <p:extLst>
      <p:ext uri="{BB962C8B-B14F-4D97-AF65-F5344CB8AC3E}">
        <p14:creationId xmlns:p14="http://schemas.microsoft.com/office/powerpoint/2010/main" val="303609439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 name="Object 4"/>
          <p:cNvGraphicFramePr>
            <a:graphicFrameLocks noChangeAspect="1"/>
          </p:cNvGraphicFramePr>
          <p:nvPr>
            <p:extLst>
              <p:ext uri="{D42A27DB-BD31-4B8C-83A1-F6EECF244321}">
                <p14:modId xmlns:p14="http://schemas.microsoft.com/office/powerpoint/2010/main" val="921914327"/>
              </p:ext>
            </p:extLst>
          </p:nvPr>
        </p:nvGraphicFramePr>
        <p:xfrm>
          <a:off x="-3060848" y="-459432"/>
          <a:ext cx="20103273" cy="9217024"/>
        </p:xfrm>
        <a:graphic>
          <a:graphicData uri="http://schemas.openxmlformats.org/presentationml/2006/ole">
            <mc:AlternateContent xmlns:mc="http://schemas.openxmlformats.org/markup-compatibility/2006">
              <mc:Choice xmlns:v="urn:schemas-microsoft-com:vml" Requires="v">
                <p:oleObj spid="_x0000_s25641" name="AutoCAD Drawing" r:id="rId3" imgW="11220450" imgH="5143500" progId="AutoCAD.Drawing.17">
                  <p:embed/>
                </p:oleObj>
              </mc:Choice>
              <mc:Fallback>
                <p:oleObj name="AutoCAD Drawing" r:id="rId3" imgW="11220450" imgH="5143500" progId="AutoCAD.Drawing.17">
                  <p:embed/>
                  <p:pic>
                    <p:nvPicPr>
                      <p:cNvPr id="0" name="Object 1"/>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3060848" y="-459432"/>
                        <a:ext cx="20103273" cy="9217024"/>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
        <p:nvSpPr>
          <p:cNvPr id="6" name="Rectangle 3"/>
          <p:cNvSpPr>
            <a:spLocks noChangeArrowheads="1"/>
          </p:cNvSpPr>
          <p:nvPr/>
        </p:nvSpPr>
        <p:spPr bwMode="auto">
          <a:xfrm>
            <a:off x="0" y="2419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8422097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692696"/>
            <a:ext cx="7851648" cy="1828800"/>
          </a:xfrm>
        </p:spPr>
        <p:txBody>
          <a:bodyPr>
            <a:normAutofit fontScale="90000"/>
          </a:bodyPr>
          <a:lstStyle/>
          <a:p>
            <a:pPr marL="457200" indent="-114300" algn="l" rtl="1">
              <a:lnSpc>
                <a:spcPct val="150000"/>
              </a:lnSpc>
              <a:spcAft>
                <a:spcPts val="1000"/>
              </a:spcAft>
            </a:pPr>
            <a:r>
              <a:rPr lang="en-US" sz="6000" dirty="0">
                <a:effectLst/>
                <a:latin typeface="Times New Roman"/>
                <a:ea typeface="Times New Roman"/>
                <a:cs typeface="Arial"/>
              </a:rPr>
              <a:t>Part two</a:t>
            </a:r>
            <a:r>
              <a:rPr lang="en-US" sz="4400" dirty="0">
                <a:effectLst/>
                <a:ea typeface="Times New Roman"/>
                <a:cs typeface="Arial"/>
              </a:rPr>
              <a:t/>
            </a:r>
            <a:br>
              <a:rPr lang="en-US" sz="4400" dirty="0">
                <a:effectLst/>
                <a:ea typeface="Times New Roman"/>
                <a:cs typeface="Arial"/>
              </a:rPr>
            </a:br>
            <a:endParaRPr lang="ar-SA" dirty="0"/>
          </a:p>
        </p:txBody>
      </p:sp>
      <p:sp>
        <p:nvSpPr>
          <p:cNvPr id="3" name="Subtitle 2"/>
          <p:cNvSpPr>
            <a:spLocks noGrp="1"/>
          </p:cNvSpPr>
          <p:nvPr>
            <p:ph type="subTitle" idx="1"/>
          </p:nvPr>
        </p:nvSpPr>
        <p:spPr>
          <a:xfrm>
            <a:off x="31213" y="1412776"/>
            <a:ext cx="7854696" cy="1752600"/>
          </a:xfrm>
        </p:spPr>
        <p:txBody>
          <a:bodyPr>
            <a:normAutofit fontScale="92500" lnSpcReduction="10000"/>
          </a:bodyPr>
          <a:lstStyle/>
          <a:p>
            <a:pPr marL="228600" algn="l" rtl="0">
              <a:lnSpc>
                <a:spcPct val="115000"/>
              </a:lnSpc>
              <a:spcAft>
                <a:spcPts val="1000"/>
              </a:spcAft>
            </a:pPr>
            <a:r>
              <a:rPr lang="en-US" sz="2800" b="1" dirty="0" smtClean="0">
                <a:latin typeface="Times New Roman"/>
                <a:ea typeface="Times New Roman"/>
                <a:cs typeface="Arial"/>
              </a:rPr>
              <a:t>Block </a:t>
            </a:r>
            <a:r>
              <a:rPr lang="en-US" sz="2800" b="1" dirty="0">
                <a:latin typeface="Times New Roman"/>
                <a:ea typeface="Times New Roman"/>
                <a:cs typeface="Arial"/>
              </a:rPr>
              <a:t>description:- </a:t>
            </a:r>
            <a:endParaRPr lang="en-US" sz="2000" dirty="0">
              <a:latin typeface="Calibri"/>
              <a:ea typeface="Times New Roman"/>
              <a:cs typeface="Arial"/>
            </a:endParaRPr>
          </a:p>
          <a:p>
            <a:pPr marL="228600" algn="l" rtl="0">
              <a:lnSpc>
                <a:spcPct val="115000"/>
              </a:lnSpc>
              <a:spcAft>
                <a:spcPts val="1000"/>
              </a:spcAft>
            </a:pPr>
            <a:r>
              <a:rPr lang="en-US" sz="2800" dirty="0">
                <a:latin typeface="Times New Roman"/>
                <a:ea typeface="Times New Roman"/>
                <a:cs typeface="Arial"/>
              </a:rPr>
              <a:t> This block 16m ×22m theatre the structural system that used in this block steel truss and we use arch truss. </a:t>
            </a:r>
            <a:endParaRPr lang="en-US" sz="2000" dirty="0">
              <a:latin typeface="Calibri"/>
              <a:ea typeface="Times New Roman"/>
              <a:cs typeface="Arial"/>
            </a:endParaRPr>
          </a:p>
          <a:p>
            <a:endParaRPr lang="ar-SA" dirty="0"/>
          </a:p>
        </p:txBody>
      </p:sp>
      <p:pic>
        <p:nvPicPr>
          <p:cNvPr id="4" name="Picture 3"/>
          <p:cNvPicPr/>
          <p:nvPr/>
        </p:nvPicPr>
        <p:blipFill>
          <a:blip r:embed="rId2" cstate="print">
            <a:duotone>
              <a:srgbClr xmlns:mc="http://schemas.openxmlformats.org/markup-compatibility/2006" xmlns:a14="http://schemas.microsoft.com/office/drawing/2010/main" val="7598D9" mc:Ignorable="">
                <a:shade val="45000"/>
                <a:satMod val="135000"/>
              </a:srgbClr>
              <a:prstClr val="white"/>
            </a:duotone>
          </a:blip>
          <a:srcRect l="21795" t="21368" r="16239" b="13390"/>
          <a:stretch>
            <a:fillRect/>
          </a:stretch>
        </p:blipFill>
        <p:spPr bwMode="auto">
          <a:xfrm>
            <a:off x="539552" y="3068960"/>
            <a:ext cx="4339190" cy="3645024"/>
          </a:xfrm>
          <a:prstGeom prst="rect">
            <a:avLst/>
          </a:prstGeom>
          <a:ln>
            <a:noFill/>
          </a:ln>
          <a:effectLst>
            <a:softEdge rad="112500"/>
          </a:effectLst>
        </p:spPr>
      </p:pic>
      <p:pic>
        <p:nvPicPr>
          <p:cNvPr id="5" name="صورة 4" descr="1222"/>
          <p:cNvPicPr/>
          <p:nvPr/>
        </p:nvPicPr>
        <p:blipFill>
          <a:blip r:embed="rId3"/>
          <a:srcRect l="26186" t="7543" r="28148"/>
          <a:stretch>
            <a:fillRect/>
          </a:stretch>
        </p:blipFill>
        <p:spPr bwMode="auto">
          <a:xfrm>
            <a:off x="4932040" y="3068960"/>
            <a:ext cx="3992010" cy="3635928"/>
          </a:xfrm>
          <a:prstGeom prst="rect">
            <a:avLst/>
          </a:prstGeom>
          <a:ln>
            <a:noFill/>
          </a:ln>
          <a:effectLst>
            <a:softEdge rad="112500"/>
          </a:effectLst>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52728233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07351954"/>
              </p:ext>
            </p:extLst>
          </p:nvPr>
        </p:nvGraphicFramePr>
        <p:xfrm>
          <a:off x="1043608" y="908720"/>
          <a:ext cx="7344816" cy="2229355"/>
        </p:xfrm>
        <a:graphic>
          <a:graphicData uri="http://schemas.openxmlformats.org/drawingml/2006/table">
            <a:tbl>
              <a:tblPr rtl="1" firstRow="1" firstCol="1" bandRow="1">
                <a:tableStyleId>{5940675A-B579-460E-94D1-54222C63F5DA}</a:tableStyleId>
              </a:tblPr>
              <a:tblGrid>
                <a:gridCol w="3672408"/>
                <a:gridCol w="3672408"/>
              </a:tblGrid>
              <a:tr h="445871">
                <a:tc>
                  <a:txBody>
                    <a:bodyPr/>
                    <a:lstStyle/>
                    <a:p>
                      <a:pPr marL="228600" algn="ctr" rtl="0">
                        <a:lnSpc>
                          <a:spcPct val="115000"/>
                        </a:lnSpc>
                        <a:spcAft>
                          <a:spcPts val="0"/>
                        </a:spcAft>
                      </a:pPr>
                      <a:r>
                        <a:rPr lang="en-US" sz="1600" dirty="0">
                          <a:effectLst/>
                        </a:rPr>
                        <a:t>Frame</a:t>
                      </a:r>
                      <a:endParaRPr lang="en-US" sz="1600" b="1" dirty="0">
                        <a:effectLst/>
                        <a:latin typeface="Calibri"/>
                        <a:ea typeface="Times New Roman"/>
                        <a:cs typeface="Arial"/>
                      </a:endParaRPr>
                    </a:p>
                  </a:txBody>
                  <a:tcPr marL="68580" marR="68580" marT="0" marB="0" anchor="b">
                    <a:solidFill>
                      <a:schemeClr val="accent2"/>
                    </a:solidFill>
                  </a:tcPr>
                </a:tc>
                <a:tc>
                  <a:txBody>
                    <a:bodyPr/>
                    <a:lstStyle/>
                    <a:p>
                      <a:pPr marL="228600" algn="ctr" rtl="0">
                        <a:lnSpc>
                          <a:spcPct val="115000"/>
                        </a:lnSpc>
                        <a:spcAft>
                          <a:spcPts val="0"/>
                        </a:spcAft>
                      </a:pPr>
                      <a:r>
                        <a:rPr lang="en-US" sz="1600" dirty="0">
                          <a:effectLst/>
                        </a:rPr>
                        <a:t>Section</a:t>
                      </a:r>
                      <a:endParaRPr lang="en-US" sz="1600" b="1" dirty="0">
                        <a:effectLst/>
                        <a:latin typeface="Calibri"/>
                        <a:ea typeface="Times New Roman"/>
                        <a:cs typeface="Arial"/>
                      </a:endParaRPr>
                    </a:p>
                  </a:txBody>
                  <a:tcPr marL="68580" marR="68580" marT="0" marB="0" anchor="b">
                    <a:solidFill>
                      <a:schemeClr val="accent2"/>
                    </a:solidFill>
                  </a:tcPr>
                </a:tc>
              </a:tr>
              <a:tr h="445871">
                <a:tc>
                  <a:txBody>
                    <a:bodyPr/>
                    <a:lstStyle/>
                    <a:p>
                      <a:pPr marL="228600" algn="ctr" rtl="0">
                        <a:lnSpc>
                          <a:spcPct val="115000"/>
                        </a:lnSpc>
                        <a:spcAft>
                          <a:spcPts val="0"/>
                        </a:spcAft>
                      </a:pPr>
                      <a:r>
                        <a:rPr lang="en-US" sz="1600" dirty="0">
                          <a:effectLst/>
                        </a:rPr>
                        <a:t>2L 80X80X8</a:t>
                      </a:r>
                      <a:endParaRPr lang="en-US" sz="1600" b="1" dirty="0">
                        <a:effectLst/>
                        <a:latin typeface="Calibri"/>
                        <a:ea typeface="Times New Roman"/>
                        <a:cs typeface="Arial"/>
                      </a:endParaRPr>
                    </a:p>
                  </a:txBody>
                  <a:tcPr marL="68580" marR="68580" marT="0" marB="0" anchor="b"/>
                </a:tc>
                <a:tc>
                  <a:txBody>
                    <a:bodyPr/>
                    <a:lstStyle/>
                    <a:p>
                      <a:pPr marL="228600" algn="ctr" rtl="0">
                        <a:lnSpc>
                          <a:spcPct val="115000"/>
                        </a:lnSpc>
                        <a:spcAft>
                          <a:spcPts val="0"/>
                        </a:spcAft>
                      </a:pPr>
                      <a:r>
                        <a:rPr lang="en-US" sz="1600">
                          <a:effectLst/>
                        </a:rPr>
                        <a:t>Group1</a:t>
                      </a:r>
                      <a:endParaRPr lang="en-US" sz="1600" b="1">
                        <a:effectLst/>
                        <a:latin typeface="Calibri"/>
                        <a:ea typeface="Times New Roman"/>
                        <a:cs typeface="Arial"/>
                      </a:endParaRPr>
                    </a:p>
                  </a:txBody>
                  <a:tcPr marL="68580" marR="68580" marT="0" marB="0" anchor="b"/>
                </a:tc>
              </a:tr>
              <a:tr h="445871">
                <a:tc>
                  <a:txBody>
                    <a:bodyPr/>
                    <a:lstStyle/>
                    <a:p>
                      <a:pPr marL="228600" algn="ctr" rtl="0">
                        <a:lnSpc>
                          <a:spcPct val="115000"/>
                        </a:lnSpc>
                        <a:spcAft>
                          <a:spcPts val="0"/>
                        </a:spcAft>
                      </a:pPr>
                      <a:r>
                        <a:rPr lang="en-US" sz="1600" dirty="0">
                          <a:effectLst/>
                        </a:rPr>
                        <a:t>2L 80X80X6</a:t>
                      </a:r>
                      <a:endParaRPr lang="en-US" sz="1600" b="1" dirty="0">
                        <a:effectLst/>
                        <a:latin typeface="Calibri"/>
                        <a:ea typeface="Times New Roman"/>
                        <a:cs typeface="Arial"/>
                      </a:endParaRPr>
                    </a:p>
                  </a:txBody>
                  <a:tcPr marL="68580" marR="68580" marT="0" marB="0" anchor="b"/>
                </a:tc>
                <a:tc>
                  <a:txBody>
                    <a:bodyPr/>
                    <a:lstStyle/>
                    <a:p>
                      <a:pPr marL="228600" algn="ctr" rtl="0">
                        <a:lnSpc>
                          <a:spcPct val="115000"/>
                        </a:lnSpc>
                        <a:spcAft>
                          <a:spcPts val="0"/>
                        </a:spcAft>
                      </a:pPr>
                      <a:r>
                        <a:rPr lang="en-US" sz="1600" dirty="0">
                          <a:effectLst/>
                        </a:rPr>
                        <a:t>Group2</a:t>
                      </a:r>
                      <a:endParaRPr lang="en-US" sz="1600" b="1" dirty="0">
                        <a:effectLst/>
                        <a:latin typeface="Calibri"/>
                        <a:ea typeface="Times New Roman"/>
                        <a:cs typeface="Arial"/>
                      </a:endParaRPr>
                    </a:p>
                  </a:txBody>
                  <a:tcPr marL="68580" marR="68580" marT="0" marB="0"/>
                </a:tc>
              </a:tr>
              <a:tr h="445871">
                <a:tc>
                  <a:txBody>
                    <a:bodyPr/>
                    <a:lstStyle/>
                    <a:p>
                      <a:pPr marL="228600" algn="ctr" rtl="0">
                        <a:lnSpc>
                          <a:spcPct val="115000"/>
                        </a:lnSpc>
                        <a:spcAft>
                          <a:spcPts val="0"/>
                        </a:spcAft>
                      </a:pPr>
                      <a:r>
                        <a:rPr lang="en-US" sz="1600">
                          <a:effectLst/>
                        </a:rPr>
                        <a:t>L 80X80X6</a:t>
                      </a:r>
                      <a:endParaRPr lang="en-US" sz="1600" b="1">
                        <a:effectLst/>
                        <a:latin typeface="Calibri"/>
                        <a:ea typeface="Times New Roman"/>
                        <a:cs typeface="Arial"/>
                      </a:endParaRPr>
                    </a:p>
                  </a:txBody>
                  <a:tcPr marL="68580" marR="68580" marT="0" marB="0" anchor="b"/>
                </a:tc>
                <a:tc>
                  <a:txBody>
                    <a:bodyPr/>
                    <a:lstStyle/>
                    <a:p>
                      <a:pPr marL="228600" algn="ctr" rtl="0">
                        <a:lnSpc>
                          <a:spcPct val="115000"/>
                        </a:lnSpc>
                        <a:spcAft>
                          <a:spcPts val="0"/>
                        </a:spcAft>
                      </a:pPr>
                      <a:r>
                        <a:rPr lang="en-US" sz="1600" dirty="0">
                          <a:effectLst/>
                        </a:rPr>
                        <a:t>Group3</a:t>
                      </a:r>
                      <a:endParaRPr lang="en-US" sz="1600" b="1" dirty="0">
                        <a:effectLst/>
                        <a:latin typeface="Calibri"/>
                        <a:ea typeface="Times New Roman"/>
                        <a:cs typeface="Arial"/>
                      </a:endParaRPr>
                    </a:p>
                  </a:txBody>
                  <a:tcPr marL="68580" marR="68580" marT="0" marB="0"/>
                </a:tc>
              </a:tr>
              <a:tr h="445871">
                <a:tc>
                  <a:txBody>
                    <a:bodyPr/>
                    <a:lstStyle/>
                    <a:p>
                      <a:pPr marL="228600" algn="ctr" rtl="0">
                        <a:lnSpc>
                          <a:spcPct val="115000"/>
                        </a:lnSpc>
                        <a:spcAft>
                          <a:spcPts val="0"/>
                        </a:spcAft>
                      </a:pPr>
                      <a:r>
                        <a:rPr lang="en-US" sz="1600">
                          <a:effectLst/>
                        </a:rPr>
                        <a:t>L 80X80X8</a:t>
                      </a:r>
                      <a:endParaRPr lang="en-US" sz="1600" b="1">
                        <a:effectLst/>
                        <a:latin typeface="Calibri"/>
                        <a:ea typeface="Times New Roman"/>
                        <a:cs typeface="Arial"/>
                      </a:endParaRPr>
                    </a:p>
                  </a:txBody>
                  <a:tcPr marL="68580" marR="68580" marT="0" marB="0" anchor="b"/>
                </a:tc>
                <a:tc>
                  <a:txBody>
                    <a:bodyPr/>
                    <a:lstStyle/>
                    <a:p>
                      <a:pPr marL="228600" algn="ctr" rtl="0">
                        <a:lnSpc>
                          <a:spcPct val="115000"/>
                        </a:lnSpc>
                        <a:spcAft>
                          <a:spcPts val="0"/>
                        </a:spcAft>
                      </a:pPr>
                      <a:r>
                        <a:rPr lang="en-US" sz="1600" dirty="0">
                          <a:effectLst/>
                        </a:rPr>
                        <a:t>Group4</a:t>
                      </a:r>
                      <a:endParaRPr lang="en-US" sz="1600" b="1"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255952582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73742" y="647582"/>
            <a:ext cx="7854696" cy="4360448"/>
          </a:xfrm>
        </p:spPr>
        <p:txBody>
          <a:bodyPr>
            <a:normAutofit/>
          </a:bodyPr>
          <a:lstStyle/>
          <a:p>
            <a:pPr algn="l"/>
            <a:r>
              <a:rPr lang="en-US" sz="2800" b="1" dirty="0">
                <a:latin typeface="Times New Roman"/>
                <a:ea typeface="Times New Roman"/>
              </a:rPr>
              <a:t>Design of </a:t>
            </a:r>
            <a:r>
              <a:rPr lang="en-US" sz="2800" b="1" dirty="0" smtClean="0">
                <a:latin typeface="Times New Roman"/>
                <a:ea typeface="Times New Roman"/>
              </a:rPr>
              <a:t>column</a:t>
            </a:r>
            <a:endParaRPr lang="en-US" sz="2800" dirty="0" smtClean="0">
              <a:latin typeface="Times New Roman"/>
              <a:ea typeface="Times New Roman"/>
              <a:cs typeface="Arial"/>
            </a:endParaRPr>
          </a:p>
          <a:p>
            <a:pPr algn="l">
              <a:lnSpc>
                <a:spcPct val="115000"/>
              </a:lnSpc>
              <a:spcAft>
                <a:spcPts val="1000"/>
              </a:spcAft>
            </a:pPr>
            <a:r>
              <a:rPr lang="en-US" sz="2800" dirty="0" smtClean="0">
                <a:latin typeface="Times New Roman"/>
                <a:ea typeface="Times New Roman"/>
                <a:cs typeface="Arial"/>
              </a:rPr>
              <a:t> </a:t>
            </a:r>
            <a:r>
              <a:rPr lang="en-US" sz="1800" dirty="0">
                <a:latin typeface="Times New Roman"/>
                <a:ea typeface="Times New Roman"/>
                <a:cs typeface="Arial"/>
              </a:rPr>
              <a:t>(40×20) </a:t>
            </a:r>
          </a:p>
          <a:p>
            <a:pPr algn="l">
              <a:lnSpc>
                <a:spcPct val="115000"/>
              </a:lnSpc>
              <a:spcAft>
                <a:spcPts val="1000"/>
              </a:spcAft>
            </a:pPr>
            <a:r>
              <a:rPr lang="en-US" sz="1800" dirty="0">
                <a:latin typeface="Times New Roman"/>
                <a:ea typeface="Times New Roman"/>
                <a:cs typeface="Arial"/>
              </a:rPr>
              <a:t>USE(6Ø14)</a:t>
            </a:r>
          </a:p>
          <a:p>
            <a:pPr algn="l">
              <a:lnSpc>
                <a:spcPct val="115000"/>
              </a:lnSpc>
              <a:spcAft>
                <a:spcPts val="1000"/>
              </a:spcAft>
            </a:pPr>
            <a:r>
              <a:rPr lang="en-US" sz="1800" dirty="0" smtClean="0">
                <a:effectLst/>
                <a:latin typeface="Times New Roman"/>
                <a:ea typeface="Times New Roman"/>
                <a:cs typeface="Arial"/>
              </a:rPr>
              <a:t>So </a:t>
            </a:r>
            <a:r>
              <a:rPr lang="en-US" sz="1800" dirty="0">
                <a:effectLst/>
                <a:latin typeface="Times New Roman"/>
                <a:ea typeface="Times New Roman"/>
                <a:cs typeface="Arial"/>
              </a:rPr>
              <a:t>use   Ø8mm\20cm</a:t>
            </a:r>
            <a:endParaRPr lang="en-US" sz="1800" dirty="0">
              <a:effectLst/>
              <a:latin typeface="Calibri"/>
              <a:ea typeface="Times New Roman"/>
              <a:cs typeface="Arial"/>
            </a:endParaRPr>
          </a:p>
          <a:p>
            <a:endParaRPr lang="ar-SA" dirty="0"/>
          </a:p>
        </p:txBody>
      </p:sp>
      <p:sp>
        <p:nvSpPr>
          <p:cNvPr id="4" name="TextBox 3"/>
          <p:cNvSpPr txBox="1"/>
          <p:nvPr/>
        </p:nvSpPr>
        <p:spPr>
          <a:xfrm>
            <a:off x="179512" y="3385229"/>
            <a:ext cx="2924073" cy="523220"/>
          </a:xfrm>
          <a:prstGeom prst="rect">
            <a:avLst/>
          </a:prstGeom>
          <a:noFill/>
        </p:spPr>
        <p:txBody>
          <a:bodyPr wrap="square" rtlCol="1">
            <a:spAutoFit/>
          </a:bodyPr>
          <a:lstStyle/>
          <a:p>
            <a:r>
              <a:rPr lang="en-US" sz="2800" b="1" dirty="0">
                <a:latin typeface="Times New Roman"/>
                <a:ea typeface="Times New Roman"/>
              </a:rPr>
              <a:t>Beam design</a:t>
            </a:r>
            <a:endParaRPr lang="ar-SA" sz="2800" dirty="0"/>
          </a:p>
        </p:txBody>
      </p:sp>
      <p:graphicFrame>
        <p:nvGraphicFramePr>
          <p:cNvPr id="5" name="Table 4"/>
          <p:cNvGraphicFramePr>
            <a:graphicFrameLocks noGrp="1"/>
          </p:cNvGraphicFramePr>
          <p:nvPr>
            <p:extLst>
              <p:ext uri="{D42A27DB-BD31-4B8C-83A1-F6EECF244321}">
                <p14:modId xmlns:p14="http://schemas.microsoft.com/office/powerpoint/2010/main" val="3380340771"/>
              </p:ext>
            </p:extLst>
          </p:nvPr>
        </p:nvGraphicFramePr>
        <p:xfrm>
          <a:off x="611560" y="4293096"/>
          <a:ext cx="7704857" cy="2523744"/>
        </p:xfrm>
        <a:graphic>
          <a:graphicData uri="http://schemas.openxmlformats.org/drawingml/2006/table">
            <a:tbl>
              <a:tblPr firstRow="1" firstCol="1" bandRow="1">
                <a:tableStyleId>{5940675A-B579-460E-94D1-54222C63F5DA}</a:tableStyleId>
              </a:tblPr>
              <a:tblGrid>
                <a:gridCol w="1673633"/>
                <a:gridCol w="1032354"/>
                <a:gridCol w="988650"/>
                <a:gridCol w="982689"/>
                <a:gridCol w="938985"/>
                <a:gridCol w="1122411"/>
                <a:gridCol w="966135"/>
              </a:tblGrid>
              <a:tr h="739273">
                <a:tc>
                  <a:txBody>
                    <a:bodyPr/>
                    <a:lstStyle/>
                    <a:p>
                      <a:pPr marL="228600" marR="177800" algn="ctr" rtl="1">
                        <a:lnSpc>
                          <a:spcPct val="115000"/>
                        </a:lnSpc>
                        <a:spcAft>
                          <a:spcPts val="0"/>
                        </a:spcAft>
                      </a:pPr>
                      <a:r>
                        <a:rPr lang="en-US" sz="1800" b="0" dirty="0">
                          <a:effectLst/>
                        </a:rPr>
                        <a:t>Beam</a:t>
                      </a:r>
                      <a:endParaRPr lang="en-US" sz="1800" b="0" dirty="0">
                        <a:effectLst/>
                        <a:latin typeface="Calibri"/>
                        <a:ea typeface="Times New Roman"/>
                        <a:cs typeface="Arial"/>
                      </a:endParaRPr>
                    </a:p>
                  </a:txBody>
                  <a:tcPr marL="68580" marR="68580" marT="0" marB="0">
                    <a:solidFill>
                      <a:schemeClr val="accent2"/>
                    </a:solidFill>
                  </a:tcPr>
                </a:tc>
                <a:tc>
                  <a:txBody>
                    <a:bodyPr/>
                    <a:lstStyle/>
                    <a:p>
                      <a:pPr marL="228600" marR="177800" algn="ctr" rtl="0">
                        <a:lnSpc>
                          <a:spcPct val="115000"/>
                        </a:lnSpc>
                        <a:spcAft>
                          <a:spcPts val="0"/>
                        </a:spcAft>
                      </a:pPr>
                      <a:r>
                        <a:rPr lang="en-US" sz="1800" b="0">
                          <a:effectLst/>
                        </a:rPr>
                        <a:t>(As) top cm2</a:t>
                      </a:r>
                      <a:endParaRPr lang="en-US" sz="1800" b="0">
                        <a:effectLst/>
                        <a:latin typeface="Calibri"/>
                        <a:ea typeface="Times New Roman"/>
                        <a:cs typeface="Arial"/>
                      </a:endParaRPr>
                    </a:p>
                  </a:txBody>
                  <a:tcPr marL="68580" marR="68580" marT="0" marB="0">
                    <a:solidFill>
                      <a:schemeClr val="accent2"/>
                    </a:solidFill>
                  </a:tcPr>
                </a:tc>
                <a:tc>
                  <a:txBody>
                    <a:bodyPr/>
                    <a:lstStyle/>
                    <a:p>
                      <a:pPr marL="228600" marR="177800" algn="ctr" rtl="1">
                        <a:lnSpc>
                          <a:spcPct val="115000"/>
                        </a:lnSpc>
                        <a:spcAft>
                          <a:spcPts val="0"/>
                        </a:spcAft>
                      </a:pPr>
                      <a:r>
                        <a:rPr lang="en-US" sz="1800" b="0">
                          <a:effectLst/>
                        </a:rPr>
                        <a:t>(As) bot. cm2</a:t>
                      </a:r>
                      <a:endParaRPr lang="en-US" sz="1800" b="0">
                        <a:effectLst/>
                        <a:latin typeface="Calibri"/>
                        <a:ea typeface="Times New Roman"/>
                        <a:cs typeface="Arial"/>
                      </a:endParaRPr>
                    </a:p>
                  </a:txBody>
                  <a:tcPr marL="68580" marR="68580" marT="0" marB="0">
                    <a:solidFill>
                      <a:schemeClr val="accent2"/>
                    </a:solidFill>
                  </a:tcPr>
                </a:tc>
                <a:tc>
                  <a:txBody>
                    <a:bodyPr/>
                    <a:lstStyle/>
                    <a:p>
                      <a:pPr marL="228600" marR="177800" algn="ctr" rtl="1">
                        <a:lnSpc>
                          <a:spcPct val="115000"/>
                        </a:lnSpc>
                        <a:spcAft>
                          <a:spcPts val="0"/>
                        </a:spcAft>
                      </a:pPr>
                      <a:r>
                        <a:rPr lang="en-US" sz="1800" b="0" dirty="0">
                          <a:effectLst/>
                        </a:rPr>
                        <a:t># of bars top</a:t>
                      </a:r>
                      <a:endParaRPr lang="en-US" sz="1800" b="0" dirty="0">
                        <a:effectLst/>
                        <a:latin typeface="Calibri"/>
                        <a:ea typeface="Times New Roman"/>
                        <a:cs typeface="Arial"/>
                      </a:endParaRPr>
                    </a:p>
                  </a:txBody>
                  <a:tcPr marL="68580" marR="68580" marT="0" marB="0">
                    <a:solidFill>
                      <a:schemeClr val="accent2"/>
                    </a:solidFill>
                  </a:tcPr>
                </a:tc>
                <a:tc>
                  <a:txBody>
                    <a:bodyPr/>
                    <a:lstStyle/>
                    <a:p>
                      <a:pPr marL="228600" marR="177800" algn="ctr" rtl="1">
                        <a:lnSpc>
                          <a:spcPct val="115000"/>
                        </a:lnSpc>
                        <a:spcAft>
                          <a:spcPts val="0"/>
                        </a:spcAft>
                      </a:pPr>
                      <a:r>
                        <a:rPr lang="en-US" sz="1800" b="0">
                          <a:effectLst/>
                        </a:rPr>
                        <a:t># of bars bot.</a:t>
                      </a:r>
                      <a:endParaRPr lang="en-US" sz="1800" b="0">
                        <a:effectLst/>
                        <a:latin typeface="Calibri"/>
                        <a:ea typeface="Times New Roman"/>
                        <a:cs typeface="Arial"/>
                      </a:endParaRPr>
                    </a:p>
                  </a:txBody>
                  <a:tcPr marL="68580" marR="68580" marT="0" marB="0">
                    <a:solidFill>
                      <a:schemeClr val="accent2"/>
                    </a:solidFill>
                  </a:tcPr>
                </a:tc>
                <a:tc>
                  <a:txBody>
                    <a:bodyPr/>
                    <a:lstStyle/>
                    <a:p>
                      <a:pPr marL="228600" marR="177800" algn="ctr" rtl="1">
                        <a:lnSpc>
                          <a:spcPct val="115000"/>
                        </a:lnSpc>
                        <a:spcAft>
                          <a:spcPts val="0"/>
                        </a:spcAft>
                      </a:pPr>
                      <a:r>
                        <a:rPr lang="en-US" sz="1800" b="0">
                          <a:effectLst/>
                        </a:rPr>
                        <a:t>Mu +</a:t>
                      </a:r>
                      <a:endParaRPr lang="en-US" sz="1800" b="0">
                        <a:effectLst/>
                        <a:latin typeface="Calibri"/>
                        <a:ea typeface="Times New Roman"/>
                        <a:cs typeface="Arial"/>
                      </a:endParaRPr>
                    </a:p>
                  </a:txBody>
                  <a:tcPr marL="68580" marR="68580" marT="0" marB="0">
                    <a:solidFill>
                      <a:schemeClr val="accent2"/>
                    </a:solidFill>
                  </a:tcPr>
                </a:tc>
                <a:tc>
                  <a:txBody>
                    <a:bodyPr/>
                    <a:lstStyle/>
                    <a:p>
                      <a:pPr marL="228600" marR="177800" algn="ctr" rtl="1">
                        <a:lnSpc>
                          <a:spcPct val="115000"/>
                        </a:lnSpc>
                        <a:spcAft>
                          <a:spcPts val="0"/>
                        </a:spcAft>
                      </a:pPr>
                      <a:r>
                        <a:rPr lang="en-US" sz="1800" b="0" dirty="0">
                          <a:effectLst/>
                        </a:rPr>
                        <a:t>Mu -</a:t>
                      </a:r>
                      <a:endParaRPr lang="en-US" sz="1800" b="0" dirty="0">
                        <a:effectLst/>
                        <a:latin typeface="Calibri"/>
                        <a:ea typeface="Times New Roman"/>
                        <a:cs typeface="Arial"/>
                      </a:endParaRPr>
                    </a:p>
                  </a:txBody>
                  <a:tcPr marL="68580" marR="68580" marT="0" marB="0">
                    <a:solidFill>
                      <a:schemeClr val="accent2"/>
                    </a:solidFill>
                  </a:tcPr>
                </a:tc>
              </a:tr>
              <a:tr h="304874">
                <a:tc>
                  <a:txBody>
                    <a:bodyPr/>
                    <a:lstStyle/>
                    <a:p>
                      <a:pPr marL="228600" marR="177800" algn="ctr" rtl="1">
                        <a:lnSpc>
                          <a:spcPct val="115000"/>
                        </a:lnSpc>
                        <a:spcAft>
                          <a:spcPts val="0"/>
                        </a:spcAft>
                      </a:pPr>
                      <a:r>
                        <a:rPr lang="en-US" sz="1800" b="0">
                          <a:effectLst/>
                        </a:rPr>
                        <a:t>sec</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9.6</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6.72</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4 Ø18</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3 Ø18</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5.1</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dirty="0">
                          <a:effectLst/>
                        </a:rPr>
                        <a:t>10.45</a:t>
                      </a:r>
                      <a:endParaRPr lang="en-US" sz="1800" b="0" dirty="0">
                        <a:effectLst/>
                        <a:latin typeface="Calibri"/>
                        <a:ea typeface="Times New Roman"/>
                        <a:cs typeface="Arial"/>
                      </a:endParaRPr>
                    </a:p>
                  </a:txBody>
                  <a:tcPr marL="68580" marR="68580" marT="0" marB="0"/>
                </a:tc>
              </a:tr>
              <a:tr h="304874">
                <a:tc>
                  <a:txBody>
                    <a:bodyPr/>
                    <a:lstStyle/>
                    <a:p>
                      <a:pPr marL="228600" marR="177800" algn="ctr" rtl="1">
                        <a:lnSpc>
                          <a:spcPct val="115000"/>
                        </a:lnSpc>
                        <a:spcAft>
                          <a:spcPts val="0"/>
                        </a:spcAft>
                      </a:pPr>
                      <a:r>
                        <a:rPr lang="en-US" sz="1800" b="0">
                          <a:effectLst/>
                        </a:rPr>
                        <a:t>main</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14.3</a:t>
                      </a:r>
                      <a:endParaRPr lang="en-US" sz="1800" b="0">
                        <a:effectLst/>
                        <a:latin typeface="Calibri"/>
                        <a:ea typeface="Times New Roman"/>
                        <a:cs typeface="Arial"/>
                      </a:endParaRPr>
                    </a:p>
                  </a:txBody>
                  <a:tcPr marL="68580" marR="68580" marT="0" marB="0"/>
                </a:tc>
                <a:tc>
                  <a:txBody>
                    <a:bodyPr/>
                    <a:lstStyle/>
                    <a:p>
                      <a:pPr marL="228600" marR="177800" algn="ctr" rtl="0">
                        <a:lnSpc>
                          <a:spcPct val="115000"/>
                        </a:lnSpc>
                        <a:spcAft>
                          <a:spcPts val="0"/>
                        </a:spcAft>
                      </a:pPr>
                      <a:r>
                        <a:rPr lang="en-US" sz="1800" b="0">
                          <a:effectLst/>
                        </a:rPr>
                        <a:t>10.1</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6 Ø18</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4 Ø18</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a:effectLst/>
                        </a:rPr>
                        <a:t>12.32</a:t>
                      </a:r>
                      <a:endParaRPr lang="en-US" sz="1800" b="0">
                        <a:effectLst/>
                        <a:latin typeface="Calibri"/>
                        <a:ea typeface="Times New Roman"/>
                        <a:cs typeface="Arial"/>
                      </a:endParaRPr>
                    </a:p>
                  </a:txBody>
                  <a:tcPr marL="68580" marR="68580" marT="0" marB="0"/>
                </a:tc>
                <a:tc>
                  <a:txBody>
                    <a:bodyPr/>
                    <a:lstStyle/>
                    <a:p>
                      <a:pPr marL="228600" marR="177800" algn="ctr" rtl="1">
                        <a:lnSpc>
                          <a:spcPct val="115000"/>
                        </a:lnSpc>
                        <a:spcAft>
                          <a:spcPts val="0"/>
                        </a:spcAft>
                      </a:pPr>
                      <a:r>
                        <a:rPr lang="en-US" sz="1800" b="0" dirty="0">
                          <a:effectLst/>
                        </a:rPr>
                        <a:t>14.3</a:t>
                      </a:r>
                      <a:endParaRPr lang="en-US" sz="1800" b="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1810174216"/>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052736"/>
            <a:ext cx="7854696" cy="1800200"/>
          </a:xfrm>
        </p:spPr>
        <p:txBody>
          <a:bodyPr>
            <a:normAutofit/>
          </a:bodyPr>
          <a:lstStyle/>
          <a:p>
            <a:pPr algn="l"/>
            <a:r>
              <a:rPr lang="en-US" sz="2800" b="1" dirty="0">
                <a:latin typeface="Times New Roman"/>
                <a:ea typeface="Times New Roman"/>
              </a:rPr>
              <a:t>Slab </a:t>
            </a:r>
            <a:r>
              <a:rPr lang="en-US" sz="2800" b="1" dirty="0" smtClean="0">
                <a:latin typeface="Times New Roman"/>
                <a:ea typeface="Times New Roman"/>
              </a:rPr>
              <a:t>design</a:t>
            </a:r>
          </a:p>
          <a:p>
            <a:pPr marL="228600" marR="177800" algn="l">
              <a:lnSpc>
                <a:spcPct val="115000"/>
              </a:lnSpc>
              <a:spcAft>
                <a:spcPts val="1000"/>
              </a:spcAft>
            </a:pPr>
            <a:r>
              <a:rPr lang="en-US" sz="1800" dirty="0" smtClean="0">
                <a:latin typeface="Times New Roman"/>
                <a:ea typeface="Times New Roman"/>
              </a:rPr>
              <a:t>USE(2Ø10</a:t>
            </a:r>
            <a:r>
              <a:rPr lang="en-US" sz="1800" dirty="0">
                <a:latin typeface="Times New Roman"/>
                <a:ea typeface="Times New Roman"/>
              </a:rPr>
              <a:t>) bottom steel.</a:t>
            </a:r>
            <a:r>
              <a:rPr lang="en-US" sz="2800" dirty="0">
                <a:latin typeface="Times New Roman"/>
                <a:ea typeface="Times New Roman"/>
                <a:cs typeface="Arial"/>
              </a:rPr>
              <a:t> </a:t>
            </a:r>
            <a:endParaRPr lang="en-US" sz="2000" dirty="0">
              <a:latin typeface="Calibri"/>
              <a:ea typeface="Times New Roman"/>
              <a:cs typeface="Arial"/>
            </a:endParaRPr>
          </a:p>
          <a:p>
            <a:pPr algn="l"/>
            <a:r>
              <a:rPr lang="en-US" sz="1800" dirty="0" smtClean="0">
                <a:latin typeface="Times New Roman"/>
                <a:ea typeface="Times New Roman"/>
              </a:rPr>
              <a:t>      USE(2Ø10</a:t>
            </a:r>
            <a:r>
              <a:rPr lang="en-US" sz="1800" dirty="0">
                <a:latin typeface="Times New Roman"/>
                <a:ea typeface="Times New Roman"/>
              </a:rPr>
              <a:t>) top steel</a:t>
            </a:r>
            <a:endParaRPr lang="ar-SA" sz="1800" dirty="0"/>
          </a:p>
        </p:txBody>
      </p:sp>
      <p:sp>
        <p:nvSpPr>
          <p:cNvPr id="4" name="TextBox 3"/>
          <p:cNvSpPr txBox="1"/>
          <p:nvPr/>
        </p:nvSpPr>
        <p:spPr>
          <a:xfrm>
            <a:off x="539552" y="2852936"/>
            <a:ext cx="4608512" cy="410882"/>
          </a:xfrm>
          <a:prstGeom prst="rect">
            <a:avLst/>
          </a:prstGeom>
          <a:noFill/>
        </p:spPr>
        <p:txBody>
          <a:bodyPr wrap="square" rtlCol="1">
            <a:spAutoFit/>
          </a:bodyPr>
          <a:lstStyle/>
          <a:p>
            <a:pPr marL="228600" marR="177800" algn="l">
              <a:lnSpc>
                <a:spcPct val="115000"/>
              </a:lnSpc>
              <a:spcAft>
                <a:spcPts val="1000"/>
              </a:spcAft>
            </a:pPr>
            <a:r>
              <a:rPr lang="en-US" dirty="0">
                <a:solidFill>
                  <a:prstClr val="white"/>
                </a:solidFill>
                <a:latin typeface="Times New Roman"/>
                <a:ea typeface="Times New Roman"/>
                <a:cs typeface="Arial"/>
              </a:rPr>
              <a:t>Use 1Ø10mm@10cm </a:t>
            </a:r>
            <a:endParaRPr lang="en-US" sz="1400" dirty="0">
              <a:solidFill>
                <a:prstClr val="white"/>
              </a:solidFill>
              <a:latin typeface="Calibri"/>
              <a:ea typeface="Times New Roman"/>
              <a:cs typeface="Arial"/>
            </a:endParaRPr>
          </a:p>
        </p:txBody>
      </p:sp>
      <p:sp>
        <p:nvSpPr>
          <p:cNvPr id="5" name="TextBox 4"/>
          <p:cNvSpPr txBox="1"/>
          <p:nvPr/>
        </p:nvSpPr>
        <p:spPr>
          <a:xfrm>
            <a:off x="791580" y="3593698"/>
            <a:ext cx="5436604" cy="689099"/>
          </a:xfrm>
          <a:prstGeom prst="rect">
            <a:avLst/>
          </a:prstGeom>
          <a:noFill/>
        </p:spPr>
        <p:txBody>
          <a:bodyPr wrap="square" rtlCol="1">
            <a:spAutoFit/>
          </a:bodyPr>
          <a:lstStyle/>
          <a:p>
            <a:pPr marL="228600" marR="177800" algn="l">
              <a:lnSpc>
                <a:spcPct val="115000"/>
              </a:lnSpc>
              <a:spcAft>
                <a:spcPts val="1000"/>
              </a:spcAft>
            </a:pPr>
            <a:r>
              <a:rPr lang="en-US" sz="3600" b="1" dirty="0" smtClean="0">
                <a:solidFill>
                  <a:prstClr val="white"/>
                </a:solidFill>
                <a:latin typeface="Times New Roman"/>
                <a:ea typeface="Times New Roman"/>
                <a:cs typeface="Arial"/>
              </a:rPr>
              <a:t>footing </a:t>
            </a:r>
            <a:r>
              <a:rPr lang="en-US" sz="3600" b="1" dirty="0">
                <a:solidFill>
                  <a:prstClr val="white"/>
                </a:solidFill>
                <a:latin typeface="Times New Roman"/>
                <a:ea typeface="Times New Roman"/>
                <a:cs typeface="Arial"/>
              </a:rPr>
              <a:t>design (piles) </a:t>
            </a:r>
            <a:endParaRPr lang="en-US" sz="3600" dirty="0">
              <a:solidFill>
                <a:prstClr val="white"/>
              </a:solidFill>
              <a:latin typeface="Calibri"/>
              <a:ea typeface="Times New Roman"/>
              <a:cs typeface="Aria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349891184"/>
              </p:ext>
            </p:extLst>
          </p:nvPr>
        </p:nvGraphicFramePr>
        <p:xfrm>
          <a:off x="208029" y="3569000"/>
          <a:ext cx="4897534" cy="3451726"/>
        </p:xfrm>
        <a:graphic>
          <a:graphicData uri="http://schemas.openxmlformats.org/presentationml/2006/ole">
            <mc:AlternateContent xmlns:mc="http://schemas.openxmlformats.org/markup-compatibility/2006">
              <mc:Choice xmlns:v="urn:schemas-microsoft-com:vml" Requires="v">
                <p:oleObj spid="_x0000_s38916" name="AutoCAD Drawing" r:id="rId3" imgW="11220480" imgH="5143680" progId="AutoCAD.Drawing.17">
                  <p:embed/>
                </p:oleObj>
              </mc:Choice>
              <mc:Fallback>
                <p:oleObj name="AutoCAD Drawing" r:id="rId3" imgW="11220480" imgH="5143680" progId="AutoCAD.Drawing.17">
                  <p:embed/>
                  <p:pic>
                    <p:nvPicPr>
                      <p:cNvPr id="0" name=""/>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22554" r="16110"/>
                      <a:stretch>
                        <a:fillRect/>
                      </a:stretch>
                    </p:blipFill>
                    <p:spPr bwMode="auto">
                      <a:xfrm>
                        <a:off x="208029" y="3569000"/>
                        <a:ext cx="4897534" cy="3451726"/>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414751536"/>
              </p:ext>
            </p:extLst>
          </p:nvPr>
        </p:nvGraphicFramePr>
        <p:xfrm>
          <a:off x="4644008" y="3789040"/>
          <a:ext cx="4104456" cy="2927620"/>
        </p:xfrm>
        <a:graphic>
          <a:graphicData uri="http://schemas.openxmlformats.org/presentationml/2006/ole">
            <mc:AlternateContent xmlns:mc="http://schemas.openxmlformats.org/markup-compatibility/2006">
              <mc:Choice xmlns:v="urn:schemas-microsoft-com:vml" Requires="v">
                <p:oleObj spid="_x0000_s38917" name="AutoCAD Drawing" r:id="rId5" imgW="11220480" imgH="5143680" progId="AutoCAD.Drawing.17">
                  <p:embed/>
                </p:oleObj>
              </mc:Choice>
              <mc:Fallback>
                <p:oleObj name="AutoCAD Drawing" r:id="rId5" imgW="11220480" imgH="5143680" progId="AutoCAD.Drawing.17">
                  <p:embed/>
                  <p:pic>
                    <p:nvPicPr>
                      <p:cNvPr id="0" name=""/>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l="25777" t="32442" r="41887" b="16220"/>
                      <a:stretch>
                        <a:fillRect/>
                      </a:stretch>
                    </p:blipFill>
                    <p:spPr bwMode="auto">
                      <a:xfrm>
                        <a:off x="4644008" y="3789040"/>
                        <a:ext cx="4104456" cy="292762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extLst>
      <p:ext uri="{BB962C8B-B14F-4D97-AF65-F5344CB8AC3E}">
        <p14:creationId xmlns:p14="http://schemas.microsoft.com/office/powerpoint/2010/main" val="228479540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323528" y="692696"/>
                <a:ext cx="7854696" cy="6165304"/>
              </a:xfrm>
            </p:spPr>
            <p:txBody>
              <a:bodyPr>
                <a:normAutofit fontScale="92500" lnSpcReduction="10000"/>
              </a:bodyPr>
              <a:lstStyle/>
              <a:p>
                <a:pPr algn="l">
                  <a:lnSpc>
                    <a:spcPct val="115000"/>
                  </a:lnSpc>
                  <a:spcAft>
                    <a:spcPts val="1000"/>
                  </a:spcAft>
                </a:pPr>
                <a:r>
                  <a:rPr lang="en-US" sz="2800" dirty="0" smtClean="0">
                    <a:latin typeface="Times New Roman"/>
                    <a:ea typeface="Times New Roman"/>
                    <a:cs typeface="Arial"/>
                  </a:rPr>
                  <a:t>PD = 25 ton</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PL = 26  ton</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Pile diameter = 40 cm</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Length = 5 m </a:t>
                </a:r>
                <a:endParaRPr lang="en-US" sz="2000" dirty="0">
                  <a:latin typeface="Calibri"/>
                  <a:ea typeface="Times New Roman"/>
                  <a:cs typeface="Arial"/>
                </a:endParaRPr>
              </a:p>
              <a:p>
                <a:pPr algn="l">
                  <a:lnSpc>
                    <a:spcPct val="115000"/>
                  </a:lnSpc>
                  <a:spcAft>
                    <a:spcPts val="1000"/>
                  </a:spcAft>
                </a:pPr>
                <a:r>
                  <a:rPr lang="en-US" sz="2800" dirty="0">
                    <a:latin typeface="Calibri"/>
                    <a:ea typeface="Times New Roman"/>
                    <a:cs typeface="Arial"/>
                  </a:rPr>
                  <a:t>Pile </a:t>
                </a:r>
                <a:r>
                  <a:rPr lang="en-US" sz="2800" dirty="0">
                    <a:latin typeface="Romantic"/>
                    <a:ea typeface="Times New Roman"/>
                    <a:cs typeface="Arial"/>
                  </a:rPr>
                  <a:t> allowable </a:t>
                </a:r>
                <a:r>
                  <a:rPr lang="en-US" sz="2800" dirty="0" err="1">
                    <a:latin typeface="Romantic"/>
                    <a:ea typeface="Times New Roman"/>
                    <a:cs typeface="Arial"/>
                  </a:rPr>
                  <a:t>capacityl</a:t>
                </a:r>
                <a:r>
                  <a:rPr lang="en-US" sz="2800" dirty="0">
                    <a:latin typeface="Romantic"/>
                    <a:ea typeface="Times New Roman"/>
                    <a:cs typeface="Arial"/>
                  </a:rPr>
                  <a:t>= 40 </a:t>
                </a:r>
                <a:r>
                  <a:rPr lang="en-US" sz="2800" dirty="0" smtClean="0">
                    <a:latin typeface="Romantic"/>
                    <a:ea typeface="Times New Roman"/>
                    <a:cs typeface="Arial"/>
                  </a:rPr>
                  <a:t>ton</a:t>
                </a:r>
              </a:p>
              <a:p>
                <a:pPr algn="l">
                  <a:lnSpc>
                    <a:spcPct val="115000"/>
                  </a:lnSpc>
                  <a:spcAft>
                    <a:spcPts val="1000"/>
                  </a:spcAft>
                </a:pPr>
                <a:r>
                  <a:rPr lang="en-US" sz="2800" b="1" dirty="0" smtClean="0">
                    <a:latin typeface="Romantic"/>
                    <a:ea typeface="Times New Roman"/>
                    <a:cs typeface="Arial"/>
                  </a:rPr>
                  <a:t>design of pile cap</a:t>
                </a:r>
                <a:endParaRPr lang="en-US" sz="2000" dirty="0" smtClean="0">
                  <a:latin typeface="Calibri"/>
                  <a:ea typeface="Times New Roman"/>
                  <a:cs typeface="Arial"/>
                </a:endParaRPr>
              </a:p>
              <a:p>
                <a:pPr algn="l">
                  <a:lnSpc>
                    <a:spcPct val="115000"/>
                  </a:lnSpc>
                  <a:spcAft>
                    <a:spcPts val="1000"/>
                  </a:spcAft>
                </a:pPr>
                <a14:m>
                  <m:oMathPara xmlns:m="http://schemas.openxmlformats.org/officeDocument/2006/math">
                    <m:oMathParaPr>
                      <m:jc m:val="left"/>
                    </m:oMathParaPr>
                    <m:oMath xmlns:m="http://schemas.openxmlformats.org/officeDocument/2006/math">
                      <m:r>
                        <a:rPr lang="en-US" sz="2800" i="1">
                          <a:latin typeface="Cambria Math"/>
                          <a:ea typeface="Times New Roman"/>
                          <a:cs typeface="Arial"/>
                        </a:rPr>
                        <m:t>d</m:t>
                      </m:r>
                      <m:r>
                        <a:rPr lang="en-US" sz="2800" i="1">
                          <a:latin typeface="Cambria Math"/>
                          <a:ea typeface="Times New Roman"/>
                          <a:cs typeface="Arial"/>
                        </a:rPr>
                        <m:t>=</m:t>
                      </m:r>
                      <m:r>
                        <a:rPr lang="en-US" sz="2800" i="1">
                          <a:latin typeface="Cambria Math"/>
                          <a:ea typeface="Times New Roman"/>
                          <a:cs typeface="Arial"/>
                        </a:rPr>
                        <m:t>80</m:t>
                      </m:r>
                      <m:r>
                        <a:rPr lang="en-US" sz="2800" i="1">
                          <a:latin typeface="Cambria Math"/>
                          <a:ea typeface="Times New Roman"/>
                          <a:cs typeface="Arial"/>
                        </a:rPr>
                        <m:t> </m:t>
                      </m:r>
                      <m:r>
                        <a:rPr lang="en-US" sz="2800" i="1">
                          <a:latin typeface="Cambria Math"/>
                          <a:ea typeface="Times New Roman"/>
                          <a:cs typeface="Arial"/>
                        </a:rPr>
                        <m:t>cm</m:t>
                      </m:r>
                    </m:oMath>
                  </m:oMathPara>
                </a14:m>
                <a:endParaRPr lang="en-US" sz="2000" dirty="0" smtClean="0">
                  <a:effectLst/>
                  <a:latin typeface="Calibri"/>
                  <a:ea typeface="Times New Roman"/>
                  <a:cs typeface="Arial"/>
                </a:endParaRPr>
              </a:p>
              <a:p>
                <a:pPr algn="l">
                  <a:lnSpc>
                    <a:spcPct val="115000"/>
                  </a:lnSpc>
                  <a:spcAft>
                    <a:spcPts val="1000"/>
                  </a:spcAft>
                </a:pPr>
                <a:r>
                  <a:rPr lang="ar-SA" sz="2000" dirty="0" smtClean="0">
                    <a:ea typeface="Times New Roman"/>
                    <a:cs typeface="Arial"/>
                  </a:rPr>
                  <a:t> </a:t>
                </a:r>
                <a14:m>
                  <m:oMath xmlns:m="http://schemas.openxmlformats.org/officeDocument/2006/math">
                    <m:r>
                      <a:rPr lang="en-US" sz="2000" i="1">
                        <a:latin typeface="Cambria Math"/>
                        <a:ea typeface="Times New Roman"/>
                        <a:cs typeface="Arial"/>
                      </a:rPr>
                      <m:t>Ø </m:t>
                    </m:r>
                    <m:r>
                      <m:rPr>
                        <m:sty m:val="p"/>
                      </m:rPr>
                      <a:rPr lang="en-US" sz="2000" i="1">
                        <a:latin typeface="Cambria Math"/>
                        <a:ea typeface="Times New Roman"/>
                        <a:cs typeface="Arial"/>
                      </a:rPr>
                      <m:t>VC</m:t>
                    </m:r>
                    <m:r>
                      <a:rPr lang="en-US" sz="2000" i="1">
                        <a:effectLst/>
                        <a:latin typeface="Cambria Math"/>
                        <a:ea typeface="Times New Roman"/>
                        <a:cs typeface="Arial"/>
                      </a:rPr>
                      <m:t>&gt;</m:t>
                    </m:r>
                    <m:r>
                      <a:rPr lang="en-US" sz="2000" i="1">
                        <a:effectLst/>
                        <a:latin typeface="Cambria Math"/>
                        <a:ea typeface="Times New Roman"/>
                        <a:cs typeface="Arial"/>
                      </a:rPr>
                      <m:t>Vu</m:t>
                    </m:r>
                  </m:oMath>
                </a14:m>
                <a:r>
                  <a:rPr lang="ar-SA" sz="2000" dirty="0" smtClean="0">
                    <a:effectLst/>
                    <a:latin typeface="Calibri"/>
                    <a:ea typeface="Times New Roman"/>
                    <a:cs typeface="Arial"/>
                  </a:rPr>
                  <a:t> </a:t>
                </a:r>
                <a:endParaRPr lang="en-US" sz="2000" dirty="0">
                  <a:effectLst/>
                  <a:latin typeface="Calibri"/>
                  <a:ea typeface="Times New Roman"/>
                  <a:cs typeface="Arial"/>
                </a:endParaRPr>
              </a:p>
              <a:p>
                <a:pPr algn="l"/>
                <a:r>
                  <a:rPr lang="en-US" sz="2000" b="1" dirty="0">
                    <a:latin typeface="Romantic"/>
                    <a:ea typeface="Times New Roman"/>
                    <a:cs typeface="Arial"/>
                  </a:rPr>
                  <a:t>design of pile </a:t>
                </a:r>
                <a:endParaRPr lang="en-US" sz="2000" b="1" dirty="0" smtClean="0">
                  <a:latin typeface="Romantic"/>
                  <a:ea typeface="Times New Roman"/>
                  <a:cs typeface="Arial"/>
                </a:endParaRPr>
              </a:p>
              <a:p>
                <a:pPr algn="l"/>
                <a:endParaRPr lang="en-US" sz="2000" b="1" dirty="0">
                  <a:latin typeface="Romantic"/>
                  <a:ea typeface="Times New Roman"/>
                  <a:cs typeface="Arial"/>
                </a:endParaRPr>
              </a:p>
              <a:p>
                <a:pPr algn="l"/>
                <a:r>
                  <a:rPr lang="ar-SA" sz="2800" dirty="0" smtClean="0">
                    <a:ea typeface="Times New Roman"/>
                    <a:cs typeface="Arial"/>
                  </a:rPr>
                  <a:t>           </a:t>
                </a:r>
                <a:r>
                  <a:rPr lang="en-US" sz="2800" dirty="0">
                    <a:ea typeface="Times New Roman"/>
                    <a:cs typeface="Arial"/>
                  </a:rPr>
                  <a:t>Use 6 Ø12</a:t>
                </a:r>
                <a:r>
                  <a:rPr lang="ar-SA" sz="2800" dirty="0" smtClean="0">
                    <a:ea typeface="Times New Roman"/>
                    <a:cs typeface="Arial"/>
                  </a:rPr>
                  <a:t>     </a:t>
                </a:r>
                <a:r>
                  <a:rPr lang="en-US" sz="2800" dirty="0" smtClean="0">
                    <a:ea typeface="Times New Roman"/>
                    <a:cs typeface="Arial"/>
                  </a:rPr>
                  <a:t>A</a:t>
                </a:r>
                <a14:m>
                  <m:oMath xmlns:m="http://schemas.openxmlformats.org/officeDocument/2006/math">
                    <m:r>
                      <a:rPr lang="en-US" sz="2800" i="1">
                        <a:latin typeface="Cambria Math"/>
                        <a:ea typeface="Times New Roman"/>
                        <a:cs typeface="Arial"/>
                      </a:rPr>
                      <m:t>s</m:t>
                    </m:r>
                    <m:r>
                      <a:rPr lang="en-US" sz="2800" i="1">
                        <a:latin typeface="Cambria Math"/>
                        <a:ea typeface="Times New Roman"/>
                        <a:cs typeface="Arial"/>
                      </a:rPr>
                      <m:t>=</m:t>
                    </m:r>
                    <m:r>
                      <a:rPr lang="en-US" sz="2800" i="1">
                        <a:latin typeface="Cambria Math"/>
                        <a:ea typeface="Times New Roman"/>
                        <a:cs typeface="Arial"/>
                      </a:rPr>
                      <m:t>0</m:t>
                    </m:r>
                    <m:r>
                      <a:rPr lang="en-US" sz="2800" i="1">
                        <a:latin typeface="Cambria Math"/>
                        <a:ea typeface="Times New Roman"/>
                        <a:cs typeface="Arial"/>
                      </a:rPr>
                      <m:t>.</m:t>
                    </m:r>
                    <m:r>
                      <a:rPr lang="en-US" sz="2800" i="1">
                        <a:latin typeface="Cambria Math"/>
                        <a:ea typeface="Times New Roman"/>
                        <a:cs typeface="Arial"/>
                      </a:rPr>
                      <m:t>005</m:t>
                    </m:r>
                    <m:r>
                      <a:rPr lang="en-US" sz="2800" i="1">
                        <a:latin typeface="Cambria Math"/>
                        <a:ea typeface="Times New Roman"/>
                        <a:cs typeface="Arial"/>
                      </a:rPr>
                      <m:t> </m:t>
                    </m:r>
                    <m:r>
                      <a:rPr lang="en-US" sz="2800" i="1">
                        <a:latin typeface="Cambria Math"/>
                        <a:ea typeface="Times New Roman"/>
                        <a:cs typeface="Arial"/>
                      </a:rPr>
                      <m:t>Ap</m:t>
                    </m:r>
                  </m:oMath>
                </a14:m>
                <a:endParaRPr lang="ar-SA"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323528" y="692696"/>
                <a:ext cx="7854696" cy="6165304"/>
              </a:xfrm>
              <a:blipFill rotWithShape="1">
                <a:blip r:embed="rId2"/>
                <a:stretch>
                  <a:fillRect l="-3103" t="-989"/>
                </a:stretch>
              </a:blipFill>
            </p:spPr>
            <p:txBody>
              <a:bodyPr/>
              <a:lstStyle/>
              <a:p>
                <a:r>
                  <a:rPr lang="ar-SA">
                    <a:noFill/>
                  </a:rPr>
                  <a:t> </a:t>
                </a:r>
              </a:p>
            </p:txBody>
          </p:sp>
        </mc:Fallback>
      </mc:AlternateContent>
    </p:spTree>
    <p:extLst>
      <p:ext uri="{BB962C8B-B14F-4D97-AF65-F5344CB8AC3E}">
        <p14:creationId xmlns:p14="http://schemas.microsoft.com/office/powerpoint/2010/main" val="127921955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52536" y="-1347891"/>
            <a:ext cx="8064896" cy="8205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4172142"/>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196752" y="-3483768"/>
            <a:ext cx="10764688" cy="12850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764525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556792" y="0"/>
            <a:ext cx="13321480"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78245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srcRect/>
          <a:stretch>
            <a:fillRect/>
          </a:stretch>
        </p:blipFill>
        <p:spPr bwMode="auto">
          <a:xfrm>
            <a:off x="1071538" y="1714488"/>
            <a:ext cx="6638954" cy="4873329"/>
          </a:xfrm>
          <a:prstGeom prst="rect">
            <a:avLst/>
          </a:prstGeom>
          <a:noFill/>
          <a:ln w="3175">
            <a:solidFill>
              <a:srgbClr xmlns:mc="http://schemas.openxmlformats.org/markup-compatibility/2006" xmlns:a14="http://schemas.microsoft.com/office/drawing/2010/main" val="FFFFFF" mc:Ignorable=""/>
            </a:solidFill>
            <a:miter lim="800000"/>
            <a:headEnd/>
            <a:tailEnd/>
          </a:ln>
        </p:spPr>
      </p:pic>
      <p:sp>
        <p:nvSpPr>
          <p:cNvPr id="2" name="عنوان 1"/>
          <p:cNvSpPr>
            <a:spLocks noGrp="1"/>
          </p:cNvSpPr>
          <p:nvPr>
            <p:ph type="ctrTitle"/>
          </p:nvPr>
        </p:nvSpPr>
        <p:spPr>
          <a:xfrm>
            <a:off x="5500694" y="357166"/>
            <a:ext cx="3455858" cy="1271598"/>
          </a:xfrm>
        </p:spPr>
        <p:txBody>
          <a:bodyPr>
            <a:normAutofit/>
          </a:bodyPr>
          <a:lstStyle/>
          <a:p>
            <a:r>
              <a:rPr lang="ar-SA" dirty="0" smtClean="0">
                <a:solidFill>
                  <a:schemeClr val="tx1"/>
                </a:solidFill>
              </a:rPr>
              <a:t>موقع المشروع</a:t>
            </a:r>
            <a:endParaRPr lang="ar-SA" dirty="0">
              <a:solidFill>
                <a:schemeClr val="tx1"/>
              </a:solidFill>
            </a:endParaRPr>
          </a:p>
        </p:txBody>
      </p:sp>
      <p:sp>
        <p:nvSpPr>
          <p:cNvPr id="3" name="عنوان فرعي 2"/>
          <p:cNvSpPr>
            <a:spLocks noGrp="1"/>
          </p:cNvSpPr>
          <p:nvPr>
            <p:ph type="subTitle" idx="1"/>
          </p:nvPr>
        </p:nvSpPr>
        <p:spPr>
          <a:xfrm>
            <a:off x="1214414" y="4143380"/>
            <a:ext cx="1857388" cy="928694"/>
          </a:xfrm>
        </p:spPr>
        <p:txBody>
          <a:bodyPr/>
          <a:lstStyle/>
          <a:p>
            <a:r>
              <a:rPr lang="ar-SA" dirty="0" smtClean="0"/>
              <a:t>أرض المشروع</a:t>
            </a:r>
            <a:endParaRPr lang="ar-SA"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9509"/>
            <a:ext cx="7851648" cy="1828800"/>
          </a:xfrm>
        </p:spPr>
        <p:txBody>
          <a:bodyPr/>
          <a:lstStyle/>
          <a:p>
            <a:r>
              <a:rPr lang="ar-SA" dirty="0" smtClean="0"/>
              <a:t>التصميم الزلزالي</a:t>
            </a:r>
            <a:endParaRPr lang="ar-SA" dirty="0"/>
          </a:p>
        </p:txBody>
      </p:sp>
      <p:sp>
        <p:nvSpPr>
          <p:cNvPr id="3" name="Subtitle 2"/>
          <p:cNvSpPr>
            <a:spLocks noGrp="1"/>
          </p:cNvSpPr>
          <p:nvPr>
            <p:ph type="subTitle" idx="1"/>
          </p:nvPr>
        </p:nvSpPr>
        <p:spPr>
          <a:xfrm>
            <a:off x="533400" y="1628800"/>
            <a:ext cx="7854696" cy="4392488"/>
          </a:xfrm>
        </p:spPr>
        <p:txBody>
          <a:bodyPr>
            <a:normAutofit fontScale="85000" lnSpcReduction="20000"/>
          </a:bodyPr>
          <a:lstStyle/>
          <a:p>
            <a:pPr>
              <a:lnSpc>
                <a:spcPct val="115000"/>
              </a:lnSpc>
              <a:spcAft>
                <a:spcPts val="1000"/>
              </a:spcAft>
            </a:pPr>
            <a:r>
              <a:rPr lang="ar-SA" sz="2800" dirty="0">
                <a:latin typeface="Calibri"/>
                <a:ea typeface="Times New Roman"/>
                <a:cs typeface="Times New Roman"/>
              </a:rPr>
              <a:t>حساب </a:t>
            </a:r>
            <a:r>
              <a:rPr lang="en-US" sz="2800" dirty="0">
                <a:latin typeface="Times New Roman"/>
                <a:ea typeface="Times New Roman"/>
                <a:cs typeface="Arial"/>
              </a:rPr>
              <a:t>CV</a:t>
            </a:r>
            <a:r>
              <a:rPr lang="ar-SA" sz="2800" dirty="0">
                <a:latin typeface="Calibri"/>
                <a:ea typeface="Times New Roman"/>
                <a:cs typeface="Times New Roman"/>
              </a:rPr>
              <a:t> :</a:t>
            </a:r>
            <a:endParaRPr lang="en-US" sz="2000" dirty="0">
              <a:latin typeface="Calibri"/>
              <a:ea typeface="Times New Roman"/>
              <a:cs typeface="Arial"/>
            </a:endParaRPr>
          </a:p>
          <a:p>
            <a:pPr>
              <a:lnSpc>
                <a:spcPct val="115000"/>
              </a:lnSpc>
              <a:spcAft>
                <a:spcPts val="1000"/>
              </a:spcAft>
            </a:pPr>
            <a:r>
              <a:rPr lang="ar-SA" sz="2800" dirty="0">
                <a:latin typeface="Calibri"/>
                <a:ea typeface="Times New Roman"/>
                <a:cs typeface="Times New Roman"/>
              </a:rPr>
              <a:t>عامل زلزالية المنطقة </a:t>
            </a:r>
            <a:r>
              <a:rPr lang="en-US" sz="2800" dirty="0">
                <a:latin typeface="Times New Roman"/>
                <a:ea typeface="Times New Roman"/>
                <a:cs typeface="Arial"/>
              </a:rPr>
              <a:t>Seismic Zone Factor, Z</a:t>
            </a:r>
            <a:r>
              <a:rPr lang="ar-SA" sz="2800" dirty="0">
                <a:latin typeface="Calibri"/>
                <a:ea typeface="Times New Roman"/>
                <a:cs typeface="Times New Roman"/>
              </a:rPr>
              <a:t>، واستنادا إلى الدراسات التي قام بها مركز علوم الأرض وهندسة الزلازل في جامعة النجاح الوطنية في فلسطين، فإن</a:t>
            </a:r>
            <a:r>
              <a:rPr lang="en-US" sz="2800" dirty="0">
                <a:latin typeface="Times New Roman"/>
                <a:ea typeface="Times New Roman"/>
                <a:cs typeface="Arial"/>
              </a:rPr>
              <a:t>  </a:t>
            </a:r>
            <a:r>
              <a:rPr lang="ar-SA" sz="2800" dirty="0">
                <a:latin typeface="Calibri"/>
                <a:ea typeface="Times New Roman"/>
                <a:cs typeface="Times New Roman"/>
              </a:rPr>
              <a:t>طولكرم تقع ضمن المنطقة الثانية (</a:t>
            </a:r>
            <a:r>
              <a:rPr lang="en-US" sz="2800" dirty="0">
                <a:latin typeface="Times New Roman"/>
                <a:ea typeface="Times New Roman"/>
                <a:cs typeface="Arial"/>
              </a:rPr>
              <a:t>Zone 2A</a:t>
            </a:r>
            <a:r>
              <a:rPr lang="ar-SA" sz="2800" dirty="0">
                <a:latin typeface="Calibri"/>
                <a:ea typeface="Times New Roman"/>
                <a:cs typeface="Times New Roman"/>
              </a:rPr>
              <a:t>)، ومنها يمكن إيجاد قيمة المعامل الزلزالي لمدينة طولكرم هو </a:t>
            </a:r>
            <a:endParaRPr lang="en-US" sz="2000" dirty="0">
              <a:latin typeface="Calibri"/>
              <a:ea typeface="Times New Roman"/>
              <a:cs typeface="Arial"/>
            </a:endParaRPr>
          </a:p>
          <a:p>
            <a:pPr>
              <a:lnSpc>
                <a:spcPct val="115000"/>
              </a:lnSpc>
              <a:spcAft>
                <a:spcPts val="1000"/>
              </a:spcAft>
            </a:pPr>
            <a:r>
              <a:rPr lang="ar-SA" sz="2800" dirty="0">
                <a:latin typeface="Calibri"/>
                <a:ea typeface="Times New Roman"/>
                <a:cs typeface="Times New Roman"/>
              </a:rPr>
              <a:t>(</a:t>
            </a:r>
            <a:r>
              <a:rPr lang="en-US" sz="2800" dirty="0">
                <a:latin typeface="Times New Roman"/>
                <a:ea typeface="Times New Roman"/>
                <a:cs typeface="Arial"/>
              </a:rPr>
              <a:t>Z = 0.15</a:t>
            </a:r>
            <a:r>
              <a:rPr lang="ar-SA" sz="2800" dirty="0">
                <a:latin typeface="Calibri"/>
                <a:ea typeface="Times New Roman"/>
                <a:cs typeface="Times New Roman"/>
              </a:rPr>
              <a:t>).</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 </a:t>
            </a:r>
            <a:endParaRPr lang="en-US" sz="2000" dirty="0">
              <a:latin typeface="Calibri"/>
              <a:ea typeface="Times New Roman"/>
              <a:cs typeface="Arial"/>
            </a:endParaRPr>
          </a:p>
          <a:p>
            <a:pPr>
              <a:lnSpc>
                <a:spcPct val="115000"/>
              </a:lnSpc>
              <a:spcAft>
                <a:spcPts val="1000"/>
              </a:spcAft>
            </a:pPr>
            <a:r>
              <a:rPr lang="ar-SA" sz="2800" dirty="0">
                <a:latin typeface="Calibri"/>
                <a:ea typeface="Times New Roman"/>
                <a:cs typeface="Times New Roman"/>
              </a:rPr>
              <a:t>وحسب قيم عامل زلزالية المنطقة ونوع التربة فإن </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CV = 0.32</a:t>
            </a:r>
            <a:endParaRPr lang="en-US" sz="2000" dirty="0">
              <a:latin typeface="Calibri"/>
              <a:ea typeface="Times New Roman"/>
              <a:cs typeface="Arial"/>
            </a:endParaRPr>
          </a:p>
          <a:p>
            <a:endParaRPr lang="ar-SA" dirty="0"/>
          </a:p>
        </p:txBody>
      </p:sp>
    </p:spTree>
    <p:extLst>
      <p:ext uri="{BB962C8B-B14F-4D97-AF65-F5344CB8AC3E}">
        <p14:creationId xmlns:p14="http://schemas.microsoft.com/office/powerpoint/2010/main" val="2829880899"/>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764704"/>
            <a:ext cx="7854696" cy="1752600"/>
          </a:xfrm>
        </p:spPr>
        <p:txBody>
          <a:bodyPr>
            <a:normAutofit fontScale="85000" lnSpcReduction="20000"/>
          </a:bodyPr>
          <a:lstStyle/>
          <a:p>
            <a:pPr algn="l">
              <a:lnSpc>
                <a:spcPct val="115000"/>
              </a:lnSpc>
              <a:spcAft>
                <a:spcPts val="1000"/>
              </a:spcAft>
            </a:pPr>
            <a:r>
              <a:rPr lang="en-US" sz="2800" dirty="0">
                <a:latin typeface="Times New Roman"/>
                <a:ea typeface="Times New Roman"/>
                <a:cs typeface="Arial"/>
              </a:rPr>
              <a:t>V = CS*W = 0.064*6370= 407.68 ton.</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V &lt; </a:t>
            </a:r>
            <a:r>
              <a:rPr lang="en-US" sz="2800" dirty="0" err="1">
                <a:latin typeface="Times New Roman"/>
                <a:ea typeface="Times New Roman"/>
                <a:cs typeface="Arial"/>
              </a:rPr>
              <a:t>Vmax</a:t>
            </a:r>
            <a:r>
              <a:rPr lang="en-US" sz="2800" dirty="0">
                <a:latin typeface="Times New Roman"/>
                <a:ea typeface="Times New Roman"/>
                <a:cs typeface="Arial"/>
              </a:rPr>
              <a:t> = 2.5 </a:t>
            </a:r>
            <a:r>
              <a:rPr lang="en-US" sz="2800" dirty="0" err="1">
                <a:latin typeface="Times New Roman"/>
                <a:ea typeface="Times New Roman"/>
                <a:cs typeface="Arial"/>
              </a:rPr>
              <a:t>Ca</a:t>
            </a:r>
            <a:r>
              <a:rPr lang="ar-SA" sz="2800" dirty="0">
                <a:latin typeface="Calibri"/>
                <a:ea typeface="Times New Roman"/>
                <a:cs typeface="Times New Roman"/>
              </a:rPr>
              <a:t>×</a:t>
            </a:r>
            <a:r>
              <a:rPr lang="en-US" sz="2800" dirty="0">
                <a:latin typeface="Times New Roman"/>
                <a:ea typeface="Times New Roman"/>
                <a:cs typeface="Arial"/>
              </a:rPr>
              <a:t>I</a:t>
            </a:r>
            <a:r>
              <a:rPr lang="ar-SA" sz="2800" dirty="0">
                <a:latin typeface="Calibri"/>
                <a:ea typeface="Times New Roman"/>
                <a:cs typeface="Times New Roman"/>
              </a:rPr>
              <a:t>×</a:t>
            </a:r>
            <a:r>
              <a:rPr lang="en-US" sz="2800" dirty="0">
                <a:latin typeface="Times New Roman"/>
                <a:ea typeface="Times New Roman"/>
                <a:cs typeface="Arial"/>
              </a:rPr>
              <a:t>W</a:t>
            </a:r>
            <a:r>
              <a:rPr lang="ar-SA" sz="2800" dirty="0">
                <a:latin typeface="Calibri"/>
                <a:ea typeface="Times New Roman"/>
                <a:cs typeface="Times New Roman"/>
              </a:rPr>
              <a:t>÷</a:t>
            </a:r>
            <a:r>
              <a:rPr lang="en-US" sz="2800" dirty="0">
                <a:latin typeface="Times New Roman"/>
                <a:ea typeface="Times New Roman"/>
                <a:cs typeface="Arial"/>
              </a:rPr>
              <a:t>R</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V &gt; </a:t>
            </a:r>
            <a:r>
              <a:rPr lang="en-US" sz="2800" dirty="0" err="1">
                <a:latin typeface="Times New Roman"/>
                <a:ea typeface="Times New Roman"/>
                <a:cs typeface="Arial"/>
              </a:rPr>
              <a:t>Vmin</a:t>
            </a:r>
            <a:r>
              <a:rPr lang="en-US" sz="2800" dirty="0">
                <a:latin typeface="Times New Roman"/>
                <a:ea typeface="Times New Roman"/>
                <a:cs typeface="Arial"/>
              </a:rPr>
              <a:t> = 0.11 </a:t>
            </a:r>
            <a:r>
              <a:rPr lang="en-US" sz="2800" dirty="0" err="1">
                <a:latin typeface="Times New Roman"/>
                <a:ea typeface="Times New Roman"/>
                <a:cs typeface="Arial"/>
              </a:rPr>
              <a:t>Ca</a:t>
            </a:r>
            <a:r>
              <a:rPr lang="ar-SA" sz="2800" dirty="0">
                <a:latin typeface="Calibri"/>
                <a:ea typeface="Times New Roman"/>
                <a:cs typeface="Times New Roman"/>
              </a:rPr>
              <a:t>×</a:t>
            </a:r>
            <a:r>
              <a:rPr lang="en-US" sz="2800" dirty="0">
                <a:latin typeface="Times New Roman"/>
                <a:ea typeface="Times New Roman"/>
                <a:cs typeface="Arial"/>
              </a:rPr>
              <a:t>I</a:t>
            </a:r>
            <a:r>
              <a:rPr lang="ar-SA" sz="2800" dirty="0">
                <a:latin typeface="Calibri"/>
                <a:ea typeface="Times New Roman"/>
                <a:cs typeface="Times New Roman"/>
              </a:rPr>
              <a:t>×</a:t>
            </a:r>
            <a:r>
              <a:rPr lang="en-US" sz="2800" dirty="0">
                <a:latin typeface="Times New Roman"/>
                <a:ea typeface="Times New Roman"/>
                <a:cs typeface="Arial"/>
              </a:rPr>
              <a:t>W</a:t>
            </a:r>
            <a:endParaRPr lang="en-US" sz="2000" dirty="0">
              <a:latin typeface="Calibri"/>
              <a:ea typeface="Times New Roman"/>
              <a:cs typeface="Arial"/>
            </a:endParaRPr>
          </a:p>
          <a:p>
            <a:endParaRPr lang="ar-SA" dirty="0"/>
          </a:p>
        </p:txBody>
      </p:sp>
      <p:sp>
        <p:nvSpPr>
          <p:cNvPr id="4" name="TextBox 3"/>
          <p:cNvSpPr txBox="1"/>
          <p:nvPr/>
        </p:nvSpPr>
        <p:spPr>
          <a:xfrm>
            <a:off x="3707904" y="2404551"/>
            <a:ext cx="5266129" cy="517065"/>
          </a:xfrm>
          <a:prstGeom prst="rect">
            <a:avLst/>
          </a:prstGeom>
          <a:noFill/>
        </p:spPr>
        <p:txBody>
          <a:bodyPr wrap="square" rtlCol="1">
            <a:spAutoFit/>
          </a:bodyPr>
          <a:lstStyle/>
          <a:p>
            <a:pPr>
              <a:lnSpc>
                <a:spcPct val="115000"/>
              </a:lnSpc>
              <a:spcAft>
                <a:spcPts val="1000"/>
              </a:spcAft>
            </a:pPr>
            <a:r>
              <a:rPr lang="ar-SA" sz="2400" b="1" dirty="0">
                <a:latin typeface="Times New Roman"/>
                <a:ea typeface="Times New Roman"/>
                <a:cs typeface="Arial"/>
              </a:rPr>
              <a:t>توزيع القوى القاصة الأفقية على الطوابق</a:t>
            </a:r>
            <a:endParaRPr lang="en-US" sz="2400" b="1" dirty="0">
              <a:latin typeface="Times New Roman"/>
              <a:ea typeface="Times New Roman"/>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1678429335"/>
              </p:ext>
            </p:extLst>
          </p:nvPr>
        </p:nvGraphicFramePr>
        <p:xfrm>
          <a:off x="323528" y="3068960"/>
          <a:ext cx="8496944" cy="2808312"/>
        </p:xfrm>
        <a:graphic>
          <a:graphicData uri="http://schemas.openxmlformats.org/drawingml/2006/table">
            <a:tbl>
              <a:tblPr firstRow="1" firstCol="1" bandRow="1" bandCol="1">
                <a:tableStyleId>{5940675A-B579-460E-94D1-54222C63F5DA}</a:tableStyleId>
              </a:tblPr>
              <a:tblGrid>
                <a:gridCol w="665909"/>
                <a:gridCol w="730754"/>
                <a:gridCol w="690850"/>
                <a:gridCol w="698331"/>
                <a:gridCol w="867926"/>
                <a:gridCol w="1602814"/>
                <a:gridCol w="1216283"/>
                <a:gridCol w="824696"/>
                <a:gridCol w="1199381"/>
              </a:tblGrid>
              <a:tr h="877014">
                <a:tc>
                  <a:txBody>
                    <a:bodyPr/>
                    <a:lstStyle/>
                    <a:p>
                      <a:pPr algn="ctr" rtl="1">
                        <a:lnSpc>
                          <a:spcPct val="115000"/>
                        </a:lnSpc>
                        <a:spcAft>
                          <a:spcPts val="1000"/>
                        </a:spcAft>
                      </a:pPr>
                      <a:r>
                        <a:rPr lang="en-US" sz="1600" b="1" dirty="0">
                          <a:effectLst/>
                        </a:rPr>
                        <a:t>Level</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a:effectLst/>
                        </a:rPr>
                        <a:t>D.L (ton)</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err="1">
                          <a:effectLst/>
                        </a:rPr>
                        <a:t>Wx</a:t>
                      </a:r>
                      <a:r>
                        <a:rPr lang="en-US" sz="1600" b="1" dirty="0">
                          <a:effectLst/>
                        </a:rPr>
                        <a:t> (ton)</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err="1">
                          <a:effectLst/>
                        </a:rPr>
                        <a:t>Hx</a:t>
                      </a:r>
                      <a:endParaRPr lang="en-US" sz="1600" b="1" dirty="0">
                        <a:effectLst/>
                      </a:endParaRPr>
                    </a:p>
                    <a:p>
                      <a:pPr algn="ctr" rtl="1">
                        <a:lnSpc>
                          <a:spcPct val="115000"/>
                        </a:lnSpc>
                        <a:spcAft>
                          <a:spcPts val="1000"/>
                        </a:spcAft>
                      </a:pPr>
                      <a:r>
                        <a:rPr lang="en-US" sz="1600" b="1" dirty="0">
                          <a:effectLst/>
                        </a:rPr>
                        <a:t>(m)</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err="1">
                          <a:effectLst/>
                        </a:rPr>
                        <a:t>Wx</a:t>
                      </a:r>
                      <a:r>
                        <a:rPr lang="en-US" sz="1600" b="1" dirty="0">
                          <a:effectLst/>
                        </a:rPr>
                        <a:t> . </a:t>
                      </a:r>
                      <a:r>
                        <a:rPr lang="en-US" sz="1600" b="1" dirty="0" err="1">
                          <a:effectLst/>
                        </a:rPr>
                        <a:t>hx</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a:effectLst/>
                        </a:rPr>
                        <a:t>(</a:t>
                      </a:r>
                      <a:r>
                        <a:rPr lang="en-US" sz="1600" b="1" dirty="0" err="1">
                          <a:effectLst/>
                        </a:rPr>
                        <a:t>Wx</a:t>
                      </a:r>
                      <a:r>
                        <a:rPr lang="en-US" sz="1600" b="1" dirty="0">
                          <a:effectLst/>
                        </a:rPr>
                        <a:t> . </a:t>
                      </a:r>
                      <a:r>
                        <a:rPr lang="en-US" sz="1600" b="1" dirty="0" err="1">
                          <a:effectLst/>
                        </a:rPr>
                        <a:t>hx</a:t>
                      </a:r>
                      <a:r>
                        <a:rPr lang="en-US" sz="1600" b="1" dirty="0">
                          <a:effectLst/>
                        </a:rPr>
                        <a:t>) ÷ ∑ </a:t>
                      </a:r>
                    </a:p>
                    <a:p>
                      <a:pPr algn="ctr" rtl="1">
                        <a:lnSpc>
                          <a:spcPct val="115000"/>
                        </a:lnSpc>
                        <a:spcAft>
                          <a:spcPts val="1000"/>
                        </a:spcAft>
                      </a:pPr>
                      <a:r>
                        <a:rPr lang="en-US" sz="1600" b="1" dirty="0">
                          <a:effectLst/>
                        </a:rPr>
                        <a:t>( </a:t>
                      </a:r>
                      <a:r>
                        <a:rPr lang="en-US" sz="1600" b="1" dirty="0" err="1">
                          <a:effectLst/>
                        </a:rPr>
                        <a:t>Wx</a:t>
                      </a:r>
                      <a:r>
                        <a:rPr lang="en-US" sz="1600" b="1" dirty="0">
                          <a:effectLst/>
                        </a:rPr>
                        <a:t> .</a:t>
                      </a:r>
                      <a:r>
                        <a:rPr lang="en-US" sz="1600" b="1" dirty="0" err="1">
                          <a:effectLst/>
                        </a:rPr>
                        <a:t>Hx</a:t>
                      </a:r>
                      <a:r>
                        <a:rPr lang="en-US" sz="1600" b="1" dirty="0">
                          <a:effectLst/>
                        </a:rPr>
                        <a:t>)</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a:effectLst/>
                        </a:rPr>
                        <a:t>Fi +Ft</a:t>
                      </a:r>
                    </a:p>
                    <a:p>
                      <a:pPr algn="ctr" rtl="1">
                        <a:lnSpc>
                          <a:spcPct val="115000"/>
                        </a:lnSpc>
                        <a:spcAft>
                          <a:spcPts val="1000"/>
                        </a:spcAft>
                      </a:pPr>
                      <a:r>
                        <a:rPr lang="en-US" sz="1600" b="1" dirty="0">
                          <a:effectLst/>
                        </a:rPr>
                        <a:t>(Ton)</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err="1">
                          <a:effectLst/>
                        </a:rPr>
                        <a:t>Vx</a:t>
                      </a:r>
                      <a:r>
                        <a:rPr lang="en-US" sz="1600" b="1" dirty="0">
                          <a:effectLst/>
                        </a:rPr>
                        <a:t> (ton)</a:t>
                      </a:r>
                      <a:endParaRPr lang="en-US" sz="16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1000"/>
                        </a:spcAft>
                      </a:pPr>
                      <a:r>
                        <a:rPr lang="en-US" sz="1600" b="1" dirty="0" err="1">
                          <a:effectLst/>
                        </a:rPr>
                        <a:t>Mx</a:t>
                      </a:r>
                      <a:r>
                        <a:rPr lang="en-US" sz="1600" b="1" dirty="0">
                          <a:effectLst/>
                        </a:rPr>
                        <a:t> (</a:t>
                      </a:r>
                      <a:r>
                        <a:rPr lang="en-US" sz="1600" b="1" dirty="0" err="1">
                          <a:effectLst/>
                        </a:rPr>
                        <a:t>ton.m</a:t>
                      </a:r>
                      <a:r>
                        <a:rPr lang="en-US" sz="1600" b="1" dirty="0">
                          <a:effectLst/>
                        </a:rPr>
                        <a:t>)</a:t>
                      </a:r>
                      <a:endParaRPr lang="en-US" sz="1600" b="1" dirty="0">
                        <a:effectLst/>
                        <a:latin typeface="Calibri"/>
                        <a:ea typeface="Times New Roman"/>
                        <a:cs typeface="Arial"/>
                      </a:endParaRPr>
                    </a:p>
                  </a:txBody>
                  <a:tcPr marL="68580" marR="68580" marT="0" marB="0">
                    <a:solidFill>
                      <a:schemeClr val="accent2"/>
                    </a:solidFill>
                  </a:tcPr>
                </a:tc>
              </a:tr>
              <a:tr h="321883">
                <a:tc>
                  <a:txBody>
                    <a:bodyPr/>
                    <a:lstStyle/>
                    <a:p>
                      <a:pPr algn="ctr" rtl="1">
                        <a:lnSpc>
                          <a:spcPct val="115000"/>
                        </a:lnSpc>
                        <a:spcAft>
                          <a:spcPts val="1000"/>
                        </a:spcAft>
                      </a:pPr>
                      <a:r>
                        <a:rPr lang="en-US" sz="1600" b="1">
                          <a:effectLst/>
                        </a:rPr>
                        <a:t>4</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16</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25480</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dirty="0">
                          <a:effectLst/>
                        </a:rPr>
                        <a:t>0.422078</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178.47</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178.47</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r>
              <a:tr h="321883">
                <a:tc>
                  <a:txBody>
                    <a:bodyPr/>
                    <a:lstStyle/>
                    <a:p>
                      <a:pPr algn="ctr" rtl="1">
                        <a:lnSpc>
                          <a:spcPct val="115000"/>
                        </a:lnSpc>
                        <a:spcAft>
                          <a:spcPts val="1000"/>
                        </a:spcAft>
                      </a:pPr>
                      <a:r>
                        <a:rPr lang="en-US" sz="1600" b="1">
                          <a:effectLst/>
                        </a:rPr>
                        <a:t>3</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12</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19110</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0.316558</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dirty="0">
                          <a:effectLst/>
                        </a:rPr>
                        <a:t>125.53</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304</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r>
              <a:tr h="321883">
                <a:tc>
                  <a:txBody>
                    <a:bodyPr/>
                    <a:lstStyle/>
                    <a:p>
                      <a:pPr algn="ctr" rtl="1">
                        <a:lnSpc>
                          <a:spcPct val="115000"/>
                        </a:lnSpc>
                        <a:spcAft>
                          <a:spcPts val="1000"/>
                        </a:spcAft>
                      </a:pPr>
                      <a:r>
                        <a:rPr lang="en-US" sz="1600" b="1">
                          <a:effectLst/>
                        </a:rPr>
                        <a:t>2</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8</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12740</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0.211039</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dirty="0">
                          <a:effectLst/>
                        </a:rPr>
                        <a:t>83.68</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387.68</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r>
              <a:tr h="321883">
                <a:tc>
                  <a:txBody>
                    <a:bodyPr/>
                    <a:lstStyle/>
                    <a:p>
                      <a:pPr algn="ctr" rtl="1">
                        <a:lnSpc>
                          <a:spcPct val="115000"/>
                        </a:lnSpc>
                        <a:spcAft>
                          <a:spcPts val="1000"/>
                        </a:spcAft>
                      </a:pPr>
                      <a:r>
                        <a:rPr lang="en-US" sz="1600" b="1">
                          <a:effectLst/>
                        </a:rPr>
                        <a:t>1</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1592.5</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4</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6370</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0.105519</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dirty="0">
                          <a:effectLst/>
                        </a:rPr>
                        <a:t>41.83</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407</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r>
              <a:tr h="643766">
                <a:tc>
                  <a:txBody>
                    <a:bodyPr/>
                    <a:lstStyle/>
                    <a:p>
                      <a:pPr algn="ctr" rtl="1">
                        <a:lnSpc>
                          <a:spcPct val="115000"/>
                        </a:lnSpc>
                        <a:spcAft>
                          <a:spcPts val="1000"/>
                        </a:spcAft>
                      </a:pPr>
                      <a:r>
                        <a:rPr lang="en-US" sz="1600" b="1">
                          <a:effectLst/>
                        </a:rPr>
                        <a:t>∑</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600" b="1">
                          <a:effectLst/>
                        </a:rPr>
                        <a:t>63700</a:t>
                      </a:r>
                    </a:p>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a:effectLst/>
                        </a:rPr>
                        <a:t> </a:t>
                      </a:r>
                      <a:endParaRPr lang="en-US" sz="1600" b="1">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dirty="0">
                          <a:effectLst/>
                        </a:rPr>
                        <a:t> </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dirty="0">
                          <a:effectLst/>
                        </a:rPr>
                        <a:t> </a:t>
                      </a:r>
                      <a:endParaRPr lang="en-US" sz="1600" b="1" dirty="0">
                        <a:effectLst/>
                        <a:latin typeface="Calibri"/>
                        <a:ea typeface="Times New Roman"/>
                        <a:cs typeface="Arial"/>
                      </a:endParaRPr>
                    </a:p>
                  </a:txBody>
                  <a:tcPr marL="68580" marR="68580" marT="0" marB="0"/>
                </a:tc>
                <a:tc>
                  <a:txBody>
                    <a:bodyPr/>
                    <a:lstStyle/>
                    <a:p>
                      <a:pPr algn="ctr" rtl="1">
                        <a:lnSpc>
                          <a:spcPct val="115000"/>
                        </a:lnSpc>
                        <a:spcAft>
                          <a:spcPts val="1000"/>
                        </a:spcAft>
                      </a:pPr>
                      <a:r>
                        <a:rPr lang="en-US" sz="1600" b="1" dirty="0">
                          <a:effectLst/>
                        </a:rPr>
                        <a:t>1088</a:t>
                      </a:r>
                      <a:endParaRPr lang="en-US" sz="1600" b="1" dirty="0">
                        <a:effectLst/>
                        <a:latin typeface="Calibri"/>
                        <a:ea typeface="Times New Roman"/>
                        <a:cs typeface="Arial"/>
                      </a:endParaRPr>
                    </a:p>
                  </a:txBody>
                  <a:tcPr marL="68580" marR="68580" marT="0" marB="0"/>
                </a:tc>
              </a:tr>
            </a:tbl>
          </a:graphicData>
        </a:graphic>
      </p:graphicFrame>
      <p:sp>
        <p:nvSpPr>
          <p:cNvPr id="6" name="TextBox 5"/>
          <p:cNvSpPr txBox="1"/>
          <p:nvPr/>
        </p:nvSpPr>
        <p:spPr>
          <a:xfrm>
            <a:off x="539552" y="5877272"/>
            <a:ext cx="8496944" cy="1034642"/>
          </a:xfrm>
          <a:prstGeom prst="rect">
            <a:avLst/>
          </a:prstGeom>
          <a:noFill/>
        </p:spPr>
        <p:txBody>
          <a:bodyPr wrap="square" rtlCol="1">
            <a:spAutoFit/>
          </a:bodyPr>
          <a:lstStyle/>
          <a:p>
            <a:pPr>
              <a:lnSpc>
                <a:spcPct val="115000"/>
              </a:lnSpc>
              <a:spcAft>
                <a:spcPts val="1000"/>
              </a:spcAft>
              <a:tabLst>
                <a:tab pos="4524375" algn="l"/>
              </a:tabLst>
            </a:pPr>
            <a:r>
              <a:rPr lang="ar-SA" sz="2800" b="1" dirty="0">
                <a:latin typeface="Calibri"/>
                <a:ea typeface="Times New Roman"/>
                <a:cs typeface="Arial"/>
              </a:rPr>
              <a:t>قيم الانحراف </a:t>
            </a:r>
            <a:r>
              <a:rPr lang="ar-SA" sz="2800" b="1" dirty="0" smtClean="0">
                <a:latin typeface="Calibri"/>
                <a:ea typeface="Times New Roman"/>
                <a:cs typeface="Arial"/>
              </a:rPr>
              <a:t>المركزية</a:t>
            </a:r>
            <a:endParaRPr lang="en-US" sz="2800" b="1" dirty="0">
              <a:latin typeface="Calibri"/>
              <a:ea typeface="Times New Roman"/>
              <a:cs typeface="Arial"/>
            </a:endParaRPr>
          </a:p>
          <a:p>
            <a:pPr algn="l">
              <a:lnSpc>
                <a:spcPct val="115000"/>
              </a:lnSpc>
              <a:spcAft>
                <a:spcPts val="1000"/>
              </a:spcAft>
            </a:pPr>
            <a:r>
              <a:rPr lang="en-US" dirty="0" smtClean="0">
                <a:latin typeface="Times New Roman"/>
                <a:ea typeface="Times New Roman"/>
                <a:cs typeface="Arial"/>
              </a:rPr>
              <a:t>e3 =0</a:t>
            </a:r>
            <a:r>
              <a:rPr lang="ar-SA" dirty="0" smtClean="0">
                <a:latin typeface="Times New Roman"/>
                <a:ea typeface="Times New Roman"/>
                <a:cs typeface="Arial"/>
              </a:rPr>
              <a:t> , </a:t>
            </a:r>
            <a:r>
              <a:rPr lang="en-US" dirty="0" smtClean="0">
                <a:latin typeface="Times New Roman"/>
                <a:ea typeface="Times New Roman"/>
                <a:cs typeface="Arial"/>
              </a:rPr>
              <a:t>e2 = 0</a:t>
            </a:r>
            <a:r>
              <a:rPr lang="ar-SA" dirty="0" smtClean="0">
                <a:latin typeface="Times New Roman"/>
                <a:ea typeface="Times New Roman"/>
                <a:cs typeface="Arial"/>
              </a:rPr>
              <a:t>  , </a:t>
            </a:r>
            <a:r>
              <a:rPr lang="en-US" dirty="0" smtClean="0">
                <a:latin typeface="Times New Roman"/>
                <a:ea typeface="Times New Roman"/>
                <a:cs typeface="Arial"/>
              </a:rPr>
              <a:t>-Assume e1 </a:t>
            </a:r>
            <a:r>
              <a:rPr lang="en-US" dirty="0">
                <a:latin typeface="Times New Roman"/>
                <a:ea typeface="Times New Roman"/>
                <a:cs typeface="Arial"/>
              </a:rPr>
              <a:t>=0</a:t>
            </a:r>
            <a:endParaRPr lang="en-US" sz="1400" dirty="0">
              <a:effectLst/>
              <a:latin typeface="Calibri"/>
              <a:ea typeface="Times New Roman"/>
              <a:cs typeface="Arial"/>
            </a:endParaRPr>
          </a:p>
        </p:txBody>
      </p:sp>
    </p:spTree>
    <p:extLst>
      <p:ext uri="{BB962C8B-B14F-4D97-AF65-F5344CB8AC3E}">
        <p14:creationId xmlns:p14="http://schemas.microsoft.com/office/powerpoint/2010/main" val="243943210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764704"/>
            <a:ext cx="7854696" cy="3096344"/>
          </a:xfrm>
        </p:spPr>
        <p:txBody>
          <a:bodyPr>
            <a:normAutofit fontScale="92500" lnSpcReduction="20000"/>
          </a:bodyPr>
          <a:lstStyle/>
          <a:p>
            <a:pPr algn="l" rtl="0">
              <a:lnSpc>
                <a:spcPct val="115000"/>
              </a:lnSpc>
              <a:spcAft>
                <a:spcPts val="1000"/>
              </a:spcAft>
            </a:pPr>
            <a:r>
              <a:rPr lang="en-US" sz="2800" b="1" dirty="0" smtClean="0">
                <a:latin typeface="Times New Roman"/>
                <a:ea typeface="Times New Roman"/>
                <a:cs typeface="Arial"/>
              </a:rPr>
              <a:t>Design </a:t>
            </a:r>
            <a:r>
              <a:rPr lang="en-US" sz="2800" b="1" dirty="0">
                <a:latin typeface="Times New Roman"/>
                <a:ea typeface="Times New Roman"/>
                <a:cs typeface="Arial"/>
              </a:rPr>
              <a:t>shear </a:t>
            </a:r>
            <a:r>
              <a:rPr lang="en-US" sz="2800" b="1" dirty="0" smtClean="0">
                <a:latin typeface="Times New Roman"/>
                <a:ea typeface="Times New Roman"/>
                <a:cs typeface="Arial"/>
              </a:rPr>
              <a:t>wall</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      vi =407.86 ton        </a:t>
            </a:r>
            <a:r>
              <a:rPr lang="en-US" sz="2800" dirty="0" err="1">
                <a:latin typeface="Times New Roman"/>
                <a:ea typeface="Times New Roman"/>
                <a:cs typeface="Arial"/>
              </a:rPr>
              <a:t>Mi</a:t>
            </a:r>
            <a:r>
              <a:rPr lang="en-US" sz="2800" dirty="0">
                <a:latin typeface="Times New Roman"/>
                <a:ea typeface="Times New Roman"/>
                <a:cs typeface="Arial"/>
              </a:rPr>
              <a:t>=1088  </a:t>
            </a:r>
            <a:r>
              <a:rPr lang="en-US" sz="2800" dirty="0" err="1">
                <a:latin typeface="Times New Roman"/>
                <a:ea typeface="Times New Roman"/>
                <a:cs typeface="Arial"/>
              </a:rPr>
              <a:t>ton.m</a:t>
            </a:r>
            <a:r>
              <a:rPr lang="en-US" sz="2800" dirty="0">
                <a:latin typeface="Times New Roman"/>
                <a:ea typeface="Times New Roman"/>
                <a:cs typeface="Arial"/>
              </a:rPr>
              <a:t>      Ni=216 ton</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 </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F max ≤ f c all  </a:t>
            </a:r>
            <a:endParaRPr lang="en-US" sz="2000" dirty="0">
              <a:latin typeface="Calibri"/>
              <a:ea typeface="Times New Roman"/>
              <a:cs typeface="Arial"/>
            </a:endParaRPr>
          </a:p>
          <a:p>
            <a:pPr algn="l">
              <a:lnSpc>
                <a:spcPct val="115000"/>
              </a:lnSpc>
              <a:spcAft>
                <a:spcPts val="1000"/>
              </a:spcAft>
            </a:pPr>
            <a:r>
              <a:rPr lang="en-US" sz="2800" dirty="0">
                <a:latin typeface="Times New Roman"/>
                <a:ea typeface="Times New Roman"/>
                <a:cs typeface="Arial"/>
              </a:rPr>
              <a:t>So this dimension is ok </a:t>
            </a:r>
            <a:endParaRPr lang="en-US" sz="2000" dirty="0">
              <a:latin typeface="Calibri"/>
              <a:ea typeface="Times New Roman"/>
              <a:cs typeface="Arial"/>
            </a:endParaRPr>
          </a:p>
          <a:p>
            <a:endParaRPr lang="ar-SA" dirty="0"/>
          </a:p>
        </p:txBody>
      </p:sp>
      <mc:AlternateContent xmlns:mc="http://schemas.openxmlformats.org/markup-compatibility/2006" xmlns:a14="http://schemas.microsoft.com/office/drawing/2010/main">
        <mc:Choice Requires="a14">
          <p:sp>
            <p:nvSpPr>
              <p:cNvPr id="4" name="Rectangle 3"/>
              <p:cNvSpPr/>
              <p:nvPr/>
            </p:nvSpPr>
            <p:spPr>
              <a:xfrm>
                <a:off x="539552" y="3789040"/>
                <a:ext cx="4968552" cy="2644827"/>
              </a:xfrm>
              <a:prstGeom prst="rect">
                <a:avLst/>
              </a:prstGeom>
            </p:spPr>
            <p:txBody>
              <a:bodyPr wrap="square">
                <a:spAutoFit/>
              </a:bodyPr>
              <a:lstStyle/>
              <a:p>
                <a:pPr algn="l">
                  <a:lnSpc>
                    <a:spcPct val="115000"/>
                  </a:lnSpc>
                  <a:spcAft>
                    <a:spcPts val="1000"/>
                  </a:spcAft>
                </a:pPr>
                <a:r>
                  <a:rPr lang="en-US" dirty="0">
                    <a:latin typeface="Times New Roman"/>
                    <a:ea typeface="Times New Roman"/>
                    <a:cs typeface="Arial"/>
                  </a:rPr>
                  <a:t>As</a:t>
                </a:r>
                <a14:m>
                  <m:oMath xmlns:m="http://schemas.openxmlformats.org/officeDocument/2006/math">
                    <m:r>
                      <a:rPr lang="en-US" i="1">
                        <a:effectLst/>
                        <a:latin typeface="Cambria Math"/>
                        <a:ea typeface="Times New Roman"/>
                        <a:cs typeface="Times New Roman"/>
                      </a:rPr>
                      <m:t> </m:t>
                    </m:r>
                    <m:r>
                      <m:rPr>
                        <m:sty m:val="p"/>
                      </m:rPr>
                      <a:rPr lang="en-US" i="1">
                        <a:effectLst/>
                        <a:latin typeface="Cambria Math"/>
                        <a:ea typeface="Times New Roman"/>
                        <a:cs typeface="Times New Roman"/>
                      </a:rPr>
                      <m:t>bondary</m:t>
                    </m:r>
                  </m:oMath>
                </a14:m>
                <a:r>
                  <a:rPr lang="en-US" dirty="0">
                    <a:effectLst/>
                    <a:latin typeface="Times New Roman"/>
                    <a:ea typeface="Times New Roman"/>
                    <a:cs typeface="Arial"/>
                  </a:rPr>
                  <a:t> = </a:t>
                </a:r>
                <a14:m>
                  <m:oMath xmlns:m="http://schemas.openxmlformats.org/officeDocument/2006/math">
                    <m:r>
                      <m:rPr>
                        <m:sty m:val="p"/>
                      </m:rPr>
                      <a:rPr lang="en-US" i="1">
                        <a:effectLst/>
                        <a:latin typeface="Cambria Math"/>
                        <a:ea typeface="Times New Roman"/>
                        <a:cs typeface="Times New Roman"/>
                      </a:rPr>
                      <m:t>ρ</m:t>
                    </m:r>
                    <m:func>
                      <m:funcPr>
                        <m:ctrlPr>
                          <a:rPr lang="en-US" i="1">
                            <a:effectLst/>
                            <a:latin typeface="Cambria Math"/>
                            <a:ea typeface="Times New Roman"/>
                            <a:cs typeface="Times New Roman"/>
                          </a:rPr>
                        </m:ctrlPr>
                      </m:funcPr>
                      <m:fName>
                        <m:r>
                          <m:rPr>
                            <m:sty m:val="p"/>
                          </m:rPr>
                          <a:rPr lang="en-US" i="1">
                            <a:effectLst/>
                            <a:latin typeface="Cambria Math"/>
                            <a:ea typeface="Times New Roman"/>
                            <a:cs typeface="Times New Roman"/>
                          </a:rPr>
                          <m:t>min</m:t>
                        </m:r>
                      </m:fName>
                      <m:e>
                        <m:r>
                          <a:rPr lang="en-US" i="1">
                            <a:effectLst/>
                            <a:latin typeface="Cambria Math"/>
                            <a:ea typeface="Times New Roman"/>
                            <a:cs typeface="Times New Roman"/>
                          </a:rPr>
                          <m:t>∗</m:t>
                        </m:r>
                        <m:r>
                          <m:rPr>
                            <m:sty m:val="p"/>
                          </m:rPr>
                          <a:rPr lang="en-US" i="1">
                            <a:effectLst/>
                            <a:latin typeface="Cambria Math"/>
                            <a:ea typeface="Times New Roman"/>
                            <a:cs typeface="Times New Roman"/>
                          </a:rPr>
                          <m:t>t</m:t>
                        </m:r>
                        <m:r>
                          <a:rPr lang="en-US" i="1">
                            <a:effectLst/>
                            <a:latin typeface="Cambria Math"/>
                            <a:ea typeface="Times New Roman"/>
                            <a:cs typeface="Times New Roman"/>
                          </a:rPr>
                          <m:t>∗</m:t>
                        </m:r>
                        <m:r>
                          <m:rPr>
                            <m:sty m:val="p"/>
                          </m:rPr>
                          <a:rPr lang="en-US" i="1">
                            <a:effectLst/>
                            <a:latin typeface="Cambria Math"/>
                            <a:ea typeface="Times New Roman"/>
                            <a:cs typeface="Times New Roman"/>
                          </a:rPr>
                          <m:t>L</m:t>
                        </m:r>
                      </m:e>
                    </m:func>
                  </m:oMath>
                </a14:m>
                <a:endParaRPr lang="en-US" sz="14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As = </a:t>
                </a:r>
                <a14:m>
                  <m:oMath xmlns:m="http://schemas.openxmlformats.org/officeDocument/2006/math">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01</m:t>
                    </m:r>
                    <m:r>
                      <a:rPr lang="en-US" i="1">
                        <a:effectLst/>
                        <a:latin typeface="Cambria Math"/>
                        <a:ea typeface="Times New Roman"/>
                        <a:cs typeface="Times New Roman"/>
                      </a:rPr>
                      <m:t>∗</m:t>
                    </m:r>
                    <m:r>
                      <a:rPr lang="en-US" i="1">
                        <a:effectLst/>
                        <a:latin typeface="Cambria Math"/>
                        <a:ea typeface="Times New Roman"/>
                        <a:cs typeface="Times New Roman"/>
                      </a:rPr>
                      <m:t>40</m:t>
                    </m:r>
                    <m:r>
                      <a:rPr lang="en-US" i="1">
                        <a:effectLst/>
                        <a:latin typeface="Cambria Math"/>
                        <a:ea typeface="Times New Roman"/>
                        <a:cs typeface="Times New Roman"/>
                      </a:rPr>
                      <m:t>∗</m:t>
                    </m:r>
                    <m:r>
                      <a:rPr lang="en-US" i="1">
                        <a:effectLst/>
                        <a:latin typeface="Cambria Math"/>
                        <a:ea typeface="Times New Roman"/>
                        <a:cs typeface="Times New Roman"/>
                      </a:rPr>
                      <m:t>20</m:t>
                    </m:r>
                    <m:r>
                      <a:rPr lang="en-US" i="1">
                        <a:effectLst/>
                        <a:latin typeface="Cambria Math"/>
                        <a:ea typeface="Times New Roman"/>
                        <a:cs typeface="Times New Roman"/>
                      </a:rPr>
                      <m:t>=</m:t>
                    </m:r>
                    <m:r>
                      <a:rPr lang="en-US" i="1">
                        <a:effectLst/>
                        <a:latin typeface="Cambria Math"/>
                        <a:ea typeface="Times New Roman"/>
                        <a:cs typeface="Times New Roman"/>
                      </a:rPr>
                      <m:t>8</m:t>
                    </m:r>
                    <m:r>
                      <a:rPr lang="en-US" i="1">
                        <a:effectLst/>
                        <a:latin typeface="Cambria Math"/>
                        <a:ea typeface="Times New Roman"/>
                        <a:cs typeface="Times New Roman"/>
                      </a:rPr>
                      <m:t>cm</m:t>
                    </m:r>
                  </m:oMath>
                </a14:m>
                <a:endParaRPr lang="en-US" sz="14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As</a:t>
                </a:r>
                <a14:m>
                  <m:oMath xmlns:m="http://schemas.openxmlformats.org/officeDocument/2006/math">
                    <m:r>
                      <a:rPr lang="en-US" i="1">
                        <a:effectLst/>
                        <a:latin typeface="Cambria Math"/>
                        <a:ea typeface="Times New Roman"/>
                        <a:cs typeface="Times New Roman"/>
                      </a:rPr>
                      <m:t> </m:t>
                    </m:r>
                    <m:r>
                      <m:rPr>
                        <m:sty m:val="p"/>
                      </m:rPr>
                      <a:rPr lang="en-US" i="1">
                        <a:effectLst/>
                        <a:latin typeface="Cambria Math"/>
                        <a:ea typeface="Times New Roman"/>
                        <a:cs typeface="Times New Roman"/>
                      </a:rPr>
                      <m:t>web</m:t>
                    </m:r>
                  </m:oMath>
                </a14:m>
                <a:r>
                  <a:rPr lang="en-US" dirty="0">
                    <a:effectLst/>
                    <a:latin typeface="Times New Roman"/>
                    <a:ea typeface="Times New Roman"/>
                    <a:cs typeface="Arial"/>
                  </a:rPr>
                  <a:t> = </a:t>
                </a:r>
                <a14:m>
                  <m:oMath xmlns:m="http://schemas.openxmlformats.org/officeDocument/2006/math">
                    <m:r>
                      <m:rPr>
                        <m:sty m:val="p"/>
                      </m:rPr>
                      <a:rPr lang="en-US" i="1">
                        <a:effectLst/>
                        <a:latin typeface="Cambria Math"/>
                        <a:ea typeface="Times New Roman"/>
                        <a:cs typeface="Times New Roman"/>
                      </a:rPr>
                      <m:t>ρ</m:t>
                    </m:r>
                    <m:func>
                      <m:funcPr>
                        <m:ctrlPr>
                          <a:rPr lang="en-US" i="1">
                            <a:effectLst/>
                            <a:latin typeface="Cambria Math"/>
                            <a:ea typeface="Times New Roman"/>
                            <a:cs typeface="Times New Roman"/>
                          </a:rPr>
                        </m:ctrlPr>
                      </m:funcPr>
                      <m:fName>
                        <m:r>
                          <m:rPr>
                            <m:sty m:val="p"/>
                          </m:rPr>
                          <a:rPr lang="en-US" i="1">
                            <a:effectLst/>
                            <a:latin typeface="Cambria Math"/>
                            <a:ea typeface="Times New Roman"/>
                            <a:cs typeface="Times New Roman"/>
                          </a:rPr>
                          <m:t>min</m:t>
                        </m:r>
                      </m:fName>
                      <m:e>
                        <m:r>
                          <a:rPr lang="en-US" i="1">
                            <a:effectLst/>
                            <a:latin typeface="Cambria Math"/>
                            <a:ea typeface="Times New Roman"/>
                            <a:cs typeface="Times New Roman"/>
                          </a:rPr>
                          <m:t>∗</m:t>
                        </m:r>
                        <m:r>
                          <m:rPr>
                            <m:sty m:val="p"/>
                          </m:rPr>
                          <a:rPr lang="en-US" i="1">
                            <a:effectLst/>
                            <a:latin typeface="Cambria Math"/>
                            <a:ea typeface="Times New Roman"/>
                            <a:cs typeface="Times New Roman"/>
                          </a:rPr>
                          <m:t>t</m:t>
                        </m:r>
                        <m:r>
                          <a:rPr lang="en-US" i="1">
                            <a:effectLst/>
                            <a:latin typeface="Cambria Math"/>
                            <a:ea typeface="Times New Roman"/>
                            <a:cs typeface="Times New Roman"/>
                          </a:rPr>
                          <m:t>∗</m:t>
                        </m:r>
                        <m:r>
                          <m:rPr>
                            <m:sty m:val="p"/>
                          </m:rPr>
                          <a:rPr lang="en-US" i="1">
                            <a:effectLst/>
                            <a:latin typeface="Cambria Math"/>
                            <a:ea typeface="Times New Roman"/>
                            <a:cs typeface="Times New Roman"/>
                          </a:rPr>
                          <m:t>L</m:t>
                        </m:r>
                      </m:e>
                    </m:func>
                  </m:oMath>
                </a14:m>
                <a:endParaRPr lang="en-US" sz="14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As = </a:t>
                </a:r>
                <a14:m>
                  <m:oMath xmlns:m="http://schemas.openxmlformats.org/officeDocument/2006/math">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0025</m:t>
                    </m:r>
                    <m:r>
                      <a:rPr lang="en-US" i="1">
                        <a:effectLst/>
                        <a:latin typeface="Cambria Math"/>
                        <a:ea typeface="Times New Roman"/>
                        <a:cs typeface="Times New Roman"/>
                      </a:rPr>
                      <m:t>∗</m:t>
                    </m:r>
                    <m:r>
                      <a:rPr lang="en-US" i="1">
                        <a:effectLst/>
                        <a:latin typeface="Cambria Math"/>
                        <a:ea typeface="Times New Roman"/>
                        <a:cs typeface="Times New Roman"/>
                      </a:rPr>
                      <m:t>20</m:t>
                    </m:r>
                    <m:r>
                      <a:rPr lang="en-US" i="1">
                        <a:effectLst/>
                        <a:latin typeface="Cambria Math"/>
                        <a:ea typeface="Times New Roman"/>
                        <a:cs typeface="Times New Roman"/>
                      </a:rPr>
                      <m:t>∗</m:t>
                    </m:r>
                    <m:r>
                      <a:rPr lang="en-US" i="1">
                        <a:effectLst/>
                        <a:latin typeface="Cambria Math"/>
                        <a:ea typeface="Times New Roman"/>
                        <a:cs typeface="Times New Roman"/>
                      </a:rPr>
                      <m:t>100</m:t>
                    </m:r>
                    <m:r>
                      <a:rPr lang="en-US" i="1">
                        <a:effectLst/>
                        <a:latin typeface="Cambria Math"/>
                        <a:ea typeface="Times New Roman"/>
                        <a:cs typeface="Times New Roman"/>
                      </a:rPr>
                      <m:t>=</m:t>
                    </m:r>
                    <m:r>
                      <a:rPr lang="en-US" i="1">
                        <a:effectLst/>
                        <a:latin typeface="Cambria Math"/>
                        <a:ea typeface="Times New Roman"/>
                        <a:cs typeface="Times New Roman"/>
                      </a:rPr>
                      <m:t>5</m:t>
                    </m:r>
                    <m:r>
                      <a:rPr lang="en-US" i="1">
                        <a:effectLst/>
                        <a:latin typeface="Cambria Math"/>
                        <a:ea typeface="Times New Roman"/>
                        <a:cs typeface="Times New Roman"/>
                      </a:rPr>
                      <m:t>cm</m:t>
                    </m:r>
                    <m:r>
                      <a:rPr lang="en-US" i="1">
                        <a:effectLst/>
                        <a:latin typeface="Cambria Math"/>
                        <a:ea typeface="Times New Roman"/>
                        <a:cs typeface="Times New Roman"/>
                      </a:rPr>
                      <m:t>/</m:t>
                    </m:r>
                    <m:r>
                      <a:rPr lang="en-US" i="1">
                        <a:effectLst/>
                        <a:latin typeface="Cambria Math"/>
                        <a:ea typeface="Times New Roman"/>
                        <a:cs typeface="Times New Roman"/>
                      </a:rPr>
                      <m:t>m</m:t>
                    </m:r>
                  </m:oMath>
                </a14:m>
                <a:endParaRPr lang="en-US" sz="14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Use 6</a:t>
                </a:r>
                <a:r>
                  <a:rPr lang="en-US" dirty="0">
                    <a:effectLst/>
                    <a:latin typeface="Cambria Math"/>
                    <a:ea typeface="Times New Roman"/>
                    <a:cs typeface="Cambria Math"/>
                  </a:rPr>
                  <a:t> ϕ</a:t>
                </a:r>
                <a:r>
                  <a:rPr lang="en-US" dirty="0">
                    <a:effectLst/>
                    <a:latin typeface="Times New Roman"/>
                    <a:ea typeface="Times New Roman"/>
                    <a:cs typeface="Arial"/>
                  </a:rPr>
                  <a:t>14 in boundary</a:t>
                </a:r>
                <a:endParaRPr lang="en-US" sz="14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Use 5</a:t>
                </a:r>
                <a:r>
                  <a:rPr lang="en-US" dirty="0">
                    <a:effectLst/>
                    <a:latin typeface="Cambria Math"/>
                    <a:ea typeface="Times New Roman"/>
                    <a:cs typeface="Cambria Math"/>
                  </a:rPr>
                  <a:t> ϕ</a:t>
                </a:r>
                <a:r>
                  <a:rPr lang="en-US" dirty="0">
                    <a:effectLst/>
                    <a:latin typeface="Times New Roman"/>
                    <a:ea typeface="Times New Roman"/>
                    <a:cs typeface="Arial"/>
                  </a:rPr>
                  <a:t>10 in web </a:t>
                </a:r>
                <a:endParaRPr lang="en-US" sz="1400" dirty="0">
                  <a:effectLst/>
                  <a:latin typeface="Calibri"/>
                  <a:ea typeface="Times New Roman"/>
                  <a:cs typeface="Arial"/>
                </a:endParaRPr>
              </a:p>
            </p:txBody>
          </p:sp>
        </mc:Choice>
        <mc:Fallback xmlns="">
          <p:sp>
            <p:nvSpPr>
              <p:cNvPr id="4" name="Rectangle 3"/>
              <p:cNvSpPr>
                <a:spLocks noRot="1" noChangeAspect="1" noMove="1" noResize="1" noEditPoints="1" noAdjustHandles="1" noChangeArrowheads="1" noChangeShapeType="1" noTextEdit="1"/>
              </p:cNvSpPr>
              <p:nvPr/>
            </p:nvSpPr>
            <p:spPr>
              <a:xfrm>
                <a:off x="539552" y="3789040"/>
                <a:ext cx="4968552" cy="2644827"/>
              </a:xfrm>
              <a:prstGeom prst="rect">
                <a:avLst/>
              </a:prstGeom>
              <a:blipFill rotWithShape="1">
                <a:blip r:embed="rId2"/>
                <a:stretch>
                  <a:fillRect l="-2209" t="-462" b="-2079"/>
                </a:stretch>
              </a:blipFill>
            </p:spPr>
            <p:txBody>
              <a:bodyPr/>
              <a:lstStyle/>
              <a:p>
                <a:r>
                  <a:rPr lang="ar-SA">
                    <a:noFill/>
                  </a:rPr>
                  <a:t> </a:t>
                </a:r>
              </a:p>
            </p:txBody>
          </p:sp>
        </mc:Fallback>
      </mc:AlternateContent>
    </p:spTree>
    <p:extLst>
      <p:ext uri="{BB962C8B-B14F-4D97-AF65-F5344CB8AC3E}">
        <p14:creationId xmlns:p14="http://schemas.microsoft.com/office/powerpoint/2010/main" val="59855785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764704"/>
            <a:ext cx="8964489" cy="964704"/>
          </a:xfrm>
        </p:spPr>
        <p:txBody>
          <a:bodyPr>
            <a:normAutofit fontScale="90000"/>
          </a:bodyPr>
          <a:lstStyle/>
          <a:p>
            <a:r>
              <a:rPr lang="ar-SA" sz="4000" dirty="0" smtClean="0">
                <a:effectLst/>
                <a:ea typeface="Times New Roman"/>
                <a:cs typeface="Times New Roman"/>
              </a:rPr>
              <a:t>الفصل الخامس _ تصميم </a:t>
            </a:r>
            <a:r>
              <a:rPr lang="ar-SA" sz="4000" dirty="0">
                <a:effectLst/>
                <a:ea typeface="Times New Roman"/>
                <a:cs typeface="Times New Roman"/>
              </a:rPr>
              <a:t>الأنظمة الكهربائية في المشروع</a:t>
            </a:r>
            <a:endParaRPr lang="ar-SA" sz="4000" dirty="0"/>
          </a:p>
        </p:txBody>
      </p:sp>
      <p:sp>
        <p:nvSpPr>
          <p:cNvPr id="3" name="Subtitle 2"/>
          <p:cNvSpPr>
            <a:spLocks noGrp="1"/>
          </p:cNvSpPr>
          <p:nvPr>
            <p:ph type="subTitle" idx="1"/>
          </p:nvPr>
        </p:nvSpPr>
        <p:spPr>
          <a:xfrm>
            <a:off x="1187624" y="1844824"/>
            <a:ext cx="7854696" cy="1752600"/>
          </a:xfrm>
        </p:spPr>
        <p:txBody>
          <a:bodyPr/>
          <a:lstStyle/>
          <a:p>
            <a:r>
              <a:rPr lang="ar-EG" sz="2800" dirty="0">
                <a:ea typeface="Times New Roman"/>
                <a:cs typeface="Times New Roman"/>
              </a:rPr>
              <a:t> تناولنا في هذا المشروع أسس تصميم التمديدات الكهربائية في المبنى من جميع النواحي لتحقيق وسائل الأمن للأشخاص والتركيبات الكهربائية وللتقليل من استهلاك الطاقة.</a:t>
            </a:r>
            <a:endParaRPr lang="ar-SA" dirty="0"/>
          </a:p>
        </p:txBody>
      </p:sp>
      <p:sp>
        <p:nvSpPr>
          <p:cNvPr id="4" name="Rectangle 3"/>
          <p:cNvSpPr/>
          <p:nvPr/>
        </p:nvSpPr>
        <p:spPr>
          <a:xfrm>
            <a:off x="4788024" y="3861048"/>
            <a:ext cx="4055729" cy="523220"/>
          </a:xfrm>
          <a:prstGeom prst="rect">
            <a:avLst/>
          </a:prstGeom>
        </p:spPr>
        <p:txBody>
          <a:bodyPr wrap="square">
            <a:spAutoFit/>
          </a:bodyPr>
          <a:lstStyle/>
          <a:p>
            <a:r>
              <a:rPr lang="ar-EG" sz="2800" b="1" dirty="0" smtClean="0">
                <a:latin typeface="Times New Roman"/>
                <a:ea typeface="Times New Roman"/>
              </a:rPr>
              <a:t>حسابات </a:t>
            </a:r>
            <a:r>
              <a:rPr lang="ar-EG" sz="2800" b="1" dirty="0">
                <a:latin typeface="Times New Roman"/>
                <a:ea typeface="Times New Roman"/>
              </a:rPr>
              <a:t>الإنارة في المشروع</a:t>
            </a:r>
            <a:endParaRPr lang="ar-SA" sz="2800" dirty="0"/>
          </a:p>
        </p:txBody>
      </p:sp>
      <mc:AlternateContent xmlns:mc="http://schemas.openxmlformats.org/markup-compatibility/2006" xmlns:a14="http://schemas.microsoft.com/office/drawing/2010/main">
        <mc:Choice Requires="a14">
          <p:sp>
            <p:nvSpPr>
              <p:cNvPr id="5" name="Rectangle 4"/>
              <p:cNvSpPr/>
              <p:nvPr/>
            </p:nvSpPr>
            <p:spPr>
              <a:xfrm>
                <a:off x="3553455" y="4452828"/>
                <a:ext cx="1738625" cy="496931"/>
              </a:xfrm>
              <a:prstGeom prst="rect">
                <a:avLst/>
              </a:prstGeom>
            </p:spPr>
            <p:txBody>
              <a:bodyPr wrap="square">
                <a:spAutoFit/>
              </a:bodyPr>
              <a:lstStyle/>
              <a:p>
                <a:r>
                  <a:rPr lang="en-GB" b="1" dirty="0">
                    <a:latin typeface="Times New Roman"/>
                    <a:ea typeface="Times New Roman"/>
                  </a:rPr>
                  <a:t>F= </a:t>
                </a:r>
                <a14:m>
                  <m:oMath xmlns:m="http://schemas.openxmlformats.org/officeDocument/2006/math">
                    <m:f>
                      <m:fPr>
                        <m:ctrlPr>
                          <a:rPr lang="en-US" b="1" i="1">
                            <a:latin typeface="Cambria Math"/>
                            <a:cs typeface="Times New Roman"/>
                          </a:rPr>
                        </m:ctrlPr>
                      </m:fPr>
                      <m:num>
                        <m:r>
                          <a:rPr lang="en-GB" b="1" i="1">
                            <a:latin typeface="Cambria Math"/>
                            <a:ea typeface="Times New Roman"/>
                            <a:cs typeface="Times New Roman"/>
                          </a:rPr>
                          <m:t>𝑬</m:t>
                        </m:r>
                        <m:r>
                          <a:rPr lang="en-GB" b="1" i="1">
                            <a:latin typeface="Cambria Math"/>
                            <a:ea typeface="Times New Roman"/>
                          </a:rPr>
                          <m:t>×</m:t>
                        </m:r>
                        <m:r>
                          <a:rPr lang="en-GB" b="1" i="1">
                            <a:latin typeface="Cambria Math"/>
                            <a:ea typeface="Times New Roman"/>
                            <a:cs typeface="Times New Roman"/>
                          </a:rPr>
                          <m:t>𝑨</m:t>
                        </m:r>
                        <m:r>
                          <a:rPr lang="en-GB" b="1" i="1">
                            <a:latin typeface="Cambria Math"/>
                            <a:ea typeface="Times New Roman"/>
                          </a:rPr>
                          <m:t>×</m:t>
                        </m:r>
                        <m:r>
                          <a:rPr lang="en-GB" b="1" i="1">
                            <a:latin typeface="Cambria Math"/>
                            <a:ea typeface="Times New Roman"/>
                            <a:cs typeface="Times New Roman"/>
                          </a:rPr>
                          <m:t>𝜹</m:t>
                        </m:r>
                      </m:num>
                      <m:den>
                        <m:r>
                          <a:rPr lang="en-GB" b="1" i="1">
                            <a:latin typeface="Cambria Math"/>
                            <a:ea typeface="Times New Roman"/>
                            <a:cs typeface="Times New Roman"/>
                          </a:rPr>
                          <m:t>𝑲𝑼</m:t>
                        </m:r>
                        <m:r>
                          <a:rPr lang="en-GB" b="1" i="1">
                            <a:latin typeface="Cambria Math"/>
                            <a:ea typeface="Times New Roman"/>
                          </a:rPr>
                          <m:t>×</m:t>
                        </m:r>
                        <m:r>
                          <a:rPr lang="en-GB" b="1" i="1">
                            <a:latin typeface="Cambria Math"/>
                            <a:ea typeface="Times New Roman"/>
                            <a:cs typeface="Times New Roman"/>
                          </a:rPr>
                          <m:t>𝑲𝑴</m:t>
                        </m:r>
                      </m:den>
                    </m:f>
                  </m:oMath>
                </a14:m>
                <a:endParaRPr lang="ar-SA" dirty="0"/>
              </a:p>
            </p:txBody>
          </p:sp>
        </mc:Choice>
        <mc:Fallback xmlns="">
          <p:sp>
            <p:nvSpPr>
              <p:cNvPr id="5" name="Rectangle 4"/>
              <p:cNvSpPr>
                <a:spLocks noRot="1" noChangeAspect="1" noMove="1" noResize="1" noEditPoints="1" noAdjustHandles="1" noChangeArrowheads="1" noChangeShapeType="1" noTextEdit="1"/>
              </p:cNvSpPr>
              <p:nvPr/>
            </p:nvSpPr>
            <p:spPr>
              <a:xfrm>
                <a:off x="3553455" y="4452828"/>
                <a:ext cx="1738625" cy="496931"/>
              </a:xfrm>
              <a:prstGeom prst="rect">
                <a:avLst/>
              </a:prstGeom>
              <a:blipFill rotWithShape="1">
                <a:blip r:embed="rId2"/>
                <a:stretch>
                  <a:fillRect b="-7317"/>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611779" y="5672497"/>
                <a:ext cx="2910081" cy="598562"/>
              </a:xfrm>
              <a:prstGeom prst="rect">
                <a:avLst/>
              </a:prstGeom>
            </p:spPr>
            <p:txBody>
              <a:bodyPr wrap="square">
                <a:spAutoFit/>
              </a:bodyPr>
              <a:lstStyle/>
              <a:p>
                <a:pPr marL="457200" algn="l" rtl="0">
                  <a:lnSpc>
                    <a:spcPct val="115000"/>
                  </a:lnSpc>
                  <a:spcAft>
                    <a:spcPts val="1000"/>
                  </a:spcAft>
                </a:pPr>
                <a:r>
                  <a:rPr lang="en-GB" b="1" dirty="0">
                    <a:latin typeface="Times New Roman"/>
                    <a:ea typeface="Times New Roman"/>
                    <a:cs typeface="Arial"/>
                  </a:rPr>
                  <a:t>K= </a:t>
                </a:r>
                <a14:m>
                  <m:oMath xmlns:m="http://schemas.openxmlformats.org/officeDocument/2006/math">
                    <m:f>
                      <m:fPr>
                        <m:ctrlPr>
                          <a:rPr lang="en-US" b="1" i="1">
                            <a:latin typeface="Cambria Math"/>
                            <a:ea typeface="Times New Roman"/>
                            <a:cs typeface="Times New Roman"/>
                          </a:rPr>
                        </m:ctrlPr>
                      </m:fPr>
                      <m:num>
                        <m:r>
                          <a:rPr lang="en-GB" b="1" i="1">
                            <a:latin typeface="Cambria Math"/>
                            <a:ea typeface="Times New Roman"/>
                            <a:cs typeface="Times New Roman"/>
                          </a:rPr>
                          <m:t>𝒂</m:t>
                        </m:r>
                        <m:r>
                          <a:rPr lang="en-GB" b="1" i="1">
                            <a:latin typeface="Cambria Math"/>
                            <a:ea typeface="Times New Roman"/>
                            <a:cs typeface="Arial"/>
                          </a:rPr>
                          <m:t>×</m:t>
                        </m:r>
                        <m:r>
                          <a:rPr lang="en-GB" b="1" i="1">
                            <a:latin typeface="Cambria Math"/>
                            <a:ea typeface="Times New Roman"/>
                            <a:cs typeface="Times New Roman"/>
                          </a:rPr>
                          <m:t>𝒃</m:t>
                        </m:r>
                      </m:num>
                      <m:den>
                        <m:r>
                          <a:rPr lang="en-GB" b="1" i="1">
                            <a:latin typeface="Cambria Math"/>
                            <a:ea typeface="Times New Roman"/>
                            <a:cs typeface="Times New Roman"/>
                          </a:rPr>
                          <m:t>(</m:t>
                        </m:r>
                        <m:r>
                          <a:rPr lang="en-GB" b="1" i="1">
                            <a:latin typeface="Cambria Math"/>
                            <a:ea typeface="Times New Roman"/>
                            <a:cs typeface="Times New Roman"/>
                          </a:rPr>
                          <m:t>𝒂</m:t>
                        </m:r>
                        <m:r>
                          <a:rPr lang="en-GB" b="1" i="1">
                            <a:latin typeface="Cambria Math"/>
                            <a:ea typeface="Times New Roman"/>
                            <a:cs typeface="Times New Roman"/>
                          </a:rPr>
                          <m:t>+</m:t>
                        </m:r>
                        <m:r>
                          <a:rPr lang="en-GB" b="1" i="1">
                            <a:latin typeface="Cambria Math"/>
                            <a:ea typeface="Times New Roman"/>
                            <a:cs typeface="Times New Roman"/>
                          </a:rPr>
                          <m:t>𝒃</m:t>
                        </m:r>
                        <m:r>
                          <a:rPr lang="en-GB" b="1" i="1">
                            <a:latin typeface="Cambria Math"/>
                            <a:ea typeface="Times New Roman"/>
                            <a:cs typeface="Times New Roman"/>
                          </a:rPr>
                          <m:t>)×</m:t>
                        </m:r>
                        <m:r>
                          <a:rPr lang="en-GB" b="1" i="1">
                            <a:latin typeface="Cambria Math"/>
                            <a:ea typeface="Times New Roman"/>
                            <a:cs typeface="Times New Roman"/>
                          </a:rPr>
                          <m:t>𝒉𝒎</m:t>
                        </m:r>
                      </m:den>
                    </m:f>
                  </m:oMath>
                </a14:m>
                <a:r>
                  <a:rPr lang="en-GB" b="1" dirty="0">
                    <a:latin typeface="Times New Roman"/>
                    <a:ea typeface="Times New Roman"/>
                    <a:cs typeface="Arial"/>
                  </a:rPr>
                  <a:t> </a:t>
                </a:r>
                <a:endParaRPr lang="en-US" sz="1100" dirty="0">
                  <a:effectLst/>
                  <a:latin typeface="Calibri"/>
                  <a:ea typeface="Times New Roman"/>
                  <a:cs typeface="Arial"/>
                </a:endParaRPr>
              </a:p>
            </p:txBody>
          </p:sp>
        </mc:Choice>
        <mc:Fallback xmlns="">
          <p:sp>
            <p:nvSpPr>
              <p:cNvPr id="6" name="Rectangle 5"/>
              <p:cNvSpPr>
                <a:spLocks noRot="1" noChangeAspect="1" noMove="1" noResize="1" noEditPoints="1" noAdjustHandles="1" noChangeArrowheads="1" noChangeShapeType="1" noTextEdit="1"/>
              </p:cNvSpPr>
              <p:nvPr/>
            </p:nvSpPr>
            <p:spPr>
              <a:xfrm>
                <a:off x="3611779" y="5672497"/>
                <a:ext cx="2910081" cy="598562"/>
              </a:xfrm>
              <a:prstGeom prst="rect">
                <a:avLst/>
              </a:prstGeom>
              <a:blipFill rotWithShape="1">
                <a:blip r:embed="rId3"/>
                <a:stretch>
                  <a:fillRect b="-4082"/>
                </a:stretch>
              </a:blipFill>
            </p:spPr>
            <p:txBody>
              <a:bodyPr/>
              <a:lstStyle/>
              <a:p>
                <a:r>
                  <a:rPr lang="ar-SA">
                    <a:noFill/>
                  </a:rPr>
                  <a:t> </a:t>
                </a:r>
              </a:p>
            </p:txBody>
          </p:sp>
        </mc:Fallback>
      </mc:AlternateContent>
    </p:spTree>
    <p:extLst>
      <p:ext uri="{BB962C8B-B14F-4D97-AF65-F5344CB8AC3E}">
        <p14:creationId xmlns:p14="http://schemas.microsoft.com/office/powerpoint/2010/main" val="229138782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084501052"/>
              </p:ext>
            </p:extLst>
          </p:nvPr>
        </p:nvGraphicFramePr>
        <p:xfrm>
          <a:off x="6372200" y="2564904"/>
          <a:ext cx="3309938" cy="3816350"/>
        </p:xfrm>
        <a:graphic>
          <a:graphicData uri="http://schemas.openxmlformats.org/presentationml/2006/ole">
            <mc:AlternateContent xmlns:mc="http://schemas.openxmlformats.org/markup-compatibility/2006">
              <mc:Choice xmlns:v="urn:schemas-microsoft-com:vml" Requires="v">
                <p:oleObj spid="_x0000_s30749" name="AutoCAD Drawing" r:id="rId3" imgW="11220480" imgH="5143680" progId="AutoCAD.Drawing.17">
                  <p:embed/>
                </p:oleObj>
              </mc:Choice>
              <mc:Fallback>
                <p:oleObj name="AutoCAD Drawing" r:id="rId3" imgW="11220480" imgH="5143680" progId="AutoCAD.Drawing.17">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l="27332" t="3699" r="39044" b="22189"/>
                      <a:stretch>
                        <a:fillRect/>
                      </a:stretch>
                    </p:blipFill>
                    <p:spPr bwMode="auto">
                      <a:xfrm>
                        <a:off x="6372200" y="2564904"/>
                        <a:ext cx="3309938" cy="381635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5" name="Rectangle 4"/>
              <p:cNvSpPr/>
              <p:nvPr/>
            </p:nvSpPr>
            <p:spPr>
              <a:xfrm>
                <a:off x="395536" y="548680"/>
                <a:ext cx="4572000" cy="3124638"/>
              </a:xfrm>
              <a:prstGeom prst="rect">
                <a:avLst/>
              </a:prstGeom>
            </p:spPr>
            <p:txBody>
              <a:bodyPr>
                <a:spAutoFit/>
              </a:bodyPr>
              <a:lstStyle/>
              <a:p>
                <a:pPr marL="457200" algn="l" rtl="0">
                  <a:lnSpc>
                    <a:spcPct val="115000"/>
                  </a:lnSpc>
                  <a:spcAft>
                    <a:spcPts val="1000"/>
                  </a:spcAft>
                </a:pPr>
                <a:r>
                  <a:rPr lang="en-GB" sz="1600" b="1" dirty="0">
                    <a:latin typeface="Times New Roman"/>
                    <a:ea typeface="Times New Roman"/>
                    <a:cs typeface="Arial"/>
                  </a:rPr>
                  <a:t>E= 500 lux </a:t>
                </a:r>
                <a:endParaRPr lang="en-US" sz="1400" dirty="0">
                  <a:effectLst/>
                  <a:latin typeface="Calibri"/>
                  <a:ea typeface="Times New Roman"/>
                  <a:cs typeface="Arial"/>
                </a:endParaRPr>
              </a:p>
              <a:p>
                <a:pPr marL="457200" algn="l" rtl="0">
                  <a:lnSpc>
                    <a:spcPct val="115000"/>
                  </a:lnSpc>
                  <a:spcAft>
                    <a:spcPts val="1000"/>
                  </a:spcAft>
                </a:pPr>
                <a:r>
                  <a:rPr lang="en-GB" b="1" dirty="0">
                    <a:effectLst/>
                    <a:latin typeface="Times New Roman"/>
                    <a:ea typeface="Times New Roman"/>
                    <a:cs typeface="Arial"/>
                  </a:rPr>
                  <a:t>a= 7.7 m</a:t>
                </a:r>
                <a:endParaRPr lang="en-US" sz="1400" dirty="0">
                  <a:effectLst/>
                  <a:latin typeface="Calibri"/>
                  <a:ea typeface="Times New Roman"/>
                  <a:cs typeface="Arial"/>
                </a:endParaRPr>
              </a:p>
              <a:p>
                <a:pPr marL="457200" algn="l" rtl="0">
                  <a:lnSpc>
                    <a:spcPct val="115000"/>
                  </a:lnSpc>
                  <a:spcAft>
                    <a:spcPts val="1000"/>
                  </a:spcAft>
                </a:pPr>
                <a:r>
                  <a:rPr lang="en-GB" b="1" dirty="0">
                    <a:effectLst/>
                    <a:latin typeface="Times New Roman"/>
                    <a:ea typeface="Times New Roman"/>
                    <a:cs typeface="Arial"/>
                  </a:rPr>
                  <a:t>b=9.7m</a:t>
                </a:r>
                <a:endParaRPr lang="en-US" sz="1400" dirty="0">
                  <a:effectLst/>
                  <a:latin typeface="Calibri"/>
                  <a:ea typeface="Times New Roman"/>
                  <a:cs typeface="Arial"/>
                </a:endParaRPr>
              </a:p>
              <a:p>
                <a:pPr marL="457200" algn="l" rtl="0">
                  <a:lnSpc>
                    <a:spcPct val="115000"/>
                  </a:lnSpc>
                  <a:spcAft>
                    <a:spcPts val="1000"/>
                  </a:spcAft>
                </a:pPr>
                <a:r>
                  <a:rPr lang="en-GB" sz="1600" b="1" dirty="0">
                    <a:effectLst/>
                    <a:latin typeface="Times New Roman"/>
                    <a:ea typeface="Times New Roman"/>
                    <a:cs typeface="Arial"/>
                  </a:rPr>
                  <a:t>A= 75m2</a:t>
                </a:r>
                <a:endParaRPr lang="en-US" sz="1400" dirty="0">
                  <a:effectLst/>
                  <a:latin typeface="Calibri"/>
                  <a:ea typeface="Times New Roman"/>
                  <a:cs typeface="Arial"/>
                </a:endParaRPr>
              </a:p>
              <a:p>
                <a:pPr marL="457200" algn="l" rtl="0">
                  <a:lnSpc>
                    <a:spcPct val="115000"/>
                  </a:lnSpc>
                  <a:spcAft>
                    <a:spcPts val="1000"/>
                  </a:spcAft>
                </a:pPr>
                <a:r>
                  <a:rPr lang="en-GB" sz="1600" b="1" dirty="0">
                    <a:effectLst/>
                    <a:latin typeface="Times New Roman"/>
                    <a:ea typeface="Times New Roman"/>
                    <a:cs typeface="Arial"/>
                  </a:rPr>
                  <a:t>δ=1.25  clean </a:t>
                </a:r>
                <a:endParaRPr lang="en-US" sz="1400" dirty="0">
                  <a:effectLst/>
                  <a:latin typeface="Calibri"/>
                  <a:ea typeface="Times New Roman"/>
                  <a:cs typeface="Arial"/>
                </a:endParaRPr>
              </a:p>
              <a:p>
                <a:pPr marL="457200" algn="l" rtl="0">
                  <a:lnSpc>
                    <a:spcPct val="115000"/>
                  </a:lnSpc>
                  <a:spcAft>
                    <a:spcPts val="1000"/>
                  </a:spcAft>
                </a:pPr>
                <a:r>
                  <a:rPr lang="en-US" sz="1600" b="1" dirty="0">
                    <a:effectLst/>
                    <a:latin typeface="Times New Roman"/>
                    <a:ea typeface="Times New Roman"/>
                    <a:cs typeface="Arial"/>
                  </a:rPr>
                  <a:t>Ku= 65%</a:t>
                </a:r>
                <a:endParaRPr lang="en-US" sz="1400" dirty="0">
                  <a:effectLst/>
                  <a:latin typeface="Calibri"/>
                  <a:ea typeface="Times New Roman"/>
                  <a:cs typeface="Arial"/>
                </a:endParaRPr>
              </a:p>
              <a:p>
                <a:pPr marL="457200" algn="l" rtl="0">
                  <a:lnSpc>
                    <a:spcPct val="115000"/>
                  </a:lnSpc>
                  <a:spcAft>
                    <a:spcPts val="1000"/>
                  </a:spcAft>
                </a:pPr>
                <a:r>
                  <a:rPr lang="en-GB" sz="2400" b="1" dirty="0">
                    <a:effectLst/>
                    <a:latin typeface="Times New Roman"/>
                    <a:ea typeface="Times New Roman"/>
                    <a:cs typeface="Arial"/>
                  </a:rPr>
                  <a:t>K= </a:t>
                </a:r>
                <a14:m>
                  <m:oMath xmlns:m="http://schemas.openxmlformats.org/officeDocument/2006/math">
                    <m:f>
                      <m:fPr>
                        <m:ctrlPr>
                          <a:rPr lang="en-US" b="1" i="1">
                            <a:effectLst/>
                            <a:latin typeface="Cambria Math"/>
                            <a:ea typeface="Times New Roman"/>
                            <a:cs typeface="Times New Roman"/>
                          </a:rPr>
                        </m:ctrlPr>
                      </m:fPr>
                      <m:num>
                        <m:r>
                          <a:rPr lang="en-GB" b="1" i="1">
                            <a:effectLst/>
                            <a:latin typeface="Cambria Math"/>
                            <a:ea typeface="Times New Roman"/>
                            <a:cs typeface="Times New Roman"/>
                          </a:rPr>
                          <m:t>𝟕</m:t>
                        </m:r>
                        <m:r>
                          <a:rPr lang="en-GB" b="1" i="1">
                            <a:effectLst/>
                            <a:latin typeface="Cambria Math"/>
                            <a:ea typeface="Times New Roman"/>
                            <a:cs typeface="Times New Roman"/>
                          </a:rPr>
                          <m:t>.</m:t>
                        </m:r>
                        <m:r>
                          <a:rPr lang="en-GB" b="1" i="1">
                            <a:effectLst/>
                            <a:latin typeface="Cambria Math"/>
                            <a:ea typeface="Times New Roman"/>
                            <a:cs typeface="Times New Roman"/>
                          </a:rPr>
                          <m:t>𝟕</m:t>
                        </m:r>
                        <m:r>
                          <a:rPr lang="en-GB" b="1" i="1">
                            <a:effectLst/>
                            <a:latin typeface="Cambria Math"/>
                            <a:ea typeface="Times New Roman"/>
                            <a:cs typeface="Times New Roman"/>
                          </a:rPr>
                          <m:t>∗</m:t>
                        </m:r>
                        <m:r>
                          <a:rPr lang="en-GB" b="1" i="1">
                            <a:effectLst/>
                            <a:latin typeface="Cambria Math"/>
                            <a:ea typeface="Times New Roman"/>
                            <a:cs typeface="Times New Roman"/>
                          </a:rPr>
                          <m:t>𝟗</m:t>
                        </m:r>
                        <m:r>
                          <a:rPr lang="en-GB" b="1" i="1">
                            <a:effectLst/>
                            <a:latin typeface="Cambria Math"/>
                            <a:ea typeface="Times New Roman"/>
                            <a:cs typeface="Times New Roman"/>
                          </a:rPr>
                          <m:t>.</m:t>
                        </m:r>
                        <m:r>
                          <a:rPr lang="en-GB" b="1" i="1">
                            <a:effectLst/>
                            <a:latin typeface="Cambria Math"/>
                            <a:ea typeface="Times New Roman"/>
                            <a:cs typeface="Times New Roman"/>
                          </a:rPr>
                          <m:t>𝟕</m:t>
                        </m:r>
                      </m:num>
                      <m:den>
                        <m:d>
                          <m:dPr>
                            <m:ctrlPr>
                              <a:rPr lang="en-US" b="1" i="1">
                                <a:effectLst/>
                                <a:latin typeface="Cambria Math"/>
                                <a:ea typeface="Times New Roman"/>
                                <a:cs typeface="Times New Roman"/>
                              </a:rPr>
                            </m:ctrlPr>
                          </m:dPr>
                          <m:e>
                            <m:r>
                              <a:rPr lang="en-GB" b="1" i="1">
                                <a:effectLst/>
                                <a:latin typeface="Cambria Math"/>
                                <a:ea typeface="Times New Roman"/>
                                <a:cs typeface="Times New Roman"/>
                              </a:rPr>
                              <m:t>𝟕</m:t>
                            </m:r>
                            <m:r>
                              <a:rPr lang="en-GB" b="1" i="1">
                                <a:effectLst/>
                                <a:latin typeface="Cambria Math"/>
                                <a:ea typeface="Times New Roman"/>
                                <a:cs typeface="Times New Roman"/>
                              </a:rPr>
                              <m:t>.</m:t>
                            </m:r>
                            <m:r>
                              <a:rPr lang="en-GB" b="1" i="1">
                                <a:effectLst/>
                                <a:latin typeface="Cambria Math"/>
                                <a:ea typeface="Times New Roman"/>
                                <a:cs typeface="Times New Roman"/>
                              </a:rPr>
                              <m:t>𝟕</m:t>
                            </m:r>
                            <m:r>
                              <a:rPr lang="en-GB" b="1" i="1">
                                <a:effectLst/>
                                <a:latin typeface="Cambria Math"/>
                                <a:ea typeface="Times New Roman"/>
                                <a:cs typeface="Times New Roman"/>
                              </a:rPr>
                              <m:t>+</m:t>
                            </m:r>
                            <m:r>
                              <a:rPr lang="en-GB" b="1" i="1">
                                <a:effectLst/>
                                <a:latin typeface="Cambria Math"/>
                                <a:ea typeface="Times New Roman"/>
                                <a:cs typeface="Times New Roman"/>
                              </a:rPr>
                              <m:t>𝟗</m:t>
                            </m:r>
                            <m:r>
                              <a:rPr lang="en-GB" b="1" i="1">
                                <a:effectLst/>
                                <a:latin typeface="Cambria Math"/>
                                <a:ea typeface="Times New Roman"/>
                                <a:cs typeface="Times New Roman"/>
                              </a:rPr>
                              <m:t>.</m:t>
                            </m:r>
                            <m:r>
                              <a:rPr lang="en-GB" b="1" i="1">
                                <a:effectLst/>
                                <a:latin typeface="Cambria Math"/>
                                <a:ea typeface="Times New Roman"/>
                                <a:cs typeface="Times New Roman"/>
                              </a:rPr>
                              <m:t>𝟕</m:t>
                            </m:r>
                          </m:e>
                        </m:d>
                        <m:r>
                          <a:rPr lang="en-GB" b="1" i="1">
                            <a:effectLst/>
                            <a:latin typeface="Cambria Math"/>
                            <a:ea typeface="Times New Roman"/>
                            <a:cs typeface="Arial"/>
                          </a:rPr>
                          <m:t>×</m:t>
                        </m:r>
                        <m:r>
                          <a:rPr lang="en-GB" b="1" i="1">
                            <a:effectLst/>
                            <a:latin typeface="Cambria Math"/>
                            <a:ea typeface="Times New Roman"/>
                            <a:cs typeface="Times New Roman"/>
                          </a:rPr>
                          <m:t>𝟐</m:t>
                        </m:r>
                        <m:r>
                          <a:rPr lang="en-GB" b="1" i="1">
                            <a:effectLst/>
                            <a:latin typeface="Cambria Math"/>
                            <a:ea typeface="Times New Roman"/>
                            <a:cs typeface="Times New Roman"/>
                          </a:rPr>
                          <m:t>.</m:t>
                        </m:r>
                        <m:r>
                          <a:rPr lang="en-GB" b="1" i="1">
                            <a:effectLst/>
                            <a:latin typeface="Cambria Math"/>
                            <a:ea typeface="Times New Roman"/>
                            <a:cs typeface="Times New Roman"/>
                          </a:rPr>
                          <m:t>𝟕</m:t>
                        </m:r>
                      </m:den>
                    </m:f>
                    <m:r>
                      <a:rPr lang="en-GB" b="1" i="1">
                        <a:effectLst/>
                        <a:latin typeface="Cambria Math"/>
                        <a:ea typeface="Times New Roman"/>
                        <a:cs typeface="Times New Roman"/>
                      </a:rPr>
                      <m:t>=</m:t>
                    </m:r>
                    <m:r>
                      <a:rPr lang="en-GB" b="1" i="1">
                        <a:effectLst/>
                        <a:latin typeface="Cambria Math"/>
                        <a:ea typeface="Times New Roman"/>
                        <a:cs typeface="Times New Roman"/>
                      </a:rPr>
                      <m:t>𝟏</m:t>
                    </m:r>
                    <m:r>
                      <a:rPr lang="en-GB" b="1" i="1">
                        <a:effectLst/>
                        <a:latin typeface="Cambria Math"/>
                        <a:ea typeface="Times New Roman"/>
                        <a:cs typeface="Times New Roman"/>
                      </a:rPr>
                      <m:t>.</m:t>
                    </m:r>
                    <m:r>
                      <a:rPr lang="en-GB" b="1" i="1">
                        <a:effectLst/>
                        <a:latin typeface="Cambria Math"/>
                        <a:ea typeface="Times New Roman"/>
                        <a:cs typeface="Times New Roman"/>
                      </a:rPr>
                      <m:t>𝟓𝟖</m:t>
                    </m:r>
                  </m:oMath>
                </a14:m>
                <a:r>
                  <a:rPr lang="en-GB" sz="1400" b="1" dirty="0">
                    <a:effectLst/>
                    <a:latin typeface="Times New Roman"/>
                    <a:ea typeface="Times New Roman"/>
                    <a:cs typeface="Arial"/>
                  </a:rPr>
                  <a:t> </a:t>
                </a:r>
                <a:endParaRPr lang="en-US" sz="1400" dirty="0">
                  <a:effectLst/>
                  <a:latin typeface="Calibri"/>
                  <a:ea typeface="Times New Roman"/>
                  <a:cs typeface="Arial"/>
                </a:endParaRPr>
              </a:p>
            </p:txBody>
          </p:sp>
        </mc:Choice>
        <mc:Fallback xmlns="">
          <p:sp>
            <p:nvSpPr>
              <p:cNvPr id="5" name="Rectangle 4"/>
              <p:cNvSpPr>
                <a:spLocks noRot="1" noChangeAspect="1" noMove="1" noResize="1" noEditPoints="1" noAdjustHandles="1" noChangeArrowheads="1" noChangeShapeType="1" noTextEdit="1"/>
              </p:cNvSpPr>
              <p:nvPr/>
            </p:nvSpPr>
            <p:spPr>
              <a:xfrm>
                <a:off x="395536" y="548680"/>
                <a:ext cx="4572000" cy="3124638"/>
              </a:xfrm>
              <a:prstGeom prst="rect">
                <a:avLst/>
              </a:prstGeom>
              <a:blipFill rotWithShape="1">
                <a:blip r:embed="rId5"/>
                <a:stretch>
                  <a:fillRect b="-1365"/>
                </a:stretch>
              </a:blipFill>
            </p:spPr>
            <p:txBody>
              <a:bodyPr/>
              <a:lstStyle/>
              <a:p>
                <a:r>
                  <a:rPr lang="ar-SA">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683568" y="4077072"/>
                <a:ext cx="4572000" cy="2649059"/>
              </a:xfrm>
              <a:prstGeom prst="rect">
                <a:avLst/>
              </a:prstGeom>
            </p:spPr>
            <p:txBody>
              <a:bodyPr>
                <a:spAutoFit/>
              </a:bodyPr>
              <a:lstStyle/>
              <a:p>
                <a:pPr algn="l" rtl="0">
                  <a:lnSpc>
                    <a:spcPct val="115000"/>
                  </a:lnSpc>
                  <a:spcAft>
                    <a:spcPts val="0"/>
                  </a:spcAft>
                  <a:tabLst>
                    <a:tab pos="3573145" algn="l"/>
                  </a:tabLst>
                </a:pPr>
                <a:r>
                  <a:rPr lang="en-US" dirty="0">
                    <a:latin typeface="Times New Roman"/>
                    <a:ea typeface="Times New Roman"/>
                    <a:cs typeface="Arial"/>
                  </a:rPr>
                  <a:t> From table of room utilization factor;      Km=0.79 .</a:t>
                </a:r>
                <a:endParaRPr lang="en-US" sz="1400" dirty="0">
                  <a:effectLst/>
                  <a:latin typeface="Calibri"/>
                  <a:ea typeface="Times New Roman"/>
                  <a:cs typeface="Arial"/>
                </a:endParaRPr>
              </a:p>
              <a:p>
                <a:pPr algn="l" rtl="0">
                  <a:lnSpc>
                    <a:spcPct val="115000"/>
                  </a:lnSpc>
                  <a:spcAft>
                    <a:spcPts val="0"/>
                  </a:spcAft>
                  <a:tabLst>
                    <a:tab pos="3573145" algn="l"/>
                  </a:tabLst>
                </a:pPr>
                <a:r>
                  <a:rPr lang="en-US" dirty="0">
                    <a:effectLst/>
                    <a:latin typeface="Times New Roman"/>
                    <a:ea typeface="Times New Roman"/>
                    <a:cs typeface="Arial"/>
                  </a:rPr>
                  <a:t> </a:t>
                </a:r>
                <a:endParaRPr lang="en-US" sz="1400" dirty="0">
                  <a:effectLst/>
                  <a:latin typeface="Calibri"/>
                  <a:ea typeface="Times New Roman"/>
                  <a:cs typeface="Arial"/>
                </a:endParaRPr>
              </a:p>
              <a:p>
                <a:pPr algn="l" rtl="0">
                  <a:lnSpc>
                    <a:spcPct val="115000"/>
                  </a:lnSpc>
                  <a:spcAft>
                    <a:spcPts val="0"/>
                  </a:spcAft>
                  <a:tabLst>
                    <a:tab pos="3573145" algn="l"/>
                    <a:tab pos="4525645" algn="l"/>
                    <a:tab pos="6097270" algn="r"/>
                  </a:tabLst>
                </a:pPr>
                <a:r>
                  <a:rPr lang="en-GB" sz="2000" b="1" dirty="0">
                    <a:effectLst/>
                    <a:latin typeface="Times New Roman"/>
                    <a:ea typeface="Times New Roman"/>
                    <a:cs typeface="Arial"/>
                  </a:rPr>
                  <a:t>F</a:t>
                </a:r>
                <a:r>
                  <a:rPr lang="en-GB" sz="2400" b="1" dirty="0">
                    <a:effectLst/>
                    <a:latin typeface="Times New Roman"/>
                    <a:ea typeface="Times New Roman"/>
                    <a:cs typeface="Arial"/>
                  </a:rPr>
                  <a:t> =</a:t>
                </a:r>
                <a14:m>
                  <m:oMath xmlns:m="http://schemas.openxmlformats.org/officeDocument/2006/math">
                    <m:r>
                      <a:rPr lang="en-GB" sz="2400" b="1" i="1">
                        <a:effectLst/>
                        <a:latin typeface="Cambria Math"/>
                        <a:ea typeface="Times New Roman"/>
                        <a:cs typeface="Times New Roman"/>
                      </a:rPr>
                      <m:t> </m:t>
                    </m:r>
                    <m:f>
                      <m:fPr>
                        <m:ctrlPr>
                          <a:rPr lang="en-US" sz="2400" b="1" i="1">
                            <a:effectLst/>
                            <a:latin typeface="Cambria Math"/>
                            <a:ea typeface="Times New Roman"/>
                            <a:cs typeface="Times New Roman"/>
                          </a:rPr>
                        </m:ctrlPr>
                      </m:fPr>
                      <m:num>
                        <m:r>
                          <a:rPr lang="en-GB" sz="2400" b="1" i="1">
                            <a:effectLst/>
                            <a:latin typeface="Cambria Math"/>
                            <a:ea typeface="Times New Roman"/>
                            <a:cs typeface="Times New Roman"/>
                          </a:rPr>
                          <m:t>𝟓𝟎𝟎</m:t>
                        </m:r>
                        <m:r>
                          <a:rPr lang="en-GB" sz="2400" b="1" i="1">
                            <a:effectLst/>
                            <a:latin typeface="Cambria Math"/>
                            <a:ea typeface="Times New Roman"/>
                            <a:cs typeface="Arial"/>
                          </a:rPr>
                          <m:t>×</m:t>
                        </m:r>
                        <m:r>
                          <a:rPr lang="en-GB" sz="2400" b="1" i="1">
                            <a:effectLst/>
                            <a:latin typeface="Cambria Math"/>
                            <a:ea typeface="Times New Roman"/>
                            <a:cs typeface="Times New Roman"/>
                          </a:rPr>
                          <m:t>𝟕𝟓</m:t>
                        </m:r>
                        <m:r>
                          <a:rPr lang="en-GB" sz="2400" b="1" i="1">
                            <a:effectLst/>
                            <a:latin typeface="Cambria Math"/>
                            <a:ea typeface="Times New Roman"/>
                            <a:cs typeface="Arial"/>
                          </a:rPr>
                          <m:t>×</m:t>
                        </m:r>
                        <m:r>
                          <a:rPr lang="en-GB" sz="2400" b="1" i="1">
                            <a:effectLst/>
                            <a:latin typeface="Cambria Math"/>
                            <a:ea typeface="Times New Roman"/>
                            <a:cs typeface="Times New Roman"/>
                          </a:rPr>
                          <m:t>𝟏</m:t>
                        </m:r>
                        <m:r>
                          <a:rPr lang="en-GB" sz="2400" b="1" i="1">
                            <a:effectLst/>
                            <a:latin typeface="Cambria Math"/>
                            <a:ea typeface="Times New Roman"/>
                            <a:cs typeface="Times New Roman"/>
                          </a:rPr>
                          <m:t>.</m:t>
                        </m:r>
                        <m:r>
                          <a:rPr lang="en-GB" sz="2400" b="1" i="1">
                            <a:effectLst/>
                            <a:latin typeface="Cambria Math"/>
                            <a:ea typeface="Times New Roman"/>
                            <a:cs typeface="Times New Roman"/>
                          </a:rPr>
                          <m:t>𝟐𝟓</m:t>
                        </m:r>
                        <m:r>
                          <a:rPr lang="en-GB" sz="2400" b="1" i="1">
                            <a:effectLst/>
                            <a:latin typeface="Cambria Math"/>
                            <a:ea typeface="Times New Roman"/>
                            <a:cs typeface="Times New Roman"/>
                          </a:rPr>
                          <m:t> </m:t>
                        </m:r>
                      </m:num>
                      <m:den>
                        <m:r>
                          <a:rPr lang="en-GB" sz="2400" b="1" i="1">
                            <a:effectLst/>
                            <a:latin typeface="Cambria Math"/>
                            <a:ea typeface="Times New Roman"/>
                            <a:cs typeface="Times New Roman"/>
                          </a:rPr>
                          <m:t>𝟎</m:t>
                        </m:r>
                        <m:r>
                          <a:rPr lang="en-GB" sz="2400" b="1" i="1">
                            <a:effectLst/>
                            <a:latin typeface="Cambria Math"/>
                            <a:ea typeface="Times New Roman"/>
                            <a:cs typeface="Times New Roman"/>
                          </a:rPr>
                          <m:t>.</m:t>
                        </m:r>
                        <m:r>
                          <a:rPr lang="en-GB" sz="2400" b="1" i="1">
                            <a:effectLst/>
                            <a:latin typeface="Cambria Math"/>
                            <a:ea typeface="Times New Roman"/>
                            <a:cs typeface="Times New Roman"/>
                          </a:rPr>
                          <m:t>𝟔𝟓</m:t>
                        </m:r>
                        <m:r>
                          <a:rPr lang="en-GB" sz="2400" b="1" i="1">
                            <a:effectLst/>
                            <a:latin typeface="Cambria Math"/>
                            <a:ea typeface="Times New Roman"/>
                            <a:cs typeface="Arial"/>
                          </a:rPr>
                          <m:t>×</m:t>
                        </m:r>
                        <m:r>
                          <a:rPr lang="en-GB" sz="2400" b="1" i="1">
                            <a:effectLst/>
                            <a:latin typeface="Cambria Math"/>
                            <a:ea typeface="Times New Roman"/>
                            <a:cs typeface="Times New Roman"/>
                          </a:rPr>
                          <m:t>𝟎</m:t>
                        </m:r>
                        <m:r>
                          <a:rPr lang="en-GB" sz="2400" b="1" i="1">
                            <a:effectLst/>
                            <a:latin typeface="Cambria Math"/>
                            <a:ea typeface="Times New Roman"/>
                            <a:cs typeface="Times New Roman"/>
                          </a:rPr>
                          <m:t>.</m:t>
                        </m:r>
                        <m:r>
                          <a:rPr lang="en-GB" sz="2400" b="1" i="1">
                            <a:effectLst/>
                            <a:latin typeface="Cambria Math"/>
                            <a:ea typeface="Times New Roman"/>
                            <a:cs typeface="Times New Roman"/>
                          </a:rPr>
                          <m:t>𝟕𝟗</m:t>
                        </m:r>
                      </m:den>
                    </m:f>
                  </m:oMath>
                </a14:m>
                <a:r>
                  <a:rPr lang="en-GB" sz="1600" b="1" dirty="0">
                    <a:effectLst/>
                    <a:latin typeface="Times New Roman"/>
                    <a:ea typeface="Times New Roman"/>
                    <a:cs typeface="Arial"/>
                  </a:rPr>
                  <a:t> = 91285.3 lumen </a:t>
                </a:r>
                <a:endParaRPr lang="en-US" sz="1400" dirty="0">
                  <a:effectLst/>
                  <a:latin typeface="Calibri"/>
                  <a:ea typeface="Times New Roman"/>
                  <a:cs typeface="Arial"/>
                </a:endParaRPr>
              </a:p>
              <a:p>
                <a:pPr algn="l" rtl="0">
                  <a:lnSpc>
                    <a:spcPct val="115000"/>
                  </a:lnSpc>
                  <a:spcAft>
                    <a:spcPts val="0"/>
                  </a:spcAft>
                  <a:tabLst>
                    <a:tab pos="3573145" algn="l"/>
                    <a:tab pos="4525645" algn="l"/>
                    <a:tab pos="6097270" algn="r"/>
                  </a:tabLst>
                </a:pPr>
                <a:r>
                  <a:rPr lang="en-US" sz="2400" b="1" dirty="0">
                    <a:effectLst/>
                    <a:latin typeface="Times New Roman"/>
                    <a:ea typeface="Times New Roman"/>
                    <a:cs typeface="Arial"/>
                  </a:rPr>
                  <a:t> </a:t>
                </a:r>
                <a:endParaRPr lang="en-US" sz="1400" dirty="0">
                  <a:effectLst/>
                  <a:latin typeface="Calibri"/>
                  <a:ea typeface="Times New Roman"/>
                  <a:cs typeface="Arial"/>
                </a:endParaRPr>
              </a:p>
              <a:p>
                <a:pPr algn="l" rtl="0">
                  <a:lnSpc>
                    <a:spcPct val="115000"/>
                  </a:lnSpc>
                  <a:spcAft>
                    <a:spcPts val="0"/>
                  </a:spcAft>
                  <a:tabLst>
                    <a:tab pos="3573145" algn="l"/>
                    <a:tab pos="4525645" algn="l"/>
                    <a:tab pos="6097270" algn="r"/>
                  </a:tabLst>
                </a:pPr>
                <a:r>
                  <a:rPr lang="en-GB" b="1" dirty="0">
                    <a:effectLst/>
                    <a:latin typeface="Times New Roman"/>
                    <a:ea typeface="Times New Roman"/>
                    <a:cs typeface="Arial"/>
                  </a:rPr>
                  <a:t>N=</a:t>
                </a:r>
                <a14:m>
                  <m:oMath xmlns:m="http://schemas.openxmlformats.org/officeDocument/2006/math">
                    <m:r>
                      <a:rPr lang="en-GB" b="1" i="1">
                        <a:effectLst/>
                        <a:latin typeface="Cambria Math"/>
                        <a:ea typeface="Times New Roman"/>
                        <a:cs typeface="Times New Roman"/>
                      </a:rPr>
                      <m:t> </m:t>
                    </m:r>
                    <m:f>
                      <m:fPr>
                        <m:ctrlPr>
                          <a:rPr lang="en-US" sz="2400" b="1" i="1">
                            <a:effectLst/>
                            <a:latin typeface="Cambria Math"/>
                            <a:ea typeface="Times New Roman"/>
                            <a:cs typeface="Times New Roman"/>
                          </a:rPr>
                        </m:ctrlPr>
                      </m:fPr>
                      <m:num>
                        <m:r>
                          <a:rPr lang="en-GB" sz="2400" b="1" i="1">
                            <a:effectLst/>
                            <a:latin typeface="Cambria Math"/>
                            <a:ea typeface="Times New Roman"/>
                            <a:cs typeface="Times New Roman"/>
                          </a:rPr>
                          <m:t>𝑭</m:t>
                        </m:r>
                      </m:num>
                      <m:den>
                        <m:r>
                          <a:rPr lang="en-GB" sz="2400" b="1" i="1">
                            <a:effectLst/>
                            <a:latin typeface="Cambria Math"/>
                            <a:ea typeface="Times New Roman"/>
                            <a:cs typeface="Times New Roman"/>
                          </a:rPr>
                          <m:t>𝒇</m:t>
                        </m:r>
                      </m:den>
                    </m:f>
                    <m:r>
                      <a:rPr lang="en-GB" b="1" i="1">
                        <a:effectLst/>
                        <a:latin typeface="Cambria Math"/>
                        <a:ea typeface="Times New Roman"/>
                        <a:cs typeface="Times New Roman"/>
                      </a:rPr>
                      <m:t> </m:t>
                    </m:r>
                  </m:oMath>
                </a14:m>
                <a:r>
                  <a:rPr lang="en-GB" b="1" dirty="0">
                    <a:effectLst/>
                    <a:latin typeface="Times New Roman"/>
                    <a:ea typeface="Times New Roman"/>
                    <a:cs typeface="Arial"/>
                  </a:rPr>
                  <a:t>=</a:t>
                </a:r>
                <a14:m>
                  <m:oMath xmlns:m="http://schemas.openxmlformats.org/officeDocument/2006/math">
                    <m:r>
                      <a:rPr lang="en-GB" b="1" i="1">
                        <a:effectLst/>
                        <a:latin typeface="Cambria Math"/>
                        <a:ea typeface="Times New Roman"/>
                        <a:cs typeface="Times New Roman"/>
                      </a:rPr>
                      <m:t> </m:t>
                    </m:r>
                    <m:f>
                      <m:fPr>
                        <m:ctrlPr>
                          <a:rPr lang="en-US" b="1" i="1">
                            <a:effectLst/>
                            <a:latin typeface="Cambria Math"/>
                            <a:ea typeface="Times New Roman"/>
                            <a:cs typeface="Times New Roman"/>
                          </a:rPr>
                        </m:ctrlPr>
                      </m:fPr>
                      <m:num>
                        <m:r>
                          <a:rPr lang="en-GB" b="1" i="1">
                            <a:effectLst/>
                            <a:latin typeface="Cambria Math"/>
                            <a:ea typeface="Times New Roman"/>
                            <a:cs typeface="Times New Roman"/>
                          </a:rPr>
                          <m:t>𝟗𝟏𝟐𝟖𝟓</m:t>
                        </m:r>
                        <m:r>
                          <a:rPr lang="en-GB" b="1" i="1">
                            <a:effectLst/>
                            <a:latin typeface="Cambria Math"/>
                            <a:ea typeface="Times New Roman"/>
                            <a:cs typeface="Times New Roman"/>
                          </a:rPr>
                          <m:t>.</m:t>
                        </m:r>
                        <m:r>
                          <a:rPr lang="en-GB" b="1" i="1">
                            <a:effectLst/>
                            <a:latin typeface="Cambria Math"/>
                            <a:ea typeface="Times New Roman"/>
                            <a:cs typeface="Times New Roman"/>
                          </a:rPr>
                          <m:t>𝟑</m:t>
                        </m:r>
                      </m:num>
                      <m:den>
                        <m:r>
                          <a:rPr lang="en-GB" b="1" i="1">
                            <a:effectLst/>
                            <a:latin typeface="Cambria Math"/>
                            <a:ea typeface="Times New Roman"/>
                            <a:cs typeface="Times New Roman"/>
                          </a:rPr>
                          <m:t>𝟓𝟒𝟎𝟎</m:t>
                        </m:r>
                      </m:den>
                    </m:f>
                    <m:r>
                      <a:rPr lang="en-GB" b="1" i="1">
                        <a:effectLst/>
                        <a:latin typeface="Cambria Math"/>
                        <a:ea typeface="Times New Roman"/>
                        <a:cs typeface="Times New Roman"/>
                      </a:rPr>
                      <m:t>=</m:t>
                    </m:r>
                    <m:r>
                      <a:rPr lang="en-GB" b="1" i="1">
                        <a:effectLst/>
                        <a:latin typeface="Cambria Math"/>
                        <a:ea typeface="Times New Roman"/>
                        <a:cs typeface="Times New Roman"/>
                      </a:rPr>
                      <m:t>𝟏𝟓</m:t>
                    </m:r>
                    <m:r>
                      <a:rPr lang="en-GB" b="1" i="1">
                        <a:effectLst/>
                        <a:latin typeface="Cambria Math"/>
                        <a:ea typeface="Times New Roman"/>
                        <a:cs typeface="Times New Roman"/>
                      </a:rPr>
                      <m:t>  </m:t>
                    </m:r>
                    <m:r>
                      <a:rPr lang="en-GB" b="1" i="1">
                        <a:effectLst/>
                        <a:latin typeface="Cambria Math"/>
                        <a:ea typeface="Times New Roman"/>
                        <a:cs typeface="Times New Roman"/>
                      </a:rPr>
                      <m:t>𝒖𝒏𝒊𝒕𝒔</m:t>
                    </m:r>
                  </m:oMath>
                </a14:m>
                <a:endParaRPr lang="ar-SA" dirty="0"/>
              </a:p>
            </p:txBody>
          </p:sp>
        </mc:Choice>
        <mc:Fallback xmlns="">
          <p:sp>
            <p:nvSpPr>
              <p:cNvPr id="6" name="Rectangle 5"/>
              <p:cNvSpPr>
                <a:spLocks noRot="1" noChangeAspect="1" noMove="1" noResize="1" noEditPoints="1" noAdjustHandles="1" noChangeArrowheads="1" noChangeShapeType="1" noTextEdit="1"/>
              </p:cNvSpPr>
              <p:nvPr/>
            </p:nvSpPr>
            <p:spPr>
              <a:xfrm>
                <a:off x="683568" y="4077072"/>
                <a:ext cx="4572000" cy="2649059"/>
              </a:xfrm>
              <a:prstGeom prst="rect">
                <a:avLst/>
              </a:prstGeom>
              <a:blipFill rotWithShape="1">
                <a:blip r:embed="rId6"/>
                <a:stretch>
                  <a:fillRect l="-2000" t="-461"/>
                </a:stretch>
              </a:blipFill>
            </p:spPr>
            <p:txBody>
              <a:bodyPr/>
              <a:lstStyle/>
              <a:p>
                <a:r>
                  <a:rPr lang="ar-SA">
                    <a:noFill/>
                  </a:rPr>
                  <a:t> </a:t>
                </a:r>
              </a:p>
            </p:txBody>
          </p:sp>
        </mc:Fallback>
      </mc:AlternateContent>
    </p:spTree>
    <p:extLst>
      <p:ext uri="{BB962C8B-B14F-4D97-AF65-F5344CB8AC3E}">
        <p14:creationId xmlns:p14="http://schemas.microsoft.com/office/powerpoint/2010/main" val="232848387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5362178"/>
              </p:ext>
            </p:extLst>
          </p:nvPr>
        </p:nvGraphicFramePr>
        <p:xfrm>
          <a:off x="-1" y="3"/>
          <a:ext cx="9144000" cy="9864434"/>
        </p:xfrm>
        <a:graphic>
          <a:graphicData uri="http://schemas.openxmlformats.org/drawingml/2006/table">
            <a:tbl>
              <a:tblPr rtl="1" firstRow="1" firstCol="1" bandRow="1">
                <a:tableStyleId>{5940675A-B579-460E-94D1-54222C63F5DA}</a:tableStyleId>
              </a:tblPr>
              <a:tblGrid>
                <a:gridCol w="957550"/>
                <a:gridCol w="550203"/>
                <a:gridCol w="550203"/>
                <a:gridCol w="684378"/>
                <a:gridCol w="550203"/>
                <a:gridCol w="550203"/>
                <a:gridCol w="2839824"/>
                <a:gridCol w="679549"/>
                <a:gridCol w="550203"/>
                <a:gridCol w="1231684"/>
              </a:tblGrid>
              <a:tr h="442678">
                <a:tc>
                  <a:txBody>
                    <a:bodyPr/>
                    <a:lstStyle/>
                    <a:p>
                      <a:pPr algn="ctr" rtl="1">
                        <a:lnSpc>
                          <a:spcPct val="115000"/>
                        </a:lnSpc>
                        <a:spcAft>
                          <a:spcPts val="0"/>
                        </a:spcAft>
                      </a:pPr>
                      <a:r>
                        <a:rPr lang="en-US" sz="1400" dirty="0">
                          <a:effectLst/>
                        </a:rPr>
                        <a:t>TP</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TPs</a:t>
                      </a:r>
                    </a:p>
                    <a:p>
                      <a:pPr algn="ctr" rtl="1">
                        <a:lnSpc>
                          <a:spcPct val="115000"/>
                        </a:lnSpc>
                        <a:spcAft>
                          <a:spcPts val="0"/>
                        </a:spcAft>
                      </a:pPr>
                      <a:r>
                        <a:rPr lang="en-US" sz="1400" dirty="0">
                          <a:effectLst/>
                        </a:rPr>
                        <a:t>watt</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Ps</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F</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N</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n</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Lamp Type</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Em</a:t>
                      </a:r>
                    </a:p>
                    <a:p>
                      <a:pPr algn="ctr" rtl="0">
                        <a:lnSpc>
                          <a:spcPct val="115000"/>
                        </a:lnSpc>
                        <a:spcAft>
                          <a:spcPts val="0"/>
                        </a:spcAft>
                      </a:pPr>
                      <a:r>
                        <a:rPr lang="en-US" sz="1400">
                          <a:effectLst/>
                        </a:rPr>
                        <a:t>Lux</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Area (m²)</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List of interior (areas) tasks or activities</a:t>
                      </a:r>
                      <a:endParaRPr lang="en-US" sz="1400">
                        <a:effectLst/>
                        <a:latin typeface="Calibri"/>
                        <a:ea typeface="Times New Roman"/>
                        <a:cs typeface="Arial"/>
                      </a:endParaRPr>
                    </a:p>
                  </a:txBody>
                  <a:tcPr marL="41892" marR="41892" marT="0" marB="0"/>
                </a:tc>
              </a:tr>
              <a:tr h="196746">
                <a:tc gridSpan="10">
                  <a:txBody>
                    <a:bodyPr/>
                    <a:lstStyle/>
                    <a:p>
                      <a:pPr algn="l" rtl="0">
                        <a:lnSpc>
                          <a:spcPct val="115000"/>
                        </a:lnSpc>
                        <a:spcAft>
                          <a:spcPts val="0"/>
                        </a:spcAft>
                        <a:tabLst>
                          <a:tab pos="1133475" algn="l"/>
                        </a:tabLst>
                      </a:pPr>
                      <a:r>
                        <a:rPr lang="en-US" sz="1400" dirty="0">
                          <a:effectLst/>
                        </a:rPr>
                        <a:t>First floor</a:t>
                      </a:r>
                      <a:endParaRPr lang="en-US" sz="1400" dirty="0">
                        <a:effectLst/>
                        <a:latin typeface="Calibri"/>
                        <a:ea typeface="Times New Roman"/>
                        <a:cs typeface="Arial"/>
                      </a:endParaRPr>
                    </a:p>
                  </a:txBody>
                  <a:tcPr marL="41892" marR="41892"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75471">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18</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5400</a:t>
                      </a:r>
                    </a:p>
                    <a:p>
                      <a:pPr algn="ctr" rtl="1">
                        <a:lnSpc>
                          <a:spcPct val="115000"/>
                        </a:lnSpc>
                        <a:spcAft>
                          <a:spcPts val="0"/>
                        </a:spcAft>
                      </a:pPr>
                      <a:r>
                        <a:rPr lang="ar-SA" sz="1400" dirty="0">
                          <a:effectLst/>
                        </a:rPr>
                        <a:t> </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rowSpan="8">
                  <a:txBody>
                    <a:bodyPr/>
                    <a:lstStyle/>
                    <a:p>
                      <a:pPr algn="ctr" rtl="0">
                        <a:lnSpc>
                          <a:spcPct val="115000"/>
                        </a:lnSpc>
                        <a:spcAft>
                          <a:spcPts val="0"/>
                        </a:spcAft>
                      </a:pPr>
                      <a:r>
                        <a:rPr lang="en-US" sz="1400">
                          <a:effectLst/>
                        </a:rPr>
                        <a:t>Philips  IMPALA TBS160 4xTL-D18W/830 CON C6</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50</a:t>
                      </a:r>
                      <a:endParaRPr lang="en-US" sz="1400">
                        <a:effectLst/>
                        <a:latin typeface="Calibri"/>
                        <a:ea typeface="Times New Roman"/>
                        <a:cs typeface="Arial"/>
                      </a:endParaRPr>
                    </a:p>
                  </a:txBody>
                  <a:tcPr marL="41892" marR="41892" marT="0" marB="0"/>
                </a:tc>
                <a:tc>
                  <a:txBody>
                    <a:bodyPr/>
                    <a:lstStyle/>
                    <a:p>
                      <a:pPr algn="l" rtl="1">
                        <a:lnSpc>
                          <a:spcPct val="115000"/>
                        </a:lnSpc>
                        <a:spcAft>
                          <a:spcPts val="0"/>
                        </a:spcAft>
                      </a:pPr>
                      <a:r>
                        <a:rPr lang="en-US" sz="1400">
                          <a:effectLst/>
                        </a:rPr>
                        <a:t>National Industry </a:t>
                      </a:r>
                    </a:p>
                    <a:p>
                      <a:pPr algn="ctr" rtl="0">
                        <a:lnSpc>
                          <a:spcPct val="115000"/>
                        </a:lnSpc>
                        <a:spcAft>
                          <a:spcPts val="0"/>
                        </a:spcAft>
                      </a:pPr>
                      <a:r>
                        <a:rPr lang="en-US" sz="1400">
                          <a:effectLst/>
                        </a:rPr>
                        <a:t> </a:t>
                      </a:r>
                      <a:endParaRPr lang="en-US" sz="1400">
                        <a:effectLst/>
                        <a:latin typeface="Calibri"/>
                        <a:ea typeface="Times New Roman"/>
                        <a:cs typeface="Arial"/>
                      </a:endParaRPr>
                    </a:p>
                  </a:txBody>
                  <a:tcPr marL="41892" marR="41892" marT="0" marB="0"/>
                </a:tc>
              </a:tr>
              <a:tr h="475471">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5400</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12</a:t>
                      </a:r>
                      <a:endParaRPr lang="en-US" sz="1400" dirty="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74</a:t>
                      </a:r>
                      <a:endParaRPr lang="en-US" sz="1400">
                        <a:effectLst/>
                        <a:latin typeface="Calibri"/>
                        <a:ea typeface="Times New Roman"/>
                        <a:cs typeface="Arial"/>
                      </a:endParaRPr>
                    </a:p>
                  </a:txBody>
                  <a:tcPr marL="41892" marR="41892" marT="0" marB="0"/>
                </a:tc>
                <a:tc>
                  <a:txBody>
                    <a:bodyPr/>
                    <a:lstStyle/>
                    <a:p>
                      <a:pPr algn="l" rtl="1">
                        <a:lnSpc>
                          <a:spcPct val="115000"/>
                        </a:lnSpc>
                        <a:spcAft>
                          <a:spcPts val="0"/>
                        </a:spcAft>
                      </a:pPr>
                      <a:r>
                        <a:rPr lang="en-US" sz="1400">
                          <a:effectLst/>
                        </a:rPr>
                        <a:t>National Industry </a:t>
                      </a:r>
                    </a:p>
                    <a:p>
                      <a:pPr algn="ctr" rtl="0">
                        <a:lnSpc>
                          <a:spcPct val="115000"/>
                        </a:lnSpc>
                        <a:spcAft>
                          <a:spcPts val="0"/>
                        </a:spcAft>
                      </a:pPr>
                      <a:r>
                        <a:rPr lang="en-US" sz="1400">
                          <a:effectLst/>
                        </a:rPr>
                        <a:t> </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1848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20</a:t>
                      </a:r>
                      <a:endParaRPr lang="en-US" sz="1400" dirty="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107</a:t>
                      </a:r>
                      <a:endParaRPr lang="en-US" sz="1400">
                        <a:effectLst/>
                        <a:latin typeface="Calibri"/>
                        <a:ea typeface="Times New Roman"/>
                        <a:cs typeface="Arial"/>
                      </a:endParaRPr>
                    </a:p>
                  </a:txBody>
                  <a:tcPr marL="41892" marR="41892" marT="0" marB="0"/>
                </a:tc>
                <a:tc>
                  <a:txBody>
                    <a:bodyPr/>
                    <a:lstStyle/>
                    <a:p>
                      <a:pPr algn="just" rtl="0">
                        <a:lnSpc>
                          <a:spcPct val="115000"/>
                        </a:lnSpc>
                        <a:spcAft>
                          <a:spcPts val="0"/>
                        </a:spcAft>
                      </a:pPr>
                      <a:r>
                        <a:rPr lang="en-US" sz="1400" dirty="0">
                          <a:effectLst/>
                        </a:rPr>
                        <a:t> cafeteria</a:t>
                      </a:r>
                      <a:endParaRPr lang="en-US" sz="1400" dirty="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1584</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15</a:t>
                      </a:r>
                      <a:endParaRPr lang="en-US" sz="1400" dirty="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l" rtl="1">
                        <a:lnSpc>
                          <a:spcPct val="115000"/>
                        </a:lnSpc>
                        <a:spcAft>
                          <a:spcPts val="0"/>
                        </a:spcAft>
                      </a:pPr>
                      <a:r>
                        <a:rPr lang="en-US" sz="1400">
                          <a:effectLst/>
                        </a:rPr>
                        <a:t>Conference</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1496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15</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4</a:t>
                      </a:r>
                      <a:endParaRPr lang="en-US" sz="1400" dirty="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73</a:t>
                      </a:r>
                      <a:endParaRPr lang="en-US" sz="1400">
                        <a:effectLst/>
                        <a:latin typeface="Calibri"/>
                        <a:ea typeface="Times New Roman"/>
                        <a:cs typeface="Arial"/>
                      </a:endParaRPr>
                    </a:p>
                  </a:txBody>
                  <a:tcPr marL="41892" marR="41892" marT="0" marB="0"/>
                </a:tc>
                <a:tc>
                  <a:txBody>
                    <a:bodyPr/>
                    <a:lstStyle/>
                    <a:p>
                      <a:pPr algn="l" rtl="0">
                        <a:lnSpc>
                          <a:spcPct val="115000"/>
                        </a:lnSpc>
                        <a:spcAft>
                          <a:spcPts val="0"/>
                        </a:spcAft>
                      </a:pPr>
                      <a:r>
                        <a:rPr lang="en-US" sz="1400">
                          <a:effectLst/>
                        </a:rPr>
                        <a:t>internet </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704</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4</a:t>
                      </a:r>
                      <a:endParaRPr lang="en-US" sz="1400" dirty="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150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 </a:t>
                      </a:r>
                      <a:endParaRPr lang="en-US" sz="1400">
                        <a:effectLst/>
                        <a:latin typeface="Calibri"/>
                        <a:ea typeface="Times New Roman"/>
                        <a:cs typeface="Arial"/>
                      </a:endParaRPr>
                    </a:p>
                  </a:txBody>
                  <a:tcPr marL="41892" marR="41892" marT="0" marB="0"/>
                </a:tc>
                <a:tc>
                  <a:txBody>
                    <a:bodyPr/>
                    <a:lstStyle/>
                    <a:p>
                      <a:pPr algn="l" rtl="0">
                        <a:lnSpc>
                          <a:spcPct val="115000"/>
                        </a:lnSpc>
                        <a:spcAft>
                          <a:spcPts val="0"/>
                        </a:spcAft>
                      </a:pPr>
                      <a:r>
                        <a:rPr lang="en-US" sz="1400">
                          <a:effectLst/>
                        </a:rPr>
                        <a:t>corridors, hall</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352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3</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4</a:t>
                      </a:r>
                      <a:endParaRPr lang="en-US" sz="1400" dirty="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300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16</a:t>
                      </a:r>
                      <a:endParaRPr lang="en-US" sz="1400">
                        <a:effectLst/>
                        <a:latin typeface="Calibri"/>
                        <a:ea typeface="Times New Roman"/>
                        <a:cs typeface="Arial"/>
                      </a:endParaRPr>
                    </a:p>
                  </a:txBody>
                  <a:tcPr marL="41892" marR="41892" marT="0" marB="0"/>
                </a:tc>
                <a:tc>
                  <a:txBody>
                    <a:bodyPr/>
                    <a:lstStyle/>
                    <a:p>
                      <a:pPr algn="l" rtl="1">
                        <a:lnSpc>
                          <a:spcPct val="115000"/>
                        </a:lnSpc>
                        <a:spcAft>
                          <a:spcPts val="0"/>
                        </a:spcAft>
                      </a:pPr>
                      <a:r>
                        <a:rPr lang="en-US" sz="1400">
                          <a:effectLst/>
                        </a:rPr>
                        <a:t>Information</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176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4</a:t>
                      </a:r>
                      <a:endParaRPr lang="en-US" sz="1400" dirty="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300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7</a:t>
                      </a:r>
                      <a:endParaRPr lang="en-US" sz="1400">
                        <a:effectLst/>
                        <a:latin typeface="Calibri"/>
                        <a:ea typeface="Times New Roman"/>
                        <a:cs typeface="Arial"/>
                      </a:endParaRPr>
                    </a:p>
                  </a:txBody>
                  <a:tcPr marL="41892" marR="41892" marT="0" marB="0"/>
                </a:tc>
                <a:tc>
                  <a:txBody>
                    <a:bodyPr/>
                    <a:lstStyle/>
                    <a:p>
                      <a:pPr algn="l" rtl="1">
                        <a:lnSpc>
                          <a:spcPct val="115000"/>
                        </a:lnSpc>
                        <a:spcAft>
                          <a:spcPts val="0"/>
                        </a:spcAft>
                      </a:pPr>
                      <a:r>
                        <a:rPr lang="en-US" sz="1400">
                          <a:effectLst/>
                        </a:rPr>
                        <a:t>security</a:t>
                      </a:r>
                      <a:endParaRPr lang="en-US" sz="1400">
                        <a:effectLst/>
                        <a:latin typeface="Calibri"/>
                        <a:ea typeface="Times New Roman"/>
                        <a:cs typeface="Arial"/>
                      </a:endParaRPr>
                    </a:p>
                  </a:txBody>
                  <a:tcPr marL="41892" marR="41892" marT="0" marB="0"/>
                </a:tc>
              </a:tr>
              <a:tr h="187883">
                <a:tc>
                  <a:txBody>
                    <a:bodyPr/>
                    <a:lstStyle/>
                    <a:p>
                      <a:pPr algn="ctr" rtl="1">
                        <a:lnSpc>
                          <a:spcPct val="115000"/>
                        </a:lnSpc>
                        <a:spcAft>
                          <a:spcPts val="0"/>
                        </a:spcAft>
                      </a:pPr>
                      <a:r>
                        <a:rPr lang="en-US" sz="1400">
                          <a:effectLst/>
                        </a:rPr>
                        <a:t>480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41892" marR="41892" marT="0" marB="0"/>
                </a:tc>
                <a:tc rowSpan="3">
                  <a:txBody>
                    <a:bodyPr/>
                    <a:lstStyle/>
                    <a:p>
                      <a:pPr algn="ctr" rtl="1">
                        <a:lnSpc>
                          <a:spcPct val="115000"/>
                        </a:lnSpc>
                        <a:spcAft>
                          <a:spcPts val="0"/>
                        </a:spcAft>
                      </a:pPr>
                      <a:r>
                        <a:rPr lang="en-US" sz="1400" dirty="0">
                          <a:effectLst/>
                        </a:rPr>
                        <a:t>Incandescent lamp</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30</a:t>
                      </a:r>
                      <a:endParaRPr lang="en-US" sz="1400">
                        <a:effectLst/>
                        <a:latin typeface="Calibri"/>
                        <a:ea typeface="Times New Roman"/>
                        <a:cs typeface="Arial"/>
                      </a:endParaRPr>
                    </a:p>
                  </a:txBody>
                  <a:tcPr marL="41892" marR="41892" marT="0" marB="0"/>
                </a:tc>
                <a:tc>
                  <a:txBody>
                    <a:bodyPr/>
                    <a:lstStyle/>
                    <a:p>
                      <a:pPr algn="l" rtl="0">
                        <a:lnSpc>
                          <a:spcPct val="115000"/>
                        </a:lnSpc>
                        <a:spcAft>
                          <a:spcPts val="0"/>
                        </a:spcAft>
                      </a:pPr>
                      <a:r>
                        <a:rPr lang="en-US" sz="1400">
                          <a:effectLst/>
                        </a:rPr>
                        <a:t>W.C1 </a:t>
                      </a:r>
                      <a:endParaRPr lang="en-US" sz="1400">
                        <a:effectLst/>
                        <a:latin typeface="Calibri"/>
                        <a:ea typeface="Times New Roman"/>
                        <a:cs typeface="Arial"/>
                      </a:endParaRPr>
                    </a:p>
                  </a:txBody>
                  <a:tcPr marL="41892" marR="41892" marT="0" marB="0"/>
                </a:tc>
              </a:tr>
              <a:tr h="187883">
                <a:tc>
                  <a:txBody>
                    <a:bodyPr/>
                    <a:lstStyle/>
                    <a:p>
                      <a:pPr algn="ctr" rtl="1">
                        <a:lnSpc>
                          <a:spcPct val="115000"/>
                        </a:lnSpc>
                        <a:spcAft>
                          <a:spcPts val="0"/>
                        </a:spcAft>
                      </a:pPr>
                      <a:r>
                        <a:rPr lang="en-US" sz="1400">
                          <a:effectLst/>
                        </a:rPr>
                        <a:t>480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30</a:t>
                      </a:r>
                      <a:endParaRPr lang="en-US" sz="1400">
                        <a:effectLst/>
                        <a:latin typeface="Calibri"/>
                        <a:ea typeface="Times New Roman"/>
                        <a:cs typeface="Arial"/>
                      </a:endParaRPr>
                    </a:p>
                  </a:txBody>
                  <a:tcPr marL="41892" marR="41892" marT="0" marB="0"/>
                </a:tc>
                <a:tc>
                  <a:txBody>
                    <a:bodyPr/>
                    <a:lstStyle/>
                    <a:p>
                      <a:pPr algn="l" rtl="0">
                        <a:lnSpc>
                          <a:spcPct val="115000"/>
                        </a:lnSpc>
                        <a:spcAft>
                          <a:spcPts val="0"/>
                        </a:spcAft>
                      </a:pPr>
                      <a:r>
                        <a:rPr lang="en-US" sz="1400">
                          <a:effectLst/>
                        </a:rPr>
                        <a:t>W.C2</a:t>
                      </a:r>
                      <a:endParaRPr lang="en-US" sz="1400">
                        <a:effectLst/>
                        <a:latin typeface="Calibri"/>
                        <a:ea typeface="Times New Roman"/>
                        <a:cs typeface="Arial"/>
                      </a:endParaRPr>
                    </a:p>
                  </a:txBody>
                  <a:tcPr marL="41892" marR="41892" marT="0" marB="0"/>
                </a:tc>
              </a:tr>
              <a:tr h="187883">
                <a:tc>
                  <a:txBody>
                    <a:bodyPr/>
                    <a:lstStyle/>
                    <a:p>
                      <a:pPr algn="ctr" rtl="1">
                        <a:lnSpc>
                          <a:spcPct val="115000"/>
                        </a:lnSpc>
                        <a:spcAft>
                          <a:spcPts val="0"/>
                        </a:spcAft>
                      </a:pPr>
                      <a:r>
                        <a:rPr lang="en-US" sz="1400">
                          <a:effectLst/>
                        </a:rPr>
                        <a:t>480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1</a:t>
                      </a:r>
                      <a:endParaRPr lang="en-US" sz="1400" dirty="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ar-SA" sz="1400">
                          <a:effectLst/>
                        </a:rPr>
                        <a:t> </a:t>
                      </a:r>
                      <a:endParaRPr lang="en-US" sz="1400">
                        <a:effectLst/>
                        <a:latin typeface="Calibri"/>
                        <a:ea typeface="Times New Roman"/>
                        <a:cs typeface="Arial"/>
                      </a:endParaRPr>
                    </a:p>
                  </a:txBody>
                  <a:tcPr marL="41892" marR="41892" marT="0" marB="0"/>
                </a:tc>
                <a:tc>
                  <a:txBody>
                    <a:bodyPr/>
                    <a:lstStyle/>
                    <a:p>
                      <a:pPr algn="l" rtl="0">
                        <a:lnSpc>
                          <a:spcPct val="115000"/>
                        </a:lnSpc>
                        <a:spcAft>
                          <a:spcPts val="0"/>
                        </a:spcAft>
                      </a:pPr>
                      <a:r>
                        <a:rPr lang="en-US" sz="1400">
                          <a:effectLst/>
                        </a:rPr>
                        <a:t>strain </a:t>
                      </a:r>
                      <a:endParaRPr lang="en-US" sz="1400">
                        <a:effectLst/>
                        <a:latin typeface="Calibri"/>
                        <a:ea typeface="Times New Roman"/>
                        <a:cs typeface="Arial"/>
                      </a:endParaRPr>
                    </a:p>
                  </a:txBody>
                  <a:tcPr marL="41892" marR="41892" marT="0" marB="0"/>
                </a:tc>
              </a:tr>
              <a:tr h="344306">
                <a:tc gridSpan="10">
                  <a:txBody>
                    <a:bodyPr/>
                    <a:lstStyle/>
                    <a:p>
                      <a:pPr algn="l" rtl="0">
                        <a:lnSpc>
                          <a:spcPct val="115000"/>
                        </a:lnSpc>
                        <a:spcAft>
                          <a:spcPts val="0"/>
                        </a:spcAft>
                      </a:pPr>
                      <a:r>
                        <a:rPr lang="en-US" sz="1400" dirty="0">
                          <a:effectLst/>
                        </a:rPr>
                        <a:t>Second floor</a:t>
                      </a:r>
                    </a:p>
                    <a:p>
                      <a:pPr algn="ctr" rtl="0">
                        <a:lnSpc>
                          <a:spcPct val="115000"/>
                        </a:lnSpc>
                        <a:spcAft>
                          <a:spcPts val="0"/>
                        </a:spcAft>
                      </a:pPr>
                      <a:r>
                        <a:rPr lang="en-US" sz="1400" dirty="0">
                          <a:effectLst/>
                        </a:rPr>
                        <a:t> </a:t>
                      </a:r>
                      <a:endParaRPr lang="en-US" sz="1400" dirty="0">
                        <a:effectLst/>
                        <a:latin typeface="Calibri"/>
                        <a:ea typeface="Times New Roman"/>
                        <a:cs typeface="Arial"/>
                      </a:endParaRPr>
                    </a:p>
                  </a:txBody>
                  <a:tcPr marL="41892" marR="41892"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87883">
                <a:tc>
                  <a:txBody>
                    <a:bodyPr/>
                    <a:lstStyle/>
                    <a:p>
                      <a:pPr algn="ctr" rtl="1">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rowSpan="10">
                  <a:txBody>
                    <a:bodyPr/>
                    <a:lstStyle/>
                    <a:p>
                      <a:pPr algn="ctr" rtl="0">
                        <a:lnSpc>
                          <a:spcPct val="115000"/>
                        </a:lnSpc>
                        <a:spcAft>
                          <a:spcPts val="0"/>
                        </a:spcAft>
                      </a:pPr>
                      <a:r>
                        <a:rPr lang="en-US" sz="1400">
                          <a:effectLst/>
                        </a:rPr>
                        <a:t>Philips  IMPALA TBS160 4xTL-D18W/830 CON C6</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Accountant</a:t>
                      </a:r>
                      <a:endParaRPr lang="en-US" sz="1400">
                        <a:effectLst/>
                        <a:latin typeface="Calibri"/>
                        <a:ea typeface="Times New Roman"/>
                        <a:cs typeface="Arial"/>
                      </a:endParaRPr>
                    </a:p>
                  </a:txBody>
                  <a:tcPr marL="41892" marR="41892" marT="0" marB="0"/>
                </a:tc>
              </a:tr>
              <a:tr h="29512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4</a:t>
                      </a:r>
                      <a:endParaRPr lang="en-US" sz="1400" dirty="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55</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department chief1</a:t>
                      </a:r>
                      <a:endParaRPr lang="en-US" sz="1400">
                        <a:effectLst/>
                        <a:latin typeface="Calibri"/>
                        <a:ea typeface="Times New Roman"/>
                        <a:cs typeface="Arial"/>
                      </a:endParaRPr>
                    </a:p>
                  </a:txBody>
                  <a:tcPr marL="41892" marR="41892" marT="0" marB="0"/>
                </a:tc>
              </a:tr>
              <a:tr h="327911">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300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55</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Personnel Dept</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1320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15</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62</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revision</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528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22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Treasure</a:t>
                      </a:r>
                      <a:endParaRPr lang="en-US" sz="1400">
                        <a:effectLst/>
                        <a:latin typeface="Calibri"/>
                        <a:ea typeface="Times New Roman"/>
                        <a:cs typeface="Arial"/>
                      </a:endParaRPr>
                    </a:p>
                  </a:txBody>
                  <a:tcPr marL="41892" marR="41892" marT="0" marB="0"/>
                </a:tc>
              </a:tr>
              <a:tr h="402608">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dirty="0">
                          <a:effectLst/>
                        </a:rPr>
                        <a:t>500</a:t>
                      </a:r>
                      <a:endParaRPr lang="en-US" sz="1400" dirty="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Internal Relations Department</a:t>
                      </a:r>
                      <a:endParaRPr lang="en-US" sz="1400">
                        <a:effectLst/>
                        <a:latin typeface="Calibri"/>
                        <a:ea typeface="Times New Roman"/>
                        <a:cs typeface="Arial"/>
                      </a:endParaRPr>
                    </a:p>
                  </a:txBody>
                  <a:tcPr marL="41892" marR="41892" marT="0" marB="0"/>
                </a:tc>
              </a:tr>
              <a:tr h="327911">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50</a:t>
                      </a:r>
                      <a:endParaRPr lang="en-US" sz="1400" dirty="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Foreign Relations</a:t>
                      </a:r>
                      <a:endParaRPr lang="en-US" sz="1400">
                        <a:effectLst/>
                        <a:latin typeface="Calibri"/>
                        <a:ea typeface="Times New Roman"/>
                        <a:cs typeface="Arial"/>
                      </a:endParaRPr>
                    </a:p>
                  </a:txBody>
                  <a:tcPr marL="41892" marR="41892" marT="0" marB="0"/>
                </a:tc>
              </a:tr>
              <a:tr h="268406">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51</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MULTI PURPOSE</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44</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pray  hall</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5400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150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 </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corridors</a:t>
                      </a:r>
                      <a:endParaRPr lang="en-US" sz="1400" dirty="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480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41892" marR="41892" marT="0" marB="0"/>
                </a:tc>
                <a:tc rowSpan="3">
                  <a:txBody>
                    <a:bodyPr/>
                    <a:lstStyle/>
                    <a:p>
                      <a:pPr algn="ctr" rtl="0">
                        <a:lnSpc>
                          <a:spcPct val="115000"/>
                        </a:lnSpc>
                        <a:spcAft>
                          <a:spcPts val="0"/>
                        </a:spcAft>
                      </a:pPr>
                      <a:r>
                        <a:rPr lang="en-US" sz="1400">
                          <a:effectLst/>
                        </a:rPr>
                        <a:t>Incandescent lamp</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30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W.C1</a:t>
                      </a:r>
                      <a:endParaRPr lang="en-US" sz="1400">
                        <a:effectLst/>
                        <a:latin typeface="Calibri"/>
                        <a:ea typeface="Times New Roman"/>
                        <a:cs typeface="Arial"/>
                      </a:endParaRPr>
                    </a:p>
                  </a:txBody>
                  <a:tcPr marL="41892" marR="41892" marT="0" marB="0"/>
                </a:tc>
              </a:tr>
              <a:tr h="187883">
                <a:tc>
                  <a:txBody>
                    <a:bodyPr/>
                    <a:lstStyle/>
                    <a:p>
                      <a:pPr algn="ctr" rtl="0">
                        <a:lnSpc>
                          <a:spcPct val="115000"/>
                        </a:lnSpc>
                        <a:spcAft>
                          <a:spcPts val="0"/>
                        </a:spcAft>
                      </a:pPr>
                      <a:r>
                        <a:rPr lang="en-US" sz="1400">
                          <a:effectLst/>
                        </a:rPr>
                        <a:t>480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8</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30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dirty="0">
                          <a:effectLst/>
                        </a:rPr>
                        <a:t>W.C2</a:t>
                      </a:r>
                      <a:endParaRPr lang="en-US" sz="1400" dirty="0">
                        <a:effectLst/>
                        <a:latin typeface="Calibri"/>
                        <a:ea typeface="Times New Roman"/>
                        <a:cs typeface="Arial"/>
                      </a:endParaRPr>
                    </a:p>
                  </a:txBody>
                  <a:tcPr marL="41892" marR="41892" marT="0" marB="0"/>
                </a:tc>
              </a:tr>
              <a:tr h="295238">
                <a:tc>
                  <a:txBody>
                    <a:bodyPr/>
                    <a:lstStyle/>
                    <a:p>
                      <a:pPr algn="ctr" rtl="0">
                        <a:lnSpc>
                          <a:spcPct val="115000"/>
                        </a:lnSpc>
                        <a:spcAft>
                          <a:spcPts val="0"/>
                        </a:spcAft>
                      </a:pPr>
                      <a:r>
                        <a:rPr lang="en-US" sz="1400">
                          <a:effectLst/>
                        </a:rPr>
                        <a:t>240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a:effectLst/>
                        </a:rPr>
                        <a:t>4</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1</a:t>
                      </a:r>
                      <a:endParaRPr lang="en-US" sz="1400">
                        <a:effectLst/>
                        <a:latin typeface="Calibri"/>
                        <a:ea typeface="Times New Roman"/>
                        <a:cs typeface="Arial"/>
                      </a:endParaRPr>
                    </a:p>
                  </a:txBody>
                  <a:tcPr marL="41892" marR="41892"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41892" marR="41892" marT="0" marB="0"/>
                </a:tc>
                <a:tc>
                  <a:txBody>
                    <a:bodyPr/>
                    <a:lstStyle/>
                    <a:p>
                      <a:pPr algn="ctr" rtl="0">
                        <a:lnSpc>
                          <a:spcPct val="115000"/>
                        </a:lnSpc>
                        <a:spcAft>
                          <a:spcPts val="0"/>
                        </a:spcAft>
                      </a:pPr>
                      <a:r>
                        <a:rPr lang="en-US" sz="1400">
                          <a:effectLst/>
                        </a:rPr>
                        <a:t> </a:t>
                      </a:r>
                      <a:endParaRPr lang="en-US" sz="1400">
                        <a:effectLst/>
                        <a:latin typeface="Calibri"/>
                        <a:ea typeface="Times New Roman"/>
                        <a:cs typeface="Arial"/>
                      </a:endParaRPr>
                    </a:p>
                  </a:txBody>
                  <a:tcPr marL="41892" marR="41892" marT="0" marB="0"/>
                </a:tc>
                <a:tc>
                  <a:txBody>
                    <a:bodyPr/>
                    <a:lstStyle/>
                    <a:p>
                      <a:pPr algn="ctr" rtl="1">
                        <a:lnSpc>
                          <a:spcPct val="115000"/>
                        </a:lnSpc>
                        <a:spcAft>
                          <a:spcPts val="0"/>
                        </a:spcAft>
                      </a:pPr>
                      <a:r>
                        <a:rPr lang="en-US" sz="1400" dirty="0">
                          <a:effectLst/>
                        </a:rPr>
                        <a:t>strain</a:t>
                      </a:r>
                      <a:endParaRPr lang="en-US" sz="1400" dirty="0">
                        <a:effectLst/>
                        <a:latin typeface="Calibri"/>
                        <a:ea typeface="Times New Roman"/>
                        <a:cs typeface="Arial"/>
                      </a:endParaRPr>
                    </a:p>
                  </a:txBody>
                  <a:tcPr marL="41892" marR="41892" marT="0" marB="0"/>
                </a:tc>
              </a:tr>
            </a:tbl>
          </a:graphicData>
        </a:graphic>
      </p:graphicFrame>
    </p:spTree>
    <p:extLst>
      <p:ext uri="{BB962C8B-B14F-4D97-AF65-F5344CB8AC3E}">
        <p14:creationId xmlns:p14="http://schemas.microsoft.com/office/powerpoint/2010/main" val="111395085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85019750"/>
              </p:ext>
            </p:extLst>
          </p:nvPr>
        </p:nvGraphicFramePr>
        <p:xfrm>
          <a:off x="0" y="0"/>
          <a:ext cx="9143999" cy="6880629"/>
        </p:xfrm>
        <a:graphic>
          <a:graphicData uri="http://schemas.openxmlformats.org/drawingml/2006/table">
            <a:tbl>
              <a:tblPr rtl="1" firstRow="1" firstCol="1" bandRow="1">
                <a:tableStyleId>{5940675A-B579-460E-94D1-54222C63F5DA}</a:tableStyleId>
              </a:tblPr>
              <a:tblGrid>
                <a:gridCol w="957548"/>
                <a:gridCol w="550204"/>
                <a:gridCol w="550204"/>
                <a:gridCol w="684375"/>
                <a:gridCol w="550204"/>
                <a:gridCol w="550204"/>
                <a:gridCol w="2839823"/>
                <a:gridCol w="679549"/>
                <a:gridCol w="550204"/>
                <a:gridCol w="1231684"/>
              </a:tblGrid>
              <a:tr h="299689">
                <a:tc gridSpan="10">
                  <a:txBody>
                    <a:bodyPr/>
                    <a:lstStyle/>
                    <a:p>
                      <a:pPr algn="l" rtl="0">
                        <a:lnSpc>
                          <a:spcPct val="115000"/>
                        </a:lnSpc>
                        <a:spcAft>
                          <a:spcPts val="0"/>
                        </a:spcAft>
                      </a:pPr>
                      <a:r>
                        <a:rPr lang="en-US" sz="1400" dirty="0">
                          <a:effectLst/>
                        </a:rPr>
                        <a:t>Third floor</a:t>
                      </a:r>
                      <a:endParaRPr lang="en-US" sz="1400" dirty="0">
                        <a:effectLst/>
                        <a:latin typeface="Calibri"/>
                        <a:ea typeface="Times New Roman"/>
                        <a:cs typeface="Arial"/>
                      </a:endParaRPr>
                    </a:p>
                  </a:txBody>
                  <a:tcPr marL="64815" marR="64815"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dirty="0">
                          <a:effectLst/>
                        </a:rPr>
                        <a:t>88</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18</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5400</a:t>
                      </a:r>
                    </a:p>
                    <a:p>
                      <a:pPr algn="ctr" rtl="1">
                        <a:lnSpc>
                          <a:spcPct val="115000"/>
                        </a:lnSpc>
                        <a:spcAft>
                          <a:spcPts val="0"/>
                        </a:spcAft>
                      </a:pPr>
                      <a:r>
                        <a:rPr lang="ar-SA" sz="1400" dirty="0">
                          <a:effectLst/>
                        </a:rPr>
                        <a:t> </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rowSpan="11">
                  <a:txBody>
                    <a:bodyPr/>
                    <a:lstStyle/>
                    <a:p>
                      <a:pPr algn="ctr" rtl="0">
                        <a:lnSpc>
                          <a:spcPct val="115000"/>
                        </a:lnSpc>
                        <a:spcAft>
                          <a:spcPts val="0"/>
                        </a:spcAft>
                      </a:pPr>
                      <a:r>
                        <a:rPr lang="en-US" sz="1400" dirty="0">
                          <a:effectLst/>
                        </a:rPr>
                        <a:t>Philips  IMPALA TBS160 4xTL-D18W/830 CON C6</a:t>
                      </a:r>
                    </a:p>
                    <a:p>
                      <a:pPr algn="ctr" rtl="1">
                        <a:lnSpc>
                          <a:spcPct val="115000"/>
                        </a:lnSpc>
                        <a:spcAft>
                          <a:spcPts val="0"/>
                        </a:spcAft>
                      </a:pPr>
                      <a:r>
                        <a:rPr lang="ar-SA" sz="1400" dirty="0">
                          <a:effectLst/>
                        </a:rPr>
                        <a:t> </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51</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Manager office</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528</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5400</a:t>
                      </a:r>
                    </a:p>
                    <a:p>
                      <a:pPr algn="ctr" rtl="1">
                        <a:lnSpc>
                          <a:spcPct val="115000"/>
                        </a:lnSpc>
                        <a:spcAft>
                          <a:spcPts val="0"/>
                        </a:spcAft>
                      </a:pPr>
                      <a:r>
                        <a:rPr lang="ar-SA" sz="1400" dirty="0">
                          <a:effectLst/>
                        </a:rPr>
                        <a:t> </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6</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22</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Secretary</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1496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17</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4</a:t>
                      </a:r>
                      <a:endParaRPr lang="en-US" sz="1400" dirty="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300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75</a:t>
                      </a:r>
                      <a:endParaRPr lang="en-US" sz="1400">
                        <a:effectLst/>
                        <a:latin typeface="Calibri"/>
                        <a:ea typeface="Times New Roman"/>
                        <a:cs typeface="Arial"/>
                      </a:endParaRPr>
                    </a:p>
                  </a:txBody>
                  <a:tcPr marL="64815" marR="64815" marT="0" marB="0"/>
                </a:tc>
                <a:tc>
                  <a:txBody>
                    <a:bodyPr/>
                    <a:lstStyle/>
                    <a:p>
                      <a:pPr algn="l" rtl="1">
                        <a:lnSpc>
                          <a:spcPct val="115000"/>
                        </a:lnSpc>
                        <a:spcAft>
                          <a:spcPts val="0"/>
                        </a:spcAft>
                      </a:pPr>
                      <a:r>
                        <a:rPr lang="en-US" sz="1400">
                          <a:effectLst/>
                        </a:rPr>
                        <a:t>Quality Affairs</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1760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20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4</a:t>
                      </a:r>
                      <a:endParaRPr lang="en-US" sz="1400" dirty="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108</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Meetings hall</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4</a:t>
                      </a:r>
                      <a:endParaRPr lang="en-US" sz="1400" dirty="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43</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Informative brunch</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4</a:t>
                      </a:r>
                      <a:endParaRPr lang="en-US" sz="1400" dirty="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43</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Archives</a:t>
                      </a:r>
                      <a:endParaRPr lang="en-US" sz="1400">
                        <a:effectLst/>
                        <a:latin typeface="Calibri"/>
                        <a:ea typeface="Times New Roman"/>
                        <a:cs typeface="Arial"/>
                      </a:endParaRPr>
                    </a:p>
                  </a:txBody>
                  <a:tcPr marL="64815" marR="64815" marT="0" marB="0"/>
                </a:tc>
              </a:tr>
              <a:tr h="713467">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4</a:t>
                      </a:r>
                      <a:endParaRPr lang="en-US" sz="1400" dirty="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50</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Economical studies brunch</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dirty="0">
                          <a:effectLst/>
                        </a:rPr>
                        <a:t>500</a:t>
                      </a:r>
                      <a:endParaRPr lang="en-US" sz="1400" dirty="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44</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a:effectLst/>
                        </a:rPr>
                        <a:t>Project brunch</a:t>
                      </a:r>
                      <a:endParaRPr lang="en-US" sz="140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dirty="0">
                          <a:effectLst/>
                        </a:rPr>
                        <a:t>50</a:t>
                      </a:r>
                      <a:endParaRPr lang="en-US" sz="1400" dirty="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dirty="0">
                          <a:effectLst/>
                        </a:rPr>
                        <a:t>Informative brunch</a:t>
                      </a:r>
                      <a:endParaRPr lang="en-US" sz="1400" dirty="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500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50</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dirty="0">
                          <a:effectLst/>
                        </a:rPr>
                        <a:t>Computer brunch</a:t>
                      </a:r>
                      <a:endParaRPr lang="en-US" sz="1400" dirty="0">
                        <a:effectLst/>
                        <a:latin typeface="Calibri"/>
                        <a:ea typeface="Times New Roman"/>
                        <a:cs typeface="Arial"/>
                      </a:endParaRPr>
                    </a:p>
                  </a:txBody>
                  <a:tcPr marL="64815" marR="64815" marT="0" marB="0"/>
                </a:tc>
              </a:tr>
              <a:tr h="502070">
                <a:tc>
                  <a:txBody>
                    <a:bodyPr/>
                    <a:lstStyle/>
                    <a:p>
                      <a:pPr algn="ctr" rtl="0">
                        <a:lnSpc>
                          <a:spcPct val="115000"/>
                        </a:lnSpc>
                        <a:spcAft>
                          <a:spcPts val="0"/>
                        </a:spcAft>
                      </a:pPr>
                      <a:r>
                        <a:rPr lang="en-US" sz="1400">
                          <a:effectLst/>
                        </a:rPr>
                        <a:t>1056</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88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18</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5400</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12</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150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 </a:t>
                      </a:r>
                      <a:endParaRPr lang="en-US" sz="1400">
                        <a:effectLst/>
                        <a:latin typeface="Calibri"/>
                        <a:ea typeface="Times New Roman"/>
                        <a:cs typeface="Arial"/>
                      </a:endParaRPr>
                    </a:p>
                  </a:txBody>
                  <a:tcPr marL="64815" marR="64815" marT="0" marB="0"/>
                </a:tc>
                <a:tc>
                  <a:txBody>
                    <a:bodyPr/>
                    <a:lstStyle/>
                    <a:p>
                      <a:pPr algn="just" rtl="0">
                        <a:lnSpc>
                          <a:spcPct val="115000"/>
                        </a:lnSpc>
                        <a:spcAft>
                          <a:spcPts val="0"/>
                        </a:spcAft>
                      </a:pPr>
                      <a:r>
                        <a:rPr lang="en-US" sz="1400" dirty="0">
                          <a:effectLst/>
                        </a:rPr>
                        <a:t>corridors</a:t>
                      </a:r>
                      <a:endParaRPr lang="en-US" sz="1400" dirty="0">
                        <a:effectLst/>
                        <a:latin typeface="Calibri"/>
                        <a:ea typeface="Times New Roman"/>
                        <a:cs typeface="Arial"/>
                      </a:endParaRPr>
                    </a:p>
                  </a:txBody>
                  <a:tcPr marL="64815" marR="64815" marT="0" marB="0"/>
                </a:tc>
              </a:tr>
              <a:tr h="274716">
                <a:tc>
                  <a:txBody>
                    <a:bodyPr/>
                    <a:lstStyle/>
                    <a:p>
                      <a:pPr algn="ctr" rtl="0">
                        <a:lnSpc>
                          <a:spcPct val="115000"/>
                        </a:lnSpc>
                        <a:spcAft>
                          <a:spcPts val="0"/>
                        </a:spcAft>
                      </a:pPr>
                      <a:r>
                        <a:rPr lang="en-US" sz="1400">
                          <a:effectLst/>
                        </a:rPr>
                        <a:t>480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8</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64815" marR="64815" marT="0" marB="0"/>
                </a:tc>
                <a:tc rowSpan="3">
                  <a:txBody>
                    <a:bodyPr/>
                    <a:lstStyle/>
                    <a:p>
                      <a:pPr algn="ctr" rtl="0">
                        <a:lnSpc>
                          <a:spcPct val="115000"/>
                        </a:lnSpc>
                        <a:spcAft>
                          <a:spcPts val="0"/>
                        </a:spcAft>
                      </a:pPr>
                      <a:r>
                        <a:rPr lang="en-US" sz="1400">
                          <a:effectLst/>
                        </a:rPr>
                        <a:t>Incandescent lamp</a:t>
                      </a:r>
                    </a:p>
                    <a:p>
                      <a:pPr algn="ctr" rtl="1">
                        <a:lnSpc>
                          <a:spcPct val="115000"/>
                        </a:lnSpc>
                        <a:spcAft>
                          <a:spcPts val="0"/>
                        </a:spcAft>
                      </a:pPr>
                      <a:r>
                        <a:rPr lang="ar-SA" sz="1400">
                          <a:effectLst/>
                        </a:rPr>
                        <a:t> </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30</a:t>
                      </a:r>
                      <a:endParaRPr lang="en-US" sz="1400">
                        <a:effectLst/>
                        <a:latin typeface="Calibri"/>
                        <a:ea typeface="Times New Roman"/>
                        <a:cs typeface="Arial"/>
                      </a:endParaRPr>
                    </a:p>
                  </a:txBody>
                  <a:tcPr marL="64815" marR="64815" marT="0" marB="0"/>
                </a:tc>
                <a:tc>
                  <a:txBody>
                    <a:bodyPr/>
                    <a:lstStyle/>
                    <a:p>
                      <a:pPr algn="l" rtl="0">
                        <a:lnSpc>
                          <a:spcPct val="115000"/>
                        </a:lnSpc>
                        <a:spcAft>
                          <a:spcPts val="0"/>
                        </a:spcAft>
                      </a:pPr>
                      <a:r>
                        <a:rPr lang="en-US" sz="1400" dirty="0">
                          <a:effectLst/>
                        </a:rPr>
                        <a:t>W.C1</a:t>
                      </a:r>
                      <a:endParaRPr lang="en-US" sz="1400" dirty="0">
                        <a:effectLst/>
                        <a:latin typeface="Calibri"/>
                        <a:ea typeface="Times New Roman"/>
                        <a:cs typeface="Arial"/>
                      </a:endParaRPr>
                    </a:p>
                  </a:txBody>
                  <a:tcPr marL="64815" marR="64815" marT="0" marB="0"/>
                </a:tc>
              </a:tr>
              <a:tr h="274716">
                <a:tc>
                  <a:txBody>
                    <a:bodyPr/>
                    <a:lstStyle/>
                    <a:p>
                      <a:pPr algn="ctr" rtl="0">
                        <a:lnSpc>
                          <a:spcPct val="115000"/>
                        </a:lnSpc>
                        <a:spcAft>
                          <a:spcPts val="0"/>
                        </a:spcAft>
                      </a:pPr>
                      <a:r>
                        <a:rPr lang="en-US" sz="1400">
                          <a:effectLst/>
                        </a:rPr>
                        <a:t>480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8</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30</a:t>
                      </a:r>
                      <a:endParaRPr lang="en-US" sz="1400">
                        <a:effectLst/>
                        <a:latin typeface="Calibri"/>
                        <a:ea typeface="Times New Roman"/>
                        <a:cs typeface="Arial"/>
                      </a:endParaRPr>
                    </a:p>
                  </a:txBody>
                  <a:tcPr marL="64815" marR="64815" marT="0" marB="0"/>
                </a:tc>
                <a:tc>
                  <a:txBody>
                    <a:bodyPr/>
                    <a:lstStyle/>
                    <a:p>
                      <a:pPr algn="l" rtl="0">
                        <a:lnSpc>
                          <a:spcPct val="115000"/>
                        </a:lnSpc>
                        <a:spcAft>
                          <a:spcPts val="0"/>
                        </a:spcAft>
                      </a:pPr>
                      <a:r>
                        <a:rPr lang="en-US" sz="1400" dirty="0">
                          <a:effectLst/>
                        </a:rPr>
                        <a:t>W.C2</a:t>
                      </a:r>
                      <a:endParaRPr lang="en-US" sz="1400" dirty="0">
                        <a:effectLst/>
                        <a:latin typeface="Calibri"/>
                        <a:ea typeface="Times New Roman"/>
                        <a:cs typeface="Arial"/>
                      </a:endParaRPr>
                    </a:p>
                  </a:txBody>
                  <a:tcPr marL="64815" marR="64815" marT="0" marB="0"/>
                </a:tc>
              </a:tr>
              <a:tr h="274716">
                <a:tc>
                  <a:txBody>
                    <a:bodyPr/>
                    <a:lstStyle/>
                    <a:p>
                      <a:pPr algn="ctr" rtl="0">
                        <a:lnSpc>
                          <a:spcPct val="115000"/>
                        </a:lnSpc>
                        <a:spcAft>
                          <a:spcPts val="0"/>
                        </a:spcAft>
                      </a:pPr>
                      <a:r>
                        <a:rPr lang="en-US" sz="1400">
                          <a:effectLst/>
                        </a:rPr>
                        <a:t>240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60</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730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4</a:t>
                      </a:r>
                      <a:endParaRPr lang="en-US" sz="1400">
                        <a:effectLst/>
                        <a:latin typeface="Calibri"/>
                        <a:ea typeface="Times New Roman"/>
                        <a:cs typeface="Arial"/>
                      </a:endParaRPr>
                    </a:p>
                  </a:txBody>
                  <a:tcPr marL="64815" marR="64815" marT="0" marB="0"/>
                </a:tc>
                <a:tc>
                  <a:txBody>
                    <a:bodyPr/>
                    <a:lstStyle/>
                    <a:p>
                      <a:pPr algn="ctr" rtl="1">
                        <a:lnSpc>
                          <a:spcPct val="115000"/>
                        </a:lnSpc>
                        <a:spcAft>
                          <a:spcPts val="0"/>
                        </a:spcAft>
                      </a:pPr>
                      <a:r>
                        <a:rPr lang="en-US" sz="1400">
                          <a:effectLst/>
                        </a:rPr>
                        <a:t>1</a:t>
                      </a:r>
                      <a:endParaRPr lang="en-US" sz="1400">
                        <a:effectLst/>
                        <a:latin typeface="Calibri"/>
                        <a:ea typeface="Times New Roman"/>
                        <a:cs typeface="Arial"/>
                      </a:endParaRPr>
                    </a:p>
                  </a:txBody>
                  <a:tcPr marL="64815" marR="64815" marT="0" marB="0"/>
                </a:tc>
                <a:tc vMerge="1">
                  <a:txBody>
                    <a:bodyPr/>
                    <a:lstStyle/>
                    <a:p>
                      <a:pPr rtl="1"/>
                      <a:endParaRPr lang="ar-SA"/>
                    </a:p>
                  </a:txBody>
                  <a:tcPr/>
                </a:tc>
                <a:tc>
                  <a:txBody>
                    <a:bodyPr/>
                    <a:lstStyle/>
                    <a:p>
                      <a:pPr algn="ctr" rtl="0">
                        <a:lnSpc>
                          <a:spcPct val="115000"/>
                        </a:lnSpc>
                        <a:spcAft>
                          <a:spcPts val="0"/>
                        </a:spcAft>
                      </a:pPr>
                      <a:r>
                        <a:rPr lang="en-US" sz="1400">
                          <a:effectLst/>
                        </a:rPr>
                        <a:t>200</a:t>
                      </a:r>
                      <a:endParaRPr lang="en-US" sz="1400">
                        <a:effectLst/>
                        <a:latin typeface="Calibri"/>
                        <a:ea typeface="Times New Roman"/>
                        <a:cs typeface="Arial"/>
                      </a:endParaRPr>
                    </a:p>
                  </a:txBody>
                  <a:tcPr marL="64815" marR="64815" marT="0" marB="0"/>
                </a:tc>
                <a:tc>
                  <a:txBody>
                    <a:bodyPr/>
                    <a:lstStyle/>
                    <a:p>
                      <a:pPr algn="ctr" rtl="0">
                        <a:lnSpc>
                          <a:spcPct val="115000"/>
                        </a:lnSpc>
                        <a:spcAft>
                          <a:spcPts val="0"/>
                        </a:spcAft>
                      </a:pPr>
                      <a:r>
                        <a:rPr lang="en-US" sz="1400">
                          <a:effectLst/>
                        </a:rPr>
                        <a:t> </a:t>
                      </a:r>
                      <a:endParaRPr lang="en-US" sz="1400">
                        <a:effectLst/>
                        <a:latin typeface="Calibri"/>
                        <a:ea typeface="Times New Roman"/>
                        <a:cs typeface="Arial"/>
                      </a:endParaRPr>
                    </a:p>
                  </a:txBody>
                  <a:tcPr marL="64815" marR="64815" marT="0" marB="0"/>
                </a:tc>
                <a:tc>
                  <a:txBody>
                    <a:bodyPr/>
                    <a:lstStyle/>
                    <a:p>
                      <a:pPr algn="l" rtl="1">
                        <a:lnSpc>
                          <a:spcPct val="115000"/>
                        </a:lnSpc>
                        <a:spcAft>
                          <a:spcPts val="0"/>
                        </a:spcAft>
                      </a:pPr>
                      <a:r>
                        <a:rPr lang="en-US" sz="1400" dirty="0" err="1">
                          <a:effectLst/>
                        </a:rPr>
                        <a:t>strairs</a:t>
                      </a:r>
                      <a:endParaRPr lang="en-US" sz="1400" dirty="0">
                        <a:effectLst/>
                        <a:latin typeface="Calibri"/>
                        <a:ea typeface="Times New Roman"/>
                        <a:cs typeface="Arial"/>
                      </a:endParaRPr>
                    </a:p>
                  </a:txBody>
                  <a:tcPr marL="64815" marR="64815" marT="0" marB="0"/>
                </a:tc>
              </a:tr>
            </a:tbl>
          </a:graphicData>
        </a:graphic>
      </p:graphicFrame>
    </p:spTree>
    <p:extLst>
      <p:ext uri="{BB962C8B-B14F-4D97-AF65-F5344CB8AC3E}">
        <p14:creationId xmlns:p14="http://schemas.microsoft.com/office/powerpoint/2010/main" val="294420315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170074" y="764704"/>
            <a:ext cx="3344121" cy="523220"/>
          </a:xfrm>
          <a:prstGeom prst="rect">
            <a:avLst/>
          </a:prstGeom>
        </p:spPr>
        <p:txBody>
          <a:bodyPr wrap="none">
            <a:spAutoFit/>
          </a:bodyPr>
          <a:lstStyle/>
          <a:p>
            <a:r>
              <a:rPr lang="ar-SA" sz="2800" b="1" dirty="0" smtClean="0">
                <a:ea typeface="Times New Roman"/>
                <a:cs typeface="Times New Roman"/>
              </a:rPr>
              <a:t>حسابات </a:t>
            </a:r>
            <a:r>
              <a:rPr lang="ar-EG" sz="2800" b="1" dirty="0">
                <a:ea typeface="Calibri"/>
                <a:cs typeface="Times New Roman"/>
              </a:rPr>
              <a:t>الأحمال الكهربائية</a:t>
            </a:r>
            <a:endParaRPr lang="ar-SA" sz="2800" dirty="0"/>
          </a:p>
        </p:txBody>
      </p:sp>
      <mc:AlternateContent xmlns:mc="http://schemas.openxmlformats.org/markup-compatibility/2006" xmlns:a14="http://schemas.microsoft.com/office/drawing/2010/main">
        <mc:Choice Requires="a14">
          <p:sp>
            <p:nvSpPr>
              <p:cNvPr id="6" name="Rectangle 5"/>
              <p:cNvSpPr/>
              <p:nvPr/>
            </p:nvSpPr>
            <p:spPr>
              <a:xfrm>
                <a:off x="3949581" y="1514002"/>
                <a:ext cx="4572000" cy="3851375"/>
              </a:xfrm>
              <a:prstGeom prst="rect">
                <a:avLst/>
              </a:prstGeom>
            </p:spPr>
            <p:txBody>
              <a:bodyPr>
                <a:spAutoFit/>
              </a:bodyPr>
              <a:lstStyle/>
              <a:p>
                <a:pPr>
                  <a:lnSpc>
                    <a:spcPct val="115000"/>
                  </a:lnSpc>
                  <a:spcAft>
                    <a:spcPts val="1000"/>
                  </a:spcAft>
                </a:pPr>
                <a:r>
                  <a:rPr lang="ar-IQ" b="1" dirty="0">
                    <a:latin typeface="Calibri"/>
                    <a:ea typeface="Times New Roman"/>
                    <a:cs typeface="Times New Roman"/>
                  </a:rPr>
                  <a:t>حساب مقررات القواطع ومقاطع الأسلاك:</a:t>
                </a:r>
                <a:endParaRPr lang="en-US" sz="1400" dirty="0">
                  <a:effectLst/>
                  <a:latin typeface="Calibri"/>
                  <a:ea typeface="Times New Roman"/>
                  <a:cs typeface="Arial"/>
                </a:endParaRPr>
              </a:p>
              <a:p>
                <a:pPr marL="228600">
                  <a:lnSpc>
                    <a:spcPct val="115000"/>
                  </a:lnSpc>
                </a:pPr>
                <a:r>
                  <a:rPr lang="ar-IQ" dirty="0">
                    <a:effectLst/>
                    <a:latin typeface="Calibri"/>
                    <a:ea typeface="Times New Roman"/>
                    <a:cs typeface="Times New Roman"/>
                  </a:rPr>
                  <a:t>مقررات القواطع:</a:t>
                </a:r>
                <a:endParaRPr lang="en-US" sz="1400" dirty="0">
                  <a:effectLst/>
                  <a:latin typeface="Calibri"/>
                  <a:ea typeface="Times New Roman"/>
                  <a:cs typeface="Arial"/>
                </a:endParaRPr>
              </a:p>
              <a:p>
                <a:pPr marL="342900" lvl="0" indent="-342900">
                  <a:lnSpc>
                    <a:spcPct val="115000"/>
                  </a:lnSpc>
                  <a:buFont typeface="+mj-lt"/>
                  <a:buAutoNum type="arabicPeriod"/>
                </a:pPr>
                <a:r>
                  <a:rPr lang="ar-IQ" dirty="0">
                    <a:effectLst/>
                    <a:latin typeface="Calibri"/>
                    <a:ea typeface="Times New Roman"/>
                    <a:cs typeface="Times New Roman"/>
                  </a:rPr>
                  <a:t>حساب التيار الكلي (على اللوحة الرئيسة) وتيار القاطع:</a:t>
                </a:r>
                <a:endParaRPr lang="en-US" sz="1400" dirty="0">
                  <a:effectLst/>
                  <a:latin typeface="Calibri"/>
                  <a:ea typeface="Times New Roman"/>
                  <a:cs typeface="Arial"/>
                </a:endParaRPr>
              </a:p>
              <a:p>
                <a:pPr>
                  <a:lnSpc>
                    <a:spcPct val="115000"/>
                  </a:lnSpc>
                </a:pPr>
                <a:r>
                  <a:rPr lang="ar-IQ" dirty="0">
                    <a:effectLst/>
                    <a:latin typeface="Calibri"/>
                    <a:ea typeface="Times New Roman"/>
                    <a:cs typeface="Times New Roman"/>
                  </a:rPr>
                  <a:t> </a:t>
                </a:r>
                <a:endParaRPr lang="en-US" sz="1400" dirty="0">
                  <a:effectLst/>
                  <a:latin typeface="Calibri"/>
                  <a:ea typeface="Times New Roman"/>
                  <a:cs typeface="Arial"/>
                </a:endParaRPr>
              </a:p>
              <a:p>
                <a:pPr>
                  <a:lnSpc>
                    <a:spcPct val="115000"/>
                  </a:lnSpc>
                </a:pPr>
                <a:r>
                  <a:rPr lang="ar-SA" dirty="0">
                    <a:effectLst/>
                    <a:latin typeface="Calibri"/>
                    <a:ea typeface="Times New Roman"/>
                    <a:cs typeface="Times New Roman"/>
                  </a:rPr>
                  <a:t>تيار الإنارة = </a:t>
                </a:r>
                <a14:m>
                  <m:oMath xmlns:m="http://schemas.openxmlformats.org/officeDocument/2006/math">
                    <m:f>
                      <m:fPr>
                        <m:ctrlPr>
                          <a:rPr lang="en-US" sz="2000" i="1">
                            <a:effectLst/>
                            <a:latin typeface="Cambria Math"/>
                            <a:ea typeface="Times New Roman"/>
                            <a:cs typeface="Times New Roman"/>
                          </a:rPr>
                        </m:ctrlPr>
                      </m:fPr>
                      <m:num>
                        <m:r>
                          <a:rPr lang="ar-SA" sz="2000" i="1">
                            <a:effectLst/>
                            <a:latin typeface="Cambria Math"/>
                            <a:ea typeface="Times New Roman"/>
                            <a:cs typeface="Times New Roman"/>
                          </a:rPr>
                          <m:t>الأمان</m:t>
                        </m:r>
                        <m:r>
                          <a:rPr lang="en-US" sz="2000" i="1">
                            <a:effectLst/>
                            <a:latin typeface="Cambria Math"/>
                            <a:ea typeface="Times New Roman"/>
                            <a:cs typeface="Times New Roman"/>
                          </a:rPr>
                          <m:t>     </m:t>
                        </m:r>
                        <m:r>
                          <a:rPr lang="ar-SA" sz="2000" i="1">
                            <a:effectLst/>
                            <a:latin typeface="Cambria Math"/>
                            <a:ea typeface="Times New Roman"/>
                            <a:cs typeface="Times New Roman"/>
                          </a:rPr>
                          <m:t>معامل</m:t>
                        </m:r>
                        <m:r>
                          <a:rPr lang="en-US" sz="2000" i="1">
                            <a:effectLst/>
                            <a:latin typeface="Cambria Math"/>
                            <a:ea typeface="Times New Roman"/>
                            <a:cs typeface="Times New Roman"/>
                          </a:rPr>
                          <m:t>  </m:t>
                        </m:r>
                        <m:r>
                          <a:rPr lang="en-US" sz="2000" i="1">
                            <a:effectLst/>
                            <a:latin typeface="Cambria Math"/>
                            <a:ea typeface="Times New Roman"/>
                            <a:cs typeface="Arial"/>
                          </a:rPr>
                          <m:t>×</m:t>
                        </m:r>
                        <m:r>
                          <a:rPr lang="en-US" sz="2000" i="1">
                            <a:effectLst/>
                            <a:latin typeface="Cambria Math"/>
                            <a:ea typeface="Times New Roman"/>
                            <a:cs typeface="Times New Roman"/>
                          </a:rPr>
                          <m:t> </m:t>
                        </m:r>
                        <m:r>
                          <a:rPr lang="ar-SA" sz="2000" i="1">
                            <a:effectLst/>
                            <a:latin typeface="Cambria Math"/>
                            <a:ea typeface="Times New Roman"/>
                            <a:cs typeface="Times New Roman"/>
                          </a:rPr>
                          <m:t>التشتت</m:t>
                        </m:r>
                        <m:r>
                          <a:rPr lang="ar-SA" sz="2000" i="1">
                            <a:effectLst/>
                            <a:latin typeface="Cambria Math"/>
                            <a:ea typeface="Times New Roman"/>
                            <a:cs typeface="Cambria Math"/>
                          </a:rPr>
                          <m:t> </m:t>
                        </m:r>
                        <m:r>
                          <a:rPr lang="ar-SA" sz="2000" i="1">
                            <a:effectLst/>
                            <a:latin typeface="Cambria Math"/>
                            <a:ea typeface="Times New Roman"/>
                            <a:cs typeface="Times New Roman"/>
                          </a:rPr>
                          <m:t>معامل</m:t>
                        </m:r>
                        <m:r>
                          <a:rPr lang="en-US" sz="2000" i="1">
                            <a:effectLst/>
                            <a:latin typeface="Cambria Math"/>
                            <a:ea typeface="Times New Roman"/>
                            <a:cs typeface="Arial"/>
                          </a:rPr>
                          <m:t>×</m:t>
                        </m:r>
                        <m:r>
                          <a:rPr lang="en-US" sz="2000" i="1">
                            <a:effectLst/>
                            <a:latin typeface="Cambria Math"/>
                            <a:ea typeface="Times New Roman"/>
                            <a:cs typeface="Times New Roman"/>
                          </a:rPr>
                          <m:t> </m:t>
                        </m:r>
                        <m:r>
                          <a:rPr lang="ar-SA" sz="2000" i="1">
                            <a:effectLst/>
                            <a:latin typeface="Cambria Math"/>
                            <a:ea typeface="Times New Roman"/>
                            <a:cs typeface="Times New Roman"/>
                          </a:rPr>
                          <m:t>للإنارة</m:t>
                        </m:r>
                        <m:r>
                          <a:rPr lang="ar-SA" sz="2000" i="1">
                            <a:effectLst/>
                            <a:latin typeface="Cambria Math"/>
                            <a:ea typeface="Times New Roman"/>
                            <a:cs typeface="Cambria Math"/>
                          </a:rPr>
                          <m:t> </m:t>
                        </m:r>
                        <m:r>
                          <a:rPr lang="ar-SA" sz="2000" i="1">
                            <a:effectLst/>
                            <a:latin typeface="Cambria Math"/>
                            <a:ea typeface="Times New Roman"/>
                            <a:cs typeface="Times New Roman"/>
                          </a:rPr>
                          <m:t>الطاقةالكلية</m:t>
                        </m:r>
                        <m:r>
                          <a:rPr lang="ar-SA" sz="2000" i="1">
                            <a:effectLst/>
                            <a:latin typeface="Cambria Math"/>
                            <a:ea typeface="Times New Roman"/>
                            <a:cs typeface="Cambria Math"/>
                          </a:rPr>
                          <m:t> </m:t>
                        </m:r>
                      </m:num>
                      <m:den>
                        <m:r>
                          <a:rPr lang="en-US" sz="2000" i="1">
                            <a:effectLst/>
                            <a:latin typeface="Cambria Math"/>
                            <a:ea typeface="Times New Roman"/>
                            <a:cs typeface="Times New Roman"/>
                          </a:rPr>
                          <m:t>220</m:t>
                        </m:r>
                      </m:den>
                    </m:f>
                    <m:r>
                      <a:rPr lang="en-US" sz="2000" i="1">
                        <a:effectLst/>
                        <a:latin typeface="Cambria Math"/>
                        <a:ea typeface="Times New Roman"/>
                        <a:cs typeface="Times New Roman"/>
                      </a:rPr>
                      <m:t> </m:t>
                    </m:r>
                  </m:oMath>
                </a14:m>
                <a:r>
                  <a:rPr lang="ar-SA" dirty="0">
                    <a:effectLst/>
                    <a:latin typeface="Calibri"/>
                    <a:ea typeface="Times New Roman"/>
                    <a:cs typeface="Times New Roman"/>
                  </a:rPr>
                  <a:t>=</a:t>
                </a:r>
                <a14:m>
                  <m:oMath xmlns:m="http://schemas.openxmlformats.org/officeDocument/2006/math">
                    <m:r>
                      <a:rPr lang="ar-SA" sz="2000" i="1">
                        <a:effectLst/>
                        <a:latin typeface="Cambria Math"/>
                        <a:ea typeface="Times New Roman"/>
                        <a:cs typeface="Cambria Math"/>
                      </a:rPr>
                      <m:t> </m:t>
                    </m:r>
                    <m:f>
                      <m:fPr>
                        <m:ctrlPr>
                          <a:rPr lang="en-US" sz="2000" i="1">
                            <a:effectLst/>
                            <a:latin typeface="Cambria Math"/>
                            <a:ea typeface="Times New Roman"/>
                            <a:cs typeface="Times New Roman"/>
                          </a:rPr>
                        </m:ctrlPr>
                      </m:fPr>
                      <m:num>
                        <m:r>
                          <a:rPr lang="en-US" sz="2000" i="1">
                            <a:effectLst/>
                            <a:latin typeface="Cambria Math"/>
                            <a:ea typeface="Times New Roman"/>
                            <a:cs typeface="Times New Roman"/>
                          </a:rPr>
                          <m:t>0</m:t>
                        </m:r>
                        <m:r>
                          <a:rPr lang="en-US" sz="2000" i="1">
                            <a:effectLst/>
                            <a:latin typeface="Cambria Math"/>
                            <a:ea typeface="Times New Roman"/>
                            <a:cs typeface="Times New Roman"/>
                          </a:rPr>
                          <m:t>.</m:t>
                        </m:r>
                        <m:r>
                          <a:rPr lang="en-US" sz="2000" i="1">
                            <a:effectLst/>
                            <a:latin typeface="Cambria Math"/>
                            <a:ea typeface="Times New Roman"/>
                            <a:cs typeface="Times New Roman"/>
                          </a:rPr>
                          <m:t>8</m:t>
                        </m:r>
                        <m:r>
                          <a:rPr lang="en-US" sz="2000" i="1">
                            <a:effectLst/>
                            <a:latin typeface="Cambria Math"/>
                            <a:ea typeface="Times New Roman"/>
                            <a:cs typeface="Arial"/>
                          </a:rPr>
                          <m:t>×</m:t>
                        </m:r>
                        <m:r>
                          <a:rPr lang="en-US" sz="2000" i="1">
                            <a:effectLst/>
                            <a:latin typeface="Cambria Math"/>
                            <a:ea typeface="Times New Roman"/>
                            <a:cs typeface="Times New Roman"/>
                          </a:rPr>
                          <m:t>10140</m:t>
                        </m:r>
                        <m:r>
                          <a:rPr lang="en-US" sz="2000" i="1">
                            <a:effectLst/>
                            <a:latin typeface="Cambria Math"/>
                            <a:ea typeface="Times New Roman"/>
                            <a:cs typeface="Times New Roman"/>
                          </a:rPr>
                          <m:t>×</m:t>
                        </m:r>
                        <m:r>
                          <a:rPr lang="en-US" sz="2000" i="1">
                            <a:effectLst/>
                            <a:latin typeface="Cambria Math"/>
                            <a:ea typeface="Times New Roman"/>
                            <a:cs typeface="Times New Roman"/>
                          </a:rPr>
                          <m:t>1</m:t>
                        </m:r>
                        <m:r>
                          <a:rPr lang="en-US" sz="2000" i="1">
                            <a:effectLst/>
                            <a:latin typeface="Cambria Math"/>
                            <a:ea typeface="Times New Roman"/>
                            <a:cs typeface="Times New Roman"/>
                          </a:rPr>
                          <m:t>.</m:t>
                        </m:r>
                        <m:r>
                          <a:rPr lang="en-US" sz="2000" i="1">
                            <a:effectLst/>
                            <a:latin typeface="Cambria Math"/>
                            <a:ea typeface="Times New Roman"/>
                            <a:cs typeface="Times New Roman"/>
                          </a:rPr>
                          <m:t>25</m:t>
                        </m:r>
                        <m:r>
                          <a:rPr lang="en-US" sz="2000" i="1">
                            <a:effectLst/>
                            <a:latin typeface="Cambria Math"/>
                            <a:ea typeface="Times New Roman"/>
                            <a:cs typeface="Times New Roman"/>
                          </a:rPr>
                          <m:t> </m:t>
                        </m:r>
                      </m:num>
                      <m:den>
                        <m:r>
                          <a:rPr lang="en-US" sz="2000" i="1">
                            <a:effectLst/>
                            <a:latin typeface="Cambria Math"/>
                            <a:ea typeface="Times New Roman"/>
                            <a:cs typeface="Times New Roman"/>
                          </a:rPr>
                          <m:t>220</m:t>
                        </m:r>
                      </m:den>
                    </m:f>
                  </m:oMath>
                </a14:m>
                <a:r>
                  <a:rPr lang="ar-SA" dirty="0">
                    <a:effectLst/>
                    <a:latin typeface="Calibri"/>
                    <a:ea typeface="Times New Roman"/>
                    <a:cs typeface="Times New Roman"/>
                  </a:rPr>
                  <a:t>=</a:t>
                </a:r>
                <a:r>
                  <a:rPr lang="en-US" dirty="0">
                    <a:effectLst/>
                    <a:latin typeface="Times New Roman"/>
                    <a:ea typeface="Times New Roman"/>
                    <a:cs typeface="Arial"/>
                  </a:rPr>
                  <a:t>46A  </a:t>
                </a:r>
                <a:r>
                  <a:rPr lang="ar-SA" dirty="0">
                    <a:effectLst/>
                    <a:latin typeface="Calibri"/>
                    <a:ea typeface="Times New Roman"/>
                    <a:cs typeface="Times New Roman"/>
                  </a:rPr>
                  <a:t> </a:t>
                </a:r>
                <a:endParaRPr lang="en-US" sz="1400" dirty="0">
                  <a:effectLst/>
                  <a:latin typeface="Calibri"/>
                  <a:ea typeface="Times New Roman"/>
                  <a:cs typeface="Arial"/>
                </a:endParaRPr>
              </a:p>
              <a:p>
                <a:pPr>
                  <a:lnSpc>
                    <a:spcPct val="115000"/>
                  </a:lnSpc>
                </a:pPr>
                <a:r>
                  <a:rPr lang="ar-SA" dirty="0">
                    <a:effectLst/>
                    <a:latin typeface="Calibri"/>
                    <a:ea typeface="Times New Roman"/>
                    <a:cs typeface="Times New Roman"/>
                  </a:rPr>
                  <a:t> </a:t>
                </a:r>
                <a:endParaRPr lang="en-US" sz="1400" dirty="0">
                  <a:effectLst/>
                  <a:latin typeface="Calibri"/>
                  <a:ea typeface="Times New Roman"/>
                  <a:cs typeface="Arial"/>
                </a:endParaRPr>
              </a:p>
              <a:p>
                <a:pPr>
                  <a:lnSpc>
                    <a:spcPct val="115000"/>
                  </a:lnSpc>
                </a:pPr>
                <a:r>
                  <a:rPr lang="ar-SA" dirty="0">
                    <a:effectLst/>
                    <a:latin typeface="Calibri"/>
                    <a:ea typeface="Times New Roman"/>
                    <a:cs typeface="Times New Roman"/>
                  </a:rPr>
                  <a:t>سنستخدم قواطع فرعية (</a:t>
                </a:r>
                <a:r>
                  <a:rPr lang="en-US" dirty="0">
                    <a:effectLst/>
                    <a:latin typeface="Times New Roman"/>
                    <a:ea typeface="Times New Roman"/>
                    <a:cs typeface="Arial"/>
                  </a:rPr>
                  <a:t>10Amp </a:t>
                </a:r>
                <a:r>
                  <a:rPr lang="ar-SA" dirty="0">
                    <a:effectLst/>
                    <a:latin typeface="Calibri"/>
                    <a:ea typeface="Times New Roman"/>
                    <a:cs typeface="Times New Roman"/>
                  </a:rPr>
                  <a:t>) </a:t>
                </a:r>
                <a:r>
                  <a:rPr lang="en-US" dirty="0">
                    <a:effectLst/>
                    <a:latin typeface="Times New Roman"/>
                    <a:ea typeface="Times New Roman"/>
                    <a:cs typeface="Arial"/>
                  </a:rPr>
                  <a:t>,  </a:t>
                </a:r>
                <a:r>
                  <a:rPr lang="ar-SA" dirty="0">
                    <a:effectLst/>
                    <a:latin typeface="Calibri"/>
                    <a:ea typeface="Times New Roman"/>
                    <a:cs typeface="Times New Roman"/>
                  </a:rPr>
                  <a:t>   ويلزم للطابق الأول  </a:t>
                </a:r>
                <a:r>
                  <a:rPr lang="en-US" dirty="0">
                    <a:effectLst/>
                    <a:latin typeface="Times New Roman"/>
                    <a:ea typeface="Times New Roman"/>
                    <a:cs typeface="Arial"/>
                  </a:rPr>
                  <a:t>17</a:t>
                </a:r>
                <a:r>
                  <a:rPr lang="ar-SA" dirty="0">
                    <a:effectLst/>
                    <a:latin typeface="Calibri"/>
                    <a:ea typeface="Times New Roman"/>
                    <a:cs typeface="Times New Roman"/>
                  </a:rPr>
                  <a:t> قاطع </a:t>
                </a:r>
                <a:r>
                  <a:rPr lang="en-US" dirty="0">
                    <a:effectLst/>
                    <a:latin typeface="Times New Roman"/>
                    <a:ea typeface="Times New Roman"/>
                    <a:cs typeface="Arial"/>
                  </a:rPr>
                  <a:t>.</a:t>
                </a:r>
                <a:endParaRPr lang="en-US" sz="1400" dirty="0">
                  <a:effectLst/>
                  <a:latin typeface="Calibri"/>
                  <a:ea typeface="Times New Roman"/>
                  <a:cs typeface="Arial"/>
                </a:endParaRPr>
              </a:p>
            </p:txBody>
          </p:sp>
        </mc:Choice>
        <mc:Fallback xmlns="">
          <p:sp>
            <p:nvSpPr>
              <p:cNvPr id="6" name="Rectangle 5"/>
              <p:cNvSpPr>
                <a:spLocks noRot="1" noChangeAspect="1" noMove="1" noResize="1" noEditPoints="1" noAdjustHandles="1" noChangeArrowheads="1" noChangeShapeType="1" noTextEdit="1"/>
              </p:cNvSpPr>
              <p:nvPr/>
            </p:nvSpPr>
            <p:spPr>
              <a:xfrm>
                <a:off x="3949581" y="1514002"/>
                <a:ext cx="4572000" cy="3851375"/>
              </a:xfrm>
              <a:prstGeom prst="rect">
                <a:avLst/>
              </a:prstGeom>
              <a:blipFill rotWithShape="1">
                <a:blip r:embed="rId2"/>
                <a:stretch>
                  <a:fillRect l="-2667" t="-316" r="-1200" b="-1108"/>
                </a:stretch>
              </a:blipFill>
            </p:spPr>
            <p:txBody>
              <a:bodyPr/>
              <a:lstStyle/>
              <a:p>
                <a:r>
                  <a:rPr lang="ar-SA">
                    <a:noFill/>
                  </a:rPr>
                  <a:t> </a:t>
                </a:r>
              </a:p>
            </p:txBody>
          </p:sp>
        </mc:Fallback>
      </mc:AlternateContent>
    </p:spTree>
    <p:extLst>
      <p:ext uri="{BB962C8B-B14F-4D97-AF65-F5344CB8AC3E}">
        <p14:creationId xmlns:p14="http://schemas.microsoft.com/office/powerpoint/2010/main" val="219834727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3761656" y="836712"/>
                <a:ext cx="5382344" cy="2512547"/>
              </a:xfrm>
              <a:prstGeom prst="rect">
                <a:avLst/>
              </a:prstGeom>
            </p:spPr>
            <p:txBody>
              <a:bodyPr wrap="square">
                <a:spAutoFit/>
              </a:bodyPr>
              <a:lstStyle/>
              <a:p>
                <a:pPr>
                  <a:lnSpc>
                    <a:spcPct val="115000"/>
                  </a:lnSpc>
                </a:pPr>
                <a:r>
                  <a:rPr lang="ar-SA" sz="1600" dirty="0">
                    <a:latin typeface="Calibri"/>
                    <a:ea typeface="Times New Roman"/>
                    <a:cs typeface="Times New Roman"/>
                  </a:rPr>
                  <a:t>تيار الأباريز = </a:t>
                </a:r>
                <a14:m>
                  <m:oMath xmlns:m="http://schemas.openxmlformats.org/officeDocument/2006/math">
                    <m:f>
                      <m:fPr>
                        <m:ctrlPr>
                          <a:rPr lang="en-US" i="1">
                            <a:effectLst/>
                            <a:latin typeface="Cambria Math"/>
                            <a:ea typeface="Times New Roman"/>
                            <a:cs typeface="Times New Roman"/>
                          </a:rPr>
                        </m:ctrlPr>
                      </m:fPr>
                      <m:num>
                        <m:r>
                          <a:rPr lang="ar-SA" i="1">
                            <a:effectLst/>
                            <a:latin typeface="Cambria Math"/>
                            <a:ea typeface="Times New Roman"/>
                            <a:cs typeface="Times New Roman"/>
                          </a:rPr>
                          <m:t>الأمان</m:t>
                        </m:r>
                        <m:r>
                          <a:rPr lang="ar-SA" i="1">
                            <a:effectLst/>
                            <a:latin typeface="Cambria Math"/>
                            <a:ea typeface="Times New Roman"/>
                            <a:cs typeface="Cambria Math"/>
                          </a:rPr>
                          <m:t> </m:t>
                        </m:r>
                        <m:r>
                          <a:rPr lang="ar-SA" i="1">
                            <a:effectLst/>
                            <a:latin typeface="Cambria Math"/>
                            <a:ea typeface="Times New Roman"/>
                            <a:cs typeface="Times New Roman"/>
                          </a:rPr>
                          <m:t>معامل</m:t>
                        </m:r>
                        <m:r>
                          <a:rPr lang="ar-SA" i="1">
                            <a:effectLst/>
                            <a:latin typeface="Cambria Math"/>
                            <a:ea typeface="Times New Roman"/>
                            <a:cs typeface="Cambria Math"/>
                          </a:rPr>
                          <m:t> </m:t>
                        </m:r>
                        <m:r>
                          <a:rPr lang="en-US" i="1">
                            <a:effectLst/>
                            <a:latin typeface="Cambria Math"/>
                            <a:ea typeface="Times New Roman"/>
                            <a:cs typeface="Arial"/>
                          </a:rPr>
                          <m:t>× </m:t>
                        </m:r>
                        <m:r>
                          <a:rPr lang="ar-SA" i="1">
                            <a:effectLst/>
                            <a:latin typeface="Cambria Math"/>
                            <a:ea typeface="Times New Roman"/>
                            <a:cs typeface="Times New Roman"/>
                          </a:rPr>
                          <m:t>التشتت</m:t>
                        </m:r>
                        <m:r>
                          <a:rPr lang="ar-SA" i="1">
                            <a:effectLst/>
                            <a:latin typeface="Cambria Math"/>
                            <a:ea typeface="Times New Roman"/>
                            <a:cs typeface="Cambria Math"/>
                          </a:rPr>
                          <m:t> </m:t>
                        </m:r>
                        <m:r>
                          <a:rPr lang="ar-SA" i="1">
                            <a:effectLst/>
                            <a:latin typeface="Cambria Math"/>
                            <a:ea typeface="Times New Roman"/>
                            <a:cs typeface="Times New Roman"/>
                          </a:rPr>
                          <m:t>معامل</m:t>
                        </m:r>
                        <m:r>
                          <a:rPr lang="en-US" i="1">
                            <a:effectLst/>
                            <a:latin typeface="Cambria Math"/>
                            <a:ea typeface="Times New Roman"/>
                            <a:cs typeface="Arial"/>
                          </a:rPr>
                          <m:t>×</m:t>
                        </m:r>
                        <m:r>
                          <a:rPr lang="en-US" i="1">
                            <a:effectLst/>
                            <a:latin typeface="Cambria Math"/>
                            <a:ea typeface="Times New Roman"/>
                            <a:cs typeface="Times New Roman"/>
                          </a:rPr>
                          <m:t> </m:t>
                        </m:r>
                        <m:r>
                          <a:rPr lang="ar-SA" sz="2000" i="1">
                            <a:effectLst/>
                            <a:latin typeface="Cambria Math"/>
                            <a:ea typeface="Times New Roman"/>
                            <a:cs typeface="Times New Roman"/>
                          </a:rPr>
                          <m:t>للأباريز</m:t>
                        </m:r>
                        <m:r>
                          <a:rPr lang="ar-SA" i="1">
                            <a:effectLst/>
                            <a:latin typeface="Cambria Math"/>
                            <a:ea typeface="Times New Roman"/>
                            <a:cs typeface="Cambria Math"/>
                          </a:rPr>
                          <m:t> </m:t>
                        </m:r>
                        <m:r>
                          <a:rPr lang="ar-SA" i="1">
                            <a:effectLst/>
                            <a:latin typeface="Cambria Math"/>
                            <a:ea typeface="Times New Roman"/>
                            <a:cs typeface="Times New Roman"/>
                          </a:rPr>
                          <m:t>الطاقةالكلية</m:t>
                        </m:r>
                        <m:r>
                          <a:rPr lang="ar-SA" i="1">
                            <a:effectLst/>
                            <a:latin typeface="Cambria Math"/>
                            <a:ea typeface="Times New Roman"/>
                            <a:cs typeface="Cambria Math"/>
                          </a:rPr>
                          <m:t> </m:t>
                        </m:r>
                      </m:num>
                      <m:den>
                        <m:r>
                          <a:rPr lang="en-US" i="1">
                            <a:effectLst/>
                            <a:latin typeface="Cambria Math"/>
                            <a:ea typeface="Times New Roman"/>
                            <a:cs typeface="Times New Roman"/>
                          </a:rPr>
                          <m:t>220</m:t>
                        </m:r>
                      </m:den>
                    </m:f>
                  </m:oMath>
                </a14:m>
                <a:r>
                  <a:rPr lang="ar-SA" sz="1600" dirty="0">
                    <a:effectLst/>
                    <a:latin typeface="Calibri"/>
                    <a:ea typeface="Times New Roman"/>
                    <a:cs typeface="Times New Roman"/>
                  </a:rPr>
                  <a:t> =</a:t>
                </a:r>
                <a14:m>
                  <m:oMath xmlns:m="http://schemas.openxmlformats.org/officeDocument/2006/math">
                    <m:f>
                      <m:fPr>
                        <m:ctrlPr>
                          <a:rPr lang="en-US" i="1">
                            <a:effectLst/>
                            <a:latin typeface="Cambria Math"/>
                            <a:ea typeface="Times New Roman"/>
                            <a:cs typeface="Times New Roman"/>
                          </a:rPr>
                        </m:ctrlPr>
                      </m:fPr>
                      <m:num>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4</m:t>
                        </m:r>
                        <m:r>
                          <a:rPr lang="en-US" i="1">
                            <a:effectLst/>
                            <a:latin typeface="Cambria Math"/>
                            <a:ea typeface="Times New Roman"/>
                            <a:cs typeface="Arial"/>
                          </a:rPr>
                          <m:t>×</m:t>
                        </m:r>
                        <m:r>
                          <a:rPr lang="en-US" i="1">
                            <a:effectLst/>
                            <a:latin typeface="Cambria Math"/>
                            <a:ea typeface="Times New Roman"/>
                            <a:cs typeface="Times New Roman"/>
                          </a:rPr>
                          <m:t>(</m:t>
                        </m:r>
                        <m:r>
                          <a:rPr lang="en-US" i="1">
                            <a:effectLst/>
                            <a:latin typeface="Cambria Math"/>
                            <a:ea typeface="Times New Roman"/>
                            <a:cs typeface="Times New Roman"/>
                          </a:rPr>
                          <m:t>10000</m:t>
                        </m:r>
                        <m:r>
                          <a:rPr lang="en-US" i="1">
                            <a:effectLst/>
                            <a:latin typeface="Cambria Math"/>
                            <a:ea typeface="Times New Roman"/>
                            <a:cs typeface="Times New Roman"/>
                          </a:rPr>
                          <m:t>)×</m:t>
                        </m:r>
                        <m:r>
                          <a:rPr lang="en-US" i="1">
                            <a:effectLst/>
                            <a:latin typeface="Cambria Math"/>
                            <a:ea typeface="Times New Roman"/>
                            <a:cs typeface="Times New Roman"/>
                          </a:rPr>
                          <m:t>1</m:t>
                        </m:r>
                        <m:r>
                          <a:rPr lang="en-US" i="1">
                            <a:effectLst/>
                            <a:latin typeface="Cambria Math"/>
                            <a:ea typeface="Times New Roman"/>
                            <a:cs typeface="Times New Roman"/>
                          </a:rPr>
                          <m:t>.</m:t>
                        </m:r>
                        <m:r>
                          <a:rPr lang="en-US" i="1">
                            <a:effectLst/>
                            <a:latin typeface="Cambria Math"/>
                            <a:ea typeface="Times New Roman"/>
                            <a:cs typeface="Times New Roman"/>
                          </a:rPr>
                          <m:t>25</m:t>
                        </m:r>
                        <m:r>
                          <a:rPr lang="en-US" i="1">
                            <a:effectLst/>
                            <a:latin typeface="Cambria Math"/>
                            <a:ea typeface="Times New Roman"/>
                            <a:cs typeface="Times New Roman"/>
                          </a:rPr>
                          <m:t> </m:t>
                        </m:r>
                      </m:num>
                      <m:den>
                        <m:r>
                          <a:rPr lang="en-US" i="1">
                            <a:effectLst/>
                            <a:latin typeface="Cambria Math"/>
                            <a:ea typeface="Times New Roman"/>
                            <a:cs typeface="Times New Roman"/>
                          </a:rPr>
                          <m:t>220</m:t>
                        </m:r>
                      </m:den>
                    </m:f>
                  </m:oMath>
                </a14:m>
                <a:r>
                  <a:rPr lang="en-US" sz="1600" dirty="0">
                    <a:effectLst/>
                    <a:latin typeface="Times New Roman"/>
                    <a:ea typeface="Times New Roman"/>
                    <a:cs typeface="Arial"/>
                  </a:rPr>
                  <a:t> </a:t>
                </a:r>
                <a:r>
                  <a:rPr lang="ar-SA" sz="1600" dirty="0">
                    <a:effectLst/>
                    <a:latin typeface="Times New Roman"/>
                    <a:ea typeface="Times New Roman"/>
                    <a:cs typeface="Arial"/>
                  </a:rPr>
                  <a:t>=</a:t>
                </a:r>
                <a:r>
                  <a:rPr lang="en-US" sz="1400" dirty="0">
                    <a:effectLst/>
                    <a:latin typeface="Times New Roman"/>
                    <a:ea typeface="Times New Roman"/>
                    <a:cs typeface="Arial"/>
                  </a:rPr>
                  <a:t>18A </a:t>
                </a:r>
                <a:endParaRPr lang="en-US" sz="1200" dirty="0">
                  <a:effectLst/>
                  <a:latin typeface="Calibri"/>
                  <a:ea typeface="Times New Roman"/>
                  <a:cs typeface="Arial"/>
                </a:endParaRPr>
              </a:p>
              <a:p>
                <a:pPr>
                  <a:lnSpc>
                    <a:spcPct val="115000"/>
                  </a:lnSpc>
                </a:pPr>
                <a:r>
                  <a:rPr lang="ar-SA" sz="1600" dirty="0">
                    <a:effectLst/>
                    <a:latin typeface="Calibri"/>
                    <a:ea typeface="Times New Roman"/>
                    <a:cs typeface="Times New Roman"/>
                  </a:rPr>
                  <a:t> </a:t>
                </a:r>
                <a:endParaRPr lang="en-US" sz="1200" dirty="0">
                  <a:effectLst/>
                  <a:latin typeface="Calibri"/>
                  <a:ea typeface="Times New Roman"/>
                  <a:cs typeface="Arial"/>
                </a:endParaRPr>
              </a:p>
              <a:p>
                <a:pPr>
                  <a:lnSpc>
                    <a:spcPct val="115000"/>
                  </a:lnSpc>
                </a:pPr>
                <a:r>
                  <a:rPr lang="ar-SA" sz="1600" dirty="0">
                    <a:effectLst/>
                    <a:latin typeface="Calibri"/>
                    <a:ea typeface="Times New Roman"/>
                    <a:cs typeface="Times New Roman"/>
                  </a:rPr>
                  <a:t>سنستخدم قواطع فرعية (</a:t>
                </a:r>
                <a:r>
                  <a:rPr lang="en-US" sz="1600" dirty="0">
                    <a:effectLst/>
                    <a:latin typeface="Times New Roman"/>
                    <a:ea typeface="Times New Roman"/>
                    <a:cs typeface="Arial"/>
                  </a:rPr>
                  <a:t>16Amp </a:t>
                </a:r>
                <a:r>
                  <a:rPr lang="ar-SA" sz="1600" dirty="0">
                    <a:effectLst/>
                    <a:latin typeface="Calibri"/>
                    <a:ea typeface="Times New Roman"/>
                    <a:cs typeface="Times New Roman"/>
                  </a:rPr>
                  <a:t>) </a:t>
                </a:r>
                <a:r>
                  <a:rPr lang="en-US" sz="1600" dirty="0">
                    <a:effectLst/>
                    <a:latin typeface="Times New Roman"/>
                    <a:ea typeface="Times New Roman"/>
                    <a:cs typeface="Arial"/>
                  </a:rPr>
                  <a:t>,  </a:t>
                </a:r>
                <a:r>
                  <a:rPr lang="ar-SA" sz="1600" dirty="0">
                    <a:effectLst/>
                    <a:latin typeface="Calibri"/>
                    <a:ea typeface="Times New Roman"/>
                    <a:cs typeface="Times New Roman"/>
                  </a:rPr>
                  <a:t>   ويلزم للطابق الأول  </a:t>
                </a:r>
                <a:r>
                  <a:rPr lang="en-US" sz="1600" dirty="0">
                    <a:effectLst/>
                    <a:latin typeface="Times New Roman"/>
                    <a:ea typeface="Times New Roman"/>
                    <a:cs typeface="Arial"/>
                  </a:rPr>
                  <a:t>8</a:t>
                </a:r>
                <a:r>
                  <a:rPr lang="ar-SA" sz="1600" dirty="0">
                    <a:effectLst/>
                    <a:latin typeface="Calibri"/>
                    <a:ea typeface="Times New Roman"/>
                    <a:cs typeface="Times New Roman"/>
                  </a:rPr>
                  <a:t> قواطع </a:t>
                </a:r>
                <a:r>
                  <a:rPr lang="en-US" sz="1600" dirty="0">
                    <a:effectLst/>
                    <a:latin typeface="Times New Roman"/>
                    <a:ea typeface="Times New Roman"/>
                    <a:cs typeface="Arial"/>
                  </a:rPr>
                  <a:t>.</a:t>
                </a:r>
                <a:endParaRPr lang="en-US" sz="1200" dirty="0">
                  <a:effectLst/>
                  <a:latin typeface="Calibri"/>
                  <a:ea typeface="Times New Roman"/>
                  <a:cs typeface="Arial"/>
                </a:endParaRPr>
              </a:p>
              <a:p>
                <a:pPr>
                  <a:lnSpc>
                    <a:spcPct val="115000"/>
                  </a:lnSpc>
                </a:pPr>
                <a:r>
                  <a:rPr lang="ar-SA" sz="1600" dirty="0">
                    <a:effectLst/>
                    <a:latin typeface="Calibri"/>
                    <a:ea typeface="Times New Roman"/>
                    <a:cs typeface="Times New Roman"/>
                  </a:rPr>
                  <a:t> </a:t>
                </a:r>
                <a:endParaRPr lang="en-US" sz="1200" dirty="0">
                  <a:effectLst/>
                  <a:latin typeface="Calibri"/>
                  <a:ea typeface="Times New Roman"/>
                  <a:cs typeface="Arial"/>
                </a:endParaRPr>
              </a:p>
              <a:p>
                <a:pPr>
                  <a:lnSpc>
                    <a:spcPct val="115000"/>
                  </a:lnSpc>
                </a:pPr>
                <a:r>
                  <a:rPr lang="ar-SA" sz="1600" dirty="0">
                    <a:effectLst/>
                    <a:latin typeface="Calibri"/>
                    <a:ea typeface="Times New Roman"/>
                    <a:cs typeface="Times New Roman"/>
                  </a:rPr>
                  <a:t> </a:t>
                </a:r>
                <a:endParaRPr lang="en-US" sz="1200" dirty="0">
                  <a:effectLst/>
                  <a:latin typeface="Calibri"/>
                  <a:ea typeface="Times New Roman"/>
                  <a:cs typeface="Arial"/>
                </a:endParaRPr>
              </a:p>
              <a:p>
                <a:pPr>
                  <a:lnSpc>
                    <a:spcPct val="115000"/>
                  </a:lnSpc>
                </a:pPr>
                <a:r>
                  <a:rPr lang="ar-SA" sz="1600" dirty="0">
                    <a:effectLst/>
                    <a:latin typeface="Calibri"/>
                    <a:ea typeface="Times New Roman"/>
                    <a:cs typeface="Times New Roman"/>
                  </a:rPr>
                  <a:t>التيار الكلي= تيار الإنارة + تيار الأباريز= </a:t>
                </a:r>
                <a:r>
                  <a:rPr lang="en-US" sz="1600" dirty="0">
                    <a:effectLst/>
                    <a:latin typeface="Times New Roman"/>
                    <a:ea typeface="Times New Roman"/>
                    <a:cs typeface="Arial"/>
                  </a:rPr>
                  <a:t>65 Amp</a:t>
                </a:r>
                <a:endParaRPr lang="en-US" sz="1200" dirty="0">
                  <a:effectLst/>
                  <a:latin typeface="Calibri"/>
                  <a:ea typeface="Times New Roman"/>
                  <a:cs typeface="Arial"/>
                </a:endParaRPr>
              </a:p>
            </p:txBody>
          </p:sp>
        </mc:Choice>
        <mc:Fallback xmlns="">
          <p:sp>
            <p:nvSpPr>
              <p:cNvPr id="4" name="Rectangle 3"/>
              <p:cNvSpPr>
                <a:spLocks noRot="1" noChangeAspect="1" noMove="1" noResize="1" noEditPoints="1" noAdjustHandles="1" noChangeArrowheads="1" noChangeShapeType="1" noTextEdit="1"/>
              </p:cNvSpPr>
              <p:nvPr/>
            </p:nvSpPr>
            <p:spPr>
              <a:xfrm>
                <a:off x="3761656" y="836712"/>
                <a:ext cx="5382344" cy="2512547"/>
              </a:xfrm>
              <a:prstGeom prst="rect">
                <a:avLst/>
              </a:prstGeom>
              <a:blipFill rotWithShape="1">
                <a:blip r:embed="rId2"/>
                <a:stretch>
                  <a:fillRect r="-680" b="-1699"/>
                </a:stretch>
              </a:blipFill>
            </p:spPr>
            <p:txBody>
              <a:bodyPr/>
              <a:lstStyle/>
              <a:p>
                <a:r>
                  <a:rPr lang="ar-SA">
                    <a:noFill/>
                  </a:rPr>
                  <a:t> </a:t>
                </a:r>
              </a:p>
            </p:txBody>
          </p:sp>
        </mc:Fallback>
      </mc:AlternateContent>
      <p:sp>
        <p:nvSpPr>
          <p:cNvPr id="5" name="Rectangle 4"/>
          <p:cNvSpPr/>
          <p:nvPr/>
        </p:nvSpPr>
        <p:spPr>
          <a:xfrm>
            <a:off x="2551875" y="3429000"/>
            <a:ext cx="4222630" cy="423834"/>
          </a:xfrm>
          <a:prstGeom prst="rect">
            <a:avLst/>
          </a:prstGeom>
        </p:spPr>
        <p:txBody>
          <a:bodyPr wrap="none">
            <a:spAutoFit/>
          </a:bodyPr>
          <a:lstStyle/>
          <a:p>
            <a:pPr>
              <a:lnSpc>
                <a:spcPct val="115000"/>
              </a:lnSpc>
            </a:pPr>
            <a:r>
              <a:rPr lang="ar-SA" dirty="0" smtClean="0">
                <a:latin typeface="Calibri"/>
                <a:ea typeface="Times New Roman"/>
                <a:cs typeface="Times New Roman"/>
              </a:rPr>
              <a:t>وبناء </a:t>
            </a:r>
            <a:r>
              <a:rPr lang="ar-SA" dirty="0">
                <a:latin typeface="Calibri"/>
                <a:ea typeface="Times New Roman"/>
                <a:cs typeface="Times New Roman"/>
              </a:rPr>
              <a:t>على ذلك نختار مقرر القاطع الرئيسي(</a:t>
            </a:r>
            <a:r>
              <a:rPr lang="en-US" dirty="0">
                <a:latin typeface="Times New Roman"/>
                <a:ea typeface="Times New Roman"/>
                <a:cs typeface="Arial"/>
              </a:rPr>
              <a:t>80 Amp</a:t>
            </a:r>
            <a:r>
              <a:rPr lang="ar-IQ" sz="2000" dirty="0">
                <a:latin typeface="Calibri"/>
                <a:ea typeface="Times New Roman"/>
                <a:cs typeface="Times New Roman"/>
              </a:rPr>
              <a:t>)</a:t>
            </a:r>
            <a:endParaRPr lang="en-US" sz="1400" dirty="0">
              <a:effectLst/>
              <a:latin typeface="Calibri"/>
              <a:ea typeface="Times New Roman"/>
              <a:cs typeface="Arial"/>
            </a:endParaRPr>
          </a:p>
        </p:txBody>
      </p:sp>
    </p:spTree>
    <p:extLst>
      <p:ext uri="{BB962C8B-B14F-4D97-AF65-F5344CB8AC3E}">
        <p14:creationId xmlns:p14="http://schemas.microsoft.com/office/powerpoint/2010/main" val="426197706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2352" y="620688"/>
            <a:ext cx="7851648" cy="892696"/>
          </a:xfrm>
        </p:spPr>
        <p:txBody>
          <a:bodyPr/>
          <a:lstStyle/>
          <a:p>
            <a:r>
              <a:rPr lang="ar-SA" sz="3600" dirty="0" smtClean="0">
                <a:effectLst/>
                <a:ea typeface="Calibri"/>
                <a:cs typeface="Times New Roman"/>
              </a:rPr>
              <a:t>تصميم </a:t>
            </a:r>
            <a:r>
              <a:rPr lang="ar-SA" sz="3600" dirty="0">
                <a:effectLst/>
                <a:ea typeface="Calibri"/>
                <a:cs typeface="Times New Roman"/>
              </a:rPr>
              <a:t>الإنارة باستخدام الحاسوب</a:t>
            </a:r>
            <a:endParaRPr lang="ar-SA" sz="3600" dirty="0"/>
          </a:p>
        </p:txBody>
      </p:sp>
      <p:sp>
        <p:nvSpPr>
          <p:cNvPr id="4" name="Rectangle 3"/>
          <p:cNvSpPr/>
          <p:nvPr/>
        </p:nvSpPr>
        <p:spPr>
          <a:xfrm>
            <a:off x="1691680" y="1628800"/>
            <a:ext cx="6534472" cy="729430"/>
          </a:xfrm>
          <a:prstGeom prst="rect">
            <a:avLst/>
          </a:prstGeom>
        </p:spPr>
        <p:txBody>
          <a:bodyPr wrap="square">
            <a:spAutoFit/>
          </a:bodyPr>
          <a:lstStyle/>
          <a:p>
            <a:pPr algn="justLow">
              <a:lnSpc>
                <a:spcPct val="115000"/>
              </a:lnSpc>
              <a:spcAft>
                <a:spcPts val="1000"/>
              </a:spcAft>
            </a:pPr>
            <a:r>
              <a:rPr lang="ar-EG" dirty="0">
                <a:latin typeface="Calibri"/>
                <a:ea typeface="Times New Roman"/>
                <a:cs typeface="Times New Roman"/>
              </a:rPr>
              <a:t>قمنا باستخدام برنامج  </a:t>
            </a:r>
            <a:r>
              <a:rPr lang="en-GB" dirty="0" err="1">
                <a:latin typeface="Times New Roman"/>
                <a:ea typeface="Times New Roman"/>
                <a:cs typeface="Arial"/>
              </a:rPr>
              <a:t>Dialux</a:t>
            </a:r>
            <a:r>
              <a:rPr lang="en-GB" dirty="0">
                <a:latin typeface="Times New Roman"/>
                <a:ea typeface="Times New Roman"/>
                <a:cs typeface="Arial"/>
              </a:rPr>
              <a:t> </a:t>
            </a:r>
            <a:r>
              <a:rPr lang="ar-EG" dirty="0">
                <a:latin typeface="Calibri"/>
                <a:ea typeface="Times New Roman"/>
                <a:cs typeface="Times New Roman"/>
              </a:rPr>
              <a:t>وهو</a:t>
            </a:r>
            <a:r>
              <a:rPr lang="ar-SA" dirty="0">
                <a:latin typeface="Calibri"/>
                <a:ea typeface="Times New Roman"/>
                <a:cs typeface="Times New Roman"/>
              </a:rPr>
              <a:t> أ</a:t>
            </a:r>
            <a:r>
              <a:rPr lang="ar-EG" dirty="0">
                <a:latin typeface="Calibri"/>
                <a:ea typeface="Times New Roman"/>
                <a:cs typeface="Times New Roman"/>
              </a:rPr>
              <a:t>حد البرامج التي لها علاقة بالإنارة وحساب الشدة والتوزيع المنتظم لوحدات الإنارة.</a:t>
            </a:r>
            <a:endParaRPr lang="en-US" sz="1400" dirty="0">
              <a:effectLst/>
              <a:latin typeface="Calibri"/>
              <a:ea typeface="Times New Roman"/>
              <a:cs typeface="Arial"/>
            </a:endParaRPr>
          </a:p>
        </p:txBody>
      </p:sp>
      <p:pic>
        <p:nvPicPr>
          <p:cNvPr id="5" name="صورة 3"/>
          <p:cNvPicPr/>
          <p:nvPr/>
        </p:nvPicPr>
        <p:blipFill rotWithShape="1">
          <a:blip r:embed="rId2">
            <a:extLst>
              <a:ext uri="{28A0092B-C50C-407E-A947-70E740481C1C}">
                <a14:useLocalDpi xmlns:a14="http://schemas.microsoft.com/office/drawing/2010/main" val="0"/>
              </a:ext>
            </a:extLst>
          </a:blip>
          <a:srcRect b="27979"/>
          <a:stretch/>
        </p:blipFill>
        <p:spPr bwMode="auto">
          <a:xfrm>
            <a:off x="1979712" y="3075745"/>
            <a:ext cx="5276850" cy="3800475"/>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8233071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71472" y="1000108"/>
            <a:ext cx="7854696" cy="4929222"/>
          </a:xfrm>
        </p:spPr>
        <p:txBody>
          <a:bodyPr/>
          <a:lstStyle/>
          <a:p>
            <a:r>
              <a:rPr lang="ar-JO" sz="3600" dirty="0" smtClean="0"/>
              <a:t>يتلخص العمل في هذا المشروع في اختيار النظام الإنشائي الأمثل لهذا المبنى بما يحقق عاملي الأمان والاقتصاد المنشودين في أي مشروع إنشائي بحيث لا يتعارض مع التصميم </a:t>
            </a:r>
            <a:r>
              <a:rPr lang="ar-SA" sz="3600" dirty="0" smtClean="0"/>
              <a:t>المعماري</a:t>
            </a:r>
            <a:r>
              <a:rPr lang="ar-JO" sz="3600" dirty="0" smtClean="0"/>
              <a:t> للمبنى بالإضافة </a:t>
            </a:r>
            <a:r>
              <a:rPr lang="ar-JO" sz="3600" dirty="0" err="1" smtClean="0"/>
              <a:t>الى</a:t>
            </a:r>
            <a:r>
              <a:rPr lang="ar-JO" sz="3600" dirty="0" smtClean="0"/>
              <a:t> التصميم البيئي والكهربائي والصوتي والأنظمة الداخلية للمبنى.</a:t>
            </a:r>
            <a:endParaRPr lang="en-US" sz="3600" dirty="0" smtClean="0"/>
          </a:p>
          <a:p>
            <a:endParaRPr lang="ar-SA" dirty="0"/>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p:cNvPicPr/>
          <p:nvPr/>
        </p:nvPicPr>
        <p:blipFill>
          <a:blip r:embed="rId2"/>
          <a:srcRect t="17985" b="43877"/>
          <a:stretch>
            <a:fillRect/>
          </a:stretch>
        </p:blipFill>
        <p:spPr bwMode="auto">
          <a:xfrm>
            <a:off x="755576" y="1124744"/>
            <a:ext cx="7644135" cy="5400600"/>
          </a:xfrm>
          <a:prstGeom prst="rect">
            <a:avLst/>
          </a:prstGeom>
          <a:ln>
            <a:noFill/>
          </a:ln>
          <a:effectLst>
            <a:softEdge rad="112500"/>
          </a:effectLst>
        </p:spPr>
      </p:pic>
    </p:spTree>
    <p:extLst>
      <p:ext uri="{BB962C8B-B14F-4D97-AF65-F5344CB8AC3E}">
        <p14:creationId xmlns:p14="http://schemas.microsoft.com/office/powerpoint/2010/main" val="166443541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7824" y="764704"/>
            <a:ext cx="5892895" cy="646331"/>
          </a:xfrm>
          <a:prstGeom prst="rect">
            <a:avLst/>
          </a:prstGeom>
        </p:spPr>
        <p:txBody>
          <a:bodyPr wrap="none">
            <a:spAutoFit/>
          </a:bodyPr>
          <a:lstStyle/>
          <a:p>
            <a:r>
              <a:rPr lang="ar-SA" sz="3600" b="1" dirty="0">
                <a:ea typeface="Times New Roman"/>
                <a:cs typeface="Times New Roman"/>
              </a:rPr>
              <a:t>تصميم الأنظمة الصوتية في المشروع </a:t>
            </a:r>
            <a:endParaRPr lang="ar-SA" sz="3600" dirty="0"/>
          </a:p>
        </p:txBody>
      </p:sp>
      <p:graphicFrame>
        <p:nvGraphicFramePr>
          <p:cNvPr id="5" name="Diagram 4"/>
          <p:cNvGraphicFramePr/>
          <p:nvPr>
            <p:extLst>
              <p:ext uri="{D42A27DB-BD31-4B8C-83A1-F6EECF244321}">
                <p14:modId xmlns:p14="http://schemas.microsoft.com/office/powerpoint/2010/main" val="3966567934"/>
              </p:ext>
            </p:extLst>
          </p:nvPr>
        </p:nvGraphicFramePr>
        <p:xfrm>
          <a:off x="1115616" y="1844824"/>
          <a:ext cx="7355706" cy="4676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083580"/>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40152" y="1196752"/>
            <a:ext cx="3017108" cy="646331"/>
          </a:xfrm>
          <a:prstGeom prst="rect">
            <a:avLst/>
          </a:prstGeom>
        </p:spPr>
        <p:txBody>
          <a:bodyPr wrap="none">
            <a:spAutoFit/>
          </a:bodyPr>
          <a:lstStyle/>
          <a:p>
            <a:r>
              <a:rPr lang="ar-EG" sz="3600" b="1" dirty="0">
                <a:ea typeface="Times New Roman"/>
                <a:cs typeface="Times New Roman"/>
              </a:rPr>
              <a:t>الحسابات الصوتية</a:t>
            </a:r>
            <a:endParaRPr lang="ar-SA" sz="3600" dirty="0"/>
          </a:p>
        </p:txBody>
      </p:sp>
      <p:sp>
        <p:nvSpPr>
          <p:cNvPr id="5" name="Rectangle 4"/>
          <p:cNvSpPr/>
          <p:nvPr/>
        </p:nvSpPr>
        <p:spPr>
          <a:xfrm>
            <a:off x="-19998" y="1473751"/>
            <a:ext cx="3655894" cy="523220"/>
          </a:xfrm>
          <a:prstGeom prst="rect">
            <a:avLst/>
          </a:prstGeom>
        </p:spPr>
        <p:txBody>
          <a:bodyPr wrap="square">
            <a:spAutoFit/>
          </a:bodyPr>
          <a:lstStyle/>
          <a:p>
            <a:r>
              <a:rPr lang="en-US" sz="2800" b="1" dirty="0">
                <a:latin typeface="Times New Roman"/>
                <a:ea typeface="Times New Roman"/>
              </a:rPr>
              <a:t>For </a:t>
            </a:r>
            <a:r>
              <a:rPr lang="en-US" sz="2800" b="1" dirty="0" smtClean="0">
                <a:latin typeface="Times New Roman"/>
                <a:ea typeface="Times New Roman"/>
              </a:rPr>
              <a:t>Auditorium</a:t>
            </a:r>
            <a:endParaRPr lang="ar-SA" sz="2800" dirty="0"/>
          </a:p>
        </p:txBody>
      </p:sp>
      <p:sp>
        <p:nvSpPr>
          <p:cNvPr id="6" name="Rectangle 5"/>
          <p:cNvSpPr/>
          <p:nvPr/>
        </p:nvSpPr>
        <p:spPr>
          <a:xfrm>
            <a:off x="539552" y="2492896"/>
            <a:ext cx="5238328" cy="410882"/>
          </a:xfrm>
          <a:prstGeom prst="rect">
            <a:avLst/>
          </a:prstGeom>
        </p:spPr>
        <p:txBody>
          <a:bodyPr wrap="square">
            <a:spAutoFit/>
          </a:bodyPr>
          <a:lstStyle/>
          <a:p>
            <a:pPr algn="l">
              <a:lnSpc>
                <a:spcPct val="115000"/>
              </a:lnSpc>
              <a:spcAft>
                <a:spcPts val="1000"/>
              </a:spcAft>
            </a:pPr>
            <a:r>
              <a:rPr lang="en-US" dirty="0">
                <a:latin typeface="Times New Roman"/>
                <a:ea typeface="Times New Roman"/>
                <a:cs typeface="Arial"/>
              </a:rPr>
              <a:t>Recommended RT60 is between (1.2-1.4) second.</a:t>
            </a:r>
            <a:endParaRPr lang="en-US" sz="1400" dirty="0">
              <a:effectLst/>
              <a:latin typeface="Calibri"/>
              <a:ea typeface="Times New Roman"/>
              <a:cs typeface="Arial"/>
            </a:endParaRPr>
          </a:p>
        </p:txBody>
      </p:sp>
      <p:graphicFrame>
        <p:nvGraphicFramePr>
          <p:cNvPr id="7" name="Table 6"/>
          <p:cNvGraphicFramePr>
            <a:graphicFrameLocks noGrp="1"/>
          </p:cNvGraphicFramePr>
          <p:nvPr>
            <p:extLst>
              <p:ext uri="{D42A27DB-BD31-4B8C-83A1-F6EECF244321}">
                <p14:modId xmlns:p14="http://schemas.microsoft.com/office/powerpoint/2010/main" val="3373345468"/>
              </p:ext>
            </p:extLst>
          </p:nvPr>
        </p:nvGraphicFramePr>
        <p:xfrm>
          <a:off x="3904869" y="3356992"/>
          <a:ext cx="5052391" cy="2778375"/>
        </p:xfrm>
        <a:graphic>
          <a:graphicData uri="http://schemas.openxmlformats.org/drawingml/2006/table">
            <a:tbl>
              <a:tblPr firstRow="1" firstCol="1" bandRow="1">
                <a:tableStyleId>{5940675A-B579-460E-94D1-54222C63F5DA}</a:tableStyleId>
              </a:tblPr>
              <a:tblGrid>
                <a:gridCol w="2020957"/>
                <a:gridCol w="1010478"/>
                <a:gridCol w="1010478"/>
                <a:gridCol w="1010478"/>
              </a:tblGrid>
              <a:tr h="478000">
                <a:tc>
                  <a:txBody>
                    <a:bodyPr/>
                    <a:lstStyle/>
                    <a:p>
                      <a:pPr algn="ctr" rtl="1">
                        <a:lnSpc>
                          <a:spcPct val="115000"/>
                        </a:lnSpc>
                        <a:spcAft>
                          <a:spcPts val="0"/>
                        </a:spcAft>
                      </a:pPr>
                      <a:r>
                        <a:rPr lang="en-US" sz="1400" b="1" dirty="0">
                          <a:effectLst/>
                        </a:rPr>
                        <a:t>name</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b="1">
                          <a:effectLst/>
                        </a:rPr>
                        <a:t>𝛼i</a:t>
                      </a:r>
                      <a:endParaRPr lang="en-US" sz="1400" b="1">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b="1">
                          <a:effectLst/>
                        </a:rPr>
                        <a:t>si</a:t>
                      </a:r>
                      <a:endParaRPr lang="en-US" sz="1400" b="1">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b="1" dirty="0">
                          <a:effectLst/>
                        </a:rPr>
                        <a:t>𝛼</a:t>
                      </a:r>
                      <a:r>
                        <a:rPr lang="en-US" sz="1400" b="1" dirty="0" err="1">
                          <a:effectLst/>
                        </a:rPr>
                        <a:t>isi</a:t>
                      </a:r>
                      <a:endParaRPr lang="en-US" sz="1400" b="1" dirty="0">
                        <a:effectLst/>
                        <a:latin typeface="Calibri"/>
                        <a:ea typeface="Times New Roman"/>
                        <a:cs typeface="Arial"/>
                      </a:endParaRPr>
                    </a:p>
                  </a:txBody>
                  <a:tcPr marL="68580" marR="68580" marT="0" marB="0">
                    <a:solidFill>
                      <a:schemeClr val="accent2"/>
                    </a:solidFill>
                  </a:tcPr>
                </a:tc>
              </a:tr>
              <a:tr h="328625">
                <a:tc>
                  <a:txBody>
                    <a:bodyPr/>
                    <a:lstStyle/>
                    <a:p>
                      <a:pPr algn="ctr" rtl="1">
                        <a:lnSpc>
                          <a:spcPct val="115000"/>
                        </a:lnSpc>
                        <a:spcAft>
                          <a:spcPts val="0"/>
                        </a:spcAft>
                      </a:pPr>
                      <a:r>
                        <a:rPr lang="en-US" sz="1400" b="1">
                          <a:effectLst/>
                        </a:rPr>
                        <a:t>walls(plaster)</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0.03</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440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13.2</a:t>
                      </a:r>
                      <a:endParaRPr lang="en-US" sz="1400" b="1" dirty="0">
                        <a:effectLst/>
                        <a:latin typeface="Calibri"/>
                        <a:ea typeface="Times New Roman"/>
                        <a:cs typeface="Arial"/>
                      </a:endParaRPr>
                    </a:p>
                  </a:txBody>
                  <a:tcPr marL="68580" marR="68580" marT="0" marB="0"/>
                </a:tc>
              </a:tr>
              <a:tr h="657250">
                <a:tc>
                  <a:txBody>
                    <a:bodyPr/>
                    <a:lstStyle/>
                    <a:p>
                      <a:pPr algn="ctr" rtl="1">
                        <a:lnSpc>
                          <a:spcPct val="115000"/>
                        </a:lnSpc>
                        <a:spcAft>
                          <a:spcPts val="0"/>
                        </a:spcAft>
                      </a:pPr>
                      <a:r>
                        <a:rPr lang="en-US" sz="1400" b="1">
                          <a:effectLst/>
                        </a:rPr>
                        <a:t>Ceiling</a:t>
                      </a:r>
                    </a:p>
                    <a:p>
                      <a:pPr algn="ctr" rtl="1">
                        <a:lnSpc>
                          <a:spcPct val="115000"/>
                        </a:lnSpc>
                        <a:spcAft>
                          <a:spcPts val="0"/>
                        </a:spcAft>
                      </a:pPr>
                      <a:r>
                        <a:rPr lang="en-US" sz="1400" b="1">
                          <a:effectLst/>
                        </a:rPr>
                        <a:t>(fall Ceiling)</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0.02</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380</a:t>
                      </a:r>
                      <a:endParaRPr lang="en-US" sz="14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400" b="1" dirty="0">
                          <a:effectLst/>
                        </a:rPr>
                        <a:t>7.6</a:t>
                      </a:r>
                      <a:endParaRPr lang="en-US" sz="1400" b="1" dirty="0">
                        <a:effectLst/>
                        <a:latin typeface="Calibri"/>
                        <a:ea typeface="Times New Roman"/>
                        <a:cs typeface="Arial"/>
                      </a:endParaRPr>
                    </a:p>
                  </a:txBody>
                  <a:tcPr marL="68580" marR="68580" marT="0" marB="0"/>
                </a:tc>
              </a:tr>
              <a:tr h="328625">
                <a:tc>
                  <a:txBody>
                    <a:bodyPr/>
                    <a:lstStyle/>
                    <a:p>
                      <a:pPr algn="ctr" rtl="1">
                        <a:lnSpc>
                          <a:spcPct val="115000"/>
                        </a:lnSpc>
                        <a:spcAft>
                          <a:spcPts val="0"/>
                        </a:spcAft>
                      </a:pPr>
                      <a:r>
                        <a:rPr lang="en-US" sz="1400" b="1">
                          <a:effectLst/>
                        </a:rPr>
                        <a:t>floor</a:t>
                      </a:r>
                      <a:endParaRPr lang="en-US" sz="14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400" b="1">
                          <a:effectLst/>
                        </a:rPr>
                        <a:t>0.03</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380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11.4</a:t>
                      </a:r>
                      <a:endParaRPr lang="en-US" sz="1400" b="1" dirty="0">
                        <a:effectLst/>
                        <a:latin typeface="Calibri"/>
                        <a:ea typeface="Times New Roman"/>
                        <a:cs typeface="Arial"/>
                      </a:endParaRPr>
                    </a:p>
                  </a:txBody>
                  <a:tcPr marL="68580" marR="68580" marT="0" marB="0"/>
                </a:tc>
              </a:tr>
              <a:tr h="328625">
                <a:tc>
                  <a:txBody>
                    <a:bodyPr/>
                    <a:lstStyle/>
                    <a:p>
                      <a:pPr algn="ctr" rtl="1">
                        <a:lnSpc>
                          <a:spcPct val="115000"/>
                        </a:lnSpc>
                        <a:spcAft>
                          <a:spcPts val="0"/>
                        </a:spcAft>
                      </a:pPr>
                      <a:r>
                        <a:rPr lang="en-US" sz="1400" b="1">
                          <a:effectLst/>
                        </a:rPr>
                        <a:t>seats (300 seats)</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0.88</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120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105.6</a:t>
                      </a:r>
                      <a:endParaRPr lang="en-US" sz="1400" b="1" dirty="0">
                        <a:effectLst/>
                        <a:latin typeface="Calibri"/>
                        <a:ea typeface="Times New Roman"/>
                        <a:cs typeface="Arial"/>
                      </a:endParaRPr>
                    </a:p>
                  </a:txBody>
                  <a:tcPr marL="68580" marR="68580" marT="0" marB="0"/>
                </a:tc>
              </a:tr>
              <a:tr h="328625">
                <a:tc>
                  <a:txBody>
                    <a:bodyPr/>
                    <a:lstStyle/>
                    <a:p>
                      <a:pPr algn="ctr" rtl="1">
                        <a:lnSpc>
                          <a:spcPct val="115000"/>
                        </a:lnSpc>
                        <a:spcAft>
                          <a:spcPts val="0"/>
                        </a:spcAft>
                      </a:pPr>
                      <a:r>
                        <a:rPr lang="en-US" sz="1400" b="1">
                          <a:effectLst/>
                        </a:rPr>
                        <a:t>Doors</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0.04</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a:effectLst/>
                        </a:rPr>
                        <a:t>8</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0.32</a:t>
                      </a:r>
                      <a:endParaRPr lang="en-US" sz="1400" b="1" dirty="0">
                        <a:effectLst/>
                        <a:latin typeface="Calibri"/>
                        <a:ea typeface="Times New Roman"/>
                        <a:cs typeface="Arial"/>
                      </a:endParaRPr>
                    </a:p>
                  </a:txBody>
                  <a:tcPr marL="68580" marR="68580" marT="0" marB="0"/>
                </a:tc>
              </a:tr>
              <a:tr h="328625">
                <a:tc>
                  <a:txBody>
                    <a:bodyPr/>
                    <a:lstStyle/>
                    <a:p>
                      <a:pPr algn="ctr"/>
                      <a:endParaRPr lang="en-US" sz="1400" b="1">
                        <a:effectLst/>
                        <a:latin typeface="Calibri"/>
                        <a:cs typeface="Arial"/>
                      </a:endParaRPr>
                    </a:p>
                  </a:txBody>
                  <a:tcPr marL="68580" marR="68580" marT="0" marB="0"/>
                </a:tc>
                <a:tc>
                  <a:txBody>
                    <a:bodyPr/>
                    <a:lstStyle/>
                    <a:p>
                      <a:pPr algn="ctr"/>
                      <a:endParaRPr lang="en-US" sz="1400" b="1">
                        <a:effectLst/>
                        <a:latin typeface="Calibri"/>
                        <a:cs typeface="Arial"/>
                      </a:endParaRPr>
                    </a:p>
                  </a:txBody>
                  <a:tcPr marL="68580" marR="68580" marT="0" marB="0"/>
                </a:tc>
                <a:tc>
                  <a:txBody>
                    <a:bodyPr/>
                    <a:lstStyle/>
                    <a:p>
                      <a:pPr algn="ctr" rtl="1">
                        <a:lnSpc>
                          <a:spcPct val="115000"/>
                        </a:lnSpc>
                        <a:spcAft>
                          <a:spcPts val="0"/>
                        </a:spcAft>
                      </a:pPr>
                      <a:r>
                        <a:rPr lang="en-US" sz="1400" b="1" dirty="0">
                          <a:effectLst/>
                        </a:rPr>
                        <a:t>1328</a:t>
                      </a:r>
                      <a:endParaRPr lang="en-US" sz="1400" b="1"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145.7</a:t>
                      </a:r>
                      <a:endParaRPr lang="en-US" sz="1400" b="1" dirty="0">
                        <a:effectLst/>
                        <a:latin typeface="Calibri"/>
                        <a:ea typeface="Times New Roman"/>
                        <a:cs typeface="Arial"/>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8" name="Rectangle 7"/>
              <p:cNvSpPr/>
              <p:nvPr/>
            </p:nvSpPr>
            <p:spPr>
              <a:xfrm>
                <a:off x="491274" y="3933056"/>
                <a:ext cx="2633349" cy="16927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a:ea typeface="Times New Roman"/>
                          <a:cs typeface="Times New Roman"/>
                        </a:rPr>
                        <m:t>RT</m:t>
                      </m:r>
                      <m:r>
                        <a:rPr lang="en-US" i="1" smtClean="0">
                          <a:latin typeface="Cambria Math"/>
                          <a:ea typeface="Times New Roman"/>
                          <a:cs typeface="Times New Roman"/>
                        </a:rPr>
                        <m:t>60</m:t>
                      </m:r>
                      <m:r>
                        <a:rPr lang="en-US" i="1" smtClean="0">
                          <a:latin typeface="Cambria Math"/>
                          <a:ea typeface="Times New Roman"/>
                          <a:cs typeface="Times New Roman"/>
                        </a:rPr>
                        <m:t>=</m:t>
                      </m:r>
                      <m:f>
                        <m:fPr>
                          <m:ctrlPr>
                            <a:rPr lang="en-US" i="1">
                              <a:effectLst/>
                              <a:latin typeface="Cambria Math"/>
                              <a:cs typeface="Times New Roman"/>
                            </a:rPr>
                          </m:ctrlPr>
                        </m:fPr>
                        <m:num>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16</m:t>
                          </m:r>
                          <m:r>
                            <a:rPr lang="en-US" i="1">
                              <a:effectLst/>
                              <a:latin typeface="Cambria Math"/>
                              <a:ea typeface="Times New Roman"/>
                              <a:cs typeface="Times New Roman"/>
                            </a:rPr>
                            <m:t> </m:t>
                          </m:r>
                          <m:r>
                            <a:rPr lang="en-US" i="1">
                              <a:effectLst/>
                              <a:latin typeface="Cambria Math"/>
                              <a:ea typeface="Times New Roman"/>
                              <a:cs typeface="Times New Roman"/>
                            </a:rPr>
                            <m:t>Volume</m:t>
                          </m:r>
                        </m:num>
                        <m:den>
                          <m:r>
                            <a:rPr lang="en-US" i="1">
                              <a:effectLst/>
                              <a:latin typeface="Cambria Math"/>
                              <a:ea typeface="Times New Roman"/>
                              <a:cs typeface="Times New Roman"/>
                            </a:rPr>
                            <m:t>Asabin</m:t>
                          </m:r>
                        </m:den>
                      </m:f>
                      <m:r>
                        <a:rPr lang="en-US" i="1">
                          <a:effectLst/>
                          <a:latin typeface="Cambria Math"/>
                          <a:ea typeface="Times New Roman"/>
                          <a:cs typeface="Times New Roman"/>
                        </a:rPr>
                        <m:t>=</m:t>
                      </m:r>
                    </m:oMath>
                  </m:oMathPara>
                </a14:m>
                <a:endParaRPr lang="en-US" i="1" dirty="0">
                  <a:latin typeface="Cambria Math"/>
                  <a:ea typeface="Times New Roman"/>
                  <a:cs typeface="Times New Roman"/>
                </a:endParaRPr>
              </a:p>
              <a:p>
                <a:endParaRPr lang="en-US" i="1" dirty="0" smtClean="0">
                  <a:effectLst/>
                  <a:latin typeface="Cambria Math"/>
                  <a:cs typeface="Times New Roman"/>
                </a:endParaRPr>
              </a:p>
              <a:p>
                <a:endParaRPr lang="en-US" i="1" dirty="0">
                  <a:latin typeface="Cambria Math"/>
                  <a:cs typeface="Times New Roman"/>
                </a:endParaRPr>
              </a:p>
              <a:p>
                <a:pPr/>
                <a14:m>
                  <m:oMathPara xmlns:m="http://schemas.openxmlformats.org/officeDocument/2006/math">
                    <m:oMathParaPr>
                      <m:jc m:val="centerGroup"/>
                    </m:oMathParaPr>
                    <m:oMath xmlns:m="http://schemas.openxmlformats.org/officeDocument/2006/math">
                      <m:f>
                        <m:fPr>
                          <m:ctrlPr>
                            <a:rPr lang="en-US" i="1">
                              <a:effectLst/>
                              <a:latin typeface="Cambria Math"/>
                              <a:cs typeface="Times New Roman"/>
                            </a:rPr>
                          </m:ctrlPr>
                        </m:fPr>
                        <m:num>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16</m:t>
                          </m:r>
                          <m:r>
                            <a:rPr lang="en-US" i="1">
                              <a:effectLst/>
                              <a:latin typeface="Cambria Math"/>
                              <a:ea typeface="Times New Roman"/>
                              <a:cs typeface="Times New Roman"/>
                            </a:rPr>
                            <m:t>×</m:t>
                          </m:r>
                          <m:r>
                            <a:rPr lang="en-US" i="1">
                              <a:effectLst/>
                              <a:latin typeface="Cambria Math"/>
                              <a:ea typeface="Times New Roman"/>
                              <a:cs typeface="Times New Roman"/>
                            </a:rPr>
                            <m:t>1980</m:t>
                          </m:r>
                        </m:num>
                        <m:den>
                          <m:r>
                            <a:rPr lang="en-US" i="1">
                              <a:effectLst/>
                              <a:latin typeface="Cambria Math"/>
                              <a:ea typeface="Times New Roman"/>
                              <a:cs typeface="Times New Roman"/>
                            </a:rPr>
                            <m:t>1328</m:t>
                          </m:r>
                          <m:r>
                            <a:rPr lang="en-US" i="1">
                              <a:effectLst/>
                              <a:latin typeface="Cambria Math"/>
                              <a:ea typeface="Times New Roman"/>
                              <a:cs typeface="Times New Roman"/>
                            </a:rPr>
                            <m:t>×</m:t>
                          </m:r>
                          <m:r>
                            <a:rPr lang="en-US" i="1">
                              <a:effectLst/>
                              <a:latin typeface="Cambria Math"/>
                              <a:ea typeface="Times New Roman"/>
                              <a:cs typeface="Times New Roman"/>
                            </a:rPr>
                            <m:t>0</m:t>
                          </m:r>
                          <m:r>
                            <a:rPr lang="en-US" i="1">
                              <a:effectLst/>
                              <a:latin typeface="Cambria Math"/>
                              <a:ea typeface="Times New Roman"/>
                              <a:cs typeface="Times New Roman"/>
                            </a:rPr>
                            <m:t>.</m:t>
                          </m:r>
                          <m:r>
                            <a:rPr lang="en-US" i="1">
                              <a:effectLst/>
                              <a:latin typeface="Cambria Math"/>
                              <a:ea typeface="Times New Roman"/>
                              <a:cs typeface="Times New Roman"/>
                            </a:rPr>
                            <m:t>109</m:t>
                          </m:r>
                        </m:den>
                      </m:f>
                      <m:r>
                        <a:rPr lang="en-US" i="1">
                          <a:effectLst/>
                          <a:latin typeface="Cambria Math"/>
                          <a:ea typeface="Times New Roman"/>
                          <a:cs typeface="Times New Roman"/>
                        </a:rPr>
                        <m:t>=</m:t>
                      </m:r>
                      <m:r>
                        <a:rPr lang="en-US" i="1">
                          <a:effectLst/>
                          <a:latin typeface="Cambria Math"/>
                          <a:ea typeface="Times New Roman"/>
                          <a:cs typeface="Times New Roman"/>
                        </a:rPr>
                        <m:t>2</m:t>
                      </m:r>
                      <m:r>
                        <a:rPr lang="en-US" i="1">
                          <a:effectLst/>
                          <a:latin typeface="Cambria Math"/>
                          <a:ea typeface="Times New Roman"/>
                          <a:cs typeface="Times New Roman"/>
                        </a:rPr>
                        <m:t>.</m:t>
                      </m:r>
                      <m:r>
                        <a:rPr lang="en-US" i="1">
                          <a:effectLst/>
                          <a:latin typeface="Cambria Math"/>
                          <a:ea typeface="Times New Roman"/>
                          <a:cs typeface="Times New Roman"/>
                        </a:rPr>
                        <m:t>1</m:t>
                      </m:r>
                      <m:r>
                        <a:rPr lang="en-US" i="1">
                          <a:effectLst/>
                          <a:latin typeface="Cambria Math"/>
                          <a:ea typeface="Times New Roman"/>
                          <a:cs typeface="Times New Roman"/>
                        </a:rPr>
                        <m:t>  </m:t>
                      </m:r>
                      <m:r>
                        <a:rPr lang="en-US" i="1">
                          <a:effectLst/>
                          <a:latin typeface="Cambria Math"/>
                          <a:ea typeface="Times New Roman"/>
                          <a:cs typeface="Times New Roman"/>
                        </a:rPr>
                        <m:t>sec</m:t>
                      </m:r>
                    </m:oMath>
                  </m:oMathPara>
                </a14:m>
                <a:endParaRPr lang="ar-SA" dirty="0"/>
              </a:p>
            </p:txBody>
          </p:sp>
        </mc:Choice>
        <mc:Fallback xmlns="">
          <p:sp>
            <p:nvSpPr>
              <p:cNvPr id="8" name="Rectangle 7"/>
              <p:cNvSpPr>
                <a:spLocks noRot="1" noChangeAspect="1" noMove="1" noResize="1" noEditPoints="1" noAdjustHandles="1" noChangeArrowheads="1" noChangeShapeType="1" noTextEdit="1"/>
              </p:cNvSpPr>
              <p:nvPr/>
            </p:nvSpPr>
            <p:spPr>
              <a:xfrm>
                <a:off x="491274" y="3933056"/>
                <a:ext cx="2633349" cy="1692707"/>
              </a:xfrm>
              <a:prstGeom prst="rect">
                <a:avLst/>
              </a:prstGeom>
              <a:blipFill rotWithShape="1">
                <a:blip r:embed="rId2"/>
                <a:stretch>
                  <a:fillRect r="-2546"/>
                </a:stretch>
              </a:blipFill>
            </p:spPr>
            <p:txBody>
              <a:bodyPr/>
              <a:lstStyle/>
              <a:p>
                <a:r>
                  <a:rPr lang="ar-SA">
                    <a:noFill/>
                  </a:rPr>
                  <a:t> </a:t>
                </a:r>
              </a:p>
            </p:txBody>
          </p:sp>
        </mc:Fallback>
      </mc:AlternateContent>
      <p:sp>
        <p:nvSpPr>
          <p:cNvPr id="9" name="Rectangle 8"/>
          <p:cNvSpPr/>
          <p:nvPr/>
        </p:nvSpPr>
        <p:spPr>
          <a:xfrm>
            <a:off x="726123" y="6237312"/>
            <a:ext cx="2621166" cy="400110"/>
          </a:xfrm>
          <a:prstGeom prst="rect">
            <a:avLst/>
          </a:prstGeom>
        </p:spPr>
        <p:txBody>
          <a:bodyPr wrap="none">
            <a:spAutoFit/>
          </a:bodyPr>
          <a:lstStyle/>
          <a:p>
            <a:r>
              <a:rPr lang="en-US" sz="2000" dirty="0">
                <a:latin typeface="Times New Roman"/>
                <a:ea typeface="Times New Roman"/>
              </a:rPr>
              <a:t> </a:t>
            </a:r>
            <a:r>
              <a:rPr lang="en-US" dirty="0">
                <a:latin typeface="Times New Roman"/>
                <a:ea typeface="Times New Roman"/>
              </a:rPr>
              <a:t>Not OK.(2.1 </a:t>
            </a:r>
            <a:r>
              <a:rPr lang="en-US" dirty="0">
                <a:latin typeface="Cambria Math"/>
                <a:ea typeface="Times New Roman"/>
                <a:cs typeface="Cambria Math"/>
              </a:rPr>
              <a:t>∉</a:t>
            </a:r>
            <a:r>
              <a:rPr lang="en-US" dirty="0">
                <a:latin typeface="Times New Roman"/>
                <a:ea typeface="Times New Roman"/>
              </a:rPr>
              <a:t> (1.2-1.4))</a:t>
            </a:r>
            <a:endParaRPr lang="ar-SA" dirty="0"/>
          </a:p>
        </p:txBody>
      </p:sp>
    </p:spTree>
    <p:extLst>
      <p:ext uri="{BB962C8B-B14F-4D97-AF65-F5344CB8AC3E}">
        <p14:creationId xmlns:p14="http://schemas.microsoft.com/office/powerpoint/2010/main" val="633440456"/>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59832" y="1052736"/>
            <a:ext cx="5382344" cy="729430"/>
          </a:xfrm>
          <a:prstGeom prst="rect">
            <a:avLst/>
          </a:prstGeom>
        </p:spPr>
        <p:txBody>
          <a:bodyPr wrap="square">
            <a:spAutoFit/>
          </a:bodyPr>
          <a:lstStyle/>
          <a:p>
            <a:pPr>
              <a:lnSpc>
                <a:spcPct val="115000"/>
              </a:lnSpc>
              <a:spcAft>
                <a:spcPts val="1000"/>
              </a:spcAft>
            </a:pPr>
            <a:r>
              <a:rPr lang="ar-SA" b="1" dirty="0" smtClean="0">
                <a:latin typeface="Calibri"/>
                <a:ea typeface="Times New Roman"/>
                <a:cs typeface="Times New Roman"/>
              </a:rPr>
              <a:t>سيتم </a:t>
            </a:r>
            <a:r>
              <a:rPr lang="ar-SA" b="1" dirty="0">
                <a:latin typeface="Calibri"/>
                <a:ea typeface="Times New Roman"/>
                <a:cs typeface="Times New Roman"/>
              </a:rPr>
              <a:t>استخدام وحدات جداريه عازلة للصوت وهي بلاطات ممتصة للصوت بدرجة عالية  من وجهين.</a:t>
            </a:r>
            <a:endParaRPr lang="en-US" sz="1400" dirty="0">
              <a:effectLst/>
              <a:latin typeface="Calibri"/>
              <a:ea typeface="Times New Roman"/>
              <a:cs typeface="Arial"/>
            </a:endParaRPr>
          </a:p>
        </p:txBody>
      </p:sp>
      <p:graphicFrame>
        <p:nvGraphicFramePr>
          <p:cNvPr id="6" name="Table 5"/>
          <p:cNvGraphicFramePr>
            <a:graphicFrameLocks noGrp="1"/>
          </p:cNvGraphicFramePr>
          <p:nvPr>
            <p:extLst>
              <p:ext uri="{D42A27DB-BD31-4B8C-83A1-F6EECF244321}">
                <p14:modId xmlns:p14="http://schemas.microsoft.com/office/powerpoint/2010/main" val="3810572238"/>
              </p:ext>
            </p:extLst>
          </p:nvPr>
        </p:nvGraphicFramePr>
        <p:xfrm>
          <a:off x="3851920" y="2924944"/>
          <a:ext cx="5139134" cy="2316690"/>
        </p:xfrm>
        <a:graphic>
          <a:graphicData uri="http://schemas.openxmlformats.org/drawingml/2006/table">
            <a:tbl>
              <a:tblPr firstRow="1" firstCol="1" bandRow="1">
                <a:tableStyleId>{5940675A-B579-460E-94D1-54222C63F5DA}</a:tableStyleId>
              </a:tblPr>
              <a:tblGrid>
                <a:gridCol w="2346548"/>
                <a:gridCol w="930862"/>
                <a:gridCol w="930862"/>
                <a:gridCol w="930862"/>
              </a:tblGrid>
              <a:tr h="394330">
                <a:tc>
                  <a:txBody>
                    <a:bodyPr/>
                    <a:lstStyle/>
                    <a:p>
                      <a:pPr algn="ctr" rtl="1">
                        <a:lnSpc>
                          <a:spcPct val="115000"/>
                        </a:lnSpc>
                        <a:spcAft>
                          <a:spcPts val="0"/>
                        </a:spcAft>
                      </a:pPr>
                      <a:r>
                        <a:rPr lang="en-US" sz="1400" dirty="0">
                          <a:effectLst/>
                        </a:rPr>
                        <a:t>name</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dirty="0">
                          <a:effectLst/>
                        </a:rPr>
                        <a:t>𝛼i</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a:effectLst/>
                        </a:rPr>
                        <a:t>Si</a:t>
                      </a:r>
                      <a:endParaRPr lang="en-US" sz="1400" b="1">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dirty="0">
                          <a:effectLst/>
                        </a:rPr>
                        <a:t>𝛼</a:t>
                      </a:r>
                      <a:r>
                        <a:rPr lang="en-US" sz="1400" dirty="0" err="1">
                          <a:effectLst/>
                        </a:rPr>
                        <a:t>isi</a:t>
                      </a:r>
                      <a:endParaRPr lang="en-US" sz="1400" b="1" dirty="0">
                        <a:effectLst/>
                        <a:latin typeface="Calibri"/>
                        <a:ea typeface="Times New Roman"/>
                        <a:cs typeface="Arial"/>
                      </a:endParaRPr>
                    </a:p>
                  </a:txBody>
                  <a:tcPr marL="68580" marR="68580" marT="0" marB="0">
                    <a:solidFill>
                      <a:schemeClr val="accent2"/>
                    </a:solidFill>
                  </a:tcPr>
                </a:tc>
              </a:tr>
              <a:tr h="271102">
                <a:tc>
                  <a:txBody>
                    <a:bodyPr/>
                    <a:lstStyle/>
                    <a:p>
                      <a:pPr algn="ctr" rtl="1">
                        <a:lnSpc>
                          <a:spcPct val="115000"/>
                        </a:lnSpc>
                        <a:spcAft>
                          <a:spcPts val="0"/>
                        </a:spcAft>
                      </a:pPr>
                      <a:r>
                        <a:rPr lang="en-US" sz="1400">
                          <a:effectLst/>
                        </a:rPr>
                        <a:t>walls(plaster)</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0.03</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440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13.2</a:t>
                      </a:r>
                      <a:endParaRPr lang="en-US" sz="1400" b="1">
                        <a:effectLst/>
                        <a:latin typeface="Calibri"/>
                        <a:ea typeface="Times New Roman"/>
                        <a:cs typeface="Arial"/>
                      </a:endParaRPr>
                    </a:p>
                  </a:txBody>
                  <a:tcPr marL="68580" marR="68580" marT="0" marB="0"/>
                </a:tc>
              </a:tr>
              <a:tr h="271102">
                <a:tc>
                  <a:txBody>
                    <a:bodyPr/>
                    <a:lstStyle/>
                    <a:p>
                      <a:pPr algn="ctr" rtl="1">
                        <a:lnSpc>
                          <a:spcPct val="115000"/>
                        </a:lnSpc>
                        <a:spcAft>
                          <a:spcPts val="0"/>
                        </a:spcAft>
                      </a:pPr>
                      <a:r>
                        <a:rPr lang="en-US" sz="1400">
                          <a:effectLst/>
                        </a:rPr>
                        <a:t>ceiling(fall ceiling)</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0.02</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380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7.6</a:t>
                      </a:r>
                      <a:endParaRPr lang="en-US" sz="1400" b="1">
                        <a:effectLst/>
                        <a:latin typeface="Calibri"/>
                        <a:ea typeface="Times New Roman"/>
                        <a:cs typeface="Arial"/>
                      </a:endParaRPr>
                    </a:p>
                  </a:txBody>
                  <a:tcPr marL="68580" marR="68580" marT="0" marB="0"/>
                </a:tc>
              </a:tr>
              <a:tr h="271102">
                <a:tc>
                  <a:txBody>
                    <a:bodyPr/>
                    <a:lstStyle/>
                    <a:p>
                      <a:pPr algn="ctr" rtl="1">
                        <a:lnSpc>
                          <a:spcPct val="115000"/>
                        </a:lnSpc>
                        <a:spcAft>
                          <a:spcPts val="0"/>
                        </a:spcAft>
                      </a:pPr>
                      <a:r>
                        <a:rPr lang="en-US" sz="1400">
                          <a:effectLst/>
                        </a:rPr>
                        <a:t>floor(Tiles)</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0.03</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380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11.4</a:t>
                      </a:r>
                      <a:endParaRPr lang="en-US" sz="1400" b="1">
                        <a:effectLst/>
                        <a:latin typeface="Calibri"/>
                        <a:ea typeface="Times New Roman"/>
                        <a:cs typeface="Arial"/>
                      </a:endParaRPr>
                    </a:p>
                  </a:txBody>
                  <a:tcPr marL="68580" marR="68580" marT="0" marB="0"/>
                </a:tc>
              </a:tr>
              <a:tr h="271102">
                <a:tc>
                  <a:txBody>
                    <a:bodyPr/>
                    <a:lstStyle/>
                    <a:p>
                      <a:pPr algn="ctr" rtl="1">
                        <a:lnSpc>
                          <a:spcPct val="115000"/>
                        </a:lnSpc>
                        <a:spcAft>
                          <a:spcPts val="0"/>
                        </a:spcAft>
                      </a:pPr>
                      <a:r>
                        <a:rPr lang="en-US" sz="1400">
                          <a:effectLst/>
                        </a:rPr>
                        <a:t>seats (300 seats)</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0.88</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120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105.6</a:t>
                      </a:r>
                      <a:endParaRPr lang="en-US" sz="1400" b="1">
                        <a:effectLst/>
                        <a:latin typeface="Calibri"/>
                        <a:ea typeface="Times New Roman"/>
                        <a:cs typeface="Arial"/>
                      </a:endParaRPr>
                    </a:p>
                  </a:txBody>
                  <a:tcPr marL="68580" marR="68580" marT="0" marB="0"/>
                </a:tc>
              </a:tr>
              <a:tr h="271102">
                <a:tc>
                  <a:txBody>
                    <a:bodyPr/>
                    <a:lstStyle/>
                    <a:p>
                      <a:pPr algn="ctr" rtl="1">
                        <a:lnSpc>
                          <a:spcPct val="115000"/>
                        </a:lnSpc>
                        <a:spcAft>
                          <a:spcPts val="0"/>
                        </a:spcAft>
                      </a:pPr>
                      <a:r>
                        <a:rPr lang="en-US" sz="1400">
                          <a:effectLst/>
                        </a:rPr>
                        <a:t>Doors</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0.04</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8</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0.32</a:t>
                      </a:r>
                      <a:endParaRPr lang="en-US" sz="1400" b="1">
                        <a:effectLst/>
                        <a:latin typeface="Calibri"/>
                        <a:ea typeface="Times New Roman"/>
                        <a:cs typeface="Arial"/>
                      </a:endParaRPr>
                    </a:p>
                  </a:txBody>
                  <a:tcPr marL="68580" marR="68580" marT="0" marB="0"/>
                </a:tc>
              </a:tr>
              <a:tr h="295748">
                <a:tc>
                  <a:txBody>
                    <a:bodyPr/>
                    <a:lstStyle/>
                    <a:p>
                      <a:pPr algn="ctr" rtl="1">
                        <a:lnSpc>
                          <a:spcPct val="115000"/>
                        </a:lnSpc>
                        <a:spcAft>
                          <a:spcPts val="0"/>
                        </a:spcAft>
                      </a:pPr>
                      <a:r>
                        <a:rPr lang="en-US" sz="1400">
                          <a:effectLst/>
                        </a:rPr>
                        <a:t>Absorptive material</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0.90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100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a:effectLst/>
                        </a:rPr>
                        <a:t>90</a:t>
                      </a:r>
                      <a:endParaRPr lang="en-US" sz="1400" b="1">
                        <a:effectLst/>
                        <a:latin typeface="Calibri"/>
                        <a:ea typeface="Times New Roman"/>
                        <a:cs typeface="Arial"/>
                      </a:endParaRPr>
                    </a:p>
                  </a:txBody>
                  <a:tcPr marL="68580" marR="68580" marT="0" marB="0"/>
                </a:tc>
              </a:tr>
              <a:tr h="271102">
                <a:tc>
                  <a:txBody>
                    <a:bodyPr/>
                    <a:lstStyle/>
                    <a:p>
                      <a:pPr algn="ctr"/>
                      <a:endParaRPr lang="en-US" sz="1400" b="1" dirty="0">
                        <a:effectLst/>
                        <a:latin typeface="Calibri"/>
                        <a:cs typeface="Arial"/>
                      </a:endParaRPr>
                    </a:p>
                  </a:txBody>
                  <a:tcPr marL="68580" marR="68580" marT="0" marB="0"/>
                </a:tc>
                <a:tc>
                  <a:txBody>
                    <a:bodyPr/>
                    <a:lstStyle/>
                    <a:p>
                      <a:pPr algn="ctr"/>
                      <a:endParaRPr lang="en-US" sz="1400" b="1">
                        <a:effectLst/>
                        <a:latin typeface="Calibri"/>
                        <a:cs typeface="Arial"/>
                      </a:endParaRPr>
                    </a:p>
                  </a:txBody>
                  <a:tcPr marL="68580" marR="68580" marT="0" marB="0"/>
                </a:tc>
                <a:tc>
                  <a:txBody>
                    <a:bodyPr/>
                    <a:lstStyle/>
                    <a:p>
                      <a:pPr algn="ctr" rtl="1">
                        <a:lnSpc>
                          <a:spcPct val="115000"/>
                        </a:lnSpc>
                        <a:spcAft>
                          <a:spcPts val="0"/>
                        </a:spcAft>
                      </a:pPr>
                      <a:r>
                        <a:rPr lang="en-US" sz="1400">
                          <a:effectLst/>
                        </a:rPr>
                        <a:t>1428</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dirty="0">
                          <a:effectLst/>
                        </a:rPr>
                        <a:t>250.53</a:t>
                      </a:r>
                      <a:endParaRPr lang="en-US" sz="1400" b="1" dirty="0">
                        <a:effectLst/>
                        <a:latin typeface="Calibri"/>
                        <a:ea typeface="Times New Roman"/>
                        <a:cs typeface="Arial"/>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7" name="Rectangle 6"/>
              <p:cNvSpPr/>
              <p:nvPr/>
            </p:nvSpPr>
            <p:spPr>
              <a:xfrm>
                <a:off x="323528" y="3573016"/>
                <a:ext cx="4572000" cy="1751249"/>
              </a:xfrm>
              <a:prstGeom prst="rect">
                <a:avLst/>
              </a:prstGeom>
            </p:spPr>
            <p:txBody>
              <a:bodyPr>
                <a:spAutoFit/>
              </a:bodyPr>
              <a:lstStyle/>
              <a:p>
                <a:pPr algn="l">
                  <a:lnSpc>
                    <a:spcPct val="115000"/>
                  </a:lnSpc>
                  <a:spcAft>
                    <a:spcPts val="1000"/>
                  </a:spcAft>
                </a:pPr>
                <a:r>
                  <a:rPr lang="en-US" dirty="0">
                    <a:latin typeface="Times New Roman"/>
                    <a:ea typeface="Times New Roman"/>
                    <a:cs typeface="Arial"/>
                  </a:rPr>
                  <a:t>ά = 0.175</a:t>
                </a:r>
                <a:endParaRPr lang="en-US" sz="1400" dirty="0">
                  <a:effectLst/>
                  <a:latin typeface="Calibri"/>
                  <a:ea typeface="Times New Roman"/>
                  <a:cs typeface="Arial"/>
                </a:endParaRPr>
              </a:p>
              <a:p>
                <a:pPr algn="l">
                  <a:lnSpc>
                    <a:spcPct val="115000"/>
                  </a:lnSpc>
                  <a:spcAft>
                    <a:spcPts val="1000"/>
                  </a:spcAft>
                </a:pPr>
                <a14:m>
                  <m:oMath xmlns:m="http://schemas.openxmlformats.org/officeDocument/2006/math">
                    <m:r>
                      <a:rPr lang="en-US" i="1">
                        <a:effectLst/>
                        <a:latin typeface="Cambria Math"/>
                        <a:ea typeface="Times New Roman"/>
                        <a:cs typeface="Times New Roman"/>
                      </a:rPr>
                      <m:t>RT</m:t>
                    </m:r>
                    <m:r>
                      <a:rPr lang="en-US" i="1">
                        <a:effectLst/>
                        <a:latin typeface="Cambria Math"/>
                        <a:ea typeface="Times New Roman"/>
                        <a:cs typeface="Times New Roman"/>
                      </a:rPr>
                      <m:t>60</m:t>
                    </m:r>
                    <m:r>
                      <a:rPr lang="en-US" i="1">
                        <a:effectLst/>
                        <a:latin typeface="Cambria Math"/>
                        <a:ea typeface="Times New Roman"/>
                        <a:cs typeface="Times New Roman"/>
                      </a:rPr>
                      <m:t>=</m:t>
                    </m:r>
                    <m:r>
                      <a:rPr lang="en-US" i="1">
                        <a:effectLst/>
                        <a:latin typeface="Cambria Math"/>
                        <a:ea typeface="Times New Roman"/>
                        <a:cs typeface="Times New Roman"/>
                      </a:rPr>
                      <m:t>1</m:t>
                    </m:r>
                    <m:r>
                      <a:rPr lang="en-US" i="1">
                        <a:effectLst/>
                        <a:latin typeface="Cambria Math"/>
                        <a:ea typeface="Times New Roman"/>
                        <a:cs typeface="Times New Roman"/>
                      </a:rPr>
                      <m:t>.</m:t>
                    </m:r>
                    <m:r>
                      <a:rPr lang="en-US" i="1">
                        <a:effectLst/>
                        <a:latin typeface="Cambria Math"/>
                        <a:ea typeface="Times New Roman"/>
                        <a:cs typeface="Times New Roman"/>
                      </a:rPr>
                      <m:t>267</m:t>
                    </m:r>
                  </m:oMath>
                </a14:m>
                <a:r>
                  <a:rPr lang="en-US" dirty="0">
                    <a:effectLst/>
                    <a:latin typeface="Times New Roman"/>
                    <a:ea typeface="Times New Roman"/>
                    <a:cs typeface="Arial"/>
                  </a:rPr>
                  <a:t>      </a:t>
                </a:r>
                <a:endParaRPr lang="en-US" sz="14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                 </a:t>
                </a:r>
                <a:endParaRPr lang="en-US" sz="1400" dirty="0">
                  <a:effectLst/>
                  <a:latin typeface="Calibri"/>
                  <a:ea typeface="Times New Roman"/>
                  <a:cs typeface="Arial"/>
                </a:endParaRPr>
              </a:p>
              <a:p>
                <a:pPr algn="l">
                  <a:lnSpc>
                    <a:spcPct val="115000"/>
                  </a:lnSpc>
                  <a:spcAft>
                    <a:spcPts val="1000"/>
                  </a:spcAft>
                </a:pPr>
                <a:r>
                  <a:rPr lang="ar-EG" dirty="0">
                    <a:effectLst/>
                    <a:latin typeface="Calibri"/>
                    <a:ea typeface="Times New Roman"/>
                    <a:cs typeface="Times New Roman"/>
                  </a:rPr>
                  <a:t>          </a:t>
                </a:r>
                <a:r>
                  <a:rPr lang="en-US" dirty="0">
                    <a:effectLst/>
                    <a:latin typeface="Times New Roman"/>
                    <a:ea typeface="Times New Roman"/>
                    <a:cs typeface="Arial"/>
                  </a:rPr>
                  <a:t>   OK. (1.267 </a:t>
                </a:r>
                <a:r>
                  <a:rPr lang="en-US" dirty="0">
                    <a:effectLst/>
                    <a:latin typeface="Cambria Math"/>
                    <a:ea typeface="Times New Roman"/>
                    <a:cs typeface="Cambria Math"/>
                  </a:rPr>
                  <a:t>∈</a:t>
                </a:r>
                <a:r>
                  <a:rPr lang="en-US" dirty="0">
                    <a:effectLst/>
                    <a:latin typeface="Times New Roman"/>
                    <a:ea typeface="Times New Roman"/>
                    <a:cs typeface="Arial"/>
                  </a:rPr>
                  <a:t> (1.2-1.4))</a:t>
                </a:r>
                <a:endParaRPr lang="en-US" sz="1400" dirty="0">
                  <a:effectLst/>
                  <a:latin typeface="Calibri"/>
                  <a:ea typeface="Times New Roman"/>
                  <a:cs typeface="Arial"/>
                </a:endParaRPr>
              </a:p>
            </p:txBody>
          </p:sp>
        </mc:Choice>
        <mc:Fallback xmlns="">
          <p:sp>
            <p:nvSpPr>
              <p:cNvPr id="7" name="Rectangle 6"/>
              <p:cNvSpPr>
                <a:spLocks noRot="1" noChangeAspect="1" noMove="1" noResize="1" noEditPoints="1" noAdjustHandles="1" noChangeArrowheads="1" noChangeShapeType="1" noTextEdit="1"/>
              </p:cNvSpPr>
              <p:nvPr/>
            </p:nvSpPr>
            <p:spPr>
              <a:xfrm>
                <a:off x="323528" y="3573016"/>
                <a:ext cx="4572000" cy="1751249"/>
              </a:xfrm>
              <a:prstGeom prst="rect">
                <a:avLst/>
              </a:prstGeom>
              <a:blipFill rotWithShape="1">
                <a:blip r:embed="rId2"/>
                <a:stretch>
                  <a:fillRect l="-2267" t="-697" b="-3833"/>
                </a:stretch>
              </a:blipFill>
            </p:spPr>
            <p:txBody>
              <a:bodyPr/>
              <a:lstStyle/>
              <a:p>
                <a:r>
                  <a:rPr lang="ar-SA">
                    <a:noFill/>
                  </a:rPr>
                  <a:t> </a:t>
                </a:r>
              </a:p>
            </p:txBody>
          </p:sp>
        </mc:Fallback>
      </mc:AlternateContent>
    </p:spTree>
    <p:extLst>
      <p:ext uri="{BB962C8B-B14F-4D97-AF65-F5344CB8AC3E}">
        <p14:creationId xmlns:p14="http://schemas.microsoft.com/office/powerpoint/2010/main" val="2212729582"/>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29864" y="692696"/>
            <a:ext cx="3615132" cy="584775"/>
          </a:xfrm>
          <a:prstGeom prst="rect">
            <a:avLst/>
          </a:prstGeom>
        </p:spPr>
        <p:txBody>
          <a:bodyPr wrap="square">
            <a:spAutoFit/>
          </a:bodyPr>
          <a:lstStyle/>
          <a:p>
            <a:r>
              <a:rPr lang="ar-SA" sz="3200" b="1" dirty="0" smtClean="0">
                <a:latin typeface="Times New Roman"/>
                <a:ea typeface="Times New Roman"/>
              </a:rPr>
              <a:t>تصميم </a:t>
            </a:r>
            <a:r>
              <a:rPr lang="ar-SA" sz="3200" b="1" dirty="0">
                <a:latin typeface="Times New Roman"/>
                <a:ea typeface="Times New Roman"/>
              </a:rPr>
              <a:t>النظام الصوتي </a:t>
            </a:r>
            <a:endParaRPr lang="ar-SA" sz="3200" dirty="0"/>
          </a:p>
        </p:txBody>
      </p:sp>
      <p:sp>
        <p:nvSpPr>
          <p:cNvPr id="5" name="Rectangle 4"/>
          <p:cNvSpPr/>
          <p:nvPr/>
        </p:nvSpPr>
        <p:spPr>
          <a:xfrm>
            <a:off x="6012160" y="1628800"/>
            <a:ext cx="2631746" cy="410882"/>
          </a:xfrm>
          <a:prstGeom prst="rect">
            <a:avLst/>
          </a:prstGeom>
        </p:spPr>
        <p:txBody>
          <a:bodyPr wrap="none">
            <a:spAutoFit/>
          </a:bodyPr>
          <a:lstStyle/>
          <a:p>
            <a:pPr marL="180340">
              <a:lnSpc>
                <a:spcPct val="115000"/>
              </a:lnSpc>
              <a:spcAft>
                <a:spcPts val="1000"/>
              </a:spcAft>
            </a:pPr>
            <a:r>
              <a:rPr lang="ar-SA" b="1" dirty="0">
                <a:latin typeface="Calibri"/>
                <a:ea typeface="Times New Roman"/>
                <a:cs typeface="Times New Roman"/>
              </a:rPr>
              <a:t>السماعات اللازمة في المدرج:</a:t>
            </a:r>
            <a:endParaRPr lang="en-US" sz="1400" dirty="0">
              <a:effectLst/>
              <a:latin typeface="Calibri"/>
              <a:ea typeface="Times New Roman"/>
              <a:cs typeface="Arial"/>
            </a:endParaRPr>
          </a:p>
        </p:txBody>
      </p:sp>
      <mc:AlternateContent xmlns:mc="http://schemas.openxmlformats.org/markup-compatibility/2006" xmlns:a14="http://schemas.microsoft.com/office/drawing/2010/main">
        <mc:Choice Requires="a14">
          <p:sp>
            <p:nvSpPr>
              <p:cNvPr id="6" name="Rectangle 5"/>
              <p:cNvSpPr/>
              <p:nvPr/>
            </p:nvSpPr>
            <p:spPr>
              <a:xfrm>
                <a:off x="611560" y="2420888"/>
                <a:ext cx="5760640" cy="3193310"/>
              </a:xfrm>
              <a:prstGeom prst="rect">
                <a:avLst/>
              </a:prstGeom>
            </p:spPr>
            <p:txBody>
              <a:bodyPr wrap="squar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r>
                        <a:rPr lang="en-US" b="1" i="1">
                          <a:latin typeface="Cambria Math"/>
                          <a:ea typeface="Times New Roman"/>
                          <a:cs typeface="Times New Roman"/>
                        </a:rPr>
                        <m:t>𝒕𝒂𝒏</m:t>
                      </m:r>
                      <m:r>
                        <a:rPr lang="en-US" b="1" i="1">
                          <a:latin typeface="Cambria Math"/>
                          <a:ea typeface="Times New Roman"/>
                          <a:cs typeface="Times New Roman"/>
                        </a:rPr>
                        <m:t>𝟑𝟎</m:t>
                      </m:r>
                      <m:r>
                        <a:rPr lang="en-US" b="1" i="1">
                          <a:latin typeface="Cambria Math"/>
                          <a:ea typeface="Times New Roman"/>
                          <a:cs typeface="Times New Roman"/>
                        </a:rPr>
                        <m:t>=</m:t>
                      </m:r>
                      <m:f>
                        <m:fPr>
                          <m:ctrlPr>
                            <a:rPr lang="en-US" b="1" i="1">
                              <a:effectLst/>
                              <a:latin typeface="Cambria Math"/>
                              <a:ea typeface="Times New Roman"/>
                              <a:cs typeface="Times New Roman"/>
                            </a:rPr>
                          </m:ctrlPr>
                        </m:fPr>
                        <m:num>
                          <m:r>
                            <a:rPr lang="en-US" b="1" i="1">
                              <a:effectLst/>
                              <a:latin typeface="Cambria Math"/>
                              <a:ea typeface="Times New Roman"/>
                              <a:cs typeface="Times New Roman"/>
                            </a:rPr>
                            <m:t>𝒙</m:t>
                          </m:r>
                        </m:num>
                        <m:den>
                          <m:r>
                            <a:rPr lang="en-US" b="1" i="1">
                              <a:effectLst/>
                              <a:latin typeface="Cambria Math"/>
                              <a:ea typeface="Times New Roman"/>
                              <a:cs typeface="Times New Roman"/>
                            </a:rPr>
                            <m:t>𝟕</m:t>
                          </m:r>
                        </m:den>
                      </m:f>
                      <m:r>
                        <a:rPr lang="en-US" b="1" i="1">
                          <a:effectLst/>
                          <a:latin typeface="Cambria Math"/>
                          <a:ea typeface="Times New Roman"/>
                          <a:cs typeface="Times New Roman"/>
                        </a:rPr>
                        <m:t> ,  </m:t>
                      </m:r>
                      <m:r>
                        <a:rPr lang="en-US" b="1" i="1">
                          <a:effectLst/>
                          <a:latin typeface="Cambria Math"/>
                          <a:ea typeface="Times New Roman"/>
                          <a:cs typeface="Times New Roman"/>
                        </a:rPr>
                        <m:t>𝑿</m:t>
                      </m:r>
                      <m:r>
                        <a:rPr lang="en-US" b="1" i="1">
                          <a:effectLst/>
                          <a:latin typeface="Cambria Math"/>
                          <a:ea typeface="Times New Roman"/>
                          <a:cs typeface="Times New Roman"/>
                        </a:rPr>
                        <m:t>=</m:t>
                      </m:r>
                      <m:r>
                        <a:rPr lang="en-US" b="1" i="1">
                          <a:effectLst/>
                          <a:latin typeface="Cambria Math"/>
                          <a:ea typeface="Times New Roman"/>
                          <a:cs typeface="Times New Roman"/>
                        </a:rPr>
                        <m:t>𝟕</m:t>
                      </m:r>
                      <m:r>
                        <a:rPr lang="en-US" b="1" i="1">
                          <a:effectLst/>
                          <a:latin typeface="Cambria Math"/>
                          <a:ea typeface="Times New Roman"/>
                          <a:cs typeface="Times New Roman"/>
                        </a:rPr>
                        <m:t>𝒕𝒂𝒏</m:t>
                      </m:r>
                      <m:r>
                        <a:rPr lang="en-US" b="1" i="1">
                          <a:effectLst/>
                          <a:latin typeface="Cambria Math"/>
                          <a:ea typeface="Times New Roman"/>
                          <a:cs typeface="Times New Roman"/>
                        </a:rPr>
                        <m:t>𝟑𝟎</m:t>
                      </m:r>
                      <m:r>
                        <a:rPr lang="en-US" b="1" i="1">
                          <a:effectLst/>
                          <a:latin typeface="Cambria Math"/>
                          <a:ea typeface="Times New Roman"/>
                          <a:cs typeface="Times New Roman"/>
                        </a:rPr>
                        <m:t>=</m:t>
                      </m:r>
                      <m:r>
                        <a:rPr lang="en-US" b="1" i="1">
                          <a:effectLst/>
                          <a:latin typeface="Cambria Math"/>
                          <a:ea typeface="Times New Roman"/>
                          <a:cs typeface="Times New Roman"/>
                        </a:rPr>
                        <m:t>𝟒</m:t>
                      </m:r>
                      <m:r>
                        <a:rPr lang="en-US" b="1" i="1">
                          <a:effectLst/>
                          <a:latin typeface="Cambria Math"/>
                          <a:ea typeface="Times New Roman"/>
                          <a:cs typeface="Times New Roman"/>
                        </a:rPr>
                        <m:t>𝒎</m:t>
                      </m:r>
                    </m:oMath>
                  </m:oMathPara>
                </a14:m>
                <a:endParaRPr lang="en-US" sz="1600" dirty="0">
                  <a:effectLst/>
                  <a:latin typeface="Calibri"/>
                  <a:ea typeface="Times New Roman"/>
                  <a:cs typeface="Arial"/>
                </a:endParaRPr>
              </a:p>
              <a:p>
                <a:pPr algn="l">
                  <a:lnSpc>
                    <a:spcPct val="115000"/>
                  </a:lnSpc>
                  <a:spcAft>
                    <a:spcPts val="1000"/>
                  </a:spcAft>
                </a:pPr>
                <a:r>
                  <a:rPr lang="en-US" i="1" dirty="0">
                    <a:effectLst/>
                    <a:latin typeface="Times New Roman"/>
                    <a:ea typeface="Times New Roman"/>
                    <a:cs typeface="Arial"/>
                  </a:rPr>
                  <a:t>A </a:t>
                </a:r>
                <a:r>
                  <a:rPr lang="en-US" sz="1600" b="1" dirty="0">
                    <a:effectLst/>
                    <a:latin typeface="Times New Roman"/>
                    <a:ea typeface="Times New Roman"/>
                    <a:cs typeface="Arial"/>
                  </a:rPr>
                  <a:t>Auditorium</a:t>
                </a:r>
                <a:r>
                  <a:rPr lang="en-US" i="1" dirty="0">
                    <a:effectLst/>
                    <a:latin typeface="Times New Roman"/>
                    <a:ea typeface="Times New Roman"/>
                    <a:cs typeface="Arial"/>
                  </a:rPr>
                  <a:t> =350 m²</a:t>
                </a:r>
                <a:endParaRPr lang="en-US" sz="16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Use  speaker Array </a:t>
                </a:r>
                <a:endParaRPr lang="en-US" sz="1600" dirty="0">
                  <a:effectLst/>
                  <a:latin typeface="Calibri"/>
                  <a:ea typeface="Times New Roman"/>
                  <a:cs typeface="Arial"/>
                </a:endParaRPr>
              </a:p>
              <a:p>
                <a:pPr algn="l">
                  <a:lnSpc>
                    <a:spcPct val="115000"/>
                  </a:lnSpc>
                  <a:spcAft>
                    <a:spcPts val="1000"/>
                  </a:spcAft>
                </a:pPr>
                <a:r>
                  <a:rPr lang="en-US" dirty="0">
                    <a:effectLst/>
                    <a:latin typeface="Times New Roman"/>
                    <a:ea typeface="Times New Roman"/>
                    <a:cs typeface="Arial"/>
                  </a:rPr>
                  <a:t>PWL  ( Speaker)  </a:t>
                </a:r>
                <a:r>
                  <a:rPr lang="en-US" sz="2400" dirty="0">
                    <a:effectLst/>
                    <a:latin typeface="Times New Roman"/>
                    <a:ea typeface="Times New Roman"/>
                    <a:cs typeface="Arial"/>
                  </a:rPr>
                  <a:t>≥  90 dB  .   </a:t>
                </a:r>
                <a:endParaRPr lang="en-US" sz="1600" dirty="0">
                  <a:effectLst/>
                  <a:latin typeface="Calibri"/>
                  <a:ea typeface="Times New Roman"/>
                  <a:cs typeface="Arial"/>
                </a:endParaRPr>
              </a:p>
              <a:p>
                <a:pPr algn="l">
                  <a:lnSpc>
                    <a:spcPct val="115000"/>
                  </a:lnSpc>
                  <a:spcAft>
                    <a:spcPts val="1000"/>
                  </a:spcAft>
                </a:pPr>
                <a:r>
                  <a:rPr lang="en-US" sz="2400" dirty="0" err="1">
                    <a:effectLst/>
                    <a:latin typeface="Times New Roman"/>
                    <a:ea typeface="Times New Roman"/>
                    <a:cs typeface="Arial"/>
                  </a:rPr>
                  <a:t>SpL</a:t>
                </a:r>
                <a:r>
                  <a:rPr lang="en-US" sz="2400" dirty="0">
                    <a:effectLst/>
                    <a:latin typeface="Times New Roman"/>
                    <a:ea typeface="Times New Roman"/>
                    <a:cs typeface="Arial"/>
                  </a:rPr>
                  <a:t>  at Audience  ≥  70 dB  .  </a:t>
                </a:r>
                <a:endParaRPr lang="en-US" sz="1600" dirty="0">
                  <a:effectLst/>
                  <a:latin typeface="Calibri"/>
                  <a:ea typeface="Times New Roman"/>
                  <a:cs typeface="Arial"/>
                </a:endParaRPr>
              </a:p>
              <a:p>
                <a:pPr algn="l">
                  <a:lnSpc>
                    <a:spcPct val="115000"/>
                  </a:lnSpc>
                  <a:spcAft>
                    <a:spcPts val="1000"/>
                  </a:spcAft>
                </a:pPr>
                <a:r>
                  <a:rPr lang="en-US" sz="2400" dirty="0">
                    <a:effectLst/>
                    <a:latin typeface="Times New Roman"/>
                    <a:ea typeface="Times New Roman"/>
                    <a:cs typeface="Arial"/>
                  </a:rPr>
                  <a:t>Noise  level  ≤  50  </a:t>
                </a:r>
                <a:r>
                  <a:rPr lang="en-US" sz="2400" dirty="0" err="1">
                    <a:effectLst/>
                    <a:latin typeface="Times New Roman"/>
                    <a:ea typeface="Times New Roman"/>
                    <a:cs typeface="Arial"/>
                  </a:rPr>
                  <a:t>dB.</a:t>
                </a:r>
                <a:r>
                  <a:rPr lang="en-US" sz="2400" dirty="0">
                    <a:effectLst/>
                    <a:latin typeface="Times New Roman"/>
                    <a:ea typeface="Times New Roman"/>
                    <a:cs typeface="Arial"/>
                  </a:rPr>
                  <a:t> </a:t>
                </a:r>
                <a:endParaRPr lang="en-US" sz="1600" dirty="0">
                  <a:effectLst/>
                  <a:latin typeface="Calibri"/>
                  <a:ea typeface="Times New Roman"/>
                  <a:cs typeface="Arial"/>
                </a:endParaRPr>
              </a:p>
            </p:txBody>
          </p:sp>
        </mc:Choice>
        <mc:Fallback xmlns="">
          <p:sp>
            <p:nvSpPr>
              <p:cNvPr id="6" name="Rectangle 5"/>
              <p:cNvSpPr>
                <a:spLocks noRot="1" noChangeAspect="1" noMove="1" noResize="1" noEditPoints="1" noAdjustHandles="1" noChangeArrowheads="1" noChangeShapeType="1" noTextEdit="1"/>
              </p:cNvSpPr>
              <p:nvPr/>
            </p:nvSpPr>
            <p:spPr>
              <a:xfrm>
                <a:off x="611560" y="2420888"/>
                <a:ext cx="5760640" cy="3193310"/>
              </a:xfrm>
              <a:prstGeom prst="rect">
                <a:avLst/>
              </a:prstGeom>
              <a:blipFill rotWithShape="1">
                <a:blip r:embed="rId2"/>
                <a:stretch>
                  <a:fillRect l="-2751" b="-2672"/>
                </a:stretch>
              </a:blipFill>
            </p:spPr>
            <p:txBody>
              <a:bodyPr/>
              <a:lstStyle/>
              <a:p>
                <a:r>
                  <a:rPr lang="ar-SA">
                    <a:noFill/>
                  </a:rPr>
                  <a:t> </a:t>
                </a:r>
              </a:p>
            </p:txBody>
          </p:sp>
        </mc:Fallback>
      </mc:AlternateContent>
    </p:spTree>
    <p:extLst>
      <p:ext uri="{BB962C8B-B14F-4D97-AF65-F5344CB8AC3E}">
        <p14:creationId xmlns:p14="http://schemas.microsoft.com/office/powerpoint/2010/main" val="3057282197"/>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7273" y="620688"/>
            <a:ext cx="7851648" cy="1283568"/>
          </a:xfrm>
        </p:spPr>
        <p:txBody>
          <a:bodyPr/>
          <a:lstStyle/>
          <a:p>
            <a:r>
              <a:rPr lang="ar-SA" dirty="0" smtClean="0"/>
              <a:t>تصميم ألانظمة الداخلية</a:t>
            </a:r>
            <a:endParaRPr lang="ar-SA" dirty="0"/>
          </a:p>
        </p:txBody>
      </p:sp>
      <p:sp>
        <p:nvSpPr>
          <p:cNvPr id="4" name="Rectangle 3"/>
          <p:cNvSpPr/>
          <p:nvPr/>
        </p:nvSpPr>
        <p:spPr>
          <a:xfrm>
            <a:off x="5874633" y="2060848"/>
            <a:ext cx="2138662" cy="584775"/>
          </a:xfrm>
          <a:prstGeom prst="rect">
            <a:avLst/>
          </a:prstGeom>
        </p:spPr>
        <p:txBody>
          <a:bodyPr wrap="none">
            <a:spAutoFit/>
          </a:bodyPr>
          <a:lstStyle/>
          <a:p>
            <a:r>
              <a:rPr lang="ar-EG" sz="3200" b="1" dirty="0">
                <a:ea typeface="Times New Roman"/>
                <a:cs typeface="Times New Roman"/>
              </a:rPr>
              <a:t>تمديدات المياه</a:t>
            </a:r>
            <a:endParaRPr lang="ar-SA" sz="3200" dirty="0"/>
          </a:p>
        </p:txBody>
      </p:sp>
      <p:pic>
        <p:nvPicPr>
          <p:cNvPr id="5" name="صورة 21"/>
          <p:cNvPicPr/>
          <p:nvPr/>
        </p:nvPicPr>
        <p:blipFill>
          <a:blip r:embed="rId2"/>
          <a:srcRect t="23177" r="44006" b="11314"/>
          <a:stretch>
            <a:fillRect/>
          </a:stretch>
        </p:blipFill>
        <p:spPr bwMode="auto">
          <a:xfrm>
            <a:off x="395536" y="2060848"/>
            <a:ext cx="3400425" cy="4572000"/>
          </a:xfrm>
          <a:prstGeom prst="rect">
            <a:avLst/>
          </a:prstGeom>
          <a:ln>
            <a:noFill/>
          </a:ln>
          <a:effectLst>
            <a:softEdge rad="112500"/>
          </a:effectLst>
        </p:spPr>
      </p:pic>
      <p:sp>
        <p:nvSpPr>
          <p:cNvPr id="6" name="Rectangle 5"/>
          <p:cNvSpPr/>
          <p:nvPr/>
        </p:nvSpPr>
        <p:spPr>
          <a:xfrm>
            <a:off x="5436096" y="3861048"/>
            <a:ext cx="2724537" cy="2662780"/>
          </a:xfrm>
          <a:prstGeom prst="rect">
            <a:avLst/>
          </a:prstGeom>
        </p:spPr>
        <p:txBody>
          <a:bodyPr wrap="square">
            <a:spAutoFit/>
          </a:bodyPr>
          <a:lstStyle/>
          <a:p>
            <a:pPr algn="ctr">
              <a:lnSpc>
                <a:spcPct val="115000"/>
              </a:lnSpc>
              <a:spcAft>
                <a:spcPts val="1000"/>
              </a:spcAft>
            </a:pPr>
            <a:r>
              <a:rPr lang="ar-SA" dirty="0">
                <a:latin typeface="Calibri"/>
                <a:ea typeface="Times New Roman"/>
                <a:cs typeface="Times New Roman"/>
              </a:rPr>
              <a:t> </a:t>
            </a:r>
            <a:endParaRPr lang="en-US" sz="1400" dirty="0">
              <a:latin typeface="Calibri"/>
              <a:ea typeface="Times New Roman"/>
              <a:cs typeface="Arial"/>
            </a:endParaRPr>
          </a:p>
          <a:p>
            <a:pPr algn="ctr">
              <a:lnSpc>
                <a:spcPct val="115000"/>
              </a:lnSpc>
              <a:spcAft>
                <a:spcPts val="1000"/>
              </a:spcAft>
            </a:pPr>
            <a:r>
              <a:rPr lang="ar-SA" sz="2400" dirty="0">
                <a:latin typeface="Calibri"/>
                <a:ea typeface="Times New Roman"/>
                <a:cs typeface="Times New Roman"/>
              </a:rPr>
              <a:t>وقمنا باستخدام هذا النظام في المشروع لأنه اكتر الأنظمة شيوعا في بلدنا ويتماشي مع طبيعة تزويد البلدية للمياه.</a:t>
            </a:r>
            <a:endParaRPr lang="en-US" sz="2400" dirty="0">
              <a:effectLst/>
              <a:latin typeface="Calibri"/>
              <a:ea typeface="Times New Roman"/>
              <a:cs typeface="Arial"/>
            </a:endParaRPr>
          </a:p>
        </p:txBody>
      </p:sp>
      <p:sp>
        <p:nvSpPr>
          <p:cNvPr id="7" name="Rectangle 6"/>
          <p:cNvSpPr/>
          <p:nvPr/>
        </p:nvSpPr>
        <p:spPr>
          <a:xfrm>
            <a:off x="5106445" y="2707632"/>
            <a:ext cx="3054188" cy="1200329"/>
          </a:xfrm>
          <a:prstGeom prst="rect">
            <a:avLst/>
          </a:prstGeom>
        </p:spPr>
        <p:txBody>
          <a:bodyPr wrap="square">
            <a:spAutoFit/>
          </a:bodyPr>
          <a:lstStyle/>
          <a:p>
            <a:pPr algn="ctr"/>
            <a:r>
              <a:rPr lang="ar-SA" sz="2400" b="1" dirty="0">
                <a:ea typeface="Times New Roman"/>
                <a:cs typeface="Times New Roman"/>
              </a:rPr>
              <a:t>طريقة ضغط الماء العام</a:t>
            </a:r>
            <a:r>
              <a:rPr lang="ar-SA" sz="2400" dirty="0">
                <a:ea typeface="Times New Roman"/>
                <a:cs typeface="Times New Roman"/>
              </a:rPr>
              <a:t> : وهي تعتمد على ضغط الماء من الشبكة العامة (البلدية ) </a:t>
            </a:r>
            <a:endParaRPr lang="ar-SA" sz="2400" dirty="0"/>
          </a:p>
        </p:txBody>
      </p:sp>
    </p:spTree>
    <p:extLst>
      <p:ext uri="{BB962C8B-B14F-4D97-AF65-F5344CB8AC3E}">
        <p14:creationId xmlns:p14="http://schemas.microsoft.com/office/powerpoint/2010/main" val="4171746579"/>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8944" y="464882"/>
            <a:ext cx="4752528" cy="587853"/>
          </a:xfrm>
          <a:prstGeom prst="rect">
            <a:avLst/>
          </a:prstGeom>
        </p:spPr>
        <p:txBody>
          <a:bodyPr wrap="square">
            <a:spAutoFit/>
          </a:bodyPr>
          <a:lstStyle/>
          <a:p>
            <a:pPr algn="l" rtl="0">
              <a:lnSpc>
                <a:spcPct val="115000"/>
              </a:lnSpc>
              <a:spcAft>
                <a:spcPts val="1000"/>
              </a:spcAft>
            </a:pPr>
            <a:r>
              <a:rPr lang="en-US" sz="2800" b="1" dirty="0" smtClean="0">
                <a:latin typeface="Times New Roman"/>
                <a:ea typeface="Times New Roman"/>
                <a:cs typeface="Arial"/>
              </a:rPr>
              <a:t>Water </a:t>
            </a:r>
            <a:r>
              <a:rPr lang="en-US" sz="2800" b="1" dirty="0">
                <a:latin typeface="Times New Roman"/>
                <a:ea typeface="Times New Roman"/>
                <a:cs typeface="Arial"/>
              </a:rPr>
              <a:t>Systems </a:t>
            </a:r>
            <a:r>
              <a:rPr lang="en-US" sz="2800" b="1" dirty="0" smtClean="0">
                <a:latin typeface="Times New Roman"/>
                <a:ea typeface="Times New Roman"/>
                <a:cs typeface="Arial"/>
              </a:rPr>
              <a:t>design</a:t>
            </a:r>
            <a:endParaRPr lang="en-US" sz="2800" dirty="0">
              <a:effectLst/>
              <a:latin typeface="Calibri"/>
              <a:ea typeface="Times New Roman"/>
              <a:cs typeface="Arial"/>
            </a:endParaRPr>
          </a:p>
        </p:txBody>
      </p:sp>
      <p:sp>
        <p:nvSpPr>
          <p:cNvPr id="5" name="Rectangle 4"/>
          <p:cNvSpPr/>
          <p:nvPr/>
        </p:nvSpPr>
        <p:spPr>
          <a:xfrm>
            <a:off x="251520" y="958967"/>
            <a:ext cx="9505056" cy="2614049"/>
          </a:xfrm>
          <a:prstGeom prst="rect">
            <a:avLst/>
          </a:prstGeom>
        </p:spPr>
        <p:txBody>
          <a:bodyPr wrap="square">
            <a:spAutoFit/>
          </a:bodyPr>
          <a:lstStyle/>
          <a:p>
            <a:pPr algn="l" rtl="0">
              <a:lnSpc>
                <a:spcPct val="115000"/>
              </a:lnSpc>
              <a:spcAft>
                <a:spcPts val="1000"/>
              </a:spcAft>
            </a:pPr>
            <a:r>
              <a:rPr lang="en-US" sz="2400" b="1" u="sng" dirty="0">
                <a:latin typeface="Times New Roman"/>
                <a:ea typeface="Times New Roman"/>
                <a:cs typeface="Arial"/>
              </a:rPr>
              <a:t>F.U's:</a:t>
            </a:r>
            <a:endParaRPr lang="en-US" sz="2000" dirty="0">
              <a:latin typeface="Calibri"/>
              <a:ea typeface="Times New Roman"/>
              <a:cs typeface="Arial"/>
            </a:endParaRPr>
          </a:p>
          <a:p>
            <a:pPr algn="justLow" rtl="0">
              <a:lnSpc>
                <a:spcPct val="115000"/>
              </a:lnSpc>
              <a:spcAft>
                <a:spcPts val="1000"/>
              </a:spcAft>
            </a:pPr>
            <a:r>
              <a:rPr lang="en-US" sz="2000" dirty="0">
                <a:latin typeface="Times New Roman"/>
                <a:ea typeface="Times New Roman"/>
                <a:cs typeface="Arial"/>
              </a:rPr>
              <a:t>In one floor</a:t>
            </a:r>
            <a:endParaRPr lang="en-US" sz="2000" dirty="0">
              <a:latin typeface="Calibri"/>
              <a:ea typeface="Times New Roman"/>
              <a:cs typeface="Arial"/>
            </a:endParaRPr>
          </a:p>
          <a:p>
            <a:pPr marL="342900" lvl="0" indent="-342900" algn="l" rtl="0">
              <a:lnSpc>
                <a:spcPct val="115000"/>
              </a:lnSpc>
              <a:spcAft>
                <a:spcPts val="0"/>
              </a:spcAft>
              <a:buFont typeface="+mj-lt"/>
              <a:buAutoNum type="arabicPeriod"/>
              <a:tabLst>
                <a:tab pos="400050" algn="l"/>
              </a:tabLst>
            </a:pPr>
            <a:r>
              <a:rPr lang="en-US" sz="2000" dirty="0">
                <a:latin typeface="Times New Roman"/>
                <a:ea typeface="Times New Roman"/>
                <a:cs typeface="Arial"/>
              </a:rPr>
              <a:t>water closet = 100</a:t>
            </a:r>
            <a:endParaRPr lang="en-US" sz="2000" dirty="0">
              <a:latin typeface="Calibri"/>
              <a:ea typeface="Times New Roman"/>
              <a:cs typeface="Arial"/>
            </a:endParaRPr>
          </a:p>
          <a:p>
            <a:pPr marL="342900" lvl="0" indent="-342900" algn="l" rtl="0">
              <a:lnSpc>
                <a:spcPct val="115000"/>
              </a:lnSpc>
              <a:spcAft>
                <a:spcPts val="0"/>
              </a:spcAft>
              <a:buFont typeface="+mj-lt"/>
              <a:buAutoNum type="arabicPeriod"/>
              <a:tabLst>
                <a:tab pos="400050" algn="l"/>
              </a:tabLst>
            </a:pPr>
            <a:r>
              <a:rPr lang="en-US" sz="2000" dirty="0">
                <a:latin typeface="Times New Roman"/>
                <a:ea typeface="Times New Roman"/>
                <a:cs typeface="Arial"/>
              </a:rPr>
              <a:t>Pedestal urinal = 80</a:t>
            </a:r>
            <a:endParaRPr lang="en-US" sz="2000" dirty="0">
              <a:latin typeface="Calibri"/>
              <a:ea typeface="Times New Roman"/>
              <a:cs typeface="Arial"/>
            </a:endParaRPr>
          </a:p>
          <a:p>
            <a:pPr marL="342900" lvl="0" indent="-342900" algn="l" rtl="0">
              <a:lnSpc>
                <a:spcPct val="115000"/>
              </a:lnSpc>
              <a:spcAft>
                <a:spcPts val="0"/>
              </a:spcAft>
              <a:buFont typeface="+mj-lt"/>
              <a:buAutoNum type="arabicPeriod"/>
              <a:tabLst>
                <a:tab pos="514350" algn="l"/>
              </a:tabLst>
            </a:pPr>
            <a:r>
              <a:rPr lang="en-US" sz="2000" dirty="0">
                <a:latin typeface="Times New Roman"/>
                <a:ea typeface="Times New Roman"/>
                <a:cs typeface="Arial"/>
              </a:rPr>
              <a:t>lavatories (with 1.25 inch waste) = 20</a:t>
            </a:r>
            <a:endParaRPr lang="en-US" sz="2000" dirty="0">
              <a:latin typeface="Calibri"/>
              <a:ea typeface="Times New Roman"/>
              <a:cs typeface="Arial"/>
            </a:endParaRPr>
          </a:p>
          <a:p>
            <a:pPr algn="l" rtl="0">
              <a:lnSpc>
                <a:spcPct val="115000"/>
              </a:lnSpc>
              <a:spcAft>
                <a:spcPts val="1000"/>
              </a:spcAft>
            </a:pPr>
            <a:r>
              <a:rPr lang="en-US" sz="2000" b="1" dirty="0">
                <a:latin typeface="Times New Roman"/>
                <a:ea typeface="Times New Roman"/>
                <a:cs typeface="Arial"/>
              </a:rPr>
              <a:t>Total F.U’s (for office building) =</a:t>
            </a:r>
            <a:r>
              <a:rPr lang="en-US" sz="2000" dirty="0">
                <a:latin typeface="Times New Roman"/>
                <a:ea typeface="Times New Roman"/>
                <a:cs typeface="Arial"/>
              </a:rPr>
              <a:t> 100 + 80 + 20 = 200D.F.U's</a:t>
            </a:r>
            <a:r>
              <a:rPr lang="en-US" sz="2400" dirty="0">
                <a:latin typeface="Times New Roman"/>
                <a:ea typeface="Times New Roman"/>
                <a:cs typeface="Arial"/>
              </a:rPr>
              <a:t>.</a:t>
            </a:r>
            <a:endParaRPr lang="en-US" sz="2400" dirty="0">
              <a:effectLst/>
              <a:latin typeface="Calibri"/>
              <a:ea typeface="Times New Roman"/>
              <a:cs typeface="Arial"/>
            </a:endParaRPr>
          </a:p>
        </p:txBody>
      </p:sp>
      <p:sp>
        <p:nvSpPr>
          <p:cNvPr id="7" name="Rectangle 6"/>
          <p:cNvSpPr/>
          <p:nvPr/>
        </p:nvSpPr>
        <p:spPr>
          <a:xfrm>
            <a:off x="432048" y="3573016"/>
            <a:ext cx="4572000" cy="800219"/>
          </a:xfrm>
          <a:prstGeom prst="rect">
            <a:avLst/>
          </a:prstGeom>
        </p:spPr>
        <p:txBody>
          <a:bodyPr>
            <a:spAutoFit/>
          </a:bodyPr>
          <a:lstStyle/>
          <a:p>
            <a:pPr algn="l" rtl="0">
              <a:lnSpc>
                <a:spcPct val="115000"/>
              </a:lnSpc>
              <a:spcAft>
                <a:spcPts val="1000"/>
              </a:spcAft>
            </a:pPr>
            <a:r>
              <a:rPr lang="en-US" sz="2000" i="1" dirty="0">
                <a:latin typeface="Times New Roman"/>
                <a:ea typeface="Times New Roman"/>
                <a:cs typeface="Arial"/>
              </a:rPr>
              <a:t>From figure 10.27 page 414 the water flow for this floor =93 </a:t>
            </a:r>
            <a:r>
              <a:rPr lang="en-US" sz="2000" i="1" dirty="0" err="1">
                <a:latin typeface="Times New Roman"/>
                <a:ea typeface="Times New Roman"/>
                <a:cs typeface="Arial"/>
              </a:rPr>
              <a:t>gpm</a:t>
            </a:r>
            <a:r>
              <a:rPr lang="en-US" sz="2000" i="1" dirty="0">
                <a:latin typeface="Times New Roman"/>
                <a:ea typeface="Times New Roman"/>
                <a:cs typeface="Arial"/>
              </a:rPr>
              <a:t>.</a:t>
            </a:r>
            <a:endParaRPr lang="en-US" sz="2000" dirty="0">
              <a:effectLst/>
              <a:latin typeface="Calibri"/>
              <a:ea typeface="Times New Roman"/>
              <a:cs typeface="Arial"/>
            </a:endParaRPr>
          </a:p>
        </p:txBody>
      </p:sp>
      <p:sp>
        <p:nvSpPr>
          <p:cNvPr id="2" name="Rectangle 1"/>
          <p:cNvSpPr/>
          <p:nvPr/>
        </p:nvSpPr>
        <p:spPr>
          <a:xfrm>
            <a:off x="692315" y="4509120"/>
            <a:ext cx="6102424" cy="410882"/>
          </a:xfrm>
          <a:prstGeom prst="rect">
            <a:avLst/>
          </a:prstGeom>
        </p:spPr>
        <p:txBody>
          <a:bodyPr wrap="square">
            <a:spAutoFit/>
          </a:bodyPr>
          <a:lstStyle/>
          <a:p>
            <a:pPr algn="l" rtl="0">
              <a:lnSpc>
                <a:spcPct val="115000"/>
              </a:lnSpc>
              <a:spcAft>
                <a:spcPts val="1000"/>
              </a:spcAft>
            </a:pPr>
            <a:r>
              <a:rPr lang="en-US" dirty="0">
                <a:latin typeface="Times New Roman"/>
                <a:ea typeface="Times New Roman"/>
                <a:cs typeface="Arial"/>
              </a:rPr>
              <a:t>The possible diameter of water </a:t>
            </a:r>
            <a:r>
              <a:rPr lang="en-US" u="sng" dirty="0">
                <a:latin typeface="Times New Roman"/>
                <a:ea typeface="Times New Roman"/>
                <a:cs typeface="Arial"/>
              </a:rPr>
              <a:t>Meter</a:t>
            </a:r>
            <a:r>
              <a:rPr lang="en-US" dirty="0">
                <a:latin typeface="Times New Roman"/>
                <a:ea typeface="Times New Roman"/>
                <a:cs typeface="Arial"/>
              </a:rPr>
              <a:t> and these losses.</a:t>
            </a:r>
            <a:endParaRPr lang="en-US" sz="1400" dirty="0">
              <a:effectLst/>
              <a:latin typeface="Calibri"/>
              <a:ea typeface="Times New Roman"/>
              <a:cs typeface="Arial"/>
            </a:endParaRPr>
          </a:p>
        </p:txBody>
      </p:sp>
      <p:sp>
        <p:nvSpPr>
          <p:cNvPr id="3" name="Rectangle 2"/>
          <p:cNvSpPr/>
          <p:nvPr/>
        </p:nvSpPr>
        <p:spPr>
          <a:xfrm>
            <a:off x="638944" y="5887977"/>
            <a:ext cx="5652120" cy="390684"/>
          </a:xfrm>
          <a:prstGeom prst="rect">
            <a:avLst/>
          </a:prstGeom>
        </p:spPr>
        <p:txBody>
          <a:bodyPr wrap="square">
            <a:spAutoFit/>
          </a:bodyPr>
          <a:lstStyle/>
          <a:p>
            <a:pPr algn="l" rtl="0">
              <a:lnSpc>
                <a:spcPct val="115000"/>
              </a:lnSpc>
              <a:spcAft>
                <a:spcPts val="1000"/>
              </a:spcAft>
            </a:pPr>
            <a:r>
              <a:rPr lang="en-US" dirty="0">
                <a:latin typeface="Times New Roman"/>
                <a:ea typeface="Times New Roman"/>
                <a:cs typeface="Arial"/>
              </a:rPr>
              <a:t>The possible diameters of </a:t>
            </a:r>
            <a:r>
              <a:rPr lang="en-US" u="sng" dirty="0" smtClean="0">
                <a:latin typeface="Times New Roman"/>
                <a:ea typeface="Times New Roman"/>
                <a:cs typeface="Arial"/>
              </a:rPr>
              <a:t>vertical pipes </a:t>
            </a:r>
            <a:r>
              <a:rPr lang="en-US" dirty="0">
                <a:latin typeface="Times New Roman"/>
                <a:ea typeface="Times New Roman"/>
                <a:cs typeface="Arial"/>
              </a:rPr>
              <a:t>for </a:t>
            </a:r>
            <a:r>
              <a:rPr lang="en-US" dirty="0" smtClean="0">
                <a:latin typeface="Times New Roman"/>
                <a:ea typeface="Times New Roman"/>
                <a:cs typeface="Arial"/>
              </a:rPr>
              <a:t>water </a:t>
            </a:r>
            <a:r>
              <a:rPr lang="en-US" dirty="0">
                <a:latin typeface="Times New Roman"/>
                <a:ea typeface="Times New Roman"/>
                <a:cs typeface="Arial"/>
              </a:rPr>
              <a:t>net work.</a:t>
            </a:r>
            <a:endParaRPr lang="en-US" sz="1400" dirty="0">
              <a:effectLst/>
              <a:latin typeface="Calibri"/>
              <a:ea typeface="Times New Roman"/>
              <a:cs typeface="Arial"/>
            </a:endParaRPr>
          </a:p>
        </p:txBody>
      </p:sp>
      <p:sp>
        <p:nvSpPr>
          <p:cNvPr id="8" name="Rectangle 7"/>
          <p:cNvSpPr/>
          <p:nvPr/>
        </p:nvSpPr>
        <p:spPr>
          <a:xfrm>
            <a:off x="638944" y="5114250"/>
            <a:ext cx="5652120" cy="390684"/>
          </a:xfrm>
          <a:prstGeom prst="rect">
            <a:avLst/>
          </a:prstGeom>
        </p:spPr>
        <p:txBody>
          <a:bodyPr wrap="square">
            <a:spAutoFit/>
          </a:bodyPr>
          <a:lstStyle/>
          <a:p>
            <a:pPr algn="l" rtl="0">
              <a:lnSpc>
                <a:spcPct val="115000"/>
              </a:lnSpc>
              <a:spcAft>
                <a:spcPts val="1000"/>
              </a:spcAft>
            </a:pPr>
            <a:r>
              <a:rPr lang="en-US" dirty="0">
                <a:latin typeface="Times New Roman"/>
                <a:ea typeface="Times New Roman"/>
                <a:cs typeface="Arial"/>
              </a:rPr>
              <a:t>The possible diameters of </a:t>
            </a:r>
            <a:r>
              <a:rPr lang="en-US" u="sng" dirty="0">
                <a:latin typeface="Times New Roman"/>
                <a:ea typeface="Times New Roman"/>
                <a:cs typeface="Arial"/>
              </a:rPr>
              <a:t>pipes</a:t>
            </a:r>
            <a:r>
              <a:rPr lang="en-US" dirty="0">
                <a:latin typeface="Times New Roman"/>
                <a:ea typeface="Times New Roman"/>
                <a:cs typeface="Arial"/>
              </a:rPr>
              <a:t> for </a:t>
            </a:r>
            <a:r>
              <a:rPr lang="en-US" dirty="0" smtClean="0">
                <a:latin typeface="Times New Roman"/>
                <a:ea typeface="Times New Roman"/>
                <a:cs typeface="Arial"/>
              </a:rPr>
              <a:t>water </a:t>
            </a:r>
            <a:r>
              <a:rPr lang="en-US" dirty="0">
                <a:latin typeface="Times New Roman"/>
                <a:ea typeface="Times New Roman"/>
                <a:cs typeface="Arial"/>
              </a:rPr>
              <a:t>net work.</a:t>
            </a:r>
            <a:endParaRPr lang="en-US" sz="1400" dirty="0">
              <a:effectLst/>
              <a:latin typeface="Calibri"/>
              <a:ea typeface="Times New Roman"/>
              <a:cs typeface="Arial"/>
            </a:endParaRPr>
          </a:p>
        </p:txBody>
      </p:sp>
    </p:spTree>
    <p:extLst>
      <p:ext uri="{BB962C8B-B14F-4D97-AF65-F5344CB8AC3E}">
        <p14:creationId xmlns:p14="http://schemas.microsoft.com/office/powerpoint/2010/main" val="950217748"/>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836712"/>
            <a:ext cx="6588224" cy="2047740"/>
          </a:xfrm>
          <a:prstGeom prst="rect">
            <a:avLst/>
          </a:prstGeom>
        </p:spPr>
        <p:txBody>
          <a:bodyPr wrap="square">
            <a:spAutoFit/>
          </a:bodyPr>
          <a:lstStyle/>
          <a:p>
            <a:pPr algn="l" rtl="0">
              <a:lnSpc>
                <a:spcPct val="115000"/>
              </a:lnSpc>
              <a:spcAft>
                <a:spcPts val="1000"/>
              </a:spcAft>
            </a:pPr>
            <a:r>
              <a:rPr lang="en-US" sz="2400" dirty="0">
                <a:latin typeface="Times New Roman"/>
                <a:ea typeface="Times New Roman"/>
                <a:cs typeface="Arial"/>
              </a:rPr>
              <a:t>The pressure of water pumped from ground level with P</a:t>
            </a:r>
            <a:r>
              <a:rPr lang="en-US" sz="2400" baseline="-25000" dirty="0">
                <a:latin typeface="Times New Roman"/>
                <a:ea typeface="Times New Roman"/>
                <a:cs typeface="Arial"/>
              </a:rPr>
              <a:t>o</a:t>
            </a:r>
            <a:r>
              <a:rPr lang="en-US" sz="2400" dirty="0">
                <a:latin typeface="Times New Roman"/>
                <a:ea typeface="Times New Roman"/>
                <a:cs typeface="Arial"/>
              </a:rPr>
              <a:t>= 23 psi before the water meter.</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Available pressure at the fixtures:</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(Up ward pumping)  P = P</a:t>
            </a:r>
            <a:r>
              <a:rPr lang="en-US" sz="2400" baseline="-25000" dirty="0">
                <a:latin typeface="Times New Roman"/>
                <a:ea typeface="Times New Roman"/>
                <a:cs typeface="Arial"/>
              </a:rPr>
              <a:t>o</a:t>
            </a:r>
            <a:r>
              <a:rPr lang="en-US" sz="2400" dirty="0">
                <a:latin typeface="Times New Roman"/>
                <a:ea typeface="Times New Roman"/>
                <a:cs typeface="Arial"/>
              </a:rPr>
              <a:t> – </a:t>
            </a:r>
            <a:r>
              <a:rPr lang="en-US" sz="2400" dirty="0" smtClean="0">
                <a:latin typeface="Times New Roman"/>
                <a:ea typeface="Times New Roman"/>
                <a:cs typeface="Arial"/>
              </a:rPr>
              <a:t>0.433H</a:t>
            </a:r>
            <a:endParaRPr lang="en-US" sz="2400" dirty="0">
              <a:latin typeface="Calibri"/>
              <a:ea typeface="Times New Roman"/>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1278545035"/>
              </p:ext>
            </p:extLst>
          </p:nvPr>
        </p:nvGraphicFramePr>
        <p:xfrm>
          <a:off x="899592" y="3212976"/>
          <a:ext cx="7560840" cy="1121664"/>
        </p:xfrm>
        <a:graphic>
          <a:graphicData uri="http://schemas.openxmlformats.org/drawingml/2006/table">
            <a:tbl>
              <a:tblPr firstRow="1" firstCol="1" bandRow="1" bandCol="1">
                <a:tableStyleId>{5940675A-B579-460E-94D1-54222C63F5DA}</a:tableStyleId>
              </a:tblPr>
              <a:tblGrid>
                <a:gridCol w="1134731"/>
                <a:gridCol w="986657"/>
                <a:gridCol w="1000255"/>
                <a:gridCol w="1311512"/>
                <a:gridCol w="951904"/>
                <a:gridCol w="1223877"/>
                <a:gridCol w="951904"/>
              </a:tblGrid>
              <a:tr h="504056">
                <a:tc>
                  <a:txBody>
                    <a:bodyPr/>
                    <a:lstStyle/>
                    <a:p>
                      <a:pPr algn="ctr" rtl="0">
                        <a:lnSpc>
                          <a:spcPct val="115000"/>
                        </a:lnSpc>
                        <a:spcAft>
                          <a:spcPts val="0"/>
                        </a:spcAft>
                      </a:pPr>
                      <a:r>
                        <a:rPr lang="en-US" sz="1600" dirty="0">
                          <a:effectLst/>
                        </a:rPr>
                        <a:t>Meter diameter</a:t>
                      </a:r>
                      <a:endParaRPr lang="en-US" sz="1600"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a:effectLst/>
                        </a:rPr>
                        <a:t>5 inches</a:t>
                      </a:r>
                      <a:endParaRPr lang="en-US" sz="160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a:effectLst/>
                        </a:rPr>
                        <a:t>4 inches</a:t>
                      </a:r>
                      <a:endParaRPr lang="en-US" sz="160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a:effectLst/>
                        </a:rPr>
                        <a:t>3 1/2 inches</a:t>
                      </a:r>
                      <a:endParaRPr lang="en-US" sz="160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a:effectLst/>
                        </a:rPr>
                        <a:t>3 inches</a:t>
                      </a:r>
                      <a:endParaRPr lang="en-US" sz="160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a:effectLst/>
                        </a:rPr>
                        <a:t>2 1/2 inches</a:t>
                      </a:r>
                      <a:endParaRPr lang="en-US" sz="160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dirty="0">
                          <a:effectLst/>
                        </a:rPr>
                        <a:t>2 inches</a:t>
                      </a:r>
                      <a:endParaRPr lang="en-US" sz="1600" dirty="0">
                        <a:effectLst/>
                        <a:latin typeface="Calibri"/>
                        <a:ea typeface="Times New Roman"/>
                        <a:cs typeface="Arial"/>
                      </a:endParaRPr>
                    </a:p>
                  </a:txBody>
                  <a:tcPr marL="68580" marR="68580" marT="0" marB="0">
                    <a:solidFill>
                      <a:schemeClr val="accent2"/>
                    </a:solidFill>
                  </a:tcPr>
                </a:tc>
              </a:tr>
              <a:tr h="504056">
                <a:tc>
                  <a:txBody>
                    <a:bodyPr/>
                    <a:lstStyle/>
                    <a:p>
                      <a:pPr algn="ctr" rtl="0">
                        <a:lnSpc>
                          <a:spcPct val="115000"/>
                        </a:lnSpc>
                        <a:spcAft>
                          <a:spcPts val="0"/>
                        </a:spcAft>
                      </a:pPr>
                      <a:r>
                        <a:rPr lang="en-US" sz="1600" dirty="0">
                          <a:effectLst/>
                        </a:rPr>
                        <a:t>Friction loss (psi)</a:t>
                      </a:r>
                      <a:endParaRPr lang="en-US" sz="1600"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600">
                          <a:effectLst/>
                        </a:rPr>
                        <a:t>0.13</a:t>
                      </a:r>
                      <a:endParaRPr lang="en-US" sz="160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a:effectLst/>
                        </a:rPr>
                        <a:t>0.4</a:t>
                      </a:r>
                      <a:endParaRPr lang="en-US" sz="160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a:effectLst/>
                        </a:rPr>
                        <a:t>0.7</a:t>
                      </a:r>
                      <a:endParaRPr lang="en-US" sz="160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a:effectLst/>
                        </a:rPr>
                        <a:t>1.6</a:t>
                      </a:r>
                      <a:endParaRPr lang="en-US" sz="160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a:effectLst/>
                        </a:rPr>
                        <a:t>4</a:t>
                      </a:r>
                      <a:endParaRPr lang="en-US" sz="160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600" dirty="0">
                          <a:effectLst/>
                        </a:rPr>
                        <a:t>12</a:t>
                      </a:r>
                      <a:endParaRPr lang="en-US" sz="1600" dirty="0">
                        <a:effectLst/>
                        <a:latin typeface="Calibri"/>
                        <a:ea typeface="Times New Roman"/>
                        <a:cs typeface="Arial"/>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96003859"/>
              </p:ext>
            </p:extLst>
          </p:nvPr>
        </p:nvGraphicFramePr>
        <p:xfrm>
          <a:off x="899592" y="4941168"/>
          <a:ext cx="7560840" cy="1080120"/>
        </p:xfrm>
        <a:graphic>
          <a:graphicData uri="http://schemas.openxmlformats.org/drawingml/2006/table">
            <a:tbl>
              <a:tblPr firstRow="1" firstCol="1" bandRow="1" bandCol="1">
                <a:tableStyleId>{5940675A-B579-460E-94D1-54222C63F5DA}</a:tableStyleId>
              </a:tblPr>
              <a:tblGrid>
                <a:gridCol w="2015843"/>
                <a:gridCol w="1871827"/>
                <a:gridCol w="1872589"/>
                <a:gridCol w="1800581"/>
              </a:tblGrid>
              <a:tr h="589392">
                <a:tc>
                  <a:txBody>
                    <a:bodyPr/>
                    <a:lstStyle/>
                    <a:p>
                      <a:pPr algn="ctr" rtl="0">
                        <a:lnSpc>
                          <a:spcPct val="115000"/>
                        </a:lnSpc>
                        <a:spcAft>
                          <a:spcPts val="0"/>
                        </a:spcAft>
                      </a:pPr>
                      <a:r>
                        <a:rPr lang="en-US" sz="1400" b="1" dirty="0">
                          <a:effectLst/>
                        </a:rPr>
                        <a:t>Pipe diameter</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400" b="1" dirty="0">
                          <a:effectLst/>
                        </a:rPr>
                        <a:t>6 inches</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400" b="1" dirty="0">
                          <a:effectLst/>
                        </a:rPr>
                        <a:t>4 inches</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400" b="1" dirty="0">
                          <a:effectLst/>
                        </a:rPr>
                        <a:t>3 inches</a:t>
                      </a:r>
                      <a:endParaRPr lang="en-US" sz="1400" b="1" dirty="0">
                        <a:effectLst/>
                        <a:latin typeface="Calibri"/>
                        <a:ea typeface="Times New Roman"/>
                        <a:cs typeface="Arial"/>
                      </a:endParaRPr>
                    </a:p>
                  </a:txBody>
                  <a:tcPr marL="68580" marR="68580" marT="0" marB="0">
                    <a:solidFill>
                      <a:schemeClr val="accent2"/>
                    </a:solidFill>
                  </a:tcPr>
                </a:tc>
              </a:tr>
              <a:tr h="224149">
                <a:tc>
                  <a:txBody>
                    <a:bodyPr/>
                    <a:lstStyle/>
                    <a:p>
                      <a:pPr algn="ctr" rtl="0">
                        <a:lnSpc>
                          <a:spcPct val="115000"/>
                        </a:lnSpc>
                        <a:spcAft>
                          <a:spcPts val="0"/>
                        </a:spcAft>
                      </a:pPr>
                      <a:r>
                        <a:rPr lang="en-US" sz="1400" b="1" dirty="0">
                          <a:effectLst/>
                        </a:rPr>
                        <a:t>Loss /100 </a:t>
                      </a:r>
                      <a:r>
                        <a:rPr lang="en-US" sz="1400" b="1" dirty="0" err="1">
                          <a:effectLst/>
                        </a:rPr>
                        <a:t>ft</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400" b="1">
                          <a:effectLst/>
                        </a:rPr>
                        <a:t>1</a:t>
                      </a:r>
                      <a:endParaRPr lang="en-US" sz="14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400" b="1">
                          <a:effectLst/>
                        </a:rPr>
                        <a:t>4</a:t>
                      </a:r>
                      <a:endParaRPr lang="en-US" sz="14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400" b="1" dirty="0">
                          <a:effectLst/>
                        </a:rPr>
                        <a:t>11</a:t>
                      </a:r>
                      <a:endParaRPr lang="en-US" sz="1400" b="1" dirty="0">
                        <a:effectLst/>
                        <a:latin typeface="Calibri"/>
                        <a:ea typeface="Times New Roman"/>
                        <a:cs typeface="Arial"/>
                      </a:endParaRPr>
                    </a:p>
                  </a:txBody>
                  <a:tcPr marL="68580" marR="68580" marT="0" marB="0"/>
                </a:tc>
              </a:tr>
              <a:tr h="224149">
                <a:tc>
                  <a:txBody>
                    <a:bodyPr/>
                    <a:lstStyle/>
                    <a:p>
                      <a:pPr algn="ctr" rtl="0">
                        <a:lnSpc>
                          <a:spcPct val="115000"/>
                        </a:lnSpc>
                        <a:spcAft>
                          <a:spcPts val="0"/>
                        </a:spcAft>
                      </a:pPr>
                      <a:r>
                        <a:rPr lang="en-US" sz="1400" b="1" dirty="0">
                          <a:effectLst/>
                        </a:rPr>
                        <a:t>Loss /60 </a:t>
                      </a:r>
                      <a:r>
                        <a:rPr lang="en-US" sz="1400" b="1" dirty="0" err="1">
                          <a:effectLst/>
                        </a:rPr>
                        <a:t>ft</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0">
                        <a:lnSpc>
                          <a:spcPct val="115000"/>
                        </a:lnSpc>
                        <a:spcAft>
                          <a:spcPts val="0"/>
                        </a:spcAft>
                      </a:pPr>
                      <a:r>
                        <a:rPr lang="en-US" sz="1400" b="1">
                          <a:effectLst/>
                        </a:rPr>
                        <a:t>0.6</a:t>
                      </a:r>
                      <a:endParaRPr lang="en-US" sz="1400" b="1">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400" b="1" dirty="0">
                          <a:effectLst/>
                        </a:rPr>
                        <a:t>2.4</a:t>
                      </a:r>
                      <a:endParaRPr lang="en-US" sz="1400" b="1" dirty="0">
                        <a:effectLst/>
                        <a:latin typeface="Calibri"/>
                        <a:ea typeface="Times New Roman"/>
                        <a:cs typeface="Arial"/>
                      </a:endParaRPr>
                    </a:p>
                  </a:txBody>
                  <a:tcPr marL="68580" marR="68580" marT="0" marB="0"/>
                </a:tc>
                <a:tc>
                  <a:txBody>
                    <a:bodyPr/>
                    <a:lstStyle/>
                    <a:p>
                      <a:pPr algn="ctr" rtl="0">
                        <a:lnSpc>
                          <a:spcPct val="115000"/>
                        </a:lnSpc>
                        <a:spcAft>
                          <a:spcPts val="0"/>
                        </a:spcAft>
                      </a:pPr>
                      <a:r>
                        <a:rPr lang="en-US" sz="1400" b="1" dirty="0">
                          <a:effectLst/>
                        </a:rPr>
                        <a:t>6.6</a:t>
                      </a:r>
                      <a:endParaRPr lang="en-US" sz="1400" b="1"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732731543"/>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55976" y="980728"/>
            <a:ext cx="3889142" cy="646331"/>
          </a:xfrm>
          <a:prstGeom prst="rect">
            <a:avLst/>
          </a:prstGeom>
        </p:spPr>
        <p:txBody>
          <a:bodyPr wrap="none">
            <a:spAutoFit/>
          </a:bodyPr>
          <a:lstStyle/>
          <a:p>
            <a:r>
              <a:rPr lang="ar-EG" sz="3600" b="1" dirty="0" smtClean="0">
                <a:ea typeface="Times New Roman"/>
                <a:cs typeface="Times New Roman"/>
              </a:rPr>
              <a:t>تمديدات </a:t>
            </a:r>
            <a:r>
              <a:rPr lang="ar-EG" sz="3600" b="1" dirty="0">
                <a:ea typeface="Times New Roman"/>
                <a:cs typeface="Times New Roman"/>
              </a:rPr>
              <a:t>الصرف الصحي</a:t>
            </a:r>
            <a:endParaRPr lang="ar-SA" sz="3600" dirty="0"/>
          </a:p>
        </p:txBody>
      </p:sp>
      <p:sp>
        <p:nvSpPr>
          <p:cNvPr id="2" name="Rectangle 1"/>
          <p:cNvSpPr/>
          <p:nvPr/>
        </p:nvSpPr>
        <p:spPr>
          <a:xfrm>
            <a:off x="1638638" y="1870925"/>
            <a:ext cx="6606480" cy="1366528"/>
          </a:xfrm>
          <a:prstGeom prst="rect">
            <a:avLst/>
          </a:prstGeom>
        </p:spPr>
        <p:txBody>
          <a:bodyPr wrap="square">
            <a:spAutoFit/>
          </a:bodyPr>
          <a:lstStyle/>
          <a:p>
            <a:pPr>
              <a:lnSpc>
                <a:spcPct val="115000"/>
              </a:lnSpc>
              <a:spcAft>
                <a:spcPts val="1000"/>
              </a:spcAft>
            </a:pPr>
            <a:r>
              <a:rPr lang="ar-SA" sz="2400" dirty="0">
                <a:latin typeface="Calibri"/>
                <a:ea typeface="Times New Roman"/>
                <a:cs typeface="Times New Roman"/>
              </a:rPr>
              <a:t>يعتبر الغرض من أعمال الصرف الصحي هو التخلص من المخلفات بدورات المياه والمطابخ والغسيل وما إلى ذلك ، إلى خارج المبني عن طريق مواسير الصرف إلى المجاري .</a:t>
            </a:r>
            <a:endParaRPr lang="en-US" sz="2400" dirty="0">
              <a:effectLst/>
              <a:latin typeface="Calibri"/>
              <a:ea typeface="Times New Roman"/>
              <a:cs typeface="Arial"/>
            </a:endParaRPr>
          </a:p>
        </p:txBody>
      </p:sp>
      <p:sp>
        <p:nvSpPr>
          <p:cNvPr id="5" name="Rectangle 4"/>
          <p:cNvSpPr/>
          <p:nvPr/>
        </p:nvSpPr>
        <p:spPr>
          <a:xfrm>
            <a:off x="2247461" y="3429000"/>
            <a:ext cx="5388833" cy="2662780"/>
          </a:xfrm>
          <a:prstGeom prst="rect">
            <a:avLst/>
          </a:prstGeom>
        </p:spPr>
        <p:txBody>
          <a:bodyPr wrap="square">
            <a:spAutoFit/>
          </a:bodyPr>
          <a:lstStyle/>
          <a:p>
            <a:pPr algn="ctr">
              <a:lnSpc>
                <a:spcPct val="115000"/>
              </a:lnSpc>
              <a:spcAft>
                <a:spcPts val="1000"/>
              </a:spcAft>
            </a:pPr>
            <a:r>
              <a:rPr lang="ar-SA" dirty="0">
                <a:latin typeface="Calibri"/>
                <a:ea typeface="Times New Roman"/>
                <a:cs typeface="Times New Roman"/>
              </a:rPr>
              <a:t> </a:t>
            </a:r>
            <a:endParaRPr lang="en-US" sz="1400" dirty="0">
              <a:latin typeface="Calibri"/>
              <a:ea typeface="Times New Roman"/>
              <a:cs typeface="Arial"/>
            </a:endParaRPr>
          </a:p>
          <a:p>
            <a:pPr algn="ctr">
              <a:lnSpc>
                <a:spcPct val="115000"/>
              </a:lnSpc>
              <a:spcAft>
                <a:spcPts val="1000"/>
              </a:spcAft>
            </a:pPr>
            <a:r>
              <a:rPr lang="ar-SA" sz="2400" dirty="0">
                <a:latin typeface="Calibri"/>
                <a:ea typeface="Times New Roman"/>
                <a:cs typeface="Times New Roman"/>
              </a:rPr>
              <a:t>وقمنا باستخدام </a:t>
            </a:r>
            <a:r>
              <a:rPr lang="ar-SA" sz="2400" dirty="0" smtClean="0">
                <a:latin typeface="Calibri"/>
                <a:ea typeface="Times New Roman"/>
                <a:cs typeface="Times New Roman"/>
              </a:rPr>
              <a:t>نظام الصرف المزدوج  </a:t>
            </a:r>
            <a:r>
              <a:rPr lang="ar-SA" sz="2400" dirty="0">
                <a:latin typeface="Calibri"/>
                <a:ea typeface="Times New Roman"/>
                <a:cs typeface="Times New Roman"/>
              </a:rPr>
              <a:t>في المشروع وهو صرف يفصل بين شبكة صرف المخلفات الصلبة</a:t>
            </a:r>
            <a:r>
              <a:rPr lang="en-US" sz="2400" dirty="0">
                <a:latin typeface="Calibri"/>
                <a:ea typeface="Times New Roman"/>
                <a:cs typeface="Times New Roman"/>
              </a:rPr>
              <a:t> ( Soil ) </a:t>
            </a:r>
            <a:r>
              <a:rPr lang="ar-SA" sz="2400" dirty="0">
                <a:latin typeface="Calibri"/>
                <a:ea typeface="Times New Roman"/>
                <a:cs typeface="Times New Roman"/>
              </a:rPr>
              <a:t>وبين شبكة صرف المياه</a:t>
            </a:r>
            <a:r>
              <a:rPr lang="en-US" sz="2400" dirty="0">
                <a:latin typeface="Calibri"/>
                <a:ea typeface="Times New Roman"/>
                <a:cs typeface="Times New Roman"/>
              </a:rPr>
              <a:t>   (Waste) </a:t>
            </a:r>
            <a:r>
              <a:rPr lang="ar-SA" sz="2400" dirty="0">
                <a:latin typeface="Calibri"/>
                <a:ea typeface="Times New Roman"/>
                <a:cs typeface="Times New Roman"/>
              </a:rPr>
              <a:t>وهذا الفصل يتم فقط في الخطوط ما فوق سطح الأرض</a:t>
            </a:r>
            <a:r>
              <a:rPr lang="en-US" sz="2400" dirty="0">
                <a:latin typeface="Calibri"/>
                <a:ea typeface="Times New Roman"/>
                <a:cs typeface="Times New Roman"/>
              </a:rPr>
              <a:t> </a:t>
            </a:r>
            <a:r>
              <a:rPr lang="en-US" sz="2400" dirty="0">
                <a:solidFill>
                  <a:srgbClr xmlns:mc="http://schemas.openxmlformats.org/markup-compatibility/2006" xmlns:a14="http://schemas.microsoft.com/office/drawing/2010/main" val="000000" mc:Ignorable=""/>
                </a:solidFill>
                <a:latin typeface="Times New Roman"/>
                <a:ea typeface="Times New Roman"/>
              </a:rPr>
              <a:t>.</a:t>
            </a:r>
            <a:br>
              <a:rPr lang="en-US" sz="2400" dirty="0">
                <a:solidFill>
                  <a:srgbClr xmlns:mc="http://schemas.openxmlformats.org/markup-compatibility/2006" xmlns:a14="http://schemas.microsoft.com/office/drawing/2010/main" val="000000" mc:Ignorable=""/>
                </a:solidFill>
                <a:latin typeface="Times New Roman"/>
                <a:ea typeface="Times New Roman"/>
              </a:rPr>
            </a:br>
            <a:endParaRPr lang="en-US" sz="2400" dirty="0">
              <a:effectLst/>
              <a:latin typeface="Calibri"/>
              <a:ea typeface="Times New Roman"/>
              <a:cs typeface="Arial"/>
            </a:endParaRPr>
          </a:p>
        </p:txBody>
      </p:sp>
    </p:spTree>
    <p:extLst>
      <p:ext uri="{BB962C8B-B14F-4D97-AF65-F5344CB8AC3E}">
        <p14:creationId xmlns:p14="http://schemas.microsoft.com/office/powerpoint/2010/main" val="30594969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980728"/>
            <a:ext cx="4572000" cy="2578655"/>
          </a:xfrm>
          <a:prstGeom prst="rect">
            <a:avLst/>
          </a:prstGeom>
        </p:spPr>
        <p:txBody>
          <a:bodyPr>
            <a:spAutoFit/>
          </a:bodyPr>
          <a:lstStyle/>
          <a:p>
            <a:pPr algn="l" rtl="0">
              <a:lnSpc>
                <a:spcPct val="115000"/>
              </a:lnSpc>
              <a:spcAft>
                <a:spcPts val="1000"/>
              </a:spcAft>
            </a:pPr>
            <a:r>
              <a:rPr lang="en-US" b="1" dirty="0">
                <a:latin typeface="Times New Roman"/>
                <a:ea typeface="Times New Roman"/>
                <a:cs typeface="Arial"/>
              </a:rPr>
              <a:t>D.F.U's:</a:t>
            </a:r>
            <a:endParaRPr lang="en-US" sz="1400" dirty="0">
              <a:latin typeface="Calibri"/>
              <a:ea typeface="Times New Roman"/>
              <a:cs typeface="Arial"/>
            </a:endParaRPr>
          </a:p>
          <a:p>
            <a:pPr marL="342900" lvl="0" indent="-342900" algn="l" rtl="0">
              <a:lnSpc>
                <a:spcPct val="115000"/>
              </a:lnSpc>
              <a:spcAft>
                <a:spcPts val="0"/>
              </a:spcAft>
              <a:buFont typeface="+mj-lt"/>
              <a:buAutoNum type="arabicPeriod"/>
              <a:tabLst>
                <a:tab pos="457200" algn="l"/>
              </a:tabLst>
            </a:pPr>
            <a:r>
              <a:rPr lang="en-US" dirty="0">
                <a:latin typeface="Times New Roman"/>
                <a:ea typeface="Times New Roman"/>
                <a:cs typeface="Times New Roman"/>
              </a:rPr>
              <a:t>water closet = 60 </a:t>
            </a:r>
            <a:endParaRPr lang="en-US" sz="1400" dirty="0">
              <a:latin typeface="Calibri"/>
              <a:ea typeface="Times New Roman"/>
              <a:cs typeface="Times New Roman"/>
            </a:endParaRPr>
          </a:p>
          <a:p>
            <a:pPr marL="342900" lvl="0" indent="-342900" algn="l" rtl="0">
              <a:lnSpc>
                <a:spcPct val="115000"/>
              </a:lnSpc>
              <a:spcAft>
                <a:spcPts val="0"/>
              </a:spcAft>
              <a:buFont typeface="+mj-lt"/>
              <a:buAutoNum type="arabicPeriod"/>
              <a:tabLst>
                <a:tab pos="457200" algn="l"/>
              </a:tabLst>
            </a:pPr>
            <a:r>
              <a:rPr lang="en-US" dirty="0">
                <a:latin typeface="Times New Roman"/>
                <a:ea typeface="Times New Roman"/>
                <a:cs typeface="Times New Roman"/>
              </a:rPr>
              <a:t>Pedestal urinal  = 20</a:t>
            </a:r>
            <a:endParaRPr lang="en-US" sz="1400" dirty="0">
              <a:latin typeface="Calibri"/>
              <a:ea typeface="Times New Roman"/>
              <a:cs typeface="Times New Roman"/>
            </a:endParaRPr>
          </a:p>
          <a:p>
            <a:pPr marL="342900" lvl="0" indent="-342900" algn="l" rtl="0">
              <a:lnSpc>
                <a:spcPct val="115000"/>
              </a:lnSpc>
              <a:spcAft>
                <a:spcPts val="0"/>
              </a:spcAft>
              <a:buFont typeface="+mj-lt"/>
              <a:buAutoNum type="arabicPeriod"/>
              <a:tabLst>
                <a:tab pos="457200" algn="l"/>
              </a:tabLst>
            </a:pPr>
            <a:r>
              <a:rPr lang="en-US" dirty="0">
                <a:latin typeface="Times New Roman"/>
                <a:ea typeface="Times New Roman"/>
                <a:cs typeface="Times New Roman"/>
              </a:rPr>
              <a:t>lavatories = 13</a:t>
            </a:r>
            <a:endParaRPr lang="en-US" sz="1400" dirty="0">
              <a:latin typeface="Calibri"/>
              <a:ea typeface="Times New Roman"/>
              <a:cs typeface="Times New Roman"/>
            </a:endParaRPr>
          </a:p>
          <a:p>
            <a:pPr marL="342900" lvl="0" indent="-342900" algn="l" rtl="0">
              <a:lnSpc>
                <a:spcPct val="115000"/>
              </a:lnSpc>
              <a:spcAft>
                <a:spcPts val="0"/>
              </a:spcAft>
              <a:buFont typeface="+mj-lt"/>
              <a:buAutoNum type="arabicPeriod"/>
              <a:tabLst>
                <a:tab pos="457200" algn="l"/>
              </a:tabLst>
            </a:pPr>
            <a:r>
              <a:rPr lang="en-US" dirty="0">
                <a:latin typeface="Times New Roman"/>
                <a:ea typeface="Times New Roman"/>
                <a:cs typeface="Times New Roman"/>
              </a:rPr>
              <a:t>kitchen sink  = 12</a:t>
            </a:r>
            <a:endParaRPr lang="en-US" sz="1400" dirty="0">
              <a:latin typeface="Calibri"/>
              <a:ea typeface="Times New Roman"/>
              <a:cs typeface="Times New Roman"/>
            </a:endParaRPr>
          </a:p>
          <a:p>
            <a:pPr algn="l" rtl="0">
              <a:lnSpc>
                <a:spcPct val="115000"/>
              </a:lnSpc>
              <a:spcAft>
                <a:spcPts val="1000"/>
              </a:spcAft>
            </a:pPr>
            <a:r>
              <a:rPr lang="en-US" b="1" dirty="0">
                <a:latin typeface="Times New Roman"/>
                <a:ea typeface="Times New Roman"/>
                <a:cs typeface="Arial"/>
              </a:rPr>
              <a:t>Total D.F.U’s (for first floor in the building) </a:t>
            </a:r>
            <a:endParaRPr lang="en-US" sz="1400" dirty="0">
              <a:latin typeface="Calibri"/>
              <a:ea typeface="Times New Roman"/>
              <a:cs typeface="Arial"/>
            </a:endParaRPr>
          </a:p>
          <a:p>
            <a:pPr algn="l" rtl="0">
              <a:lnSpc>
                <a:spcPct val="115000"/>
              </a:lnSpc>
              <a:spcAft>
                <a:spcPts val="1000"/>
              </a:spcAft>
            </a:pPr>
            <a:r>
              <a:rPr lang="en-US" b="1" dirty="0">
                <a:latin typeface="Times New Roman"/>
                <a:ea typeface="Times New Roman"/>
                <a:cs typeface="Arial"/>
              </a:rPr>
              <a:t>=</a:t>
            </a:r>
            <a:r>
              <a:rPr lang="en-US" dirty="0">
                <a:latin typeface="Times New Roman"/>
                <a:ea typeface="Times New Roman"/>
                <a:cs typeface="Arial"/>
              </a:rPr>
              <a:t>60+20+13+16 = 105</a:t>
            </a:r>
            <a:r>
              <a:rPr lang="en-US" u="sng" dirty="0">
                <a:latin typeface="Times New Roman"/>
                <a:ea typeface="Times New Roman"/>
                <a:cs typeface="Arial"/>
              </a:rPr>
              <a:t>D.F.U's</a:t>
            </a:r>
            <a:r>
              <a:rPr lang="en-US" dirty="0">
                <a:latin typeface="Times New Roman"/>
                <a:ea typeface="Times New Roman"/>
                <a:cs typeface="Arial"/>
              </a:rPr>
              <a:t>.</a:t>
            </a:r>
            <a:endParaRPr lang="en-US" sz="1400" dirty="0">
              <a:effectLst/>
              <a:latin typeface="Calibri"/>
              <a:ea typeface="Times New Roman"/>
              <a:cs typeface="Arial"/>
            </a:endParaRPr>
          </a:p>
        </p:txBody>
      </p:sp>
      <p:sp>
        <p:nvSpPr>
          <p:cNvPr id="5" name="Rectangle 4"/>
          <p:cNvSpPr/>
          <p:nvPr/>
        </p:nvSpPr>
        <p:spPr>
          <a:xfrm>
            <a:off x="251520" y="4170598"/>
            <a:ext cx="6552728" cy="1892826"/>
          </a:xfrm>
          <a:prstGeom prst="rect">
            <a:avLst/>
          </a:prstGeom>
        </p:spPr>
        <p:txBody>
          <a:bodyPr wrap="square">
            <a:spAutoFit/>
          </a:bodyPr>
          <a:lstStyle/>
          <a:p>
            <a:pPr algn="l" rtl="0">
              <a:lnSpc>
                <a:spcPct val="115000"/>
              </a:lnSpc>
              <a:spcAft>
                <a:spcPts val="1000"/>
              </a:spcAft>
            </a:pPr>
            <a:r>
              <a:rPr lang="en-US" sz="2000" b="1" dirty="0">
                <a:latin typeface="Times New Roman"/>
                <a:ea typeface="Times New Roman"/>
                <a:cs typeface="Arial"/>
              </a:rPr>
              <a:t>The diameter of the main stack =4inch.</a:t>
            </a:r>
            <a:endParaRPr lang="en-US" sz="2000" dirty="0">
              <a:latin typeface="Calibri"/>
              <a:ea typeface="Times New Roman"/>
              <a:cs typeface="Arial"/>
            </a:endParaRPr>
          </a:p>
          <a:p>
            <a:pPr algn="l" rtl="0">
              <a:lnSpc>
                <a:spcPct val="115000"/>
              </a:lnSpc>
              <a:spcAft>
                <a:spcPts val="1000"/>
              </a:spcAft>
            </a:pPr>
            <a:r>
              <a:rPr lang="en-US" sz="2000" b="1" dirty="0">
                <a:latin typeface="Times New Roman"/>
                <a:ea typeface="Times New Roman"/>
                <a:cs typeface="Arial"/>
              </a:rPr>
              <a:t>The size of the vent = 2 inch.</a:t>
            </a:r>
            <a:endParaRPr lang="en-US" sz="2000" dirty="0">
              <a:latin typeface="Calibri"/>
              <a:ea typeface="Times New Roman"/>
              <a:cs typeface="Arial"/>
            </a:endParaRPr>
          </a:p>
          <a:p>
            <a:pPr algn="l" rtl="0">
              <a:lnSpc>
                <a:spcPct val="115000"/>
              </a:lnSpc>
              <a:spcAft>
                <a:spcPts val="1000"/>
              </a:spcAft>
            </a:pPr>
            <a:r>
              <a:rPr lang="en-US" sz="2000" b="1" dirty="0">
                <a:latin typeface="Times New Roman"/>
                <a:ea typeface="Times New Roman"/>
                <a:cs typeface="Arial"/>
              </a:rPr>
              <a:t>For water closets the diameter of pipe = 1.5 inch. </a:t>
            </a:r>
            <a:endParaRPr lang="en-US" sz="2000" dirty="0">
              <a:latin typeface="Calibri"/>
              <a:ea typeface="Times New Roman"/>
              <a:cs typeface="Arial"/>
            </a:endParaRPr>
          </a:p>
          <a:p>
            <a:pPr algn="l" rtl="0">
              <a:lnSpc>
                <a:spcPct val="115000"/>
              </a:lnSpc>
              <a:spcAft>
                <a:spcPts val="1000"/>
              </a:spcAft>
            </a:pPr>
            <a:r>
              <a:rPr lang="en-US" sz="2000" b="1" dirty="0">
                <a:latin typeface="Times New Roman"/>
                <a:ea typeface="Times New Roman"/>
                <a:cs typeface="Arial"/>
              </a:rPr>
              <a:t>But , we must use diameter of pipe = 4 inch</a:t>
            </a:r>
            <a:r>
              <a:rPr lang="en-US" b="1" dirty="0">
                <a:latin typeface="Times New Roman"/>
                <a:ea typeface="Times New Roman"/>
                <a:cs typeface="Arial"/>
              </a:rPr>
              <a:t>.</a:t>
            </a:r>
            <a:endParaRPr lang="en-US" sz="1400" dirty="0">
              <a:effectLst/>
              <a:latin typeface="Calibri"/>
              <a:ea typeface="Times New Roman"/>
              <a:cs typeface="Arial"/>
            </a:endParaRPr>
          </a:p>
        </p:txBody>
      </p:sp>
    </p:spTree>
    <p:extLst>
      <p:ext uri="{BB962C8B-B14F-4D97-AF65-F5344CB8AC3E}">
        <p14:creationId xmlns:p14="http://schemas.microsoft.com/office/powerpoint/2010/main" val="23420424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3108" y="0"/>
            <a:ext cx="7000892" cy="1828800"/>
          </a:xfrm>
        </p:spPr>
        <p:txBody>
          <a:bodyPr/>
          <a:lstStyle/>
          <a:p>
            <a:r>
              <a:rPr lang="en-US" dirty="0" smtClean="0">
                <a:solidFill>
                  <a:schemeClr val="tx1"/>
                </a:solidFill>
              </a:rPr>
              <a:t> </a:t>
            </a:r>
            <a:r>
              <a:rPr lang="ar-SA" dirty="0" smtClean="0">
                <a:solidFill>
                  <a:schemeClr val="tx1"/>
                </a:solidFill>
              </a:rPr>
              <a:t>الوصف المعماري</a:t>
            </a:r>
            <a:r>
              <a:rPr lang="en-US" dirty="0" smtClean="0">
                <a:solidFill>
                  <a:schemeClr val="tx1"/>
                </a:solidFill>
              </a:rPr>
              <a:t> _</a:t>
            </a:r>
            <a:r>
              <a:rPr lang="ar-SA" dirty="0" smtClean="0">
                <a:solidFill>
                  <a:schemeClr val="tx1"/>
                </a:solidFill>
              </a:rPr>
              <a:t>الفصل الثاني</a:t>
            </a:r>
            <a:endParaRPr lang="ar-SA" dirty="0">
              <a:solidFill>
                <a:schemeClr val="tx1"/>
              </a:solidFill>
            </a:endParaRPr>
          </a:p>
        </p:txBody>
      </p:sp>
      <p:sp>
        <p:nvSpPr>
          <p:cNvPr id="3" name="عنوان فرعي 2"/>
          <p:cNvSpPr>
            <a:spLocks noGrp="1"/>
          </p:cNvSpPr>
          <p:nvPr>
            <p:ph type="subTitle" idx="1"/>
          </p:nvPr>
        </p:nvSpPr>
        <p:spPr>
          <a:xfrm>
            <a:off x="533400" y="1928802"/>
            <a:ext cx="7854696" cy="4286280"/>
          </a:xfrm>
        </p:spPr>
        <p:txBody>
          <a:bodyPr>
            <a:normAutofit/>
          </a:bodyPr>
          <a:lstStyle/>
          <a:p>
            <a:endParaRPr lang="ar-SA" b="1" dirty="0" smtClean="0"/>
          </a:p>
          <a:p>
            <a:r>
              <a:rPr lang="ar-SA" b="1" dirty="0" smtClean="0"/>
              <a:t>عناصر المشروع المقترح:-</a:t>
            </a:r>
          </a:p>
          <a:p>
            <a:endParaRPr lang="ar-SA" b="1" dirty="0" smtClean="0"/>
          </a:p>
          <a:p>
            <a:endParaRPr lang="en-US" dirty="0" smtClean="0"/>
          </a:p>
          <a:p>
            <a:r>
              <a:rPr lang="ar-SA" sz="2800" dirty="0" smtClean="0"/>
              <a:t>المشروع المقترح مكون من أربع طوابق مقسمة إلى طابق تسوية يضم الكراجات والمخازن ،الطابق الأرضي يحتوي على قاعات متعددة الأغراض,  والطابق الأول والطابق الثاني تحتوي على مكاتب،  ويمكن تفصيل العناصر على النحو التالي:</a:t>
            </a:r>
            <a:endParaRPr lang="en-US" sz="2800" dirty="0" smtClean="0"/>
          </a:p>
          <a:p>
            <a:endParaRPr lang="ar-SA" dirty="0"/>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052736"/>
            <a:ext cx="3672408" cy="523220"/>
          </a:xfrm>
          <a:prstGeom prst="rect">
            <a:avLst/>
          </a:prstGeom>
        </p:spPr>
        <p:txBody>
          <a:bodyPr wrap="square">
            <a:spAutoFit/>
          </a:bodyPr>
          <a:lstStyle/>
          <a:p>
            <a:r>
              <a:rPr lang="en-US" sz="2800" b="1" dirty="0">
                <a:latin typeface="Times New Roman"/>
                <a:ea typeface="Times New Roman"/>
              </a:rPr>
              <a:t>Design of septic </a:t>
            </a:r>
            <a:r>
              <a:rPr lang="en-US" sz="2800" b="1" dirty="0" smtClean="0">
                <a:latin typeface="Times New Roman"/>
                <a:ea typeface="Times New Roman"/>
              </a:rPr>
              <a:t>tank</a:t>
            </a:r>
            <a:endParaRPr lang="ar-SA" dirty="0"/>
          </a:p>
        </p:txBody>
      </p:sp>
      <p:sp>
        <p:nvSpPr>
          <p:cNvPr id="5" name="Rectangle 4"/>
          <p:cNvSpPr/>
          <p:nvPr/>
        </p:nvSpPr>
        <p:spPr>
          <a:xfrm>
            <a:off x="755576" y="2394102"/>
            <a:ext cx="4572000" cy="2069797"/>
          </a:xfrm>
          <a:prstGeom prst="rect">
            <a:avLst/>
          </a:prstGeom>
        </p:spPr>
        <p:txBody>
          <a:bodyPr>
            <a:spAutoFit/>
          </a:bodyPr>
          <a:lstStyle/>
          <a:p>
            <a:pPr marL="342900" lvl="0" indent="-342900" algn="l" rtl="0">
              <a:lnSpc>
                <a:spcPct val="115000"/>
              </a:lnSpc>
              <a:spcAft>
                <a:spcPts val="1000"/>
              </a:spcAft>
              <a:buFont typeface="Symbol"/>
              <a:buChar char=""/>
            </a:pPr>
            <a:r>
              <a:rPr lang="en-US" b="1" dirty="0">
                <a:latin typeface="Times New Roman"/>
                <a:ea typeface="Times New Roman"/>
                <a:cs typeface="Arial"/>
              </a:rPr>
              <a:t>Maximum fixture units served = 100</a:t>
            </a:r>
            <a:endParaRPr lang="en-US" sz="1400" dirty="0">
              <a:latin typeface="Calibri"/>
              <a:ea typeface="Times New Roman"/>
              <a:cs typeface="Arial"/>
            </a:endParaRPr>
          </a:p>
          <a:p>
            <a:pPr marL="342900" lvl="0" indent="-342900" algn="l" rtl="0">
              <a:lnSpc>
                <a:spcPct val="115000"/>
              </a:lnSpc>
              <a:spcAft>
                <a:spcPts val="1000"/>
              </a:spcAft>
              <a:buFont typeface="Symbol"/>
              <a:buChar char=""/>
            </a:pPr>
            <a:r>
              <a:rPr lang="en-US" b="1" dirty="0">
                <a:latin typeface="Times New Roman"/>
                <a:ea typeface="Times New Roman"/>
                <a:cs typeface="Arial"/>
              </a:rPr>
              <a:t>Minimum septic tank capacity in Gallons=2250 Gallons.</a:t>
            </a:r>
            <a:endParaRPr lang="en-US" sz="1400" dirty="0">
              <a:latin typeface="Calibri"/>
              <a:ea typeface="Times New Roman"/>
              <a:cs typeface="Arial"/>
            </a:endParaRPr>
          </a:p>
          <a:p>
            <a:pPr algn="l" rtl="0">
              <a:lnSpc>
                <a:spcPct val="115000"/>
              </a:lnSpc>
              <a:spcAft>
                <a:spcPts val="1000"/>
              </a:spcAft>
            </a:pPr>
            <a:r>
              <a:rPr lang="en-US" dirty="0">
                <a:latin typeface="Times New Roman"/>
                <a:ea typeface="Times New Roman"/>
                <a:cs typeface="Arial"/>
              </a:rPr>
              <a:t>1gal=3.8leter.</a:t>
            </a:r>
            <a:endParaRPr lang="en-US" sz="1400" dirty="0">
              <a:latin typeface="Calibri"/>
              <a:ea typeface="Times New Roman"/>
              <a:cs typeface="Arial"/>
            </a:endParaRPr>
          </a:p>
          <a:p>
            <a:pPr algn="l" rtl="0">
              <a:lnSpc>
                <a:spcPct val="115000"/>
              </a:lnSpc>
              <a:spcAft>
                <a:spcPts val="1000"/>
              </a:spcAft>
            </a:pPr>
            <a:r>
              <a:rPr lang="en-US" b="1" dirty="0">
                <a:latin typeface="Times New Roman"/>
                <a:ea typeface="Times New Roman"/>
                <a:cs typeface="Arial"/>
              </a:rPr>
              <a:t>Septic tank capacity = 2.25 m</a:t>
            </a:r>
            <a:r>
              <a:rPr lang="en-US" b="1" baseline="30000" dirty="0">
                <a:latin typeface="Times New Roman"/>
                <a:ea typeface="Times New Roman"/>
                <a:cs typeface="Arial"/>
              </a:rPr>
              <a:t>3</a:t>
            </a:r>
            <a:r>
              <a:rPr lang="en-US" b="1" dirty="0">
                <a:latin typeface="Times New Roman"/>
                <a:ea typeface="Times New Roman"/>
                <a:cs typeface="Arial"/>
              </a:rPr>
              <a:t>.</a:t>
            </a:r>
            <a:endParaRPr lang="en-US" sz="1400" dirty="0">
              <a:effectLst/>
              <a:latin typeface="Calibri"/>
              <a:ea typeface="Times New Roman"/>
              <a:cs typeface="Arial"/>
            </a:endParaRPr>
          </a:p>
        </p:txBody>
      </p:sp>
    </p:spTree>
    <p:extLst>
      <p:ext uri="{BB962C8B-B14F-4D97-AF65-F5344CB8AC3E}">
        <p14:creationId xmlns:p14="http://schemas.microsoft.com/office/powerpoint/2010/main" val="3657657163"/>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2942" y="1124744"/>
            <a:ext cx="3369449" cy="646331"/>
          </a:xfrm>
          <a:prstGeom prst="rect">
            <a:avLst/>
          </a:prstGeom>
        </p:spPr>
        <p:txBody>
          <a:bodyPr wrap="none">
            <a:spAutoFit/>
          </a:bodyPr>
          <a:lstStyle/>
          <a:p>
            <a:r>
              <a:rPr lang="en-US" sz="3600" b="1" dirty="0" smtClean="0">
                <a:latin typeface="Times New Roman"/>
                <a:ea typeface="Times New Roman"/>
              </a:rPr>
              <a:t>Elevator design</a:t>
            </a:r>
            <a:endParaRPr lang="ar-SA" sz="3600" dirty="0"/>
          </a:p>
        </p:txBody>
      </p:sp>
      <p:pic>
        <p:nvPicPr>
          <p:cNvPr id="9" name="Picture 8"/>
          <p:cNvPicPr/>
          <p:nvPr/>
        </p:nvPicPr>
        <p:blipFill>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3662391" y="1614520"/>
            <a:ext cx="5472608" cy="4933419"/>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8" name="Rectangle 7"/>
          <p:cNvSpPr/>
          <p:nvPr/>
        </p:nvSpPr>
        <p:spPr>
          <a:xfrm>
            <a:off x="395536" y="2776770"/>
            <a:ext cx="3888431" cy="1304460"/>
          </a:xfrm>
          <a:prstGeom prst="rect">
            <a:avLst/>
          </a:prstGeom>
        </p:spPr>
        <p:txBody>
          <a:bodyPr wrap="square">
            <a:spAutoFit/>
          </a:bodyPr>
          <a:lstStyle/>
          <a:p>
            <a:pPr algn="l">
              <a:lnSpc>
                <a:spcPct val="115000"/>
              </a:lnSpc>
              <a:spcAft>
                <a:spcPts val="1000"/>
              </a:spcAft>
            </a:pPr>
            <a:r>
              <a:rPr lang="en-US" dirty="0">
                <a:latin typeface="Times New Roman"/>
                <a:ea typeface="Times New Roman"/>
                <a:cs typeface="Arial"/>
              </a:rPr>
              <a:t>Total height of building =16 m =52.5 </a:t>
            </a:r>
            <a:r>
              <a:rPr lang="en-US" dirty="0" err="1">
                <a:latin typeface="Times New Roman"/>
                <a:ea typeface="Times New Roman"/>
                <a:cs typeface="Arial"/>
              </a:rPr>
              <a:t>ft</a:t>
            </a:r>
            <a:endParaRPr lang="en-US" sz="1600" dirty="0">
              <a:latin typeface="Calibri"/>
              <a:ea typeface="Times New Roman"/>
              <a:cs typeface="Arial"/>
            </a:endParaRPr>
          </a:p>
          <a:p>
            <a:pPr algn="l">
              <a:lnSpc>
                <a:spcPct val="115000"/>
              </a:lnSpc>
              <a:spcAft>
                <a:spcPts val="1000"/>
              </a:spcAft>
            </a:pPr>
            <a:r>
              <a:rPr lang="en-US" dirty="0">
                <a:latin typeface="Times New Roman"/>
                <a:ea typeface="Times New Roman"/>
                <a:cs typeface="Arial"/>
              </a:rPr>
              <a:t>Four floor in the building</a:t>
            </a:r>
            <a:endParaRPr lang="en-US" sz="1600" dirty="0">
              <a:latin typeface="Calibri"/>
              <a:ea typeface="Times New Roman"/>
              <a:cs typeface="Arial"/>
            </a:endParaRPr>
          </a:p>
          <a:p>
            <a:pPr algn="l">
              <a:lnSpc>
                <a:spcPct val="115000"/>
              </a:lnSpc>
              <a:spcAft>
                <a:spcPts val="1000"/>
              </a:spcAft>
            </a:pPr>
            <a:r>
              <a:rPr lang="en-US" dirty="0">
                <a:latin typeface="Times New Roman"/>
                <a:ea typeface="Times New Roman"/>
                <a:cs typeface="Arial"/>
              </a:rPr>
              <a:t>Net area = 4×13225 =52900 ft</a:t>
            </a:r>
            <a:r>
              <a:rPr lang="en-US" baseline="30000" dirty="0">
                <a:latin typeface="Times New Roman"/>
                <a:ea typeface="Times New Roman"/>
                <a:cs typeface="Arial"/>
              </a:rPr>
              <a:t>2 </a:t>
            </a:r>
            <a:endParaRPr lang="en-US" sz="1600" dirty="0">
              <a:effectLst/>
              <a:latin typeface="Calibri"/>
              <a:ea typeface="Times New Roman"/>
              <a:cs typeface="Arial"/>
            </a:endParaRPr>
          </a:p>
        </p:txBody>
      </p:sp>
    </p:spTree>
    <p:extLst>
      <p:ext uri="{BB962C8B-B14F-4D97-AF65-F5344CB8AC3E}">
        <p14:creationId xmlns:p14="http://schemas.microsoft.com/office/powerpoint/2010/main" val="3955633959"/>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79521383"/>
              </p:ext>
            </p:extLst>
          </p:nvPr>
        </p:nvGraphicFramePr>
        <p:xfrm>
          <a:off x="971600" y="908720"/>
          <a:ext cx="6408712" cy="1224135"/>
        </p:xfrm>
        <a:graphic>
          <a:graphicData uri="http://schemas.openxmlformats.org/drawingml/2006/table">
            <a:tbl>
              <a:tblPr firstRow="1" firstCol="1" bandRow="1" bandCol="1">
                <a:tableStyleId>{5940675A-B579-460E-94D1-54222C63F5DA}</a:tableStyleId>
              </a:tblPr>
              <a:tblGrid>
                <a:gridCol w="3204356"/>
                <a:gridCol w="3204356"/>
              </a:tblGrid>
              <a:tr h="408045">
                <a:tc>
                  <a:txBody>
                    <a:bodyPr/>
                    <a:lstStyle/>
                    <a:p>
                      <a:pPr algn="ctr" rtl="1">
                        <a:lnSpc>
                          <a:spcPct val="115000"/>
                        </a:lnSpc>
                        <a:spcAft>
                          <a:spcPts val="0"/>
                        </a:spcAft>
                      </a:pPr>
                      <a:r>
                        <a:rPr lang="en-US" sz="1400" b="1" dirty="0" err="1">
                          <a:effectLst/>
                        </a:rPr>
                        <a:t>Rt</a:t>
                      </a:r>
                      <a:r>
                        <a:rPr lang="en-US" sz="1400" b="1" dirty="0">
                          <a:effectLst/>
                        </a:rPr>
                        <a:t> (second)</a:t>
                      </a:r>
                      <a:endParaRPr lang="en-US" sz="1400" b="1" dirty="0">
                        <a:effectLst/>
                        <a:latin typeface="Calibri"/>
                        <a:ea typeface="Times New Roman"/>
                        <a:cs typeface="Arial"/>
                      </a:endParaRPr>
                    </a:p>
                  </a:txBody>
                  <a:tcPr marL="68580" marR="68580" marT="0" marB="0">
                    <a:solidFill>
                      <a:schemeClr val="accent2"/>
                    </a:solidFill>
                  </a:tcPr>
                </a:tc>
                <a:tc>
                  <a:txBody>
                    <a:bodyPr/>
                    <a:lstStyle/>
                    <a:p>
                      <a:pPr algn="ctr" rtl="1">
                        <a:lnSpc>
                          <a:spcPct val="115000"/>
                        </a:lnSpc>
                        <a:spcAft>
                          <a:spcPts val="0"/>
                        </a:spcAft>
                      </a:pPr>
                      <a:r>
                        <a:rPr lang="en-US" sz="1400" b="1" dirty="0">
                          <a:effectLst/>
                        </a:rPr>
                        <a:t>Speed (</a:t>
                      </a:r>
                      <a:r>
                        <a:rPr lang="en-US" sz="1400" b="1" dirty="0" err="1">
                          <a:effectLst/>
                        </a:rPr>
                        <a:t>ft</a:t>
                      </a:r>
                      <a:r>
                        <a:rPr lang="en-US" sz="1400" b="1" dirty="0">
                          <a:effectLst/>
                        </a:rPr>
                        <a:t>/min)</a:t>
                      </a:r>
                      <a:endParaRPr lang="en-US" sz="1400" b="1" dirty="0">
                        <a:effectLst/>
                        <a:latin typeface="Calibri"/>
                        <a:ea typeface="Times New Roman"/>
                        <a:cs typeface="Arial"/>
                      </a:endParaRPr>
                    </a:p>
                  </a:txBody>
                  <a:tcPr marL="68580" marR="68580" marT="0" marB="0">
                    <a:solidFill>
                      <a:schemeClr val="accent2"/>
                    </a:solidFill>
                  </a:tcPr>
                </a:tc>
              </a:tr>
              <a:tr h="408045">
                <a:tc>
                  <a:txBody>
                    <a:bodyPr/>
                    <a:lstStyle/>
                    <a:p>
                      <a:pPr algn="ctr" rtl="1">
                        <a:lnSpc>
                          <a:spcPct val="115000"/>
                        </a:lnSpc>
                        <a:spcAft>
                          <a:spcPts val="0"/>
                        </a:spcAft>
                      </a:pPr>
                      <a:r>
                        <a:rPr lang="en-US" sz="1400" b="1">
                          <a:effectLst/>
                        </a:rPr>
                        <a:t>90</a:t>
                      </a:r>
                      <a:endParaRPr lang="en-US" sz="1400" b="1">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350 fpm</a:t>
                      </a:r>
                      <a:endParaRPr lang="en-US" sz="1400" b="1" dirty="0">
                        <a:effectLst/>
                        <a:latin typeface="Calibri"/>
                        <a:ea typeface="Times New Roman"/>
                        <a:cs typeface="Arial"/>
                      </a:endParaRPr>
                    </a:p>
                  </a:txBody>
                  <a:tcPr marL="68580" marR="68580" marT="0" marB="0"/>
                </a:tc>
              </a:tr>
              <a:tr h="408045">
                <a:tc>
                  <a:txBody>
                    <a:bodyPr/>
                    <a:lstStyle/>
                    <a:p>
                      <a:pPr algn="ctr" rtl="1">
                        <a:lnSpc>
                          <a:spcPct val="115000"/>
                        </a:lnSpc>
                        <a:spcAft>
                          <a:spcPts val="0"/>
                        </a:spcAft>
                      </a:pPr>
                      <a:r>
                        <a:rPr lang="en-US" sz="1400" b="1" dirty="0">
                          <a:effectLst/>
                        </a:rPr>
                        <a:t>86</a:t>
                      </a:r>
                      <a:endParaRPr lang="en-US" sz="1400" b="1" dirty="0">
                        <a:effectLst/>
                        <a:latin typeface="Calibri"/>
                        <a:ea typeface="Times New Roman"/>
                        <a:cs typeface="Arial"/>
                      </a:endParaRPr>
                    </a:p>
                  </a:txBody>
                  <a:tcPr marL="68580" marR="68580" marT="0" marB="0"/>
                </a:tc>
                <a:tc>
                  <a:txBody>
                    <a:bodyPr/>
                    <a:lstStyle/>
                    <a:p>
                      <a:pPr algn="ctr" rtl="1">
                        <a:lnSpc>
                          <a:spcPct val="115000"/>
                        </a:lnSpc>
                        <a:spcAft>
                          <a:spcPts val="0"/>
                        </a:spcAft>
                      </a:pPr>
                      <a:r>
                        <a:rPr lang="en-US" sz="1400" b="1" dirty="0">
                          <a:effectLst/>
                        </a:rPr>
                        <a:t>400 fpm</a:t>
                      </a:r>
                      <a:endParaRPr lang="en-US" sz="1400" b="1" dirty="0">
                        <a:effectLst/>
                        <a:latin typeface="Calibri"/>
                        <a:ea typeface="Times New Roman"/>
                        <a:cs typeface="Arial"/>
                      </a:endParaRPr>
                    </a:p>
                  </a:txBody>
                  <a:tcPr marL="68580" marR="68580" marT="0" marB="0"/>
                </a:tc>
              </a:tr>
            </a:tbl>
          </a:graphicData>
        </a:graphic>
      </p:graphicFrame>
      <p:pic>
        <p:nvPicPr>
          <p:cNvPr id="13" name="صورة 119"/>
          <p:cNvPicPr/>
          <p:nvPr/>
        </p:nvPicPr>
        <p:blipFill>
          <a:blip r:embed="rId2">
            <a:clrChange>
              <a:clrFrom>
                <a:srgbClr xmlns:mc="http://schemas.openxmlformats.org/markup-compatibility/2006" xmlns:a14="http://schemas.microsoft.com/office/drawing/2010/main" val="FFFFFF" mc:Ignorable=""/>
              </a:clrFrom>
              <a:clrTo>
                <a:srgbClr xmlns:mc="http://schemas.openxmlformats.org/markup-compatibility/2006" xmlns:a14="http://schemas.microsoft.com/office/drawing/2010/main" val="FFFFFF" mc:Ignorable="">
                  <a:alpha val="0"/>
                </a:srgbClr>
              </a:clrTo>
            </a:clrChange>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Lst>
          </a:blip>
          <a:srcRect/>
          <a:stretch>
            <a:fillRect/>
          </a:stretch>
        </p:blipFill>
        <p:spPr bwMode="auto">
          <a:xfrm>
            <a:off x="1115616" y="2492896"/>
            <a:ext cx="2520280" cy="720080"/>
          </a:xfrm>
          <a:prstGeom prst="rect">
            <a:avLst/>
          </a:prstGeom>
          <a:noFill/>
          <a:ln w="9525">
            <a:noFill/>
            <a:miter lim="800000"/>
            <a:headEnd/>
            <a:tailEnd/>
          </a:ln>
        </p:spPr>
      </p:pic>
      <p:pic>
        <p:nvPicPr>
          <p:cNvPr id="14" name="صورة 121"/>
          <p:cNvPicPr/>
          <p:nvPr/>
        </p:nvPicPr>
        <p:blipFill>
          <a:blip r:embed="rId4">
            <a:clrChange>
              <a:clrFrom>
                <a:srgbClr xmlns:mc="http://schemas.openxmlformats.org/markup-compatibility/2006" xmlns:a14="http://schemas.microsoft.com/office/drawing/2010/main" val="FFFFFF" mc:Ignorable=""/>
              </a:clrFrom>
              <a:clrTo>
                <a:srgbClr xmlns:mc="http://schemas.openxmlformats.org/markup-compatibility/2006" xmlns:a14="http://schemas.microsoft.com/office/drawing/2010/main" val="FFFFFF" mc:Ignorable="">
                  <a:alpha val="0"/>
                </a:srgbClr>
              </a:clrTo>
            </a:clrChang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1331640" y="3429000"/>
            <a:ext cx="2304256" cy="792088"/>
          </a:xfrm>
          <a:prstGeom prst="rect">
            <a:avLst/>
          </a:prstGeom>
          <a:noFill/>
          <a:ln w="9525">
            <a:noFill/>
            <a:miter lim="800000"/>
            <a:headEnd/>
            <a:tailEnd/>
          </a:ln>
        </p:spPr>
      </p:pic>
      <p:sp>
        <p:nvSpPr>
          <p:cNvPr id="9" name="Rectangle 9"/>
          <p:cNvSpPr>
            <a:spLocks noChangeArrowheads="1"/>
          </p:cNvSpPr>
          <p:nvPr/>
        </p:nvSpPr>
        <p:spPr bwMode="auto">
          <a:xfrm>
            <a:off x="0" y="4276055"/>
            <a:ext cx="773801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Use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one</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elevator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Suggested elevator interval (I) from table 23.3 of American code (25-30) second</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3800" name="صورة 122"/>
          <p:cNvPicPr>
            <a:picLocks noChangeAspect="1" noChangeArrowheads="1"/>
          </p:cNvPicPr>
          <p:nvPr/>
        </p:nvPicPr>
        <p:blipFill>
          <a:blip r:embed="rId6">
            <a:clrChange>
              <a:clrFrom>
                <a:srgbClr xmlns:mc="http://schemas.openxmlformats.org/markup-compatibility/2006" xmlns:a14="http://schemas.microsoft.com/office/drawing/2010/main" val="FFFFFF" mc:Ignorable=""/>
              </a:clrFrom>
              <a:clrTo>
                <a:srgbClr xmlns:mc="http://schemas.openxmlformats.org/markup-compatibility/2006" xmlns:a14="http://schemas.microsoft.com/office/drawing/2010/main" val="FFFFFF" mc:Ignorable="">
                  <a:alpha val="0"/>
                </a:srgbClr>
              </a:clrTo>
            </a:clrChange>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114448" y="5199385"/>
            <a:ext cx="2754560" cy="550912"/>
          </a:xfrm>
          <a:prstGeom prst="rect">
            <a:avLst/>
          </a:prstGeom>
          <a:noFill/>
          <a:extLst>
            <a:ext uri="{909E8E84-426E-40DD-AFC4-6F175D3DCCD1}">
              <a14:hiddenFill xmlns:a14="http://schemas.microsoft.com/office/drawing/2010/main">
                <a:solidFill>
                  <a:srgbClr xmlns:mc="http://schemas.openxmlformats.org/markup-compatibility/2006" val="FFFFFF" mc:Ignorable=""/>
                </a:solidFill>
              </a14:hiddenFill>
            </a:ext>
          </a:extLst>
        </p:spPr>
      </p:pic>
      <p:sp>
        <p:nvSpPr>
          <p:cNvPr id="10" name="Rectangle 10"/>
          <p:cNvSpPr>
            <a:spLocks noChangeArrowheads="1"/>
          </p:cNvSpPr>
          <p:nvPr/>
        </p:nvSpPr>
        <p:spPr bwMode="auto">
          <a:xfrm>
            <a:off x="1243657" y="5933311"/>
            <a:ext cx="646356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From the above solution try elevator of 350 fpm and 2500 </a:t>
            </a:r>
            <a:r>
              <a:rPr kumimoji="0" lang="en-US" sz="2000" b="0"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lb</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01059288"/>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71163" y="980728"/>
            <a:ext cx="3453125" cy="584775"/>
          </a:xfrm>
          <a:prstGeom prst="rect">
            <a:avLst/>
          </a:prstGeom>
        </p:spPr>
        <p:txBody>
          <a:bodyPr wrap="none">
            <a:spAutoFit/>
          </a:bodyPr>
          <a:lstStyle/>
          <a:p>
            <a:r>
              <a:rPr lang="ar-SA" sz="3200" b="1" dirty="0">
                <a:ea typeface="Times New Roman"/>
                <a:cs typeface="Times New Roman"/>
              </a:rPr>
              <a:t>تصميم التدفئة المركزية </a:t>
            </a:r>
            <a:endParaRPr lang="ar-SA" sz="3200" dirty="0"/>
          </a:p>
        </p:txBody>
      </p:sp>
      <p:sp>
        <p:nvSpPr>
          <p:cNvPr id="5" name="Rectangle 4"/>
          <p:cNvSpPr/>
          <p:nvPr/>
        </p:nvSpPr>
        <p:spPr>
          <a:xfrm>
            <a:off x="565539" y="1571147"/>
            <a:ext cx="4419864" cy="490199"/>
          </a:xfrm>
          <a:prstGeom prst="rect">
            <a:avLst/>
          </a:prstGeom>
        </p:spPr>
        <p:txBody>
          <a:bodyPr wrap="none">
            <a:spAutoFit/>
          </a:bodyPr>
          <a:lstStyle/>
          <a:p>
            <a:pPr algn="l" rtl="0">
              <a:lnSpc>
                <a:spcPct val="115000"/>
              </a:lnSpc>
              <a:spcAft>
                <a:spcPts val="1000"/>
              </a:spcAft>
            </a:pPr>
            <a:r>
              <a:rPr lang="en-US" sz="2400" b="1" u="sng" dirty="0">
                <a:latin typeface="Times New Roman"/>
                <a:ea typeface="Times New Roman"/>
                <a:cs typeface="Arial"/>
              </a:rPr>
              <a:t>Boiler Capacity after insulating:</a:t>
            </a:r>
            <a:endParaRPr lang="en-US" sz="2400" dirty="0">
              <a:effectLst/>
              <a:latin typeface="Calibri"/>
              <a:ea typeface="Times New Roman"/>
              <a:cs typeface="Arial"/>
            </a:endParaRPr>
          </a:p>
        </p:txBody>
      </p:sp>
      <p:sp>
        <p:nvSpPr>
          <p:cNvPr id="6" name="Rectangle 5"/>
          <p:cNvSpPr/>
          <p:nvPr/>
        </p:nvSpPr>
        <p:spPr>
          <a:xfrm>
            <a:off x="565538" y="2405492"/>
            <a:ext cx="8578461" cy="517065"/>
          </a:xfrm>
          <a:prstGeom prst="rect">
            <a:avLst/>
          </a:prstGeom>
        </p:spPr>
        <p:txBody>
          <a:bodyPr wrap="square">
            <a:spAutoFit/>
          </a:bodyPr>
          <a:lstStyle/>
          <a:p>
            <a:pPr algn="l" rtl="0">
              <a:lnSpc>
                <a:spcPct val="115000"/>
              </a:lnSpc>
              <a:spcAft>
                <a:spcPts val="1000"/>
              </a:spcAft>
            </a:pPr>
            <a:r>
              <a:rPr lang="en-US" sz="2400" dirty="0">
                <a:latin typeface="Times New Roman"/>
                <a:ea typeface="Times New Roman"/>
                <a:cs typeface="Arial"/>
              </a:rPr>
              <a:t>Burner capacity = 655.5/[1/3600]×6 = 721.22×10000 KJ/day</a:t>
            </a:r>
            <a:r>
              <a:rPr lang="en-US" dirty="0">
                <a:solidFill>
                  <a:srgbClr xmlns:mc="http://schemas.openxmlformats.org/markup-compatibility/2006" xmlns:a14="http://schemas.microsoft.com/office/drawing/2010/main" val="000000" mc:Ignorable=""/>
                </a:solidFill>
                <a:latin typeface="Times New Roman"/>
                <a:ea typeface="Times New Roman"/>
                <a:cs typeface="Arial"/>
              </a:rPr>
              <a:t>.</a:t>
            </a:r>
            <a:endParaRPr lang="en-US" sz="1400" dirty="0">
              <a:effectLst/>
              <a:latin typeface="Calibri"/>
              <a:ea typeface="Times New Roman"/>
              <a:cs typeface="Arial"/>
            </a:endParaRPr>
          </a:p>
        </p:txBody>
      </p:sp>
      <p:sp>
        <p:nvSpPr>
          <p:cNvPr id="7" name="Rectangle 6"/>
          <p:cNvSpPr/>
          <p:nvPr/>
        </p:nvSpPr>
        <p:spPr>
          <a:xfrm>
            <a:off x="1475656" y="3281961"/>
            <a:ext cx="1542410" cy="490199"/>
          </a:xfrm>
          <a:prstGeom prst="rect">
            <a:avLst/>
          </a:prstGeom>
        </p:spPr>
        <p:txBody>
          <a:bodyPr wrap="none">
            <a:spAutoFit/>
          </a:bodyPr>
          <a:lstStyle/>
          <a:p>
            <a:pPr algn="l" rtl="0">
              <a:lnSpc>
                <a:spcPct val="115000"/>
              </a:lnSpc>
              <a:spcAft>
                <a:spcPts val="1000"/>
              </a:spcAft>
            </a:pPr>
            <a:r>
              <a:rPr lang="en-US" sz="2400" b="1" dirty="0">
                <a:latin typeface="Times New Roman"/>
                <a:ea typeface="Times New Roman"/>
                <a:cs typeface="Arial"/>
              </a:rPr>
              <a:t>Diesel </a:t>
            </a:r>
            <a:r>
              <a:rPr lang="en-US" sz="2400" b="1" dirty="0" smtClean="0">
                <a:latin typeface="Times New Roman"/>
                <a:ea typeface="Times New Roman"/>
                <a:cs typeface="Arial"/>
              </a:rPr>
              <a:t>fuel</a:t>
            </a:r>
            <a:endParaRPr lang="en-US" sz="1200" dirty="0">
              <a:effectLst/>
              <a:latin typeface="Calibri"/>
              <a:ea typeface="Times New Roman"/>
              <a:cs typeface="Arial"/>
            </a:endParaRPr>
          </a:p>
        </p:txBody>
      </p:sp>
      <p:sp>
        <p:nvSpPr>
          <p:cNvPr id="8" name="Rectangle 7"/>
          <p:cNvSpPr/>
          <p:nvPr/>
        </p:nvSpPr>
        <p:spPr>
          <a:xfrm>
            <a:off x="1187624" y="4005064"/>
            <a:ext cx="6840760" cy="2175980"/>
          </a:xfrm>
          <a:prstGeom prst="rect">
            <a:avLst/>
          </a:prstGeom>
        </p:spPr>
        <p:txBody>
          <a:bodyPr wrap="square">
            <a:spAutoFit/>
          </a:bodyPr>
          <a:lstStyle/>
          <a:p>
            <a:pPr algn="l" rtl="0">
              <a:lnSpc>
                <a:spcPct val="115000"/>
              </a:lnSpc>
              <a:spcAft>
                <a:spcPts val="1000"/>
              </a:spcAft>
            </a:pPr>
            <a:r>
              <a:rPr lang="en-US" dirty="0">
                <a:latin typeface="Times New Roman"/>
                <a:ea typeface="Times New Roman"/>
                <a:cs typeface="Arial"/>
              </a:rPr>
              <a:t>-</a:t>
            </a:r>
            <a:r>
              <a:rPr lang="en-US" sz="2400" dirty="0">
                <a:latin typeface="Times New Roman"/>
                <a:ea typeface="Times New Roman"/>
                <a:cs typeface="Arial"/>
              </a:rPr>
              <a:t>Assume we use heating for 60 day:</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Fuel consumption = 228.96×60×safety factor</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      = 228.96×60×1.2 = 16485.12  litter/day.</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Fuel cost = 16485.12×4 = 65940.5 shekels.</a:t>
            </a:r>
            <a:endParaRPr lang="en-US" sz="2400" dirty="0">
              <a:effectLst/>
              <a:latin typeface="Calibri"/>
              <a:ea typeface="Times New Roman"/>
              <a:cs typeface="Arial"/>
            </a:endParaRPr>
          </a:p>
        </p:txBody>
      </p:sp>
    </p:spTree>
    <p:extLst>
      <p:ext uri="{BB962C8B-B14F-4D97-AF65-F5344CB8AC3E}">
        <p14:creationId xmlns:p14="http://schemas.microsoft.com/office/powerpoint/2010/main" val="4133836609"/>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980728"/>
            <a:ext cx="2808312" cy="556434"/>
          </a:xfrm>
          <a:prstGeom prst="rect">
            <a:avLst/>
          </a:prstGeom>
        </p:spPr>
        <p:txBody>
          <a:bodyPr wrap="square">
            <a:spAutoFit/>
          </a:bodyPr>
          <a:lstStyle/>
          <a:p>
            <a:pPr algn="l" rtl="0">
              <a:lnSpc>
                <a:spcPct val="115000"/>
              </a:lnSpc>
              <a:spcAft>
                <a:spcPts val="1000"/>
              </a:spcAft>
            </a:pPr>
            <a:r>
              <a:rPr lang="en-US" sz="2800" b="1" dirty="0">
                <a:latin typeface="Times New Roman"/>
                <a:ea typeface="Times New Roman"/>
                <a:cs typeface="Arial"/>
              </a:rPr>
              <a:t>LPG </a:t>
            </a:r>
            <a:r>
              <a:rPr lang="en-US" sz="2800" b="1" dirty="0" smtClean="0">
                <a:latin typeface="Times New Roman"/>
                <a:ea typeface="Times New Roman"/>
                <a:cs typeface="Arial"/>
              </a:rPr>
              <a:t>gas</a:t>
            </a:r>
            <a:endParaRPr lang="en-US" sz="2800" dirty="0">
              <a:effectLst/>
              <a:latin typeface="Calibri"/>
              <a:ea typeface="Times New Roman"/>
              <a:cs typeface="Arial"/>
            </a:endParaRPr>
          </a:p>
        </p:txBody>
      </p:sp>
      <p:sp>
        <p:nvSpPr>
          <p:cNvPr id="5" name="Rectangle 4"/>
          <p:cNvSpPr/>
          <p:nvPr/>
        </p:nvSpPr>
        <p:spPr>
          <a:xfrm>
            <a:off x="251520" y="1628800"/>
            <a:ext cx="8208912" cy="4259628"/>
          </a:xfrm>
          <a:prstGeom prst="rect">
            <a:avLst/>
          </a:prstGeom>
        </p:spPr>
        <p:txBody>
          <a:bodyPr wrap="square">
            <a:spAutoFit/>
          </a:bodyPr>
          <a:lstStyle/>
          <a:p>
            <a:pPr algn="l">
              <a:lnSpc>
                <a:spcPct val="115000"/>
              </a:lnSpc>
              <a:spcAft>
                <a:spcPts val="1000"/>
              </a:spcAft>
            </a:pPr>
            <a:r>
              <a:rPr lang="ar-SA" dirty="0">
                <a:solidFill>
                  <a:srgbClr xmlns:mc="http://schemas.openxmlformats.org/markup-compatibility/2006" xmlns:a14="http://schemas.microsoft.com/office/drawing/2010/main" val="000000" mc:Ignorable=""/>
                </a:solidFill>
                <a:latin typeface="Calibri"/>
                <a:ea typeface="Times New Roman"/>
                <a:cs typeface="Times New Roman"/>
              </a:rPr>
              <a:t>-</a:t>
            </a:r>
            <a:r>
              <a:rPr lang="en-US" sz="2400" dirty="0">
                <a:latin typeface="Times New Roman"/>
                <a:ea typeface="Times New Roman"/>
                <a:cs typeface="Arial"/>
              </a:rPr>
              <a:t>Assume use it 60 day:</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Consumption = 147.8×60×safety factor = 147.8×60×1.2 = 10641.6 kg.</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Assume each kg cost = 3 shekels:</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Total cost = 10641.6×3 = 31924.8 shekels after insulating.</a:t>
            </a:r>
            <a:endParaRPr lang="en-US" sz="2400" dirty="0">
              <a:latin typeface="Calibri"/>
              <a:ea typeface="Times New Roman"/>
              <a:cs typeface="Arial"/>
            </a:endParaRPr>
          </a:p>
          <a:p>
            <a:pPr algn="l" rtl="0">
              <a:lnSpc>
                <a:spcPct val="115000"/>
              </a:lnSpc>
              <a:spcAft>
                <a:spcPts val="1000"/>
              </a:spcAft>
            </a:pPr>
            <a:r>
              <a:rPr lang="ar-SA" sz="2400" b="1" dirty="0">
                <a:latin typeface="Calibri"/>
                <a:ea typeface="Times New Roman"/>
                <a:cs typeface="Times New Roman"/>
              </a:rPr>
              <a:t> </a:t>
            </a:r>
            <a:endParaRPr lang="en-US" sz="2400" dirty="0">
              <a:latin typeface="Calibri"/>
              <a:ea typeface="Times New Roman"/>
              <a:cs typeface="Arial"/>
            </a:endParaRPr>
          </a:p>
          <a:p>
            <a:pPr algn="l" rtl="0">
              <a:lnSpc>
                <a:spcPct val="115000"/>
              </a:lnSpc>
              <a:spcAft>
                <a:spcPts val="1000"/>
              </a:spcAft>
            </a:pPr>
            <a:r>
              <a:rPr lang="ar-SA" sz="2400" b="1" dirty="0">
                <a:latin typeface="Calibri"/>
                <a:ea typeface="Times New Roman"/>
                <a:cs typeface="Times New Roman"/>
              </a:rPr>
              <a:t>-</a:t>
            </a:r>
            <a:r>
              <a:rPr lang="en-US" sz="2400" dirty="0">
                <a:latin typeface="Times New Roman"/>
                <a:ea typeface="Times New Roman"/>
                <a:cs typeface="Arial"/>
              </a:rPr>
              <a:t>We save 34015.7  shekels when we used gas instead of diesel.</a:t>
            </a:r>
            <a:endParaRPr lang="en-US" sz="2400" dirty="0">
              <a:latin typeface="Calibri"/>
              <a:ea typeface="Times New Roman"/>
              <a:cs typeface="Arial"/>
            </a:endParaRPr>
          </a:p>
          <a:p>
            <a:pPr algn="l" rtl="0">
              <a:lnSpc>
                <a:spcPct val="115000"/>
              </a:lnSpc>
              <a:spcAft>
                <a:spcPts val="1000"/>
              </a:spcAft>
            </a:pPr>
            <a:r>
              <a:rPr lang="en-US" sz="2400" dirty="0">
                <a:latin typeface="Times New Roman"/>
                <a:ea typeface="Times New Roman"/>
                <a:cs typeface="Arial"/>
              </a:rPr>
              <a:t>So we will use the LPG Gas System.</a:t>
            </a:r>
            <a:endParaRPr lang="en-US" sz="2400" dirty="0">
              <a:effectLst/>
              <a:latin typeface="Calibri"/>
              <a:ea typeface="Times New Roman"/>
              <a:cs typeface="Arial"/>
            </a:endParaRPr>
          </a:p>
        </p:txBody>
      </p:sp>
    </p:spTree>
    <p:extLst>
      <p:ext uri="{BB962C8B-B14F-4D97-AF65-F5344CB8AC3E}">
        <p14:creationId xmlns:p14="http://schemas.microsoft.com/office/powerpoint/2010/main" val="1746690433"/>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8084" y="836712"/>
            <a:ext cx="2323393" cy="517065"/>
          </a:xfrm>
          <a:prstGeom prst="rect">
            <a:avLst/>
          </a:prstGeom>
        </p:spPr>
        <p:txBody>
          <a:bodyPr wrap="none">
            <a:spAutoFit/>
          </a:bodyPr>
          <a:lstStyle/>
          <a:p>
            <a:pPr>
              <a:lnSpc>
                <a:spcPct val="115000"/>
              </a:lnSpc>
              <a:spcAft>
                <a:spcPts val="0"/>
              </a:spcAft>
            </a:pPr>
            <a:r>
              <a:rPr lang="en-US" sz="2400" b="1" cap="small" dirty="0" smtClean="0">
                <a:latin typeface="Times New Roman"/>
                <a:ea typeface="Times New Roman"/>
                <a:cs typeface="Arial"/>
              </a:rPr>
              <a:t>HVAC </a:t>
            </a:r>
            <a:r>
              <a:rPr lang="en-US" sz="2400" b="1" cap="small" dirty="0">
                <a:latin typeface="Times New Roman"/>
                <a:ea typeface="Times New Roman"/>
                <a:cs typeface="Arial"/>
              </a:rPr>
              <a:t>design: </a:t>
            </a:r>
            <a:endParaRPr lang="en-US" sz="2400" b="1" cap="small" spc="25" dirty="0">
              <a:effectLst/>
              <a:latin typeface="Calibri"/>
              <a:ea typeface="Calibri"/>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3179086613"/>
              </p:ext>
            </p:extLst>
          </p:nvPr>
        </p:nvGraphicFramePr>
        <p:xfrm>
          <a:off x="1187624" y="1353777"/>
          <a:ext cx="7140704" cy="5338887"/>
        </p:xfrm>
        <a:graphic>
          <a:graphicData uri="http://schemas.openxmlformats.org/drawingml/2006/table">
            <a:tbl>
              <a:tblPr firstRow="1" firstCol="1" bandRow="1"/>
              <a:tblGrid>
                <a:gridCol w="901377"/>
                <a:gridCol w="1101307"/>
                <a:gridCol w="982705"/>
                <a:gridCol w="999648"/>
                <a:gridCol w="914932"/>
                <a:gridCol w="1152136"/>
                <a:gridCol w="1088599"/>
              </a:tblGrid>
              <a:tr h="305125">
                <a:tc>
                  <a:txBody>
                    <a:bodyPr/>
                    <a:lstStyle/>
                    <a:p>
                      <a:pPr algn="l" rtl="0">
                        <a:lnSpc>
                          <a:spcPct val="115000"/>
                        </a:lnSpc>
                        <a:spcAft>
                          <a:spcPts val="0"/>
                        </a:spcAft>
                      </a:pPr>
                      <a:r>
                        <a:rPr lang="en-US" sz="1200" b="1" dirty="0">
                          <a:solidFill>
                            <a:schemeClr val="tx1"/>
                          </a:solidFill>
                          <a:effectLst/>
                          <a:latin typeface="Arial"/>
                          <a:ea typeface="Times New Roman"/>
                          <a:cs typeface="Arial"/>
                        </a:rPr>
                        <a:t> </a:t>
                      </a:r>
                      <a:endParaRPr lang="en-US" sz="1200" dirty="0">
                        <a:solidFill>
                          <a:schemeClr val="tx1"/>
                        </a:solidFill>
                        <a:effectLst/>
                        <a:latin typeface="Calibri"/>
                        <a:ea typeface="Times New Roman"/>
                        <a:cs typeface="Arial"/>
                      </a:endParaRPr>
                    </a:p>
                  </a:txBody>
                  <a:tcPr marL="68580" marR="68580" marT="0" marB="0">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l" rtl="0">
                        <a:lnSpc>
                          <a:spcPct val="115000"/>
                        </a:lnSpc>
                        <a:spcAft>
                          <a:spcPts val="0"/>
                        </a:spcAft>
                      </a:pPr>
                      <a:r>
                        <a:rPr lang="en-US" sz="1200" b="1">
                          <a:solidFill>
                            <a:schemeClr val="tx1"/>
                          </a:solidFill>
                          <a:effectLst/>
                          <a:latin typeface="Arial"/>
                          <a:ea typeface="Times New Roman"/>
                          <a:cs typeface="Arial"/>
                        </a:rPr>
                        <a:t>Qs)cond</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l" rtl="0">
                        <a:lnSpc>
                          <a:spcPct val="115000"/>
                        </a:lnSpc>
                        <a:spcAft>
                          <a:spcPts val="0"/>
                        </a:spcAft>
                      </a:pPr>
                      <a:r>
                        <a:rPr lang="en-US" sz="1200" b="1">
                          <a:solidFill>
                            <a:schemeClr val="tx1"/>
                          </a:solidFill>
                          <a:effectLst/>
                          <a:latin typeface="Arial"/>
                          <a:ea typeface="Times New Roman"/>
                          <a:cs typeface="Arial"/>
                        </a:rPr>
                        <a:t>Qs)vent</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b="1">
                          <a:solidFill>
                            <a:schemeClr val="tx1"/>
                          </a:solidFill>
                          <a:effectLst/>
                          <a:latin typeface="Arial"/>
                          <a:ea typeface="Times New Roman"/>
                          <a:cs typeface="Arial"/>
                        </a:rPr>
                        <a:t>Qs)total</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b="1">
                          <a:solidFill>
                            <a:schemeClr val="tx1"/>
                          </a:solidFill>
                          <a:effectLst/>
                          <a:latin typeface="Arial"/>
                          <a:ea typeface="Times New Roman"/>
                          <a:cs typeface="Arial"/>
                        </a:rPr>
                        <a:t>Vcirc</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b="1">
                          <a:solidFill>
                            <a:schemeClr val="tx1"/>
                          </a:solidFill>
                          <a:effectLst/>
                          <a:latin typeface="Arial"/>
                          <a:ea typeface="Times New Roman"/>
                          <a:cs typeface="Arial"/>
                        </a:rPr>
                        <a:t>CFM</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b="1" dirty="0">
                          <a:solidFill>
                            <a:schemeClr val="tx1"/>
                          </a:solidFill>
                          <a:effectLst/>
                          <a:latin typeface="Arial"/>
                          <a:ea typeface="Times New Roman"/>
                          <a:cs typeface="Arial"/>
                        </a:rPr>
                        <a:t>60×60 </a:t>
                      </a:r>
                      <a:r>
                        <a:rPr lang="en-US" sz="1200" b="1" dirty="0" err="1">
                          <a:solidFill>
                            <a:schemeClr val="tx1"/>
                          </a:solidFill>
                          <a:effectLst/>
                          <a:latin typeface="Arial"/>
                          <a:ea typeface="Times New Roman"/>
                          <a:cs typeface="Arial"/>
                        </a:rPr>
                        <a:t>difuser</a:t>
                      </a:r>
                      <a:r>
                        <a:rPr lang="en-US" sz="1200" b="1" dirty="0">
                          <a:solidFill>
                            <a:schemeClr val="tx1"/>
                          </a:solidFill>
                          <a:effectLst/>
                          <a:latin typeface="Arial"/>
                          <a:ea typeface="Times New Roman"/>
                          <a:cs typeface="Arial"/>
                        </a:rPr>
                        <a:t> # used</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a:noFill/>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r>
              <a:tr h="307445">
                <a:tc>
                  <a:txBody>
                    <a:bodyPr/>
                    <a:lstStyle/>
                    <a:p>
                      <a:pPr algn="ctr" rtl="0">
                        <a:lnSpc>
                          <a:spcPct val="115000"/>
                        </a:lnSpc>
                        <a:spcAft>
                          <a:spcPts val="0"/>
                        </a:spcAft>
                      </a:pPr>
                      <a:r>
                        <a:rPr lang="en-US" sz="1200" dirty="0">
                          <a:solidFill>
                            <a:schemeClr val="tx1"/>
                          </a:solidFill>
                          <a:effectLst/>
                          <a:latin typeface="Arial"/>
                          <a:ea typeface="Times New Roman"/>
                          <a:cs typeface="Arial"/>
                        </a:rPr>
                        <a:t>Conference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8286.81</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8864.8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738.7</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886.481</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8</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07445">
                <a:tc>
                  <a:txBody>
                    <a:bodyPr/>
                    <a:lstStyle/>
                    <a:p>
                      <a:pPr algn="ctr" rtl="0">
                        <a:lnSpc>
                          <a:spcPct val="115000"/>
                        </a:lnSpc>
                        <a:spcAft>
                          <a:spcPts val="0"/>
                        </a:spcAft>
                      </a:pPr>
                      <a:r>
                        <a:rPr lang="en-US" sz="1200" dirty="0" err="1">
                          <a:solidFill>
                            <a:schemeClr val="tx1"/>
                          </a:solidFill>
                          <a:effectLst/>
                          <a:latin typeface="Arial"/>
                          <a:ea typeface="Times New Roman"/>
                          <a:cs typeface="Arial"/>
                        </a:rPr>
                        <a:t>Cafa</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8678.58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9256.6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771.4</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925.658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8</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77133">
                <a:tc>
                  <a:txBody>
                    <a:bodyPr/>
                    <a:lstStyle/>
                    <a:p>
                      <a:pPr algn="ctr" rtl="0">
                        <a:lnSpc>
                          <a:spcPct val="115000"/>
                        </a:lnSpc>
                        <a:spcAft>
                          <a:spcPts val="0"/>
                        </a:spcAft>
                      </a:pPr>
                      <a:r>
                        <a:rPr lang="en-US" sz="1200">
                          <a:solidFill>
                            <a:schemeClr val="tx1"/>
                          </a:solidFill>
                          <a:effectLst/>
                          <a:latin typeface="Arial"/>
                          <a:ea typeface="Times New Roman"/>
                          <a:cs typeface="Arial"/>
                        </a:rPr>
                        <a:t>Internet Hall</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18650.2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19228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1602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1922.82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17</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77133">
                <a:tc>
                  <a:txBody>
                    <a:bodyPr/>
                    <a:lstStyle/>
                    <a:p>
                      <a:pPr algn="ctr" rtl="0">
                        <a:lnSpc>
                          <a:spcPct val="115000"/>
                        </a:lnSpc>
                        <a:spcAft>
                          <a:spcPts val="0"/>
                        </a:spcAft>
                      </a:pPr>
                      <a:r>
                        <a:rPr lang="en-US" sz="1200">
                          <a:solidFill>
                            <a:schemeClr val="tx1"/>
                          </a:solidFill>
                          <a:effectLst/>
                          <a:latin typeface="Arial"/>
                          <a:ea typeface="Times New Roman"/>
                          <a:cs typeface="Arial"/>
                        </a:rPr>
                        <a:t>National Industry</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7337.68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7915.7</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659.6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791.568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7</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565699">
                <a:tc>
                  <a:txBody>
                    <a:bodyPr/>
                    <a:lstStyle/>
                    <a:p>
                      <a:pPr algn="ctr" rtl="0">
                        <a:lnSpc>
                          <a:spcPct val="115000"/>
                        </a:lnSpc>
                        <a:spcAft>
                          <a:spcPts val="0"/>
                        </a:spcAft>
                      </a:pPr>
                      <a:r>
                        <a:rPr lang="en-US" sz="1200" dirty="0">
                          <a:solidFill>
                            <a:schemeClr val="tx1"/>
                          </a:solidFill>
                          <a:effectLst/>
                          <a:latin typeface="Arial"/>
                          <a:ea typeface="Times New Roman"/>
                          <a:cs typeface="Arial"/>
                        </a:rPr>
                        <a:t>Internal Relations Department</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4582.25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5160.2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430</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516.025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77133">
                <a:tc>
                  <a:txBody>
                    <a:bodyPr/>
                    <a:lstStyle/>
                    <a:p>
                      <a:pPr algn="ctr" rtl="0">
                        <a:lnSpc>
                          <a:spcPct val="115000"/>
                        </a:lnSpc>
                        <a:spcAft>
                          <a:spcPts val="0"/>
                        </a:spcAft>
                      </a:pPr>
                      <a:r>
                        <a:rPr lang="en-US" sz="1200" dirty="0">
                          <a:solidFill>
                            <a:schemeClr val="tx1"/>
                          </a:solidFill>
                          <a:effectLst/>
                          <a:latin typeface="Arial"/>
                          <a:ea typeface="Times New Roman"/>
                          <a:cs typeface="Arial"/>
                        </a:rPr>
                        <a:t>Foreign Relations</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3115.6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3693.6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307.8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369.36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565699">
                <a:tc>
                  <a:txBody>
                    <a:bodyPr/>
                    <a:lstStyle/>
                    <a:p>
                      <a:pPr algn="ctr" rtl="0">
                        <a:lnSpc>
                          <a:spcPct val="115000"/>
                        </a:lnSpc>
                        <a:spcAft>
                          <a:spcPts val="0"/>
                        </a:spcAft>
                      </a:pPr>
                      <a:r>
                        <a:rPr lang="en-US" sz="1200" dirty="0">
                          <a:solidFill>
                            <a:schemeClr val="tx1"/>
                          </a:solidFill>
                          <a:effectLst/>
                          <a:latin typeface="Arial"/>
                          <a:ea typeface="Times New Roman"/>
                          <a:cs typeface="Arial"/>
                        </a:rPr>
                        <a:t>Maintenance and Purchase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3029.53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3607.5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300.6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360.753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07445">
                <a:tc>
                  <a:txBody>
                    <a:bodyPr/>
                    <a:lstStyle/>
                    <a:p>
                      <a:pPr algn="ctr" rtl="0">
                        <a:lnSpc>
                          <a:spcPct val="115000"/>
                        </a:lnSpc>
                        <a:spcAft>
                          <a:spcPts val="0"/>
                        </a:spcAft>
                      </a:pPr>
                      <a:r>
                        <a:rPr lang="en-US" sz="1200" dirty="0">
                          <a:solidFill>
                            <a:schemeClr val="tx1"/>
                          </a:solidFill>
                          <a:effectLst/>
                          <a:latin typeface="Arial"/>
                          <a:ea typeface="Times New Roman"/>
                          <a:cs typeface="Arial"/>
                        </a:rPr>
                        <a:t>Mosque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5525.28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6103.3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508.6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610.328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6</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77133">
                <a:tc>
                  <a:txBody>
                    <a:bodyPr/>
                    <a:lstStyle/>
                    <a:p>
                      <a:pPr algn="ctr" rtl="0">
                        <a:lnSpc>
                          <a:spcPct val="115000"/>
                        </a:lnSpc>
                        <a:spcAft>
                          <a:spcPts val="0"/>
                        </a:spcAft>
                      </a:pPr>
                      <a:r>
                        <a:rPr lang="en-US" sz="1200" dirty="0">
                          <a:solidFill>
                            <a:schemeClr val="tx1"/>
                          </a:solidFill>
                          <a:effectLst/>
                          <a:latin typeface="Arial"/>
                          <a:ea typeface="Times New Roman"/>
                          <a:cs typeface="Arial"/>
                        </a:rPr>
                        <a:t>Personnel </a:t>
                      </a:r>
                      <a:r>
                        <a:rPr lang="en-US" sz="1200" dirty="0" err="1">
                          <a:solidFill>
                            <a:schemeClr val="tx1"/>
                          </a:solidFill>
                          <a:effectLst/>
                          <a:latin typeface="Arial"/>
                          <a:ea typeface="Times New Roman"/>
                          <a:cs typeface="Arial"/>
                        </a:rPr>
                        <a:t>Dept</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5247.35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5825.3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485.4</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582.535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307445">
                <a:tc>
                  <a:txBody>
                    <a:bodyPr/>
                    <a:lstStyle/>
                    <a:p>
                      <a:pPr algn="ctr" rtl="0">
                        <a:lnSpc>
                          <a:spcPct val="115000"/>
                        </a:lnSpc>
                        <a:spcAft>
                          <a:spcPts val="0"/>
                        </a:spcAft>
                      </a:pPr>
                      <a:r>
                        <a:rPr lang="en-US" sz="1200" dirty="0">
                          <a:solidFill>
                            <a:schemeClr val="tx1"/>
                          </a:solidFill>
                          <a:effectLst/>
                          <a:latin typeface="Arial"/>
                          <a:ea typeface="Times New Roman"/>
                          <a:cs typeface="Arial"/>
                        </a:rPr>
                        <a:t>Accountant</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5596.76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6174.8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514.6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617.476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6</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0">
                <a:tc>
                  <a:txBody>
                    <a:bodyPr/>
                    <a:lstStyle/>
                    <a:p>
                      <a:pPr algn="ctr" rtl="0">
                        <a:lnSpc>
                          <a:spcPct val="115000"/>
                        </a:lnSpc>
                        <a:spcAft>
                          <a:spcPts val="0"/>
                        </a:spcAft>
                      </a:pPr>
                      <a:r>
                        <a:rPr lang="en-US" sz="1200" dirty="0" err="1">
                          <a:solidFill>
                            <a:schemeClr val="tx1"/>
                          </a:solidFill>
                          <a:effectLst/>
                          <a:latin typeface="Arial"/>
                          <a:ea typeface="Times New Roman"/>
                          <a:cs typeface="Arial"/>
                        </a:rPr>
                        <a:t>Treaure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2408.5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578</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2986.5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248.9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298.65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09850641"/>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927603913"/>
              </p:ext>
            </p:extLst>
          </p:nvPr>
        </p:nvGraphicFramePr>
        <p:xfrm>
          <a:off x="1187624" y="764704"/>
          <a:ext cx="7128793" cy="5915369"/>
        </p:xfrm>
        <a:graphic>
          <a:graphicData uri="http://schemas.openxmlformats.org/drawingml/2006/table">
            <a:tbl>
              <a:tblPr firstRow="1" firstCol="1" bandRow="1"/>
              <a:tblGrid>
                <a:gridCol w="899874"/>
                <a:gridCol w="1099470"/>
                <a:gridCol w="981066"/>
                <a:gridCol w="997980"/>
                <a:gridCol w="913406"/>
                <a:gridCol w="1150214"/>
                <a:gridCol w="1086783"/>
              </a:tblGrid>
              <a:tr h="596343">
                <a:tc>
                  <a:txBody>
                    <a:bodyPr/>
                    <a:lstStyle/>
                    <a:p>
                      <a:pPr algn="ctr" rtl="0">
                        <a:lnSpc>
                          <a:spcPct val="115000"/>
                        </a:lnSpc>
                        <a:spcAft>
                          <a:spcPts val="0"/>
                        </a:spcAft>
                      </a:pPr>
                      <a:r>
                        <a:rPr lang="en-US" sz="1200" dirty="0">
                          <a:solidFill>
                            <a:schemeClr val="tx1"/>
                          </a:solidFill>
                          <a:effectLst/>
                          <a:latin typeface="Arial"/>
                          <a:ea typeface="Times New Roman"/>
                          <a:cs typeface="Arial"/>
                        </a:rPr>
                        <a:t>The Head Of Department</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3671.99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4250</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354.2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424.999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596343">
                <a:tc>
                  <a:txBody>
                    <a:bodyPr/>
                    <a:lstStyle/>
                    <a:p>
                      <a:pPr algn="ctr" rtl="0">
                        <a:lnSpc>
                          <a:spcPct val="115000"/>
                        </a:lnSpc>
                        <a:spcAft>
                          <a:spcPts val="0"/>
                        </a:spcAft>
                      </a:pPr>
                      <a:r>
                        <a:rPr lang="en-US" sz="1200" dirty="0">
                          <a:solidFill>
                            <a:schemeClr val="tx1"/>
                          </a:solidFill>
                          <a:effectLst/>
                          <a:latin typeface="Arial"/>
                          <a:ea typeface="Times New Roman"/>
                          <a:cs typeface="Arial"/>
                        </a:rPr>
                        <a:t>The Head Of Department</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3202.38</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3780.4</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315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378.038</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192211">
                <a:tc>
                  <a:txBody>
                    <a:bodyPr/>
                    <a:lstStyle/>
                    <a:p>
                      <a:pPr algn="ctr" rtl="0">
                        <a:lnSpc>
                          <a:spcPct val="115000"/>
                        </a:lnSpc>
                        <a:spcAft>
                          <a:spcPts val="0"/>
                        </a:spcAft>
                      </a:pPr>
                      <a:r>
                        <a:rPr lang="en-US" sz="1200" dirty="0">
                          <a:solidFill>
                            <a:schemeClr val="tx1"/>
                          </a:solidFill>
                          <a:effectLst/>
                          <a:latin typeface="Arial"/>
                          <a:ea typeface="Times New Roman"/>
                          <a:cs typeface="Arial"/>
                        </a:rPr>
                        <a:t>Revision</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3980.33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4558.3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379.9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455.833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298172">
                <a:tc>
                  <a:txBody>
                    <a:bodyPr/>
                    <a:lstStyle/>
                    <a:p>
                      <a:pPr algn="ctr" rtl="0">
                        <a:lnSpc>
                          <a:spcPct val="115000"/>
                        </a:lnSpc>
                        <a:spcAft>
                          <a:spcPts val="0"/>
                        </a:spcAft>
                      </a:pPr>
                      <a:r>
                        <a:rPr lang="en-US" sz="1200" dirty="0">
                          <a:solidFill>
                            <a:schemeClr val="tx1"/>
                          </a:solidFill>
                          <a:effectLst/>
                          <a:latin typeface="Arial"/>
                          <a:ea typeface="Times New Roman"/>
                          <a:cs typeface="Arial"/>
                        </a:rPr>
                        <a:t>Meeting Hall</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6878.26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7456.3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621.4</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745.626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6</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596343">
                <a:tc>
                  <a:txBody>
                    <a:bodyPr/>
                    <a:lstStyle/>
                    <a:p>
                      <a:pPr algn="ctr" rtl="0">
                        <a:lnSpc>
                          <a:spcPct val="115000"/>
                        </a:lnSpc>
                        <a:spcAft>
                          <a:spcPts val="0"/>
                        </a:spcAft>
                      </a:pPr>
                      <a:r>
                        <a:rPr lang="en-US" sz="1200" dirty="0">
                          <a:solidFill>
                            <a:schemeClr val="tx1"/>
                          </a:solidFill>
                          <a:effectLst/>
                          <a:latin typeface="Arial"/>
                          <a:ea typeface="Times New Roman"/>
                          <a:cs typeface="Arial"/>
                        </a:rPr>
                        <a:t>Computer and Information</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4402.72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4980.7</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415.1</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498.072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298172">
                <a:tc>
                  <a:txBody>
                    <a:bodyPr/>
                    <a:lstStyle/>
                    <a:p>
                      <a:pPr algn="ctr" rtl="0">
                        <a:lnSpc>
                          <a:spcPct val="115000"/>
                        </a:lnSpc>
                        <a:spcAft>
                          <a:spcPts val="0"/>
                        </a:spcAft>
                      </a:pPr>
                      <a:r>
                        <a:rPr lang="en-US" sz="1200" dirty="0">
                          <a:solidFill>
                            <a:schemeClr val="tx1"/>
                          </a:solidFill>
                          <a:effectLst/>
                          <a:latin typeface="Arial"/>
                          <a:ea typeface="Times New Roman"/>
                          <a:cs typeface="Arial"/>
                        </a:rPr>
                        <a:t>Project Section</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3068.3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3646.3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303.9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364.63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298172">
                <a:tc>
                  <a:txBody>
                    <a:bodyPr/>
                    <a:lstStyle/>
                    <a:p>
                      <a:pPr algn="ctr" rtl="0">
                        <a:lnSpc>
                          <a:spcPct val="115000"/>
                        </a:lnSpc>
                        <a:spcAft>
                          <a:spcPts val="0"/>
                        </a:spcAft>
                      </a:pPr>
                      <a:r>
                        <a:rPr lang="en-US" sz="1200" dirty="0">
                          <a:solidFill>
                            <a:schemeClr val="tx1"/>
                          </a:solidFill>
                          <a:effectLst/>
                          <a:latin typeface="Arial"/>
                          <a:ea typeface="Times New Roman"/>
                          <a:cs typeface="Arial"/>
                        </a:rPr>
                        <a:t>Economic Studies</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3369.95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3947.9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329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394.795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447257">
                <a:tc>
                  <a:txBody>
                    <a:bodyPr/>
                    <a:lstStyle/>
                    <a:p>
                      <a:pPr algn="ctr" rtl="0">
                        <a:lnSpc>
                          <a:spcPct val="115000"/>
                        </a:lnSpc>
                        <a:spcAft>
                          <a:spcPts val="0"/>
                        </a:spcAft>
                      </a:pPr>
                      <a:r>
                        <a:rPr lang="en-US" sz="1200" dirty="0">
                          <a:solidFill>
                            <a:schemeClr val="tx1"/>
                          </a:solidFill>
                          <a:effectLst/>
                          <a:latin typeface="Arial"/>
                          <a:ea typeface="Times New Roman"/>
                          <a:cs typeface="Arial"/>
                        </a:rPr>
                        <a:t>Service Information</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3044.02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3622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301.8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362.202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3</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149086">
                <a:tc>
                  <a:txBody>
                    <a:bodyPr/>
                    <a:lstStyle/>
                    <a:p>
                      <a:pPr algn="ctr" rtl="0">
                        <a:lnSpc>
                          <a:spcPct val="115000"/>
                        </a:lnSpc>
                        <a:spcAft>
                          <a:spcPts val="0"/>
                        </a:spcAft>
                      </a:pPr>
                      <a:r>
                        <a:rPr lang="en-US" sz="1200" dirty="0">
                          <a:solidFill>
                            <a:schemeClr val="tx1"/>
                          </a:solidFill>
                          <a:effectLst/>
                          <a:latin typeface="Arial"/>
                          <a:ea typeface="Times New Roman"/>
                          <a:cs typeface="Arial"/>
                        </a:rPr>
                        <a:t>Archive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4921.73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5499.7</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458.3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549.973</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298172">
                <a:tc>
                  <a:txBody>
                    <a:bodyPr/>
                    <a:lstStyle/>
                    <a:p>
                      <a:pPr algn="ctr" rtl="0">
                        <a:lnSpc>
                          <a:spcPct val="115000"/>
                        </a:lnSpc>
                        <a:spcAft>
                          <a:spcPts val="0"/>
                        </a:spcAft>
                      </a:pPr>
                      <a:r>
                        <a:rPr lang="en-US" sz="1200" dirty="0">
                          <a:solidFill>
                            <a:schemeClr val="tx1"/>
                          </a:solidFill>
                          <a:effectLst/>
                          <a:latin typeface="Arial"/>
                          <a:ea typeface="Times New Roman"/>
                          <a:cs typeface="Arial"/>
                        </a:rPr>
                        <a:t>Quality Affairs</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5180.75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5758.7</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479.9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575.875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298172">
                <a:tc>
                  <a:txBody>
                    <a:bodyPr/>
                    <a:lstStyle/>
                    <a:p>
                      <a:pPr algn="ctr" rtl="0">
                        <a:lnSpc>
                          <a:spcPct val="115000"/>
                        </a:lnSpc>
                        <a:spcAft>
                          <a:spcPts val="0"/>
                        </a:spcAft>
                      </a:pPr>
                      <a:r>
                        <a:rPr lang="en-US" sz="1200" dirty="0">
                          <a:solidFill>
                            <a:schemeClr val="tx1"/>
                          </a:solidFill>
                          <a:effectLst/>
                          <a:latin typeface="Arial"/>
                          <a:ea typeface="Times New Roman"/>
                          <a:cs typeface="Arial"/>
                        </a:rPr>
                        <a:t>Managers Office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4409.54</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4987.5</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415.6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498.754</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5</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192211">
                <a:tc>
                  <a:txBody>
                    <a:bodyPr/>
                    <a:lstStyle/>
                    <a:p>
                      <a:pPr algn="ctr" rtl="0">
                        <a:lnSpc>
                          <a:spcPct val="115000"/>
                        </a:lnSpc>
                        <a:spcAft>
                          <a:spcPts val="0"/>
                        </a:spcAft>
                      </a:pPr>
                      <a:r>
                        <a:rPr lang="en-US" sz="1200" dirty="0">
                          <a:solidFill>
                            <a:schemeClr val="tx1"/>
                          </a:solidFill>
                          <a:effectLst/>
                          <a:latin typeface="Arial"/>
                          <a:ea typeface="Times New Roman"/>
                          <a:cs typeface="Arial"/>
                        </a:rPr>
                        <a:t>Reception</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2032.81</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2610.8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217.6</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261.081</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2</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r h="298172">
                <a:tc>
                  <a:txBody>
                    <a:bodyPr/>
                    <a:lstStyle/>
                    <a:p>
                      <a:pPr algn="ctr" rtl="0">
                        <a:lnSpc>
                          <a:spcPct val="115000"/>
                        </a:lnSpc>
                        <a:spcAft>
                          <a:spcPts val="0"/>
                        </a:spcAft>
                      </a:pPr>
                      <a:r>
                        <a:rPr lang="en-US" sz="1200" dirty="0">
                          <a:solidFill>
                            <a:schemeClr val="tx1"/>
                          </a:solidFill>
                          <a:effectLst/>
                          <a:latin typeface="Arial"/>
                          <a:ea typeface="Times New Roman"/>
                          <a:cs typeface="Arial"/>
                        </a:rPr>
                        <a:t>Presidents Office</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solidFill>
                      <a:schemeClr val="accent2"/>
                    </a:solidFill>
                  </a:tcPr>
                </a:tc>
                <a:tc>
                  <a:txBody>
                    <a:bodyPr/>
                    <a:lstStyle/>
                    <a:p>
                      <a:pPr algn="ctr" rtl="0">
                        <a:lnSpc>
                          <a:spcPct val="115000"/>
                        </a:lnSpc>
                        <a:spcAft>
                          <a:spcPts val="0"/>
                        </a:spcAft>
                      </a:pPr>
                      <a:r>
                        <a:rPr lang="en-US" sz="1200">
                          <a:solidFill>
                            <a:schemeClr val="tx1"/>
                          </a:solidFill>
                          <a:effectLst/>
                          <a:latin typeface="Arial"/>
                          <a:ea typeface="Times New Roman"/>
                          <a:cs typeface="Arial"/>
                        </a:rPr>
                        <a:t>3671.99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578</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4250</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354.2</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a:solidFill>
                            <a:schemeClr val="tx1"/>
                          </a:solidFill>
                          <a:effectLst/>
                          <a:latin typeface="Arial"/>
                          <a:ea typeface="Times New Roman"/>
                          <a:cs typeface="Arial"/>
                        </a:rPr>
                        <a:t>424.999</a:t>
                      </a:r>
                      <a:endParaRPr lang="en-US" sz="120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c>
                  <a:txBody>
                    <a:bodyPr/>
                    <a:lstStyle/>
                    <a:p>
                      <a:pPr algn="ctr" rtl="0">
                        <a:lnSpc>
                          <a:spcPct val="115000"/>
                        </a:lnSpc>
                        <a:spcAft>
                          <a:spcPts val="0"/>
                        </a:spcAft>
                      </a:pPr>
                      <a:r>
                        <a:rPr lang="en-US" sz="1200" dirty="0">
                          <a:solidFill>
                            <a:schemeClr val="tx1"/>
                          </a:solidFill>
                          <a:effectLst/>
                          <a:latin typeface="Arial"/>
                          <a:ea typeface="Times New Roman"/>
                          <a:cs typeface="Arial"/>
                        </a:rPr>
                        <a:t>4</a:t>
                      </a:r>
                      <a:endParaRPr lang="en-US" sz="1200" dirty="0">
                        <a:solidFill>
                          <a:schemeClr val="tx1"/>
                        </a:solidFill>
                        <a:effectLst/>
                        <a:latin typeface="Calibri"/>
                        <a:ea typeface="Times New Roman"/>
                        <a:cs typeface="Arial"/>
                      </a:endParaRPr>
                    </a:p>
                  </a:txBody>
                  <a:tcPr marL="68580" marR="68580" marT="0" marB="0" anchor="b">
                    <a:lnL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L>
                    <a:lnR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R>
                    <a:lnT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T>
                    <a:lnB w="12700" cap="flat" cmpd="sng" algn="ctr">
                      <a:solidFill>
                        <a:srgbClr xmlns:mc="http://schemas.openxmlformats.org/markup-compatibility/2006" xmlns:a14="http://schemas.microsoft.com/office/drawing/2010/main" val="000000" mc:Ignorable=""/>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50092171"/>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124744"/>
            <a:ext cx="7854696" cy="5733256"/>
          </a:xfrm>
        </p:spPr>
        <p:txBody>
          <a:bodyPr>
            <a:normAutofit/>
          </a:bodyPr>
          <a:lstStyle/>
          <a:p>
            <a:pPr algn="ctr"/>
            <a:r>
              <a:rPr lang="ar-SA" sz="6000" dirty="0" smtClean="0">
                <a:latin typeface="Arabic Typesetting" pitchFamily="66" charset="-78"/>
                <a:cs typeface="Arabic Typesetting" pitchFamily="66" charset="-78"/>
              </a:rPr>
              <a:t>شكرا لحسن إصغائكم </a:t>
            </a:r>
          </a:p>
          <a:p>
            <a:r>
              <a:rPr lang="ar-SA" dirty="0" smtClean="0"/>
              <a:t>مع تحيات الطلبة :  </a:t>
            </a:r>
          </a:p>
          <a:p>
            <a:endParaRPr lang="ar-SA" dirty="0" smtClean="0"/>
          </a:p>
          <a:p>
            <a:endParaRPr lang="ar-SA" dirty="0" smtClean="0"/>
          </a:p>
          <a:p>
            <a:r>
              <a:rPr lang="ar-SA" dirty="0" smtClean="0"/>
              <a:t>   </a:t>
            </a:r>
            <a:r>
              <a:rPr lang="ar-SA" sz="3200" dirty="0" smtClean="0"/>
              <a:t>علاء الدين قيسي                               خالد فرحانة</a:t>
            </a:r>
          </a:p>
          <a:p>
            <a:r>
              <a:rPr lang="ar-SA" sz="3200" dirty="0" smtClean="0"/>
              <a:t>                          عبد الرحمن الحين</a:t>
            </a:r>
          </a:p>
          <a:p>
            <a:endParaRPr lang="ar-SA" sz="3200" dirty="0"/>
          </a:p>
          <a:p>
            <a:endParaRPr lang="ar-SA" sz="3200" dirty="0" smtClean="0"/>
          </a:p>
          <a:p>
            <a:r>
              <a:rPr lang="ar-SA" sz="2400" dirty="0" smtClean="0"/>
              <a:t>والسلام عليكم ورحمة الله وبركاته</a:t>
            </a:r>
          </a:p>
          <a:p>
            <a:endParaRPr lang="ar-SA" sz="3200" dirty="0"/>
          </a:p>
          <a:p>
            <a:endParaRPr lang="ar-SA" sz="3200" dirty="0" smtClean="0"/>
          </a:p>
        </p:txBody>
      </p:sp>
    </p:spTree>
    <p:extLst>
      <p:ext uri="{BB962C8B-B14F-4D97-AF65-F5344CB8AC3E}">
        <p14:creationId xmlns:p14="http://schemas.microsoft.com/office/powerpoint/2010/main" val="323209117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429256" y="1428736"/>
            <a:ext cx="3538534" cy="5214974"/>
          </a:xfrm>
        </p:spPr>
        <p:txBody>
          <a:bodyPr>
            <a:normAutofit/>
          </a:bodyPr>
          <a:lstStyle/>
          <a:p>
            <a:r>
              <a:rPr lang="ar-SA" b="1" dirty="0" smtClean="0"/>
              <a:t>طابق التسوية</a:t>
            </a:r>
          </a:p>
          <a:p>
            <a:endParaRPr lang="ar-SA" dirty="0" smtClean="0"/>
          </a:p>
          <a:p>
            <a:endParaRPr lang="ar-SA" dirty="0" smtClean="0"/>
          </a:p>
          <a:p>
            <a:pPr algn="ctr"/>
            <a:r>
              <a:rPr lang="ar-SA" dirty="0" smtClean="0"/>
              <a:t>يحتوي على الكراجات التي تعتبر عنصر أساسي في هذه المباني للموظفين,بالإضافة إلى مخازن للمولدات الكهربائية .</a:t>
            </a:r>
            <a:endParaRPr lang="en-US" dirty="0" smtClean="0"/>
          </a:p>
          <a:p>
            <a:endParaRPr lang="ar-SA" dirty="0"/>
          </a:p>
        </p:txBody>
      </p:sp>
      <p:graphicFrame>
        <p:nvGraphicFramePr>
          <p:cNvPr id="5122" name="Object 2"/>
          <p:cNvGraphicFramePr>
            <a:graphicFrameLocks noChangeAspect="1"/>
          </p:cNvGraphicFramePr>
          <p:nvPr/>
        </p:nvGraphicFramePr>
        <p:xfrm>
          <a:off x="-285784" y="571480"/>
          <a:ext cx="5929313" cy="5986462"/>
        </p:xfrm>
        <a:graphic>
          <a:graphicData uri="http://schemas.openxmlformats.org/presentationml/2006/ole">
            <mc:AlternateContent xmlns:mc="http://schemas.openxmlformats.org/markup-compatibility/2006">
              <mc:Choice xmlns:v="urn:schemas-microsoft-com:vml" Requires="v">
                <p:oleObj spid="_x0000_s5192"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31235" t="7396" r="42949" b="36983"/>
                      <a:stretch>
                        <a:fillRect/>
                      </a:stretch>
                    </p:blipFill>
                    <p:spPr bwMode="auto">
                      <a:xfrm>
                        <a:off x="-285784" y="571480"/>
                        <a:ext cx="5929313" cy="5986462"/>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357950" y="1214422"/>
            <a:ext cx="2571736" cy="5286412"/>
          </a:xfrm>
        </p:spPr>
        <p:txBody>
          <a:bodyPr>
            <a:normAutofit lnSpcReduction="10000"/>
          </a:bodyPr>
          <a:lstStyle/>
          <a:p>
            <a:pPr lvl="0"/>
            <a:r>
              <a:rPr lang="ar-SA" b="1" dirty="0" smtClean="0"/>
              <a:t>الطابق الأرضي</a:t>
            </a:r>
          </a:p>
          <a:p>
            <a:pPr lvl="0"/>
            <a:endParaRPr lang="en-US" b="1" dirty="0" smtClean="0"/>
          </a:p>
          <a:p>
            <a:pPr algn="ctr"/>
            <a:r>
              <a:rPr lang="ar-SA" dirty="0" smtClean="0"/>
              <a:t>يحتوي هذا الطابق على مجموعة من القاعات كما يضم وحدتين صحيتين </a:t>
            </a:r>
          </a:p>
          <a:p>
            <a:pPr algn="ctr"/>
            <a:endParaRPr lang="ar-SA" dirty="0" smtClean="0"/>
          </a:p>
          <a:p>
            <a:pPr algn="ctr"/>
            <a:r>
              <a:rPr lang="ar-SA" dirty="0" smtClean="0"/>
              <a:t>,بالإضافة إلى وجود المدرج في نفس المستوى حيث يتم الدخول للمدرج من خلال المبنى أو من مدخل أخر </a:t>
            </a:r>
          </a:p>
          <a:p>
            <a:endParaRPr lang="ar-SA" dirty="0"/>
          </a:p>
        </p:txBody>
      </p:sp>
      <p:graphicFrame>
        <p:nvGraphicFramePr>
          <p:cNvPr id="6146" name="Object 2"/>
          <p:cNvGraphicFramePr>
            <a:graphicFrameLocks noChangeAspect="1"/>
          </p:cNvGraphicFramePr>
          <p:nvPr>
            <p:extLst>
              <p:ext uri="{D42A27DB-BD31-4B8C-83A1-F6EECF244321}">
                <p14:modId xmlns:p14="http://schemas.microsoft.com/office/powerpoint/2010/main" val="279985060"/>
              </p:ext>
            </p:extLst>
          </p:nvPr>
        </p:nvGraphicFramePr>
        <p:xfrm>
          <a:off x="683568" y="-963488"/>
          <a:ext cx="6000537" cy="8929750"/>
        </p:xfrm>
        <a:graphic>
          <a:graphicData uri="http://schemas.openxmlformats.org/presentationml/2006/ole">
            <mc:AlternateContent xmlns:mc="http://schemas.openxmlformats.org/markup-compatibility/2006">
              <mc:Choice xmlns:v="urn:schemas-microsoft-com:vml" Requires="v">
                <p:oleObj spid="_x0000_s6216" name="AutoCAD Drawing" r:id="rId3" imgW="9220320" imgH="4867200" progId="AutoCAD.Drawing.17">
                  <p:embed/>
                </p:oleObj>
              </mc:Choice>
              <mc:Fallback>
                <p:oleObj name="AutoCAD Drawing" r:id="rId3" imgW="9220320" imgH="4867200" progId="AutoCAD.Drawing.17">
                  <p:embed/>
                  <p:pic>
                    <p:nvPicPr>
                      <p:cNvPr id="0" name="Picture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l="52710" r="31235" b="51775"/>
                      <a:stretch>
                        <a:fillRect/>
                      </a:stretch>
                    </p:blipFill>
                    <p:spPr bwMode="auto">
                      <a:xfrm>
                        <a:off x="683568" y="-963488"/>
                        <a:ext cx="6000537" cy="8929750"/>
                      </a:xfrm>
                      <a:prstGeom prst="rect">
                        <a:avLst/>
                      </a:prstGeom>
                      <a:noFill/>
                      <a:extLst>
                        <a:ext uri="{909E8E84-426E-40DD-AFC4-6F175D3DCCD1}">
                          <a14:hiddenFill xmlns:a14="http://schemas.microsoft.com/office/drawing/2010/main">
                            <a:solidFill>
                              <a:srgbClr val="FFFFFF" mc:Ignorable=""/>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5">
      <a:dk1>
        <a:srgbClr xmlns:mc="http://schemas.openxmlformats.org/markup-compatibility/2006" xmlns:a14="http://schemas.microsoft.com/office/drawing/2010/main" val="272D37" mc:Ignorable=""/>
      </a:dk1>
      <a:lt1>
        <a:sysClr val="window" lastClr="FFFFFF"/>
      </a:lt1>
      <a:dk2>
        <a:srgbClr xmlns:mc="http://schemas.openxmlformats.org/markup-compatibility/2006" xmlns:a14="http://schemas.microsoft.com/office/drawing/2010/main" val="4E5B6F"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7FD13B" mc:Ignorable=""/>
      </a:accent1>
      <a:accent2>
        <a:srgbClr xmlns:mc="http://schemas.openxmlformats.org/markup-compatibility/2006" xmlns:a14="http://schemas.microsoft.com/office/drawing/2010/main" val="EA157A" mc:Ignorable=""/>
      </a:accent2>
      <a:accent3>
        <a:srgbClr xmlns:mc="http://schemas.openxmlformats.org/markup-compatibility/2006" xmlns:a14="http://schemas.microsoft.com/office/drawing/2010/main" val="FEB80A" mc:Ignorable=""/>
      </a:accent3>
      <a:accent4>
        <a:srgbClr xmlns:mc="http://schemas.openxmlformats.org/markup-compatibility/2006" xmlns:a14="http://schemas.microsoft.com/office/drawing/2010/main" val="00ADDC" mc:Ignorable=""/>
      </a:accent4>
      <a:accent5>
        <a:srgbClr xmlns:mc="http://schemas.openxmlformats.org/markup-compatibility/2006" xmlns:a14="http://schemas.microsoft.com/office/drawing/2010/main" val="738AC8" mc:Ignorable=""/>
      </a:accent5>
      <a:accent6>
        <a:srgbClr xmlns:mc="http://schemas.openxmlformats.org/markup-compatibility/2006" xmlns:a14="http://schemas.microsoft.com/office/drawing/2010/main" val="1AB39F" mc:Ignorable=""/>
      </a:accent6>
      <a:hlink>
        <a:srgbClr xmlns:mc="http://schemas.openxmlformats.org/markup-compatibility/2006" xmlns:a14="http://schemas.microsoft.com/office/drawing/2010/main" val="EB8803" mc:Ignorable=""/>
      </a:hlink>
      <a:folHlink>
        <a:srgbClr xmlns:mc="http://schemas.openxmlformats.org/markup-compatibility/2006" xmlns:a14="http://schemas.microsoft.com/office/drawing/2010/main" val="5F7791" mc:Ignorable=""/>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xmlns:mc="http://schemas.openxmlformats.org/markup-compatibility/2006" xmlns:a14="http://schemas.microsoft.com/office/drawing/2010/main" val="000000" mc:Ignorable="">
                <a:alpha val="50000"/>
              </a:srgbClr>
            </a:outerShdw>
            <a:softEdge rad="12700"/>
          </a:effectLst>
        </a:effectStyle>
        <a:effectStyle>
          <a:effectLst>
            <a:outerShdw blurRad="95000" rotWithShape="0">
              <a:srgbClr xmlns:mc="http://schemas.openxmlformats.org/markup-compatibility/2006" xmlns:a14="http://schemas.microsoft.com/office/drawing/2010/main" val="000000" mc:Ignorable="">
                <a:alpha val="50000"/>
              </a:srgbClr>
            </a:outerShdw>
            <a:softEdge rad="12700"/>
          </a:effectLst>
        </a:effectStyle>
        <a:effectStyle>
          <a:effectLst>
            <a:outerShdw blurRad="95000" algn="tl" rotWithShape="0">
              <a:srgbClr xmlns:mc="http://schemas.openxmlformats.org/markup-compatibility/2006" xmlns:a14="http://schemas.microsoft.com/office/drawing/2010/main" val="000000" mc:Ignorable="">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تدفق">
  <a:themeElements>
    <a:clrScheme name="مخصص 5">
      <a:dk1>
        <a:srgbClr xmlns:mc="http://schemas.openxmlformats.org/markup-compatibility/2006" xmlns:a14="http://schemas.microsoft.com/office/drawing/2010/main" val="272D37" mc:Ignorable=""/>
      </a:dk1>
      <a:lt1>
        <a:sysClr val="window" lastClr="FFFFFF"/>
      </a:lt1>
      <a:dk2>
        <a:srgbClr xmlns:mc="http://schemas.openxmlformats.org/markup-compatibility/2006" xmlns:a14="http://schemas.microsoft.com/office/drawing/2010/main" val="4E5B6F"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7FD13B" mc:Ignorable=""/>
      </a:accent1>
      <a:accent2>
        <a:srgbClr xmlns:mc="http://schemas.openxmlformats.org/markup-compatibility/2006" xmlns:a14="http://schemas.microsoft.com/office/drawing/2010/main" val="EA157A" mc:Ignorable=""/>
      </a:accent2>
      <a:accent3>
        <a:srgbClr xmlns:mc="http://schemas.openxmlformats.org/markup-compatibility/2006" xmlns:a14="http://schemas.microsoft.com/office/drawing/2010/main" val="FEB80A" mc:Ignorable=""/>
      </a:accent3>
      <a:accent4>
        <a:srgbClr xmlns:mc="http://schemas.openxmlformats.org/markup-compatibility/2006" xmlns:a14="http://schemas.microsoft.com/office/drawing/2010/main" val="00ADDC" mc:Ignorable=""/>
      </a:accent4>
      <a:accent5>
        <a:srgbClr xmlns:mc="http://schemas.openxmlformats.org/markup-compatibility/2006" xmlns:a14="http://schemas.microsoft.com/office/drawing/2010/main" val="738AC8" mc:Ignorable=""/>
      </a:accent5>
      <a:accent6>
        <a:srgbClr xmlns:mc="http://schemas.openxmlformats.org/markup-compatibility/2006" xmlns:a14="http://schemas.microsoft.com/office/drawing/2010/main" val="1AB39F" mc:Ignorable=""/>
      </a:accent6>
      <a:hlink>
        <a:srgbClr xmlns:mc="http://schemas.openxmlformats.org/markup-compatibility/2006" xmlns:a14="http://schemas.microsoft.com/office/drawing/2010/main" val="EB8803" mc:Ignorable=""/>
      </a:hlink>
      <a:folHlink>
        <a:srgbClr xmlns:mc="http://schemas.openxmlformats.org/markup-compatibility/2006" xmlns:a14="http://schemas.microsoft.com/office/drawing/2010/main" val="5F7791" mc:Ignorable=""/>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xmlns:mc="http://schemas.openxmlformats.org/markup-compatibility/2006" xmlns:a14="http://schemas.microsoft.com/office/drawing/2010/main" val="000000" mc:Ignorable="">
                <a:alpha val="50000"/>
              </a:srgbClr>
            </a:outerShdw>
            <a:softEdge rad="12700"/>
          </a:effectLst>
        </a:effectStyle>
        <a:effectStyle>
          <a:effectLst>
            <a:outerShdw blurRad="95000" rotWithShape="0">
              <a:srgbClr xmlns:mc="http://schemas.openxmlformats.org/markup-compatibility/2006" xmlns:a14="http://schemas.microsoft.com/office/drawing/2010/main" val="000000" mc:Ignorable="">
                <a:alpha val="50000"/>
              </a:srgbClr>
            </a:outerShdw>
            <a:softEdge rad="12700"/>
          </a:effectLst>
        </a:effectStyle>
        <a:effectStyle>
          <a:effectLst>
            <a:outerShdw blurRad="95000" algn="tl" rotWithShape="0">
              <a:srgbClr xmlns:mc="http://schemas.openxmlformats.org/markup-compatibility/2006" xmlns:a14="http://schemas.microsoft.com/office/drawing/2010/main" val="000000" mc:Ignorable="">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تدفق">
  <a:themeElements>
    <a:clrScheme name="مخصص 5">
      <a:dk1>
        <a:srgbClr xmlns:mc="http://schemas.openxmlformats.org/markup-compatibility/2006" xmlns:a14="http://schemas.microsoft.com/office/drawing/2010/main" val="272D37" mc:Ignorable=""/>
      </a:dk1>
      <a:lt1>
        <a:sysClr val="window" lastClr="FFFFFF"/>
      </a:lt1>
      <a:dk2>
        <a:srgbClr xmlns:mc="http://schemas.openxmlformats.org/markup-compatibility/2006" xmlns:a14="http://schemas.microsoft.com/office/drawing/2010/main" val="4E5B6F"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7FD13B" mc:Ignorable=""/>
      </a:accent1>
      <a:accent2>
        <a:srgbClr xmlns:mc="http://schemas.openxmlformats.org/markup-compatibility/2006" xmlns:a14="http://schemas.microsoft.com/office/drawing/2010/main" val="EA157A" mc:Ignorable=""/>
      </a:accent2>
      <a:accent3>
        <a:srgbClr xmlns:mc="http://schemas.openxmlformats.org/markup-compatibility/2006" xmlns:a14="http://schemas.microsoft.com/office/drawing/2010/main" val="FEB80A" mc:Ignorable=""/>
      </a:accent3>
      <a:accent4>
        <a:srgbClr xmlns:mc="http://schemas.openxmlformats.org/markup-compatibility/2006" xmlns:a14="http://schemas.microsoft.com/office/drawing/2010/main" val="00ADDC" mc:Ignorable=""/>
      </a:accent4>
      <a:accent5>
        <a:srgbClr xmlns:mc="http://schemas.openxmlformats.org/markup-compatibility/2006" xmlns:a14="http://schemas.microsoft.com/office/drawing/2010/main" val="738AC8" mc:Ignorable=""/>
      </a:accent5>
      <a:accent6>
        <a:srgbClr xmlns:mc="http://schemas.openxmlformats.org/markup-compatibility/2006" xmlns:a14="http://schemas.microsoft.com/office/drawing/2010/main" val="1AB39F" mc:Ignorable=""/>
      </a:accent6>
      <a:hlink>
        <a:srgbClr xmlns:mc="http://schemas.openxmlformats.org/markup-compatibility/2006" xmlns:a14="http://schemas.microsoft.com/office/drawing/2010/main" val="EB8803" mc:Ignorable=""/>
      </a:hlink>
      <a:folHlink>
        <a:srgbClr xmlns:mc="http://schemas.openxmlformats.org/markup-compatibility/2006" xmlns:a14="http://schemas.microsoft.com/office/drawing/2010/main" val="5F7791" mc:Ignorable=""/>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xmlns:mc="http://schemas.openxmlformats.org/markup-compatibility/2006" xmlns:a14="http://schemas.microsoft.com/office/drawing/2010/main" val="000000" mc:Ignorable="">
                <a:alpha val="50000"/>
              </a:srgbClr>
            </a:outerShdw>
            <a:softEdge rad="12700"/>
          </a:effectLst>
        </a:effectStyle>
        <a:effectStyle>
          <a:effectLst>
            <a:outerShdw blurRad="95000" rotWithShape="0">
              <a:srgbClr xmlns:mc="http://schemas.openxmlformats.org/markup-compatibility/2006" xmlns:a14="http://schemas.microsoft.com/office/drawing/2010/main" val="000000" mc:Ignorable="">
                <a:alpha val="50000"/>
              </a:srgbClr>
            </a:outerShdw>
            <a:softEdge rad="12700"/>
          </a:effectLst>
        </a:effectStyle>
        <a:effectStyle>
          <a:effectLst>
            <a:outerShdw blurRad="95000" algn="tl" rotWithShape="0">
              <a:srgbClr xmlns:mc="http://schemas.openxmlformats.org/markup-compatibility/2006" xmlns:a14="http://schemas.microsoft.com/office/drawing/2010/main" val="000000" mc:Ignorable="">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664</TotalTime>
  <Words>3335</Words>
  <Application>Microsoft Office PowerPoint</Application>
  <PresentationFormat>On-screen Show (4:3)</PresentationFormat>
  <Paragraphs>1307</Paragraphs>
  <Slides>77</Slides>
  <Notes>0</Notes>
  <HiddenSlides>0</HiddenSlides>
  <MMClips>0</MMClips>
  <ScaleCrop>false</ScaleCrop>
  <HeadingPairs>
    <vt:vector size="6" baseType="variant">
      <vt:variant>
        <vt:lpstr>Theme</vt:lpstr>
      </vt:variant>
      <vt:variant>
        <vt:i4>3</vt:i4>
      </vt:variant>
      <vt:variant>
        <vt:lpstr>Embedded OLE Servers</vt:lpstr>
      </vt:variant>
      <vt:variant>
        <vt:i4>3</vt:i4>
      </vt:variant>
      <vt:variant>
        <vt:lpstr>Slide Titles</vt:lpstr>
      </vt:variant>
      <vt:variant>
        <vt:i4>77</vt:i4>
      </vt:variant>
    </vt:vector>
  </HeadingPairs>
  <TitlesOfParts>
    <vt:vector size="83" baseType="lpstr">
      <vt:lpstr>تدفق</vt:lpstr>
      <vt:lpstr>1_تدفق</vt:lpstr>
      <vt:lpstr>2_تدفق</vt:lpstr>
      <vt:lpstr>AutoCAD Drawing</vt:lpstr>
      <vt:lpstr>AutoCAD.Drawing.16</vt:lpstr>
      <vt:lpstr>Equation</vt:lpstr>
      <vt:lpstr> اعداد الطلبة:   علاء الدين عبد الله قيسي. خالد أجمد فرحانة. عبد الرحمن ابراهيم ألحين.  اشراف  د.  حسن القاضي  قسم هندسة البناء   25/5/2009 </vt:lpstr>
      <vt:lpstr>الفصل الأول _ مقدمة</vt:lpstr>
      <vt:lpstr>فكرة المشروع</vt:lpstr>
      <vt:lpstr>أسباب اختيار المشروع</vt:lpstr>
      <vt:lpstr>موقع المشروع</vt:lpstr>
      <vt:lpstr>PowerPoint Presentation</vt:lpstr>
      <vt:lpstr> الوصف المعماري _الفصل الثاني</vt:lpstr>
      <vt:lpstr>PowerPoint Presentation</vt:lpstr>
      <vt:lpstr>PowerPoint Presentation</vt:lpstr>
      <vt:lpstr>PowerPoint Presentation</vt:lpstr>
      <vt:lpstr>PowerPoint Presentation</vt:lpstr>
      <vt:lpstr>وصف الواجهات </vt:lpstr>
      <vt:lpstr>PowerPoint Presentation</vt:lpstr>
      <vt:lpstr>PowerPoint Presentation</vt:lpstr>
      <vt:lpstr>الفصل الثالث _ التحليل البيئي</vt:lpstr>
      <vt:lpstr>PowerPoint Presentation</vt:lpstr>
      <vt:lpstr>PowerPoint Presentation</vt:lpstr>
      <vt:lpstr>الفصل الرابع _التحليل الإنشائي</vt:lpstr>
      <vt:lpstr>PowerPoint Presentation</vt:lpstr>
      <vt:lpstr>PowerPoint Presentation</vt:lpstr>
      <vt:lpstr>From sap 2000(12) </vt:lpstr>
      <vt:lpstr>Beams </vt:lpstr>
      <vt:lpstr>Hand calculation check of the beams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Tie beam </vt:lpstr>
      <vt:lpstr>PowerPoint Presentation</vt:lpstr>
      <vt:lpstr>Footings </vt:lpstr>
      <vt:lpstr>PowerPoint Presentation</vt:lpstr>
      <vt:lpstr>PowerPoint Presentation</vt:lpstr>
      <vt:lpstr>PowerPoint Presentation</vt:lpstr>
      <vt:lpstr>PowerPoint Presentation</vt:lpstr>
      <vt:lpstr>design of wall footings</vt:lpstr>
      <vt:lpstr>PowerPoint Presentation</vt:lpstr>
      <vt:lpstr>Design of stairs</vt:lpstr>
      <vt:lpstr>PowerPoint Presentation</vt:lpstr>
      <vt:lpstr>Part two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التصميم الزلزالي</vt:lpstr>
      <vt:lpstr>PowerPoint Presentation</vt:lpstr>
      <vt:lpstr>PowerPoint Presentation</vt:lpstr>
      <vt:lpstr>الفصل الخامس _ تصميم الأنظمة الكهربائية في المشروع</vt:lpstr>
      <vt:lpstr>PowerPoint Presentation</vt:lpstr>
      <vt:lpstr>PowerPoint Presentation</vt:lpstr>
      <vt:lpstr>PowerPoint Presentation</vt:lpstr>
      <vt:lpstr>PowerPoint Presentation</vt:lpstr>
      <vt:lpstr>PowerPoint Presentation</vt:lpstr>
      <vt:lpstr>تصميم الإنارة باستخدام الحاسوب</vt:lpstr>
      <vt:lpstr>PowerPoint Presentation</vt:lpstr>
      <vt:lpstr>PowerPoint Presentation</vt:lpstr>
      <vt:lpstr>PowerPoint Presentation</vt:lpstr>
      <vt:lpstr>PowerPoint Presentation</vt:lpstr>
      <vt:lpstr>PowerPoint Presentation</vt:lpstr>
      <vt:lpstr>تصميم ألانظمة الداخلية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اعداد الطلبة:           علاء الدين عبد الله قيسي.           خالد أجمد فرحانة.         عبد الرحمن ابراهيم ألحين.     اشراف  د.  حسن القاضي   قسم هندسة البناء   30/12/2009 </dc:title>
  <dc:creator>ABUMADA</dc:creator>
  <cp:lastModifiedBy>QUISSI</cp:lastModifiedBy>
  <cp:revision>109</cp:revision>
  <dcterms:created xsi:type="dcterms:W3CDTF">2010-05-24T06:22:17Z</dcterms:created>
  <dcterms:modified xsi:type="dcterms:W3CDTF">2010-05-25T07:22:18Z</dcterms:modified>
</cp:coreProperties>
</file>