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6" r:id="rId21"/>
    <p:sldId id="275" r:id="rId22"/>
    <p:sldId id="278" r:id="rId23"/>
    <p:sldId id="279" r:id="rId24"/>
    <p:sldId id="280" r:id="rId25"/>
    <p:sldId id="282" r:id="rId26"/>
    <p:sldId id="285" r:id="rId27"/>
    <p:sldId id="283" r:id="rId28"/>
    <p:sldId id="28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73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4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1721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884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4854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926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260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51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99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04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03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767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4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85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0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1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77ED6-B6D3-492E-9EE5-C44399FDDDB4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B50F0F7-0989-47D1-B049-BF25D9617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6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file:///G:\&#1588;&#1588;\&#1576;&#1608;&#1585;&#1576;&#1608;&#1610;&#1606;&#1578;%20&#1576;&#1585;&#1586;&#1606;&#1578;&#1610;&#1588;&#1606;\&#1589;&#1608;&#1585;&#1577;7.JPG" TargetMode="External"/><Relationship Id="rId4" Type="http://schemas.openxmlformats.org/officeDocument/2006/relationships/image" Target="../media/image13.jpe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71F33-8B92-4226-AB98-1E24BAAE92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371062"/>
            <a:ext cx="8915399" cy="5340625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Design of a Wastewater Collection Network for Tell Village – Nablus Governorate</a:t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3000" dirty="0">
                <a:solidFill>
                  <a:schemeClr val="accent1"/>
                </a:solidFill>
              </a:rPr>
              <a:t>By: </a:t>
            </a:r>
            <a:r>
              <a:rPr lang="en-US" sz="3000" dirty="0" smtClean="0">
                <a:solidFill>
                  <a:schemeClr val="accent1"/>
                </a:solidFill>
              </a:rPr>
              <a:t>Bara </a:t>
            </a:r>
            <a:r>
              <a:rPr lang="en-US" sz="3000" dirty="0" err="1" smtClean="0">
                <a:solidFill>
                  <a:schemeClr val="accent1"/>
                </a:solidFill>
              </a:rPr>
              <a:t>Rehan</a:t>
            </a:r>
            <a:r>
              <a:rPr lang="en-US" sz="3000" dirty="0">
                <a:solidFill>
                  <a:schemeClr val="accent1"/>
                </a:solidFill>
              </a:rPr>
              <a:t/>
            </a:r>
            <a:br>
              <a:rPr lang="en-US" sz="3000" dirty="0">
                <a:solidFill>
                  <a:schemeClr val="accent1"/>
                </a:solidFill>
              </a:rPr>
            </a:br>
            <a:r>
              <a:rPr lang="en-US" sz="4000" dirty="0">
                <a:solidFill>
                  <a:schemeClr val="accent1"/>
                </a:solidFill>
              </a:rPr>
              <a:t/>
            </a:r>
            <a:br>
              <a:rPr lang="en-US" sz="4000" dirty="0">
                <a:solidFill>
                  <a:schemeClr val="accent1"/>
                </a:solidFill>
              </a:rPr>
            </a:br>
            <a:r>
              <a:rPr lang="en-US" sz="3000" dirty="0">
                <a:solidFill>
                  <a:schemeClr val="accent1"/>
                </a:solidFill>
              </a:rPr>
              <a:t>Under supervision of: Dr. Mohammad </a:t>
            </a:r>
            <a:r>
              <a:rPr lang="en-US" sz="3000" dirty="0" err="1">
                <a:solidFill>
                  <a:schemeClr val="accent1"/>
                </a:solidFill>
              </a:rPr>
              <a:t>Almasri</a:t>
            </a:r>
            <a:r>
              <a:rPr lang="en-US" sz="3000" dirty="0">
                <a:solidFill>
                  <a:schemeClr val="accent1"/>
                </a:solidFill>
              </a:rPr>
              <a:t/>
            </a:r>
            <a:br>
              <a:rPr lang="en-US" sz="3000" dirty="0">
                <a:solidFill>
                  <a:schemeClr val="accent1"/>
                </a:solidFill>
              </a:rPr>
            </a:br>
            <a:r>
              <a:rPr lang="en-US" sz="3000" dirty="0">
                <a:solidFill>
                  <a:schemeClr val="accent1"/>
                </a:solidFill>
              </a:rPr>
              <a:t/>
            </a:r>
            <a:br>
              <a:rPr lang="en-US" sz="3000" dirty="0">
                <a:solidFill>
                  <a:schemeClr val="accent1"/>
                </a:solidFill>
              </a:rPr>
            </a:br>
            <a:r>
              <a:rPr lang="en-US" sz="3000" dirty="0" smtClean="0">
                <a:solidFill>
                  <a:schemeClr val="accent1"/>
                </a:solidFill>
              </a:rPr>
              <a:t>Fall </a:t>
            </a:r>
            <a:r>
              <a:rPr lang="en-US" sz="3000" dirty="0">
                <a:solidFill>
                  <a:schemeClr val="accent1"/>
                </a:solidFill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4816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02365-B9FE-4AD8-A558-D76BF9174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SITUATION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09AAE35-FF89-414B-A97C-D472F4CB15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905001"/>
            <a:ext cx="5013823" cy="4262570"/>
          </a:xfrm>
        </p:spPr>
      </p:pic>
    </p:spTree>
    <p:extLst>
      <p:ext uri="{BB962C8B-B14F-4D97-AF65-F5344CB8AC3E}">
        <p14:creationId xmlns:p14="http://schemas.microsoft.com/office/powerpoint/2010/main" val="61267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F340F-7B4A-47B7-A491-C4F46395F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132" y="401779"/>
            <a:ext cx="8915399" cy="1701897"/>
          </a:xfrm>
        </p:spPr>
        <p:txBody>
          <a:bodyPr/>
          <a:lstStyle/>
          <a:p>
            <a:r>
              <a:rPr lang="en-US" dirty="0"/>
              <a:t>WATER SITUATION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876560"/>
            <a:ext cx="8915399" cy="1555864"/>
          </a:xfrm>
        </p:spPr>
        <p:txBody>
          <a:bodyPr/>
          <a:lstStyle/>
          <a:p>
            <a:r>
              <a:rPr lang="en-US" b="1" dirty="0" smtClean="0"/>
              <a:t>Total Length                                       8230 m</a:t>
            </a:r>
            <a:endParaRPr lang="en-US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3F6AE1E-AF27-422C-8AB1-E370D5CFF67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1906178"/>
            <a:ext cx="7451725" cy="3225800"/>
          </a:xfrm>
        </p:spPr>
      </p:pic>
    </p:spTree>
    <p:extLst>
      <p:ext uri="{BB962C8B-B14F-4D97-AF65-F5344CB8AC3E}">
        <p14:creationId xmlns:p14="http://schemas.microsoft.com/office/powerpoint/2010/main" val="311189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616C1-9F1C-44CB-B2B0-FC7DEB8F3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</a:t>
            </a:r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8B22BCDA-5A1C-4298-ACD0-BE7B0867EC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9815" y="1905000"/>
            <a:ext cx="783134" cy="727208"/>
          </a:xfrm>
        </p:spPr>
      </p:pic>
      <p:sp>
        <p:nvSpPr>
          <p:cNvPr id="5" name="مستطيل مستدير الزوايا 3">
            <a:extLst>
              <a:ext uri="{FF2B5EF4-FFF2-40B4-BE49-F238E27FC236}">
                <a16:creationId xmlns:a16="http://schemas.microsoft.com/office/drawing/2014/main" id="{AE5548E5-0BE5-43CF-B968-BC03970DF2A6}"/>
              </a:ext>
            </a:extLst>
          </p:cNvPr>
          <p:cNvSpPr/>
          <p:nvPr/>
        </p:nvSpPr>
        <p:spPr bwMode="auto">
          <a:xfrm>
            <a:off x="2857500" y="4953000"/>
            <a:ext cx="2362200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sz="2500" dirty="0">
                <a:solidFill>
                  <a:schemeClr val="tx1"/>
                </a:solidFill>
                <a:latin typeface="+mj-lt"/>
              </a:rPr>
              <a:t>Define the Problem</a:t>
            </a:r>
            <a:endParaRPr lang="ar-JO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مستطيل مستدير الزوايا 9">
            <a:extLst>
              <a:ext uri="{FF2B5EF4-FFF2-40B4-BE49-F238E27FC236}">
                <a16:creationId xmlns:a16="http://schemas.microsoft.com/office/drawing/2014/main" id="{480348EC-A649-4832-B1B9-49EC4A7C7E58}"/>
              </a:ext>
            </a:extLst>
          </p:cNvPr>
          <p:cNvSpPr/>
          <p:nvPr/>
        </p:nvSpPr>
        <p:spPr bwMode="auto">
          <a:xfrm>
            <a:off x="3848100" y="4191000"/>
            <a:ext cx="2362200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sz="2500" dirty="0">
                <a:solidFill>
                  <a:schemeClr val="tx1"/>
                </a:solidFill>
                <a:latin typeface="+mj-lt"/>
              </a:rPr>
              <a:t>Select Study Area </a:t>
            </a:r>
            <a:endParaRPr lang="ar-JO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مستطيل مستدير الزوايا 10">
            <a:extLst>
              <a:ext uri="{FF2B5EF4-FFF2-40B4-BE49-F238E27FC236}">
                <a16:creationId xmlns:a16="http://schemas.microsoft.com/office/drawing/2014/main" id="{49105315-6BC4-46C3-B289-62AC92C554D4}"/>
              </a:ext>
            </a:extLst>
          </p:cNvPr>
          <p:cNvSpPr/>
          <p:nvPr/>
        </p:nvSpPr>
        <p:spPr bwMode="auto">
          <a:xfrm>
            <a:off x="4914900" y="3429000"/>
            <a:ext cx="2362200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sz="2500" dirty="0">
                <a:solidFill>
                  <a:schemeClr val="tx1"/>
                </a:solidFill>
                <a:latin typeface="+mj-lt"/>
              </a:rPr>
              <a:t>Data collection</a:t>
            </a:r>
            <a:endParaRPr lang="ar-JO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مستطيل مستدير الزوايا 11">
            <a:extLst>
              <a:ext uri="{FF2B5EF4-FFF2-40B4-BE49-F238E27FC236}">
                <a16:creationId xmlns:a16="http://schemas.microsoft.com/office/drawing/2014/main" id="{AC85701F-40D3-4246-ACCE-DBEA80A3AB74}"/>
              </a:ext>
            </a:extLst>
          </p:cNvPr>
          <p:cNvSpPr/>
          <p:nvPr/>
        </p:nvSpPr>
        <p:spPr bwMode="auto">
          <a:xfrm>
            <a:off x="5829300" y="2667000"/>
            <a:ext cx="2362200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sz="2600" dirty="0">
                <a:solidFill>
                  <a:schemeClr val="tx1"/>
                </a:solidFill>
                <a:latin typeface="+mj-lt"/>
              </a:rPr>
              <a:t>Software Programs</a:t>
            </a:r>
            <a:endParaRPr lang="ar-JO" sz="2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مستطيل مستدير الزوايا 12">
            <a:extLst>
              <a:ext uri="{FF2B5EF4-FFF2-40B4-BE49-F238E27FC236}">
                <a16:creationId xmlns:a16="http://schemas.microsoft.com/office/drawing/2014/main" id="{D2BE3BA7-D9DB-4DAB-B453-65E3BF08779E}"/>
              </a:ext>
            </a:extLst>
          </p:cNvPr>
          <p:cNvSpPr/>
          <p:nvPr/>
        </p:nvSpPr>
        <p:spPr bwMode="auto">
          <a:xfrm>
            <a:off x="6819900" y="1905000"/>
            <a:ext cx="2362200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sz="2600" dirty="0">
                <a:solidFill>
                  <a:schemeClr val="tx1"/>
                </a:solidFill>
                <a:latin typeface="+mj-lt"/>
              </a:rPr>
              <a:t>Design WWCN</a:t>
            </a:r>
            <a:endParaRPr lang="ar-JO" sz="2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سهم لأعلى 15">
            <a:extLst>
              <a:ext uri="{FF2B5EF4-FFF2-40B4-BE49-F238E27FC236}">
                <a16:creationId xmlns:a16="http://schemas.microsoft.com/office/drawing/2014/main" id="{342111D5-A397-47DC-803B-D8D0D59D94D1}"/>
              </a:ext>
            </a:extLst>
          </p:cNvPr>
          <p:cNvSpPr/>
          <p:nvPr/>
        </p:nvSpPr>
        <p:spPr bwMode="auto">
          <a:xfrm rot="3052913">
            <a:off x="4245941" y="624085"/>
            <a:ext cx="484188" cy="5457430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r" eaLnBrk="1" hangingPunct="1">
              <a:defRPr/>
            </a:pPr>
            <a:endParaRPr lang="ar-JO">
              <a:solidFill>
                <a:schemeClr val="tx1"/>
              </a:solidFill>
            </a:endParaRPr>
          </a:p>
        </p:txBody>
      </p:sp>
      <p:pic>
        <p:nvPicPr>
          <p:cNvPr id="13" name="Picture 12" descr="161">
            <a:hlinkClick r:id="" action="ppaction://noaction"/>
            <a:extLst>
              <a:ext uri="{FF2B5EF4-FFF2-40B4-BE49-F238E27FC236}">
                <a16:creationId xmlns:a16="http://schemas.microsoft.com/office/drawing/2014/main" id="{F4224972-E50C-4A6B-995F-1A6684693F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4267200"/>
            <a:ext cx="60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صورة 17" descr="Figure-Sitting-With-Question-Mark.jpg">
            <a:extLst>
              <a:ext uri="{FF2B5EF4-FFF2-40B4-BE49-F238E27FC236}">
                <a16:creationId xmlns:a16="http://schemas.microsoft.com/office/drawing/2014/main" id="{C30F1D76-1BDF-48A2-87BA-AD6BF1555A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5029200"/>
            <a:ext cx="609600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17" descr="http://www.advanceduninstaller.com/app-icons/b6/16/463/b616463b45d295f9e94bc1a1e7400c7d/icon.ico">
            <a:extLst>
              <a:ext uri="{FF2B5EF4-FFF2-40B4-BE49-F238E27FC236}">
                <a16:creationId xmlns:a16="http://schemas.microsoft.com/office/drawing/2014/main" id="{1F2A9717-0AD8-4589-B2B8-4EF66191BC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779250" y="-11350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endParaRPr lang="ar-SA" altLang="en-US"/>
          </a:p>
        </p:txBody>
      </p:sp>
      <p:pic>
        <p:nvPicPr>
          <p:cNvPr id="16" name="Picture 13" descr="232">
            <a:hlinkClick r:id="rId5" action="ppaction://hlinkfile"/>
            <a:extLst>
              <a:ext uri="{FF2B5EF4-FFF2-40B4-BE49-F238E27FC236}">
                <a16:creationId xmlns:a16="http://schemas.microsoft.com/office/drawing/2014/main" id="{903F9DC8-9C56-4E0A-A2D7-B8ED9C439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768" y="3629025"/>
            <a:ext cx="62706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صورة 17" descr="w.PNG">
            <a:extLst>
              <a:ext uri="{FF2B5EF4-FFF2-40B4-BE49-F238E27FC236}">
                <a16:creationId xmlns:a16="http://schemas.microsoft.com/office/drawing/2014/main" id="{3CCB4B6C-81A5-4E91-B271-C4B76B9BD5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609" y="2743200"/>
            <a:ext cx="533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29848A7-A0F4-45C5-87A0-66C90CE38C5C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9023" y="2705100"/>
            <a:ext cx="609600" cy="609600"/>
          </a:xfrm>
          <a:prstGeom prst="rect">
            <a:avLst/>
          </a:prstGeom>
        </p:spPr>
      </p:pic>
      <p:sp>
        <p:nvSpPr>
          <p:cNvPr id="17" name="مستطيل مستدير الزوايا 12">
            <a:extLst>
              <a:ext uri="{FF2B5EF4-FFF2-40B4-BE49-F238E27FC236}">
                <a16:creationId xmlns:a16="http://schemas.microsoft.com/office/drawing/2014/main" id="{D2BE3BA7-D9DB-4DAB-B453-65E3BF08779E}"/>
              </a:ext>
            </a:extLst>
          </p:cNvPr>
          <p:cNvSpPr/>
          <p:nvPr/>
        </p:nvSpPr>
        <p:spPr bwMode="auto">
          <a:xfrm>
            <a:off x="7320596" y="955808"/>
            <a:ext cx="2362200" cy="83489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sz="2600" dirty="0" smtClean="0">
                <a:solidFill>
                  <a:schemeClr val="tx1"/>
                </a:solidFill>
                <a:latin typeface="+mj-lt"/>
              </a:rPr>
              <a:t>Estimate </a:t>
            </a:r>
            <a:r>
              <a:rPr lang="en-US" sz="2600" dirty="0">
                <a:solidFill>
                  <a:schemeClr val="tx1"/>
                </a:solidFill>
                <a:latin typeface="+mj-lt"/>
              </a:rPr>
              <a:t>WWCN</a:t>
            </a:r>
            <a:endParaRPr lang="ar-JO" sz="2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588" y="1058783"/>
            <a:ext cx="971922" cy="58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3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3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3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3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3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3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3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" dur="3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3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3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3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3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3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3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3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7" dur="3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3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3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3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4" dur="3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B0859-4647-4E27-A7B5-2EE1698B4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06BD6-475E-4A5D-97A7-FE97D9E53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1027" y="1767840"/>
            <a:ext cx="8915400" cy="377762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600" dirty="0" smtClean="0"/>
              <a:t>CONTOUR picture </a:t>
            </a:r>
            <a:endParaRPr lang="en-US" sz="26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6292E2-4E04-458E-8401-CCB774B8D7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559" y="2515738"/>
            <a:ext cx="6583501" cy="423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4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890E0-9AFE-40AD-848E-E8F952AF3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COLLECTION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C3F06C1-D83D-4904-AD6A-DCF13E779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600" dirty="0"/>
              <a:t>AIRIAL PHOTO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13E365-0E6B-4A75-8B8B-46B3F49B9B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2704866"/>
            <a:ext cx="7548701" cy="391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0153D-1E52-459A-B88A-C26B9683A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PROGRAMS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68CE0-183A-44B0-AF8A-0583391F5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600" dirty="0"/>
              <a:t>SewerCAD Program</a:t>
            </a:r>
          </a:p>
          <a:p>
            <a:pPr marL="0" indent="0">
              <a:buNone/>
            </a:pPr>
            <a:r>
              <a:rPr lang="en-US" dirty="0"/>
              <a:t>The modeling software compiler can consider Manning Equation in its computation algorithm Manning Equation: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Manning Equation: V=(R^(2/3) √s)/n         Where:		</a:t>
            </a:r>
          </a:p>
          <a:p>
            <a:pPr marL="0" indent="0">
              <a:buNone/>
            </a:pPr>
            <a:r>
              <a:rPr lang="en-US" dirty="0"/>
              <a:t>V = velocity (m/s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n = coefficient of roughness </a:t>
            </a:r>
            <a:r>
              <a:rPr lang="en-US" dirty="0" smtClean="0"/>
              <a:t>(Dimensionless)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 = hydraulic radius (m</a:t>
            </a:r>
            <a:r>
              <a:rPr lang="en-US" dirty="0" smtClean="0"/>
              <a:t>)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S = slope of the energy grade line (m/m).</a:t>
            </a:r>
          </a:p>
        </p:txBody>
      </p:sp>
      <p:pic>
        <p:nvPicPr>
          <p:cNvPr id="4" name="صورة 17" descr="w.PNG">
            <a:extLst>
              <a:ext uri="{FF2B5EF4-FFF2-40B4-BE49-F238E27FC236}">
                <a16:creationId xmlns:a16="http://schemas.microsoft.com/office/drawing/2014/main" id="{2DB245CA-BAD9-42E3-9AC8-5C41E7C63F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9287" y="4216085"/>
            <a:ext cx="1262269" cy="1442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706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529FD-A1A0-4820-8756-E1EA495D3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903A3-0A41-4073-BC5A-07BA3E57F2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Allocating the manholes location on the aerial photos and master plan using ArcGIS.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B7C883-53F2-45FA-AA7A-9CDE4EF83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2749336"/>
            <a:ext cx="6593977" cy="339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79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C0CF4-B397-4E01-BFD7-E4327695A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CC0A6-51F9-4571-B23C-5CCCF09E6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Importing the final manholes location into the SewerCAD by using </a:t>
            </a:r>
            <a:r>
              <a:rPr lang="en-US" dirty="0" smtClean="0"/>
              <a:t>ModelBuilder </a:t>
            </a:r>
            <a:r>
              <a:rPr lang="en-US" dirty="0"/>
              <a:t>Tool.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B5E746-E092-4C41-AFB8-FC69F0CF85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2930270"/>
            <a:ext cx="5342075" cy="377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2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C8260-479E-4D4C-9FCD-D6B7C28EC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C2AC0-6D8A-4BE4-8176-2B0D3A112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Connecting the conduits between the manholes in </a:t>
            </a:r>
            <a:r>
              <a:rPr lang="en-US" dirty="0" err="1"/>
              <a:t>SewerCAD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D972EE-5793-4F04-AF7D-5112D8478A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567307"/>
            <a:ext cx="7013576" cy="398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65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C8260-479E-4D4C-9FCD-D6B7C28EC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C2AC0-6D8A-4BE4-8176-2B0D3A112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600" dirty="0"/>
              <a:t>Defining the manholes and conduit characteristics and assigning the load on each manhole by principals of equally distribution.</a:t>
            </a:r>
          </a:p>
        </p:txBody>
      </p:sp>
    </p:spTree>
    <p:extLst>
      <p:ext uri="{BB962C8B-B14F-4D97-AF65-F5344CB8AC3E}">
        <p14:creationId xmlns:p14="http://schemas.microsoft.com/office/powerpoint/2010/main" val="61762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CF365-422F-4896-9F9F-EA06EA066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مستطيل 4">
            <a:extLst>
              <a:ext uri="{FF2B5EF4-FFF2-40B4-BE49-F238E27FC236}">
                <a16:creationId xmlns:a16="http://schemas.microsoft.com/office/drawing/2014/main" id="{34A6167B-DF4C-46A9-A228-EFA64F87110C}"/>
              </a:ext>
            </a:extLst>
          </p:cNvPr>
          <p:cNvSpPr/>
          <p:nvPr/>
        </p:nvSpPr>
        <p:spPr>
          <a:xfrm>
            <a:off x="2710540" y="1535441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شكل حر 6">
            <a:extLst>
              <a:ext uri="{FF2B5EF4-FFF2-40B4-BE49-F238E27FC236}">
                <a16:creationId xmlns:a16="http://schemas.microsoft.com/office/drawing/2014/main" id="{EE896C0D-CC88-4AE5-B981-681DDD335D54}"/>
              </a:ext>
            </a:extLst>
          </p:cNvPr>
          <p:cNvSpPr/>
          <p:nvPr/>
        </p:nvSpPr>
        <p:spPr>
          <a:xfrm>
            <a:off x="3111136" y="1332683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/>
              <a:t>INTRODUCTION</a:t>
            </a:r>
          </a:p>
        </p:txBody>
      </p:sp>
      <p:sp>
        <p:nvSpPr>
          <p:cNvPr id="6" name="مستطيل 7">
            <a:extLst>
              <a:ext uri="{FF2B5EF4-FFF2-40B4-BE49-F238E27FC236}">
                <a16:creationId xmlns:a16="http://schemas.microsoft.com/office/drawing/2014/main" id="{24547849-B402-48E4-B378-709570A05FFC}"/>
              </a:ext>
            </a:extLst>
          </p:cNvPr>
          <p:cNvSpPr/>
          <p:nvPr/>
        </p:nvSpPr>
        <p:spPr>
          <a:xfrm>
            <a:off x="2710540" y="2306561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شكل حر 8">
            <a:extLst>
              <a:ext uri="{FF2B5EF4-FFF2-40B4-BE49-F238E27FC236}">
                <a16:creationId xmlns:a16="http://schemas.microsoft.com/office/drawing/2014/main" id="{15C39DA7-7C2A-46AF-A4E2-4C35EC4FEA6A}"/>
              </a:ext>
            </a:extLst>
          </p:cNvPr>
          <p:cNvSpPr/>
          <p:nvPr/>
        </p:nvSpPr>
        <p:spPr>
          <a:xfrm>
            <a:off x="3085507" y="2055641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/>
              <a:t>OBJECTIVES</a:t>
            </a:r>
          </a:p>
        </p:txBody>
      </p:sp>
      <p:sp>
        <p:nvSpPr>
          <p:cNvPr id="8" name="مستطيل 9">
            <a:extLst>
              <a:ext uri="{FF2B5EF4-FFF2-40B4-BE49-F238E27FC236}">
                <a16:creationId xmlns:a16="http://schemas.microsoft.com/office/drawing/2014/main" id="{A7345405-A1E3-4844-8E14-AAB2DD0FC01E}"/>
              </a:ext>
            </a:extLst>
          </p:cNvPr>
          <p:cNvSpPr/>
          <p:nvPr/>
        </p:nvSpPr>
        <p:spPr>
          <a:xfrm>
            <a:off x="2710540" y="3077681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شكل حر 10">
            <a:extLst>
              <a:ext uri="{FF2B5EF4-FFF2-40B4-BE49-F238E27FC236}">
                <a16:creationId xmlns:a16="http://schemas.microsoft.com/office/drawing/2014/main" id="{DDD1D0C0-E673-4D4C-8078-94DBC1E6A61E}"/>
              </a:ext>
            </a:extLst>
          </p:cNvPr>
          <p:cNvSpPr/>
          <p:nvPr/>
        </p:nvSpPr>
        <p:spPr>
          <a:xfrm>
            <a:off x="3085507" y="2824129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/>
              <a:t>STUDY AREA</a:t>
            </a:r>
          </a:p>
        </p:txBody>
      </p:sp>
      <p:sp>
        <p:nvSpPr>
          <p:cNvPr id="10" name="مستطيل 11">
            <a:extLst>
              <a:ext uri="{FF2B5EF4-FFF2-40B4-BE49-F238E27FC236}">
                <a16:creationId xmlns:a16="http://schemas.microsoft.com/office/drawing/2014/main" id="{D7FDE2C8-A66F-42C3-BB8D-BF9EB59464FD}"/>
              </a:ext>
            </a:extLst>
          </p:cNvPr>
          <p:cNvSpPr/>
          <p:nvPr/>
        </p:nvSpPr>
        <p:spPr>
          <a:xfrm>
            <a:off x="2710540" y="3848801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شكل حر 12">
            <a:extLst>
              <a:ext uri="{FF2B5EF4-FFF2-40B4-BE49-F238E27FC236}">
                <a16:creationId xmlns:a16="http://schemas.microsoft.com/office/drawing/2014/main" id="{547AA34D-6344-401C-B591-0F3FAE27CC22}"/>
              </a:ext>
            </a:extLst>
          </p:cNvPr>
          <p:cNvSpPr/>
          <p:nvPr/>
        </p:nvSpPr>
        <p:spPr>
          <a:xfrm>
            <a:off x="3085507" y="3597881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/>
              <a:t>METHODOLOGY</a:t>
            </a:r>
          </a:p>
        </p:txBody>
      </p:sp>
      <p:sp>
        <p:nvSpPr>
          <p:cNvPr id="12" name="مستطيل 13">
            <a:extLst>
              <a:ext uri="{FF2B5EF4-FFF2-40B4-BE49-F238E27FC236}">
                <a16:creationId xmlns:a16="http://schemas.microsoft.com/office/drawing/2014/main" id="{38BC057E-03A7-4CF4-90B0-BA25040A7182}"/>
              </a:ext>
            </a:extLst>
          </p:cNvPr>
          <p:cNvSpPr/>
          <p:nvPr/>
        </p:nvSpPr>
        <p:spPr>
          <a:xfrm>
            <a:off x="2710540" y="4619922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شكل حر 14">
            <a:extLst>
              <a:ext uri="{FF2B5EF4-FFF2-40B4-BE49-F238E27FC236}">
                <a16:creationId xmlns:a16="http://schemas.microsoft.com/office/drawing/2014/main" id="{6BD9A0CD-4766-4F03-8831-762921383DE3}"/>
              </a:ext>
            </a:extLst>
          </p:cNvPr>
          <p:cNvSpPr/>
          <p:nvPr/>
        </p:nvSpPr>
        <p:spPr>
          <a:xfrm>
            <a:off x="3085507" y="4369002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2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dirty="0"/>
              <a:t>DESIGN</a:t>
            </a:r>
            <a:endParaRPr lang="en-US" sz="1700" kern="1200" dirty="0"/>
          </a:p>
        </p:txBody>
      </p:sp>
      <p:sp>
        <p:nvSpPr>
          <p:cNvPr id="14" name="مستطيل 15">
            <a:extLst>
              <a:ext uri="{FF2B5EF4-FFF2-40B4-BE49-F238E27FC236}">
                <a16:creationId xmlns:a16="http://schemas.microsoft.com/office/drawing/2014/main" id="{DC32063A-27A4-49C5-99E4-FFAC78DB5441}"/>
              </a:ext>
            </a:extLst>
          </p:cNvPr>
          <p:cNvSpPr/>
          <p:nvPr/>
        </p:nvSpPr>
        <p:spPr>
          <a:xfrm>
            <a:off x="2710540" y="5391042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15" name="شكل حر 16">
            <a:extLst>
              <a:ext uri="{FF2B5EF4-FFF2-40B4-BE49-F238E27FC236}">
                <a16:creationId xmlns:a16="http://schemas.microsoft.com/office/drawing/2014/main" id="{59FA5518-93C7-4ABE-B4D8-30AD55A30676}"/>
              </a:ext>
            </a:extLst>
          </p:cNvPr>
          <p:cNvSpPr/>
          <p:nvPr/>
        </p:nvSpPr>
        <p:spPr>
          <a:xfrm>
            <a:off x="3085507" y="5140122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dirty="0"/>
              <a:t>RESULTS</a:t>
            </a:r>
            <a:endParaRPr lang="en-US" sz="1700" kern="1200" dirty="0"/>
          </a:p>
        </p:txBody>
      </p:sp>
      <p:sp>
        <p:nvSpPr>
          <p:cNvPr id="16" name="مستطيل 18">
            <a:extLst>
              <a:ext uri="{FF2B5EF4-FFF2-40B4-BE49-F238E27FC236}">
                <a16:creationId xmlns:a16="http://schemas.microsoft.com/office/drawing/2014/main" id="{AE79315A-88C9-4992-8C78-C4FB97A582A7}"/>
              </a:ext>
            </a:extLst>
          </p:cNvPr>
          <p:cNvSpPr/>
          <p:nvPr/>
        </p:nvSpPr>
        <p:spPr>
          <a:xfrm>
            <a:off x="2704168" y="6133482"/>
            <a:ext cx="7499350" cy="428400"/>
          </a:xfrm>
          <a:prstGeom prst="rect">
            <a:avLst/>
          </a:prstGeom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17" name="شكل حر 17">
            <a:extLst>
              <a:ext uri="{FF2B5EF4-FFF2-40B4-BE49-F238E27FC236}">
                <a16:creationId xmlns:a16="http://schemas.microsoft.com/office/drawing/2014/main" id="{3119BC8C-C52F-4508-8973-6735BEE79025}"/>
              </a:ext>
            </a:extLst>
          </p:cNvPr>
          <p:cNvSpPr/>
          <p:nvPr/>
        </p:nvSpPr>
        <p:spPr>
          <a:xfrm>
            <a:off x="3111136" y="6047591"/>
            <a:ext cx="5249545" cy="501840"/>
          </a:xfrm>
          <a:custGeom>
            <a:avLst/>
            <a:gdLst>
              <a:gd name="connsiteX0" fmla="*/ 0 w 5249545"/>
              <a:gd name="connsiteY0" fmla="*/ 83642 h 501840"/>
              <a:gd name="connsiteX1" fmla="*/ 83642 w 5249545"/>
              <a:gd name="connsiteY1" fmla="*/ 0 h 501840"/>
              <a:gd name="connsiteX2" fmla="*/ 5165903 w 5249545"/>
              <a:gd name="connsiteY2" fmla="*/ 0 h 501840"/>
              <a:gd name="connsiteX3" fmla="*/ 5249545 w 5249545"/>
              <a:gd name="connsiteY3" fmla="*/ 83642 h 501840"/>
              <a:gd name="connsiteX4" fmla="*/ 5249545 w 5249545"/>
              <a:gd name="connsiteY4" fmla="*/ 418198 h 501840"/>
              <a:gd name="connsiteX5" fmla="*/ 5165903 w 5249545"/>
              <a:gd name="connsiteY5" fmla="*/ 501840 h 501840"/>
              <a:gd name="connsiteX6" fmla="*/ 83642 w 5249545"/>
              <a:gd name="connsiteY6" fmla="*/ 501840 h 501840"/>
              <a:gd name="connsiteX7" fmla="*/ 0 w 5249545"/>
              <a:gd name="connsiteY7" fmla="*/ 418198 h 501840"/>
              <a:gd name="connsiteX8" fmla="*/ 0 w 5249545"/>
              <a:gd name="connsiteY8" fmla="*/ 83642 h 50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49545" h="501840">
                <a:moveTo>
                  <a:pt x="0" y="83642"/>
                </a:moveTo>
                <a:cubicBezTo>
                  <a:pt x="0" y="37448"/>
                  <a:pt x="37448" y="0"/>
                  <a:pt x="83642" y="0"/>
                </a:cubicBezTo>
                <a:lnTo>
                  <a:pt x="5165903" y="0"/>
                </a:lnTo>
                <a:cubicBezTo>
                  <a:pt x="5212097" y="0"/>
                  <a:pt x="5249545" y="37448"/>
                  <a:pt x="5249545" y="83642"/>
                </a:cubicBezTo>
                <a:lnTo>
                  <a:pt x="5249545" y="418198"/>
                </a:lnTo>
                <a:cubicBezTo>
                  <a:pt x="5249545" y="464392"/>
                  <a:pt x="5212097" y="501840"/>
                  <a:pt x="5165903" y="501840"/>
                </a:cubicBezTo>
                <a:lnTo>
                  <a:pt x="83642" y="501840"/>
                </a:lnTo>
                <a:cubicBezTo>
                  <a:pt x="37448" y="501840"/>
                  <a:pt x="0" y="464392"/>
                  <a:pt x="0" y="418198"/>
                </a:cubicBezTo>
                <a:lnTo>
                  <a:pt x="0" y="83642"/>
                </a:lnTo>
                <a:close/>
              </a:path>
            </a:pathLst>
          </a:cu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918" tIns="24498" rIns="222918" bIns="24498" numCol="1" spcCol="1270" anchor="ctr" anchorCtr="0">
            <a:noAutofit/>
          </a:bodyPr>
          <a:lstStyle/>
          <a:p>
            <a:pPr lvl="0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chemeClr val="tx1"/>
                </a:solidFill>
              </a:rPr>
              <a:t>CONCLUSIONS</a:t>
            </a:r>
            <a:r>
              <a:rPr lang="en-US" sz="1700" dirty="0">
                <a:solidFill>
                  <a:schemeClr val="tx1"/>
                </a:solidFill>
              </a:rPr>
              <a:t> &amp; RECOMMENDATIONS</a:t>
            </a:r>
            <a:endParaRPr lang="en-US" sz="17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58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C8260-479E-4D4C-9FCD-D6B7C28EC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C2AC0-6D8A-4BE4-8176-2B0D3A112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Assigning the </a:t>
            </a:r>
            <a:r>
              <a:rPr lang="en-US" b="1" dirty="0"/>
              <a:t>design constraints </a:t>
            </a:r>
            <a:r>
              <a:rPr lang="en-US" dirty="0"/>
              <a:t>that will be used in our design as the following: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4549A36B-2775-4DE5-BA83-140BF9F5D8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3118264"/>
            <a:ext cx="7815029" cy="311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4F3A8-67EC-49DE-8A98-BE0ED3300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50F8F29-A8AA-4D9D-944D-696CE2E3D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The village was divided into two parts (eastern and western). The eastern part was taken to be designed in this stage.</a:t>
            </a:r>
          </a:p>
        </p:txBody>
      </p:sp>
      <p:pic>
        <p:nvPicPr>
          <p:cNvPr id="8" name="Content Placeholder 18">
            <a:extLst>
              <a:ext uri="{FF2B5EF4-FFF2-40B4-BE49-F238E27FC236}">
                <a16:creationId xmlns:a16="http://schemas.microsoft.com/office/drawing/2014/main" id="{574F1E7C-B4FD-4C1B-AD34-5D0201DE76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2832826"/>
            <a:ext cx="7103428" cy="377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8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F540B-2B43-46DB-8232-18E7563B1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21781-FF2E-4C3B-B1CB-527C70BB6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Manhole depths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481943" y="3127194"/>
            <a:ext cx="7158446" cy="373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53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F540B-2B43-46DB-8232-18E7563B1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21781-FF2E-4C3B-B1CB-527C70BB6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658982"/>
            <a:ext cx="8915400" cy="425223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Velocity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007223" y="2272936"/>
            <a:ext cx="8318274" cy="382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5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F540B-2B43-46DB-8232-18E7563B1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21781-FF2E-4C3B-B1CB-527C70BB6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Slope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913017" y="2860765"/>
            <a:ext cx="6805749" cy="368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63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6981F-FD21-439C-99B0-E1D88FC01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AF906-E90A-4749-BA15-A05198659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32411"/>
            <a:ext cx="8915400" cy="4578811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Sewerage Network Quantities </a:t>
            </a:r>
            <a:r>
              <a:rPr lang="en-US" sz="2400" b="1" dirty="0" smtClean="0">
                <a:solidFill>
                  <a:schemeClr val="tx1"/>
                </a:solidFill>
              </a:rPr>
              <a:t>Estimation </a:t>
            </a:r>
            <a:endParaRPr lang="en-US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ar-SA" sz="2400" b="1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Earthwork: excavation, Backfilling, Reinstatement.</a:t>
            </a:r>
          </a:p>
          <a:p>
            <a:endParaRPr lang="en-US" dirty="0" smtClean="0"/>
          </a:p>
          <a:p>
            <a:r>
              <a:rPr lang="en-US" dirty="0" smtClean="0"/>
              <a:t>Pipe works: delivery and installation </a:t>
            </a:r>
            <a:r>
              <a:rPr lang="en-US" dirty="0" err="1" smtClean="0"/>
              <a:t>counduits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Manhole concrete works: delivery and installation manhole structure.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86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Sewerage Network Quantities Estimation</a:t>
            </a:r>
            <a:r>
              <a:rPr lang="ar-SA" b="1" dirty="0">
                <a:solidFill>
                  <a:schemeClr val="tx1"/>
                </a:solidFill>
              </a:rPr>
              <a:t/>
            </a:r>
            <a:br>
              <a:rPr lang="ar-SA" b="1" dirty="0">
                <a:solidFill>
                  <a:schemeClr val="tx1"/>
                </a:solidFill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2651" y="1998618"/>
            <a:ext cx="5965962" cy="470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9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82771-4CB2-4138-A400-359630F8B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&amp; RECOMMENDATION 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D17A8A1A-5C7F-4DA5-B2EC-E7F22F7ABC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2520955"/>
            <a:ext cx="7771763" cy="3778250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074D25A-E478-4E08-BC15-1070533D8C3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021" y="2622407"/>
            <a:ext cx="552450" cy="6609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D7E9FA5-CD43-4183-91C8-B5C359E917CC}"/>
              </a:ext>
            </a:extLst>
          </p:cNvPr>
          <p:cNvSpPr txBox="1"/>
          <p:nvPr/>
        </p:nvSpPr>
        <p:spPr>
          <a:xfrm>
            <a:off x="4216675" y="2637027"/>
            <a:ext cx="1338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Sarra WWTP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EA008-A8A1-481A-B249-3D0822BE5E51}"/>
              </a:ext>
            </a:extLst>
          </p:cNvPr>
          <p:cNvSpPr txBox="1"/>
          <p:nvPr/>
        </p:nvSpPr>
        <p:spPr>
          <a:xfrm flipH="1">
            <a:off x="7215145" y="4711683"/>
            <a:ext cx="3149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Discharge point</a:t>
            </a:r>
          </a:p>
        </p:txBody>
      </p:sp>
    </p:spTree>
    <p:extLst>
      <p:ext uri="{BB962C8B-B14F-4D97-AF65-F5344CB8AC3E}">
        <p14:creationId xmlns:p14="http://schemas.microsoft.com/office/powerpoint/2010/main" val="183230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9504C-9540-45FF-9AA6-C2B03884F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2994991"/>
            <a:ext cx="8911687" cy="2107095"/>
          </a:xfrm>
        </p:spPr>
        <p:txBody>
          <a:bodyPr>
            <a:normAutofit/>
          </a:bodyPr>
          <a:lstStyle/>
          <a:p>
            <a:pPr algn="ctr"/>
            <a:r>
              <a:rPr lang="en-US" sz="6500" dirty="0">
                <a:solidFill>
                  <a:schemeClr val="accent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47737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18D9752-7C1F-4EB6-9F2D-C536B7265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14CFCF-499B-4331-98C5-4840AD73D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5CE4FE-EDDD-4166-8449-DFDFE545D4BC}"/>
              </a:ext>
            </a:extLst>
          </p:cNvPr>
          <p:cNvSpPr/>
          <p:nvPr/>
        </p:nvSpPr>
        <p:spPr>
          <a:xfrm>
            <a:off x="851450" y="1749285"/>
            <a:ext cx="4134677" cy="477078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9CF237-992D-4CC1-97AF-72EA54C2FA41}"/>
              </a:ext>
            </a:extLst>
          </p:cNvPr>
          <p:cNvSpPr/>
          <p:nvPr/>
        </p:nvSpPr>
        <p:spPr>
          <a:xfrm>
            <a:off x="7818783" y="1749285"/>
            <a:ext cx="4234982" cy="477078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888E918-FA37-476A-8844-8BE34EEE4A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826" y="1979941"/>
            <a:ext cx="3776870" cy="2014714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380649-8C86-4D77-BE4B-34CE131B15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826" y="4111827"/>
            <a:ext cx="3776870" cy="21983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69415F8-642D-400C-BC02-44E90BE8FE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50" y="1979941"/>
            <a:ext cx="3677478" cy="4330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33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E78E8-C915-456C-BC7F-357F68F61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14320-77CC-4C2F-AE8E-12CF1013C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/>
              <a:t>Design of a wastewater collection network for Tell </a:t>
            </a:r>
            <a:r>
              <a:rPr lang="en-US" sz="2600" dirty="0" smtClean="0"/>
              <a:t>Village and estimate </a:t>
            </a:r>
            <a:r>
              <a:rPr lang="en-US" sz="2600" dirty="0" smtClean="0"/>
              <a:t>its</a:t>
            </a:r>
            <a:r>
              <a:rPr lang="en-US" sz="2600" dirty="0" smtClean="0"/>
              <a:t> </a:t>
            </a:r>
            <a:r>
              <a:rPr lang="en-US" sz="2600" dirty="0" smtClean="0"/>
              <a:t>cost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80258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DDEA0-CD6A-4D50-8708-3E5DC43FE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AREA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7F085-AC7C-458F-90C1-1BF7C9288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7" name="شكل بيضاوي 3">
            <a:extLst>
              <a:ext uri="{FF2B5EF4-FFF2-40B4-BE49-F238E27FC236}">
                <a16:creationId xmlns:a16="http://schemas.microsoft.com/office/drawing/2014/main" id="{8A493764-A153-4B43-A7E3-4697F9A5E309}"/>
              </a:ext>
            </a:extLst>
          </p:cNvPr>
          <p:cNvSpPr/>
          <p:nvPr/>
        </p:nvSpPr>
        <p:spPr bwMode="auto">
          <a:xfrm>
            <a:off x="5697537" y="2743200"/>
            <a:ext cx="2362200" cy="2514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98000"/>
                  <a:shade val="25000"/>
                  <a:satMod val="250000"/>
                </a:schemeClr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6699FF"/>
            </a:solidFill>
            <a:headEnd type="none" w="med" len="med"/>
            <a:tailEnd type="none" w="med" len="med"/>
          </a:ln>
          <a:effectLst>
            <a:glow rad="101600">
              <a:srgbClr val="FF0000">
                <a:alpha val="60000"/>
              </a:srgbClr>
            </a:glow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eaLnBrk="1" hangingPunct="1">
              <a:defRPr/>
            </a:pPr>
            <a:r>
              <a:rPr lang="en-US" sz="2800" dirty="0">
                <a:solidFill>
                  <a:schemeClr val="tx1"/>
                </a:solidFill>
              </a:rPr>
              <a:t>Study Area</a:t>
            </a:r>
            <a:endParaRPr lang="ar-JO" sz="2800" dirty="0">
              <a:solidFill>
                <a:schemeClr val="tx1"/>
              </a:solidFill>
            </a:endParaRPr>
          </a:p>
        </p:txBody>
      </p:sp>
      <p:sp>
        <p:nvSpPr>
          <p:cNvPr id="28" name="شكل بيضاوي 5">
            <a:extLst>
              <a:ext uri="{FF2B5EF4-FFF2-40B4-BE49-F238E27FC236}">
                <a16:creationId xmlns:a16="http://schemas.microsoft.com/office/drawing/2014/main" id="{B4EEE84A-CF3A-4DC6-A301-DBF68FCBF3C3}"/>
              </a:ext>
            </a:extLst>
          </p:cNvPr>
          <p:cNvSpPr/>
          <p:nvPr/>
        </p:nvSpPr>
        <p:spPr bwMode="auto">
          <a:xfrm>
            <a:off x="6535737" y="1447800"/>
            <a:ext cx="533400" cy="609600"/>
          </a:xfrm>
          <a:prstGeom prst="ellipse">
            <a:avLst/>
          </a:prstGeom>
          <a:ln>
            <a:headEnd type="none" w="med" len="med"/>
            <a:tailEnd type="none" w="med" len="med"/>
          </a:ln>
          <a:effectLst>
            <a:glow rad="101600">
              <a:srgbClr val="FF0000">
                <a:alpha val="60000"/>
              </a:srgbClr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A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29" name="شكل بيضاوي 9">
            <a:extLst>
              <a:ext uri="{FF2B5EF4-FFF2-40B4-BE49-F238E27FC236}">
                <a16:creationId xmlns:a16="http://schemas.microsoft.com/office/drawing/2014/main" id="{96229532-9576-470E-8A86-5BDC4208FB61}"/>
              </a:ext>
            </a:extLst>
          </p:cNvPr>
          <p:cNvSpPr/>
          <p:nvPr/>
        </p:nvSpPr>
        <p:spPr bwMode="auto">
          <a:xfrm>
            <a:off x="8304897" y="5019692"/>
            <a:ext cx="533400" cy="609600"/>
          </a:xfrm>
          <a:prstGeom prst="ellipse">
            <a:avLst/>
          </a:prstGeom>
          <a:ln>
            <a:headEnd type="none" w="med" len="med"/>
            <a:tailEnd type="none" w="med" len="med"/>
          </a:ln>
          <a:effectLst>
            <a:glow rad="101600">
              <a:srgbClr val="FF0000">
                <a:alpha val="60000"/>
              </a:srgbClr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C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1" name="شكل بيضاوي 11">
            <a:extLst>
              <a:ext uri="{FF2B5EF4-FFF2-40B4-BE49-F238E27FC236}">
                <a16:creationId xmlns:a16="http://schemas.microsoft.com/office/drawing/2014/main" id="{4EB408F0-AB87-448D-8C9C-4C1FAB484818}"/>
              </a:ext>
            </a:extLst>
          </p:cNvPr>
          <p:cNvSpPr/>
          <p:nvPr/>
        </p:nvSpPr>
        <p:spPr bwMode="auto">
          <a:xfrm>
            <a:off x="5232172" y="5379355"/>
            <a:ext cx="533400" cy="609600"/>
          </a:xfrm>
          <a:prstGeom prst="ellipse">
            <a:avLst/>
          </a:prstGeom>
          <a:ln>
            <a:headEnd type="none" w="med" len="med"/>
            <a:tailEnd type="none" w="med" len="med"/>
          </a:ln>
          <a:effectLst>
            <a:glow rad="101600">
              <a:srgbClr val="C00000">
                <a:alpha val="60000"/>
              </a:srgbClr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D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32" name="مربع نص 13">
            <a:extLst>
              <a:ext uri="{FF2B5EF4-FFF2-40B4-BE49-F238E27FC236}">
                <a16:creationId xmlns:a16="http://schemas.microsoft.com/office/drawing/2014/main" id="{0C26B766-49BA-410E-888E-E409A9AE6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5337" y="1524000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800" u="sng"/>
              <a:t>Location</a:t>
            </a:r>
            <a:endParaRPr lang="ar-JO" altLang="en-US" sz="2800" u="sng"/>
          </a:p>
        </p:txBody>
      </p:sp>
      <p:sp>
        <p:nvSpPr>
          <p:cNvPr id="33" name="مربع نص 15">
            <a:extLst>
              <a:ext uri="{FF2B5EF4-FFF2-40B4-BE49-F238E27FC236}">
                <a16:creationId xmlns:a16="http://schemas.microsoft.com/office/drawing/2014/main" id="{C5F739E2-5E75-4764-9842-B53791F3B57B}"/>
              </a:ext>
            </a:extLst>
          </p:cNvPr>
          <p:cNvSpPr txBox="1"/>
          <p:nvPr/>
        </p:nvSpPr>
        <p:spPr>
          <a:xfrm>
            <a:off x="8339994" y="5594317"/>
            <a:ext cx="211772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eaLnBrk="1" hangingPunct="1">
              <a:defRPr/>
            </a:pPr>
            <a:r>
              <a:rPr lang="en-US" sz="2800" b="1" u="sng" dirty="0"/>
              <a:t>Population</a:t>
            </a:r>
            <a:endParaRPr lang="ar-JO" sz="2800" b="1" u="sng" dirty="0">
              <a:cs typeface="+mn-cs"/>
            </a:endParaRPr>
          </a:p>
        </p:txBody>
      </p:sp>
      <p:sp>
        <p:nvSpPr>
          <p:cNvPr id="34" name="سهم إلى اليسار 14">
            <a:extLst>
              <a:ext uri="{FF2B5EF4-FFF2-40B4-BE49-F238E27FC236}">
                <a16:creationId xmlns:a16="http://schemas.microsoft.com/office/drawing/2014/main" id="{73E03642-D59D-4E40-A44E-9F331AF2923F}"/>
              </a:ext>
            </a:extLst>
          </p:cNvPr>
          <p:cNvSpPr/>
          <p:nvPr/>
        </p:nvSpPr>
        <p:spPr bwMode="auto">
          <a:xfrm rot="1664655">
            <a:off x="5256577" y="3310762"/>
            <a:ext cx="460031" cy="223026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endParaRPr lang="ar-JO">
              <a:solidFill>
                <a:schemeClr val="tx1"/>
              </a:solidFill>
            </a:endParaRPr>
          </a:p>
        </p:txBody>
      </p:sp>
      <p:sp>
        <p:nvSpPr>
          <p:cNvPr id="35" name="سهم إلى اليسار 16">
            <a:extLst>
              <a:ext uri="{FF2B5EF4-FFF2-40B4-BE49-F238E27FC236}">
                <a16:creationId xmlns:a16="http://schemas.microsoft.com/office/drawing/2014/main" id="{573E1EAF-E77F-473A-8753-CBCE3CD5EF65}"/>
              </a:ext>
            </a:extLst>
          </p:cNvPr>
          <p:cNvSpPr/>
          <p:nvPr/>
        </p:nvSpPr>
        <p:spPr bwMode="auto">
          <a:xfrm rot="8716099">
            <a:off x="7953844" y="3153355"/>
            <a:ext cx="445008" cy="3048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endParaRPr lang="ar-JO">
              <a:solidFill>
                <a:schemeClr val="tx1"/>
              </a:solidFill>
            </a:endParaRPr>
          </a:p>
        </p:txBody>
      </p:sp>
      <p:sp>
        <p:nvSpPr>
          <p:cNvPr id="36" name="سهم إلى اليسار 17">
            <a:extLst>
              <a:ext uri="{FF2B5EF4-FFF2-40B4-BE49-F238E27FC236}">
                <a16:creationId xmlns:a16="http://schemas.microsoft.com/office/drawing/2014/main" id="{927DBDC0-3AA8-48A4-9A65-5A44C3DC9EC8}"/>
              </a:ext>
            </a:extLst>
          </p:cNvPr>
          <p:cNvSpPr/>
          <p:nvPr/>
        </p:nvSpPr>
        <p:spPr bwMode="auto">
          <a:xfrm rot="18472707">
            <a:off x="5718650" y="5035490"/>
            <a:ext cx="445008" cy="3048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endParaRPr lang="ar-JO">
              <a:solidFill>
                <a:schemeClr val="tx1"/>
              </a:solidFill>
            </a:endParaRPr>
          </a:p>
        </p:txBody>
      </p:sp>
      <p:sp>
        <p:nvSpPr>
          <p:cNvPr id="37" name="سهم إلى اليسار 18">
            <a:extLst>
              <a:ext uri="{FF2B5EF4-FFF2-40B4-BE49-F238E27FC236}">
                <a16:creationId xmlns:a16="http://schemas.microsoft.com/office/drawing/2014/main" id="{90C0CD64-3339-4C63-AC71-DCA8CDD295E7}"/>
              </a:ext>
            </a:extLst>
          </p:cNvPr>
          <p:cNvSpPr/>
          <p:nvPr/>
        </p:nvSpPr>
        <p:spPr bwMode="auto">
          <a:xfrm rot="5400000">
            <a:off x="6618033" y="2279904"/>
            <a:ext cx="445008" cy="3048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endParaRPr lang="ar-JO">
              <a:solidFill>
                <a:schemeClr val="tx1"/>
              </a:solidFill>
            </a:endParaRPr>
          </a:p>
        </p:txBody>
      </p:sp>
      <p:sp>
        <p:nvSpPr>
          <p:cNvPr id="38" name="سهم إلى اليسار 19">
            <a:extLst>
              <a:ext uri="{FF2B5EF4-FFF2-40B4-BE49-F238E27FC236}">
                <a16:creationId xmlns:a16="http://schemas.microsoft.com/office/drawing/2014/main" id="{8E3D30DF-6494-45B3-9C96-5D1C39BE6E39}"/>
              </a:ext>
            </a:extLst>
          </p:cNvPr>
          <p:cNvSpPr/>
          <p:nvPr/>
        </p:nvSpPr>
        <p:spPr bwMode="auto">
          <a:xfrm rot="12708026">
            <a:off x="7799132" y="4766292"/>
            <a:ext cx="445008" cy="30480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endParaRPr lang="ar-JO">
              <a:solidFill>
                <a:schemeClr val="tx1"/>
              </a:solidFill>
            </a:endParaRPr>
          </a:p>
        </p:txBody>
      </p:sp>
      <p:sp>
        <p:nvSpPr>
          <p:cNvPr id="39" name="مستطيل 20">
            <a:extLst>
              <a:ext uri="{FF2B5EF4-FFF2-40B4-BE49-F238E27FC236}">
                <a16:creationId xmlns:a16="http://schemas.microsoft.com/office/drawing/2014/main" id="{4E6A3069-AE6F-4C0D-A173-76CD0428E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6537" y="2667000"/>
            <a:ext cx="223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2800" u="sng"/>
              <a:t>Topography</a:t>
            </a:r>
            <a:endParaRPr lang="ar-JO" altLang="en-US" sz="2800"/>
          </a:p>
        </p:txBody>
      </p:sp>
      <p:sp>
        <p:nvSpPr>
          <p:cNvPr id="40" name="شكل بيضاوي 21">
            <a:extLst>
              <a:ext uri="{FF2B5EF4-FFF2-40B4-BE49-F238E27FC236}">
                <a16:creationId xmlns:a16="http://schemas.microsoft.com/office/drawing/2014/main" id="{6C949BC0-92E5-4CC8-8CCC-CDA260C138E3}"/>
              </a:ext>
            </a:extLst>
          </p:cNvPr>
          <p:cNvSpPr/>
          <p:nvPr/>
        </p:nvSpPr>
        <p:spPr bwMode="auto">
          <a:xfrm>
            <a:off x="8440737" y="2743200"/>
            <a:ext cx="533400" cy="609600"/>
          </a:xfrm>
          <a:prstGeom prst="ellipse">
            <a:avLst/>
          </a:prstGeom>
          <a:ln>
            <a:headEnd type="none" w="med" len="med"/>
            <a:tailEnd type="none" w="med" len="med"/>
          </a:ln>
          <a:effectLst>
            <a:glow rad="101600">
              <a:srgbClr val="FF0000">
                <a:alpha val="60000"/>
              </a:srgbClr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B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41" name="شكل بيضاوي 22">
            <a:extLst>
              <a:ext uri="{FF2B5EF4-FFF2-40B4-BE49-F238E27FC236}">
                <a16:creationId xmlns:a16="http://schemas.microsoft.com/office/drawing/2014/main" id="{21B03D5C-E4AF-4A9D-A39C-75B6835BC08A}"/>
              </a:ext>
            </a:extLst>
          </p:cNvPr>
          <p:cNvSpPr/>
          <p:nvPr/>
        </p:nvSpPr>
        <p:spPr bwMode="auto">
          <a:xfrm>
            <a:off x="4630737" y="2831710"/>
            <a:ext cx="533400" cy="609600"/>
          </a:xfrm>
          <a:prstGeom prst="ellipse">
            <a:avLst/>
          </a:prstGeom>
          <a:ln>
            <a:headEnd type="none" w="med" len="med"/>
            <a:tailEnd type="none" w="med" len="med"/>
          </a:ln>
          <a:effectLst>
            <a:glow rad="101600">
              <a:srgbClr val="FF0000">
                <a:alpha val="60000"/>
              </a:srgbClr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E</a:t>
            </a:r>
            <a:endParaRPr lang="ar-JO" dirty="0">
              <a:solidFill>
                <a:schemeClr val="tx1"/>
              </a:solidFill>
            </a:endParaRPr>
          </a:p>
        </p:txBody>
      </p:sp>
      <p:sp>
        <p:nvSpPr>
          <p:cNvPr id="42" name="مستطيل 23">
            <a:extLst>
              <a:ext uri="{FF2B5EF4-FFF2-40B4-BE49-F238E27FC236}">
                <a16:creationId xmlns:a16="http://schemas.microsoft.com/office/drawing/2014/main" id="{75BE77EA-81CB-42C6-B08D-89C3CBCF5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7347" y="2570946"/>
            <a:ext cx="178606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800" u="sng" dirty="0"/>
              <a:t>Water</a:t>
            </a:r>
            <a:r>
              <a:rPr lang="en-US" altLang="en-US" u="sng" dirty="0"/>
              <a:t> </a:t>
            </a:r>
          </a:p>
          <a:p>
            <a:pPr algn="ctr" eaLnBrk="1" hangingPunct="1"/>
            <a:r>
              <a:rPr lang="en-US" altLang="en-US" sz="2800" u="sng" dirty="0"/>
              <a:t>Situation</a:t>
            </a:r>
            <a:r>
              <a:rPr lang="en-US" altLang="en-US" u="sng" dirty="0"/>
              <a:t> </a:t>
            </a:r>
            <a:endParaRPr lang="ar-JO" altLang="en-US" dirty="0"/>
          </a:p>
        </p:txBody>
      </p:sp>
      <p:sp>
        <p:nvSpPr>
          <p:cNvPr id="44" name="مستطيل 25">
            <a:extLst>
              <a:ext uri="{FF2B5EF4-FFF2-40B4-BE49-F238E27FC236}">
                <a16:creationId xmlns:a16="http://schemas.microsoft.com/office/drawing/2014/main" id="{3E1B5D94-2E69-43C0-A82D-34BBBA3BC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2007" y="5684155"/>
            <a:ext cx="1482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2800" u="sng" dirty="0"/>
              <a:t>Climate</a:t>
            </a:r>
            <a:endParaRPr lang="ar-JO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287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23E03-D268-41C5-A097-CB3EF7959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115676-0E1A-426E-A41D-174C2439D9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273686"/>
            <a:ext cx="7006150" cy="5384092"/>
          </a:xfrm>
        </p:spPr>
      </p:pic>
    </p:spTree>
    <p:extLst>
      <p:ext uri="{BB962C8B-B14F-4D97-AF65-F5344CB8AC3E}">
        <p14:creationId xmlns:p14="http://schemas.microsoft.com/office/powerpoint/2010/main" val="67292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87A03-F467-4DF6-832F-DFF0B9575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Topography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79D282-9F41-4AD2-A6F5-36B4B46A71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2220686"/>
            <a:ext cx="7831235" cy="430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02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EF29D-5E6B-4997-8882-DC8D71CD8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POPULATION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426" y="2625634"/>
            <a:ext cx="10938574" cy="126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43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036D6-B161-4B24-AD0E-7C4CE6BEF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529AF91-46D3-4C14-82DE-187144F343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2130188"/>
            <a:ext cx="8148177" cy="3462229"/>
          </a:xfrm>
        </p:spPr>
      </p:pic>
    </p:spTree>
    <p:extLst>
      <p:ext uri="{BB962C8B-B14F-4D97-AF65-F5344CB8AC3E}">
        <p14:creationId xmlns:p14="http://schemas.microsoft.com/office/powerpoint/2010/main" val="150268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1006</TotalTime>
  <Words>329</Words>
  <Application>Microsoft Office PowerPoint</Application>
  <PresentationFormat>Widescreen</PresentationFormat>
  <Paragraphs>85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Century Gothic</vt:lpstr>
      <vt:lpstr>Tahoma</vt:lpstr>
      <vt:lpstr>Wingdings</vt:lpstr>
      <vt:lpstr>Wingdings 3</vt:lpstr>
      <vt:lpstr>Wisp</vt:lpstr>
      <vt:lpstr>Design of a Wastewater Collection Network for Tell Village – Nablus Governorate  By: Bara Rehan  Under supervision of: Dr. Mohammad Almasri  Fall 2021</vt:lpstr>
      <vt:lpstr>OUTLINE</vt:lpstr>
      <vt:lpstr>INTRODUCTION</vt:lpstr>
      <vt:lpstr>OBJECTIVES </vt:lpstr>
      <vt:lpstr>STUDY AREA</vt:lpstr>
      <vt:lpstr>LOCATION</vt:lpstr>
      <vt:lpstr>Topography </vt:lpstr>
      <vt:lpstr>POPULATION</vt:lpstr>
      <vt:lpstr>CLIMATE</vt:lpstr>
      <vt:lpstr>WATER SITUATION</vt:lpstr>
      <vt:lpstr>WATER SITUATION</vt:lpstr>
      <vt:lpstr>METHODOLOGY </vt:lpstr>
      <vt:lpstr>DATA COLLECTION</vt:lpstr>
      <vt:lpstr>DATA COLLECTION</vt:lpstr>
      <vt:lpstr>SOFTWARE PROGRAMS</vt:lpstr>
      <vt:lpstr>DESIGN</vt:lpstr>
      <vt:lpstr>DESIGN</vt:lpstr>
      <vt:lpstr>DESIGN</vt:lpstr>
      <vt:lpstr>DESIGN</vt:lpstr>
      <vt:lpstr>DESIGN</vt:lpstr>
      <vt:lpstr>DESIGN </vt:lpstr>
      <vt:lpstr>RESULTS</vt:lpstr>
      <vt:lpstr>RESULTS</vt:lpstr>
      <vt:lpstr>RESULTS</vt:lpstr>
      <vt:lpstr>RESULTS</vt:lpstr>
      <vt:lpstr>Sewerage Network Quantities Estimation </vt:lpstr>
      <vt:lpstr>CONCLUSION &amp; RECOMMENDATION 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a Wastewater Collection Network for Tell Village – Nablus Governorate  By: Bara Hamad  Under supervision of: Dr. Mohammad Almasri</dc:title>
  <dc:creator>shorouq eshtaiah</dc:creator>
  <cp:lastModifiedBy>Dell</cp:lastModifiedBy>
  <cp:revision>44</cp:revision>
  <dcterms:created xsi:type="dcterms:W3CDTF">2021-05-28T21:20:56Z</dcterms:created>
  <dcterms:modified xsi:type="dcterms:W3CDTF">2021-12-30T06:25:53Z</dcterms:modified>
</cp:coreProperties>
</file>