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png" ContentType="image/png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</p:sldIdLst>
  <p:sldSz cx="7772400" cy="10058400"/>
  <p:notesSz cx="7772400" cy="10058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150"/>
              </a:lnSpc>
            </a:pP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150"/>
              </a:lnSpc>
            </a:pP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150"/>
              </a:lnSpc>
            </a:pP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150"/>
              </a:lnSpc>
            </a:pP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150"/>
              </a:lnSpc>
            </a:pP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777107" y="9274250"/>
            <a:ext cx="232410" cy="1657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150"/>
              </a:lnSpc>
            </a:pPr>
            <a:fld id="{81D60167-4931-47E6-BA6A-407CBD079E47}" type="slidenum">
              <a:rPr dirty="0" spc="-25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Relationship Id="rId3" Type="http://schemas.openxmlformats.org/officeDocument/2006/relationships/image" Target="../media/image6.jpg"/><Relationship Id="rId4" Type="http://schemas.openxmlformats.org/officeDocument/2006/relationships/image" Target="../media/image7.jpg"/><Relationship Id="rId5" Type="http://schemas.openxmlformats.org/officeDocument/2006/relationships/image" Target="../media/image8.jp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Relationship Id="rId3" Type="http://schemas.openxmlformats.org/officeDocument/2006/relationships/image" Target="../media/image10.jp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Relationship Id="rId3" Type="http://schemas.openxmlformats.org/officeDocument/2006/relationships/image" Target="../media/image12.jpg"/><Relationship Id="rId4" Type="http://schemas.openxmlformats.org/officeDocument/2006/relationships/image" Target="../media/image13.jp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g"/><Relationship Id="rId3" Type="http://schemas.openxmlformats.org/officeDocument/2006/relationships/image" Target="../media/image15.jpg"/><Relationship Id="rId4" Type="http://schemas.openxmlformats.org/officeDocument/2006/relationships/image" Target="../media/image16.jpg"/><Relationship Id="rId5" Type="http://schemas.openxmlformats.org/officeDocument/2006/relationships/image" Target="../media/image17.pn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jpg"/><Relationship Id="rId3" Type="http://schemas.openxmlformats.org/officeDocument/2006/relationships/image" Target="../media/image19.jpg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jpg"/><Relationship Id="rId3" Type="http://schemas.openxmlformats.org/officeDocument/2006/relationships/image" Target="../media/image21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www.taabkh.com/" TargetMode="External"/><Relationship Id="rId3" Type="http://schemas.openxmlformats.org/officeDocument/2006/relationships/image" Target="../media/image22.jpg"/><Relationship Id="rId4" Type="http://schemas.openxmlformats.org/officeDocument/2006/relationships/image" Target="../media/image23.jpg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jpg"/><Relationship Id="rId3" Type="http://schemas.openxmlformats.org/officeDocument/2006/relationships/image" Target="../media/image25.jpg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jpg"/><Relationship Id="rId3" Type="http://schemas.openxmlformats.org/officeDocument/2006/relationships/image" Target="../media/image27.jpg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jpg"/><Relationship Id="rId3" Type="http://schemas.openxmlformats.org/officeDocument/2006/relationships/image" Target="../media/image29.jpg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.jpg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www.taabkh.com/" TargetMode="External"/><Relationship Id="rId3" Type="http://schemas.openxmlformats.org/officeDocument/2006/relationships/hyperlink" Target="https://waelyasmina.medium.com/a-guide-into-using-handlebars-with-your-express-js-application-22b944443b65" TargetMode="External"/><Relationship Id="rId4" Type="http://schemas.openxmlformats.org/officeDocument/2006/relationships/hyperlink" Target="https://www.analyticsvidhya.com/blog/2017/07/web-scraping-in-python-using-scrapy/" TargetMode="Externa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790570" y="894080"/>
            <a:ext cx="2191385" cy="8401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73050">
              <a:lnSpc>
                <a:spcPct val="100000"/>
              </a:lnSpc>
              <a:spcBef>
                <a:spcPts val="100"/>
              </a:spcBef>
            </a:pPr>
            <a:r>
              <a:rPr dirty="0" sz="1100" spc="-10">
                <a:latin typeface="Calibri"/>
                <a:cs typeface="Calibri"/>
              </a:rPr>
              <a:t>An-</a:t>
            </a:r>
            <a:r>
              <a:rPr dirty="0" sz="1100">
                <a:latin typeface="Calibri"/>
                <a:cs typeface="Calibri"/>
              </a:rPr>
              <a:t>Najah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National</a:t>
            </a:r>
            <a:r>
              <a:rPr dirty="0" sz="1100" spc="5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University</a:t>
            </a:r>
            <a:endParaRPr sz="1100">
              <a:latin typeface="Calibri"/>
              <a:cs typeface="Calibri"/>
            </a:endParaRPr>
          </a:p>
          <a:p>
            <a:pPr marL="12700" marR="5080" indent="444500">
              <a:lnSpc>
                <a:spcPct val="192700"/>
              </a:lnSpc>
              <a:spcBef>
                <a:spcPts val="5"/>
              </a:spcBef>
            </a:pPr>
            <a:r>
              <a:rPr dirty="0" sz="1100">
                <a:latin typeface="Calibri"/>
                <a:cs typeface="Calibri"/>
              </a:rPr>
              <a:t>Faculty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Of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Engineering </a:t>
            </a:r>
            <a:r>
              <a:rPr dirty="0" sz="1100">
                <a:latin typeface="Calibri"/>
                <a:cs typeface="Calibri"/>
              </a:rPr>
              <a:t>Department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Of</a:t>
            </a:r>
            <a:r>
              <a:rPr dirty="0" sz="1100" spc="-3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Computer</a:t>
            </a:r>
            <a:r>
              <a:rPr dirty="0" sz="1100" spc="-40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Engineering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2102866" y="5209413"/>
            <a:ext cx="3566160" cy="11353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803910" marR="5080" indent="-791845">
              <a:lnSpc>
                <a:spcPct val="151700"/>
              </a:lnSpc>
              <a:spcBef>
                <a:spcPts val="100"/>
              </a:spcBef>
              <a:tabLst>
                <a:tab pos="2104390" algn="l"/>
              </a:tabLst>
            </a:pPr>
            <a:r>
              <a:rPr dirty="0" sz="2400">
                <a:latin typeface="Calibri"/>
                <a:cs typeface="Calibri"/>
              </a:rPr>
              <a:t>Software</a:t>
            </a:r>
            <a:r>
              <a:rPr dirty="0" sz="2400" spc="-2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Graduation</a:t>
            </a:r>
            <a:r>
              <a:rPr dirty="0" sz="2400" spc="-10">
                <a:latin typeface="Calibri"/>
                <a:cs typeface="Calibri"/>
              </a:rPr>
              <a:t> Project (Oregano</a:t>
            </a:r>
            <a:r>
              <a:rPr dirty="0" sz="2400">
                <a:latin typeface="Calibri"/>
                <a:cs typeface="Calibri"/>
              </a:rPr>
              <a:t>	App</a:t>
            </a:r>
            <a:r>
              <a:rPr dirty="0" sz="2400" spc="-20">
                <a:latin typeface="Calibri"/>
                <a:cs typeface="Calibri"/>
              </a:rPr>
              <a:t> </a:t>
            </a:r>
            <a:r>
              <a:rPr dirty="0" sz="2400" spc="-50">
                <a:latin typeface="Calibri"/>
                <a:cs typeface="Calibri"/>
              </a:rPr>
              <a:t>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949067" y="7070217"/>
            <a:ext cx="18745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Calibri"/>
                <a:cs typeface="Calibri"/>
              </a:rPr>
              <a:t>Shayma</a:t>
            </a:r>
            <a:r>
              <a:rPr dirty="0" sz="1200" spc="-2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abu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saada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Aseel</a:t>
            </a:r>
            <a:r>
              <a:rPr dirty="0" sz="1200" spc="-20">
                <a:latin typeface="Calibri"/>
                <a:cs typeface="Calibri"/>
              </a:rPr>
              <a:t> eyad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2923158" y="7735061"/>
            <a:ext cx="19278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Calibri"/>
                <a:cs typeface="Calibri"/>
              </a:rPr>
              <a:t>Supervisor</a:t>
            </a:r>
            <a:r>
              <a:rPr dirty="0" sz="1200" spc="-3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: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Dr.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Sufyan </a:t>
            </a:r>
            <a:r>
              <a:rPr dirty="0" sz="1200" spc="-10">
                <a:latin typeface="Calibri"/>
                <a:cs typeface="Calibri"/>
              </a:rPr>
              <a:t>Samara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1263141" y="8387384"/>
            <a:ext cx="5245100" cy="4521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256155" marR="5080" indent="-2244090">
              <a:lnSpc>
                <a:spcPct val="116599"/>
              </a:lnSpc>
              <a:spcBef>
                <a:spcPts val="100"/>
              </a:spcBef>
            </a:pPr>
            <a:r>
              <a:rPr dirty="0" sz="1200">
                <a:latin typeface="Calibri"/>
                <a:cs typeface="Calibri"/>
              </a:rPr>
              <a:t>Presented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in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partial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fulﬁllment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of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the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requirements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for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Bachelor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degree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in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 spc="-10">
                <a:latin typeface="Calibri"/>
                <a:cs typeface="Calibri"/>
              </a:rPr>
              <a:t>computer engineering</a:t>
            </a:r>
            <a:endParaRPr sz="1200">
              <a:latin typeface="Calibri"/>
              <a:cs typeface="Calibri"/>
            </a:endParaRPr>
          </a:p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76525" y="2359279"/>
            <a:ext cx="2133600" cy="2438400"/>
          </a:xfrm>
          <a:prstGeom prst="rect">
            <a:avLst/>
          </a:prstGeom>
        </p:spPr>
      </p:pic>
      <p:sp>
        <p:nvSpPr>
          <p:cNvPr id="8" name="object 8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 spc="-25"/>
              <a:t>10</a:t>
            </a:fld>
          </a:p>
        </p:txBody>
      </p:sp>
      <p:sp>
        <p:nvSpPr>
          <p:cNvPr id="2" name="object 2" descr=""/>
          <p:cNvSpPr txBox="1"/>
          <p:nvPr/>
        </p:nvSpPr>
        <p:spPr>
          <a:xfrm>
            <a:off x="902004" y="880618"/>
            <a:ext cx="3348354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>
                <a:latin typeface="Times New Roman"/>
                <a:cs typeface="Times New Roman"/>
              </a:rPr>
              <a:t>4.2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Nonfunctional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Requirements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902004" y="1813306"/>
            <a:ext cx="5918200" cy="15989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main </a:t>
            </a:r>
            <a:r>
              <a:rPr dirty="0" sz="1200" spc="-10">
                <a:latin typeface="Times New Roman"/>
                <a:cs typeface="Times New Roman"/>
              </a:rPr>
              <a:t>non-</a:t>
            </a:r>
            <a:r>
              <a:rPr dirty="0" sz="1200">
                <a:latin typeface="Times New Roman"/>
                <a:cs typeface="Times New Roman"/>
              </a:rPr>
              <a:t>functional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requirements of our </a:t>
            </a:r>
            <a:r>
              <a:rPr dirty="0" sz="1200" spc="-10">
                <a:latin typeface="Times New Roman"/>
                <a:cs typeface="Times New Roman"/>
              </a:rPr>
              <a:t>Application:</a:t>
            </a:r>
            <a:endParaRPr sz="1200">
              <a:latin typeface="Times New Roman"/>
              <a:cs typeface="Times New Roman"/>
            </a:endParaRPr>
          </a:p>
          <a:p>
            <a:pPr marL="203200" indent="-152400">
              <a:lnSpc>
                <a:spcPct val="100000"/>
              </a:lnSpc>
              <a:spcBef>
                <a:spcPts val="1150"/>
              </a:spcBef>
              <a:buAutoNum type="arabicPeriod"/>
              <a:tabLst>
                <a:tab pos="203200" algn="l"/>
              </a:tabLst>
            </a:pPr>
            <a:r>
              <a:rPr dirty="0" sz="1200">
                <a:latin typeface="Times New Roman"/>
                <a:cs typeface="Times New Roman"/>
              </a:rPr>
              <a:t>Availability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: Oregano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can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be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Downloaded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used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by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anyone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at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any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time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 spc="-50">
                <a:latin typeface="Times New Roman"/>
                <a:cs typeface="Times New Roman"/>
              </a:rPr>
              <a:t>.</a:t>
            </a:r>
            <a:endParaRPr sz="1200">
              <a:latin typeface="Times New Roman"/>
              <a:cs typeface="Times New Roman"/>
            </a:endParaRPr>
          </a:p>
          <a:p>
            <a:pPr marL="12700" marR="5080" indent="152400">
              <a:lnSpc>
                <a:spcPct val="110000"/>
              </a:lnSpc>
              <a:spcBef>
                <a:spcPts val="1010"/>
              </a:spcBef>
              <a:buAutoNum type="arabicPeriod"/>
              <a:tabLst>
                <a:tab pos="165100" algn="l"/>
              </a:tabLst>
            </a:pPr>
            <a:r>
              <a:rPr dirty="0" sz="1200">
                <a:latin typeface="Times New Roman"/>
                <a:cs typeface="Times New Roman"/>
              </a:rPr>
              <a:t>Acceptability</a:t>
            </a:r>
            <a:r>
              <a:rPr dirty="0" sz="1200" spc="-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: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Oregano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is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as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easy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 clear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as possible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use.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Also,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we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worked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on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the </a:t>
            </a:r>
            <a:r>
              <a:rPr dirty="0" sz="1200">
                <a:latin typeface="Times New Roman"/>
                <a:cs typeface="Times New Roman"/>
              </a:rPr>
              <a:t>interface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 way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that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it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would be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simple, comfortable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for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eye, without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much extra-details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in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page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 avoid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confusions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 spc="-50">
                <a:latin typeface="Times New Roman"/>
                <a:cs typeface="Times New Roman"/>
              </a:rPr>
              <a:t>.</a:t>
            </a:r>
            <a:endParaRPr sz="1200">
              <a:latin typeface="Times New Roman"/>
              <a:cs typeface="Times New Roman"/>
            </a:endParaRPr>
          </a:p>
          <a:p>
            <a:pPr marL="165100" indent="-152400">
              <a:lnSpc>
                <a:spcPct val="100000"/>
              </a:lnSpc>
              <a:spcBef>
                <a:spcPts val="1155"/>
              </a:spcBef>
              <a:buAutoNum type="arabicPeriod"/>
              <a:tabLst>
                <a:tab pos="165100" algn="l"/>
              </a:tabLst>
            </a:pPr>
            <a:r>
              <a:rPr dirty="0" sz="1200">
                <a:latin typeface="Times New Roman"/>
                <a:cs typeface="Times New Roman"/>
              </a:rPr>
              <a:t>Security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: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we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made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sure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that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all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passwords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are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encrypted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 spc="-50">
                <a:latin typeface="Times New Roman"/>
                <a:cs typeface="Times New Roman"/>
              </a:rPr>
              <a:t>.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02004" y="880618"/>
            <a:ext cx="5883275" cy="8661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>
                <a:latin typeface="Times New Roman"/>
                <a:cs typeface="Times New Roman"/>
              </a:rPr>
              <a:t>5.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Results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and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Discussion</a:t>
            </a:r>
            <a:endParaRPr sz="2000">
              <a:latin typeface="Times New Roman"/>
              <a:cs typeface="Times New Roman"/>
            </a:endParaRPr>
          </a:p>
          <a:p>
            <a:pPr marL="12700" marR="5080">
              <a:lnSpc>
                <a:spcPct val="117300"/>
              </a:lnSpc>
              <a:spcBef>
                <a:spcPts val="1120"/>
              </a:spcBef>
            </a:pPr>
            <a:r>
              <a:rPr dirty="0" sz="1100">
                <a:latin typeface="Calibri"/>
                <a:cs typeface="Calibri"/>
              </a:rPr>
              <a:t>In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this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chapter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,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were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going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to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show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and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discuss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the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ﬁnal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results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of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our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project.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This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chapter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will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discuss </a:t>
            </a:r>
            <a:r>
              <a:rPr dirty="0" sz="1100">
                <a:latin typeface="Calibri"/>
                <a:cs typeface="Calibri"/>
              </a:rPr>
              <a:t>a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feature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or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more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provided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by Oregano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app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application.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902004" y="2194305"/>
            <a:ext cx="5959475" cy="9925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>
                <a:latin typeface="Times New Roman"/>
                <a:cs typeface="Times New Roman"/>
              </a:rPr>
              <a:t>5.1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Log</a:t>
            </a:r>
            <a:r>
              <a:rPr dirty="0" sz="1600" spc="-1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in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/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Sign</a:t>
            </a:r>
            <a:r>
              <a:rPr dirty="0" sz="1600" spc="-1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up</a:t>
            </a:r>
            <a:r>
              <a:rPr dirty="0" sz="1600" spc="-15">
                <a:latin typeface="Times New Roman"/>
                <a:cs typeface="Times New Roman"/>
              </a:rPr>
              <a:t> </a:t>
            </a:r>
            <a:r>
              <a:rPr dirty="0" sz="1600" spc="-20">
                <a:latin typeface="Times New Roman"/>
                <a:cs typeface="Times New Roman"/>
              </a:rPr>
              <a:t>page</a:t>
            </a:r>
            <a:endParaRPr sz="1600">
              <a:latin typeface="Times New Roman"/>
              <a:cs typeface="Times New Roman"/>
            </a:endParaRPr>
          </a:p>
          <a:p>
            <a:pPr algn="just" marL="12700" marR="5080">
              <a:lnSpc>
                <a:spcPct val="117300"/>
              </a:lnSpc>
              <a:spcBef>
                <a:spcPts val="1050"/>
              </a:spcBef>
            </a:pPr>
            <a:r>
              <a:rPr dirty="0" sz="1100">
                <a:latin typeface="Calibri"/>
                <a:cs typeface="Calibri"/>
              </a:rPr>
              <a:t>This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page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is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one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of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the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ﬁrst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pages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designed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in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our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application.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This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page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was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designed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using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React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native </a:t>
            </a:r>
            <a:r>
              <a:rPr dirty="0" sz="1100">
                <a:latin typeface="Calibri"/>
                <a:cs typeface="Calibri"/>
              </a:rPr>
              <a:t>components</a:t>
            </a:r>
            <a:r>
              <a:rPr dirty="0" sz="1100" spc="2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.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We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choose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logo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for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Oregano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app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as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show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below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and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we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use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icon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for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text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input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user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20">
                <a:latin typeface="Calibri"/>
                <a:cs typeface="Calibri"/>
              </a:rPr>
              <a:t>name </a:t>
            </a:r>
            <a:r>
              <a:rPr dirty="0" sz="1100">
                <a:latin typeface="Calibri"/>
                <a:cs typeface="Calibri"/>
              </a:rPr>
              <a:t>and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password</a:t>
            </a:r>
            <a:r>
              <a:rPr dirty="0" sz="1100" spc="-3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.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Password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is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encrypted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for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more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security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50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3011551" y="8100821"/>
            <a:ext cx="174942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>
                <a:latin typeface="Calibri"/>
                <a:cs typeface="Calibri"/>
              </a:rPr>
              <a:t>Figure</a:t>
            </a:r>
            <a:r>
              <a:rPr dirty="0" sz="900" spc="-15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5.1:</a:t>
            </a:r>
            <a:r>
              <a:rPr dirty="0" sz="900" spc="-5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Oregano</a:t>
            </a:r>
            <a:r>
              <a:rPr dirty="0" sz="900" spc="-5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app</a:t>
            </a:r>
            <a:r>
              <a:rPr dirty="0" sz="900" spc="-5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Log</a:t>
            </a:r>
            <a:r>
              <a:rPr dirty="0" sz="900" spc="-1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in</a:t>
            </a:r>
            <a:r>
              <a:rPr dirty="0" sz="900" spc="-15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page</a:t>
            </a:r>
            <a:r>
              <a:rPr dirty="0" sz="900" spc="-5">
                <a:latin typeface="Calibri"/>
                <a:cs typeface="Calibri"/>
              </a:rPr>
              <a:t> </a:t>
            </a:r>
            <a:r>
              <a:rPr dirty="0" sz="900" spc="-50">
                <a:latin typeface="Calibri"/>
                <a:cs typeface="Calibri"/>
              </a:rPr>
              <a:t>.</a:t>
            </a:r>
            <a:endParaRPr sz="900">
              <a:latin typeface="Calibri"/>
              <a:cs typeface="Calibri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71826" y="3409228"/>
            <a:ext cx="2428748" cy="4537918"/>
          </a:xfrm>
          <a:prstGeom prst="rect">
            <a:avLst/>
          </a:prstGeom>
        </p:spPr>
      </p:pic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02004" y="862431"/>
            <a:ext cx="5777230" cy="4222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8300"/>
              </a:lnSpc>
              <a:spcBef>
                <a:spcPts val="100"/>
              </a:spcBef>
            </a:pPr>
            <a:r>
              <a:rPr dirty="0" sz="1100">
                <a:latin typeface="Calibri"/>
                <a:cs typeface="Calibri"/>
              </a:rPr>
              <a:t>Next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we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have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the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sign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up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functionality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,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which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we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implemented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as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modal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with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picker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component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 spc="-25">
                <a:latin typeface="Calibri"/>
                <a:cs typeface="Calibri"/>
              </a:rPr>
              <a:t>to </a:t>
            </a:r>
            <a:r>
              <a:rPr dirty="0" sz="1100">
                <a:latin typeface="Calibri"/>
                <a:cs typeface="Calibri"/>
              </a:rPr>
              <a:t>collect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data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about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user.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The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data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contain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personal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information</a:t>
            </a:r>
            <a:r>
              <a:rPr dirty="0" sz="1100" spc="-3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about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person's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health</a:t>
            </a:r>
            <a:r>
              <a:rPr dirty="0" sz="1100" spc="245">
                <a:latin typeface="Calibri"/>
                <a:cs typeface="Calibri"/>
              </a:rPr>
              <a:t> </a:t>
            </a:r>
            <a:r>
              <a:rPr dirty="0" sz="1100" spc="-50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2982595" y="7262241"/>
            <a:ext cx="1805939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>
                <a:latin typeface="Calibri"/>
                <a:cs typeface="Calibri"/>
              </a:rPr>
              <a:t>Figure</a:t>
            </a:r>
            <a:r>
              <a:rPr dirty="0" sz="900" spc="-2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5.2:</a:t>
            </a:r>
            <a:r>
              <a:rPr dirty="0" sz="900" spc="-1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Oregano</a:t>
            </a:r>
            <a:r>
              <a:rPr dirty="0" sz="900" spc="-5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app</a:t>
            </a:r>
            <a:r>
              <a:rPr dirty="0" sz="900" spc="-15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sign</a:t>
            </a:r>
            <a:r>
              <a:rPr dirty="0" sz="900" spc="-1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up page</a:t>
            </a:r>
            <a:r>
              <a:rPr dirty="0" sz="900" spc="-10">
                <a:latin typeface="Calibri"/>
                <a:cs typeface="Calibri"/>
              </a:rPr>
              <a:t> </a:t>
            </a:r>
            <a:r>
              <a:rPr dirty="0" sz="900" spc="-50">
                <a:latin typeface="Calibri"/>
                <a:cs typeface="Calibri"/>
              </a:rPr>
              <a:t>.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02004" y="7839303"/>
            <a:ext cx="5744210" cy="4216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18200"/>
              </a:lnSpc>
              <a:spcBef>
                <a:spcPts val="95"/>
              </a:spcBef>
            </a:pPr>
            <a:r>
              <a:rPr dirty="0" sz="1100">
                <a:latin typeface="Calibri"/>
                <a:cs typeface="Calibri"/>
              </a:rPr>
              <a:t>When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you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create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an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account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and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log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in,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you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will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enter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the application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and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move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between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tab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home </a:t>
            </a:r>
            <a:r>
              <a:rPr dirty="0" sz="1100" spc="-50">
                <a:latin typeface="Calibri"/>
                <a:cs typeface="Calibri"/>
              </a:rPr>
              <a:t>,</a:t>
            </a:r>
            <a:r>
              <a:rPr dirty="0" sz="1100">
                <a:latin typeface="Calibri"/>
                <a:cs typeface="Calibri"/>
              </a:rPr>
              <a:t> setting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,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add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your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recipe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also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we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can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search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for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any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food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recipe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you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want.</a:t>
            </a:r>
            <a:endParaRPr sz="1100">
              <a:latin typeface="Calibri"/>
              <a:cs typeface="Calibri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43504" y="1818571"/>
            <a:ext cx="2485390" cy="5307779"/>
          </a:xfrm>
          <a:prstGeom prst="rect">
            <a:avLst/>
          </a:prstGeom>
        </p:spPr>
      </p:pic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02004" y="883665"/>
            <a:ext cx="5837555" cy="11099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>
                <a:latin typeface="Times New Roman"/>
                <a:cs typeface="Times New Roman"/>
              </a:rPr>
              <a:t>5.2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Home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 spc="-20">
                <a:latin typeface="Times New Roman"/>
                <a:cs typeface="Times New Roman"/>
              </a:rPr>
              <a:t>page</a:t>
            </a:r>
            <a:endParaRPr sz="1600">
              <a:latin typeface="Times New Roman"/>
              <a:cs typeface="Times New Roman"/>
            </a:endParaRPr>
          </a:p>
          <a:p>
            <a:pPr marL="12700" marR="5080">
              <a:lnSpc>
                <a:spcPct val="101499"/>
              </a:lnSpc>
              <a:spcBef>
                <a:spcPts val="1260"/>
              </a:spcBef>
            </a:pP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The</a:t>
            </a:r>
            <a:r>
              <a:rPr dirty="0" sz="1100" spc="-3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application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is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implemented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to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provide</a:t>
            </a:r>
            <a:r>
              <a:rPr dirty="0" sz="1100" spc="-2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tab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screen</a:t>
            </a:r>
            <a:r>
              <a:rPr dirty="0" sz="1100" spc="-3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navigation</a:t>
            </a:r>
            <a:r>
              <a:rPr dirty="0" sz="1100" spc="-3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to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allow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users</a:t>
            </a:r>
            <a:r>
              <a:rPr dirty="0" sz="1100" spc="-2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move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easily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between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screens</a:t>
            </a:r>
            <a:r>
              <a:rPr dirty="0" sz="1100" spc="-3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.Home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screen</a:t>
            </a:r>
            <a:r>
              <a:rPr dirty="0" sz="1100" spc="-4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contain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Swiper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React</a:t>
            </a:r>
            <a:r>
              <a:rPr dirty="0" sz="1100" spc="-3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Native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component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also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contain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button</a:t>
            </a:r>
            <a:r>
              <a:rPr dirty="0" sz="1100" spc="-2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for</a:t>
            </a:r>
            <a:r>
              <a:rPr dirty="0" sz="1100" spc="-2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healthy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nutritional</a:t>
            </a:r>
            <a:r>
              <a:rPr dirty="0" sz="1100" spc="-2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advice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and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some</a:t>
            </a:r>
            <a:r>
              <a:rPr dirty="0" sz="11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cooking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recipes.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Cooking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recipes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contain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ranking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which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is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library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in</a:t>
            </a:r>
            <a:r>
              <a:rPr dirty="0" sz="1100" spc="-10">
                <a:latin typeface="Calibri"/>
                <a:cs typeface="Calibri"/>
              </a:rPr>
              <a:t> react </a:t>
            </a:r>
            <a:r>
              <a:rPr dirty="0" sz="1100">
                <a:latin typeface="Calibri"/>
                <a:cs typeface="Calibri"/>
              </a:rPr>
              <a:t>native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allow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user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to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rate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the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recipe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 spc="-50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322446" y="7543038"/>
            <a:ext cx="112585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>
                <a:latin typeface="Calibri"/>
                <a:cs typeface="Calibri"/>
              </a:rPr>
              <a:t>Figure</a:t>
            </a:r>
            <a:r>
              <a:rPr dirty="0" sz="900" spc="-2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5.3:</a:t>
            </a:r>
            <a:r>
              <a:rPr dirty="0" sz="900" spc="-1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Home</a:t>
            </a:r>
            <a:r>
              <a:rPr dirty="0" sz="900" spc="-1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page</a:t>
            </a:r>
            <a:r>
              <a:rPr dirty="0" sz="900" spc="-10">
                <a:latin typeface="Calibri"/>
                <a:cs typeface="Calibri"/>
              </a:rPr>
              <a:t> </a:t>
            </a:r>
            <a:r>
              <a:rPr dirty="0" sz="900" spc="-50">
                <a:latin typeface="Calibri"/>
                <a:cs typeface="Calibri"/>
              </a:rPr>
              <a:t>.</a:t>
            </a:r>
            <a:endParaRPr sz="900">
              <a:latin typeface="Calibri"/>
              <a:cs typeface="Calibri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30500" y="2388107"/>
            <a:ext cx="2311400" cy="5007483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02004" y="885189"/>
            <a:ext cx="258889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Times New Roman"/>
                <a:cs typeface="Times New Roman"/>
              </a:rPr>
              <a:t>5.2.1</a:t>
            </a:r>
            <a:r>
              <a:rPr dirty="0" sz="1400" spc="-4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Cooking</a:t>
            </a:r>
            <a:r>
              <a:rPr dirty="0" sz="1400" spc="-2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recipes</a:t>
            </a:r>
            <a:r>
              <a:rPr dirty="0" sz="1400" spc="-2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in</a:t>
            </a:r>
            <a:r>
              <a:rPr dirty="0" sz="1400" spc="-2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home</a:t>
            </a:r>
            <a:r>
              <a:rPr dirty="0" sz="1400" spc="-25">
                <a:latin typeface="Times New Roman"/>
                <a:cs typeface="Times New Roman"/>
              </a:rPr>
              <a:t> </a:t>
            </a:r>
            <a:r>
              <a:rPr dirty="0" sz="1400" spc="-20">
                <a:latin typeface="Times New Roman"/>
                <a:cs typeface="Times New Roman"/>
              </a:rPr>
              <a:t>page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2892679" y="4159122"/>
            <a:ext cx="198564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>
                <a:latin typeface="Calibri"/>
                <a:cs typeface="Calibri"/>
              </a:rPr>
              <a:t>Figure</a:t>
            </a:r>
            <a:r>
              <a:rPr dirty="0" sz="900" spc="-2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5.4:</a:t>
            </a:r>
            <a:r>
              <a:rPr dirty="0" sz="900" spc="-1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Cooking</a:t>
            </a:r>
            <a:r>
              <a:rPr dirty="0" sz="900" spc="-15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recipes in</a:t>
            </a:r>
            <a:r>
              <a:rPr dirty="0" sz="900" spc="-15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home</a:t>
            </a:r>
            <a:r>
              <a:rPr dirty="0" sz="900" spc="-1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page</a:t>
            </a:r>
            <a:r>
              <a:rPr dirty="0" sz="900" spc="-5">
                <a:latin typeface="Calibri"/>
                <a:cs typeface="Calibri"/>
              </a:rPr>
              <a:t> </a:t>
            </a:r>
            <a:r>
              <a:rPr dirty="0" sz="900" spc="-50">
                <a:latin typeface="Calibri"/>
                <a:cs typeface="Calibri"/>
              </a:rPr>
              <a:t>.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02004" y="4436490"/>
            <a:ext cx="5941060" cy="11525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>
                <a:latin typeface="Times New Roman"/>
                <a:cs typeface="Times New Roman"/>
              </a:rPr>
              <a:t>5.2.2</a:t>
            </a:r>
            <a:r>
              <a:rPr dirty="0" sz="1400" spc="315">
                <a:latin typeface="Times New Roman"/>
                <a:cs typeface="Times New Roman"/>
              </a:rPr>
              <a:t> </a:t>
            </a:r>
            <a:r>
              <a:rPr dirty="0" sz="1400">
                <a:solidFill>
                  <a:srgbClr val="0D0F1A"/>
                </a:solidFill>
                <a:latin typeface="Times New Roman"/>
                <a:cs typeface="Times New Roman"/>
              </a:rPr>
              <a:t>Healthy</a:t>
            </a:r>
            <a:r>
              <a:rPr dirty="0" sz="1400" spc="-35">
                <a:solidFill>
                  <a:srgbClr val="0D0F1A"/>
                </a:solidFill>
                <a:latin typeface="Times New Roman"/>
                <a:cs typeface="Times New Roman"/>
              </a:rPr>
              <a:t> </a:t>
            </a:r>
            <a:r>
              <a:rPr dirty="0" sz="1400">
                <a:solidFill>
                  <a:srgbClr val="0D0F1A"/>
                </a:solidFill>
                <a:latin typeface="Times New Roman"/>
                <a:cs typeface="Times New Roman"/>
              </a:rPr>
              <a:t>nutritional</a:t>
            </a:r>
            <a:r>
              <a:rPr dirty="0" sz="1400" spc="-10">
                <a:solidFill>
                  <a:srgbClr val="0D0F1A"/>
                </a:solidFill>
                <a:latin typeface="Times New Roman"/>
                <a:cs typeface="Times New Roman"/>
              </a:rPr>
              <a:t> advice</a:t>
            </a:r>
            <a:endParaRPr sz="1400">
              <a:latin typeface="Times New Roman"/>
              <a:cs typeface="Times New Roman"/>
            </a:endParaRPr>
          </a:p>
          <a:p>
            <a:pPr marL="12700" marR="5080">
              <a:lnSpc>
                <a:spcPct val="117300"/>
              </a:lnSpc>
              <a:spcBef>
                <a:spcPts val="995"/>
              </a:spcBef>
            </a:pPr>
            <a:r>
              <a:rPr dirty="0" sz="1100">
                <a:latin typeface="Calibri"/>
                <a:cs typeface="Calibri"/>
              </a:rPr>
              <a:t>This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is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one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of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the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most</a:t>
            </a:r>
            <a:r>
              <a:rPr dirty="0" sz="1100" spc="229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important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pages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in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our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application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,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because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we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use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data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collected</a:t>
            </a:r>
            <a:r>
              <a:rPr dirty="0" sz="1100" spc="-25">
                <a:latin typeface="Calibri"/>
                <a:cs typeface="Calibri"/>
              </a:rPr>
              <a:t> in </a:t>
            </a:r>
            <a:r>
              <a:rPr dirty="0" sz="1100">
                <a:latin typeface="Calibri"/>
                <a:cs typeface="Calibri"/>
              </a:rPr>
              <a:t>webscraping</a:t>
            </a:r>
            <a:r>
              <a:rPr dirty="0" sz="1100" spc="2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scrapy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spider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from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taabkh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[2]</a:t>
            </a:r>
            <a:r>
              <a:rPr dirty="0" sz="1100" spc="-3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website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.</a:t>
            </a:r>
            <a:r>
              <a:rPr dirty="0" sz="1100">
                <a:latin typeface="Calibri"/>
                <a:cs typeface="Calibri"/>
              </a:rPr>
              <a:t>we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store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all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data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return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by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scraping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in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our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database </a:t>
            </a:r>
            <a:r>
              <a:rPr dirty="0" sz="1100">
                <a:latin typeface="Calibri"/>
                <a:cs typeface="Calibri"/>
              </a:rPr>
              <a:t>by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writing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python</a:t>
            </a:r>
            <a:r>
              <a:rPr dirty="0" sz="1100" spc="-3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code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to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open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all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html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pages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in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taabkh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website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and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return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the</a:t>
            </a:r>
            <a:r>
              <a:rPr dirty="0" sz="1100" spc="-3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&lt;div&gt;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,&lt;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li&gt;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,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&lt;ul&gt;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20">
                <a:latin typeface="Calibri"/>
                <a:cs typeface="Calibri"/>
              </a:rPr>
              <a:t>,&lt;p&gt; </a:t>
            </a:r>
            <a:r>
              <a:rPr dirty="0" sz="1100">
                <a:latin typeface="Calibri"/>
                <a:cs typeface="Calibri"/>
              </a:rPr>
              <a:t>and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all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tags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we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need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to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store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data.</a:t>
            </a:r>
            <a:endParaRPr sz="1100">
              <a:latin typeface="Calibri"/>
              <a:cs typeface="Calibri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25600" y="1277111"/>
            <a:ext cx="1304925" cy="2733040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997325" y="1314577"/>
            <a:ext cx="1304925" cy="2695575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14400" y="5738431"/>
            <a:ext cx="1595755" cy="3380994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933700" y="5824130"/>
            <a:ext cx="3543300" cy="3295650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988691" y="895604"/>
            <a:ext cx="179514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>
                <a:latin typeface="Calibri"/>
                <a:cs typeface="Calibri"/>
              </a:rPr>
              <a:t>Figure</a:t>
            </a:r>
            <a:r>
              <a:rPr dirty="0" sz="900" spc="-2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5.5:</a:t>
            </a:r>
            <a:r>
              <a:rPr dirty="0" sz="900" spc="-15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Healthy</a:t>
            </a:r>
            <a:r>
              <a:rPr dirty="0" sz="900" spc="-1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nutritional</a:t>
            </a:r>
            <a:r>
              <a:rPr dirty="0" sz="900" spc="-15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advice </a:t>
            </a:r>
            <a:r>
              <a:rPr dirty="0" sz="900" spc="-50">
                <a:latin typeface="Calibri"/>
                <a:cs typeface="Calibri"/>
              </a:rPr>
              <a:t>.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902004" y="1171701"/>
            <a:ext cx="5876290" cy="18338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>
                <a:latin typeface="Times New Roman"/>
                <a:cs typeface="Times New Roman"/>
              </a:rPr>
              <a:t>5.3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Search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 spc="-20">
                <a:latin typeface="Times New Roman"/>
                <a:cs typeface="Times New Roman"/>
              </a:rPr>
              <a:t>pages</a:t>
            </a:r>
            <a:endParaRPr sz="1600">
              <a:latin typeface="Times New Roman"/>
              <a:cs typeface="Times New Roman"/>
            </a:endParaRPr>
          </a:p>
          <a:p>
            <a:pPr marL="12700" marR="60325">
              <a:lnSpc>
                <a:spcPct val="118200"/>
              </a:lnSpc>
              <a:spcBef>
                <a:spcPts val="1025"/>
              </a:spcBef>
            </a:pP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The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search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page</a:t>
            </a:r>
            <a:r>
              <a:rPr dirty="0" sz="11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has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tab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screens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on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top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which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help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users</a:t>
            </a:r>
            <a:r>
              <a:rPr dirty="0" sz="11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to</a:t>
            </a:r>
            <a:r>
              <a:rPr dirty="0" sz="11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search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depends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on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names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of</a:t>
            </a:r>
            <a:r>
              <a:rPr dirty="0" sz="1100" spc="-2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food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 recipes,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food</a:t>
            </a:r>
            <a:r>
              <a:rPr dirty="0" sz="1100" spc="-2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substances,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and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calories.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All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data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is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also</a:t>
            </a:r>
            <a:r>
              <a:rPr dirty="0" sz="11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collected</a:t>
            </a:r>
            <a:r>
              <a:rPr dirty="0" sz="1100" spc="-3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by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scrapy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spider</a:t>
            </a:r>
            <a:r>
              <a:rPr dirty="0" sz="11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 spc="-5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  <a:p>
            <a:pPr marL="12700" marR="5080">
              <a:lnSpc>
                <a:spcPct val="118200"/>
              </a:lnSpc>
              <a:spcBef>
                <a:spcPts val="975"/>
              </a:spcBef>
            </a:pP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Search</a:t>
            </a:r>
            <a:r>
              <a:rPr dirty="0" sz="1100" spc="-3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function</a:t>
            </a:r>
            <a:r>
              <a:rPr dirty="0" sz="1100" spc="-2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implemented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by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using</a:t>
            </a:r>
            <a:r>
              <a:rPr dirty="0" sz="1100" spc="2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searchbar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react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native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component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and</a:t>
            </a:r>
            <a:r>
              <a:rPr dirty="0" sz="1100" spc="-2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in</a:t>
            </a:r>
            <a:r>
              <a:rPr dirty="0" sz="1100" spc="-3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server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side</a:t>
            </a:r>
            <a:r>
              <a:rPr dirty="0" sz="1100" spc="-3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we</a:t>
            </a:r>
            <a:r>
              <a:rPr dirty="0" sz="1100" spc="-2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use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 spc="-25">
                <a:solidFill>
                  <a:srgbClr val="0D0F1A"/>
                </a:solidFill>
                <a:latin typeface="Calibri"/>
                <a:cs typeface="Calibri"/>
              </a:rPr>
              <a:t>sql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statement</a:t>
            </a:r>
            <a:r>
              <a:rPr dirty="0" sz="1100" spc="-3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to</a:t>
            </a:r>
            <a:r>
              <a:rPr dirty="0" sz="11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select</a:t>
            </a:r>
            <a:r>
              <a:rPr dirty="0" sz="1100" spc="-2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the</a:t>
            </a:r>
            <a:r>
              <a:rPr dirty="0" sz="11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food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recipe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“like”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what</a:t>
            </a:r>
            <a:r>
              <a:rPr dirty="0" sz="1100" spc="-2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we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want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 spc="-5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  <a:p>
            <a:pPr marL="12700" marR="269875">
              <a:lnSpc>
                <a:spcPct val="117300"/>
              </a:lnSpc>
              <a:spcBef>
                <a:spcPts val="985"/>
              </a:spcBef>
            </a:pP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We</a:t>
            </a:r>
            <a:r>
              <a:rPr dirty="0" sz="1100" spc="-2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also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added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the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ability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to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comment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and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rate</a:t>
            </a:r>
            <a:r>
              <a:rPr dirty="0" sz="1100" spc="-2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the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recipe</a:t>
            </a:r>
            <a:r>
              <a:rPr dirty="0" sz="11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and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store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comments</a:t>
            </a:r>
            <a:r>
              <a:rPr dirty="0" sz="1100" spc="-2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on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database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also</a:t>
            </a:r>
            <a:r>
              <a:rPr dirty="0" sz="11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 spc="-25">
                <a:solidFill>
                  <a:srgbClr val="0D0F1A"/>
                </a:solidFill>
                <a:latin typeface="Calibri"/>
                <a:cs typeface="Calibri"/>
              </a:rPr>
              <a:t>it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stored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in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admin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panel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to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see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the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feedback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for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 users.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3287395" y="7250048"/>
            <a:ext cx="119634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>
                <a:latin typeface="Calibri"/>
                <a:cs typeface="Calibri"/>
              </a:rPr>
              <a:t>Figure</a:t>
            </a:r>
            <a:r>
              <a:rPr dirty="0" sz="900" spc="-2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5.6:</a:t>
            </a:r>
            <a:r>
              <a:rPr dirty="0" sz="900" spc="-1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search</a:t>
            </a:r>
            <a:r>
              <a:rPr dirty="0" sz="900" spc="-1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pages</a:t>
            </a:r>
            <a:r>
              <a:rPr dirty="0" sz="900" spc="-10">
                <a:latin typeface="Calibri"/>
                <a:cs typeface="Calibri"/>
              </a:rPr>
              <a:t> </a:t>
            </a:r>
            <a:r>
              <a:rPr dirty="0" sz="900" spc="-50">
                <a:latin typeface="Calibri"/>
                <a:cs typeface="Calibri"/>
              </a:rPr>
              <a:t>.</a:t>
            </a:r>
            <a:endParaRPr sz="900">
              <a:latin typeface="Calibri"/>
              <a:cs typeface="Calibri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66773" y="3497453"/>
            <a:ext cx="1855977" cy="3595370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038727" y="3478276"/>
            <a:ext cx="1859279" cy="3618356"/>
          </a:xfrm>
          <a:prstGeom prst="rect">
            <a:avLst/>
          </a:prstGeom>
        </p:spPr>
      </p:pic>
      <p:sp>
        <p:nvSpPr>
          <p:cNvPr id="7" name="object 7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02004" y="4117975"/>
            <a:ext cx="4103370" cy="4362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920"/>
              </a:lnSpc>
              <a:spcBef>
                <a:spcPts val="95"/>
              </a:spcBef>
            </a:pPr>
            <a:r>
              <a:rPr dirty="0" sz="1600">
                <a:latin typeface="Times New Roman"/>
                <a:cs typeface="Times New Roman"/>
              </a:rPr>
              <a:t>5.4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D0F1A"/>
                </a:solidFill>
                <a:latin typeface="Times New Roman"/>
                <a:cs typeface="Times New Roman"/>
              </a:rPr>
              <a:t>Add</a:t>
            </a:r>
            <a:r>
              <a:rPr dirty="0" sz="1600" spc="-30">
                <a:solidFill>
                  <a:srgbClr val="0D0F1A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D0F1A"/>
                </a:solidFill>
                <a:latin typeface="Times New Roman"/>
                <a:cs typeface="Times New Roman"/>
              </a:rPr>
              <a:t>food</a:t>
            </a:r>
            <a:r>
              <a:rPr dirty="0" sz="1600" spc="-30">
                <a:solidFill>
                  <a:srgbClr val="0D0F1A"/>
                </a:solidFill>
                <a:latin typeface="Times New Roman"/>
                <a:cs typeface="Times New Roman"/>
              </a:rPr>
              <a:t> </a:t>
            </a:r>
            <a:r>
              <a:rPr dirty="0" sz="1600" spc="-10">
                <a:solidFill>
                  <a:srgbClr val="0D0F1A"/>
                </a:solidFill>
                <a:latin typeface="Times New Roman"/>
                <a:cs typeface="Times New Roman"/>
              </a:rPr>
              <a:t>recipes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ts val="1320"/>
              </a:lnSpc>
            </a:pP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Here</a:t>
            </a:r>
            <a:r>
              <a:rPr dirty="0" sz="11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the</a:t>
            </a:r>
            <a:r>
              <a:rPr dirty="0" sz="1100" spc="-2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user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can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add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food</a:t>
            </a:r>
            <a:r>
              <a:rPr dirty="0" sz="1100" spc="-3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recipes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then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it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added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to</a:t>
            </a:r>
            <a:r>
              <a:rPr dirty="0" sz="11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database</a:t>
            </a:r>
            <a:r>
              <a:rPr dirty="0" sz="11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for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users </a:t>
            </a:r>
            <a:r>
              <a:rPr dirty="0" sz="1100" spc="-5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902004" y="7941844"/>
            <a:ext cx="5912485" cy="1131570"/>
          </a:xfrm>
          <a:prstGeom prst="rect">
            <a:avLst/>
          </a:prstGeom>
        </p:spPr>
        <p:txBody>
          <a:bodyPr wrap="square" lIns="0" tIns="90805" rIns="0" bIns="0" rtlCol="0" vert="horz">
            <a:spAutoFit/>
          </a:bodyPr>
          <a:lstStyle/>
          <a:p>
            <a:pPr algn="ctr" marL="55244">
              <a:lnSpc>
                <a:spcPct val="100000"/>
              </a:lnSpc>
              <a:spcBef>
                <a:spcPts val="715"/>
              </a:spcBef>
            </a:pPr>
            <a:r>
              <a:rPr dirty="0" sz="900">
                <a:latin typeface="Calibri"/>
                <a:cs typeface="Calibri"/>
              </a:rPr>
              <a:t>Figure</a:t>
            </a:r>
            <a:r>
              <a:rPr dirty="0" sz="900" spc="-2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5.7:</a:t>
            </a:r>
            <a:r>
              <a:rPr dirty="0" sz="900" spc="-15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Add</a:t>
            </a:r>
            <a:r>
              <a:rPr dirty="0" sz="900" spc="-15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recipes</a:t>
            </a:r>
            <a:r>
              <a:rPr dirty="0" sz="900" spc="-5">
                <a:latin typeface="Calibri"/>
                <a:cs typeface="Calibri"/>
              </a:rPr>
              <a:t> </a:t>
            </a:r>
            <a:r>
              <a:rPr dirty="0" sz="900" spc="-50">
                <a:latin typeface="Calibri"/>
                <a:cs typeface="Calibri"/>
              </a:rPr>
              <a:t>.</a:t>
            </a:r>
            <a:endParaRPr sz="9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850">
              <a:latin typeface="Calibri"/>
              <a:cs typeface="Calibri"/>
            </a:endParaRPr>
          </a:p>
          <a:p>
            <a:pPr marL="12700">
              <a:lnSpc>
                <a:spcPts val="1920"/>
              </a:lnSpc>
            </a:pPr>
            <a:r>
              <a:rPr dirty="0" sz="1600">
                <a:latin typeface="Times New Roman"/>
                <a:cs typeface="Times New Roman"/>
              </a:rPr>
              <a:t>5.5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D0F1A"/>
                </a:solidFill>
                <a:latin typeface="Times New Roman"/>
                <a:cs typeface="Times New Roman"/>
              </a:rPr>
              <a:t>Setting</a:t>
            </a:r>
            <a:r>
              <a:rPr dirty="0" sz="1600" spc="-35">
                <a:solidFill>
                  <a:srgbClr val="0D0F1A"/>
                </a:solidFill>
                <a:latin typeface="Times New Roman"/>
                <a:cs typeface="Times New Roman"/>
              </a:rPr>
              <a:t> </a:t>
            </a:r>
            <a:r>
              <a:rPr dirty="0" sz="1600" spc="-25">
                <a:solidFill>
                  <a:srgbClr val="0D0F1A"/>
                </a:solidFill>
                <a:latin typeface="Times New Roman"/>
                <a:cs typeface="Times New Roman"/>
              </a:rPr>
              <a:t>tab</a:t>
            </a:r>
            <a:endParaRPr sz="1600">
              <a:latin typeface="Times New Roman"/>
              <a:cs typeface="Times New Roman"/>
            </a:endParaRPr>
          </a:p>
          <a:p>
            <a:pPr marL="12700" marR="5080">
              <a:lnSpc>
                <a:spcPts val="1340"/>
              </a:lnSpc>
              <a:spcBef>
                <a:spcPts val="25"/>
              </a:spcBef>
            </a:pP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Setting</a:t>
            </a:r>
            <a:r>
              <a:rPr dirty="0" sz="1100" spc="-2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tab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contain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user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update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profile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which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allow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user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to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update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his/her</a:t>
            </a:r>
            <a:r>
              <a:rPr dirty="0" sz="1100" spc="-2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data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like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name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and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password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also</a:t>
            </a:r>
            <a:r>
              <a:rPr dirty="0" sz="1100" spc="-2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the</a:t>
            </a:r>
            <a:r>
              <a:rPr dirty="0" sz="11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user</a:t>
            </a:r>
            <a:r>
              <a:rPr dirty="0" sz="1100" spc="-2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can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see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the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recipe</a:t>
            </a:r>
            <a:r>
              <a:rPr dirty="0" sz="11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that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added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by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him.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And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there</a:t>
            </a:r>
            <a:r>
              <a:rPr dirty="0" sz="11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is</a:t>
            </a:r>
            <a:r>
              <a:rPr dirty="0" sz="1100" spc="-2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another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simple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things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in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setting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like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favorite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cooking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recipe</a:t>
            </a:r>
            <a:r>
              <a:rPr dirty="0" sz="11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and</a:t>
            </a:r>
            <a:r>
              <a:rPr dirty="0" sz="1100" spc="-3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another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 spc="-5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59585" y="914400"/>
            <a:ext cx="1819275" cy="3086100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260215" y="914400"/>
            <a:ext cx="1743075" cy="3076575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825114" y="4723257"/>
            <a:ext cx="2122169" cy="3308350"/>
          </a:xfrm>
          <a:prstGeom prst="rect">
            <a:avLst/>
          </a:prstGeom>
        </p:spPr>
      </p:pic>
      <p:sp>
        <p:nvSpPr>
          <p:cNvPr id="7" name="object 7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334639" y="4186554"/>
            <a:ext cx="110617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>
                <a:latin typeface="Times New Roman"/>
                <a:cs typeface="Times New Roman"/>
              </a:rPr>
              <a:t>Figure</a:t>
            </a:r>
            <a:r>
              <a:rPr dirty="0" sz="900" spc="-20">
                <a:latin typeface="Times New Roman"/>
                <a:cs typeface="Times New Roman"/>
              </a:rPr>
              <a:t> </a:t>
            </a:r>
            <a:r>
              <a:rPr dirty="0" sz="900">
                <a:latin typeface="Times New Roman"/>
                <a:cs typeface="Times New Roman"/>
              </a:rPr>
              <a:t>5.8:</a:t>
            </a:r>
            <a:r>
              <a:rPr dirty="0" sz="900" spc="-5">
                <a:latin typeface="Times New Roman"/>
                <a:cs typeface="Times New Roman"/>
              </a:rPr>
              <a:t> </a:t>
            </a:r>
            <a:r>
              <a:rPr dirty="0" sz="900">
                <a:latin typeface="Times New Roman"/>
                <a:cs typeface="Times New Roman"/>
              </a:rPr>
              <a:t>Setting</a:t>
            </a:r>
            <a:r>
              <a:rPr dirty="0" sz="900" spc="-10">
                <a:latin typeface="Times New Roman"/>
                <a:cs typeface="Times New Roman"/>
              </a:rPr>
              <a:t> </a:t>
            </a:r>
            <a:r>
              <a:rPr dirty="0" sz="900">
                <a:latin typeface="Times New Roman"/>
                <a:cs typeface="Times New Roman"/>
              </a:rPr>
              <a:t>tab </a:t>
            </a:r>
            <a:r>
              <a:rPr dirty="0" sz="900" spc="-50" b="1">
                <a:latin typeface="Times New Roman"/>
                <a:cs typeface="Times New Roman"/>
              </a:rPr>
              <a:t>.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902004" y="4309998"/>
            <a:ext cx="5905500" cy="16224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>
                <a:latin typeface="Times New Roman"/>
                <a:cs typeface="Times New Roman"/>
              </a:rPr>
              <a:t>5.6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Admin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panel</a:t>
            </a:r>
            <a:endParaRPr sz="1600">
              <a:latin typeface="Times New Roman"/>
              <a:cs typeface="Times New Roman"/>
            </a:endParaRPr>
          </a:p>
          <a:p>
            <a:pPr marL="12700" marR="5080">
              <a:lnSpc>
                <a:spcPct val="101800"/>
              </a:lnSpc>
              <a:spcBef>
                <a:spcPts val="1255"/>
              </a:spcBef>
            </a:pP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We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decide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to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implement</a:t>
            </a:r>
            <a:r>
              <a:rPr dirty="0" sz="1100" spc="-3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admin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page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as</a:t>
            </a:r>
            <a:r>
              <a:rPr dirty="0" sz="1100" spc="-3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small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website</a:t>
            </a:r>
            <a:r>
              <a:rPr dirty="0" sz="1100" spc="-3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because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it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was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easier</a:t>
            </a:r>
            <a:r>
              <a:rPr dirty="0" sz="1100" spc="-2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to</a:t>
            </a:r>
            <a:r>
              <a:rPr dirty="0" sz="1100" spc="-2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see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users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behavior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 spc="-25">
                <a:solidFill>
                  <a:srgbClr val="0D0F1A"/>
                </a:solidFill>
                <a:latin typeface="Calibri"/>
                <a:cs typeface="Calibri"/>
              </a:rPr>
              <a:t>and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update</a:t>
            </a:r>
            <a:r>
              <a:rPr dirty="0" sz="1100" spc="-2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users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data,</a:t>
            </a:r>
            <a:r>
              <a:rPr dirty="0" sz="11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update</a:t>
            </a:r>
            <a:r>
              <a:rPr dirty="0" sz="1100" spc="-2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food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recipes</a:t>
            </a:r>
            <a:r>
              <a:rPr dirty="0" sz="1100" spc="-2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that</a:t>
            </a:r>
            <a:r>
              <a:rPr dirty="0" sz="1100" spc="-2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added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by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users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,and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that</a:t>
            </a:r>
            <a:r>
              <a:rPr dirty="0" sz="1100" spc="-3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collected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by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webscraping.</a:t>
            </a:r>
            <a:r>
              <a:rPr dirty="0" sz="11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We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 spc="-25">
                <a:solidFill>
                  <a:srgbClr val="0D0F1A"/>
                </a:solidFill>
                <a:latin typeface="Calibri"/>
                <a:cs typeface="Calibri"/>
              </a:rPr>
              <a:t>use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react</a:t>
            </a:r>
            <a:r>
              <a:rPr dirty="0" sz="1100" spc="-2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js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for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frontend,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Express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Handlebars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and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node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js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for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server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side</a:t>
            </a:r>
            <a:r>
              <a:rPr dirty="0" sz="1100" spc="-2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and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mysql</a:t>
            </a:r>
            <a:r>
              <a:rPr dirty="0" sz="1100" spc="-2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for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database.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z="1100" b="1">
                <a:solidFill>
                  <a:srgbClr val="0D0F1A"/>
                </a:solidFill>
                <a:latin typeface="Calibri"/>
                <a:cs typeface="Calibri"/>
              </a:rPr>
              <a:t>What</a:t>
            </a:r>
            <a:r>
              <a:rPr dirty="0" sz="1100" spc="-10" b="1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 b="1">
                <a:solidFill>
                  <a:srgbClr val="0D0F1A"/>
                </a:solidFill>
                <a:latin typeface="Calibri"/>
                <a:cs typeface="Calibri"/>
              </a:rPr>
              <a:t>is</a:t>
            </a:r>
            <a:r>
              <a:rPr dirty="0" sz="1100" spc="-10" b="1">
                <a:solidFill>
                  <a:srgbClr val="0D0F1A"/>
                </a:solidFill>
                <a:latin typeface="Calibri"/>
                <a:cs typeface="Calibri"/>
              </a:rPr>
              <a:t> Handlebars?</a:t>
            </a:r>
            <a:endParaRPr sz="1100">
              <a:latin typeface="Calibri"/>
              <a:cs typeface="Calibri"/>
            </a:endParaRPr>
          </a:p>
          <a:p>
            <a:pPr marL="12700" marR="13335">
              <a:lnSpc>
                <a:spcPct val="101800"/>
              </a:lnSpc>
            </a:pP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Handlebars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is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one</a:t>
            </a:r>
            <a:r>
              <a:rPr dirty="0" sz="1100" spc="-2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of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the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most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used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templating</a:t>
            </a:r>
            <a:r>
              <a:rPr dirty="0" sz="1100" spc="-3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engines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for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web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applications</a:t>
            </a:r>
            <a:r>
              <a:rPr dirty="0" sz="1100" spc="-3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“competing”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with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 other well-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known</a:t>
            </a:r>
            <a:r>
              <a:rPr dirty="0" sz="1100" spc="-3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ones</a:t>
            </a:r>
            <a:r>
              <a:rPr dirty="0" sz="11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like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Mustache</a:t>
            </a:r>
            <a:r>
              <a:rPr dirty="0" sz="11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js,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Pug,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EJS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and</a:t>
            </a:r>
            <a:r>
              <a:rPr dirty="0" sz="1100" spc="-2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others.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It’s</a:t>
            </a:r>
            <a:r>
              <a:rPr dirty="0" sz="11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especially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used</a:t>
            </a:r>
            <a:r>
              <a:rPr dirty="0" sz="1100" spc="-2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on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the</a:t>
            </a:r>
            <a:r>
              <a:rPr dirty="0" sz="1100" spc="-2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server</a:t>
            </a:r>
            <a:r>
              <a:rPr dirty="0" sz="11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side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along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 with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the</a:t>
            </a:r>
            <a:r>
              <a:rPr dirty="0" sz="1100" spc="-2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express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js</a:t>
            </a:r>
            <a:r>
              <a:rPr dirty="0" sz="1100" spc="-2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0D0F1A"/>
                </a:solidFill>
                <a:latin typeface="Calibri"/>
                <a:cs typeface="Calibri"/>
              </a:rPr>
              <a:t>framework</a:t>
            </a:r>
            <a:r>
              <a:rPr dirty="0" sz="11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100" spc="-20">
                <a:solidFill>
                  <a:srgbClr val="0D0F1A"/>
                </a:solidFill>
                <a:latin typeface="Calibri"/>
                <a:cs typeface="Calibri"/>
              </a:rPr>
              <a:t>[3].</a:t>
            </a:r>
            <a:endParaRPr sz="1100">
              <a:latin typeface="Calibri"/>
              <a:cs typeface="Calibri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4400" y="1085088"/>
            <a:ext cx="1638300" cy="3114547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959100" y="1113536"/>
            <a:ext cx="1729104" cy="3095117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895850" y="1113408"/>
            <a:ext cx="1854834" cy="3095497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14400" y="6100571"/>
            <a:ext cx="5943600" cy="3032721"/>
          </a:xfrm>
          <a:prstGeom prst="rect">
            <a:avLst/>
          </a:prstGeom>
        </p:spPr>
      </p:pic>
      <p:sp>
        <p:nvSpPr>
          <p:cNvPr id="8" name="object 8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4400" y="1085088"/>
            <a:ext cx="5943600" cy="3028187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14400" y="4284471"/>
            <a:ext cx="5943600" cy="3036824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288919" y="6800468"/>
            <a:ext cx="11944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>
                <a:latin typeface="Calibri"/>
                <a:cs typeface="Calibri"/>
              </a:rPr>
              <a:t>Figure</a:t>
            </a:r>
            <a:r>
              <a:rPr dirty="0" sz="900" spc="-2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5.9:</a:t>
            </a:r>
            <a:r>
              <a:rPr dirty="0" sz="900" spc="-15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Admin</a:t>
            </a:r>
            <a:r>
              <a:rPr dirty="0" sz="900" spc="-5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pages</a:t>
            </a:r>
            <a:r>
              <a:rPr dirty="0" sz="900" spc="-10">
                <a:latin typeface="Calibri"/>
                <a:cs typeface="Calibri"/>
              </a:rPr>
              <a:t> </a:t>
            </a:r>
            <a:r>
              <a:rPr dirty="0" sz="900" spc="-50">
                <a:latin typeface="Calibri"/>
                <a:cs typeface="Calibri"/>
              </a:rPr>
              <a:t>.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902004" y="7472933"/>
            <a:ext cx="5714365" cy="12211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>
                <a:latin typeface="Times New Roman"/>
                <a:cs typeface="Times New Roman"/>
              </a:rPr>
              <a:t>5.7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Database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and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scrapy</a:t>
            </a:r>
            <a:endParaRPr sz="1600">
              <a:latin typeface="Times New Roman"/>
              <a:cs typeface="Times New Roman"/>
            </a:endParaRPr>
          </a:p>
          <a:p>
            <a:pPr marL="12700" marR="5080">
              <a:lnSpc>
                <a:spcPct val="117100"/>
              </a:lnSpc>
              <a:spcBef>
                <a:spcPts val="1030"/>
              </a:spcBef>
            </a:pPr>
            <a:r>
              <a:rPr dirty="0" sz="1150">
                <a:solidFill>
                  <a:srgbClr val="585757"/>
                </a:solidFill>
                <a:latin typeface="Calibri"/>
                <a:cs typeface="Calibri"/>
              </a:rPr>
              <a:t>Scrapy</a:t>
            </a:r>
            <a:r>
              <a:rPr dirty="0" sz="1150" spc="-30">
                <a:solidFill>
                  <a:srgbClr val="585757"/>
                </a:solidFill>
                <a:latin typeface="Calibri"/>
                <a:cs typeface="Calibri"/>
              </a:rPr>
              <a:t> </a:t>
            </a:r>
            <a:r>
              <a:rPr dirty="0" sz="1150">
                <a:solidFill>
                  <a:srgbClr val="585757"/>
                </a:solidFill>
                <a:latin typeface="Calibri"/>
                <a:cs typeface="Calibri"/>
              </a:rPr>
              <a:t>is</a:t>
            </a:r>
            <a:r>
              <a:rPr dirty="0" sz="1150" spc="-5">
                <a:solidFill>
                  <a:srgbClr val="585757"/>
                </a:solidFill>
                <a:latin typeface="Calibri"/>
                <a:cs typeface="Calibri"/>
              </a:rPr>
              <a:t> </a:t>
            </a:r>
            <a:r>
              <a:rPr dirty="0" sz="1150">
                <a:solidFill>
                  <a:srgbClr val="585757"/>
                </a:solidFill>
                <a:latin typeface="Calibri"/>
                <a:cs typeface="Calibri"/>
              </a:rPr>
              <a:t>a</a:t>
            </a:r>
            <a:r>
              <a:rPr dirty="0" sz="1150" spc="-10">
                <a:solidFill>
                  <a:srgbClr val="585757"/>
                </a:solidFill>
                <a:latin typeface="Calibri"/>
                <a:cs typeface="Calibri"/>
              </a:rPr>
              <a:t> </a:t>
            </a:r>
            <a:r>
              <a:rPr dirty="0" sz="1150">
                <a:latin typeface="Calibri"/>
                <a:cs typeface="Calibri"/>
              </a:rPr>
              <a:t>python</a:t>
            </a:r>
            <a:r>
              <a:rPr dirty="0" sz="1150" spc="-15">
                <a:latin typeface="Calibri"/>
                <a:cs typeface="Calibri"/>
              </a:rPr>
              <a:t> </a:t>
            </a:r>
            <a:r>
              <a:rPr dirty="0" sz="1150">
                <a:solidFill>
                  <a:srgbClr val="585757"/>
                </a:solidFill>
                <a:latin typeface="Calibri"/>
                <a:cs typeface="Calibri"/>
              </a:rPr>
              <a:t>framework</a:t>
            </a:r>
            <a:r>
              <a:rPr dirty="0" sz="1150" spc="-10">
                <a:solidFill>
                  <a:srgbClr val="585757"/>
                </a:solidFill>
                <a:latin typeface="Calibri"/>
                <a:cs typeface="Calibri"/>
              </a:rPr>
              <a:t> </a:t>
            </a:r>
            <a:r>
              <a:rPr dirty="0" sz="1150">
                <a:solidFill>
                  <a:srgbClr val="585757"/>
                </a:solidFill>
                <a:latin typeface="Calibri"/>
                <a:cs typeface="Calibri"/>
              </a:rPr>
              <a:t>for</a:t>
            </a:r>
            <a:r>
              <a:rPr dirty="0" sz="1150" spc="-15">
                <a:solidFill>
                  <a:srgbClr val="585757"/>
                </a:solidFill>
                <a:latin typeface="Calibri"/>
                <a:cs typeface="Calibri"/>
              </a:rPr>
              <a:t> </a:t>
            </a:r>
            <a:r>
              <a:rPr dirty="0" sz="1150">
                <a:solidFill>
                  <a:srgbClr val="585757"/>
                </a:solidFill>
                <a:latin typeface="Calibri"/>
                <a:cs typeface="Calibri"/>
              </a:rPr>
              <a:t>large</a:t>
            </a:r>
            <a:r>
              <a:rPr dirty="0" sz="1150" spc="-15">
                <a:solidFill>
                  <a:srgbClr val="585757"/>
                </a:solidFill>
                <a:latin typeface="Calibri"/>
                <a:cs typeface="Calibri"/>
              </a:rPr>
              <a:t> </a:t>
            </a:r>
            <a:r>
              <a:rPr dirty="0" sz="1150">
                <a:solidFill>
                  <a:srgbClr val="585757"/>
                </a:solidFill>
                <a:latin typeface="Calibri"/>
                <a:cs typeface="Calibri"/>
              </a:rPr>
              <a:t>scale</a:t>
            </a:r>
            <a:r>
              <a:rPr dirty="0" sz="1150" spc="-20">
                <a:solidFill>
                  <a:srgbClr val="585757"/>
                </a:solidFill>
                <a:latin typeface="Calibri"/>
                <a:cs typeface="Calibri"/>
              </a:rPr>
              <a:t> </a:t>
            </a:r>
            <a:r>
              <a:rPr dirty="0" sz="1150">
                <a:solidFill>
                  <a:srgbClr val="585757"/>
                </a:solidFill>
                <a:latin typeface="Calibri"/>
                <a:cs typeface="Calibri"/>
              </a:rPr>
              <a:t>web</a:t>
            </a:r>
            <a:r>
              <a:rPr dirty="0" sz="1150" spc="-20">
                <a:solidFill>
                  <a:srgbClr val="585757"/>
                </a:solidFill>
                <a:latin typeface="Calibri"/>
                <a:cs typeface="Calibri"/>
              </a:rPr>
              <a:t> </a:t>
            </a:r>
            <a:r>
              <a:rPr dirty="0" sz="1150">
                <a:solidFill>
                  <a:srgbClr val="585757"/>
                </a:solidFill>
                <a:latin typeface="Calibri"/>
                <a:cs typeface="Calibri"/>
              </a:rPr>
              <a:t>scraping.</a:t>
            </a:r>
            <a:r>
              <a:rPr dirty="0" sz="1150" spc="-20">
                <a:solidFill>
                  <a:srgbClr val="585757"/>
                </a:solidFill>
                <a:latin typeface="Calibri"/>
                <a:cs typeface="Calibri"/>
              </a:rPr>
              <a:t> </a:t>
            </a:r>
            <a:r>
              <a:rPr dirty="0" sz="1150">
                <a:solidFill>
                  <a:srgbClr val="585757"/>
                </a:solidFill>
                <a:latin typeface="Calibri"/>
                <a:cs typeface="Calibri"/>
              </a:rPr>
              <a:t>It</a:t>
            </a:r>
            <a:r>
              <a:rPr dirty="0" sz="1150" spc="-15">
                <a:solidFill>
                  <a:srgbClr val="585757"/>
                </a:solidFill>
                <a:latin typeface="Calibri"/>
                <a:cs typeface="Calibri"/>
              </a:rPr>
              <a:t> </a:t>
            </a:r>
            <a:r>
              <a:rPr dirty="0" sz="1150">
                <a:solidFill>
                  <a:srgbClr val="585757"/>
                </a:solidFill>
                <a:latin typeface="Calibri"/>
                <a:cs typeface="Calibri"/>
              </a:rPr>
              <a:t>gives</a:t>
            </a:r>
            <a:r>
              <a:rPr dirty="0" sz="1150" spc="-5">
                <a:solidFill>
                  <a:srgbClr val="585757"/>
                </a:solidFill>
                <a:latin typeface="Calibri"/>
                <a:cs typeface="Calibri"/>
              </a:rPr>
              <a:t> </a:t>
            </a:r>
            <a:r>
              <a:rPr dirty="0" sz="1150">
                <a:solidFill>
                  <a:srgbClr val="585757"/>
                </a:solidFill>
                <a:latin typeface="Calibri"/>
                <a:cs typeface="Calibri"/>
              </a:rPr>
              <a:t>you</a:t>
            </a:r>
            <a:r>
              <a:rPr dirty="0" sz="1150" spc="-15">
                <a:solidFill>
                  <a:srgbClr val="585757"/>
                </a:solidFill>
                <a:latin typeface="Calibri"/>
                <a:cs typeface="Calibri"/>
              </a:rPr>
              <a:t> </a:t>
            </a:r>
            <a:r>
              <a:rPr dirty="0" sz="1150">
                <a:solidFill>
                  <a:srgbClr val="585757"/>
                </a:solidFill>
                <a:latin typeface="Calibri"/>
                <a:cs typeface="Calibri"/>
              </a:rPr>
              <a:t>all</a:t>
            </a:r>
            <a:r>
              <a:rPr dirty="0" sz="1150" spc="-15">
                <a:solidFill>
                  <a:srgbClr val="585757"/>
                </a:solidFill>
                <a:latin typeface="Calibri"/>
                <a:cs typeface="Calibri"/>
              </a:rPr>
              <a:t> </a:t>
            </a:r>
            <a:r>
              <a:rPr dirty="0" sz="1150">
                <a:solidFill>
                  <a:srgbClr val="585757"/>
                </a:solidFill>
                <a:latin typeface="Calibri"/>
                <a:cs typeface="Calibri"/>
              </a:rPr>
              <a:t>the</a:t>
            </a:r>
            <a:r>
              <a:rPr dirty="0" sz="1150" spc="-5">
                <a:solidFill>
                  <a:srgbClr val="585757"/>
                </a:solidFill>
                <a:latin typeface="Calibri"/>
                <a:cs typeface="Calibri"/>
              </a:rPr>
              <a:t> </a:t>
            </a:r>
            <a:r>
              <a:rPr dirty="0" sz="1150">
                <a:solidFill>
                  <a:srgbClr val="585757"/>
                </a:solidFill>
                <a:latin typeface="Calibri"/>
                <a:cs typeface="Calibri"/>
              </a:rPr>
              <a:t>tools</a:t>
            </a:r>
            <a:r>
              <a:rPr dirty="0" sz="1150" spc="-10">
                <a:solidFill>
                  <a:srgbClr val="585757"/>
                </a:solidFill>
                <a:latin typeface="Calibri"/>
                <a:cs typeface="Calibri"/>
              </a:rPr>
              <a:t> </a:t>
            </a:r>
            <a:r>
              <a:rPr dirty="0" sz="1150">
                <a:solidFill>
                  <a:srgbClr val="585757"/>
                </a:solidFill>
                <a:latin typeface="Calibri"/>
                <a:cs typeface="Calibri"/>
              </a:rPr>
              <a:t>you</a:t>
            </a:r>
            <a:r>
              <a:rPr dirty="0" sz="1150" spc="-15">
                <a:solidFill>
                  <a:srgbClr val="585757"/>
                </a:solidFill>
                <a:latin typeface="Calibri"/>
                <a:cs typeface="Calibri"/>
              </a:rPr>
              <a:t> </a:t>
            </a:r>
            <a:r>
              <a:rPr dirty="0" sz="1150">
                <a:solidFill>
                  <a:srgbClr val="585757"/>
                </a:solidFill>
                <a:latin typeface="Calibri"/>
                <a:cs typeface="Calibri"/>
              </a:rPr>
              <a:t>need</a:t>
            </a:r>
            <a:r>
              <a:rPr dirty="0" sz="1150" spc="-10">
                <a:solidFill>
                  <a:srgbClr val="585757"/>
                </a:solidFill>
                <a:latin typeface="Calibri"/>
                <a:cs typeface="Calibri"/>
              </a:rPr>
              <a:t> </a:t>
            </a:r>
            <a:r>
              <a:rPr dirty="0" sz="1150" spc="-25">
                <a:solidFill>
                  <a:srgbClr val="585757"/>
                </a:solidFill>
                <a:latin typeface="Calibri"/>
                <a:cs typeface="Calibri"/>
              </a:rPr>
              <a:t>to </a:t>
            </a:r>
            <a:r>
              <a:rPr dirty="0" sz="1150">
                <a:solidFill>
                  <a:srgbClr val="585757"/>
                </a:solidFill>
                <a:latin typeface="Calibri"/>
                <a:cs typeface="Calibri"/>
              </a:rPr>
              <a:t>efficiently</a:t>
            </a:r>
            <a:r>
              <a:rPr dirty="0" sz="1150" spc="-25">
                <a:solidFill>
                  <a:srgbClr val="585757"/>
                </a:solidFill>
                <a:latin typeface="Calibri"/>
                <a:cs typeface="Calibri"/>
              </a:rPr>
              <a:t> </a:t>
            </a:r>
            <a:r>
              <a:rPr dirty="0" sz="1150" b="1" i="1">
                <a:solidFill>
                  <a:srgbClr val="585757"/>
                </a:solidFill>
                <a:latin typeface="Calibri"/>
                <a:cs typeface="Calibri"/>
              </a:rPr>
              <a:t>extract</a:t>
            </a:r>
            <a:r>
              <a:rPr dirty="0" sz="1150" spc="-10" b="1" i="1">
                <a:solidFill>
                  <a:srgbClr val="585757"/>
                </a:solidFill>
                <a:latin typeface="Calibri"/>
                <a:cs typeface="Calibri"/>
              </a:rPr>
              <a:t> </a:t>
            </a:r>
            <a:r>
              <a:rPr dirty="0" sz="1150">
                <a:solidFill>
                  <a:srgbClr val="585757"/>
                </a:solidFill>
                <a:latin typeface="Calibri"/>
                <a:cs typeface="Calibri"/>
              </a:rPr>
              <a:t>data</a:t>
            </a:r>
            <a:r>
              <a:rPr dirty="0" sz="1150" spc="-10">
                <a:solidFill>
                  <a:srgbClr val="585757"/>
                </a:solidFill>
                <a:latin typeface="Calibri"/>
                <a:cs typeface="Calibri"/>
              </a:rPr>
              <a:t> </a:t>
            </a:r>
            <a:r>
              <a:rPr dirty="0" sz="1150">
                <a:solidFill>
                  <a:srgbClr val="585757"/>
                </a:solidFill>
                <a:latin typeface="Calibri"/>
                <a:cs typeface="Calibri"/>
              </a:rPr>
              <a:t>from</a:t>
            </a:r>
            <a:r>
              <a:rPr dirty="0" sz="1150" spc="-5">
                <a:solidFill>
                  <a:srgbClr val="585757"/>
                </a:solidFill>
                <a:latin typeface="Calibri"/>
                <a:cs typeface="Calibri"/>
              </a:rPr>
              <a:t> </a:t>
            </a:r>
            <a:r>
              <a:rPr dirty="0" sz="1150">
                <a:solidFill>
                  <a:srgbClr val="585757"/>
                </a:solidFill>
                <a:latin typeface="Calibri"/>
                <a:cs typeface="Calibri"/>
              </a:rPr>
              <a:t>websites,</a:t>
            </a:r>
            <a:r>
              <a:rPr dirty="0" sz="1150" spc="-5">
                <a:solidFill>
                  <a:srgbClr val="585757"/>
                </a:solidFill>
                <a:latin typeface="Calibri"/>
                <a:cs typeface="Calibri"/>
              </a:rPr>
              <a:t> </a:t>
            </a:r>
            <a:r>
              <a:rPr dirty="0" sz="1150" b="1" i="1">
                <a:solidFill>
                  <a:srgbClr val="585757"/>
                </a:solidFill>
                <a:latin typeface="Calibri"/>
                <a:cs typeface="Calibri"/>
              </a:rPr>
              <a:t>process</a:t>
            </a:r>
            <a:r>
              <a:rPr dirty="0" sz="1150" spc="-10" b="1" i="1">
                <a:solidFill>
                  <a:srgbClr val="585757"/>
                </a:solidFill>
                <a:latin typeface="Calibri"/>
                <a:cs typeface="Calibri"/>
              </a:rPr>
              <a:t> </a:t>
            </a:r>
            <a:r>
              <a:rPr dirty="0" sz="1150">
                <a:solidFill>
                  <a:srgbClr val="585757"/>
                </a:solidFill>
                <a:latin typeface="Calibri"/>
                <a:cs typeface="Calibri"/>
              </a:rPr>
              <a:t>them</a:t>
            </a:r>
            <a:r>
              <a:rPr dirty="0" sz="1150" spc="-20">
                <a:solidFill>
                  <a:srgbClr val="585757"/>
                </a:solidFill>
                <a:latin typeface="Calibri"/>
                <a:cs typeface="Calibri"/>
              </a:rPr>
              <a:t> </a:t>
            </a:r>
            <a:r>
              <a:rPr dirty="0" sz="1150">
                <a:solidFill>
                  <a:srgbClr val="585757"/>
                </a:solidFill>
                <a:latin typeface="Calibri"/>
                <a:cs typeface="Calibri"/>
              </a:rPr>
              <a:t>as</a:t>
            </a:r>
            <a:r>
              <a:rPr dirty="0" sz="1150" spc="-5">
                <a:solidFill>
                  <a:srgbClr val="585757"/>
                </a:solidFill>
                <a:latin typeface="Calibri"/>
                <a:cs typeface="Calibri"/>
              </a:rPr>
              <a:t> </a:t>
            </a:r>
            <a:r>
              <a:rPr dirty="0" sz="1150">
                <a:solidFill>
                  <a:srgbClr val="585757"/>
                </a:solidFill>
                <a:latin typeface="Calibri"/>
                <a:cs typeface="Calibri"/>
              </a:rPr>
              <a:t>you</a:t>
            </a:r>
            <a:r>
              <a:rPr dirty="0" sz="1150" spc="-25">
                <a:solidFill>
                  <a:srgbClr val="585757"/>
                </a:solidFill>
                <a:latin typeface="Calibri"/>
                <a:cs typeface="Calibri"/>
              </a:rPr>
              <a:t> </a:t>
            </a:r>
            <a:r>
              <a:rPr dirty="0" sz="1150">
                <a:solidFill>
                  <a:srgbClr val="585757"/>
                </a:solidFill>
                <a:latin typeface="Calibri"/>
                <a:cs typeface="Calibri"/>
              </a:rPr>
              <a:t>want,</a:t>
            </a:r>
            <a:r>
              <a:rPr dirty="0" sz="1150" spc="-10">
                <a:solidFill>
                  <a:srgbClr val="585757"/>
                </a:solidFill>
                <a:latin typeface="Calibri"/>
                <a:cs typeface="Calibri"/>
              </a:rPr>
              <a:t> </a:t>
            </a:r>
            <a:r>
              <a:rPr dirty="0" sz="1150">
                <a:solidFill>
                  <a:srgbClr val="585757"/>
                </a:solidFill>
                <a:latin typeface="Calibri"/>
                <a:cs typeface="Calibri"/>
              </a:rPr>
              <a:t>and</a:t>
            </a:r>
            <a:r>
              <a:rPr dirty="0" sz="1150" spc="-20">
                <a:solidFill>
                  <a:srgbClr val="585757"/>
                </a:solidFill>
                <a:latin typeface="Calibri"/>
                <a:cs typeface="Calibri"/>
              </a:rPr>
              <a:t> </a:t>
            </a:r>
            <a:r>
              <a:rPr dirty="0" sz="1150">
                <a:solidFill>
                  <a:srgbClr val="585757"/>
                </a:solidFill>
                <a:latin typeface="Calibri"/>
                <a:cs typeface="Calibri"/>
              </a:rPr>
              <a:t>store</a:t>
            </a:r>
            <a:r>
              <a:rPr dirty="0" sz="1150" spc="-20">
                <a:solidFill>
                  <a:srgbClr val="585757"/>
                </a:solidFill>
                <a:latin typeface="Calibri"/>
                <a:cs typeface="Calibri"/>
              </a:rPr>
              <a:t> </a:t>
            </a:r>
            <a:r>
              <a:rPr dirty="0" sz="1150">
                <a:solidFill>
                  <a:srgbClr val="585757"/>
                </a:solidFill>
                <a:latin typeface="Calibri"/>
                <a:cs typeface="Calibri"/>
              </a:rPr>
              <a:t>them</a:t>
            </a:r>
            <a:r>
              <a:rPr dirty="0" sz="1150" spc="-5">
                <a:solidFill>
                  <a:srgbClr val="585757"/>
                </a:solidFill>
                <a:latin typeface="Calibri"/>
                <a:cs typeface="Calibri"/>
              </a:rPr>
              <a:t> </a:t>
            </a:r>
            <a:r>
              <a:rPr dirty="0" sz="1150">
                <a:solidFill>
                  <a:srgbClr val="585757"/>
                </a:solidFill>
                <a:latin typeface="Calibri"/>
                <a:cs typeface="Calibri"/>
              </a:rPr>
              <a:t>in</a:t>
            </a:r>
            <a:r>
              <a:rPr dirty="0" sz="1150" spc="-15">
                <a:solidFill>
                  <a:srgbClr val="585757"/>
                </a:solidFill>
                <a:latin typeface="Calibri"/>
                <a:cs typeface="Calibri"/>
              </a:rPr>
              <a:t> </a:t>
            </a:r>
            <a:r>
              <a:rPr dirty="0" sz="1150" spc="-20">
                <a:solidFill>
                  <a:srgbClr val="585757"/>
                </a:solidFill>
                <a:latin typeface="Calibri"/>
                <a:cs typeface="Calibri"/>
              </a:rPr>
              <a:t>your </a:t>
            </a:r>
            <a:r>
              <a:rPr dirty="0" sz="1150">
                <a:solidFill>
                  <a:srgbClr val="585757"/>
                </a:solidFill>
                <a:latin typeface="Calibri"/>
                <a:cs typeface="Calibri"/>
              </a:rPr>
              <a:t>preferred</a:t>
            </a:r>
            <a:r>
              <a:rPr dirty="0" sz="1150" spc="-25">
                <a:solidFill>
                  <a:srgbClr val="585757"/>
                </a:solidFill>
                <a:latin typeface="Calibri"/>
                <a:cs typeface="Calibri"/>
              </a:rPr>
              <a:t> </a:t>
            </a:r>
            <a:r>
              <a:rPr dirty="0" sz="1150" b="1" i="1">
                <a:solidFill>
                  <a:srgbClr val="585757"/>
                </a:solidFill>
                <a:latin typeface="Calibri"/>
                <a:cs typeface="Calibri"/>
              </a:rPr>
              <a:t>structure</a:t>
            </a:r>
            <a:r>
              <a:rPr dirty="0" sz="1150" spc="-15" b="1" i="1">
                <a:solidFill>
                  <a:srgbClr val="585757"/>
                </a:solidFill>
                <a:latin typeface="Calibri"/>
                <a:cs typeface="Calibri"/>
              </a:rPr>
              <a:t> </a:t>
            </a:r>
            <a:r>
              <a:rPr dirty="0" sz="1150">
                <a:solidFill>
                  <a:srgbClr val="585757"/>
                </a:solidFill>
                <a:latin typeface="Calibri"/>
                <a:cs typeface="Calibri"/>
              </a:rPr>
              <a:t>and</a:t>
            </a:r>
            <a:r>
              <a:rPr dirty="0" sz="1150" spc="-25">
                <a:solidFill>
                  <a:srgbClr val="585757"/>
                </a:solidFill>
                <a:latin typeface="Calibri"/>
                <a:cs typeface="Calibri"/>
              </a:rPr>
              <a:t> </a:t>
            </a:r>
            <a:r>
              <a:rPr dirty="0" sz="1150">
                <a:solidFill>
                  <a:srgbClr val="585757"/>
                </a:solidFill>
                <a:latin typeface="Calibri"/>
                <a:cs typeface="Calibri"/>
              </a:rPr>
              <a:t>format</a:t>
            </a:r>
            <a:r>
              <a:rPr dirty="0" sz="1150" spc="-15">
                <a:solidFill>
                  <a:srgbClr val="585757"/>
                </a:solidFill>
                <a:latin typeface="Calibri"/>
                <a:cs typeface="Calibri"/>
              </a:rPr>
              <a:t> </a:t>
            </a:r>
            <a:r>
              <a:rPr dirty="0" sz="1150">
                <a:solidFill>
                  <a:srgbClr val="585757"/>
                </a:solidFill>
                <a:latin typeface="Calibri"/>
                <a:cs typeface="Calibri"/>
              </a:rPr>
              <a:t>[5].We</a:t>
            </a:r>
            <a:r>
              <a:rPr dirty="0" sz="1150" spc="-10">
                <a:solidFill>
                  <a:srgbClr val="585757"/>
                </a:solidFill>
                <a:latin typeface="Calibri"/>
                <a:cs typeface="Calibri"/>
              </a:rPr>
              <a:t> </a:t>
            </a:r>
            <a:r>
              <a:rPr dirty="0" sz="1150">
                <a:solidFill>
                  <a:srgbClr val="585757"/>
                </a:solidFill>
                <a:latin typeface="Calibri"/>
                <a:cs typeface="Calibri"/>
              </a:rPr>
              <a:t>store</a:t>
            </a:r>
            <a:r>
              <a:rPr dirty="0" sz="1150" spc="-15">
                <a:solidFill>
                  <a:srgbClr val="585757"/>
                </a:solidFill>
                <a:latin typeface="Calibri"/>
                <a:cs typeface="Calibri"/>
              </a:rPr>
              <a:t> </a:t>
            </a:r>
            <a:r>
              <a:rPr dirty="0" sz="1150">
                <a:solidFill>
                  <a:srgbClr val="585757"/>
                </a:solidFill>
                <a:latin typeface="Calibri"/>
                <a:cs typeface="Calibri"/>
              </a:rPr>
              <a:t>data</a:t>
            </a:r>
            <a:r>
              <a:rPr dirty="0" sz="1150" spc="-20">
                <a:solidFill>
                  <a:srgbClr val="585757"/>
                </a:solidFill>
                <a:latin typeface="Calibri"/>
                <a:cs typeface="Calibri"/>
              </a:rPr>
              <a:t> </a:t>
            </a:r>
            <a:r>
              <a:rPr dirty="0" sz="1150">
                <a:solidFill>
                  <a:srgbClr val="585757"/>
                </a:solidFill>
                <a:latin typeface="Calibri"/>
                <a:cs typeface="Calibri"/>
              </a:rPr>
              <a:t>in</a:t>
            </a:r>
            <a:r>
              <a:rPr dirty="0" sz="1150" spc="-25">
                <a:solidFill>
                  <a:srgbClr val="585757"/>
                </a:solidFill>
                <a:latin typeface="Calibri"/>
                <a:cs typeface="Calibri"/>
              </a:rPr>
              <a:t> </a:t>
            </a:r>
            <a:r>
              <a:rPr dirty="0" sz="1150">
                <a:solidFill>
                  <a:srgbClr val="585757"/>
                </a:solidFill>
                <a:latin typeface="Calibri"/>
                <a:cs typeface="Calibri"/>
              </a:rPr>
              <a:t>mysql</a:t>
            </a:r>
            <a:r>
              <a:rPr dirty="0" sz="1150" spc="-20">
                <a:solidFill>
                  <a:srgbClr val="585757"/>
                </a:solidFill>
                <a:latin typeface="Calibri"/>
                <a:cs typeface="Calibri"/>
              </a:rPr>
              <a:t> </a:t>
            </a:r>
            <a:r>
              <a:rPr dirty="0" sz="1150">
                <a:solidFill>
                  <a:srgbClr val="585757"/>
                </a:solidFill>
                <a:latin typeface="Calibri"/>
                <a:cs typeface="Calibri"/>
              </a:rPr>
              <a:t>database</a:t>
            </a:r>
            <a:r>
              <a:rPr dirty="0" sz="1150" spc="-5">
                <a:solidFill>
                  <a:srgbClr val="585757"/>
                </a:solidFill>
                <a:latin typeface="Calibri"/>
                <a:cs typeface="Calibri"/>
              </a:rPr>
              <a:t> </a:t>
            </a:r>
            <a:r>
              <a:rPr dirty="0" sz="1150">
                <a:solidFill>
                  <a:srgbClr val="585757"/>
                </a:solidFill>
                <a:latin typeface="Calibri"/>
                <a:cs typeface="Calibri"/>
              </a:rPr>
              <a:t>as</a:t>
            </a:r>
            <a:r>
              <a:rPr dirty="0" sz="1150" spc="-10">
                <a:solidFill>
                  <a:srgbClr val="585757"/>
                </a:solidFill>
                <a:latin typeface="Calibri"/>
                <a:cs typeface="Calibri"/>
              </a:rPr>
              <a:t> </a:t>
            </a:r>
            <a:r>
              <a:rPr dirty="0" sz="1150">
                <a:solidFill>
                  <a:srgbClr val="585757"/>
                </a:solidFill>
                <a:latin typeface="Calibri"/>
                <a:cs typeface="Calibri"/>
              </a:rPr>
              <a:t>below</a:t>
            </a:r>
            <a:r>
              <a:rPr dirty="0" sz="1150" spc="-15">
                <a:solidFill>
                  <a:srgbClr val="585757"/>
                </a:solidFill>
                <a:latin typeface="Calibri"/>
                <a:cs typeface="Calibri"/>
              </a:rPr>
              <a:t> </a:t>
            </a:r>
            <a:r>
              <a:rPr dirty="0" sz="1150">
                <a:solidFill>
                  <a:srgbClr val="585757"/>
                </a:solidFill>
                <a:latin typeface="Calibri"/>
                <a:cs typeface="Calibri"/>
              </a:rPr>
              <a:t>.</a:t>
            </a:r>
            <a:r>
              <a:rPr dirty="0" sz="1150" spc="-20">
                <a:solidFill>
                  <a:srgbClr val="585757"/>
                </a:solidFill>
                <a:latin typeface="Calibri"/>
                <a:cs typeface="Calibri"/>
              </a:rPr>
              <a:t> </a:t>
            </a:r>
            <a:r>
              <a:rPr dirty="0" sz="1150">
                <a:solidFill>
                  <a:srgbClr val="585757"/>
                </a:solidFill>
                <a:latin typeface="Calibri"/>
                <a:cs typeface="Calibri"/>
              </a:rPr>
              <a:t>The</a:t>
            </a:r>
            <a:r>
              <a:rPr dirty="0" sz="1150" spc="-30">
                <a:solidFill>
                  <a:srgbClr val="585757"/>
                </a:solidFill>
                <a:latin typeface="Calibri"/>
                <a:cs typeface="Calibri"/>
              </a:rPr>
              <a:t> </a:t>
            </a:r>
            <a:r>
              <a:rPr dirty="0" sz="1150">
                <a:solidFill>
                  <a:srgbClr val="585757"/>
                </a:solidFill>
                <a:latin typeface="Calibri"/>
                <a:cs typeface="Calibri"/>
              </a:rPr>
              <a:t>technique</a:t>
            </a:r>
            <a:r>
              <a:rPr dirty="0" sz="1150" spc="-10">
                <a:solidFill>
                  <a:srgbClr val="585757"/>
                </a:solidFill>
                <a:latin typeface="Calibri"/>
                <a:cs typeface="Calibri"/>
              </a:rPr>
              <a:t> </a:t>
            </a:r>
            <a:r>
              <a:rPr dirty="0" sz="1150" spc="-25">
                <a:solidFill>
                  <a:srgbClr val="585757"/>
                </a:solidFill>
                <a:latin typeface="Calibri"/>
                <a:cs typeface="Calibri"/>
              </a:rPr>
              <a:t>of </a:t>
            </a:r>
            <a:r>
              <a:rPr dirty="0" sz="1150">
                <a:solidFill>
                  <a:srgbClr val="585757"/>
                </a:solidFill>
                <a:latin typeface="Calibri"/>
                <a:cs typeface="Calibri"/>
              </a:rPr>
              <a:t>collecting</a:t>
            </a:r>
            <a:r>
              <a:rPr dirty="0" sz="1150" spc="-15">
                <a:solidFill>
                  <a:srgbClr val="585757"/>
                </a:solidFill>
                <a:latin typeface="Calibri"/>
                <a:cs typeface="Calibri"/>
              </a:rPr>
              <a:t> </a:t>
            </a:r>
            <a:r>
              <a:rPr dirty="0" sz="1150">
                <a:solidFill>
                  <a:srgbClr val="585757"/>
                </a:solidFill>
                <a:latin typeface="Calibri"/>
                <a:cs typeface="Calibri"/>
              </a:rPr>
              <a:t>data</a:t>
            </a:r>
            <a:r>
              <a:rPr dirty="0" sz="1150" spc="-10">
                <a:solidFill>
                  <a:srgbClr val="585757"/>
                </a:solidFill>
                <a:latin typeface="Calibri"/>
                <a:cs typeface="Calibri"/>
              </a:rPr>
              <a:t> </a:t>
            </a:r>
            <a:r>
              <a:rPr dirty="0" sz="1150">
                <a:solidFill>
                  <a:srgbClr val="585757"/>
                </a:solidFill>
                <a:latin typeface="Calibri"/>
                <a:cs typeface="Calibri"/>
              </a:rPr>
              <a:t>in</a:t>
            </a:r>
            <a:r>
              <a:rPr dirty="0" sz="1150" spc="-15">
                <a:solidFill>
                  <a:srgbClr val="585757"/>
                </a:solidFill>
                <a:latin typeface="Calibri"/>
                <a:cs typeface="Calibri"/>
              </a:rPr>
              <a:t> </a:t>
            </a:r>
            <a:r>
              <a:rPr dirty="0" sz="1150">
                <a:solidFill>
                  <a:srgbClr val="585757"/>
                </a:solidFill>
                <a:latin typeface="Calibri"/>
                <a:cs typeface="Calibri"/>
              </a:rPr>
              <a:t>scrapy</a:t>
            </a:r>
            <a:r>
              <a:rPr dirty="0" sz="1150" spc="-15">
                <a:solidFill>
                  <a:srgbClr val="585757"/>
                </a:solidFill>
                <a:latin typeface="Calibri"/>
                <a:cs typeface="Calibri"/>
              </a:rPr>
              <a:t> </a:t>
            </a:r>
            <a:r>
              <a:rPr dirty="0" sz="1150">
                <a:solidFill>
                  <a:srgbClr val="585757"/>
                </a:solidFill>
                <a:latin typeface="Calibri"/>
                <a:cs typeface="Calibri"/>
              </a:rPr>
              <a:t>is</a:t>
            </a:r>
            <a:r>
              <a:rPr dirty="0" sz="1150" spc="-5">
                <a:solidFill>
                  <a:srgbClr val="585757"/>
                </a:solidFill>
                <a:latin typeface="Calibri"/>
                <a:cs typeface="Calibri"/>
              </a:rPr>
              <a:t> </a:t>
            </a:r>
            <a:r>
              <a:rPr dirty="0" sz="1150" spc="-50">
                <a:solidFill>
                  <a:srgbClr val="585757"/>
                </a:solidFill>
                <a:latin typeface="Calibri"/>
                <a:cs typeface="Calibri"/>
              </a:rPr>
              <a:t>:</a:t>
            </a:r>
            <a:endParaRPr sz="1150">
              <a:latin typeface="Calibri"/>
              <a:cs typeface="Calibri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4400" y="914400"/>
            <a:ext cx="5943600" cy="3019425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14400" y="4113910"/>
            <a:ext cx="5943600" cy="2018518"/>
          </a:xfrm>
          <a:prstGeom prst="rect">
            <a:avLst/>
          </a:prstGeom>
        </p:spPr>
      </p:pic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 spc="-25"/>
              <a:t>10</a:t>
            </a:fld>
          </a:p>
        </p:txBody>
      </p:sp>
      <p:sp>
        <p:nvSpPr>
          <p:cNvPr id="2" name="object 2" descr=""/>
          <p:cNvSpPr txBox="1"/>
          <p:nvPr/>
        </p:nvSpPr>
        <p:spPr>
          <a:xfrm>
            <a:off x="902004" y="1339342"/>
            <a:ext cx="176212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latin typeface="Calibri"/>
                <a:cs typeface="Calibri"/>
              </a:rPr>
              <a:t>Acknowledgement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902004" y="3104513"/>
            <a:ext cx="5907405" cy="10941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16900"/>
              </a:lnSpc>
              <a:spcBef>
                <a:spcPts val="95"/>
              </a:spcBef>
            </a:pPr>
            <a:r>
              <a:rPr dirty="0" sz="1200">
                <a:latin typeface="Calibri"/>
                <a:cs typeface="Calibri"/>
              </a:rPr>
              <a:t>We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would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like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to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express</a:t>
            </a:r>
            <a:r>
              <a:rPr dirty="0" sz="1200" spc="-2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our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deepest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appreciation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to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our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families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and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friends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for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their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 spc="-20">
                <a:latin typeface="Calibri"/>
                <a:cs typeface="Calibri"/>
              </a:rPr>
              <a:t>huge </a:t>
            </a:r>
            <a:r>
              <a:rPr dirty="0" sz="1200">
                <a:latin typeface="Calibri"/>
                <a:cs typeface="Calibri"/>
              </a:rPr>
              <a:t>support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during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the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project.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We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would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also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like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to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extend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our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deepest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gratitude</a:t>
            </a:r>
            <a:r>
              <a:rPr dirty="0" sz="1200" spc="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to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all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teaching </a:t>
            </a:r>
            <a:r>
              <a:rPr dirty="0" sz="1100">
                <a:latin typeface="Calibri"/>
                <a:cs typeface="Calibri"/>
              </a:rPr>
              <a:t>staff</a:t>
            </a:r>
            <a:r>
              <a:rPr dirty="0" sz="1100" spc="-4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of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Computer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Engineering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Department </a:t>
            </a:r>
            <a:r>
              <a:rPr dirty="0" sz="1200">
                <a:latin typeface="Calibri"/>
                <a:cs typeface="Calibri"/>
              </a:rPr>
              <a:t>.Our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success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would</a:t>
            </a:r>
            <a:r>
              <a:rPr dirty="0" sz="1200" spc="-2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not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have</a:t>
            </a:r>
            <a:r>
              <a:rPr dirty="0" sz="1200" spc="-3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been</a:t>
            </a:r>
            <a:r>
              <a:rPr dirty="0" sz="1200" spc="-2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possible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without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 spc="-25">
                <a:latin typeface="Calibri"/>
                <a:cs typeface="Calibri"/>
              </a:rPr>
              <a:t>the </a:t>
            </a:r>
            <a:r>
              <a:rPr dirty="0" sz="1200">
                <a:latin typeface="Calibri"/>
                <a:cs typeface="Calibri"/>
              </a:rPr>
              <a:t>support</a:t>
            </a:r>
            <a:r>
              <a:rPr dirty="0" sz="1200" spc="-2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of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Dr.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Sufyan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Samara,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thanks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wont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be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enough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for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his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valuable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advice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and</a:t>
            </a:r>
            <a:r>
              <a:rPr dirty="0" sz="1200" spc="-10">
                <a:latin typeface="Calibri"/>
                <a:cs typeface="Calibri"/>
              </a:rPr>
              <a:t> helpful </a:t>
            </a:r>
            <a:r>
              <a:rPr dirty="0" sz="1200">
                <a:latin typeface="Calibri"/>
                <a:cs typeface="Calibri"/>
              </a:rPr>
              <a:t>contributions</a:t>
            </a:r>
            <a:r>
              <a:rPr dirty="0" sz="1200" spc="-3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.</a:t>
            </a:r>
            <a:r>
              <a:rPr dirty="0" sz="1200" spc="-3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This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project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is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only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beginning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of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our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journey.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02004" y="862431"/>
            <a:ext cx="5709920" cy="940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229235" indent="104139">
              <a:lnSpc>
                <a:spcPct val="118300"/>
              </a:lnSpc>
              <a:spcBef>
                <a:spcPts val="100"/>
              </a:spcBef>
              <a:buAutoNum type="arabicPlain"/>
              <a:tabLst>
                <a:tab pos="116839" algn="l"/>
              </a:tabLst>
            </a:pPr>
            <a:r>
              <a:rPr dirty="0" sz="1100">
                <a:latin typeface="Calibri"/>
                <a:cs typeface="Calibri"/>
              </a:rPr>
              <a:t>)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Firstly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detect</a:t>
            </a:r>
            <a:r>
              <a:rPr dirty="0" sz="1100" spc="23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the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(</a:t>
            </a:r>
            <a:r>
              <a:rPr dirty="0" sz="1100" spc="235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allowed_domains </a:t>
            </a:r>
            <a:r>
              <a:rPr dirty="0" sz="1100">
                <a:latin typeface="Calibri"/>
                <a:cs typeface="Calibri"/>
              </a:rPr>
              <a:t>)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for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the website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you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want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to scrap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data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from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it ,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in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 spc="-25">
                <a:latin typeface="Calibri"/>
                <a:cs typeface="Calibri"/>
              </a:rPr>
              <a:t>our </a:t>
            </a:r>
            <a:r>
              <a:rPr dirty="0" sz="1100">
                <a:latin typeface="Calibri"/>
                <a:cs typeface="Calibri"/>
              </a:rPr>
              <a:t>application</a:t>
            </a:r>
            <a:r>
              <a:rPr dirty="0" sz="1100" spc="-3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was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u="sng" sz="110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2"/>
              </a:rPr>
              <a:t>www.taabkh.com</a:t>
            </a:r>
            <a:r>
              <a:rPr dirty="0" sz="1100" spc="-15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1100" spc="-50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  <a:p>
            <a:pPr marL="12700" marR="5080" indent="104139">
              <a:lnSpc>
                <a:spcPct val="117300"/>
              </a:lnSpc>
              <a:spcBef>
                <a:spcPts val="980"/>
              </a:spcBef>
              <a:buAutoNum type="arabicPlain"/>
              <a:tabLst>
                <a:tab pos="116839" algn="l"/>
              </a:tabLst>
            </a:pPr>
            <a:r>
              <a:rPr dirty="0" sz="1100">
                <a:latin typeface="Calibri"/>
                <a:cs typeface="Calibri"/>
              </a:rPr>
              <a:t>)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give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the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scrapy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spider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(start_urls)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,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we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gave it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the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html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page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which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contains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all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urls</a:t>
            </a:r>
            <a:r>
              <a:rPr dirty="0" sz="1100" spc="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for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all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cooking </a:t>
            </a:r>
            <a:r>
              <a:rPr dirty="0" sz="1100">
                <a:latin typeface="Calibri"/>
                <a:cs typeface="Calibri"/>
              </a:rPr>
              <a:t>recipe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as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shown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in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figure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below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 spc="-50">
                <a:latin typeface="Calibri"/>
                <a:cs typeface="Calibri"/>
              </a:rPr>
              <a:t>: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902004" y="5407532"/>
            <a:ext cx="4004945" cy="5168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16205" indent="-104139">
              <a:lnSpc>
                <a:spcPct val="100000"/>
              </a:lnSpc>
              <a:spcBef>
                <a:spcPts val="105"/>
              </a:spcBef>
              <a:buAutoNum type="arabicPlain" startAt="3"/>
              <a:tabLst>
                <a:tab pos="116839" algn="l"/>
              </a:tabLst>
            </a:pPr>
            <a:r>
              <a:rPr dirty="0" sz="1100">
                <a:latin typeface="Calibri"/>
                <a:cs typeface="Calibri"/>
              </a:rPr>
              <a:t>)</a:t>
            </a:r>
            <a:r>
              <a:rPr dirty="0" sz="1100" spc="-3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the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code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will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go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to all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links </a:t>
            </a:r>
            <a:r>
              <a:rPr dirty="0" sz="1100" spc="-50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buFont typeface="Calibri"/>
              <a:buAutoNum type="arabicPlain" startAt="3"/>
            </a:pPr>
            <a:endParaRPr sz="1000">
              <a:latin typeface="Calibri"/>
              <a:cs typeface="Calibri"/>
            </a:endParaRPr>
          </a:p>
          <a:p>
            <a:pPr marL="116205" indent="-104139">
              <a:lnSpc>
                <a:spcPct val="100000"/>
              </a:lnSpc>
              <a:buAutoNum type="arabicPlain" startAt="3"/>
              <a:tabLst>
                <a:tab pos="116839" algn="l"/>
              </a:tabLst>
            </a:pPr>
            <a:r>
              <a:rPr dirty="0" sz="1100">
                <a:latin typeface="Calibri"/>
                <a:cs typeface="Calibri"/>
              </a:rPr>
              <a:t>)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return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tags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that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we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want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by using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XPATH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as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shown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in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figure </a:t>
            </a:r>
            <a:r>
              <a:rPr dirty="0" sz="1100" spc="-10">
                <a:latin typeface="Calibri"/>
                <a:cs typeface="Calibri"/>
              </a:rPr>
              <a:t>below: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02004" y="8780474"/>
            <a:ext cx="3586479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Calibri"/>
                <a:cs typeface="Calibri"/>
              </a:rPr>
              <a:t>5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)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yield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items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that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you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returned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and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crawl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it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by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scrapy library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50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72946" y="1952879"/>
            <a:ext cx="4826000" cy="2997835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90650" y="6073140"/>
            <a:ext cx="4986655" cy="2573147"/>
          </a:xfrm>
          <a:prstGeom prst="rect">
            <a:avLst/>
          </a:prstGeom>
        </p:spPr>
      </p:pic>
      <p:sp>
        <p:nvSpPr>
          <p:cNvPr id="7" name="object 7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02004" y="885189"/>
            <a:ext cx="72707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10">
                <a:latin typeface="Times New Roman"/>
                <a:cs typeface="Times New Roman"/>
              </a:rPr>
              <a:t>Database:</a:t>
            </a:r>
            <a:endParaRPr sz="1400">
              <a:latin typeface="Times New Roman"/>
              <a:cs typeface="Times New Roman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4400" y="1277111"/>
            <a:ext cx="5932805" cy="1948180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14400" y="3697604"/>
            <a:ext cx="5943600" cy="2209800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4400" y="914400"/>
            <a:ext cx="5943600" cy="4582795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14400" y="5977763"/>
            <a:ext cx="5790946" cy="2720340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4400" y="914400"/>
            <a:ext cx="5932805" cy="3058795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14400" y="4453763"/>
            <a:ext cx="5932805" cy="3015615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342259" y="4064634"/>
            <a:ext cx="108775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>
                <a:latin typeface="Calibri"/>
                <a:cs typeface="Calibri"/>
              </a:rPr>
              <a:t>Figure</a:t>
            </a:r>
            <a:r>
              <a:rPr dirty="0" sz="900" spc="-3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5.10:</a:t>
            </a:r>
            <a:r>
              <a:rPr dirty="0" sz="900" spc="-2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Database</a:t>
            </a:r>
            <a:r>
              <a:rPr dirty="0" sz="900" spc="-20">
                <a:latin typeface="Calibri"/>
                <a:cs typeface="Calibri"/>
              </a:rPr>
              <a:t> </a:t>
            </a:r>
            <a:r>
              <a:rPr dirty="0" sz="900" spc="-50">
                <a:latin typeface="Calibri"/>
                <a:cs typeface="Calibri"/>
              </a:rPr>
              <a:t>.</a:t>
            </a:r>
            <a:endParaRPr sz="900">
              <a:latin typeface="Calibri"/>
              <a:cs typeface="Calibri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4400" y="914400"/>
            <a:ext cx="5932805" cy="3015615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 spc="-25"/>
              <a:t>10</a:t>
            </a:fld>
          </a:p>
        </p:txBody>
      </p:sp>
      <p:sp>
        <p:nvSpPr>
          <p:cNvPr id="2" name="object 2" descr=""/>
          <p:cNvSpPr txBox="1"/>
          <p:nvPr/>
        </p:nvSpPr>
        <p:spPr>
          <a:xfrm>
            <a:off x="902004" y="880618"/>
            <a:ext cx="3672204" cy="7353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03835" indent="-191770">
              <a:lnSpc>
                <a:spcPct val="100000"/>
              </a:lnSpc>
              <a:spcBef>
                <a:spcPts val="100"/>
              </a:spcBef>
              <a:buAutoNum type="arabicPlain" startAt="6"/>
              <a:tabLst>
                <a:tab pos="204470" algn="l"/>
              </a:tabLst>
            </a:pPr>
            <a:r>
              <a:rPr dirty="0" sz="2000">
                <a:latin typeface="Times New Roman"/>
                <a:cs typeface="Times New Roman"/>
              </a:rPr>
              <a:t>Conclusion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and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recommendations</a:t>
            </a:r>
            <a:endParaRPr sz="2000">
              <a:latin typeface="Times New Roman"/>
              <a:cs typeface="Times New Roman"/>
            </a:endParaRPr>
          </a:p>
          <a:p>
            <a:pPr lvl="1" marL="317500" indent="-304800">
              <a:lnSpc>
                <a:spcPct val="100000"/>
              </a:lnSpc>
              <a:spcBef>
                <a:spcPts val="1265"/>
              </a:spcBef>
              <a:buAutoNum type="arabicPeriod"/>
              <a:tabLst>
                <a:tab pos="317500" algn="l"/>
              </a:tabLst>
            </a:pPr>
            <a:r>
              <a:rPr dirty="0" sz="1600" spc="-10">
                <a:latin typeface="Times New Roman"/>
                <a:cs typeface="Times New Roman"/>
              </a:rPr>
              <a:t>Conclusion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902004" y="1722476"/>
            <a:ext cx="5654040" cy="61722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just" marL="12700" marR="5080">
              <a:lnSpc>
                <a:spcPct val="117700"/>
              </a:lnSpc>
              <a:spcBef>
                <a:spcPts val="90"/>
              </a:spcBef>
            </a:pPr>
            <a:r>
              <a:rPr dirty="0" sz="1100">
                <a:latin typeface="Calibri"/>
                <a:cs typeface="Calibri"/>
              </a:rPr>
              <a:t>Since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we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finished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developing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our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application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we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gained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lot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of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useful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knowledge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and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skills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such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 spc="-25">
                <a:latin typeface="Calibri"/>
                <a:cs typeface="Calibri"/>
              </a:rPr>
              <a:t>as, </a:t>
            </a:r>
            <a:r>
              <a:rPr dirty="0" sz="1100">
                <a:latin typeface="Calibri"/>
                <a:cs typeface="Calibri"/>
              </a:rPr>
              <a:t>dealing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with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several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React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Native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packages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to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complete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our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work,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implanting</a:t>
            </a:r>
            <a:r>
              <a:rPr dirty="0" sz="1100" spc="-10">
                <a:latin typeface="Calibri"/>
                <a:cs typeface="Calibri"/>
              </a:rPr>
              <a:t> back-</a:t>
            </a:r>
            <a:r>
              <a:rPr dirty="0" sz="1100">
                <a:latin typeface="Calibri"/>
                <a:cs typeface="Calibri"/>
              </a:rPr>
              <a:t>end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by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Node.js, </a:t>
            </a:r>
            <a:r>
              <a:rPr dirty="0" sz="1100">
                <a:latin typeface="Calibri"/>
                <a:cs typeface="Calibri"/>
              </a:rPr>
              <a:t>learning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how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to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use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scraping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in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python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50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02004" y="2781045"/>
            <a:ext cx="5701665" cy="79629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>
                <a:latin typeface="Times New Roman"/>
                <a:cs typeface="Times New Roman"/>
              </a:rPr>
              <a:t>6.2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Recommendations</a:t>
            </a:r>
            <a:endParaRPr sz="1600">
              <a:latin typeface="Times New Roman"/>
              <a:cs typeface="Times New Roman"/>
            </a:endParaRPr>
          </a:p>
          <a:p>
            <a:pPr marL="12700" marR="5080">
              <a:lnSpc>
                <a:spcPct val="118200"/>
              </a:lnSpc>
              <a:spcBef>
                <a:spcPts val="1030"/>
              </a:spcBef>
            </a:pPr>
            <a:r>
              <a:rPr dirty="0" sz="1100">
                <a:latin typeface="Calibri"/>
                <a:cs typeface="Calibri"/>
              </a:rPr>
              <a:t>It</a:t>
            </a:r>
            <a:r>
              <a:rPr dirty="0" sz="1100" spc="-3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is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recommended</a:t>
            </a:r>
            <a:r>
              <a:rPr dirty="0" sz="1100" spc="-3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to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use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React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Native</a:t>
            </a:r>
            <a:r>
              <a:rPr dirty="0" sz="1100" spc="-3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for</a:t>
            </a:r>
            <a:r>
              <a:rPr dirty="0" sz="1100" spc="-3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building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cross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platform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mobile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application,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because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it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 spc="-25">
                <a:latin typeface="Calibri"/>
                <a:cs typeface="Calibri"/>
              </a:rPr>
              <a:t>is </a:t>
            </a:r>
            <a:r>
              <a:rPr dirty="0" sz="1100">
                <a:latin typeface="Calibri"/>
                <a:cs typeface="Calibri"/>
              </a:rPr>
              <a:t>easy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to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learn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and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has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lot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of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packages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that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help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in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implementing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the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 spc="-20">
                <a:latin typeface="Calibri"/>
                <a:cs typeface="Calibri"/>
              </a:rPr>
              <a:t>app.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02004" y="4018915"/>
            <a:ext cx="5864225" cy="11893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>
                <a:latin typeface="Times New Roman"/>
                <a:cs typeface="Times New Roman"/>
              </a:rPr>
              <a:t>6.3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Future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 spc="-20">
                <a:latin typeface="Times New Roman"/>
                <a:cs typeface="Times New Roman"/>
              </a:rPr>
              <a:t>work</a:t>
            </a:r>
            <a:endParaRPr sz="1600">
              <a:latin typeface="Times New Roman"/>
              <a:cs typeface="Times New Roman"/>
            </a:endParaRPr>
          </a:p>
          <a:p>
            <a:pPr marL="12700" marR="5080">
              <a:lnSpc>
                <a:spcPct val="117300"/>
              </a:lnSpc>
              <a:spcBef>
                <a:spcPts val="1050"/>
              </a:spcBef>
            </a:pPr>
            <a:r>
              <a:rPr dirty="0" sz="1100">
                <a:latin typeface="Calibri"/>
                <a:cs typeface="Calibri"/>
              </a:rPr>
              <a:t>For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the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short-</a:t>
            </a:r>
            <a:r>
              <a:rPr dirty="0" sz="1100">
                <a:latin typeface="Calibri"/>
                <a:cs typeface="Calibri"/>
              </a:rPr>
              <a:t>term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future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we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aim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to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continue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our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work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by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adding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more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feature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and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enhancing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or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ﬁxing </a:t>
            </a:r>
            <a:r>
              <a:rPr dirty="0" sz="1100">
                <a:latin typeface="Calibri"/>
                <a:cs typeface="Calibri"/>
              </a:rPr>
              <a:t>any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bugs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found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in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our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implementation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.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On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the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other</a:t>
            </a:r>
            <a:r>
              <a:rPr dirty="0" sz="1100" spc="-3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hand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,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for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the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long-</a:t>
            </a:r>
            <a:r>
              <a:rPr dirty="0" sz="1100">
                <a:latin typeface="Calibri"/>
                <a:cs typeface="Calibri"/>
              </a:rPr>
              <a:t>term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future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we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aim to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scrap </a:t>
            </a:r>
            <a:r>
              <a:rPr dirty="0" sz="1100">
                <a:latin typeface="Calibri"/>
                <a:cs typeface="Calibri"/>
              </a:rPr>
              <a:t>more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data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from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more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than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one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website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to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collect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it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in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our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database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To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make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the</a:t>
            </a:r>
            <a:r>
              <a:rPr dirty="0" sz="1100" spc="-3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app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serves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all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user’s </a:t>
            </a:r>
            <a:r>
              <a:rPr dirty="0" sz="1100">
                <a:latin typeface="Calibri"/>
                <a:cs typeface="Calibri"/>
              </a:rPr>
              <a:t>needs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in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cooking.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 spc="-25"/>
              <a:t>10</a:t>
            </a:fld>
          </a:p>
        </p:txBody>
      </p:sp>
      <p:sp>
        <p:nvSpPr>
          <p:cNvPr id="2" name="object 2" descr=""/>
          <p:cNvSpPr txBox="1"/>
          <p:nvPr/>
        </p:nvSpPr>
        <p:spPr>
          <a:xfrm>
            <a:off x="1130604" y="1874266"/>
            <a:ext cx="5541010" cy="19246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latin typeface="Times New Roman"/>
                <a:cs typeface="Times New Roman"/>
              </a:rPr>
              <a:t>References</a:t>
            </a:r>
            <a:endParaRPr sz="1200">
              <a:latin typeface="Times New Roman"/>
              <a:cs typeface="Times New Roman"/>
            </a:endParaRPr>
          </a:p>
          <a:p>
            <a:pPr marL="230504" indent="-218440">
              <a:lnSpc>
                <a:spcPct val="100000"/>
              </a:lnSpc>
              <a:spcBef>
                <a:spcPts val="1140"/>
              </a:spcBef>
              <a:buAutoNum type="arabicPlain"/>
              <a:tabLst>
                <a:tab pos="231140" algn="l"/>
              </a:tabLst>
            </a:pPr>
            <a:r>
              <a:rPr dirty="0" sz="1200" spc="-10">
                <a:latin typeface="Times New Roman"/>
                <a:cs typeface="Times New Roman"/>
              </a:rPr>
              <a:t>https://en.wikipedia.org/wiki/Model%E2%80%93view%E2%80%93controller</a:t>
            </a:r>
            <a:endParaRPr sz="1200">
              <a:latin typeface="Times New Roman"/>
              <a:cs typeface="Times New Roman"/>
            </a:endParaRPr>
          </a:p>
          <a:p>
            <a:pPr marL="268605" indent="-218440">
              <a:lnSpc>
                <a:spcPct val="100000"/>
              </a:lnSpc>
              <a:spcBef>
                <a:spcPts val="1150"/>
              </a:spcBef>
              <a:buClr>
                <a:srgbClr val="000000"/>
              </a:buClr>
              <a:buAutoNum type="arabicPlain"/>
              <a:tabLst>
                <a:tab pos="269240" algn="l"/>
              </a:tabLst>
            </a:pPr>
            <a:r>
              <a:rPr dirty="0" u="sng" sz="1200" spc="-1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2"/>
              </a:rPr>
              <a:t>https://www.taabkh.com/</a:t>
            </a:r>
            <a:endParaRPr sz="1200">
              <a:latin typeface="Times New Roman"/>
              <a:cs typeface="Times New Roman"/>
            </a:endParaRPr>
          </a:p>
          <a:p>
            <a:pPr marL="12700" marR="5080" indent="218440">
              <a:lnSpc>
                <a:spcPct val="111000"/>
              </a:lnSpc>
              <a:spcBef>
                <a:spcPts val="980"/>
              </a:spcBef>
              <a:buClr>
                <a:srgbClr val="000000"/>
              </a:buClr>
              <a:buAutoNum type="arabicPlain"/>
              <a:tabLst>
                <a:tab pos="231140" algn="l"/>
              </a:tabLst>
            </a:pPr>
            <a:r>
              <a:rPr dirty="0" u="sng" sz="1200" spc="-1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/>
              </a:rPr>
              <a:t>https://waelyasmina.medium.com/a-guide-into-using-handlebars-with-your-express-</a:t>
            </a:r>
            <a:r>
              <a:rPr dirty="0" u="sng" sz="1200" spc="-25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/>
              </a:rPr>
              <a:t>js-</a:t>
            </a:r>
            <a:r>
              <a:rPr dirty="0" sz="1200" spc="-2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u="sng" sz="1200" spc="-1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/>
              </a:rPr>
              <a:t>application-22b944443b65</a:t>
            </a:r>
            <a:endParaRPr sz="1200">
              <a:latin typeface="Times New Roman"/>
              <a:cs typeface="Times New Roman"/>
            </a:endParaRPr>
          </a:p>
          <a:p>
            <a:pPr marL="12700" marR="29209" indent="217804">
              <a:lnSpc>
                <a:spcPct val="110000"/>
              </a:lnSpc>
              <a:spcBef>
                <a:spcPts val="1000"/>
              </a:spcBef>
              <a:buAutoNum type="arabicPlain"/>
              <a:tabLst>
                <a:tab pos="230504" algn="l"/>
              </a:tabLst>
            </a:pPr>
            <a:r>
              <a:rPr dirty="0" sz="1200">
                <a:latin typeface="Times New Roman"/>
                <a:cs typeface="Times New Roman"/>
              </a:rPr>
              <a:t>overview</a:t>
            </a:r>
            <a:r>
              <a:rPr dirty="0" sz="1200" spc="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scrapy</a:t>
            </a:r>
            <a:r>
              <a:rPr dirty="0" sz="1200" spc="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/</a:t>
            </a:r>
            <a:r>
              <a:rPr dirty="0" sz="1200" spc="125">
                <a:latin typeface="Times New Roman"/>
                <a:cs typeface="Times New Roman"/>
              </a:rPr>
              <a:t> </a:t>
            </a:r>
            <a:r>
              <a:rPr dirty="0" u="sng" sz="1200" spc="-1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4"/>
              </a:rPr>
              <a:t>https://www.analyticsvidhya.com/blog/2017/07/web-scraping-</a:t>
            </a:r>
            <a:r>
              <a:rPr dirty="0" u="sng" sz="1200" spc="-25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4"/>
              </a:rPr>
              <a:t>in-</a:t>
            </a:r>
            <a:r>
              <a:rPr dirty="0" sz="1200" spc="-2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u="sng" sz="1200" spc="-1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4"/>
              </a:rPr>
              <a:t>python-using-scrapy/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 spc="-25"/>
              <a:t>10</a:t>
            </a:fld>
          </a:p>
        </p:txBody>
      </p:sp>
      <p:sp>
        <p:nvSpPr>
          <p:cNvPr id="2" name="object 2" descr=""/>
          <p:cNvSpPr txBox="1"/>
          <p:nvPr/>
        </p:nvSpPr>
        <p:spPr>
          <a:xfrm>
            <a:off x="902004" y="1371346"/>
            <a:ext cx="129540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10">
                <a:latin typeface="Calibri"/>
                <a:cs typeface="Calibri"/>
              </a:rPr>
              <a:t>DISCLAIMER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953820" y="2795904"/>
            <a:ext cx="5862320" cy="152463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algn="ctr" marL="12700" marR="5080" indent="-635">
              <a:lnSpc>
                <a:spcPct val="117000"/>
              </a:lnSpc>
              <a:spcBef>
                <a:spcPts val="110"/>
              </a:spcBef>
            </a:pPr>
            <a:r>
              <a:rPr dirty="0" sz="1200">
                <a:latin typeface="Calibri"/>
                <a:cs typeface="Calibri"/>
              </a:rPr>
              <a:t>This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report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was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written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by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student(s)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at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the</a:t>
            </a:r>
            <a:r>
              <a:rPr dirty="0" sz="1200" spc="-2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Computer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Engineering</a:t>
            </a:r>
            <a:r>
              <a:rPr dirty="0" sz="1200" spc="-2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Department,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Faculty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 spc="-25">
                <a:latin typeface="Calibri"/>
                <a:cs typeface="Calibri"/>
              </a:rPr>
              <a:t>of </a:t>
            </a:r>
            <a:r>
              <a:rPr dirty="0" sz="1200">
                <a:latin typeface="Calibri"/>
                <a:cs typeface="Calibri"/>
              </a:rPr>
              <a:t>Engineering,</a:t>
            </a:r>
            <a:r>
              <a:rPr dirty="0" sz="1200" spc="-3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AnNajah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National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University.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It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has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not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been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altered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or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corrected,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other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 spc="-20">
                <a:latin typeface="Calibri"/>
                <a:cs typeface="Calibri"/>
              </a:rPr>
              <a:t>than </a:t>
            </a:r>
            <a:r>
              <a:rPr dirty="0" sz="1200">
                <a:latin typeface="Calibri"/>
                <a:cs typeface="Calibri"/>
              </a:rPr>
              <a:t>editorial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corrections,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as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a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result of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assessment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and it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may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contain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language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as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well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as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 spc="-10">
                <a:latin typeface="Calibri"/>
                <a:cs typeface="Calibri"/>
              </a:rPr>
              <a:t>content </a:t>
            </a:r>
            <a:r>
              <a:rPr dirty="0" sz="1200">
                <a:latin typeface="Calibri"/>
                <a:cs typeface="Calibri"/>
              </a:rPr>
              <a:t>errors.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The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views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expressed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in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it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together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with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any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outcomes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and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recommendations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are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 spc="-10">
                <a:latin typeface="Calibri"/>
                <a:cs typeface="Calibri"/>
              </a:rPr>
              <a:t>solely </a:t>
            </a:r>
            <a:r>
              <a:rPr dirty="0" sz="1200">
                <a:latin typeface="Calibri"/>
                <a:cs typeface="Calibri"/>
              </a:rPr>
              <a:t>those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of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the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student(s).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An-Najah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National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University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accepts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no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responsibility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or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liability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 spc="-25">
                <a:latin typeface="Calibri"/>
                <a:cs typeface="Calibri"/>
              </a:rPr>
              <a:t>for </a:t>
            </a:r>
            <a:r>
              <a:rPr dirty="0" sz="1200">
                <a:latin typeface="Calibri"/>
                <a:cs typeface="Calibri"/>
              </a:rPr>
              <a:t>the</a:t>
            </a:r>
            <a:r>
              <a:rPr dirty="0" sz="1200" spc="-3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consequences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of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this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report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being</a:t>
            </a:r>
            <a:r>
              <a:rPr dirty="0" sz="1200" spc="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used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for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a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purpose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other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than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the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purpose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for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which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 spc="-25">
                <a:latin typeface="Calibri"/>
                <a:cs typeface="Calibri"/>
              </a:rPr>
              <a:t>it </a:t>
            </a:r>
            <a:r>
              <a:rPr dirty="0" sz="1200">
                <a:latin typeface="Calibri"/>
                <a:cs typeface="Calibri"/>
              </a:rPr>
              <a:t>was</a:t>
            </a:r>
            <a:r>
              <a:rPr dirty="0" sz="1200" spc="-10">
                <a:latin typeface="Calibri"/>
                <a:cs typeface="Calibri"/>
              </a:rPr>
              <a:t> commissioned.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object 42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 spc="-25"/>
              <a:t>10</a:t>
            </a:fld>
          </a:p>
        </p:txBody>
      </p:sp>
      <p:sp>
        <p:nvSpPr>
          <p:cNvPr id="2" name="object 2" descr=""/>
          <p:cNvSpPr txBox="1"/>
          <p:nvPr/>
        </p:nvSpPr>
        <p:spPr>
          <a:xfrm>
            <a:off x="902004" y="883665"/>
            <a:ext cx="5160010" cy="7137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10" b="1">
                <a:latin typeface="Times New Roman"/>
                <a:cs typeface="Times New Roman"/>
              </a:rPr>
              <a:t>Contents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335"/>
              </a:spcBef>
            </a:pPr>
            <a:r>
              <a:rPr dirty="0" sz="1400" b="1">
                <a:latin typeface="Calibri"/>
                <a:cs typeface="Calibri"/>
              </a:rPr>
              <a:t>Abstract</a:t>
            </a:r>
            <a:r>
              <a:rPr dirty="0" sz="1400" spc="-25" b="1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114">
                <a:latin typeface="Calibri"/>
                <a:cs typeface="Calibri"/>
              </a:rPr>
              <a:t> </a:t>
            </a:r>
            <a:r>
              <a:rPr dirty="0" sz="1400" spc="-50">
                <a:latin typeface="Calibri"/>
                <a:cs typeface="Calibri"/>
              </a:rPr>
              <a:t>.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718554" y="1357630"/>
            <a:ext cx="11620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Calibri"/>
                <a:cs typeface="Calibri"/>
              </a:rPr>
              <a:t>6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02004" y="1734058"/>
            <a:ext cx="108140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b="1">
                <a:latin typeface="Calibri"/>
                <a:cs typeface="Calibri"/>
              </a:rPr>
              <a:t>1</a:t>
            </a:r>
            <a:r>
              <a:rPr dirty="0" sz="1400" spc="-10" b="1">
                <a:latin typeface="Calibri"/>
                <a:cs typeface="Calibri"/>
              </a:rPr>
              <a:t> Introduction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739890" y="1734058"/>
            <a:ext cx="11620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b="1">
                <a:latin typeface="Calibri"/>
                <a:cs typeface="Calibri"/>
              </a:rPr>
              <a:t>7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902004" y="2110485"/>
            <a:ext cx="412940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b="1">
                <a:latin typeface="Calibri"/>
                <a:cs typeface="Calibri"/>
              </a:rPr>
              <a:t>2</a:t>
            </a:r>
            <a:r>
              <a:rPr dirty="0" sz="1400" spc="-35" b="1">
                <a:latin typeface="Calibri"/>
                <a:cs typeface="Calibri"/>
              </a:rPr>
              <a:t> </a:t>
            </a:r>
            <a:r>
              <a:rPr dirty="0" sz="1400" b="1">
                <a:latin typeface="Calibri"/>
                <a:cs typeface="Calibri"/>
              </a:rPr>
              <a:t>Constraints,</a:t>
            </a:r>
            <a:r>
              <a:rPr dirty="0" sz="1400" spc="-25" b="1">
                <a:latin typeface="Calibri"/>
                <a:cs typeface="Calibri"/>
              </a:rPr>
              <a:t> </a:t>
            </a:r>
            <a:r>
              <a:rPr dirty="0" sz="1400" b="1">
                <a:latin typeface="Calibri"/>
                <a:cs typeface="Calibri"/>
              </a:rPr>
              <a:t>Standards/Codes</a:t>
            </a:r>
            <a:r>
              <a:rPr dirty="0" sz="1400" spc="-25" b="1">
                <a:latin typeface="Calibri"/>
                <a:cs typeface="Calibri"/>
              </a:rPr>
              <a:t> </a:t>
            </a:r>
            <a:r>
              <a:rPr dirty="0" sz="1400" b="1">
                <a:latin typeface="Calibri"/>
                <a:cs typeface="Calibri"/>
              </a:rPr>
              <a:t>and</a:t>
            </a:r>
            <a:r>
              <a:rPr dirty="0" sz="1400" spc="-25" b="1">
                <a:latin typeface="Calibri"/>
                <a:cs typeface="Calibri"/>
              </a:rPr>
              <a:t> </a:t>
            </a:r>
            <a:r>
              <a:rPr dirty="0" sz="1400" b="1">
                <a:latin typeface="Calibri"/>
                <a:cs typeface="Calibri"/>
              </a:rPr>
              <a:t>Earlier</a:t>
            </a:r>
            <a:r>
              <a:rPr dirty="0" sz="1400" spc="-25" b="1">
                <a:latin typeface="Calibri"/>
                <a:cs typeface="Calibri"/>
              </a:rPr>
              <a:t> </a:t>
            </a:r>
            <a:r>
              <a:rPr dirty="0" sz="1400" b="1">
                <a:latin typeface="Calibri"/>
                <a:cs typeface="Calibri"/>
              </a:rPr>
              <a:t>course</a:t>
            </a:r>
            <a:r>
              <a:rPr dirty="0" sz="1400" spc="-25" b="1">
                <a:latin typeface="Calibri"/>
                <a:cs typeface="Calibri"/>
              </a:rPr>
              <a:t> </a:t>
            </a:r>
            <a:r>
              <a:rPr dirty="0" sz="1400" spc="-20" b="1">
                <a:latin typeface="Calibri"/>
                <a:cs typeface="Calibri"/>
              </a:rPr>
              <a:t>work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6733793" y="2110485"/>
            <a:ext cx="11620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Calibri"/>
                <a:cs typeface="Calibri"/>
              </a:rPr>
              <a:t>8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941628" y="2486913"/>
            <a:ext cx="510603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Calibri"/>
                <a:cs typeface="Calibri"/>
              </a:rPr>
              <a:t>2.1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Constraints 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 spc="-50">
                <a:latin typeface="Calibri"/>
                <a:cs typeface="Calibri"/>
              </a:rPr>
              <a:t>.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6712457" y="2486913"/>
            <a:ext cx="11620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Calibri"/>
                <a:cs typeface="Calibri"/>
              </a:rPr>
              <a:t>8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902004" y="2863342"/>
            <a:ext cx="517906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Calibri"/>
                <a:cs typeface="Calibri"/>
              </a:rPr>
              <a:t>2.2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Standards/Codes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6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50">
                <a:latin typeface="Calibri"/>
                <a:cs typeface="Calibri"/>
              </a:rPr>
              <a:t>.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6741414" y="2863342"/>
            <a:ext cx="11620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Calibri"/>
                <a:cs typeface="Calibri"/>
              </a:rPr>
              <a:t>8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902004" y="3240150"/>
            <a:ext cx="516890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Calibri"/>
                <a:cs typeface="Calibri"/>
              </a:rPr>
              <a:t>2.3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Earlier course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work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4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50">
                <a:latin typeface="Calibri"/>
                <a:cs typeface="Calibri"/>
              </a:rPr>
              <a:t>.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6730745" y="3240150"/>
            <a:ext cx="11620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Calibri"/>
                <a:cs typeface="Calibri"/>
              </a:rPr>
              <a:t>8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902004" y="3616578"/>
            <a:ext cx="1466215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b="1">
                <a:latin typeface="Calibri"/>
                <a:cs typeface="Calibri"/>
              </a:rPr>
              <a:t>3</a:t>
            </a:r>
            <a:r>
              <a:rPr dirty="0" sz="1400" spc="-25" b="1">
                <a:latin typeface="Calibri"/>
                <a:cs typeface="Calibri"/>
              </a:rPr>
              <a:t> </a:t>
            </a:r>
            <a:r>
              <a:rPr dirty="0" sz="1400" b="1">
                <a:latin typeface="Calibri"/>
                <a:cs typeface="Calibri"/>
              </a:rPr>
              <a:t>Literature</a:t>
            </a:r>
            <a:r>
              <a:rPr dirty="0" sz="1400" spc="-15" b="1">
                <a:latin typeface="Calibri"/>
                <a:cs typeface="Calibri"/>
              </a:rPr>
              <a:t> </a:t>
            </a:r>
            <a:r>
              <a:rPr dirty="0" sz="1400" spc="-10" b="1">
                <a:latin typeface="Calibri"/>
                <a:cs typeface="Calibri"/>
              </a:rPr>
              <a:t>Review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6723126" y="3616578"/>
            <a:ext cx="116205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b="1">
                <a:latin typeface="Calibri"/>
                <a:cs typeface="Calibri"/>
              </a:rPr>
              <a:t>8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902004" y="3994530"/>
            <a:ext cx="1154430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b="1">
                <a:latin typeface="Calibri"/>
                <a:cs typeface="Calibri"/>
              </a:rPr>
              <a:t>4</a:t>
            </a:r>
            <a:r>
              <a:rPr dirty="0" sz="1400" spc="-10" b="1">
                <a:latin typeface="Calibri"/>
                <a:cs typeface="Calibri"/>
              </a:rPr>
              <a:t> Methodology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6730745" y="3994530"/>
            <a:ext cx="116205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b="1">
                <a:latin typeface="Calibri"/>
                <a:cs typeface="Calibri"/>
              </a:rPr>
              <a:t>9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902004" y="4370958"/>
            <a:ext cx="5234940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>
                <a:latin typeface="Calibri"/>
                <a:cs typeface="Calibri"/>
              </a:rPr>
              <a:t>4.1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Programming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Language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6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-50">
                <a:latin typeface="Calibri"/>
                <a:cs typeface="Calibri"/>
              </a:rPr>
              <a:t>.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6752081" y="4370958"/>
            <a:ext cx="116205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>
                <a:latin typeface="Calibri"/>
                <a:cs typeface="Calibri"/>
              </a:rPr>
              <a:t>9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1141272" y="4747386"/>
            <a:ext cx="5003165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>
                <a:latin typeface="Calibri"/>
                <a:cs typeface="Calibri"/>
              </a:rPr>
              <a:t>4.1.1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Front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End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4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35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 </a:t>
            </a:r>
            <a:r>
              <a:rPr dirty="0" sz="1400" spc="-50">
                <a:latin typeface="Calibri"/>
                <a:cs typeface="Calibri"/>
              </a:rPr>
              <a:t>.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6720078" y="4747386"/>
            <a:ext cx="116205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>
                <a:latin typeface="Calibri"/>
                <a:cs typeface="Calibri"/>
              </a:rPr>
              <a:t>9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1141272" y="5123814"/>
            <a:ext cx="4995545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>
                <a:latin typeface="Calibri"/>
                <a:cs typeface="Calibri"/>
              </a:rPr>
              <a:t>4.1.2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Back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End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6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 </a:t>
            </a:r>
            <a:r>
              <a:rPr dirty="0" sz="1400" spc="-50">
                <a:latin typeface="Calibri"/>
                <a:cs typeface="Calibri"/>
              </a:rPr>
              <a:t>.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6752081" y="5123814"/>
            <a:ext cx="116205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>
                <a:latin typeface="Calibri"/>
                <a:cs typeface="Calibri"/>
              </a:rPr>
              <a:t>9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1124508" y="5500496"/>
            <a:ext cx="5036820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>
                <a:latin typeface="Calibri"/>
                <a:cs typeface="Calibri"/>
              </a:rPr>
              <a:t>4.1.3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Server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side</a:t>
            </a:r>
            <a:r>
              <a:rPr dirty="0" sz="1400" spc="-6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 spc="-50">
                <a:latin typeface="Calibri"/>
                <a:cs typeface="Calibri"/>
              </a:rPr>
              <a:t>.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6741414" y="5500496"/>
            <a:ext cx="116205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>
                <a:latin typeface="Calibri"/>
                <a:cs typeface="Calibri"/>
              </a:rPr>
              <a:t>9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941628" y="5876925"/>
            <a:ext cx="5189220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>
                <a:latin typeface="Calibri"/>
                <a:cs typeface="Calibri"/>
              </a:rPr>
              <a:t>4.2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Nonfunctional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Requirements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5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0">
                <a:latin typeface="Calibri"/>
                <a:cs typeface="Calibri"/>
              </a:rPr>
              <a:t>.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6625590" y="5876925"/>
            <a:ext cx="205740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-25">
                <a:latin typeface="Calibri"/>
                <a:cs typeface="Calibri"/>
              </a:rPr>
              <a:t>10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902004" y="6629781"/>
            <a:ext cx="1821814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b="1">
                <a:latin typeface="Calibri"/>
                <a:cs typeface="Calibri"/>
              </a:rPr>
              <a:t>5</a:t>
            </a:r>
            <a:r>
              <a:rPr dirty="0" sz="1400" spc="-20" b="1">
                <a:latin typeface="Calibri"/>
                <a:cs typeface="Calibri"/>
              </a:rPr>
              <a:t> </a:t>
            </a:r>
            <a:r>
              <a:rPr dirty="0" sz="1400" b="1">
                <a:latin typeface="Calibri"/>
                <a:cs typeface="Calibri"/>
              </a:rPr>
              <a:t>Results</a:t>
            </a:r>
            <a:r>
              <a:rPr dirty="0" sz="1400" spc="-5" b="1">
                <a:latin typeface="Calibri"/>
                <a:cs typeface="Calibri"/>
              </a:rPr>
              <a:t> </a:t>
            </a:r>
            <a:r>
              <a:rPr dirty="0" sz="1400" b="1">
                <a:latin typeface="Calibri"/>
                <a:cs typeface="Calibri"/>
              </a:rPr>
              <a:t>and</a:t>
            </a:r>
            <a:r>
              <a:rPr dirty="0" sz="1400" spc="-5" b="1">
                <a:latin typeface="Calibri"/>
                <a:cs typeface="Calibri"/>
              </a:rPr>
              <a:t> </a:t>
            </a:r>
            <a:r>
              <a:rPr dirty="0" sz="1400" spc="-10" b="1">
                <a:latin typeface="Calibri"/>
                <a:cs typeface="Calibri"/>
              </a:rPr>
              <a:t>Discussion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6634733" y="6629781"/>
            <a:ext cx="205740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-25" b="1">
                <a:latin typeface="Calibri"/>
                <a:cs typeface="Calibri"/>
              </a:rPr>
              <a:t>11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902004" y="7006208"/>
            <a:ext cx="518731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Calibri"/>
                <a:cs typeface="Calibri"/>
              </a:rPr>
              <a:t>5.1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Log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in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/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Sign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up page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7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 spc="-50">
                <a:latin typeface="Calibri"/>
                <a:cs typeface="Calibri"/>
              </a:rPr>
              <a:t>.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6625590" y="7006208"/>
            <a:ext cx="20574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latin typeface="Calibri"/>
                <a:cs typeface="Calibri"/>
              </a:rPr>
              <a:t>11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941628" y="7384542"/>
            <a:ext cx="520382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Calibri"/>
                <a:cs typeface="Calibri"/>
              </a:rPr>
              <a:t>5.2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Home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page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6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 spc="-50">
                <a:latin typeface="Calibri"/>
                <a:cs typeface="Calibri"/>
              </a:rPr>
              <a:t>.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3" name="object 33" descr=""/>
          <p:cNvSpPr txBox="1"/>
          <p:nvPr/>
        </p:nvSpPr>
        <p:spPr>
          <a:xfrm>
            <a:off x="6640830" y="7384542"/>
            <a:ext cx="20574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latin typeface="Calibri"/>
                <a:cs typeface="Calibri"/>
              </a:rPr>
              <a:t>13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4" name="object 34" descr=""/>
          <p:cNvSpPr txBox="1"/>
          <p:nvPr/>
        </p:nvSpPr>
        <p:spPr>
          <a:xfrm>
            <a:off x="1263141" y="7760969"/>
            <a:ext cx="486473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Calibri"/>
                <a:cs typeface="Calibri"/>
              </a:rPr>
              <a:t>5.2.1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Cooking</a:t>
            </a:r>
            <a:r>
              <a:rPr dirty="0" sz="14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recipes</a:t>
            </a:r>
            <a:r>
              <a:rPr dirty="0" sz="14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in</a:t>
            </a:r>
            <a:r>
              <a:rPr dirty="0" sz="14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Home</a:t>
            </a:r>
            <a:r>
              <a:rPr dirty="0" sz="14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page</a:t>
            </a:r>
            <a:r>
              <a:rPr dirty="0" sz="14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-2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6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 spc="-50">
                <a:latin typeface="Calibri"/>
                <a:cs typeface="Calibri"/>
              </a:rPr>
              <a:t>.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6622542" y="7760969"/>
            <a:ext cx="20574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0D0F1A"/>
                </a:solidFill>
                <a:latin typeface="Calibri"/>
                <a:cs typeface="Calibri"/>
              </a:rPr>
              <a:t>14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1222044" y="8137397"/>
            <a:ext cx="493141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Calibri"/>
                <a:cs typeface="Calibri"/>
              </a:rPr>
              <a:t>5.2.2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Healthy</a:t>
            </a:r>
            <a:r>
              <a:rPr dirty="0" sz="14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nutritional</a:t>
            </a:r>
            <a:r>
              <a:rPr dirty="0" sz="14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advice</a:t>
            </a:r>
            <a:r>
              <a:rPr dirty="0" sz="14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3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.</a:t>
            </a:r>
            <a:r>
              <a:rPr dirty="0" sz="1400" spc="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 spc="-50">
                <a:latin typeface="Calibri"/>
                <a:cs typeface="Calibri"/>
              </a:rPr>
              <a:t>.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7" name="object 37" descr=""/>
          <p:cNvSpPr txBox="1"/>
          <p:nvPr/>
        </p:nvSpPr>
        <p:spPr>
          <a:xfrm>
            <a:off x="6648450" y="8137397"/>
            <a:ext cx="20574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0D0F1A"/>
                </a:solidFill>
                <a:latin typeface="Calibri"/>
                <a:cs typeface="Calibri"/>
              </a:rPr>
              <a:t>14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941628" y="8513826"/>
            <a:ext cx="523621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Calibri"/>
                <a:cs typeface="Calibri"/>
              </a:rPr>
              <a:t>5.3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Search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Pages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9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 </a:t>
            </a:r>
            <a:r>
              <a:rPr dirty="0" sz="1400" spc="-50">
                <a:latin typeface="Calibri"/>
                <a:cs typeface="Calibri"/>
              </a:rPr>
              <a:t>.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9" name="object 39" descr=""/>
          <p:cNvSpPr txBox="1"/>
          <p:nvPr/>
        </p:nvSpPr>
        <p:spPr>
          <a:xfrm>
            <a:off x="6633209" y="8513826"/>
            <a:ext cx="20574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latin typeface="Calibri"/>
                <a:cs typeface="Calibri"/>
              </a:rPr>
              <a:t>15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941628" y="8890203"/>
            <a:ext cx="526097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Calibri"/>
                <a:cs typeface="Calibri"/>
              </a:rPr>
              <a:t>5.4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Add</a:t>
            </a:r>
            <a:r>
              <a:rPr dirty="0" sz="1400" spc="-1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food</a:t>
            </a:r>
            <a:r>
              <a:rPr dirty="0" sz="1400" spc="-10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D0F1A"/>
                </a:solidFill>
                <a:latin typeface="Calibri"/>
                <a:cs typeface="Calibri"/>
              </a:rPr>
              <a:t>recipes</a:t>
            </a:r>
            <a:r>
              <a:rPr dirty="0" sz="1400" spc="-5">
                <a:solidFill>
                  <a:srgbClr val="0D0F1A"/>
                </a:solidFill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5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0">
                <a:latin typeface="Calibri"/>
                <a:cs typeface="Calibri"/>
              </a:rPr>
              <a:t>.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6656069" y="8890203"/>
            <a:ext cx="20574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latin typeface="Calibri"/>
                <a:cs typeface="Calibri"/>
              </a:rPr>
              <a:t>16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object 37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 spc="-25"/>
              <a:t>10</a:t>
            </a:fld>
          </a:p>
        </p:txBody>
      </p:sp>
      <p:sp>
        <p:nvSpPr>
          <p:cNvPr id="2" name="object 2" descr=""/>
          <p:cNvSpPr txBox="1"/>
          <p:nvPr/>
        </p:nvSpPr>
        <p:spPr>
          <a:xfrm>
            <a:off x="902004" y="894334"/>
            <a:ext cx="533273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Calibri"/>
                <a:cs typeface="Calibri"/>
              </a:rPr>
              <a:t>5.5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Setting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tab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1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 </a:t>
            </a:r>
            <a:r>
              <a:rPr dirty="0" sz="1400" spc="-50">
                <a:latin typeface="Calibri"/>
                <a:cs typeface="Calibri"/>
              </a:rPr>
              <a:t>.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648450" y="894334"/>
            <a:ext cx="20764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latin typeface="Calibri"/>
                <a:cs typeface="Calibri"/>
              </a:rPr>
              <a:t>16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41628" y="1270761"/>
            <a:ext cx="529145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Calibri"/>
                <a:cs typeface="Calibri"/>
              </a:rPr>
              <a:t>5.6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Admin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panel 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10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0">
                <a:latin typeface="Calibri"/>
                <a:cs typeface="Calibri"/>
              </a:rPr>
              <a:t>.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646926" y="1270761"/>
            <a:ext cx="20764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latin typeface="Calibri"/>
                <a:cs typeface="Calibri"/>
              </a:rPr>
              <a:t>17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902004" y="1647189"/>
            <a:ext cx="527367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Calibri"/>
                <a:cs typeface="Calibri"/>
              </a:rPr>
              <a:t>5.7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Database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and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scrapy 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6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 spc="-50">
                <a:latin typeface="Calibri"/>
                <a:cs typeface="Calibri"/>
              </a:rPr>
              <a:t>.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6631685" y="1647189"/>
            <a:ext cx="20574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latin typeface="Calibri"/>
                <a:cs typeface="Calibri"/>
              </a:rPr>
              <a:t>19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902004" y="2023618"/>
            <a:ext cx="270383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b="1">
                <a:latin typeface="Calibri"/>
                <a:cs typeface="Calibri"/>
              </a:rPr>
              <a:t>6</a:t>
            </a:r>
            <a:r>
              <a:rPr dirty="0" sz="1400" spc="-25" b="1">
                <a:latin typeface="Calibri"/>
                <a:cs typeface="Calibri"/>
              </a:rPr>
              <a:t> </a:t>
            </a:r>
            <a:r>
              <a:rPr dirty="0" sz="1400" b="1">
                <a:latin typeface="Calibri"/>
                <a:cs typeface="Calibri"/>
              </a:rPr>
              <a:t>Conclusions</a:t>
            </a:r>
            <a:r>
              <a:rPr dirty="0" sz="1400" spc="-20" b="1">
                <a:latin typeface="Calibri"/>
                <a:cs typeface="Calibri"/>
              </a:rPr>
              <a:t> </a:t>
            </a:r>
            <a:r>
              <a:rPr dirty="0" sz="1400" b="1">
                <a:latin typeface="Calibri"/>
                <a:cs typeface="Calibri"/>
              </a:rPr>
              <a:t>and</a:t>
            </a:r>
            <a:r>
              <a:rPr dirty="0" sz="1400" spc="-15" b="1">
                <a:latin typeface="Calibri"/>
                <a:cs typeface="Calibri"/>
              </a:rPr>
              <a:t> </a:t>
            </a:r>
            <a:r>
              <a:rPr dirty="0" sz="1400" spc="-10" b="1">
                <a:latin typeface="Calibri"/>
                <a:cs typeface="Calibri"/>
              </a:rPr>
              <a:t>Recommendation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6634733" y="2023618"/>
            <a:ext cx="20574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latin typeface="Calibri"/>
                <a:cs typeface="Calibri"/>
              </a:rPr>
              <a:t>25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902004" y="2400046"/>
            <a:ext cx="529145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Calibri"/>
                <a:cs typeface="Calibri"/>
              </a:rPr>
              <a:t>6.1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Conclusion</a:t>
            </a:r>
            <a:r>
              <a:rPr dirty="0" sz="1400" spc="30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105">
                <a:latin typeface="Calibri"/>
                <a:cs typeface="Calibri"/>
              </a:rPr>
              <a:t> </a:t>
            </a:r>
            <a:r>
              <a:rPr dirty="0" sz="1400" spc="-50">
                <a:latin typeface="Calibri"/>
                <a:cs typeface="Calibri"/>
              </a:rPr>
              <a:t>.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6646926" y="2400046"/>
            <a:ext cx="20574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latin typeface="Calibri"/>
                <a:cs typeface="Calibri"/>
              </a:rPr>
              <a:t>25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902004" y="2777998"/>
            <a:ext cx="530352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Calibri"/>
                <a:cs typeface="Calibri"/>
              </a:rPr>
              <a:t>6.1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Recommendations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7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 spc="-50">
                <a:latin typeface="Calibri"/>
                <a:cs typeface="Calibri"/>
              </a:rPr>
              <a:t>.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6663690" y="2777998"/>
            <a:ext cx="20574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latin typeface="Calibri"/>
                <a:cs typeface="Calibri"/>
              </a:rPr>
              <a:t>25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902004" y="3154807"/>
            <a:ext cx="534416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Calibri"/>
                <a:cs typeface="Calibri"/>
              </a:rPr>
              <a:t>6.2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Future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work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10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 spc="-50">
                <a:latin typeface="Calibri"/>
                <a:cs typeface="Calibri"/>
              </a:rPr>
              <a:t>.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6660642" y="3154807"/>
            <a:ext cx="20764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latin typeface="Calibri"/>
                <a:cs typeface="Calibri"/>
              </a:rPr>
              <a:t>25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902004" y="4282567"/>
            <a:ext cx="118110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b="1">
                <a:latin typeface="Calibri"/>
                <a:cs typeface="Calibri"/>
              </a:rPr>
              <a:t>List</a:t>
            </a:r>
            <a:r>
              <a:rPr dirty="0" sz="1600" spc="-25" b="1">
                <a:latin typeface="Calibri"/>
                <a:cs typeface="Calibri"/>
              </a:rPr>
              <a:t> </a:t>
            </a:r>
            <a:r>
              <a:rPr dirty="0" sz="1600" b="1">
                <a:latin typeface="Calibri"/>
                <a:cs typeface="Calibri"/>
              </a:rPr>
              <a:t>of</a:t>
            </a:r>
            <a:r>
              <a:rPr dirty="0" sz="1600" spc="-20" b="1">
                <a:latin typeface="Calibri"/>
                <a:cs typeface="Calibri"/>
              </a:rPr>
              <a:t> </a:t>
            </a:r>
            <a:r>
              <a:rPr dirty="0" sz="1600" spc="-10" b="1">
                <a:latin typeface="Calibri"/>
                <a:cs typeface="Calibri"/>
              </a:rPr>
              <a:t>Figures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902004" y="4697095"/>
            <a:ext cx="5448935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>
                <a:latin typeface="Calibri"/>
                <a:cs typeface="Calibri"/>
              </a:rPr>
              <a:t>5.1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Log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in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page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9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 spc="-50">
                <a:latin typeface="Calibri"/>
                <a:cs typeface="Calibri"/>
              </a:rPr>
              <a:t>.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6726173" y="4697095"/>
            <a:ext cx="116205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>
                <a:latin typeface="Calibri"/>
                <a:cs typeface="Calibri"/>
              </a:rPr>
              <a:t>8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902004" y="5073522"/>
            <a:ext cx="5464810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>
                <a:latin typeface="Calibri"/>
                <a:cs typeface="Calibri"/>
              </a:rPr>
              <a:t>5.2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Sign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up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page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33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 spc="-50">
                <a:latin typeface="Calibri"/>
                <a:cs typeface="Calibri"/>
              </a:rPr>
              <a:t>.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6741414" y="5073522"/>
            <a:ext cx="116205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>
                <a:latin typeface="Calibri"/>
                <a:cs typeface="Calibri"/>
              </a:rPr>
              <a:t>8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902004" y="5450204"/>
            <a:ext cx="5454015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>
                <a:latin typeface="Calibri"/>
                <a:cs typeface="Calibri"/>
              </a:rPr>
              <a:t>5.3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Home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page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155">
                <a:latin typeface="Calibri"/>
                <a:cs typeface="Calibri"/>
              </a:rPr>
              <a:t>  </a:t>
            </a:r>
            <a:r>
              <a:rPr dirty="0" sz="1400">
                <a:latin typeface="Calibri"/>
                <a:cs typeface="Calibri"/>
              </a:rPr>
              <a:t>. 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6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 spc="-50">
                <a:latin typeface="Calibri"/>
                <a:cs typeface="Calibri"/>
              </a:rPr>
              <a:t>.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6730745" y="5450204"/>
            <a:ext cx="116205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>
                <a:latin typeface="Calibri"/>
                <a:cs typeface="Calibri"/>
              </a:rPr>
              <a:t>8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902004" y="5826632"/>
            <a:ext cx="5474335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>
                <a:latin typeface="Calibri"/>
                <a:cs typeface="Calibri"/>
              </a:rPr>
              <a:t>5.4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Cooking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recipes in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home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page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3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0">
                <a:latin typeface="Calibri"/>
                <a:cs typeface="Calibri"/>
              </a:rPr>
              <a:t>.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6750557" y="5826632"/>
            <a:ext cx="116205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>
                <a:latin typeface="Calibri"/>
                <a:cs typeface="Calibri"/>
              </a:rPr>
              <a:t>8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902004" y="6203060"/>
            <a:ext cx="5476875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>
                <a:latin typeface="Calibri"/>
                <a:cs typeface="Calibri"/>
              </a:rPr>
              <a:t>5.5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Healthy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nutritional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advice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4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 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 spc="-50">
                <a:latin typeface="Calibri"/>
                <a:cs typeface="Calibri"/>
              </a:rPr>
              <a:t>.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6753606" y="6203060"/>
            <a:ext cx="116205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>
                <a:latin typeface="Calibri"/>
                <a:cs typeface="Calibri"/>
              </a:rPr>
              <a:t>8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902004" y="6579489"/>
            <a:ext cx="5506085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>
                <a:latin typeface="Calibri"/>
                <a:cs typeface="Calibri"/>
              </a:rPr>
              <a:t>5.6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Search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tabs 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3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4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 spc="-50">
                <a:latin typeface="Calibri"/>
                <a:cs typeface="Calibri"/>
              </a:rPr>
              <a:t>.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6741414" y="6579489"/>
            <a:ext cx="116205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>
                <a:latin typeface="Calibri"/>
                <a:cs typeface="Calibri"/>
              </a:rPr>
              <a:t>8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902004" y="6955917"/>
            <a:ext cx="547497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Calibri"/>
                <a:cs typeface="Calibri"/>
              </a:rPr>
              <a:t>5.7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Add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recipes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5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 spc="-50">
                <a:latin typeface="Calibri"/>
                <a:cs typeface="Calibri"/>
              </a:rPr>
              <a:t>.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6717030" y="6955917"/>
            <a:ext cx="11620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Calibri"/>
                <a:cs typeface="Calibri"/>
              </a:rPr>
              <a:t>8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902004" y="7332726"/>
            <a:ext cx="549656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Calibri"/>
                <a:cs typeface="Calibri"/>
              </a:rPr>
              <a:t>5.8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Setting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tab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30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6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34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 spc="-50">
                <a:latin typeface="Calibri"/>
                <a:cs typeface="Calibri"/>
              </a:rPr>
              <a:t>.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6733793" y="7332726"/>
            <a:ext cx="11620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Calibri"/>
                <a:cs typeface="Calibri"/>
              </a:rPr>
              <a:t>8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3" name="object 33" descr=""/>
          <p:cNvSpPr txBox="1"/>
          <p:nvPr/>
        </p:nvSpPr>
        <p:spPr>
          <a:xfrm>
            <a:off x="902004" y="7709154"/>
            <a:ext cx="543560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Calibri"/>
                <a:cs typeface="Calibri"/>
              </a:rPr>
              <a:t>5.9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Admin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pages 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3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6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 spc="-50">
                <a:latin typeface="Calibri"/>
                <a:cs typeface="Calibri"/>
              </a:rPr>
              <a:t>.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4" name="object 34" descr=""/>
          <p:cNvSpPr txBox="1"/>
          <p:nvPr/>
        </p:nvSpPr>
        <p:spPr>
          <a:xfrm>
            <a:off x="6712457" y="7709154"/>
            <a:ext cx="11620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Calibri"/>
                <a:cs typeface="Calibri"/>
              </a:rPr>
              <a:t>8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902004" y="8087106"/>
            <a:ext cx="548322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Calibri"/>
                <a:cs typeface="Calibri"/>
              </a:rPr>
              <a:t>5.10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Database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5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.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 spc="-50">
                <a:latin typeface="Calibri"/>
                <a:cs typeface="Calibri"/>
              </a:rPr>
              <a:t>.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6720078" y="8087106"/>
            <a:ext cx="11620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Calibri"/>
                <a:cs typeface="Calibri"/>
              </a:rPr>
              <a:t>8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 spc="-25"/>
              <a:t>10</a:t>
            </a:fld>
          </a:p>
        </p:txBody>
      </p:sp>
      <p:sp>
        <p:nvSpPr>
          <p:cNvPr id="2" name="object 2" descr=""/>
          <p:cNvSpPr txBox="1"/>
          <p:nvPr/>
        </p:nvSpPr>
        <p:spPr>
          <a:xfrm>
            <a:off x="902004" y="1569465"/>
            <a:ext cx="893444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10">
                <a:latin typeface="Calibri"/>
                <a:cs typeface="Calibri"/>
              </a:rPr>
              <a:t>Abstract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902004" y="2518918"/>
            <a:ext cx="5923915" cy="21685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190500">
              <a:lnSpc>
                <a:spcPct val="110300"/>
              </a:lnSpc>
              <a:spcBef>
                <a:spcPts val="95"/>
              </a:spcBef>
            </a:pPr>
            <a:r>
              <a:rPr dirty="0" sz="1200">
                <a:latin typeface="Times New Roman"/>
                <a:cs typeface="Times New Roman"/>
              </a:rPr>
              <a:t>With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increase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cooking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recipes,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mothers are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confused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about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cooking!</a:t>
            </a:r>
            <a:r>
              <a:rPr dirty="0" sz="1200" spc="145">
                <a:latin typeface="Times New Roman"/>
                <a:cs typeface="Times New Roman"/>
              </a:rPr>
              <a:t>  </a:t>
            </a:r>
            <a:r>
              <a:rPr dirty="0" sz="1200">
                <a:latin typeface="Times New Roman"/>
                <a:cs typeface="Times New Roman"/>
              </a:rPr>
              <a:t>Our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Project </a:t>
            </a:r>
            <a:r>
              <a:rPr dirty="0" sz="1200">
                <a:latin typeface="Times New Roman"/>
                <a:cs typeface="Times New Roman"/>
              </a:rPr>
              <a:t>(Oregano)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suggests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that mothers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cook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recipes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based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on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food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substances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they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choose.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Besides </a:t>
            </a:r>
            <a:r>
              <a:rPr dirty="0" sz="1200">
                <a:latin typeface="Times New Roman"/>
                <a:cs typeface="Times New Roman"/>
              </a:rPr>
              <a:t>suggesting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specific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recipe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based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on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food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substances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refrigerator,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Oregano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can</a:t>
            </a:r>
            <a:r>
              <a:rPr dirty="0" sz="1200" spc="-10">
                <a:latin typeface="Times New Roman"/>
                <a:cs typeface="Times New Roman"/>
              </a:rPr>
              <a:t> count </a:t>
            </a:r>
            <a:r>
              <a:rPr dirty="0" sz="1200">
                <a:latin typeface="Times New Roman"/>
                <a:cs typeface="Times New Roman"/>
              </a:rPr>
              <a:t>calories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for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every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meal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provide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tips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for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people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on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diet.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Our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application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serves </a:t>
            </a:r>
            <a:r>
              <a:rPr dirty="0" sz="1200" spc="-25">
                <a:latin typeface="Times New Roman"/>
                <a:cs typeface="Times New Roman"/>
              </a:rPr>
              <a:t>the </a:t>
            </a:r>
            <a:r>
              <a:rPr dirty="0" sz="1200">
                <a:latin typeface="Times New Roman"/>
                <a:cs typeface="Times New Roman"/>
              </a:rPr>
              <a:t>Palestinian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mothers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category,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especially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those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who have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no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cooking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experience.</a:t>
            </a:r>
            <a:endParaRPr sz="1200">
              <a:latin typeface="Times New Roman"/>
              <a:cs typeface="Times New Roman"/>
            </a:endParaRPr>
          </a:p>
          <a:p>
            <a:pPr marL="12700" marR="21590" indent="229870">
              <a:lnSpc>
                <a:spcPct val="110200"/>
              </a:lnSpc>
              <a:spcBef>
                <a:spcPts val="1005"/>
              </a:spcBef>
            </a:pPr>
            <a:r>
              <a:rPr dirty="0" sz="1200">
                <a:latin typeface="Times New Roman"/>
                <a:cs typeface="Times New Roman"/>
              </a:rPr>
              <a:t>In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application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development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process,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we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need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develop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background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service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that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builds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database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using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web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scraping.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service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will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use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selenium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driver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automatically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open </a:t>
            </a:r>
            <a:r>
              <a:rPr dirty="0" sz="1200">
                <a:latin typeface="Times New Roman"/>
                <a:cs typeface="Times New Roman"/>
              </a:rPr>
              <a:t>URLS,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read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text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data,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follow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links,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extract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underlying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HTML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code, analyze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data,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</a:t>
            </a:r>
            <a:r>
              <a:rPr dirty="0" sz="1200" spc="-10">
                <a:latin typeface="Times New Roman"/>
                <a:cs typeface="Times New Roman"/>
              </a:rPr>
              <a:t> store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needed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information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database.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We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are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also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looking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use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React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native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for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mobile </a:t>
            </a:r>
            <a:r>
              <a:rPr dirty="0" sz="1200">
                <a:latin typeface="Times New Roman"/>
                <a:cs typeface="Times New Roman"/>
              </a:rPr>
              <a:t>applications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build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web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administrators</a:t>
            </a:r>
            <a:r>
              <a:rPr dirty="0" sz="1200" spc="-10">
                <a:solidFill>
                  <a:srgbClr val="001A2C"/>
                </a:solidFill>
                <a:latin typeface="Times New Roman"/>
                <a:cs typeface="Times New Roman"/>
              </a:rPr>
              <a:t>.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 spc="-25"/>
              <a:t>10</a:t>
            </a:fld>
          </a:p>
        </p:txBody>
      </p:sp>
      <p:sp>
        <p:nvSpPr>
          <p:cNvPr id="2" name="object 2" descr=""/>
          <p:cNvSpPr txBox="1"/>
          <p:nvPr/>
        </p:nvSpPr>
        <p:spPr>
          <a:xfrm>
            <a:off x="1130604" y="1209801"/>
            <a:ext cx="153924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>
                <a:latin typeface="Times New Roman"/>
                <a:cs typeface="Times New Roman"/>
              </a:rPr>
              <a:t>1.</a:t>
            </a:r>
            <a:r>
              <a:rPr dirty="0" sz="2000" spc="20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Introduction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902004" y="3009264"/>
            <a:ext cx="5958840" cy="13627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42545">
              <a:lnSpc>
                <a:spcPct val="110200"/>
              </a:lnSpc>
              <a:spcBef>
                <a:spcPts val="100"/>
              </a:spcBef>
            </a:pPr>
            <a:r>
              <a:rPr dirty="0" sz="1200">
                <a:latin typeface="Times New Roman"/>
                <a:cs typeface="Times New Roman"/>
              </a:rPr>
              <a:t>Many</a:t>
            </a:r>
            <a:r>
              <a:rPr dirty="0" sz="1200" spc="-5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people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find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it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difficult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know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cooking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recipes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that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are</a:t>
            </a:r>
            <a:r>
              <a:rPr dirty="0" sz="1200" spc="-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near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there</a:t>
            </a:r>
            <a:r>
              <a:rPr dirty="0" sz="1200" spc="-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experience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</a:t>
            </a:r>
            <a:r>
              <a:rPr dirty="0" sz="1200" spc="-25">
                <a:latin typeface="Times New Roman"/>
                <a:cs typeface="Times New Roman"/>
              </a:rPr>
              <a:t> to </a:t>
            </a:r>
            <a:r>
              <a:rPr dirty="0" sz="1200">
                <a:latin typeface="Times New Roman"/>
                <a:cs typeface="Times New Roman"/>
              </a:rPr>
              <a:t>find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recipes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that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provides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how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mush calories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included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 spc="-50">
                <a:latin typeface="Times New Roman"/>
                <a:cs typeface="Times New Roman"/>
              </a:rPr>
              <a:t>.</a:t>
            </a:r>
            <a:endParaRPr sz="1200">
              <a:latin typeface="Times New Roman"/>
              <a:cs typeface="Times New Roman"/>
            </a:endParaRPr>
          </a:p>
          <a:p>
            <a:pPr marL="12700" marR="5080">
              <a:lnSpc>
                <a:spcPct val="110300"/>
              </a:lnSpc>
              <a:spcBef>
                <a:spcPts val="1000"/>
              </a:spcBef>
            </a:pPr>
            <a:r>
              <a:rPr dirty="0" sz="1200">
                <a:latin typeface="Times New Roman"/>
                <a:cs typeface="Times New Roman"/>
              </a:rPr>
              <a:t>This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report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is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organized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as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follows,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section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two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will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discuss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some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our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constraints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during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the </a:t>
            </a:r>
            <a:r>
              <a:rPr dirty="0" sz="1200">
                <a:latin typeface="Times New Roman"/>
                <a:cs typeface="Times New Roman"/>
              </a:rPr>
              <a:t>project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,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section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three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will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discuss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literature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review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,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section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four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will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discuss</a:t>
            </a:r>
            <a:r>
              <a:rPr dirty="0" sz="1200" spc="-10">
                <a:latin typeface="Times New Roman"/>
                <a:cs typeface="Times New Roman"/>
              </a:rPr>
              <a:t> Experimental </a:t>
            </a:r>
            <a:r>
              <a:rPr dirty="0" sz="1200">
                <a:latin typeface="Times New Roman"/>
                <a:cs typeface="Times New Roman"/>
              </a:rPr>
              <a:t>procedure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our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report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, section ﬁve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will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discuss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results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analysis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section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sex will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talk </a:t>
            </a:r>
            <a:r>
              <a:rPr dirty="0" sz="1200">
                <a:latin typeface="Times New Roman"/>
                <a:cs typeface="Times New Roman"/>
              </a:rPr>
              <a:t>about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our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conclusion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0">
                <a:latin typeface="Times New Roman"/>
                <a:cs typeface="Times New Roman"/>
              </a:rPr>
              <a:t>.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 spc="-25"/>
              <a:t>10</a:t>
            </a:fld>
          </a:p>
        </p:txBody>
      </p:sp>
      <p:sp>
        <p:nvSpPr>
          <p:cNvPr id="2" name="object 2" descr=""/>
          <p:cNvSpPr txBox="1"/>
          <p:nvPr/>
        </p:nvSpPr>
        <p:spPr>
          <a:xfrm>
            <a:off x="1130604" y="850747"/>
            <a:ext cx="5631815" cy="31343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69875" marR="450215" indent="-257810">
              <a:lnSpc>
                <a:spcPct val="110000"/>
              </a:lnSpc>
              <a:spcBef>
                <a:spcPts val="100"/>
              </a:spcBef>
              <a:buAutoNum type="arabicPeriod"/>
              <a:tabLst>
                <a:tab pos="270510" algn="l"/>
              </a:tabLst>
            </a:pPr>
            <a:r>
              <a:rPr dirty="0" sz="2000">
                <a:latin typeface="Times New Roman"/>
                <a:cs typeface="Times New Roman"/>
              </a:rPr>
              <a:t>Constraints,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Standards/Codes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and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Earlier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course </a:t>
            </a:r>
            <a:r>
              <a:rPr dirty="0" sz="2000" spc="-20">
                <a:latin typeface="Times New Roman"/>
                <a:cs typeface="Times New Roman"/>
              </a:rPr>
              <a:t>work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Font typeface="Times New Roman"/>
              <a:buAutoNum type="arabicPeriod"/>
            </a:pPr>
            <a:endParaRPr sz="2500">
              <a:latin typeface="Times New Roman"/>
              <a:cs typeface="Times New Roman"/>
            </a:endParaRPr>
          </a:p>
          <a:p>
            <a:pPr lvl="1" marL="469265" indent="-457200">
              <a:lnSpc>
                <a:spcPct val="100000"/>
              </a:lnSpc>
              <a:buAutoNum type="arabicPeriod"/>
              <a:tabLst>
                <a:tab pos="469265" algn="l"/>
                <a:tab pos="469900" algn="l"/>
              </a:tabLst>
            </a:pPr>
            <a:r>
              <a:rPr dirty="0" sz="1600" spc="-10">
                <a:latin typeface="Times New Roman"/>
                <a:cs typeface="Times New Roman"/>
              </a:rPr>
              <a:t>Constraints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250">
              <a:latin typeface="Times New Roman"/>
              <a:cs typeface="Times New Roman"/>
            </a:endParaRPr>
          </a:p>
          <a:p>
            <a:pPr marL="12700" marR="5080">
              <a:lnSpc>
                <a:spcPct val="117100"/>
              </a:lnSpc>
            </a:pPr>
            <a:r>
              <a:rPr dirty="0" sz="1200">
                <a:latin typeface="Calibri"/>
                <a:cs typeface="Calibri"/>
              </a:rPr>
              <a:t>The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courses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that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are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taken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in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the</a:t>
            </a:r>
            <a:r>
              <a:rPr dirty="0" sz="1200" spc="-2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Computer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Engineering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Department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taught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us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a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lot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 spc="-25">
                <a:latin typeface="Calibri"/>
                <a:cs typeface="Calibri"/>
              </a:rPr>
              <a:t>of </a:t>
            </a:r>
            <a:r>
              <a:rPr dirty="0" sz="1200">
                <a:latin typeface="Calibri"/>
                <a:cs typeface="Calibri"/>
              </a:rPr>
              <a:t>important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ideas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and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basics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that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helped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us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to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develop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this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app,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such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as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Web Programming </a:t>
            </a:r>
            <a:r>
              <a:rPr dirty="0" sz="1200" spc="-50">
                <a:latin typeface="Calibri"/>
                <a:cs typeface="Calibri"/>
              </a:rPr>
              <a:t>, </a:t>
            </a:r>
            <a:r>
              <a:rPr dirty="0" sz="1200">
                <a:latin typeface="Calibri"/>
                <a:cs typeface="Calibri"/>
              </a:rPr>
              <a:t>Software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Engineering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,</a:t>
            </a:r>
            <a:r>
              <a:rPr dirty="0" sz="1200" spc="-3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Module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View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Controller</a:t>
            </a:r>
            <a:r>
              <a:rPr dirty="0" sz="1200" spc="24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and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Object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Oriented</a:t>
            </a:r>
            <a:r>
              <a:rPr dirty="0" sz="1200" spc="-10">
                <a:latin typeface="Calibri"/>
                <a:cs typeface="Calibri"/>
              </a:rPr>
              <a:t> Programming.</a:t>
            </a:r>
            <a:endParaRPr sz="1200">
              <a:latin typeface="Calibri"/>
              <a:cs typeface="Calibri"/>
            </a:endParaRPr>
          </a:p>
          <a:p>
            <a:pPr algn="just" marL="12700">
              <a:lnSpc>
                <a:spcPct val="100000"/>
              </a:lnSpc>
              <a:spcBef>
                <a:spcPts val="240"/>
              </a:spcBef>
            </a:pPr>
            <a:r>
              <a:rPr dirty="0" sz="1200">
                <a:latin typeface="Calibri"/>
                <a:cs typeface="Calibri"/>
              </a:rPr>
              <a:t>Moreover,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we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took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online courses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about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React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Native,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React</a:t>
            </a:r>
            <a:r>
              <a:rPr dirty="0" sz="1200" spc="254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js,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Node.js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,</a:t>
            </a:r>
            <a:r>
              <a:rPr dirty="0" sz="1200" spc="-2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Express.js</a:t>
            </a:r>
            <a:r>
              <a:rPr dirty="0" sz="1200" spc="25">
                <a:latin typeface="Calibri"/>
                <a:cs typeface="Calibri"/>
              </a:rPr>
              <a:t> </a:t>
            </a:r>
            <a:r>
              <a:rPr dirty="0" sz="1200" spc="-25">
                <a:latin typeface="Calibri"/>
                <a:cs typeface="Calibri"/>
              </a:rPr>
              <a:t>and</a:t>
            </a:r>
            <a:endParaRPr sz="1200">
              <a:latin typeface="Calibri"/>
              <a:cs typeface="Calibri"/>
            </a:endParaRPr>
          </a:p>
          <a:p>
            <a:pPr algn="just" marL="12700" marR="29845">
              <a:lnSpc>
                <a:spcPct val="114999"/>
              </a:lnSpc>
              <a:spcBef>
                <a:spcPts val="40"/>
              </a:spcBef>
            </a:pPr>
            <a:r>
              <a:rPr dirty="0" sz="1200">
                <a:latin typeface="Calibri"/>
                <a:cs typeface="Calibri"/>
              </a:rPr>
              <a:t>web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scrapping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in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python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which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facilitate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the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process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of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implementing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and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developing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 spc="-25">
                <a:latin typeface="Calibri"/>
                <a:cs typeface="Calibri"/>
              </a:rPr>
              <a:t>our </a:t>
            </a:r>
            <a:r>
              <a:rPr dirty="0" sz="1200">
                <a:latin typeface="Calibri"/>
                <a:cs typeface="Calibri"/>
              </a:rPr>
              <a:t>project.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So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working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with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new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frame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works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was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also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challenging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interesting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at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20">
                <a:latin typeface="Times New Roman"/>
                <a:cs typeface="Times New Roman"/>
              </a:rPr>
              <a:t>same </a:t>
            </a:r>
            <a:r>
              <a:rPr dirty="0" sz="1200">
                <a:latin typeface="Times New Roman"/>
                <a:cs typeface="Times New Roman"/>
              </a:rPr>
              <a:t>time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 spc="-50">
                <a:latin typeface="Times New Roman"/>
                <a:cs typeface="Times New Roman"/>
              </a:rPr>
              <a:t>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130604" y="4430395"/>
            <a:ext cx="5681345" cy="11880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69265" algn="l"/>
              </a:tabLst>
            </a:pPr>
            <a:r>
              <a:rPr dirty="0" sz="1600" spc="-25">
                <a:latin typeface="Times New Roman"/>
                <a:cs typeface="Times New Roman"/>
              </a:rPr>
              <a:t>1.2</a:t>
            </a:r>
            <a:r>
              <a:rPr dirty="0" sz="1600">
                <a:latin typeface="Times New Roman"/>
                <a:cs typeface="Times New Roman"/>
              </a:rPr>
              <a:t>	Earlier</a:t>
            </a:r>
            <a:r>
              <a:rPr dirty="0" sz="1600" spc="-55">
                <a:latin typeface="Times New Roman"/>
                <a:cs typeface="Times New Roman"/>
              </a:rPr>
              <a:t> </a:t>
            </a:r>
            <a:r>
              <a:rPr dirty="0" sz="1600" spc="-20">
                <a:latin typeface="Times New Roman"/>
                <a:cs typeface="Times New Roman"/>
              </a:rPr>
              <a:t>work</a:t>
            </a:r>
            <a:endParaRPr sz="1600">
              <a:latin typeface="Times New Roman"/>
              <a:cs typeface="Times New Roman"/>
            </a:endParaRPr>
          </a:p>
          <a:p>
            <a:pPr marL="12700" marR="5080">
              <a:lnSpc>
                <a:spcPct val="117300"/>
              </a:lnSpc>
              <a:spcBef>
                <a:spcPts val="1040"/>
              </a:spcBef>
            </a:pPr>
            <a:r>
              <a:rPr dirty="0" sz="1100">
                <a:latin typeface="Calibri"/>
                <a:cs typeface="Calibri"/>
              </a:rPr>
              <a:t>Preparing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the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project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was</a:t>
            </a:r>
            <a:r>
              <a:rPr dirty="0" sz="1100" spc="-3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one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of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the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most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interesting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phases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,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we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managed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to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look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for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 spc="-25">
                <a:latin typeface="Calibri"/>
                <a:cs typeface="Calibri"/>
              </a:rPr>
              <a:t>new </a:t>
            </a:r>
            <a:r>
              <a:rPr dirty="0" sz="1100">
                <a:latin typeface="Calibri"/>
                <a:cs typeface="Calibri"/>
              </a:rPr>
              <a:t>frameworks</a:t>
            </a:r>
            <a:r>
              <a:rPr dirty="0" sz="1100" spc="-3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which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can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help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us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to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accomplish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our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goal.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This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step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helped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us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to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save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time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learning </a:t>
            </a:r>
            <a:r>
              <a:rPr dirty="0" sz="1100">
                <a:latin typeface="Calibri"/>
                <a:cs typeface="Calibri"/>
              </a:rPr>
              <a:t>these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frame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works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and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gave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us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good</a:t>
            </a:r>
            <a:r>
              <a:rPr dirty="0" sz="1100" spc="-3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idea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about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the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available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frame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works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and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techniques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used</a:t>
            </a:r>
            <a:r>
              <a:rPr dirty="0" sz="1100" spc="-25">
                <a:latin typeface="Calibri"/>
                <a:cs typeface="Calibri"/>
              </a:rPr>
              <a:t> in </a:t>
            </a:r>
            <a:r>
              <a:rPr dirty="0" sz="1100">
                <a:latin typeface="Calibri"/>
                <a:cs typeface="Calibri"/>
              </a:rPr>
              <a:t>mobile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application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development.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130604" y="6129908"/>
            <a:ext cx="5565140" cy="125920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>
                <a:latin typeface="Times New Roman"/>
                <a:cs typeface="Times New Roman"/>
              </a:rPr>
              <a:t>2.</a:t>
            </a:r>
            <a:r>
              <a:rPr dirty="0" sz="2000" spc="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Literature </a:t>
            </a:r>
            <a:r>
              <a:rPr dirty="0" sz="2000" spc="-10">
                <a:latin typeface="Times New Roman"/>
                <a:cs typeface="Times New Roman"/>
              </a:rPr>
              <a:t>Review</a:t>
            </a:r>
            <a:endParaRPr sz="2000">
              <a:latin typeface="Times New Roman"/>
              <a:cs typeface="Times New Roman"/>
            </a:endParaRPr>
          </a:p>
          <a:p>
            <a:pPr marL="12700" marR="5080">
              <a:lnSpc>
                <a:spcPct val="117300"/>
              </a:lnSpc>
              <a:spcBef>
                <a:spcPts val="1115"/>
              </a:spcBef>
            </a:pPr>
            <a:r>
              <a:rPr dirty="0" sz="1100">
                <a:latin typeface="Calibri"/>
                <a:cs typeface="Calibri"/>
              </a:rPr>
              <a:t>There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is</a:t>
            </a:r>
            <a:r>
              <a:rPr dirty="0" sz="1100" spc="-3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much</a:t>
            </a:r>
            <a:r>
              <a:rPr dirty="0" sz="1100" spc="-3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available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application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today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similar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to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Oregano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like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Cookpad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and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tasty.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However, </a:t>
            </a:r>
            <a:r>
              <a:rPr dirty="0" sz="1100">
                <a:latin typeface="Calibri"/>
                <a:cs typeface="Calibri"/>
              </a:rPr>
              <a:t>Oregano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differs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in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suggested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cooking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recipes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from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things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in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the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house.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Calculating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the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actual</a:t>
            </a:r>
            <a:r>
              <a:rPr dirty="0" sz="1100" spc="-20">
                <a:latin typeface="Calibri"/>
                <a:cs typeface="Calibri"/>
              </a:rPr>
              <a:t> time </a:t>
            </a:r>
            <a:r>
              <a:rPr dirty="0" sz="1100">
                <a:latin typeface="Calibri"/>
                <a:cs typeface="Calibri"/>
              </a:rPr>
              <a:t>needed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in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cooking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and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how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many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calories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the</a:t>
            </a:r>
            <a:r>
              <a:rPr dirty="0" sz="1100" spc="-3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meal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also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contains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many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features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that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make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it </a:t>
            </a:r>
            <a:r>
              <a:rPr dirty="0" sz="1100" spc="-25">
                <a:latin typeface="Calibri"/>
                <a:cs typeface="Calibri"/>
              </a:rPr>
              <a:t>not </a:t>
            </a:r>
            <a:r>
              <a:rPr dirty="0" sz="1100">
                <a:latin typeface="Calibri"/>
                <a:cs typeface="Calibri"/>
              </a:rPr>
              <a:t>just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food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application.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 spc="-25"/>
              <a:t>10</a:t>
            </a:fld>
          </a:p>
        </p:txBody>
      </p:sp>
      <p:sp>
        <p:nvSpPr>
          <p:cNvPr id="2" name="object 2" descr=""/>
          <p:cNvSpPr txBox="1"/>
          <p:nvPr/>
        </p:nvSpPr>
        <p:spPr>
          <a:xfrm>
            <a:off x="902004" y="1343913"/>
            <a:ext cx="5952490" cy="88074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>
                <a:latin typeface="Times New Roman"/>
                <a:cs typeface="Times New Roman"/>
              </a:rPr>
              <a:t>4.</a:t>
            </a:r>
            <a:r>
              <a:rPr dirty="0" sz="2000" spc="5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Methodology</a:t>
            </a:r>
            <a:endParaRPr sz="2000">
              <a:latin typeface="Times New Roman"/>
              <a:cs typeface="Times New Roman"/>
            </a:endParaRPr>
          </a:p>
          <a:p>
            <a:pPr marL="12700" marR="5080">
              <a:lnSpc>
                <a:spcPct val="110800"/>
              </a:lnSpc>
              <a:spcBef>
                <a:spcPts val="1140"/>
              </a:spcBef>
            </a:pP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purpose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this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chapter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is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summarize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developments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that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took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place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within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Oregano </a:t>
            </a:r>
            <a:r>
              <a:rPr dirty="0" sz="1200">
                <a:latin typeface="Times New Roman"/>
                <a:cs typeface="Times New Roman"/>
              </a:rPr>
              <a:t>project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put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them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larger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scientiﬁc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technological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context.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902004" y="2866389"/>
            <a:ext cx="5949315" cy="337375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lvl="1" marL="394335" indent="-382270">
              <a:lnSpc>
                <a:spcPct val="100000"/>
              </a:lnSpc>
              <a:spcBef>
                <a:spcPts val="100"/>
              </a:spcBef>
              <a:buAutoNum type="arabicPeriod"/>
              <a:tabLst>
                <a:tab pos="394970" algn="l"/>
              </a:tabLst>
            </a:pPr>
            <a:r>
              <a:rPr dirty="0" sz="2000">
                <a:latin typeface="Times New Roman"/>
                <a:cs typeface="Times New Roman"/>
              </a:rPr>
              <a:t>Programming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Language</a:t>
            </a:r>
            <a:endParaRPr sz="2000">
              <a:latin typeface="Times New Roman"/>
              <a:cs typeface="Times New Roman"/>
            </a:endParaRPr>
          </a:p>
          <a:p>
            <a:pPr lvl="2" marL="469900" indent="-457834">
              <a:lnSpc>
                <a:spcPct val="100000"/>
              </a:lnSpc>
              <a:spcBef>
                <a:spcPts val="1270"/>
              </a:spcBef>
              <a:buAutoNum type="arabicPeriod"/>
              <a:tabLst>
                <a:tab pos="470534" algn="l"/>
              </a:tabLst>
            </a:pPr>
            <a:r>
              <a:rPr dirty="0" sz="1600">
                <a:latin typeface="Times New Roman"/>
                <a:cs typeface="Times New Roman"/>
              </a:rPr>
              <a:t>Front</a:t>
            </a:r>
            <a:r>
              <a:rPr dirty="0" sz="1600" spc="-50">
                <a:latin typeface="Times New Roman"/>
                <a:cs typeface="Times New Roman"/>
              </a:rPr>
              <a:t> </a:t>
            </a:r>
            <a:r>
              <a:rPr dirty="0" sz="1600" spc="-25">
                <a:latin typeface="Times New Roman"/>
                <a:cs typeface="Times New Roman"/>
              </a:rPr>
              <a:t>End</a:t>
            </a:r>
            <a:endParaRPr sz="1600">
              <a:latin typeface="Times New Roman"/>
              <a:cs typeface="Times New Roman"/>
            </a:endParaRPr>
          </a:p>
          <a:p>
            <a:pPr marL="12700" marR="245110" indent="34925">
              <a:lnSpc>
                <a:spcPct val="110500"/>
              </a:lnSpc>
              <a:spcBef>
                <a:spcPts val="1095"/>
              </a:spcBef>
            </a:pPr>
            <a:r>
              <a:rPr dirty="0" sz="1100">
                <a:latin typeface="Times New Roman"/>
                <a:cs typeface="Times New Roman"/>
              </a:rPr>
              <a:t>We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use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the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React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Native</a:t>
            </a:r>
            <a:r>
              <a:rPr dirty="0" sz="1100" spc="-2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language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where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is</a:t>
            </a:r>
            <a:r>
              <a:rPr dirty="0" sz="1100" spc="-2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an</a:t>
            </a:r>
            <a:r>
              <a:rPr dirty="0" sz="1100" spc="-10">
                <a:latin typeface="Times New Roman"/>
                <a:cs typeface="Times New Roman"/>
              </a:rPr>
              <a:t> open-</a:t>
            </a:r>
            <a:r>
              <a:rPr dirty="0" sz="1100">
                <a:latin typeface="Times New Roman"/>
                <a:cs typeface="Times New Roman"/>
              </a:rPr>
              <a:t>source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mobile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application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framework</a:t>
            </a:r>
            <a:r>
              <a:rPr dirty="0" sz="1100" spc="-2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created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 spc="-25">
                <a:latin typeface="Times New Roman"/>
                <a:cs typeface="Times New Roman"/>
              </a:rPr>
              <a:t>by </a:t>
            </a:r>
            <a:r>
              <a:rPr dirty="0" sz="1100">
                <a:latin typeface="Times New Roman"/>
                <a:cs typeface="Times New Roman"/>
              </a:rPr>
              <a:t>Facebook.It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is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used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to</a:t>
            </a:r>
            <a:r>
              <a:rPr dirty="0" sz="1100" spc="-2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develop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mobile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applications</a:t>
            </a:r>
            <a:r>
              <a:rPr dirty="0" sz="1100" spc="-2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for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OS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and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Android</a:t>
            </a:r>
            <a:r>
              <a:rPr dirty="0" sz="1100" spc="-2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Where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It’s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 spc="-10">
                <a:latin typeface="Times New Roman"/>
                <a:cs typeface="Times New Roman"/>
              </a:rPr>
              <a:t>JavaScript framework.</a:t>
            </a: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900">
              <a:latin typeface="Times New Roman"/>
              <a:cs typeface="Times New Roman"/>
            </a:endParaRPr>
          </a:p>
          <a:p>
            <a:pPr lvl="2" marL="469900" indent="-457834">
              <a:lnSpc>
                <a:spcPct val="100000"/>
              </a:lnSpc>
              <a:buAutoNum type="arabicPeriod" startAt="2"/>
              <a:tabLst>
                <a:tab pos="470534" algn="l"/>
              </a:tabLst>
            </a:pPr>
            <a:r>
              <a:rPr dirty="0" sz="1600">
                <a:latin typeface="Times New Roman"/>
                <a:cs typeface="Times New Roman"/>
              </a:rPr>
              <a:t>Back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 spc="-25">
                <a:latin typeface="Times New Roman"/>
                <a:cs typeface="Times New Roman"/>
              </a:rPr>
              <a:t>End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45"/>
              </a:spcBef>
            </a:pPr>
            <a:r>
              <a:rPr dirty="0" sz="1100">
                <a:latin typeface="Times New Roman"/>
                <a:cs typeface="Times New Roman"/>
              </a:rPr>
              <a:t>For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the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Back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End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we </a:t>
            </a:r>
            <a:r>
              <a:rPr dirty="0" sz="1100" spc="-20">
                <a:latin typeface="Times New Roman"/>
                <a:cs typeface="Times New Roman"/>
              </a:rPr>
              <a:t>use:</a:t>
            </a:r>
            <a:endParaRPr sz="1100">
              <a:latin typeface="Times New Roman"/>
              <a:cs typeface="Times New Roman"/>
            </a:endParaRPr>
          </a:p>
          <a:p>
            <a:pPr marL="12700" marR="5080">
              <a:lnSpc>
                <a:spcPct val="110200"/>
              </a:lnSpc>
              <a:spcBef>
                <a:spcPts val="1005"/>
              </a:spcBef>
            </a:pPr>
            <a:r>
              <a:rPr dirty="0" sz="1100">
                <a:latin typeface="Times New Roman"/>
                <a:cs typeface="Times New Roman"/>
              </a:rPr>
              <a:t>MySql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(MyPHPAdmin)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with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XAMPP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server.Which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it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is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free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software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tool</a:t>
            </a:r>
            <a:r>
              <a:rPr dirty="0" sz="1100" spc="-2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written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in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PHP,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intended</a:t>
            </a:r>
            <a:r>
              <a:rPr dirty="0" sz="1100" spc="-25">
                <a:latin typeface="Times New Roman"/>
                <a:cs typeface="Times New Roman"/>
              </a:rPr>
              <a:t> to </a:t>
            </a:r>
            <a:r>
              <a:rPr dirty="0" sz="1100">
                <a:latin typeface="Times New Roman"/>
                <a:cs typeface="Times New Roman"/>
              </a:rPr>
              <a:t>handle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the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administration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of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MySQL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over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the</a:t>
            </a:r>
            <a:r>
              <a:rPr dirty="0" sz="1100" spc="-2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Web.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phpMyAdmin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supports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wide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range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of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operations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 spc="-25">
                <a:latin typeface="Times New Roman"/>
                <a:cs typeface="Times New Roman"/>
              </a:rPr>
              <a:t>on </a:t>
            </a:r>
            <a:r>
              <a:rPr dirty="0" sz="1100">
                <a:latin typeface="Times New Roman"/>
                <a:cs typeface="Times New Roman"/>
              </a:rPr>
              <a:t>MySQL</a:t>
            </a:r>
            <a:r>
              <a:rPr dirty="0" sz="1100" spc="-3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and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MariaDB.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Frequently</a:t>
            </a:r>
            <a:r>
              <a:rPr dirty="0" sz="1100" spc="-3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used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operations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(managing</a:t>
            </a:r>
            <a:r>
              <a:rPr dirty="0" sz="1100" spc="-3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databases,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tables,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columns,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 spc="-10">
                <a:latin typeface="Times New Roman"/>
                <a:cs typeface="Times New Roman"/>
              </a:rPr>
              <a:t>relations, </a:t>
            </a:r>
            <a:r>
              <a:rPr dirty="0" sz="1100">
                <a:latin typeface="Times New Roman"/>
                <a:cs typeface="Times New Roman"/>
              </a:rPr>
              <a:t>indexes,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users,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permissions,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etc)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can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be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performed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via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the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user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interface,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while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you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still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have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the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ability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 spc="-25">
                <a:latin typeface="Times New Roman"/>
                <a:cs typeface="Times New Roman"/>
              </a:rPr>
              <a:t>to </a:t>
            </a:r>
            <a:r>
              <a:rPr dirty="0" sz="1100">
                <a:latin typeface="Times New Roman"/>
                <a:cs typeface="Times New Roman"/>
              </a:rPr>
              <a:t>directly</a:t>
            </a:r>
            <a:r>
              <a:rPr dirty="0" sz="1100" spc="-2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execute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any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SQL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statement.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In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our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app,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we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used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it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for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Sign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up,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Login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,Store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product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,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daily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 spc="-50">
                <a:latin typeface="Times New Roman"/>
                <a:cs typeface="Times New Roman"/>
              </a:rPr>
              <a:t>&amp; </a:t>
            </a:r>
            <a:r>
              <a:rPr dirty="0" sz="1100">
                <a:latin typeface="Times New Roman"/>
                <a:cs typeface="Times New Roman"/>
              </a:rPr>
              <a:t>monthly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reports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form</a:t>
            </a:r>
            <a:r>
              <a:rPr dirty="0" sz="1100" spc="-3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staff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to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manger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and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 spc="-20">
                <a:latin typeface="Times New Roman"/>
                <a:cs typeface="Times New Roman"/>
              </a:rPr>
              <a:t>cart.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02004" y="6664832"/>
            <a:ext cx="5893435" cy="1148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62865">
              <a:lnSpc>
                <a:spcPct val="100000"/>
              </a:lnSpc>
              <a:spcBef>
                <a:spcPts val="95"/>
              </a:spcBef>
            </a:pPr>
            <a:r>
              <a:rPr dirty="0" sz="1600">
                <a:latin typeface="Times New Roman"/>
                <a:cs typeface="Times New Roman"/>
              </a:rPr>
              <a:t>4.1.3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Server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side:</a:t>
            </a:r>
            <a:endParaRPr sz="1600">
              <a:latin typeface="Times New Roman"/>
              <a:cs typeface="Times New Roman"/>
            </a:endParaRPr>
          </a:p>
          <a:p>
            <a:pPr marL="12700" marR="5080">
              <a:lnSpc>
                <a:spcPct val="110100"/>
              </a:lnSpc>
              <a:spcBef>
                <a:spcPts val="1110"/>
              </a:spcBef>
            </a:pPr>
            <a:r>
              <a:rPr dirty="0" sz="1100">
                <a:latin typeface="Times New Roman"/>
                <a:cs typeface="Times New Roman"/>
              </a:rPr>
              <a:t>The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server is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implemented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as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MVC[1]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.</a:t>
            </a:r>
            <a:r>
              <a:rPr dirty="0" sz="1100" spc="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Node.js: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It is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 spc="-10">
                <a:latin typeface="Times New Roman"/>
                <a:cs typeface="Times New Roman"/>
              </a:rPr>
              <a:t>server-</a:t>
            </a:r>
            <a:r>
              <a:rPr dirty="0" sz="1100">
                <a:latin typeface="Times New Roman"/>
                <a:cs typeface="Times New Roman"/>
              </a:rPr>
              <a:t>side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 spc="-10">
                <a:latin typeface="Times New Roman"/>
                <a:cs typeface="Times New Roman"/>
              </a:rPr>
              <a:t>open-</a:t>
            </a:r>
            <a:r>
              <a:rPr dirty="0" sz="1100">
                <a:latin typeface="Times New Roman"/>
                <a:cs typeface="Times New Roman"/>
              </a:rPr>
              <a:t>source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platform</a:t>
            </a:r>
            <a:r>
              <a:rPr dirty="0" sz="1100" spc="-2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built on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 spc="-10">
                <a:latin typeface="Times New Roman"/>
                <a:cs typeface="Times New Roman"/>
              </a:rPr>
              <a:t>Google </a:t>
            </a:r>
            <a:r>
              <a:rPr dirty="0" sz="1100">
                <a:latin typeface="Times New Roman"/>
                <a:cs typeface="Times New Roman"/>
              </a:rPr>
              <a:t>Chrome’s</a:t>
            </a:r>
            <a:r>
              <a:rPr dirty="0" sz="1100" spc="-4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JavaScript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Engine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(V8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Engine).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It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is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used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for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easily</a:t>
            </a:r>
            <a:r>
              <a:rPr dirty="0" sz="1100" spc="-3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building,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fast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and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scalable</a:t>
            </a:r>
            <a:r>
              <a:rPr dirty="0" sz="1100" spc="-25">
                <a:latin typeface="Times New Roman"/>
                <a:cs typeface="Times New Roman"/>
              </a:rPr>
              <a:t> </a:t>
            </a:r>
            <a:r>
              <a:rPr dirty="0" sz="1100" spc="-10">
                <a:latin typeface="Times New Roman"/>
                <a:cs typeface="Times New Roman"/>
              </a:rPr>
              <a:t>network </a:t>
            </a:r>
            <a:r>
              <a:rPr dirty="0" sz="1100">
                <a:latin typeface="Times New Roman"/>
                <a:cs typeface="Times New Roman"/>
              </a:rPr>
              <a:t>applications.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Node.js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uses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an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 spc="-10">
                <a:latin typeface="Times New Roman"/>
                <a:cs typeface="Times New Roman"/>
              </a:rPr>
              <a:t>event-</a:t>
            </a:r>
            <a:r>
              <a:rPr dirty="0" sz="1100">
                <a:latin typeface="Times New Roman"/>
                <a:cs typeface="Times New Roman"/>
              </a:rPr>
              <a:t>driven,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 spc="-10">
                <a:latin typeface="Times New Roman"/>
                <a:cs typeface="Times New Roman"/>
              </a:rPr>
              <a:t>non-</a:t>
            </a:r>
            <a:r>
              <a:rPr dirty="0" sz="1100">
                <a:latin typeface="Times New Roman"/>
                <a:cs typeface="Times New Roman"/>
              </a:rPr>
              <a:t>blocking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I/O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model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that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makes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it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lightweight,</a:t>
            </a:r>
            <a:r>
              <a:rPr dirty="0" sz="1100" spc="-10">
                <a:latin typeface="Times New Roman"/>
                <a:cs typeface="Times New Roman"/>
              </a:rPr>
              <a:t> efficient </a:t>
            </a:r>
            <a:r>
              <a:rPr dirty="0" sz="1100">
                <a:latin typeface="Times New Roman"/>
                <a:cs typeface="Times New Roman"/>
              </a:rPr>
              <a:t>and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perfect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for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data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sensitive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and</a:t>
            </a:r>
            <a:r>
              <a:rPr dirty="0" sz="1100" spc="-25">
                <a:latin typeface="Times New Roman"/>
                <a:cs typeface="Times New Roman"/>
              </a:rPr>
              <a:t> </a:t>
            </a:r>
            <a:r>
              <a:rPr dirty="0" sz="1100" spc="-10">
                <a:latin typeface="Times New Roman"/>
                <a:cs typeface="Times New Roman"/>
              </a:rPr>
              <a:t>real-</a:t>
            </a:r>
            <a:r>
              <a:rPr dirty="0" sz="1100">
                <a:latin typeface="Times New Roman"/>
                <a:cs typeface="Times New Roman"/>
              </a:rPr>
              <a:t>time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 spc="-10">
                <a:latin typeface="Times New Roman"/>
                <a:cs typeface="Times New Roman"/>
              </a:rPr>
              <a:t>applications</a:t>
            </a:r>
            <a:endParaRPr sz="11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Hussain Abu Saada</dc:creator>
  <dcterms:created xsi:type="dcterms:W3CDTF">2023-02-12T08:38:22Z</dcterms:created>
  <dcterms:modified xsi:type="dcterms:W3CDTF">2023-02-12T08:38:22Z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2021-05-26T00:00:00Z</vt:filetime>
  </property>
  <property fmtid="{D5CDD505-2E9C-101B-9397-08002B2CF9AE}" pid="3" name="Creator">
    <vt:lpwstr>Microsoft® Word 2010</vt:lpwstr>
  </property>
  <property fmtid="{D5CDD505-2E9C-101B-9397-08002B2CF9AE}" pid="4" name="LastSaved">
    <vt:filetime>2023-02-12T00:00:00Z</vt:filetime>
  </property>
  <property fmtid="{D5CDD505-2E9C-101B-9397-08002B2CF9AE}" pid="5" name="Producer">
    <vt:lpwstr>Microsoft® Word 2010</vt:lpwstr>
  </property>
</Properties>
</file>