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Default Extension="wmv" ContentType="video/x-ms-wmv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2"/>
  </p:sldMasterIdLst>
  <p:notesMasterIdLst>
    <p:notesMasterId r:id="rId30"/>
  </p:notesMasterIdLst>
  <p:sldIdLst>
    <p:sldId id="259" r:id="rId3"/>
    <p:sldId id="257" r:id="rId4"/>
    <p:sldId id="260" r:id="rId5"/>
    <p:sldId id="261" r:id="rId6"/>
    <p:sldId id="262" r:id="rId7"/>
    <p:sldId id="263" r:id="rId8"/>
    <p:sldId id="279" r:id="rId9"/>
    <p:sldId id="280" r:id="rId10"/>
    <p:sldId id="281" r:id="rId11"/>
    <p:sldId id="282" r:id="rId12"/>
    <p:sldId id="265" r:id="rId13"/>
    <p:sldId id="266" r:id="rId14"/>
    <p:sldId id="267" r:id="rId15"/>
    <p:sldId id="268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83" r:id="rId25"/>
    <p:sldId id="284" r:id="rId26"/>
    <p:sldId id="285" r:id="rId27"/>
    <p:sldId id="286" r:id="rId28"/>
    <p:sldId id="278" r:id="rId2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88CAA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>
        <p:scale>
          <a:sx n="71" d="100"/>
          <a:sy n="71" d="100"/>
        </p:scale>
        <p:origin x="-1356" y="1020"/>
      </p:cViewPr>
      <p:guideLst>
        <p:guide orient="horz" pos="2160"/>
        <p:guide pos="2880"/>
        <p:guide pos="144"/>
        <p:guide pos="5616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67" d="100"/>
          <a:sy n="67" d="100"/>
        </p:scale>
        <p:origin x="-3276" y="-96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DA3D3F-FA3A-43FB-819B-B918D157AE16}" type="datetimeFigureOut">
              <a:rPr lang="en-US" smtClean="0"/>
              <a:pPr/>
              <a:t>1/7/2013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39F434-8BE4-4208-A27E-B9B0B17D628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4472696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39F434-8BE4-4208-A27E-B9B0B17D628A}" type="slidenum">
              <a:rPr lang="en-US" smtClean="0"/>
              <a:pPr/>
              <a:t>16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media" Target="../media/media1.wmv"/><Relationship Id="rId2" Type="http://schemas.openxmlformats.org/officeDocument/2006/relationships/slideMaster" Target="../slideMasters/slideMaster1.xml"/><Relationship Id="rId1" Type="http://schemas.openxmlformats.org/officeDocument/2006/relationships/video" Target="../media/media1.wmv"/><Relationship Id="rId4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microsoft.com/office/2007/relationships/media" Target="../media/media1.wmv"/><Relationship Id="rId2" Type="http://schemas.openxmlformats.org/officeDocument/2006/relationships/slideMaster" Target="../slideMasters/slideMaster1.xml"/><Relationship Id="rId1" Type="http://schemas.openxmlformats.org/officeDocument/2006/relationships/video" Target="../media/media1.wmv"/><Relationship Id="rId4" Type="http://schemas.openxmlformats.org/officeDocument/2006/relationships/image" Target="../media/image1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media" Target="../media/media1.wmv"/><Relationship Id="rId2" Type="http://schemas.openxmlformats.org/officeDocument/2006/relationships/slideMaster" Target="../slideMasters/slideMaster1.xml"/><Relationship Id="rId1" Type="http://schemas.openxmlformats.org/officeDocument/2006/relationships/video" Target="../media/media1.wmv"/><Relationship Id="rId4" Type="http://schemas.openxmlformats.org/officeDocument/2006/relationships/image" Target="../media/image1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microsoft.com/office/2007/relationships/media" Target="../media/media1.wmv"/><Relationship Id="rId2" Type="http://schemas.openxmlformats.org/officeDocument/2006/relationships/slideMaster" Target="../slideMasters/slideMaster1.xml"/><Relationship Id="rId1" Type="http://schemas.openxmlformats.org/officeDocument/2006/relationships/video" Target="../media/media1.wmv"/><Relationship Id="rId4" Type="http://schemas.openxmlformats.org/officeDocument/2006/relationships/image" Target="../media/image1.png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media" Target="../media/media1.wmv"/><Relationship Id="rId2" Type="http://schemas.openxmlformats.org/officeDocument/2006/relationships/slideMaster" Target="../slideMasters/slideMaster1.xml"/><Relationship Id="rId1" Type="http://schemas.openxmlformats.org/officeDocument/2006/relationships/video" Target="../media/media1.wmv"/><Relationship Id="rId4" Type="http://schemas.openxmlformats.org/officeDocument/2006/relationships/image" Target="../media/image1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media" Target="../media/media1.wmv"/><Relationship Id="rId2" Type="http://schemas.openxmlformats.org/officeDocument/2006/relationships/slideMaster" Target="../slideMasters/slideMaster1.xml"/><Relationship Id="rId1" Type="http://schemas.openxmlformats.org/officeDocument/2006/relationships/video" Target="../media/media1.wmv"/><Relationship Id="rId4" Type="http://schemas.openxmlformats.org/officeDocument/2006/relationships/image" Target="../media/image1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Underwater.wmv">
            <a:hlinkClick r:id="" action="ppaction://media"/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="" xmlns:p14="http://schemas.microsoft.com/office/powerpoint/2010/main" r:embed="rId3"/>
              </p:ext>
            </p:extLst>
          </p:nvPr>
        </p:nvPicPr>
        <p:blipFill rotWithShape="1">
          <a:blip r:embed="rId4" cstate="print">
            <a:lum bright="-10000" contrast="10000"/>
          </a:blip>
          <a:srcRect b="17288"/>
          <a:stretch/>
        </p:blipFill>
        <p:spPr>
          <a:xfrm>
            <a:off x="3628" y="0"/>
            <a:ext cx="9140372" cy="5040087"/>
          </a:xfrm>
          <a:prstGeom prst="rect">
            <a:avLst/>
          </a:prstGeom>
          <a:effectLst>
            <a:reflection blurRad="6350" stA="50000" endA="275" endPos="40000" dist="101600" dir="5400000" sy="-100000" algn="bl" rotWithShape="0"/>
          </a:effec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762000"/>
            <a:ext cx="8686800" cy="1470025"/>
          </a:xfrm>
        </p:spPr>
        <p:txBody>
          <a:bodyPr/>
          <a:lstStyle>
            <a:lvl1pPr>
              <a:defRPr b="1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27874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56701E-279D-4010-B6E0-739AA257620B}" type="datetimeFigureOut">
              <a:rPr lang="en-US" smtClean="0"/>
              <a:pPr/>
              <a:t>1/7/2013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B2CEA-3D82-4BDD-9400-F0522953981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8133372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419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8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3926"/>
            <a:ext cx="8686800" cy="1143000"/>
          </a:xfrm>
        </p:spPr>
        <p:txBody>
          <a:bodyPr/>
          <a:lstStyle>
            <a:lvl1pPr>
              <a:defRPr b="1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369488"/>
            <a:ext cx="8686800" cy="4922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56701E-279D-4010-B6E0-739AA257620B}" type="datetimeFigureOut">
              <a:rPr lang="en-US" smtClean="0"/>
              <a:pPr/>
              <a:t>1/7/2013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B2CEA-3D82-4BDD-9400-F0522953981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1611278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Underwater.wmv">
            <a:hlinkClick r:id="" action="ppaction://media"/>
          </p:cNvPr>
          <p:cNvPicPr>
            <a:picLocks noChangeAspect="1"/>
          </p:cNvPicPr>
          <p:nvPr userDrawn="1">
            <a:videoFile r:link="rId1"/>
            <p:extLst>
              <p:ext uri="{DAA4B4D4-6D71-4841-9C94-3DE7FCFB9230}">
                <p14:media xmlns="" xmlns:p14="http://schemas.microsoft.com/office/powerpoint/2010/main" r:embed="rId3"/>
              </p:ext>
            </p:extLst>
          </p:nvPr>
        </p:nvPicPr>
        <p:blipFill rotWithShape="1">
          <a:blip r:embed="rId4" cstate="print">
            <a:lum bright="-10000" contrast="10000"/>
          </a:blip>
          <a:srcRect t="69492" b="17288"/>
          <a:stretch/>
        </p:blipFill>
        <p:spPr>
          <a:xfrm>
            <a:off x="3628" y="5943600"/>
            <a:ext cx="9140372" cy="805542"/>
          </a:xfrm>
          <a:prstGeom prst="rect">
            <a:avLst/>
          </a:prstGeom>
          <a:effectLst/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6348" y="79956"/>
            <a:ext cx="2057400" cy="5851525"/>
          </a:xfrm>
        </p:spPr>
        <p:txBody>
          <a:bodyPr vert="eaVert"/>
          <a:lstStyle>
            <a:lvl1pPr algn="l"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79956"/>
            <a:ext cx="6465348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56701E-279D-4010-B6E0-739AA257620B}" type="datetimeFigureOut">
              <a:rPr lang="en-US" smtClean="0"/>
              <a:pPr/>
              <a:t>1/7/2013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B2CEA-3D82-4BDD-9400-F0522953981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1391765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419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video>
              <p:cMediaNode vol="80000">
                <p:cTn id="12" repeatCount="indefinite" fill="hold" display="0">
                  <p:stCondLst>
                    <p:cond delay="indefinite"/>
                  </p:stCondLst>
                </p:cTn>
                <p:tgtEl>
                  <p:spTgt spid="8"/>
                </p:tgtEl>
              </p:cMediaNode>
            </p:video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3926"/>
            <a:ext cx="8686800" cy="1143000"/>
          </a:xfrm>
        </p:spPr>
        <p:txBody>
          <a:bodyPr/>
          <a:lstStyle>
            <a:lvl1pPr>
              <a:defRPr b="1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380246"/>
            <a:ext cx="8686800" cy="4937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56701E-279D-4010-B6E0-739AA257620B}" type="datetimeFigureOut">
              <a:rPr lang="en-US" smtClean="0"/>
              <a:pPr/>
              <a:t>1/7/2013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B2CEA-3D82-4BDD-9400-F0522953981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8257908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Underwater.wmv">
            <a:hlinkClick r:id="" action="ppaction://media"/>
          </p:cNvPr>
          <p:cNvPicPr>
            <a:picLocks noChangeAspect="1"/>
          </p:cNvPicPr>
          <p:nvPr userDrawn="1">
            <a:videoFile r:link="rId1"/>
            <p:extLst>
              <p:ext uri="{DAA4B4D4-6D71-4841-9C94-3DE7FCFB9230}">
                <p14:media xmlns="" xmlns:p14="http://schemas.microsoft.com/office/powerpoint/2010/main" r:embed="rId3"/>
              </p:ext>
            </p:extLst>
          </p:nvPr>
        </p:nvPicPr>
        <p:blipFill rotWithShape="1">
          <a:blip r:embed="rId4" cstate="print">
            <a:lum bright="-10000" contrast="10000"/>
          </a:blip>
          <a:srcRect t="33942" b="17288"/>
          <a:stretch/>
        </p:blipFill>
        <p:spPr>
          <a:xfrm>
            <a:off x="3628" y="0"/>
            <a:ext cx="9140372" cy="2971800"/>
          </a:xfrm>
          <a:prstGeom prst="rect">
            <a:avLst/>
          </a:prstGeom>
          <a:effectLst>
            <a:reflection blurRad="6350" stA="50000" endPos="95000" dist="101600" dir="5400000" sy="-100000" algn="bl" rotWithShape="0"/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624387"/>
            <a:ext cx="8686799" cy="1362075"/>
          </a:xfrm>
        </p:spPr>
        <p:txBody>
          <a:bodyPr anchor="t"/>
          <a:lstStyle>
            <a:lvl1pPr algn="l">
              <a:defRPr sz="4000" b="1" cap="all">
                <a:solidFill>
                  <a:schemeClr val="tx1"/>
                </a:solidFill>
                <a:effectLst>
                  <a:reflection blurRad="6350" stA="25000" endPos="45500" dir="5400000" sy="-100000" algn="bl" rotWithShape="0"/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" y="3124200"/>
            <a:ext cx="8686799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56701E-279D-4010-B6E0-739AA257620B}" type="datetimeFigureOut">
              <a:rPr lang="en-US" smtClean="0"/>
              <a:pPr/>
              <a:t>1/7/2013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B2CEA-3D82-4BDD-9400-F0522953981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1242152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419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8"/>
                </p:tgtEl>
              </p:cMediaNode>
            </p:video>
          </p:childTnLst>
        </p:cTn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3926"/>
            <a:ext cx="8686800" cy="1143000"/>
          </a:xfrm>
        </p:spPr>
        <p:txBody>
          <a:bodyPr/>
          <a:lstStyle>
            <a:lvl1pPr>
              <a:defRPr b="1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40254" y="1371600"/>
            <a:ext cx="4255546" cy="493776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4267200" cy="493776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56701E-279D-4010-B6E0-739AA257620B}" type="datetimeFigureOut">
              <a:rPr lang="en-US" smtClean="0"/>
              <a:pPr/>
              <a:t>1/7/2013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B2CEA-3D82-4BDD-9400-F0522953981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1596756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3926"/>
            <a:ext cx="8686800" cy="1143000"/>
          </a:xfrm>
        </p:spPr>
        <p:txBody>
          <a:bodyPr/>
          <a:lstStyle>
            <a:lvl1pPr>
              <a:defRPr b="1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" y="1374960"/>
            <a:ext cx="42687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8600" y="2014722"/>
            <a:ext cx="4268788" cy="42976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374960"/>
            <a:ext cx="42703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014722"/>
            <a:ext cx="4270375" cy="42976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56701E-279D-4010-B6E0-739AA257620B}" type="datetimeFigureOut">
              <a:rPr lang="en-US" smtClean="0"/>
              <a:pPr/>
              <a:t>1/7/2013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B2CEA-3D82-4BDD-9400-F0522953981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4583444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3926"/>
            <a:ext cx="8686800" cy="1143000"/>
          </a:xfrm>
        </p:spPr>
        <p:txBody>
          <a:bodyPr/>
          <a:lstStyle>
            <a:lvl1pPr>
              <a:defRPr b="1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56701E-279D-4010-B6E0-739AA257620B}" type="datetimeFigureOut">
              <a:rPr lang="en-US" smtClean="0"/>
              <a:pPr/>
              <a:t>1/7/2013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B2CEA-3D82-4BDD-9400-F0522953981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0806250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Underwater.wmv">
            <a:hlinkClick r:id="" action="ppaction://media"/>
          </p:cNvPr>
          <p:cNvPicPr>
            <a:picLocks noChangeAspect="1"/>
          </p:cNvPicPr>
          <p:nvPr userDrawn="1">
            <a:videoFile r:link="rId1"/>
            <p:extLst>
              <p:ext uri="{DAA4B4D4-6D71-4841-9C94-3DE7FCFB9230}">
                <p14:media xmlns="" xmlns:p14="http://schemas.microsoft.com/office/powerpoint/2010/main" r:embed="rId3"/>
              </p:ext>
            </p:extLst>
          </p:nvPr>
        </p:nvPicPr>
        <p:blipFill rotWithShape="1">
          <a:blip r:embed="rId4" cstate="print">
            <a:lum bright="-10000" contrast="10000"/>
          </a:blip>
          <a:srcRect t="69492" b="17288"/>
          <a:stretch/>
        </p:blipFill>
        <p:spPr>
          <a:xfrm>
            <a:off x="3628" y="5943600"/>
            <a:ext cx="9140372" cy="805542"/>
          </a:xfrm>
          <a:prstGeom prst="rect">
            <a:avLst/>
          </a:prstGeom>
          <a:effectLst/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56701E-279D-4010-B6E0-739AA257620B}" type="datetimeFigureOut">
              <a:rPr lang="en-US" smtClean="0"/>
              <a:pPr/>
              <a:t>1/7/2013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B2CEA-3D82-4BDD-9400-F0522953981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0399657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419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 vol="80000">
                <p:cTn id="12" repeatCount="indefinite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</p:childTnLst>
        </p:cTn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Underwater.wmv">
            <a:hlinkClick r:id="" action="ppaction://media"/>
          </p:cNvPr>
          <p:cNvPicPr>
            <a:picLocks noChangeAspect="1"/>
          </p:cNvPicPr>
          <p:nvPr userDrawn="1">
            <a:videoFile r:link="rId1"/>
            <p:extLst>
              <p:ext uri="{DAA4B4D4-6D71-4841-9C94-3DE7FCFB9230}">
                <p14:media xmlns="" xmlns:p14="http://schemas.microsoft.com/office/powerpoint/2010/main" r:embed="rId3"/>
              </p:ext>
            </p:extLst>
          </p:nvPr>
        </p:nvPicPr>
        <p:blipFill rotWithShape="1">
          <a:blip r:embed="rId4" cstate="print">
            <a:lum bright="-10000" contrast="10000"/>
          </a:blip>
          <a:srcRect t="69492" b="17288"/>
          <a:stretch/>
        </p:blipFill>
        <p:spPr>
          <a:xfrm>
            <a:off x="3628" y="5943600"/>
            <a:ext cx="9140372" cy="805542"/>
          </a:xfrm>
          <a:prstGeom prst="rect">
            <a:avLst/>
          </a:prstGeom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54684"/>
            <a:ext cx="3236913" cy="1162050"/>
          </a:xfrm>
        </p:spPr>
        <p:txBody>
          <a:bodyPr anchor="b"/>
          <a:lstStyle>
            <a:lvl1pPr algn="l">
              <a:defRPr sz="2000" b="1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54684"/>
            <a:ext cx="53403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8600" y="1216734"/>
            <a:ext cx="32369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56701E-279D-4010-B6E0-739AA257620B}" type="datetimeFigureOut">
              <a:rPr lang="en-US" smtClean="0"/>
              <a:pPr/>
              <a:t>1/7/2013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B2CEA-3D82-4BDD-9400-F0522953981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2646767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419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video>
              <p:cMediaNode vol="80000">
                <p:cTn id="12" repeatCount="indefinite" fill="hold" display="0">
                  <p:stCondLst>
                    <p:cond delay="indefinite"/>
                  </p:stCondLst>
                </p:cTn>
                <p:tgtEl>
                  <p:spTgt spid="10"/>
                </p:tgtEl>
              </p:cMediaNode>
            </p:video>
          </p:childTnLst>
        </p:cTn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Underwater.wmv">
            <a:hlinkClick r:id="" action="ppaction://media"/>
          </p:cNvPr>
          <p:cNvPicPr>
            <a:picLocks noChangeAspect="1"/>
          </p:cNvPicPr>
          <p:nvPr userDrawn="1">
            <a:videoFile r:link="rId1"/>
            <p:extLst>
              <p:ext uri="{DAA4B4D4-6D71-4841-9C94-3DE7FCFB9230}">
                <p14:media xmlns="" xmlns:p14="http://schemas.microsoft.com/office/powerpoint/2010/main" r:embed="rId3"/>
              </p:ext>
            </p:extLst>
          </p:nvPr>
        </p:nvPicPr>
        <p:blipFill rotWithShape="1">
          <a:blip r:embed="rId4" cstate="print">
            <a:lum bright="-10000" contrast="10000"/>
          </a:blip>
          <a:srcRect t="69492" b="17288"/>
          <a:stretch/>
        </p:blipFill>
        <p:spPr>
          <a:xfrm>
            <a:off x="3628" y="5943600"/>
            <a:ext cx="9140372" cy="805542"/>
          </a:xfrm>
          <a:prstGeom prst="rect">
            <a:avLst/>
          </a:prstGeom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416425"/>
            <a:ext cx="5486400" cy="566738"/>
          </a:xfrm>
        </p:spPr>
        <p:txBody>
          <a:bodyPr anchor="b"/>
          <a:lstStyle>
            <a:lvl1pPr algn="l">
              <a:defRPr sz="2000" b="1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228600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983163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56701E-279D-4010-B6E0-739AA257620B}" type="datetimeFigureOut">
              <a:rPr lang="en-US" smtClean="0"/>
              <a:pPr/>
              <a:t>1/7/2013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B2CEA-3D82-4BDD-9400-F0522953981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2841761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419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video>
              <p:cMediaNode vol="80000">
                <p:cTn id="12" repeatCount="indefinite" fill="hold" display="0">
                  <p:stCondLst>
                    <p:cond delay="indefinite"/>
                  </p:stCondLst>
                </p:cTn>
                <p:tgtEl>
                  <p:spTgt spid="9"/>
                </p:tgtEl>
              </p:cMediaNode>
            </p:video>
          </p:childTnLst>
        </p:cTn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video" Target="../media/media1.wm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media" Target="../media/media1.wm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Underwater.wmv">
            <a:hlinkClick r:id="" action="ppaction://media"/>
          </p:cNvPr>
          <p:cNvPicPr>
            <a:picLocks noChangeAspect="1"/>
          </p:cNvPicPr>
          <p:nvPr>
            <a:videoFile r:link="rId13"/>
            <p:extLst>
              <p:ext uri="{DAA4B4D4-6D71-4841-9C94-3DE7FCFB9230}">
                <p14:media xmlns="" xmlns:p14="http://schemas.microsoft.com/office/powerpoint/2010/main" r:embed="rId14"/>
              </p:ext>
            </p:extLst>
          </p:nvPr>
        </p:nvPicPr>
        <p:blipFill rotWithShape="1">
          <a:blip r:embed="rId15" cstate="print">
            <a:lum bright="-10000" contrast="10000"/>
          </a:blip>
          <a:srcRect t="62763" b="17288"/>
          <a:stretch/>
        </p:blipFill>
        <p:spPr>
          <a:xfrm>
            <a:off x="3628" y="0"/>
            <a:ext cx="9140372" cy="1215573"/>
          </a:xfrm>
          <a:prstGeom prst="rect">
            <a:avLst/>
          </a:prstGeom>
          <a:effectLst>
            <a:reflection blurRad="6350" stA="25000" endPos="95000" dist="101600" dir="5400000" sy="-100000" algn="bl" rotWithShape="0"/>
          </a:effec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8600" y="47172"/>
            <a:ext cx="8686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" y="1369998"/>
            <a:ext cx="8686800" cy="49377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286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56701E-279D-4010-B6E0-739AA257620B}" type="datetimeFigureOut">
              <a:rPr lang="en-US" smtClean="0"/>
              <a:pPr/>
              <a:t>1/7/2013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818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BB2CEA-3D82-4BDD-9400-F0522953981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7688842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419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video>
              <p:cMediaNode vol="80000">
                <p:cTn id="12" repeatCount="indefinite" fill="hold" display="0">
                  <p:stCondLst>
                    <p:cond delay="indefinite"/>
                  </p:stCondLst>
                </p:cTn>
                <p:tgtEl>
                  <p:spTgt spid="9"/>
                </p:tgtEl>
              </p:cMediaNode>
            </p:video>
          </p:childTnLst>
        </p:cTn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g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emf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emf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2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en.wikipedia.org/w/index.php?title=File:Swimming_pool_50m_2008.svg&amp;page=1" TargetMode="Externa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10.jpeg"/><Relationship Id="rId7" Type="http://schemas.openxmlformats.org/officeDocument/2006/relationships/image" Target="../media/image12.jpeg"/><Relationship Id="rId2" Type="http://schemas.openxmlformats.org/officeDocument/2006/relationships/hyperlink" Target="http://www.macekasyn.com/data/image/bazeny/usazeni_beton/7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macekasyn.com/data/image/bazeny/usazeni_beton/6.jpg" TargetMode="External"/><Relationship Id="rId5" Type="http://schemas.openxmlformats.org/officeDocument/2006/relationships/image" Target="../media/image11.jpeg"/><Relationship Id="rId4" Type="http://schemas.openxmlformats.org/officeDocument/2006/relationships/hyperlink" Target="http://www.macekasyn.com/data/image/bazeny/usazeni_beton/P1120732.JPG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" y="2590800"/>
            <a:ext cx="8915400" cy="2286000"/>
          </a:xfrm>
        </p:spPr>
        <p:txBody>
          <a:bodyPr>
            <a:normAutofit fontScale="90000"/>
          </a:bodyPr>
          <a:lstStyle/>
          <a:p>
            <a:r>
              <a:rPr lang="en-US" sz="2000" dirty="0" smtClean="0">
                <a:solidFill>
                  <a:schemeClr val="bg2">
                    <a:lumMod val="25000"/>
                  </a:schemeClr>
                </a:solidFill>
              </a:rPr>
              <a:t/>
            </a:r>
            <a:br>
              <a:rPr lang="en-US" sz="2000" dirty="0" smtClean="0">
                <a:solidFill>
                  <a:schemeClr val="bg2">
                    <a:lumMod val="25000"/>
                  </a:schemeClr>
                </a:solidFill>
              </a:rPr>
            </a:br>
            <a:r>
              <a:rPr lang="en-US" sz="2000" dirty="0" smtClean="0">
                <a:solidFill>
                  <a:schemeClr val="bg2">
                    <a:lumMod val="25000"/>
                  </a:schemeClr>
                </a:solidFill>
              </a:rPr>
              <a:t>An-Najah National University</a:t>
            </a:r>
            <a:br>
              <a:rPr lang="en-US" sz="2000" dirty="0" smtClean="0">
                <a:solidFill>
                  <a:schemeClr val="bg2">
                    <a:lumMod val="25000"/>
                  </a:schemeClr>
                </a:solidFill>
              </a:rPr>
            </a:br>
            <a:r>
              <a:rPr lang="en-US" sz="2000" dirty="0" smtClean="0">
                <a:solidFill>
                  <a:schemeClr val="bg2">
                    <a:lumMod val="25000"/>
                  </a:schemeClr>
                </a:solidFill>
              </a:rPr>
              <a:t>Building Engineering Department</a:t>
            </a:r>
            <a:r>
              <a:rPr lang="en-US" sz="1800" dirty="0" smtClean="0">
                <a:solidFill>
                  <a:schemeClr val="bg2">
                    <a:lumMod val="25000"/>
                  </a:schemeClr>
                </a:solidFill>
              </a:rPr>
              <a:t/>
            </a:r>
            <a:br>
              <a:rPr lang="en-US" sz="1800" dirty="0" smtClean="0">
                <a:solidFill>
                  <a:schemeClr val="bg2">
                    <a:lumMod val="25000"/>
                  </a:schemeClr>
                </a:solidFill>
              </a:rPr>
            </a:br>
            <a:r>
              <a:rPr lang="en-US" sz="1800" dirty="0" smtClean="0">
                <a:solidFill>
                  <a:schemeClr val="bg2">
                    <a:lumMod val="25000"/>
                  </a:schemeClr>
                </a:solidFill>
              </a:rPr>
              <a:t/>
            </a:r>
            <a:br>
              <a:rPr lang="en-US" sz="1800" dirty="0" smtClean="0">
                <a:solidFill>
                  <a:schemeClr val="bg2">
                    <a:lumMod val="25000"/>
                  </a:schemeClr>
                </a:solidFill>
              </a:rPr>
            </a:br>
            <a:r>
              <a:rPr lang="en-US" sz="31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Environmentally Friendly Indoor Swimming Pool </a:t>
            </a:r>
            <a:br>
              <a:rPr lang="en-US" sz="31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en-US" sz="31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At An-Najah University</a:t>
            </a:r>
            <a:r>
              <a:rPr lang="en-US" sz="2700" dirty="0" smtClean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en-US" sz="2700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en-US" sz="1600" dirty="0" smtClean="0">
                <a:solidFill>
                  <a:schemeClr val="tx2"/>
                </a:solidFill>
              </a:rPr>
              <a:t/>
            </a:r>
            <a:br>
              <a:rPr lang="en-US" sz="1600" dirty="0" smtClean="0">
                <a:solidFill>
                  <a:schemeClr val="tx2"/>
                </a:solidFill>
              </a:rPr>
            </a:br>
            <a:endParaRPr lang="en-US" sz="1600" dirty="0">
              <a:solidFill>
                <a:schemeClr val="tx2"/>
              </a:solidFill>
            </a:endParaRPr>
          </a:p>
        </p:txBody>
      </p:sp>
      <p:pic>
        <p:nvPicPr>
          <p:cNvPr id="7" name="Picture 6" descr="najah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81400" y="1295401"/>
            <a:ext cx="1752600" cy="16729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Box 7"/>
          <p:cNvSpPr txBox="1"/>
          <p:nvPr/>
        </p:nvSpPr>
        <p:spPr>
          <a:xfrm>
            <a:off x="1143000" y="4267200"/>
            <a:ext cx="73914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000" b="1" dirty="0" smtClean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20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Prepared By :</a:t>
            </a:r>
          </a:p>
          <a:p>
            <a:r>
              <a:rPr lang="en-US" sz="2000" dirty="0" smtClean="0"/>
              <a:t>                        </a:t>
            </a:r>
            <a:r>
              <a:rPr lang="en-US" sz="20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Essam Nasif          Nesreen subeh           Tha’er Daragmeh</a:t>
            </a:r>
            <a:endParaRPr lang="en-US" sz="2000" b="1" dirty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66800" y="5562600"/>
            <a:ext cx="6858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Supervised by :     Dr. Mutasim Baba</a:t>
            </a:r>
            <a:endParaRPr lang="en-US" sz="2000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2400" y="152400"/>
            <a:ext cx="6781800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en-U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Steel Roofs:</a:t>
            </a:r>
          </a:p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Pros: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Long spans without columns.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Lighter than concrete.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Visually appealing.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Long life span.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Extremely fire-proof.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Requires little maintenance.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Good for fast track projects.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Ductile and resistant to wind loads.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Widely available.</a:t>
            </a:r>
          </a:p>
          <a:p>
            <a:pPr marL="342900" indent="-342900"/>
            <a:endParaRPr lang="en-US" dirty="0" smtClean="0"/>
          </a:p>
          <a:p>
            <a:r>
              <a:rPr lang="en-US" b="1" dirty="0" smtClean="0"/>
              <a:t>Cons: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Not many workers are familiar with it.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Expensive compared to concrete.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Prone to corrosion if not properly coated.</a:t>
            </a:r>
          </a:p>
          <a:p>
            <a:pPr marL="342900" indent="-342900"/>
            <a:endPara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buAutoNum type="arabicPeriod" startAt="2"/>
            </a:pPr>
            <a:endPara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buAutoNum type="arabicPeriod" startAt="2"/>
            </a:pPr>
            <a:endPara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buAutoNum type="arabicPeriod" startAt="2"/>
            </a:pPr>
            <a:endPara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buAutoNum type="arabicPeriod" startAt="2"/>
            </a:pPr>
            <a:endPara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buAutoNum type="arabicPeriod" startAt="2"/>
            </a:pPr>
            <a:endPara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buAutoNum type="arabicPeriod" startAt="2"/>
            </a:pPr>
            <a:endPara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/>
            <a:endParaRPr lang="en-US" dirty="0"/>
          </a:p>
        </p:txBody>
      </p:sp>
      <p:pic>
        <p:nvPicPr>
          <p:cNvPr id="3" name="Picture 2" descr="bro2010_10a-dsc_0018.jpg"/>
          <p:cNvPicPr/>
          <p:nvPr/>
        </p:nvPicPr>
        <p:blipFill>
          <a:blip r:embed="rId2" cstate="print"/>
          <a:srcRect r="-106" b="23059"/>
          <a:stretch>
            <a:fillRect/>
          </a:stretch>
        </p:blipFill>
        <p:spPr>
          <a:xfrm>
            <a:off x="4572000" y="304800"/>
            <a:ext cx="4419600" cy="25908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Picture 3" descr="image327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029200" y="3276600"/>
            <a:ext cx="3962400" cy="24384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2195942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83099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sz="2400" b="1" i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Systems  and  Accessories Of Pools</a:t>
            </a:r>
          </a:p>
          <a:p>
            <a:pPr>
              <a:buFont typeface="Wingdings" pitchFamily="2" charset="2"/>
              <a:buChar char="v"/>
            </a:pPr>
            <a:endParaRPr lang="en-US" sz="2400" b="1" i="1" dirty="0" smtClean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04800" y="1295400"/>
            <a:ext cx="76962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water support system contains a lot of sub systems :</a:t>
            </a:r>
          </a:p>
          <a:p>
            <a:endPara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>
              <a:buFont typeface="Wingdings" pitchFamily="2" charset="2"/>
              <a:buChar char="v"/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Water supply system</a:t>
            </a:r>
          </a:p>
          <a:p>
            <a:pPr lvl="0"/>
            <a:endPara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>
              <a:buFont typeface="Wingdings" pitchFamily="2" charset="2"/>
              <a:buChar char="v"/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Water filtration and circulation system</a:t>
            </a:r>
          </a:p>
          <a:p>
            <a:pPr lvl="0"/>
            <a:endPara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>
              <a:buFont typeface="Wingdings" pitchFamily="2" charset="2"/>
              <a:buChar char="v"/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Water heating system</a:t>
            </a:r>
          </a:p>
          <a:p>
            <a:pPr lvl="0"/>
            <a:endPara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>
              <a:buFont typeface="Wingdings" pitchFamily="2" charset="2"/>
              <a:buChar char="v"/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Drainage system.</a:t>
            </a:r>
          </a:p>
          <a:p>
            <a:endParaRPr lang="en-US" dirty="0"/>
          </a:p>
        </p:txBody>
      </p:sp>
      <p:pic>
        <p:nvPicPr>
          <p:cNvPr id="4" name="Picture 3" descr="225100_pool-system"/>
          <p:cNvPicPr/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48000" y="2743200"/>
            <a:ext cx="6096000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195942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533400" y="0"/>
            <a:ext cx="6705600" cy="32008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en-US" sz="20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Filtration System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2000" b="1" dirty="0" smtClean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Composed of four elements: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filter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 pump and its motor.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automatic surface skimmers and drains.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recirculation pipes and fittings.</a:t>
            </a:r>
          </a:p>
        </p:txBody>
      </p:sp>
      <p:pic>
        <p:nvPicPr>
          <p:cNvPr id="4" name="Picture 3" descr="swimming-pool-disinfection-system.jpg"/>
          <p:cNvPicPr/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09600" y="3276600"/>
            <a:ext cx="4724400" cy="2590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4" descr="sand-filter-for-water-57038-2482315.jpg"/>
          <p:cNvPicPr/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543800" y="2438400"/>
            <a:ext cx="1295400" cy="1371600"/>
          </a:xfrm>
          <a:prstGeom prst="rect">
            <a:avLst/>
          </a:prstGeom>
        </p:spPr>
      </p:pic>
      <p:pic>
        <p:nvPicPr>
          <p:cNvPr id="6" name="Picture 5" descr="Pool-Supplies-200-Sq_-Ft_-Swimming-Pool-Cartridge-Filter-6643.jpg"/>
          <p:cNvPicPr/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715000" y="2362200"/>
            <a:ext cx="1371600" cy="1447800"/>
          </a:xfrm>
          <a:prstGeom prst="rect">
            <a:avLst/>
          </a:prstGeom>
        </p:spPr>
      </p:pic>
      <p:pic>
        <p:nvPicPr>
          <p:cNvPr id="7" name="Picture 6" descr="vortex-d-1-diatom-filter-8-in-x-15-in_181938_500.jpg"/>
          <p:cNvPicPr/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9855" r="25993" b="2888"/>
          <a:stretch>
            <a:fillRect/>
          </a:stretch>
        </p:blipFill>
        <p:spPr>
          <a:xfrm>
            <a:off x="6934200" y="4191000"/>
            <a:ext cx="1066800" cy="12954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195942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09600" y="228600"/>
            <a:ext cx="41148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Water Heating Systems:</a:t>
            </a:r>
            <a:endParaRPr lang="en-US" sz="2800" b="1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609600" y="913656"/>
            <a:ext cx="4038600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240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itchFamily="18" charset="0"/>
                <a:cs typeface="Arial" pitchFamily="34" charset="0"/>
              </a:rPr>
              <a:t>Gas-fired pool heaters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en-US" sz="2400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en-US" sz="2400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n-US" sz="240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n-US" sz="240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240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itchFamily="18" charset="0"/>
                <a:cs typeface="Arial" pitchFamily="34" charset="0"/>
              </a:rPr>
              <a:t>Electrical pool heaters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en-US" sz="2400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en-US" sz="2400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240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n-US" sz="240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n-US" sz="240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240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itchFamily="18" charset="0"/>
                <a:cs typeface="Arial" pitchFamily="34" charset="0"/>
              </a:rPr>
              <a:t>Solar pools heaters</a:t>
            </a:r>
            <a:endParaRPr lang="en-US" sz="2000" b="1" i="1" dirty="0" smtClean="0"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rPr>
              <a:t>(usually</a:t>
            </a:r>
            <a:r>
              <a:rPr kumimoji="0" lang="en-US" sz="2000" b="1" i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rPr>
              <a:t> evacuated tube </a:t>
            </a:r>
            <a:r>
              <a:rPr kumimoji="0" lang="en-US" sz="2000" b="1" i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rPr>
              <a:t>collectors )</a:t>
            </a:r>
            <a:endParaRPr kumimoji="0" lang="en-US" sz="20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pic>
        <p:nvPicPr>
          <p:cNvPr id="4" name="Picture 3" descr="gas-heater-for-pools-10013-2212315.jpg"/>
          <p:cNvPicPr/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629400" y="762000"/>
            <a:ext cx="1371600" cy="1219200"/>
          </a:xfrm>
          <a:prstGeom prst="rect">
            <a:avLst/>
          </a:prstGeom>
        </p:spPr>
      </p:pic>
      <p:pic>
        <p:nvPicPr>
          <p:cNvPr id="6" name="Picture 5" descr="wat311012_img01.jpg"/>
          <p:cNvPicPr/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943600" y="2590800"/>
            <a:ext cx="2362200" cy="1371600"/>
          </a:xfrm>
          <a:prstGeom prst="rect">
            <a:avLst/>
          </a:prstGeom>
        </p:spPr>
      </p:pic>
      <p:pic>
        <p:nvPicPr>
          <p:cNvPr id="7" name="Picture 6" descr="GLASSEVACUATEDTUBEdiagram.gif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5867400" y="4267200"/>
            <a:ext cx="2286000" cy="16764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195942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685800" y="457200"/>
            <a:ext cx="228472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Drainage system</a:t>
            </a:r>
            <a:endParaRPr lang="en-US" sz="2400" b="1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3400" y="1143000"/>
            <a:ext cx="83820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Skimmers:</a:t>
            </a:r>
          </a:p>
          <a:p>
            <a:endParaRPr lang="en-US" b="1" i="1" dirty="0" smtClean="0"/>
          </a:p>
          <a:p>
            <a:endParaRPr lang="en-US" b="1" i="1" dirty="0" smtClean="0"/>
          </a:p>
          <a:p>
            <a:endParaRPr lang="en-US" b="1" i="1" dirty="0" smtClean="0"/>
          </a:p>
          <a:p>
            <a:endParaRPr lang="en-US" b="1" i="1" dirty="0" smtClean="0"/>
          </a:p>
          <a:p>
            <a:endParaRPr lang="en-US" b="1" i="1" dirty="0" smtClean="0"/>
          </a:p>
          <a:p>
            <a:endParaRPr lang="en-US" b="1" i="1" dirty="0" smtClean="0"/>
          </a:p>
          <a:p>
            <a:endParaRPr lang="en-US" b="1" i="1" dirty="0" smtClean="0"/>
          </a:p>
          <a:p>
            <a:pPr>
              <a:buFont typeface="Wingdings" pitchFamily="2" charset="2"/>
              <a:buChar char="v"/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main drains and the overflow drains</a:t>
            </a:r>
            <a:endParaRPr lang="en-US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Picture 3" descr="swimming-pool-skimmer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438400" y="1219200"/>
            <a:ext cx="2971800" cy="18288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Picture 4" descr="swimming-pool-18.jpg"/>
          <p:cNvPicPr/>
          <p:nvPr/>
        </p:nvPicPr>
        <p:blipFill>
          <a:blip r:embed="rId3" cstate="print"/>
          <a:srcRect l="11926" r="16518"/>
          <a:stretch>
            <a:fillRect/>
          </a:stretch>
        </p:blipFill>
        <p:spPr>
          <a:xfrm>
            <a:off x="5791200" y="1295400"/>
            <a:ext cx="1905000" cy="18288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Picture 5" descr="drains_for_sale_pool.jpg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2362200" y="3886200"/>
            <a:ext cx="3048000" cy="17526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Picture 6" descr="istock_000004854818xsmall.jpg"/>
          <p:cNvPicPr/>
          <p:nvPr/>
        </p:nvPicPr>
        <p:blipFill>
          <a:blip r:embed="rId5" cstate="print"/>
          <a:srcRect b="39404"/>
          <a:stretch>
            <a:fillRect/>
          </a:stretch>
        </p:blipFill>
        <p:spPr>
          <a:xfrm>
            <a:off x="5791200" y="3886200"/>
            <a:ext cx="1933575" cy="17430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="" xmlns:p14="http://schemas.microsoft.com/office/powerpoint/2010/main" val="2195942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304800" y="304800"/>
            <a:ext cx="9144000" cy="19697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itchFamily="18" charset="0"/>
                <a:cs typeface="Arial" pitchFamily="34" charset="0"/>
              </a:rPr>
              <a:t>Thermal Pool’s Covers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600" b="1" i="1" dirty="0" smtClean="0">
              <a:solidFill>
                <a:srgbClr val="0070C0"/>
              </a:solidFill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itchFamily="18" charset="0"/>
                <a:cs typeface="Arial" pitchFamily="34" charset="0"/>
              </a:rPr>
              <a:t>Construction:</a:t>
            </a:r>
            <a:endParaRPr kumimoji="0" lang="en-US" b="1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  <a:p>
            <a:pPr marL="0" marR="0" lvl="0" indent="0" algn="l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160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itchFamily="18" charset="0"/>
                <a:cs typeface="Arial" pitchFamily="34" charset="0"/>
              </a:rPr>
              <a:t>A thick layer of closed cell foam.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160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160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itchFamily="18" charset="0"/>
                <a:cs typeface="Arial" pitchFamily="34" charset="0"/>
              </a:rPr>
              <a:t>The two woven polyethylene layers</a:t>
            </a:r>
            <a:r>
              <a:rPr kumimoji="0" lang="en-US" sz="160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itchFamily="18" charset="0"/>
                <a:cs typeface="Arial" pitchFamily="34" charset="0"/>
              </a:rPr>
              <a:t>.</a:t>
            </a:r>
            <a:endParaRPr kumimoji="0" lang="en-US" sz="160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pic>
        <p:nvPicPr>
          <p:cNvPr id="9" name="Picture 8" descr="http://www.niveau.co.nz/wp-content/uploads/swimming-pools/thermal-covers/thermo4.jpg"/>
          <p:cNvPicPr/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86200" y="1752600"/>
            <a:ext cx="3371850" cy="174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9"/>
          <p:cNvSpPr/>
          <p:nvPr/>
        </p:nvSpPr>
        <p:spPr>
          <a:xfrm>
            <a:off x="228600" y="3429000"/>
            <a:ext cx="5257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They are strongly recommended for heated pools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11" name="Picture 10" descr="http://www.niveau.co.nz/wp-content/uploads/swimming-pools/thermal-covers/cover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0600" y="4038600"/>
            <a:ext cx="2905125" cy="17621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2" name="Picture 11" descr="http://www.niveau.co.nz/wp-content/uploads/swimming-pools/thermal-covers/P1019761b-276x207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14800" y="4038600"/>
            <a:ext cx="2971800" cy="17621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="" xmlns:p14="http://schemas.microsoft.com/office/powerpoint/2010/main" val="2195942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83099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sz="2400" b="1" i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Environmental Systems Of Swimming Pools</a:t>
            </a:r>
          </a:p>
          <a:p>
            <a:pPr>
              <a:buFont typeface="Wingdings" pitchFamily="2" charset="2"/>
              <a:buChar char="v"/>
            </a:pPr>
            <a:endParaRPr lang="en-US" sz="240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3" name="Picture 2"/>
          <p:cNvPicPr/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087" t="1818"/>
          <a:stretch>
            <a:fillRect/>
          </a:stretch>
        </p:blipFill>
        <p:spPr bwMode="auto">
          <a:xfrm>
            <a:off x="1143000" y="1905000"/>
            <a:ext cx="51054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609600" y="1219200"/>
            <a:ext cx="6934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Main energy consuming systems  for indoor pools  (SEDAC):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195942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09600" y="304800"/>
            <a:ext cx="4572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Main environmental systems</a:t>
            </a:r>
            <a:endParaRPr lang="en-US" sz="2800" b="1" dirty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14400" y="1219200"/>
            <a:ext cx="693420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Dehumidification and ventilation system</a:t>
            </a:r>
          </a:p>
          <a:p>
            <a:pPr>
              <a:buFont typeface="Wingdings" pitchFamily="2" charset="2"/>
              <a:buChar char="v"/>
            </a:pPr>
            <a:endParaRPr lang="en-US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Font typeface="Wingdings" pitchFamily="2" charset="2"/>
              <a:buChar char="v"/>
            </a:pP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HVAC system</a:t>
            </a:r>
          </a:p>
          <a:p>
            <a:pPr>
              <a:buFont typeface="Wingdings" pitchFamily="2" charset="2"/>
              <a:buChar char="v"/>
            </a:pPr>
            <a:endParaRPr lang="en-US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Font typeface="Wingdings" pitchFamily="2" charset="2"/>
              <a:buChar char="v"/>
            </a:pP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Indoor lighting system</a:t>
            </a:r>
          </a:p>
          <a:p>
            <a:pPr>
              <a:buFont typeface="Wingdings" pitchFamily="2" charset="2"/>
              <a:buChar char="v"/>
            </a:pPr>
            <a:endParaRPr lang="en-US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Font typeface="Wingdings" pitchFamily="2" charset="2"/>
              <a:buChar char="v"/>
            </a:pP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Underwater lighting system</a:t>
            </a:r>
          </a:p>
          <a:p>
            <a:pPr>
              <a:buFont typeface="Wingdings" pitchFamily="2" charset="2"/>
              <a:buChar char="v"/>
            </a:pPr>
            <a:endParaRPr lang="en-US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Font typeface="Wingdings" pitchFamily="2" charset="2"/>
              <a:buChar char="v"/>
            </a:pP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Acoustical control system</a:t>
            </a:r>
          </a:p>
          <a:p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95942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4800" y="381000"/>
            <a:ext cx="60198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en-US" sz="24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Dehumidification and ventilation system</a:t>
            </a:r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381000" y="3184267"/>
            <a:ext cx="914400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231F20"/>
                </a:solidFill>
                <a:effectLst/>
                <a:ea typeface="Calibri" pitchFamily="34" charset="0"/>
                <a:cs typeface="Times New Roman" pitchFamily="18" charset="0"/>
              </a:rPr>
              <a:t>ASHRAE 62  Ventilation Air Standard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231F20"/>
                </a:solidFill>
                <a:effectLst/>
                <a:ea typeface="Calibri" pitchFamily="34" charset="0"/>
                <a:cs typeface="Times New Roman" pitchFamily="18" charset="0"/>
              </a:rPr>
              <a:t>For Pool Area:                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231F20"/>
                </a:solidFill>
                <a:effectLst/>
                <a:ea typeface="Calibri" pitchFamily="34" charset="0"/>
                <a:cs typeface="Times New Roman" pitchFamily="18" charset="0"/>
              </a:rPr>
              <a:t>0.5 cfm / ft2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231F20"/>
                </a:solidFill>
                <a:effectLst/>
                <a:ea typeface="Calibri" pitchFamily="34" charset="0"/>
                <a:cs typeface="Times New Roman" pitchFamily="18" charset="0"/>
              </a:rPr>
              <a:t>                                           2.5 liters/s per m2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231F20"/>
                </a:solidFill>
                <a:effectLst/>
                <a:ea typeface="Calibri" pitchFamily="34" charset="0"/>
                <a:cs typeface="Times New Roman" pitchFamily="18" charset="0"/>
              </a:rPr>
              <a:t>For Spectator Area: 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231F20"/>
                </a:solidFill>
                <a:effectLst/>
                <a:ea typeface="Calibri" pitchFamily="34" charset="0"/>
                <a:cs typeface="Times New Roman" pitchFamily="18" charset="0"/>
              </a:rPr>
              <a:t>15 cfm / person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231F20"/>
                </a:solidFill>
                <a:effectLst/>
                <a:ea typeface="Calibri" pitchFamily="34" charset="0"/>
                <a:cs typeface="Times New Roman" pitchFamily="18" charset="0"/>
              </a:rPr>
              <a:t>                                     8.0 liters/s per person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pic>
        <p:nvPicPr>
          <p:cNvPr id="4" name="Picture 3"/>
          <p:cNvPicPr/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-30000"/>
          </a:blip>
          <a:srcRect l="1623" t="2717" r="5882" b="13043"/>
          <a:stretch>
            <a:fillRect/>
          </a:stretch>
        </p:blipFill>
        <p:spPr bwMode="auto">
          <a:xfrm>
            <a:off x="4800600" y="1143000"/>
            <a:ext cx="43434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228600" y="1143000"/>
            <a:ext cx="457200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Since natural ventilation is not the suitable indoor swimming pools, a good dehumidification system to support the air conditioning system of the pool without the enlargement of the heating load of the building is required.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195942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3400" y="304800"/>
            <a:ext cx="330577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en-US" sz="24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HVAC System of Pools</a:t>
            </a:r>
            <a:endParaRPr lang="en-US" sz="2400" b="1" dirty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81000" y="914400"/>
            <a:ext cx="51054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 smtClean="0"/>
          </a:p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Proper duct design will :</a:t>
            </a:r>
          </a:p>
          <a:p>
            <a:endPara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buAutoNum type="arabicPeriod"/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Minimize air flow requirements.</a:t>
            </a:r>
          </a:p>
          <a:p>
            <a:pPr marL="342900" indent="-342900"/>
            <a:endPara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/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  Ensure a comfortable recreation environment.</a:t>
            </a:r>
          </a:p>
          <a:p>
            <a:pPr marL="342900" indent="-342900"/>
            <a:endPara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/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   Optimize humidity control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Picture 3" descr="hvac2.gif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048000" y="2514600"/>
            <a:ext cx="6096000" cy="33909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195942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371600" y="609600"/>
            <a:ext cx="6858000" cy="87100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Project Contents:</a:t>
            </a:r>
          </a:p>
          <a:p>
            <a:endParaRPr lang="en-US" sz="2400" b="1" i="1" dirty="0" smtClean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Font typeface="Wingdings" pitchFamily="2" charset="2"/>
              <a:buChar char="v"/>
            </a:pPr>
            <a:r>
              <a:rPr lang="en-US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Types of Swimming Pools.</a:t>
            </a:r>
            <a:endParaRPr lang="en-US" sz="2400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2400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Font typeface="Wingdings" pitchFamily="2" charset="2"/>
              <a:buChar char="v"/>
            </a:pPr>
            <a:r>
              <a:rPr lang="en-US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Construction and Structural Aspects of Pools.</a:t>
            </a:r>
          </a:p>
          <a:p>
            <a:endParaRPr lang="en-US" sz="2400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Font typeface="Wingdings" pitchFamily="2" charset="2"/>
              <a:buChar char="v"/>
            </a:pPr>
            <a:r>
              <a:rPr lang="en-US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Systems  and  Accessories of Pools.</a:t>
            </a:r>
          </a:p>
          <a:p>
            <a:endParaRPr lang="en-US" sz="2400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Font typeface="Wingdings" pitchFamily="2" charset="2"/>
              <a:buChar char="v"/>
            </a:pPr>
            <a:r>
              <a:rPr lang="en-US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Environmental Systems of  Indoor Swimming Pools.</a:t>
            </a:r>
          </a:p>
          <a:p>
            <a:endParaRPr lang="en-US" sz="2400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Font typeface="Wingdings" pitchFamily="2" charset="2"/>
              <a:buChar char="v"/>
            </a:pPr>
            <a:r>
              <a:rPr lang="en-US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Our Project: An Najah Indoor Swimming Pool.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195942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04800" y="228600"/>
            <a:ext cx="2743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en-US" sz="24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Lighting systems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81000" y="1295400"/>
            <a:ext cx="441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General indoor lighting system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Picture 6" descr="halogen-suspended-luminaire-9592-3088347.jpg"/>
          <p:cNvPicPr/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57200" y="2057400"/>
            <a:ext cx="3476625" cy="364807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876800" y="1295400"/>
            <a:ext cx="3581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Underwater Lighting System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9" name="Picture 8" descr="C:\Users\USER\Desktop\Amerlite_Amerquartz_small.jpg"/>
          <p:cNvPicPr/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34000" y="2362200"/>
            <a:ext cx="3057525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195942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1000" y="228600"/>
            <a:ext cx="3886200" cy="60939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en-US" sz="24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Noise control System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 </a:t>
            </a:r>
            <a:r>
              <a:rPr lang="en-US" sz="2000" b="1" dirty="0" smtClean="0"/>
              <a:t>Mechanical-born noise </a:t>
            </a:r>
          </a:p>
          <a:p>
            <a:endParaRPr lang="en-US" dirty="0" smtClean="0"/>
          </a:p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Related to HVAC system and other mechanical equipments .</a:t>
            </a:r>
          </a:p>
          <a:p>
            <a:endParaRPr lang="en-US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Many of reduction techniques are based on the use of :</a:t>
            </a:r>
          </a:p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sound absorbing materials </a:t>
            </a:r>
          </a:p>
          <a:p>
            <a:endPara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Font typeface="Wingdings" pitchFamily="2" charset="2"/>
              <a:buChar char="v"/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prober fixation and selection of the mechanical systems </a:t>
            </a:r>
          </a:p>
          <a:p>
            <a:pPr>
              <a:buFont typeface="Wingdings" pitchFamily="2" charset="2"/>
              <a:buChar char="v"/>
            </a:pPr>
            <a:endPara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Font typeface="Wingdings" pitchFamily="2" charset="2"/>
              <a:buChar char="v"/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Standard noise reduction equipment such as ducts silencers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pic>
        <p:nvPicPr>
          <p:cNvPr id="3" name="Picture 2" descr="silencer-for-ductwork-66182-2597841.jpg"/>
          <p:cNvPicPr/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486400" y="3962400"/>
            <a:ext cx="2705100" cy="1447800"/>
          </a:xfrm>
          <a:prstGeom prst="rect">
            <a:avLst/>
          </a:prstGeom>
        </p:spPr>
      </p:pic>
      <p:pic>
        <p:nvPicPr>
          <p:cNvPr id="4" name="Picture 3"/>
          <p:cNvPicPr/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08" t="1639" r="54987"/>
          <a:stretch>
            <a:fillRect/>
          </a:stretch>
        </p:blipFill>
        <p:spPr bwMode="auto">
          <a:xfrm>
            <a:off x="5638800" y="457200"/>
            <a:ext cx="259080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195942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533400"/>
            <a:ext cx="441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Structural-born 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Noise </a:t>
            </a:r>
            <a:endParaRPr 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0" y="927557"/>
            <a:ext cx="952500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r>
              <a:rPr kumimoji="0" lang="en-US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 pitchFamily="34" charset="0"/>
                <a:cs typeface="Times New Roman" pitchFamily="18" charset="0"/>
              </a:rPr>
              <a:t>Due to</a:t>
            </a:r>
            <a:r>
              <a:rPr kumimoji="0" lang="en-US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 pitchFamily="34" charset="0"/>
                <a:cs typeface="Times New Roman" pitchFamily="18" charset="0"/>
              </a:rPr>
              <a:t> 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endParaRPr kumimoji="0" lang="en-US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</a:tabLst>
            </a:pPr>
            <a:r>
              <a:rPr kumimoji="0" lang="en-US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 pitchFamily="34" charset="0"/>
                <a:cs typeface="Times New Roman" pitchFamily="18" charset="0"/>
              </a:rPr>
              <a:t>High sound reflectance of some materials (water, ceramic tile, glazed finishing materials…)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228600" algn="l"/>
              </a:tabLst>
            </a:pPr>
            <a:endParaRPr kumimoji="0" lang="en-US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</a:tabLst>
            </a:pPr>
            <a:r>
              <a:rPr kumimoji="0" lang="en-US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 pitchFamily="34" charset="0"/>
                <a:cs typeface="Times New Roman" pitchFamily="18" charset="0"/>
              </a:rPr>
              <a:t>The lack of the sound absorption materials (fabrics)</a:t>
            </a:r>
            <a:r>
              <a:rPr kumimoji="0" lang="en-US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 pitchFamily="34" charset="0"/>
                <a:cs typeface="Times New Roman" pitchFamily="18" charset="0"/>
              </a:rPr>
              <a:t>used in the pool’s hall</a:t>
            </a:r>
            <a:r>
              <a:rPr kumimoji="0" lang="en-US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 pitchFamily="34" charset="0"/>
                <a:cs typeface="Times New Roman" pitchFamily="18" charset="0"/>
              </a:rPr>
              <a:t>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</a:tabLst>
            </a:pPr>
            <a:endParaRPr lang="en-US" dirty="0" smtClean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2743200"/>
            <a:ext cx="4572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en-US" sz="2000" b="1" dirty="0" smtClean="0">
                <a:solidFill>
                  <a:schemeClr val="accent4">
                    <a:lumMod val="50000"/>
                  </a:schemeClr>
                </a:solidFill>
              </a:rPr>
              <a:t>Noise Reduction techniques :</a:t>
            </a:r>
          </a:p>
          <a:p>
            <a:endParaRPr lang="en-US" dirty="0" smtClean="0"/>
          </a:p>
          <a:p>
            <a:r>
              <a:rPr lang="en-US" b="1" i="1" dirty="0" smtClean="0"/>
              <a:t>           Suspended Acoustical Baffles 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410200" y="3352800"/>
            <a:ext cx="32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/>
              <a:t>Walls’ cavities </a:t>
            </a:r>
            <a:endParaRPr lang="en-US" dirty="0"/>
          </a:p>
        </p:txBody>
      </p:sp>
      <p:pic>
        <p:nvPicPr>
          <p:cNvPr id="7" name="Picture 6" descr="widebaffle-suspended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04800" y="3733800"/>
            <a:ext cx="1971675" cy="20002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Picture 7" descr="Acoustic%20Baffle%20Installation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362200" y="3733800"/>
            <a:ext cx="1838325" cy="20002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" name="Picture 8" descr="AB-140_01-1.png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4495800" y="3810000"/>
            <a:ext cx="4220845" cy="1905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195942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2400" y="152400"/>
            <a:ext cx="67818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AutoNum type="arabicPeriod" startAt="2"/>
            </a:pPr>
            <a:endPara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buAutoNum type="arabicPeriod" startAt="2"/>
            </a:pPr>
            <a:endPara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buAutoNum type="arabicPeriod" startAt="2"/>
            </a:pPr>
            <a:endPara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buAutoNum type="arabicPeriod" startAt="2"/>
            </a:pPr>
            <a:endPara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/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0" y="0"/>
            <a:ext cx="9144000" cy="83099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Project’s Case Study: An-Najah University Swimming Pool</a:t>
            </a:r>
          </a:p>
          <a:p>
            <a:pPr algn="ctr"/>
            <a:endParaRPr lang="en-US" sz="24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04800" y="838200"/>
            <a:ext cx="7772400" cy="323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General info:</a:t>
            </a:r>
          </a:p>
          <a:p>
            <a:pPr>
              <a:buFont typeface="Arial" pitchFamily="34" charset="0"/>
              <a:buChar char="•"/>
            </a:pPr>
            <a:r>
              <a:rPr lang="en-US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dirty="0" smtClean="0"/>
              <a:t>Location: faculty of physical education’s sport complex building-Nablus</a:t>
            </a:r>
          </a:p>
          <a:p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Area: 1400 m</a:t>
            </a:r>
            <a:r>
              <a:rPr lang="en-US" baseline="30000" dirty="0" smtClean="0"/>
              <a:t>2 </a:t>
            </a:r>
            <a:r>
              <a:rPr lang="en-US" dirty="0" smtClean="0"/>
              <a:t> (including the pool’s facilities).</a:t>
            </a:r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Pool’s Dimensions: Semi Olympic (25m x 12.5 m)</a:t>
            </a:r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Includes a side seating capacity of 340 seats.</a:t>
            </a:r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Building includes bathrooms,</a:t>
            </a:r>
          </a:p>
          <a:p>
            <a:r>
              <a:rPr lang="en-US" dirty="0" smtClean="0"/>
              <a:t> shower units and a control room.</a:t>
            </a:r>
          </a:p>
        </p:txBody>
      </p:sp>
      <p:pic>
        <p:nvPicPr>
          <p:cNvPr id="6" name="Picture 5" descr="379124_159767997461889_2069431626_n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886200" y="3352800"/>
            <a:ext cx="5095875" cy="2590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2195942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2400" y="152400"/>
            <a:ext cx="67818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AutoNum type="arabicPeriod" startAt="2"/>
            </a:pPr>
            <a:endPara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buAutoNum type="arabicPeriod" startAt="2"/>
            </a:pPr>
            <a:endPara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buAutoNum type="arabicPeriod" startAt="2"/>
            </a:pPr>
            <a:endPara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buAutoNum type="arabicPeriod" startAt="2"/>
            </a:pPr>
            <a:endPara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/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533400" y="228601"/>
            <a:ext cx="7467600" cy="81868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i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Systems Used in the Building.</a:t>
            </a:r>
            <a:endParaRPr lang="en-US" sz="2800" dirty="0" smtClean="0">
              <a:solidFill>
                <a:schemeClr val="accent4">
                  <a:lumMod val="50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Wingdings" pitchFamily="2" charset="2"/>
              <a:buChar char="v"/>
            </a:pPr>
            <a:r>
              <a:rPr lang="en-U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Roofing system:</a:t>
            </a:r>
          </a:p>
          <a:p>
            <a:r>
              <a:rPr lang="en-US" dirty="0" smtClean="0"/>
              <a:t>The pool’s roofing system consist of steel beams (I-sections) with covering sheets. Steel columns support the roof.</a:t>
            </a:r>
            <a:endPara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endParaRPr lang="en-US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24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24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24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24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24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24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24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24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24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24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24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24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24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24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Picture 5" descr="C:\Users\Administrator\Desktop\swar el masba7\2012-12-13-0194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1828800"/>
            <a:ext cx="5257800" cy="3429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2195942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2400" y="152400"/>
            <a:ext cx="67818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AutoNum type="arabicPeriod" startAt="2"/>
            </a:pPr>
            <a:endPara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buAutoNum type="arabicPeriod" startAt="2"/>
            </a:pPr>
            <a:endPara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buAutoNum type="arabicPeriod" startAt="2"/>
            </a:pPr>
            <a:endPara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buAutoNum type="arabicPeriod" startAt="2"/>
            </a:pPr>
            <a:endPara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/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228600" y="228600"/>
            <a:ext cx="6629400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en-U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Heating system:</a:t>
            </a:r>
          </a:p>
          <a:p>
            <a:r>
              <a:rPr lang="en-US" dirty="0" smtClean="0"/>
              <a:t>Fan coil units around the pool are used to cover the heating load in the pool’s building.</a:t>
            </a:r>
          </a:p>
          <a:p>
            <a:endPara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Font typeface="Wingdings" pitchFamily="2" charset="2"/>
              <a:buChar char="v"/>
            </a:pPr>
            <a:r>
              <a:rPr lang="en-U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Lighting system:</a:t>
            </a:r>
          </a:p>
          <a:p>
            <a:r>
              <a:rPr lang="en-US" dirty="0" smtClean="0"/>
              <a:t>Suspended Luminairs (metal halide) lamps</a:t>
            </a:r>
          </a:p>
          <a:p>
            <a:endParaRPr lang="en-US" dirty="0" smtClean="0"/>
          </a:p>
          <a:p>
            <a:endPara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Picture 3" descr="C:\Users\Administrator\Desktop\swar el masba7\2012-12-13-0166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1" y="1219201"/>
            <a:ext cx="3886199" cy="228599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Picture 4" descr="C:\Users\Administrator\Desktop\swar el masba7\2012-12-13-0215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24400" y="3962400"/>
            <a:ext cx="3155950" cy="192532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2195942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2400" y="152400"/>
            <a:ext cx="67818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AutoNum type="arabicPeriod" startAt="2"/>
            </a:pPr>
            <a:endPara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buAutoNum type="arabicPeriod" startAt="2"/>
            </a:pPr>
            <a:endPara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buAutoNum type="arabicPeriod" startAt="2"/>
            </a:pPr>
            <a:endPara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buAutoNum type="arabicPeriod" startAt="2"/>
            </a:pPr>
            <a:endPara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/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0" y="0"/>
            <a:ext cx="9144000" cy="100158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i="1" u="sng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800" b="1" u="sng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Main Problems to Be Solved  During This Project:</a:t>
            </a:r>
            <a:endParaRPr lang="en-US" b="1" u="sng" dirty="0" smtClean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Font typeface="Wingdings" pitchFamily="2" charset="2"/>
              <a:buChar char="v"/>
            </a:pPr>
            <a:r>
              <a:rPr lang="en-U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High indoor humidity ratio</a:t>
            </a:r>
            <a:r>
              <a:rPr lang="en-US" sz="2400" dirty="0" smtClean="0"/>
              <a:t>: </a:t>
            </a:r>
            <a:r>
              <a:rPr lang="en-US" dirty="0" smtClean="0"/>
              <a:t>causes rust, blistering in paint, dampness, structural deterioration.</a:t>
            </a:r>
          </a:p>
          <a:p>
            <a:pPr>
              <a:buFont typeface="Wingdings" pitchFamily="2" charset="2"/>
              <a:buChar char="v"/>
            </a:pPr>
            <a:endParaRPr lang="en-US" sz="1050" dirty="0" smtClean="0"/>
          </a:p>
          <a:p>
            <a:pPr>
              <a:buFont typeface="Wingdings" pitchFamily="2" charset="2"/>
              <a:buChar char="v"/>
            </a:pP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Ventilation</a:t>
            </a:r>
            <a:r>
              <a:rPr lang="en-US" sz="2400" b="1" dirty="0" smtClean="0"/>
              <a:t>:  </a:t>
            </a:r>
            <a:r>
              <a:rPr lang="en-US" dirty="0" smtClean="0"/>
              <a:t>Bad ventilation causes respiratory problems.</a:t>
            </a:r>
          </a:p>
          <a:p>
            <a:pPr>
              <a:buFont typeface="Wingdings" pitchFamily="2" charset="2"/>
              <a:buChar char="v"/>
            </a:pPr>
            <a:endParaRPr lang="en-US" dirty="0" smtClean="0"/>
          </a:p>
          <a:p>
            <a:pPr>
              <a:buFont typeface="Wingdings" pitchFamily="2" charset="2"/>
              <a:buChar char="v"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>
              <a:buFont typeface="Wingdings" pitchFamily="2" charset="2"/>
              <a:buChar char="v"/>
            </a:pPr>
            <a:endParaRPr lang="en-US" dirty="0" smtClean="0"/>
          </a:p>
          <a:p>
            <a:pPr>
              <a:buFont typeface="Wingdings" pitchFamily="2" charset="2"/>
              <a:buChar char="v"/>
            </a:pPr>
            <a:endParaRPr lang="en-US" dirty="0" smtClean="0"/>
          </a:p>
          <a:p>
            <a:endParaRPr lang="en-US" dirty="0" smtClean="0"/>
          </a:p>
          <a:p>
            <a:pPr>
              <a:buFont typeface="Wingdings" pitchFamily="2" charset="2"/>
              <a:buChar char="v"/>
            </a:pPr>
            <a:endParaRPr lang="en-US" sz="1050" dirty="0" smtClean="0"/>
          </a:p>
          <a:p>
            <a:pPr>
              <a:buFont typeface="Wingdings" pitchFamily="2" charset="2"/>
              <a:buChar char="v"/>
            </a:pP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Acoustical Problems</a:t>
            </a:r>
            <a:r>
              <a:rPr lang="en-US" sz="2400" dirty="0" smtClean="0"/>
              <a:t>: </a:t>
            </a:r>
          </a:p>
          <a:p>
            <a:r>
              <a:rPr lang="en-US" dirty="0" smtClean="0"/>
              <a:t>                     -High reverberation time.</a:t>
            </a:r>
          </a:p>
          <a:p>
            <a:r>
              <a:rPr lang="en-US" dirty="0" smtClean="0"/>
              <a:t>                     -Impact noise on roof.</a:t>
            </a:r>
          </a:p>
          <a:p>
            <a:r>
              <a:rPr lang="en-US" dirty="0" smtClean="0"/>
              <a:t>                     -Mechanical system noise.</a:t>
            </a:r>
          </a:p>
          <a:p>
            <a:pPr>
              <a:buFont typeface="Wingdings" pitchFamily="2" charset="2"/>
              <a:buChar char="v"/>
            </a:pPr>
            <a:endParaRPr lang="en-US" sz="1600" dirty="0" smtClean="0"/>
          </a:p>
          <a:p>
            <a:pPr>
              <a:buFont typeface="Wingdings" pitchFamily="2" charset="2"/>
              <a:buChar char="v"/>
            </a:pPr>
            <a:r>
              <a:rPr lang="en-US" sz="2400" b="1" dirty="0" smtClean="0"/>
              <a:t>High energy consumption </a:t>
            </a:r>
            <a:r>
              <a:rPr lang="en-US" dirty="0" smtClean="0"/>
              <a:t>due to heating.</a:t>
            </a:r>
          </a:p>
          <a:p>
            <a:endParaRPr lang="en-US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Picture 3" descr="C:\Users\Administrator\Desktop\swar el masba7\2012-12-13-0167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0" y="2209800"/>
            <a:ext cx="2971800" cy="17526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Picture 4" descr="C:\Users\Administrator\Desktop\swar el masba7\2012-12-13-0207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4400" y="2209800"/>
            <a:ext cx="2743200" cy="17526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2195942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371600" y="3124200"/>
            <a:ext cx="8686799" cy="1362075"/>
          </a:xfrm>
        </p:spPr>
        <p:txBody>
          <a:bodyPr>
            <a:noAutofit/>
          </a:bodyPr>
          <a:lstStyle/>
          <a:p>
            <a:r>
              <a:rPr lang="en-US" sz="9600" i="1" dirty="0" smtClean="0">
                <a:latin typeface="+mn-lt"/>
              </a:rPr>
              <a:t>Thank You</a:t>
            </a:r>
            <a:endParaRPr lang="en-US" sz="9600" i="1" dirty="0">
              <a:latin typeface="+mn-lt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95942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144000" cy="107721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3200" b="1" i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Types Of swimming Pools:</a:t>
            </a:r>
            <a:endParaRPr lang="en-US" sz="3200" b="1" i="1" dirty="0" smtClean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3200" b="1" i="1" dirty="0" smtClean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0" y="1295400"/>
            <a:ext cx="75438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/>
              <a:t>According to Usage:</a:t>
            </a:r>
          </a:p>
          <a:p>
            <a:endParaRPr lang="en-US" sz="2400" b="1" i="1" dirty="0" smtClean="0"/>
          </a:p>
          <a:p>
            <a:pPr>
              <a:buFont typeface="Wingdings" pitchFamily="2" charset="2"/>
              <a:buChar char="v"/>
            </a:pPr>
            <a:r>
              <a:rPr lang="en-US" sz="2400" b="1" i="1" dirty="0" smtClean="0"/>
              <a:t>Private Pools</a:t>
            </a:r>
          </a:p>
          <a:p>
            <a:pPr>
              <a:buFont typeface="Wingdings" pitchFamily="2" charset="2"/>
              <a:buChar char="v"/>
            </a:pPr>
            <a:r>
              <a:rPr lang="en-US" sz="2400" b="1" i="1" dirty="0" smtClean="0"/>
              <a:t>Public Pools</a:t>
            </a:r>
          </a:p>
          <a:p>
            <a:pPr>
              <a:buFont typeface="Wingdings" pitchFamily="2" charset="2"/>
              <a:buChar char="v"/>
            </a:pPr>
            <a:r>
              <a:rPr lang="en-US" sz="2400" b="1" i="1" dirty="0" smtClean="0"/>
              <a:t>Competition Pools</a:t>
            </a:r>
          </a:p>
          <a:p>
            <a:endParaRPr lang="en-US" sz="2400" b="1" i="1" dirty="0" smtClean="0"/>
          </a:p>
          <a:p>
            <a:r>
              <a:rPr lang="en-US" sz="2400" b="1" i="1" dirty="0" smtClean="0"/>
              <a:t>According to The Surrounding Environment:</a:t>
            </a:r>
          </a:p>
          <a:p>
            <a:endParaRPr lang="en-US" sz="2400" b="1" i="1" dirty="0" smtClean="0"/>
          </a:p>
          <a:p>
            <a:pPr>
              <a:buFont typeface="Wingdings" pitchFamily="2" charset="2"/>
              <a:buChar char="v"/>
            </a:pPr>
            <a:r>
              <a:rPr lang="en-US" sz="2400" b="1" i="1" dirty="0" smtClean="0"/>
              <a:t>Indoor Pools</a:t>
            </a:r>
          </a:p>
          <a:p>
            <a:pPr>
              <a:buFont typeface="Wingdings" pitchFamily="2" charset="2"/>
              <a:buChar char="v"/>
            </a:pPr>
            <a:r>
              <a:rPr lang="en-US" sz="2400" b="1" i="1" dirty="0" smtClean="0"/>
              <a:t>Outdoor Pools</a:t>
            </a:r>
          </a:p>
        </p:txBody>
      </p:sp>
    </p:spTree>
    <p:extLst>
      <p:ext uri="{BB962C8B-B14F-4D97-AF65-F5344CB8AC3E}">
        <p14:creationId xmlns="" xmlns:p14="http://schemas.microsoft.com/office/powerpoint/2010/main" val="2195942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81000" y="838200"/>
            <a:ext cx="502920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i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Competition Pools :</a:t>
            </a:r>
          </a:p>
          <a:p>
            <a:endParaRPr lang="en-US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Font typeface="Wingdings" pitchFamily="2" charset="2"/>
              <a:buChar char="v"/>
            </a:pPr>
            <a:r>
              <a:rPr lang="en-US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Olympic Pools :</a:t>
            </a:r>
          </a:p>
          <a:p>
            <a:endParaRPr lang="en-US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Picture 2" descr="http://upload.wikimedia.org/wikipedia/commons/thumb/c/cf/Swimming_pool_50m_2008.svg/460px-Swimming_pool_50m_2008.svg.png">
            <a:hlinkClick r:id="rId2"/>
          </p:cNvPr>
          <p:cNvPicPr/>
          <p:nvPr/>
        </p:nvPicPr>
        <p:blipFill>
          <a:blip r:embed="rId3" cstate="print"/>
          <a:srcRect b="21705"/>
          <a:stretch>
            <a:fillRect/>
          </a:stretch>
        </p:blipFill>
        <p:spPr bwMode="auto">
          <a:xfrm>
            <a:off x="0" y="2209800"/>
            <a:ext cx="510540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5410200" y="1700402"/>
          <a:ext cx="3581400" cy="3862196"/>
        </p:xfrm>
        <a:graphic>
          <a:graphicData uri="http://schemas.openxmlformats.org/drawingml/2006/table">
            <a:tbl>
              <a:tblPr>
                <a:tableStyleId>{D113A9D2-9D6B-4929-AA2D-F23B5EE8CBE7}</a:tableStyleId>
              </a:tblPr>
              <a:tblGrid>
                <a:gridCol w="1453740"/>
                <a:gridCol w="2127660"/>
              </a:tblGrid>
              <a:tr h="594184">
                <a:tc gridSpan="2"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u="none" strike="noStrike" dirty="0" smtClean="0">
                          <a:solidFill>
                            <a:schemeClr val="tx1"/>
                          </a:solidFill>
                        </a:rPr>
                        <a:t>FINA Specifications for Olympic size  Pools</a:t>
                      </a:r>
                      <a:endParaRPr lang="en-US" sz="1600" b="0" i="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97092"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Length</a:t>
                      </a:r>
                      <a:endParaRPr lang="en-US" sz="1600" b="0" i="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50 m </a:t>
                      </a:r>
                      <a:endParaRPr lang="en-US" sz="1600" b="0" i="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</a:tcPr>
                </a:tc>
              </a:tr>
              <a:tr h="297092"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Width</a:t>
                      </a:r>
                      <a:endParaRPr lang="en-US" sz="1600" b="0" i="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25 m </a:t>
                      </a:r>
                      <a:endParaRPr lang="en-US" sz="1600" b="0" i="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</a:tcPr>
                </a:tc>
              </a:tr>
              <a:tr h="594184"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Number of lanes</a:t>
                      </a:r>
                      <a:endParaRPr lang="en-US" sz="1600" b="0" i="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en-US" sz="1600" b="0" i="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</a:tcPr>
                </a:tc>
              </a:tr>
              <a:tr h="297092"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Lane width</a:t>
                      </a:r>
                      <a:endParaRPr lang="en-US" sz="1600" b="0" i="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2.5 m </a:t>
                      </a:r>
                      <a:endParaRPr lang="en-US" sz="1600" b="0" i="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</a:tcPr>
                </a:tc>
              </a:tr>
              <a:tr h="594184"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Water temperature</a:t>
                      </a:r>
                      <a:endParaRPr lang="en-US" sz="1600" b="0" i="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25–28 °C </a:t>
                      </a:r>
                      <a:endParaRPr lang="en-US" sz="1600" b="0" i="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</a:tcPr>
                </a:tc>
              </a:tr>
              <a:tr h="297092"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Light intensity</a:t>
                      </a:r>
                      <a:endParaRPr lang="en-US" sz="1600" b="0" i="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minimum </a:t>
                      </a:r>
                      <a:r>
                        <a:rPr lang="en-US" sz="1600" baseline="0" dirty="0" smtClean="0">
                          <a:solidFill>
                            <a:schemeClr val="tx1"/>
                          </a:solidFill>
                        </a:rPr>
                        <a:t> 1500 lux</a:t>
                      </a:r>
                      <a:endParaRPr lang="en-US" sz="1600" b="0" i="0" dirty="0" smtClean="0">
                        <a:solidFill>
                          <a:schemeClr val="tx1"/>
                        </a:solidFill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</a:tcPr>
                </a:tc>
              </a:tr>
              <a:tr h="297092"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Depth</a:t>
                      </a:r>
                      <a:endParaRPr lang="en-US" sz="1600" b="0" i="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minimum 2.0 m </a:t>
                      </a:r>
                      <a:endParaRPr lang="en-US" sz="1600" b="0" i="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</a:tcPr>
                </a:tc>
              </a:tr>
              <a:tr h="594184"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Volume</a:t>
                      </a:r>
                      <a:endParaRPr lang="en-US" sz="1600" b="0" i="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minimum 2,500 (depending on depth)</a:t>
                      </a:r>
                      <a:endParaRPr lang="en-US" sz="1600" b="0" i="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2195942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3400" y="914400"/>
            <a:ext cx="23594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en-U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Semi-Olympic Pools :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5105400" y="1828800"/>
          <a:ext cx="3810000" cy="2819398"/>
        </p:xfrm>
        <a:graphic>
          <a:graphicData uri="http://schemas.openxmlformats.org/drawingml/2006/table">
            <a:tbl>
              <a:tblPr>
                <a:tableStyleId>{D113A9D2-9D6B-4929-AA2D-F23B5EE8CBE7}</a:tableStyleId>
              </a:tblPr>
              <a:tblGrid>
                <a:gridCol w="1606149"/>
                <a:gridCol w="2203851"/>
              </a:tblGrid>
              <a:tr h="308730">
                <a:tc gridSpan="2"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u="none" strike="noStrike" dirty="0" smtClean="0">
                          <a:solidFill>
                            <a:schemeClr val="tx1"/>
                          </a:solidFill>
                        </a:rPr>
                        <a:t>FINA Specifications for Semi-Olympic size  Pools</a:t>
                      </a:r>
                      <a:endParaRPr lang="en-US" sz="1400" b="0" i="0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08730"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Length</a:t>
                      </a:r>
                      <a:endParaRPr lang="en-US" sz="14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25 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m </a:t>
                      </a:r>
                      <a:endParaRPr lang="en-US" sz="14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</a:tr>
              <a:tr h="308730"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Width</a:t>
                      </a:r>
                      <a:endParaRPr lang="en-US" sz="14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smtClean="0">
                          <a:solidFill>
                            <a:schemeClr val="tx1"/>
                          </a:solidFill>
                        </a:rPr>
                        <a:t>12.5 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m </a:t>
                      </a:r>
                      <a:endParaRPr lang="en-US" sz="14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</a:tr>
              <a:tr h="308730"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Number of lanes</a:t>
                      </a:r>
                      <a:endParaRPr lang="en-US" sz="14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en-US" sz="14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</a:tr>
              <a:tr h="308730"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Lane width</a:t>
                      </a:r>
                      <a:endParaRPr lang="en-US" sz="14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minimum 2.0 m</a:t>
                      </a:r>
                      <a:endParaRPr lang="en-US" sz="14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</a:tr>
              <a:tr h="308730"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Water temperature</a:t>
                      </a:r>
                      <a:endParaRPr lang="en-US" sz="14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25–28 °C </a:t>
                      </a:r>
                      <a:endParaRPr lang="en-US" sz="14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</a:tr>
              <a:tr h="308730"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Light intensity</a:t>
                      </a:r>
                      <a:endParaRPr lang="en-US" sz="14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minimum 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</a:rPr>
                        <a:t> 1500 lux</a:t>
                      </a:r>
                      <a:endParaRPr lang="en-US" sz="1400" b="0" i="0" dirty="0" smtClean="0">
                        <a:solidFill>
                          <a:schemeClr val="tx1"/>
                        </a:solidFill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</a:tr>
              <a:tr h="308730"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Depth</a:t>
                      </a:r>
                      <a:endParaRPr lang="en-US" sz="14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minimum 1.3 m </a:t>
                      </a:r>
                      <a:endParaRPr lang="en-US" sz="14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</a:tr>
              <a:tr h="349558"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Volume</a:t>
                      </a:r>
                      <a:endParaRPr lang="en-US" sz="14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minimum 405 m</a:t>
                      </a:r>
                      <a:r>
                        <a:rPr lang="en-US" sz="1400" baseline="30000" dirty="0">
                          <a:solidFill>
                            <a:schemeClr val="tx1"/>
                          </a:solidFill>
                        </a:rPr>
                        <a:t>3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 </a:t>
                      </a:r>
                      <a:endParaRPr lang="en-US" sz="14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</a:tr>
            </a:tbl>
          </a:graphicData>
        </a:graphic>
      </p:graphicFrame>
      <p:pic>
        <p:nvPicPr>
          <p:cNvPr id="4" name="Picture 3" descr="NO-0026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52400" y="1828800"/>
            <a:ext cx="4762500" cy="27813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2195942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0" y="457200"/>
            <a:ext cx="63246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i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Types of Pools (According To Surrounding Environment ) :</a:t>
            </a:r>
          </a:p>
          <a:p>
            <a:endParaRPr lang="en-US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Font typeface="Wingdings" pitchFamily="2" charset="2"/>
              <a:buChar char="v"/>
            </a:pPr>
            <a:r>
              <a:rPr lang="en-U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Indoor Pools</a:t>
            </a:r>
          </a:p>
          <a:p>
            <a:pPr>
              <a:buFont typeface="Wingdings" pitchFamily="2" charset="2"/>
              <a:buChar char="v"/>
            </a:pPr>
            <a:endParaRPr lang="en-US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Font typeface="Wingdings" pitchFamily="2" charset="2"/>
              <a:buChar char="v"/>
            </a:pPr>
            <a:endParaRPr lang="en-US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Font typeface="Wingdings" pitchFamily="2" charset="2"/>
              <a:buChar char="v"/>
            </a:pPr>
            <a:endParaRPr lang="en-US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Font typeface="Wingdings" pitchFamily="2" charset="2"/>
              <a:buChar char="v"/>
            </a:pPr>
            <a:endParaRPr lang="en-US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Font typeface="Wingdings" pitchFamily="2" charset="2"/>
              <a:buChar char="v"/>
            </a:pPr>
            <a:endParaRPr lang="en-US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Font typeface="Wingdings" pitchFamily="2" charset="2"/>
              <a:buChar char="v"/>
            </a:pPr>
            <a:endParaRPr lang="en-US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Font typeface="Wingdings" pitchFamily="2" charset="2"/>
              <a:buChar char="v"/>
            </a:pPr>
            <a:r>
              <a:rPr lang="en-U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Outdoor Pools</a:t>
            </a:r>
          </a:p>
        </p:txBody>
      </p:sp>
      <p:pic>
        <p:nvPicPr>
          <p:cNvPr id="2049" name="Picture 1" descr="C:\Users\Administrator\Desktop\swar el masba7\IMG_132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1447800"/>
            <a:ext cx="2895600" cy="1725038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4" name="Picture 3" descr="http://www.sportzvision.com/images/Sydney%20Aquatic%20Centre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5800" y="1447800"/>
            <a:ext cx="2971800" cy="1752601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2051" name="Picture 3" descr="http://images.asiatravel.com/Hotel/3880/3880_swimmingpool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95800" y="3886200"/>
            <a:ext cx="2973415" cy="1828800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6" name="Picture 5" descr="534808_313752575364990_45440434_n.jpg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838200" y="3886200"/>
            <a:ext cx="2971800" cy="1828800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2195942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95410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sz="2800" b="1" i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Construction And Structural Aspects of Pools</a:t>
            </a:r>
          </a:p>
          <a:p>
            <a:endParaRPr lang="en-US" sz="28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2667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en-U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 Soil and Earthwork</a:t>
            </a:r>
            <a:endParaRPr lang="en-US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762000" y="1752600"/>
            <a:ext cx="4495800" cy="3810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Soil Problems for Swimming Pools :</a:t>
            </a:r>
            <a:endParaRPr lang="en-US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762000" y="2286000"/>
            <a:ext cx="4038600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b="1" i="1" u="none" strike="noStrike" cap="none" normalizeH="0" baseline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i="1" u="none" strike="noStrike" cap="none" normalizeH="0" baseline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itchFamily="18" charset="0"/>
                <a:cs typeface="Times New Roman" pitchFamily="18" charset="0"/>
              </a:rPr>
              <a:t>E</a:t>
            </a:r>
            <a:r>
              <a:rPr kumimoji="0" lang="en-US" i="1" u="none" strike="noStrike" cap="none" normalizeH="0" baseline="0" dirty="0" smtClean="0" bmk="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itchFamily="18" charset="0"/>
                <a:cs typeface="Times New Roman" pitchFamily="18" charset="0"/>
              </a:rPr>
              <a:t>xpansive soil</a:t>
            </a:r>
            <a:endParaRPr lang="en-US" i="1" dirty="0" smtClean="0" bmk="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n-US" i="1" u="none" strike="noStrike" cap="none" normalizeH="0" baseline="0" dirty="0" smtClean="0" bmk="">
              <a:ln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en-US" i="1" dirty="0" smtClean="0" bmk="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 Wet soil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en-US" i="1" dirty="0" smtClean="0" bmk="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en-US" i="1" dirty="0" smtClean="0" bmk="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 Ground water near the surface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en-US" i="1" dirty="0" smtClean="0" bmk="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 (Temporary or  permanent condition)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en-US" i="1" dirty="0" smtClean="0" bmk="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 Rock, sand gravel and solid particles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en-US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 Loose soil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en-US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95942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4800" y="0"/>
            <a:ext cx="8839200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en-U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Types of Pools According to Their Construction Systems:</a:t>
            </a:r>
          </a:p>
          <a:p>
            <a:endParaRPr lang="en-US" b="1" i="1" dirty="0" smtClean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Font typeface="Wingdings" pitchFamily="2" charset="2"/>
              <a:buChar char="Ø"/>
            </a:pPr>
            <a:r>
              <a:rPr lang="en-US" b="1" i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Gunite (Concrete) Pools</a:t>
            </a:r>
          </a:p>
          <a:p>
            <a:pPr>
              <a:buFont typeface="Wingdings" pitchFamily="2" charset="2"/>
              <a:buChar char="v"/>
            </a:pPr>
            <a:endParaRPr lang="en-US" b="1" i="1" dirty="0" smtClean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Font typeface="Wingdings" pitchFamily="2" charset="2"/>
              <a:buChar char="v"/>
            </a:pPr>
            <a:endParaRPr lang="en-US" b="1" i="1" dirty="0" smtClean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Font typeface="Wingdings" pitchFamily="2" charset="2"/>
              <a:buChar char="v"/>
            </a:pPr>
            <a:endParaRPr lang="en-US" b="1" i="1" dirty="0" smtClean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Font typeface="Wingdings" pitchFamily="2" charset="2"/>
              <a:buChar char="v"/>
            </a:pPr>
            <a:endParaRPr lang="en-US" b="1" i="1" dirty="0" smtClean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Font typeface="Wingdings" pitchFamily="2" charset="2"/>
              <a:buChar char="v"/>
            </a:pPr>
            <a:endParaRPr lang="en-US" b="1" i="1" dirty="0" smtClean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Gunite is a dry mixture of cement and sand that is pushed through a "fire hose" via a large compressor.</a:t>
            </a:r>
          </a:p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Finishing Materials: Marble dust, Exposed aggregate finishes, Ceramic tiles.</a:t>
            </a:r>
          </a:p>
          <a:p>
            <a:pPr>
              <a:buFont typeface="Wingdings" pitchFamily="2" charset="2"/>
              <a:buChar char="v"/>
            </a:pPr>
            <a:endParaRPr lang="en-US" b="1" i="1" dirty="0" smtClean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Font typeface="Wingdings" pitchFamily="2" charset="2"/>
              <a:buChar char="Ø"/>
            </a:pPr>
            <a:r>
              <a:rPr lang="en-US" b="1" i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Fiber Glass Swimming Pools</a:t>
            </a:r>
          </a:p>
          <a:p>
            <a:endParaRPr lang="en-US" b="1" i="1" dirty="0" smtClean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b="1" i="1" dirty="0" smtClean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b="1" i="1" dirty="0" smtClean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b="1" i="1" dirty="0" smtClean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b="1" i="1" dirty="0" smtClean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b="1" i="1" dirty="0" smtClean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pool’s container is made from an extra strong type of glass fibers placed in an excavated hole</a:t>
            </a:r>
            <a:r>
              <a:rPr lang="en-US" dirty="0" smtClean="0"/>
              <a:t>.</a:t>
            </a:r>
            <a:endParaRPr lang="en-US" b="1" i="1" dirty="0" smtClean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b="1" i="1" dirty="0" smtClean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Picture 2" descr="http://www.macekasyn.com/data/image/bazeny/usazeni_beton/m/7.jpg">
            <a:hlinkClick r:id="rId2" tgtFrame="&quot;_blank&quot;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3733800"/>
            <a:ext cx="21336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3" descr="http://www.macekasyn.com/data/image/bazeny/usazeni_beton/m/P1120732.JPG">
            <a:hlinkClick r:id="rId4" tgtFrame="&quot;_blank&quot;"/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667000" y="3733800"/>
            <a:ext cx="2037715" cy="147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http://www.macekasyn.com/data/image/bazeny/usazeni_beton/m/6.jpg">
            <a:hlinkClick r:id="rId6" tgtFrame="&quot;_blank&quot;"/>
          </p:cNvPr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800600" y="3733800"/>
            <a:ext cx="2057400" cy="147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Sprayed Concrete"/>
          <p:cNvPicPr/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4800" y="914400"/>
            <a:ext cx="63246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195942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4800" y="228600"/>
            <a:ext cx="8610600" cy="95102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i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Structural Flooring Systems( For swimming pool’s building ):</a:t>
            </a:r>
          </a:p>
          <a:p>
            <a:endParaRPr lang="en-US" b="1" i="1" dirty="0" smtClean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Font typeface="Wingdings" pitchFamily="2" charset="2"/>
              <a:buChar char="v"/>
            </a:pPr>
            <a:r>
              <a:rPr lang="en-U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Concrete Roofs:</a:t>
            </a:r>
          </a:p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Pros: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Resistant to fire and moisture.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Can be shaped in any way desired.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Extremely durable.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Cheap Maintenance</a:t>
            </a:r>
          </a:p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Cons: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Heavy.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Need columns for long spans.</a:t>
            </a:r>
          </a:p>
          <a:p>
            <a:pPr marL="342900" indent="-342900"/>
            <a:r>
              <a:rPr lang="en-US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Types: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Flat Slab.</a:t>
            </a:r>
          </a:p>
          <a:p>
            <a:pPr marL="342900" indent="-342900"/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   Slab with Beams (One way or two way)</a:t>
            </a:r>
          </a:p>
          <a:p>
            <a:pPr marL="342900" indent="-342900"/>
            <a:endParaRPr lang="en-US" dirty="0" smtClean="0"/>
          </a:p>
          <a:p>
            <a:endParaRPr lang="en-US" b="1" i="1" dirty="0" smtClean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b="1" i="1" dirty="0" smtClean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b="1" i="1" dirty="0" smtClean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b="1" i="1" dirty="0" smtClean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b="1" i="1" dirty="0" smtClean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b="1" i="1" dirty="0" smtClean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b="1" i="1" dirty="0" smtClean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b="1" i="1" dirty="0" smtClean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b="1" i="1" dirty="0" smtClean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b="1" i="1" dirty="0" smtClean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b="1" i="1" dirty="0" smtClean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b="1" i="1" dirty="0" smtClean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b="1" i="1" dirty="0" smtClean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b="1" i="1" dirty="0" smtClean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b="1" i="1" dirty="0" smtClean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b="1" i="1" dirty="0" smtClean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b="1" i="1" dirty="0" smtClean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b="1" i="1" dirty="0" smtClean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Picture 2" descr="NK657050.bmp"/>
          <p:cNvPicPr/>
          <p:nvPr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lum contrast="-30000"/>
          </a:blip>
          <a:stretch>
            <a:fillRect/>
          </a:stretch>
        </p:blipFill>
        <p:spPr>
          <a:xfrm>
            <a:off x="5943600" y="4038600"/>
            <a:ext cx="3200400" cy="2057400"/>
          </a:xfrm>
          <a:prstGeom prst="rect">
            <a:avLst/>
          </a:prstGeom>
        </p:spPr>
      </p:pic>
      <p:pic>
        <p:nvPicPr>
          <p:cNvPr id="1026" name="Picture 2" descr="C:\Users\USER\Desktop\slabs.pn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-30000"/>
          </a:blip>
          <a:srcRect/>
          <a:stretch>
            <a:fillRect/>
          </a:stretch>
        </p:blipFill>
        <p:spPr bwMode="auto">
          <a:xfrm>
            <a:off x="1" y="4267201"/>
            <a:ext cx="6095999" cy="158738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195942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S101881344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7D310BA1-D636-4FA6-8511-A91491A6481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TS101881344</Template>
  <TotalTime>584</TotalTime>
  <Words>983</Words>
  <Application>Microsoft Office PowerPoint</Application>
  <PresentationFormat>On-screen Show (4:3)</PresentationFormat>
  <Paragraphs>385</Paragraphs>
  <Slides>27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TS101881344</vt:lpstr>
      <vt:lpstr> An-Najah National University Building Engineering Department  Environmentally Friendly Indoor Swimming Pool  At An-Najah University  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Thank You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Essam</dc:creator>
  <dc:description>2010 animated water waves powerpoint template from presentationpro.com</dc:description>
  <cp:lastModifiedBy>Essam</cp:lastModifiedBy>
  <cp:revision>55</cp:revision>
  <dcterms:created xsi:type="dcterms:W3CDTF">2013-01-03T10:15:56Z</dcterms:created>
  <dcterms:modified xsi:type="dcterms:W3CDTF">2013-01-07T18:15:33Z</dcterms:modified>
  <cp:category>2010 nature</cp:category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TC018813449991</vt:lpwstr>
  </property>
</Properties>
</file>