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50" r:id="rId1"/>
    <p:sldMasterId id="2147483652" r:id="rId2"/>
    <p:sldMasterId id="2147483684" r:id="rId3"/>
  </p:sldMasterIdLst>
  <p:notesMasterIdLst>
    <p:notesMasterId r:id="rId115"/>
  </p:notesMasterIdLst>
  <p:sldIdLst>
    <p:sldId id="271" r:id="rId4"/>
    <p:sldId id="262" r:id="rId5"/>
    <p:sldId id="310" r:id="rId6"/>
    <p:sldId id="401" r:id="rId7"/>
    <p:sldId id="315" r:id="rId8"/>
    <p:sldId id="316" r:id="rId9"/>
    <p:sldId id="317" r:id="rId10"/>
    <p:sldId id="337" r:id="rId11"/>
    <p:sldId id="419" r:id="rId12"/>
    <p:sldId id="314" r:id="rId13"/>
    <p:sldId id="322" r:id="rId14"/>
    <p:sldId id="319" r:id="rId15"/>
    <p:sldId id="334" r:id="rId16"/>
    <p:sldId id="404" r:id="rId17"/>
    <p:sldId id="423" r:id="rId18"/>
    <p:sldId id="405" r:id="rId19"/>
    <p:sldId id="333" r:id="rId20"/>
    <p:sldId id="339" r:id="rId21"/>
    <p:sldId id="424" r:id="rId22"/>
    <p:sldId id="340" r:id="rId23"/>
    <p:sldId id="341" r:id="rId24"/>
    <p:sldId id="406" r:id="rId25"/>
    <p:sldId id="407" r:id="rId26"/>
    <p:sldId id="408" r:id="rId27"/>
    <p:sldId id="411" r:id="rId28"/>
    <p:sldId id="413" r:id="rId29"/>
    <p:sldId id="356" r:id="rId30"/>
    <p:sldId id="425" r:id="rId31"/>
    <p:sldId id="358" r:id="rId32"/>
    <p:sldId id="361" r:id="rId33"/>
    <p:sldId id="415" r:id="rId34"/>
    <p:sldId id="416" r:id="rId35"/>
    <p:sldId id="381" r:id="rId36"/>
    <p:sldId id="387" r:id="rId37"/>
    <p:sldId id="495" r:id="rId38"/>
    <p:sldId id="336" r:id="rId39"/>
    <p:sldId id="422" r:id="rId40"/>
    <p:sldId id="421" r:id="rId41"/>
    <p:sldId id="409" r:id="rId42"/>
    <p:sldId id="427" r:id="rId43"/>
    <p:sldId id="428" r:id="rId44"/>
    <p:sldId id="429" r:id="rId45"/>
    <p:sldId id="430" r:id="rId46"/>
    <p:sldId id="431" r:id="rId47"/>
    <p:sldId id="432" r:id="rId48"/>
    <p:sldId id="433" r:id="rId49"/>
    <p:sldId id="434" r:id="rId50"/>
    <p:sldId id="435" r:id="rId51"/>
    <p:sldId id="436" r:id="rId52"/>
    <p:sldId id="437" r:id="rId53"/>
    <p:sldId id="438" r:id="rId54"/>
    <p:sldId id="439" r:id="rId55"/>
    <p:sldId id="440" r:id="rId56"/>
    <p:sldId id="441" r:id="rId57"/>
    <p:sldId id="442" r:id="rId58"/>
    <p:sldId id="443" r:id="rId59"/>
    <p:sldId id="444" r:id="rId60"/>
    <p:sldId id="386" r:id="rId61"/>
    <p:sldId id="445" r:id="rId62"/>
    <p:sldId id="446" r:id="rId63"/>
    <p:sldId id="447" r:id="rId64"/>
    <p:sldId id="448" r:id="rId65"/>
    <p:sldId id="426" r:id="rId66"/>
    <p:sldId id="357" r:id="rId67"/>
    <p:sldId id="470" r:id="rId68"/>
    <p:sldId id="471" r:id="rId69"/>
    <p:sldId id="472" r:id="rId70"/>
    <p:sldId id="473" r:id="rId71"/>
    <p:sldId id="474" r:id="rId72"/>
    <p:sldId id="475" r:id="rId73"/>
    <p:sldId id="476" r:id="rId74"/>
    <p:sldId id="477" r:id="rId75"/>
    <p:sldId id="478" r:id="rId76"/>
    <p:sldId id="479" r:id="rId77"/>
    <p:sldId id="480" r:id="rId78"/>
    <p:sldId id="481" r:id="rId79"/>
    <p:sldId id="483" r:id="rId80"/>
    <p:sldId id="484" r:id="rId81"/>
    <p:sldId id="469" r:id="rId82"/>
    <p:sldId id="482" r:id="rId83"/>
    <p:sldId id="485" r:id="rId84"/>
    <p:sldId id="486" r:id="rId85"/>
    <p:sldId id="487" r:id="rId86"/>
    <p:sldId id="488" r:id="rId87"/>
    <p:sldId id="489" r:id="rId88"/>
    <p:sldId id="490" r:id="rId89"/>
    <p:sldId id="491" r:id="rId90"/>
    <p:sldId id="492" r:id="rId91"/>
    <p:sldId id="493" r:id="rId92"/>
    <p:sldId id="494" r:id="rId93"/>
    <p:sldId id="449" r:id="rId94"/>
    <p:sldId id="450" r:id="rId95"/>
    <p:sldId id="451" r:id="rId96"/>
    <p:sldId id="461" r:id="rId97"/>
    <p:sldId id="452" r:id="rId98"/>
    <p:sldId id="453" r:id="rId99"/>
    <p:sldId id="454" r:id="rId100"/>
    <p:sldId id="455" r:id="rId101"/>
    <p:sldId id="456" r:id="rId102"/>
    <p:sldId id="457" r:id="rId103"/>
    <p:sldId id="458" r:id="rId104"/>
    <p:sldId id="459" r:id="rId105"/>
    <p:sldId id="460" r:id="rId106"/>
    <p:sldId id="462" r:id="rId107"/>
    <p:sldId id="463" r:id="rId108"/>
    <p:sldId id="464" r:id="rId109"/>
    <p:sldId id="465" r:id="rId110"/>
    <p:sldId id="466" r:id="rId111"/>
    <p:sldId id="467" r:id="rId112"/>
    <p:sldId id="468" r:id="rId113"/>
    <p:sldId id="399" r:id="rId114"/>
  </p:sldIdLst>
  <p:sldSz cx="12192000" cy="6858000"/>
  <p:notesSz cx="6858000" cy="9144000"/>
  <p:defaultTextStyle>
    <a:defPPr>
      <a:defRPr lang="en-US"/>
    </a:defPPr>
    <a:lvl1pPr marL="0" algn="l" defTabSz="914286" rtl="0" eaLnBrk="1" latinLnBrk="0" hangingPunct="1">
      <a:defRPr sz="1800" kern="1200">
        <a:solidFill>
          <a:schemeClr val="tx1"/>
        </a:solidFill>
        <a:latin typeface="+mn-lt"/>
        <a:ea typeface="+mn-ea"/>
        <a:cs typeface="+mn-cs"/>
      </a:defRPr>
    </a:lvl1pPr>
    <a:lvl2pPr marL="457144" algn="l" defTabSz="914286" rtl="0" eaLnBrk="1" latinLnBrk="0" hangingPunct="1">
      <a:defRPr sz="1800" kern="1200">
        <a:solidFill>
          <a:schemeClr val="tx1"/>
        </a:solidFill>
        <a:latin typeface="+mn-lt"/>
        <a:ea typeface="+mn-ea"/>
        <a:cs typeface="+mn-cs"/>
      </a:defRPr>
    </a:lvl2pPr>
    <a:lvl3pPr marL="914286" algn="l" defTabSz="914286" rtl="0" eaLnBrk="1" latinLnBrk="0" hangingPunct="1">
      <a:defRPr sz="1800" kern="1200">
        <a:solidFill>
          <a:schemeClr val="tx1"/>
        </a:solidFill>
        <a:latin typeface="+mn-lt"/>
        <a:ea typeface="+mn-ea"/>
        <a:cs typeface="+mn-cs"/>
      </a:defRPr>
    </a:lvl3pPr>
    <a:lvl4pPr marL="1371429" algn="l" defTabSz="914286" rtl="0" eaLnBrk="1" latinLnBrk="0" hangingPunct="1">
      <a:defRPr sz="1800" kern="1200">
        <a:solidFill>
          <a:schemeClr val="tx1"/>
        </a:solidFill>
        <a:latin typeface="+mn-lt"/>
        <a:ea typeface="+mn-ea"/>
        <a:cs typeface="+mn-cs"/>
      </a:defRPr>
    </a:lvl4pPr>
    <a:lvl5pPr marL="1828571" algn="l" defTabSz="914286" rtl="0" eaLnBrk="1" latinLnBrk="0" hangingPunct="1">
      <a:defRPr sz="1800" kern="1200">
        <a:solidFill>
          <a:schemeClr val="tx1"/>
        </a:solidFill>
        <a:latin typeface="+mn-lt"/>
        <a:ea typeface="+mn-ea"/>
        <a:cs typeface="+mn-cs"/>
      </a:defRPr>
    </a:lvl5pPr>
    <a:lvl6pPr marL="2285715" algn="l" defTabSz="914286" rtl="0" eaLnBrk="1" latinLnBrk="0" hangingPunct="1">
      <a:defRPr sz="1800" kern="1200">
        <a:solidFill>
          <a:schemeClr val="tx1"/>
        </a:solidFill>
        <a:latin typeface="+mn-lt"/>
        <a:ea typeface="+mn-ea"/>
        <a:cs typeface="+mn-cs"/>
      </a:defRPr>
    </a:lvl6pPr>
    <a:lvl7pPr marL="2742857" algn="l" defTabSz="914286" rtl="0" eaLnBrk="1" latinLnBrk="0" hangingPunct="1">
      <a:defRPr sz="1800" kern="1200">
        <a:solidFill>
          <a:schemeClr val="tx1"/>
        </a:solidFill>
        <a:latin typeface="+mn-lt"/>
        <a:ea typeface="+mn-ea"/>
        <a:cs typeface="+mn-cs"/>
      </a:defRPr>
    </a:lvl7pPr>
    <a:lvl8pPr marL="3200000" algn="l" defTabSz="914286" rtl="0" eaLnBrk="1" latinLnBrk="0" hangingPunct="1">
      <a:defRPr sz="1800" kern="1200">
        <a:solidFill>
          <a:schemeClr val="tx1"/>
        </a:solidFill>
        <a:latin typeface="+mn-lt"/>
        <a:ea typeface="+mn-ea"/>
        <a:cs typeface="+mn-cs"/>
      </a:defRPr>
    </a:lvl8pPr>
    <a:lvl9pPr marL="3657144" algn="l" defTabSz="914286"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AB7C96C-5037-49C4-AA24-8D9BB58A0F81}">
          <p14:sldIdLst>
            <p14:sldId id="271"/>
          </p14:sldIdLst>
        </p14:section>
        <p14:section name="Untitled Section" id="{E4431401-C725-44B5-9D3B-E34F800EBE8E}">
          <p14:sldIdLst>
            <p14:sldId id="262"/>
            <p14:sldId id="310"/>
            <p14:sldId id="401"/>
            <p14:sldId id="315"/>
            <p14:sldId id="316"/>
            <p14:sldId id="317"/>
            <p14:sldId id="337"/>
            <p14:sldId id="419"/>
            <p14:sldId id="314"/>
            <p14:sldId id="322"/>
            <p14:sldId id="319"/>
            <p14:sldId id="334"/>
            <p14:sldId id="404"/>
            <p14:sldId id="423"/>
            <p14:sldId id="405"/>
            <p14:sldId id="333"/>
            <p14:sldId id="339"/>
            <p14:sldId id="424"/>
            <p14:sldId id="340"/>
            <p14:sldId id="341"/>
            <p14:sldId id="406"/>
            <p14:sldId id="407"/>
            <p14:sldId id="408"/>
            <p14:sldId id="411"/>
            <p14:sldId id="413"/>
            <p14:sldId id="356"/>
            <p14:sldId id="425"/>
            <p14:sldId id="358"/>
            <p14:sldId id="361"/>
            <p14:sldId id="415"/>
            <p14:sldId id="416"/>
            <p14:sldId id="381"/>
            <p14:sldId id="387"/>
            <p14:sldId id="495"/>
            <p14:sldId id="336"/>
            <p14:sldId id="422"/>
            <p14:sldId id="421"/>
            <p14:sldId id="409"/>
            <p14:sldId id="427"/>
            <p14:sldId id="428"/>
            <p14:sldId id="429"/>
            <p14:sldId id="430"/>
            <p14:sldId id="431"/>
            <p14:sldId id="432"/>
            <p14:sldId id="433"/>
            <p14:sldId id="434"/>
            <p14:sldId id="435"/>
            <p14:sldId id="436"/>
            <p14:sldId id="437"/>
            <p14:sldId id="438"/>
            <p14:sldId id="439"/>
            <p14:sldId id="440"/>
            <p14:sldId id="441"/>
            <p14:sldId id="442"/>
            <p14:sldId id="443"/>
            <p14:sldId id="444"/>
            <p14:sldId id="386"/>
            <p14:sldId id="445"/>
            <p14:sldId id="446"/>
            <p14:sldId id="447"/>
            <p14:sldId id="448"/>
            <p14:sldId id="426"/>
            <p14:sldId id="357"/>
            <p14:sldId id="470"/>
            <p14:sldId id="471"/>
            <p14:sldId id="472"/>
            <p14:sldId id="473"/>
            <p14:sldId id="474"/>
            <p14:sldId id="475"/>
            <p14:sldId id="476"/>
            <p14:sldId id="477"/>
            <p14:sldId id="478"/>
            <p14:sldId id="479"/>
            <p14:sldId id="480"/>
            <p14:sldId id="481"/>
            <p14:sldId id="483"/>
            <p14:sldId id="484"/>
            <p14:sldId id="469"/>
            <p14:sldId id="482"/>
            <p14:sldId id="485"/>
            <p14:sldId id="486"/>
            <p14:sldId id="487"/>
            <p14:sldId id="488"/>
            <p14:sldId id="489"/>
            <p14:sldId id="490"/>
            <p14:sldId id="491"/>
            <p14:sldId id="492"/>
            <p14:sldId id="493"/>
            <p14:sldId id="494"/>
            <p14:sldId id="449"/>
            <p14:sldId id="450"/>
            <p14:sldId id="451"/>
            <p14:sldId id="461"/>
            <p14:sldId id="452"/>
            <p14:sldId id="453"/>
            <p14:sldId id="454"/>
            <p14:sldId id="455"/>
            <p14:sldId id="456"/>
            <p14:sldId id="457"/>
            <p14:sldId id="458"/>
            <p14:sldId id="459"/>
            <p14:sldId id="460"/>
            <p14:sldId id="462"/>
            <p14:sldId id="463"/>
            <p14:sldId id="464"/>
            <p14:sldId id="465"/>
            <p14:sldId id="466"/>
            <p14:sldId id="467"/>
            <p14:sldId id="468"/>
            <p14:sldId id="399"/>
          </p14:sldIdLst>
        </p14:section>
      </p14:sectionLst>
    </p:ext>
    <p:ext uri="{EFAFB233-063F-42B5-8137-9DF3F51BA10A}">
      <p15:sldGuideLst xmlns:p15="http://schemas.microsoft.com/office/powerpoint/2012/main">
        <p15:guide id="1" orient="horz" pos="2352"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dayy odeh" initials="oo" lastIdx="2" clrIdx="0">
    <p:extLst>
      <p:ext uri="{19B8F6BF-5375-455C-9EA6-DF929625EA0E}">
        <p15:presenceInfo xmlns:p15="http://schemas.microsoft.com/office/powerpoint/2012/main" userId="2756b5c26b835bf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7900"/>
    <a:srgbClr val="FF7F00"/>
    <a:srgbClr val="606060"/>
    <a:srgbClr val="7D7D7D"/>
    <a:srgbClr val="E7E5E6"/>
    <a:srgbClr val="BABFC2"/>
    <a:srgbClr val="A5AA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545" autoAdjust="0"/>
    <p:restoredTop sz="94660"/>
  </p:normalViewPr>
  <p:slideViewPr>
    <p:cSldViewPr snapToGrid="0">
      <p:cViewPr varScale="1">
        <p:scale>
          <a:sx n="64" d="100"/>
          <a:sy n="64" d="100"/>
        </p:scale>
        <p:origin x="84" y="264"/>
      </p:cViewPr>
      <p:guideLst>
        <p:guide orient="horz" pos="2352"/>
        <p:guide pos="384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117" Type="http://schemas.openxmlformats.org/officeDocument/2006/relationships/presProps" Target="presProps.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84" Type="http://schemas.openxmlformats.org/officeDocument/2006/relationships/slide" Target="slides/slide81.xml"/><Relationship Id="rId89" Type="http://schemas.openxmlformats.org/officeDocument/2006/relationships/slide" Target="slides/slide86.xml"/><Relationship Id="rId112" Type="http://schemas.openxmlformats.org/officeDocument/2006/relationships/slide" Target="slides/slide109.xml"/><Relationship Id="rId16" Type="http://schemas.openxmlformats.org/officeDocument/2006/relationships/slide" Target="slides/slide13.xml"/><Relationship Id="rId107" Type="http://schemas.openxmlformats.org/officeDocument/2006/relationships/slide" Target="slides/slide104.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slide" Target="slides/slide71.xml"/><Relationship Id="rId79" Type="http://schemas.openxmlformats.org/officeDocument/2006/relationships/slide" Target="slides/slide76.xml"/><Relationship Id="rId87" Type="http://schemas.openxmlformats.org/officeDocument/2006/relationships/slide" Target="slides/slide84.xml"/><Relationship Id="rId102" Type="http://schemas.openxmlformats.org/officeDocument/2006/relationships/slide" Target="slides/slide99.xml"/><Relationship Id="rId110" Type="http://schemas.openxmlformats.org/officeDocument/2006/relationships/slide" Target="slides/slide107.xml"/><Relationship Id="rId115" Type="http://schemas.openxmlformats.org/officeDocument/2006/relationships/notesMaster" Target="notesMasters/notesMaster1.xml"/><Relationship Id="rId5" Type="http://schemas.openxmlformats.org/officeDocument/2006/relationships/slide" Target="slides/slide2.xml"/><Relationship Id="rId61" Type="http://schemas.openxmlformats.org/officeDocument/2006/relationships/slide" Target="slides/slide58.xml"/><Relationship Id="rId82" Type="http://schemas.openxmlformats.org/officeDocument/2006/relationships/slide" Target="slides/slide79.xml"/><Relationship Id="rId90" Type="http://schemas.openxmlformats.org/officeDocument/2006/relationships/slide" Target="slides/slide87.xml"/><Relationship Id="rId95" Type="http://schemas.openxmlformats.org/officeDocument/2006/relationships/slide" Target="slides/slide92.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100" Type="http://schemas.openxmlformats.org/officeDocument/2006/relationships/slide" Target="slides/slide97.xml"/><Relationship Id="rId105" Type="http://schemas.openxmlformats.org/officeDocument/2006/relationships/slide" Target="slides/slide102.xml"/><Relationship Id="rId113" Type="http://schemas.openxmlformats.org/officeDocument/2006/relationships/slide" Target="slides/slide110.xml"/><Relationship Id="rId118" Type="http://schemas.openxmlformats.org/officeDocument/2006/relationships/viewProps" Target="viewProps.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slide" Target="slides/slide77.xml"/><Relationship Id="rId85" Type="http://schemas.openxmlformats.org/officeDocument/2006/relationships/slide" Target="slides/slide82.xml"/><Relationship Id="rId93" Type="http://schemas.openxmlformats.org/officeDocument/2006/relationships/slide" Target="slides/slide90.xml"/><Relationship Id="rId98" Type="http://schemas.openxmlformats.org/officeDocument/2006/relationships/slide" Target="slides/slide9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103" Type="http://schemas.openxmlformats.org/officeDocument/2006/relationships/slide" Target="slides/slide100.xml"/><Relationship Id="rId108" Type="http://schemas.openxmlformats.org/officeDocument/2006/relationships/slide" Target="slides/slide105.xml"/><Relationship Id="rId116" Type="http://schemas.openxmlformats.org/officeDocument/2006/relationships/commentAuthors" Target="commentAuthors.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slide" Target="slides/slide80.xml"/><Relationship Id="rId88" Type="http://schemas.openxmlformats.org/officeDocument/2006/relationships/slide" Target="slides/slide85.xml"/><Relationship Id="rId91" Type="http://schemas.openxmlformats.org/officeDocument/2006/relationships/slide" Target="slides/slide88.xml"/><Relationship Id="rId96" Type="http://schemas.openxmlformats.org/officeDocument/2006/relationships/slide" Target="slides/slide93.xml"/><Relationship Id="rId111" Type="http://schemas.openxmlformats.org/officeDocument/2006/relationships/slide" Target="slides/slide108.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6" Type="http://schemas.openxmlformats.org/officeDocument/2006/relationships/slide" Target="slides/slide103.xml"/><Relationship Id="rId114" Type="http://schemas.openxmlformats.org/officeDocument/2006/relationships/slide" Target="slides/slide111.xml"/><Relationship Id="rId119" Type="http://schemas.openxmlformats.org/officeDocument/2006/relationships/theme" Target="theme/theme1.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slide" Target="slides/slide78.xml"/><Relationship Id="rId86" Type="http://schemas.openxmlformats.org/officeDocument/2006/relationships/slide" Target="slides/slide83.xml"/><Relationship Id="rId94" Type="http://schemas.openxmlformats.org/officeDocument/2006/relationships/slide" Target="slides/slide91.xml"/><Relationship Id="rId99" Type="http://schemas.openxmlformats.org/officeDocument/2006/relationships/slide" Target="slides/slide96.xml"/><Relationship Id="rId101" Type="http://schemas.openxmlformats.org/officeDocument/2006/relationships/slide" Target="slides/slide98.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109" Type="http://schemas.openxmlformats.org/officeDocument/2006/relationships/slide" Target="slides/slide10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slide" Target="slides/slide73.xml"/><Relationship Id="rId97" Type="http://schemas.openxmlformats.org/officeDocument/2006/relationships/slide" Target="slides/slide94.xml"/><Relationship Id="rId104" Type="http://schemas.openxmlformats.org/officeDocument/2006/relationships/slide" Target="slides/slide101.xml"/><Relationship Id="rId120" Type="http://schemas.openxmlformats.org/officeDocument/2006/relationships/tableStyles" Target="tableStyles.xml"/><Relationship Id="rId7" Type="http://schemas.openxmlformats.org/officeDocument/2006/relationships/slide" Target="slides/slide4.xml"/><Relationship Id="rId71" Type="http://schemas.openxmlformats.org/officeDocument/2006/relationships/slide" Target="slides/slide68.xml"/><Relationship Id="rId92" Type="http://schemas.openxmlformats.org/officeDocument/2006/relationships/slide" Target="slides/slide89.xml"/><Relationship Id="rId2" Type="http://schemas.openxmlformats.org/officeDocument/2006/relationships/slideMaster" Target="slideMasters/slideMaster2.xml"/><Relationship Id="rId29" Type="http://schemas.openxmlformats.org/officeDocument/2006/relationships/slide" Target="slides/slide26.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0-06-02T12:06:49.068" idx="1">
    <p:pos x="10" y="10"/>
    <p:text/>
    <p:extLst>
      <p:ext uri="{C676402C-5697-4E1C-873F-D02D1690AC5C}">
        <p15:threadingInfo xmlns:p15="http://schemas.microsoft.com/office/powerpoint/2012/main" timeZoneBias="4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FBEAA8-167F-4DEA-BE8A-3B1D83D46F6D}" type="datetimeFigureOut">
              <a:rPr lang="en-US" smtClean="0"/>
              <a:t>1/6/2021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59C3E39-26F2-481E-A211-106FFE2C6224}" type="slidenum">
              <a:rPr lang="en-US" smtClean="0"/>
              <a:t>‹#›</a:t>
            </a:fld>
            <a:endParaRPr lang="en-US"/>
          </a:p>
        </p:txBody>
      </p:sp>
    </p:spTree>
    <p:extLst>
      <p:ext uri="{BB962C8B-B14F-4D97-AF65-F5344CB8AC3E}">
        <p14:creationId xmlns:p14="http://schemas.microsoft.com/office/powerpoint/2010/main" val="14542190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Cover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367502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Contents slide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972443" y="287255"/>
            <a:ext cx="11219558" cy="724247"/>
          </a:xfrm>
          <a:prstGeom prst="rect">
            <a:avLst/>
          </a:prstGeom>
        </p:spPr>
        <p:txBody>
          <a:bodyPr anchor="ctr"/>
          <a:lstStyle>
            <a:lvl1pPr marL="0" indent="0" algn="l">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
        <p:nvSpPr>
          <p:cNvPr id="9" name="Freeform: Shape 8">
            <a:extLst>
              <a:ext uri="{FF2B5EF4-FFF2-40B4-BE49-F238E27FC236}">
                <a16:creationId xmlns:a16="http://schemas.microsoft.com/office/drawing/2014/main" id="{FA710374-A0D0-4639-B013-35A506CD37E6}"/>
              </a:ext>
            </a:extLst>
          </p:cNvPr>
          <p:cNvSpPr>
            <a:spLocks/>
          </p:cNvSpPr>
          <p:nvPr userDrawn="1"/>
        </p:nvSpPr>
        <p:spPr bwMode="auto">
          <a:xfrm>
            <a:off x="9125380" y="6274754"/>
            <a:ext cx="3066619" cy="488403"/>
          </a:xfrm>
          <a:custGeom>
            <a:avLst/>
            <a:gdLst>
              <a:gd name="connsiteX0" fmla="*/ 5307865 w 12192148"/>
              <a:gd name="connsiteY0" fmla="*/ 0 h 1941773"/>
              <a:gd name="connsiteX1" fmla="*/ 5817217 w 12192148"/>
              <a:gd name="connsiteY1" fmla="*/ 0 h 1941773"/>
              <a:gd name="connsiteX2" fmla="*/ 5817217 w 12192148"/>
              <a:gd name="connsiteY2" fmla="*/ 697113 h 1941773"/>
              <a:gd name="connsiteX3" fmla="*/ 6190042 w 12192148"/>
              <a:gd name="connsiteY3" fmla="*/ 697113 h 1941773"/>
              <a:gd name="connsiteX4" fmla="*/ 6190042 w 12192148"/>
              <a:gd name="connsiteY4" fmla="*/ 1325570 h 1941773"/>
              <a:gd name="connsiteX5" fmla="*/ 6489353 w 12192148"/>
              <a:gd name="connsiteY5" fmla="*/ 1325570 h 1941773"/>
              <a:gd name="connsiteX6" fmla="*/ 6489353 w 12192148"/>
              <a:gd name="connsiteY6" fmla="*/ 1114324 h 1941773"/>
              <a:gd name="connsiteX7" fmla="*/ 6898935 w 12192148"/>
              <a:gd name="connsiteY7" fmla="*/ 1114324 h 1941773"/>
              <a:gd name="connsiteX8" fmla="*/ 6898935 w 12192148"/>
              <a:gd name="connsiteY8" fmla="*/ 348556 h 1941773"/>
              <a:gd name="connsiteX9" fmla="*/ 7219249 w 12192148"/>
              <a:gd name="connsiteY9" fmla="*/ 348556 h 1941773"/>
              <a:gd name="connsiteX10" fmla="*/ 7219249 w 12192148"/>
              <a:gd name="connsiteY10" fmla="*/ 1093199 h 1941773"/>
              <a:gd name="connsiteX11" fmla="*/ 7413539 w 12192148"/>
              <a:gd name="connsiteY11" fmla="*/ 1093199 h 1941773"/>
              <a:gd name="connsiteX12" fmla="*/ 7413539 w 12192148"/>
              <a:gd name="connsiteY12" fmla="*/ 517553 h 1941773"/>
              <a:gd name="connsiteX13" fmla="*/ 7875631 w 12192148"/>
              <a:gd name="connsiteY13" fmla="*/ 517553 h 1941773"/>
              <a:gd name="connsiteX14" fmla="*/ 7875631 w 12192148"/>
              <a:gd name="connsiteY14" fmla="*/ 1103761 h 1941773"/>
              <a:gd name="connsiteX15" fmla="*/ 8342975 w 12192148"/>
              <a:gd name="connsiteY15" fmla="*/ 1103761 h 1941773"/>
              <a:gd name="connsiteX16" fmla="*/ 8342975 w 12192148"/>
              <a:gd name="connsiteY16" fmla="*/ 739362 h 1941773"/>
              <a:gd name="connsiteX17" fmla="*/ 8852328 w 12192148"/>
              <a:gd name="connsiteY17" fmla="*/ 739362 h 1941773"/>
              <a:gd name="connsiteX18" fmla="*/ 8852328 w 12192148"/>
              <a:gd name="connsiteY18" fmla="*/ 1093199 h 1941773"/>
              <a:gd name="connsiteX19" fmla="*/ 9240906 w 12192148"/>
              <a:gd name="connsiteY19" fmla="*/ 1093199 h 1941773"/>
              <a:gd name="connsiteX20" fmla="*/ 9240906 w 12192148"/>
              <a:gd name="connsiteY20" fmla="*/ 924202 h 1941773"/>
              <a:gd name="connsiteX21" fmla="*/ 9503459 w 12192148"/>
              <a:gd name="connsiteY21" fmla="*/ 929483 h 1941773"/>
              <a:gd name="connsiteX22" fmla="*/ 9503459 w 12192148"/>
              <a:gd name="connsiteY22" fmla="*/ 781611 h 1941773"/>
              <a:gd name="connsiteX23" fmla="*/ 9771263 w 12192148"/>
              <a:gd name="connsiteY23" fmla="*/ 781611 h 1941773"/>
              <a:gd name="connsiteX24" fmla="*/ 9771263 w 12192148"/>
              <a:gd name="connsiteY24" fmla="*/ 918921 h 1941773"/>
              <a:gd name="connsiteX25" fmla="*/ 10028565 w 12192148"/>
              <a:gd name="connsiteY25" fmla="*/ 918921 h 1941773"/>
              <a:gd name="connsiteX26" fmla="*/ 10028565 w 12192148"/>
              <a:gd name="connsiteY26" fmla="*/ 765768 h 1941773"/>
              <a:gd name="connsiteX27" fmla="*/ 10280615 w 12192148"/>
              <a:gd name="connsiteY27" fmla="*/ 771049 h 1941773"/>
              <a:gd name="connsiteX28" fmla="*/ 10280615 w 12192148"/>
              <a:gd name="connsiteY28" fmla="*/ 190122 h 1941773"/>
              <a:gd name="connsiteX29" fmla="*/ 10789968 w 12192148"/>
              <a:gd name="connsiteY29" fmla="*/ 190122 h 1941773"/>
              <a:gd name="connsiteX30" fmla="*/ 10789968 w 12192148"/>
              <a:gd name="connsiteY30" fmla="*/ 697113 h 1941773"/>
              <a:gd name="connsiteX31" fmla="*/ 11168044 w 12192148"/>
              <a:gd name="connsiteY31" fmla="*/ 697113 h 1941773"/>
              <a:gd name="connsiteX32" fmla="*/ 11168044 w 12192148"/>
              <a:gd name="connsiteY32" fmla="*/ 1621315 h 1941773"/>
              <a:gd name="connsiteX33" fmla="*/ 11467354 w 12192148"/>
              <a:gd name="connsiteY33" fmla="*/ 1621315 h 1941773"/>
              <a:gd name="connsiteX34" fmla="*/ 11467354 w 12192148"/>
              <a:gd name="connsiteY34" fmla="*/ 1114324 h 1941773"/>
              <a:gd name="connsiteX35" fmla="*/ 11871686 w 12192148"/>
              <a:gd name="connsiteY35" fmla="*/ 1114324 h 1941773"/>
              <a:gd name="connsiteX36" fmla="*/ 11871686 w 12192148"/>
              <a:gd name="connsiteY36" fmla="*/ 348556 h 1941773"/>
              <a:gd name="connsiteX37" fmla="*/ 12192000 w 12192148"/>
              <a:gd name="connsiteY37" fmla="*/ 348556 h 1941773"/>
              <a:gd name="connsiteX38" fmla="*/ 12192000 w 12192148"/>
              <a:gd name="connsiteY38" fmla="*/ 1754103 h 1941773"/>
              <a:gd name="connsiteX39" fmla="*/ 12192000 w 12192148"/>
              <a:gd name="connsiteY39" fmla="*/ 1896676 h 1941773"/>
              <a:gd name="connsiteX40" fmla="*/ 12192148 w 12192148"/>
              <a:gd name="connsiteY40" fmla="*/ 1896676 h 1941773"/>
              <a:gd name="connsiteX41" fmla="*/ 12192148 w 12192148"/>
              <a:gd name="connsiteY41" fmla="*/ 1941773 h 1941773"/>
              <a:gd name="connsiteX42" fmla="*/ 0 w 12192148"/>
              <a:gd name="connsiteY42" fmla="*/ 1941773 h 1941773"/>
              <a:gd name="connsiteX43" fmla="*/ 0 w 12192148"/>
              <a:gd name="connsiteY43" fmla="*/ 1896676 h 1941773"/>
              <a:gd name="connsiteX44" fmla="*/ 0 w 12192148"/>
              <a:gd name="connsiteY44" fmla="*/ 1573784 h 1941773"/>
              <a:gd name="connsiteX45" fmla="*/ 112847 w 12192148"/>
              <a:gd name="connsiteY45" fmla="*/ 1573784 h 1941773"/>
              <a:gd name="connsiteX46" fmla="*/ 293106 w 12192148"/>
              <a:gd name="connsiteY46" fmla="*/ 1573784 h 1941773"/>
              <a:gd name="connsiteX47" fmla="*/ 293106 w 12192148"/>
              <a:gd name="connsiteY47" fmla="*/ 411930 h 1941773"/>
              <a:gd name="connsiteX48" fmla="*/ 655428 w 12192148"/>
              <a:gd name="connsiteY48" fmla="*/ 411930 h 1941773"/>
              <a:gd name="connsiteX49" fmla="*/ 655428 w 12192148"/>
              <a:gd name="connsiteY49" fmla="*/ 1373100 h 1941773"/>
              <a:gd name="connsiteX50" fmla="*/ 791956 w 12192148"/>
              <a:gd name="connsiteY50" fmla="*/ 1188260 h 1941773"/>
              <a:gd name="connsiteX51" fmla="*/ 954739 w 12192148"/>
              <a:gd name="connsiteY51" fmla="*/ 1399506 h 1941773"/>
              <a:gd name="connsiteX52" fmla="*/ 1101768 w 12192148"/>
              <a:gd name="connsiteY52" fmla="*/ 1188260 h 1941773"/>
              <a:gd name="connsiteX53" fmla="*/ 1264551 w 12192148"/>
              <a:gd name="connsiteY53" fmla="*/ 1399506 h 1941773"/>
              <a:gd name="connsiteX54" fmla="*/ 1411580 w 12192148"/>
              <a:gd name="connsiteY54" fmla="*/ 1188260 h 1941773"/>
              <a:gd name="connsiteX55" fmla="*/ 1574363 w 12192148"/>
              <a:gd name="connsiteY55" fmla="*/ 1399506 h 1941773"/>
              <a:gd name="connsiteX56" fmla="*/ 1574363 w 12192148"/>
              <a:gd name="connsiteY56" fmla="*/ 1447036 h 1941773"/>
              <a:gd name="connsiteX57" fmla="*/ 1721393 w 12192148"/>
              <a:gd name="connsiteY57" fmla="*/ 1447036 h 1941773"/>
              <a:gd name="connsiteX58" fmla="*/ 1721393 w 12192148"/>
              <a:gd name="connsiteY58" fmla="*/ 1299164 h 1941773"/>
              <a:gd name="connsiteX59" fmla="*/ 1537606 w 12192148"/>
              <a:gd name="connsiteY59" fmla="*/ 1072074 h 1941773"/>
              <a:gd name="connsiteX60" fmla="*/ 1721393 w 12192148"/>
              <a:gd name="connsiteY60" fmla="*/ 844985 h 1941773"/>
              <a:gd name="connsiteX61" fmla="*/ 1721393 w 12192148"/>
              <a:gd name="connsiteY61" fmla="*/ 586208 h 1941773"/>
              <a:gd name="connsiteX62" fmla="*/ 1815912 w 12192148"/>
              <a:gd name="connsiteY62" fmla="*/ 586208 h 1941773"/>
              <a:gd name="connsiteX63" fmla="*/ 1815912 w 12192148"/>
              <a:gd name="connsiteY63" fmla="*/ 844985 h 1941773"/>
              <a:gd name="connsiteX64" fmla="*/ 1999699 w 12192148"/>
              <a:gd name="connsiteY64" fmla="*/ 1072074 h 1941773"/>
              <a:gd name="connsiteX65" fmla="*/ 1815912 w 12192148"/>
              <a:gd name="connsiteY65" fmla="*/ 1299164 h 1941773"/>
              <a:gd name="connsiteX66" fmla="*/ 1815912 w 12192148"/>
              <a:gd name="connsiteY66" fmla="*/ 1447036 h 1941773"/>
              <a:gd name="connsiteX67" fmla="*/ 1941937 w 12192148"/>
              <a:gd name="connsiteY67" fmla="*/ 1447036 h 1941773"/>
              <a:gd name="connsiteX68" fmla="*/ 1941937 w 12192148"/>
              <a:gd name="connsiteY68" fmla="*/ 1293883 h 1941773"/>
              <a:gd name="connsiteX69" fmla="*/ 2099469 w 12192148"/>
              <a:gd name="connsiteY69" fmla="*/ 1293883 h 1941773"/>
              <a:gd name="connsiteX70" fmla="*/ 2099469 w 12192148"/>
              <a:gd name="connsiteY70" fmla="*/ 1093199 h 1941773"/>
              <a:gd name="connsiteX71" fmla="*/ 2440788 w 12192148"/>
              <a:gd name="connsiteY71" fmla="*/ 1093199 h 1941773"/>
              <a:gd name="connsiteX72" fmla="*/ 2440788 w 12192148"/>
              <a:gd name="connsiteY72" fmla="*/ 517553 h 1941773"/>
              <a:gd name="connsiteX73" fmla="*/ 2897630 w 12192148"/>
              <a:gd name="connsiteY73" fmla="*/ 517553 h 1941773"/>
              <a:gd name="connsiteX74" fmla="*/ 2897630 w 12192148"/>
              <a:gd name="connsiteY74" fmla="*/ 1103761 h 1941773"/>
              <a:gd name="connsiteX75" fmla="*/ 3364974 w 12192148"/>
              <a:gd name="connsiteY75" fmla="*/ 1103761 h 1941773"/>
              <a:gd name="connsiteX76" fmla="*/ 3364974 w 12192148"/>
              <a:gd name="connsiteY76" fmla="*/ 739362 h 1941773"/>
              <a:gd name="connsiteX77" fmla="*/ 3879577 w 12192148"/>
              <a:gd name="connsiteY77" fmla="*/ 739362 h 1941773"/>
              <a:gd name="connsiteX78" fmla="*/ 3879577 w 12192148"/>
              <a:gd name="connsiteY78" fmla="*/ 1093199 h 1941773"/>
              <a:gd name="connsiteX79" fmla="*/ 4268157 w 12192148"/>
              <a:gd name="connsiteY79" fmla="*/ 1093199 h 1941773"/>
              <a:gd name="connsiteX80" fmla="*/ 4268157 w 12192148"/>
              <a:gd name="connsiteY80" fmla="*/ 924202 h 1941773"/>
              <a:gd name="connsiteX81" fmla="*/ 4530710 w 12192148"/>
              <a:gd name="connsiteY81" fmla="*/ 929483 h 1941773"/>
              <a:gd name="connsiteX82" fmla="*/ 4530710 w 12192148"/>
              <a:gd name="connsiteY82" fmla="*/ 781611 h 1941773"/>
              <a:gd name="connsiteX83" fmla="*/ 4798513 w 12192148"/>
              <a:gd name="connsiteY83" fmla="*/ 781611 h 1941773"/>
              <a:gd name="connsiteX84" fmla="*/ 4798513 w 12192148"/>
              <a:gd name="connsiteY84" fmla="*/ 918921 h 1941773"/>
              <a:gd name="connsiteX85" fmla="*/ 5055815 w 12192148"/>
              <a:gd name="connsiteY85" fmla="*/ 918921 h 1941773"/>
              <a:gd name="connsiteX86" fmla="*/ 5055815 w 12192148"/>
              <a:gd name="connsiteY86" fmla="*/ 765768 h 1941773"/>
              <a:gd name="connsiteX87" fmla="*/ 5307865 w 12192148"/>
              <a:gd name="connsiteY87" fmla="*/ 771049 h 1941773"/>
              <a:gd name="connsiteX88" fmla="*/ 5307865 w 12192148"/>
              <a:gd name="connsiteY88" fmla="*/ 0 h 1941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12192148" h="1941773">
                <a:moveTo>
                  <a:pt x="5307865" y="0"/>
                </a:moveTo>
                <a:cubicBezTo>
                  <a:pt x="5307865" y="0"/>
                  <a:pt x="5307865" y="0"/>
                  <a:pt x="5817217" y="0"/>
                </a:cubicBezTo>
                <a:cubicBezTo>
                  <a:pt x="5817217" y="0"/>
                  <a:pt x="5817217" y="0"/>
                  <a:pt x="5817217" y="697113"/>
                </a:cubicBezTo>
                <a:cubicBezTo>
                  <a:pt x="5817217" y="697113"/>
                  <a:pt x="5817217" y="697113"/>
                  <a:pt x="6190042" y="697113"/>
                </a:cubicBezTo>
                <a:cubicBezTo>
                  <a:pt x="6190042" y="697113"/>
                  <a:pt x="6190042" y="697113"/>
                  <a:pt x="6190042" y="1325570"/>
                </a:cubicBezTo>
                <a:cubicBezTo>
                  <a:pt x="6190042" y="1325570"/>
                  <a:pt x="6190042" y="1325570"/>
                  <a:pt x="6489353" y="1325570"/>
                </a:cubicBezTo>
                <a:cubicBezTo>
                  <a:pt x="6489353" y="1325570"/>
                  <a:pt x="6489353" y="1325570"/>
                  <a:pt x="6489353" y="1114324"/>
                </a:cubicBezTo>
                <a:cubicBezTo>
                  <a:pt x="6489353" y="1114324"/>
                  <a:pt x="6489353" y="1114324"/>
                  <a:pt x="6898935" y="1114324"/>
                </a:cubicBezTo>
                <a:cubicBezTo>
                  <a:pt x="6898935" y="1114324"/>
                  <a:pt x="6898935" y="1114324"/>
                  <a:pt x="6898935" y="348556"/>
                </a:cubicBezTo>
                <a:cubicBezTo>
                  <a:pt x="6898935" y="348556"/>
                  <a:pt x="6898935" y="348556"/>
                  <a:pt x="7219249" y="348556"/>
                </a:cubicBezTo>
                <a:cubicBezTo>
                  <a:pt x="7219249" y="348556"/>
                  <a:pt x="7219249" y="348556"/>
                  <a:pt x="7219249" y="1093199"/>
                </a:cubicBezTo>
                <a:cubicBezTo>
                  <a:pt x="7219249" y="1093199"/>
                  <a:pt x="7219249" y="1093199"/>
                  <a:pt x="7413539" y="1093199"/>
                </a:cubicBezTo>
                <a:cubicBezTo>
                  <a:pt x="7413539" y="1093199"/>
                  <a:pt x="7413539" y="1093199"/>
                  <a:pt x="7413539" y="517553"/>
                </a:cubicBezTo>
                <a:cubicBezTo>
                  <a:pt x="7413539" y="517553"/>
                  <a:pt x="7413539" y="517553"/>
                  <a:pt x="7875631" y="517553"/>
                </a:cubicBezTo>
                <a:cubicBezTo>
                  <a:pt x="7875631" y="517553"/>
                  <a:pt x="7875631" y="517553"/>
                  <a:pt x="7875631" y="1103761"/>
                </a:cubicBezTo>
                <a:cubicBezTo>
                  <a:pt x="7875631" y="1103761"/>
                  <a:pt x="7875631" y="1103761"/>
                  <a:pt x="8342975" y="1103761"/>
                </a:cubicBezTo>
                <a:cubicBezTo>
                  <a:pt x="8342975" y="1103761"/>
                  <a:pt x="8342975" y="1103761"/>
                  <a:pt x="8342975" y="739362"/>
                </a:cubicBezTo>
                <a:cubicBezTo>
                  <a:pt x="8342975" y="739362"/>
                  <a:pt x="8342975" y="739362"/>
                  <a:pt x="8852328" y="739362"/>
                </a:cubicBezTo>
                <a:cubicBezTo>
                  <a:pt x="8852328" y="739362"/>
                  <a:pt x="8852328" y="739362"/>
                  <a:pt x="8852328" y="1093199"/>
                </a:cubicBezTo>
                <a:cubicBezTo>
                  <a:pt x="8852328" y="1093199"/>
                  <a:pt x="8852328" y="1093199"/>
                  <a:pt x="9240906" y="1093199"/>
                </a:cubicBezTo>
                <a:cubicBezTo>
                  <a:pt x="9240906" y="1093199"/>
                  <a:pt x="9240906" y="1093199"/>
                  <a:pt x="9240906" y="924202"/>
                </a:cubicBezTo>
                <a:cubicBezTo>
                  <a:pt x="9240906" y="924202"/>
                  <a:pt x="9240906" y="924202"/>
                  <a:pt x="9503459" y="929483"/>
                </a:cubicBezTo>
                <a:cubicBezTo>
                  <a:pt x="9503459" y="929483"/>
                  <a:pt x="9503459" y="929483"/>
                  <a:pt x="9503459" y="781611"/>
                </a:cubicBezTo>
                <a:cubicBezTo>
                  <a:pt x="9503459" y="781611"/>
                  <a:pt x="9503459" y="781611"/>
                  <a:pt x="9771263" y="781611"/>
                </a:cubicBezTo>
                <a:cubicBezTo>
                  <a:pt x="9771263" y="781611"/>
                  <a:pt x="9771263" y="781611"/>
                  <a:pt x="9771263" y="918921"/>
                </a:cubicBezTo>
                <a:cubicBezTo>
                  <a:pt x="9771263" y="918921"/>
                  <a:pt x="9771263" y="918921"/>
                  <a:pt x="10028565" y="918921"/>
                </a:cubicBezTo>
                <a:cubicBezTo>
                  <a:pt x="10028565" y="918921"/>
                  <a:pt x="10028565" y="918921"/>
                  <a:pt x="10028565" y="765768"/>
                </a:cubicBezTo>
                <a:cubicBezTo>
                  <a:pt x="10028565" y="765768"/>
                  <a:pt x="10028565" y="765768"/>
                  <a:pt x="10280615" y="771049"/>
                </a:cubicBezTo>
                <a:cubicBezTo>
                  <a:pt x="10280615" y="771049"/>
                  <a:pt x="10280615" y="771049"/>
                  <a:pt x="10280615" y="190122"/>
                </a:cubicBezTo>
                <a:cubicBezTo>
                  <a:pt x="10280615" y="190122"/>
                  <a:pt x="10280615" y="190122"/>
                  <a:pt x="10789968" y="190122"/>
                </a:cubicBezTo>
                <a:cubicBezTo>
                  <a:pt x="10789968" y="190122"/>
                  <a:pt x="10789968" y="190122"/>
                  <a:pt x="10789968" y="697113"/>
                </a:cubicBezTo>
                <a:cubicBezTo>
                  <a:pt x="10789968" y="697113"/>
                  <a:pt x="10789968" y="697113"/>
                  <a:pt x="11168044" y="697113"/>
                </a:cubicBezTo>
                <a:cubicBezTo>
                  <a:pt x="11168044" y="697113"/>
                  <a:pt x="11168044" y="697113"/>
                  <a:pt x="11168044" y="1621315"/>
                </a:cubicBezTo>
                <a:cubicBezTo>
                  <a:pt x="11168044" y="1621315"/>
                  <a:pt x="11168044" y="1621315"/>
                  <a:pt x="11467354" y="1621315"/>
                </a:cubicBezTo>
                <a:cubicBezTo>
                  <a:pt x="11467354" y="1621315"/>
                  <a:pt x="11467354" y="1621315"/>
                  <a:pt x="11467354" y="1114324"/>
                </a:cubicBezTo>
                <a:cubicBezTo>
                  <a:pt x="11467354" y="1114324"/>
                  <a:pt x="11467354" y="1114324"/>
                  <a:pt x="11871686" y="1114324"/>
                </a:cubicBezTo>
                <a:cubicBezTo>
                  <a:pt x="11871686" y="1114324"/>
                  <a:pt x="11871686" y="1114324"/>
                  <a:pt x="11871686" y="348556"/>
                </a:cubicBezTo>
                <a:cubicBezTo>
                  <a:pt x="11871686" y="348556"/>
                  <a:pt x="11871686" y="348556"/>
                  <a:pt x="12192000" y="348556"/>
                </a:cubicBezTo>
                <a:cubicBezTo>
                  <a:pt x="12192000" y="348556"/>
                  <a:pt x="12192000" y="348556"/>
                  <a:pt x="12192000" y="1754103"/>
                </a:cubicBezTo>
                <a:lnTo>
                  <a:pt x="12192000" y="1896676"/>
                </a:lnTo>
                <a:lnTo>
                  <a:pt x="12192148" y="1896676"/>
                </a:lnTo>
                <a:lnTo>
                  <a:pt x="12192148" y="1941773"/>
                </a:lnTo>
                <a:lnTo>
                  <a:pt x="0" y="1941773"/>
                </a:lnTo>
                <a:lnTo>
                  <a:pt x="0" y="1896676"/>
                </a:lnTo>
                <a:lnTo>
                  <a:pt x="0" y="1573784"/>
                </a:lnTo>
                <a:lnTo>
                  <a:pt x="112847" y="1573784"/>
                </a:lnTo>
                <a:cubicBezTo>
                  <a:pt x="165111" y="1573784"/>
                  <a:pt x="224842" y="1573784"/>
                  <a:pt x="293106" y="1573784"/>
                </a:cubicBezTo>
                <a:cubicBezTo>
                  <a:pt x="293106" y="1573784"/>
                  <a:pt x="293106" y="1573784"/>
                  <a:pt x="293106" y="411930"/>
                </a:cubicBezTo>
                <a:cubicBezTo>
                  <a:pt x="293106" y="411930"/>
                  <a:pt x="293106" y="411930"/>
                  <a:pt x="655428" y="411930"/>
                </a:cubicBezTo>
                <a:cubicBezTo>
                  <a:pt x="655428" y="411930"/>
                  <a:pt x="655428" y="411930"/>
                  <a:pt x="655428" y="1373100"/>
                </a:cubicBezTo>
                <a:cubicBezTo>
                  <a:pt x="676433" y="1315008"/>
                  <a:pt x="734194" y="1188260"/>
                  <a:pt x="791956" y="1188260"/>
                </a:cubicBezTo>
                <a:cubicBezTo>
                  <a:pt x="875973" y="1188260"/>
                  <a:pt x="954739" y="1399506"/>
                  <a:pt x="954739" y="1399506"/>
                </a:cubicBezTo>
                <a:cubicBezTo>
                  <a:pt x="954739" y="1399506"/>
                  <a:pt x="1023002" y="1188260"/>
                  <a:pt x="1101768" y="1188260"/>
                </a:cubicBezTo>
                <a:cubicBezTo>
                  <a:pt x="1180534" y="1188260"/>
                  <a:pt x="1264551" y="1399506"/>
                  <a:pt x="1264551" y="1399506"/>
                </a:cubicBezTo>
                <a:cubicBezTo>
                  <a:pt x="1264551" y="1399506"/>
                  <a:pt x="1332815" y="1188260"/>
                  <a:pt x="1411580" y="1188260"/>
                </a:cubicBezTo>
                <a:cubicBezTo>
                  <a:pt x="1490347" y="1188260"/>
                  <a:pt x="1574363" y="1399506"/>
                  <a:pt x="1574363" y="1399506"/>
                </a:cubicBezTo>
                <a:cubicBezTo>
                  <a:pt x="1574363" y="1399506"/>
                  <a:pt x="1574363" y="1399506"/>
                  <a:pt x="1574363" y="1447036"/>
                </a:cubicBezTo>
                <a:cubicBezTo>
                  <a:pt x="1574363" y="1447036"/>
                  <a:pt x="1574363" y="1447036"/>
                  <a:pt x="1721393" y="1447036"/>
                </a:cubicBezTo>
                <a:cubicBezTo>
                  <a:pt x="1721393" y="1447036"/>
                  <a:pt x="1721393" y="1447036"/>
                  <a:pt x="1721393" y="1299164"/>
                </a:cubicBezTo>
                <a:cubicBezTo>
                  <a:pt x="1616372" y="1278040"/>
                  <a:pt x="1537606" y="1182979"/>
                  <a:pt x="1537606" y="1072074"/>
                </a:cubicBezTo>
                <a:cubicBezTo>
                  <a:pt x="1537606" y="961170"/>
                  <a:pt x="1616372" y="866110"/>
                  <a:pt x="1721393" y="844985"/>
                </a:cubicBezTo>
                <a:cubicBezTo>
                  <a:pt x="1721393" y="844985"/>
                  <a:pt x="1721393" y="844985"/>
                  <a:pt x="1721393" y="586208"/>
                </a:cubicBezTo>
                <a:cubicBezTo>
                  <a:pt x="1721393" y="586208"/>
                  <a:pt x="1721393" y="586208"/>
                  <a:pt x="1815912" y="586208"/>
                </a:cubicBezTo>
                <a:cubicBezTo>
                  <a:pt x="1815912" y="586208"/>
                  <a:pt x="1815912" y="586208"/>
                  <a:pt x="1815912" y="844985"/>
                </a:cubicBezTo>
                <a:cubicBezTo>
                  <a:pt x="1920933" y="866110"/>
                  <a:pt x="1999699" y="961170"/>
                  <a:pt x="1999699" y="1072074"/>
                </a:cubicBezTo>
                <a:cubicBezTo>
                  <a:pt x="1999699" y="1188260"/>
                  <a:pt x="1920933" y="1278040"/>
                  <a:pt x="1815912" y="1299164"/>
                </a:cubicBezTo>
                <a:cubicBezTo>
                  <a:pt x="1815912" y="1299164"/>
                  <a:pt x="1815912" y="1299164"/>
                  <a:pt x="1815912" y="1447036"/>
                </a:cubicBezTo>
                <a:cubicBezTo>
                  <a:pt x="1815912" y="1447036"/>
                  <a:pt x="1815912" y="1447036"/>
                  <a:pt x="1941937" y="1447036"/>
                </a:cubicBezTo>
                <a:cubicBezTo>
                  <a:pt x="1941937" y="1447036"/>
                  <a:pt x="1941937" y="1447036"/>
                  <a:pt x="1941937" y="1293883"/>
                </a:cubicBezTo>
                <a:cubicBezTo>
                  <a:pt x="1941937" y="1293883"/>
                  <a:pt x="1941937" y="1293883"/>
                  <a:pt x="2099469" y="1293883"/>
                </a:cubicBezTo>
                <a:cubicBezTo>
                  <a:pt x="2099469" y="1293883"/>
                  <a:pt x="2099469" y="1293883"/>
                  <a:pt x="2099469" y="1093199"/>
                </a:cubicBezTo>
                <a:cubicBezTo>
                  <a:pt x="2099469" y="1093199"/>
                  <a:pt x="2099469" y="1093199"/>
                  <a:pt x="2440788" y="1093199"/>
                </a:cubicBezTo>
                <a:cubicBezTo>
                  <a:pt x="2440788" y="1093199"/>
                  <a:pt x="2440788" y="1093199"/>
                  <a:pt x="2440788" y="517553"/>
                </a:cubicBezTo>
                <a:cubicBezTo>
                  <a:pt x="2440788" y="517553"/>
                  <a:pt x="2440788" y="517553"/>
                  <a:pt x="2897630" y="517553"/>
                </a:cubicBezTo>
                <a:cubicBezTo>
                  <a:pt x="2897630" y="517553"/>
                  <a:pt x="2897630" y="517553"/>
                  <a:pt x="2897630" y="1103761"/>
                </a:cubicBezTo>
                <a:cubicBezTo>
                  <a:pt x="2897630" y="1103761"/>
                  <a:pt x="2897630" y="1103761"/>
                  <a:pt x="3364974" y="1103761"/>
                </a:cubicBezTo>
                <a:cubicBezTo>
                  <a:pt x="3364974" y="1103761"/>
                  <a:pt x="3364974" y="1103761"/>
                  <a:pt x="3364974" y="739362"/>
                </a:cubicBezTo>
                <a:cubicBezTo>
                  <a:pt x="3364974" y="739362"/>
                  <a:pt x="3364974" y="739362"/>
                  <a:pt x="3879577" y="739362"/>
                </a:cubicBezTo>
                <a:cubicBezTo>
                  <a:pt x="3879577" y="739362"/>
                  <a:pt x="3879577" y="739362"/>
                  <a:pt x="3879577" y="1093199"/>
                </a:cubicBezTo>
                <a:cubicBezTo>
                  <a:pt x="3879577" y="1093199"/>
                  <a:pt x="3879577" y="1093199"/>
                  <a:pt x="4268157" y="1093199"/>
                </a:cubicBezTo>
                <a:cubicBezTo>
                  <a:pt x="4268157" y="1093199"/>
                  <a:pt x="4268157" y="1093199"/>
                  <a:pt x="4268157" y="924202"/>
                </a:cubicBezTo>
                <a:cubicBezTo>
                  <a:pt x="4268157" y="924202"/>
                  <a:pt x="4268157" y="924202"/>
                  <a:pt x="4530710" y="929483"/>
                </a:cubicBezTo>
                <a:cubicBezTo>
                  <a:pt x="4530710" y="929483"/>
                  <a:pt x="4530710" y="929483"/>
                  <a:pt x="4530710" y="781611"/>
                </a:cubicBezTo>
                <a:cubicBezTo>
                  <a:pt x="4530710" y="781611"/>
                  <a:pt x="4530710" y="781611"/>
                  <a:pt x="4798513" y="781611"/>
                </a:cubicBezTo>
                <a:cubicBezTo>
                  <a:pt x="4798513" y="781611"/>
                  <a:pt x="4798513" y="781611"/>
                  <a:pt x="4798513" y="918921"/>
                </a:cubicBezTo>
                <a:cubicBezTo>
                  <a:pt x="4798513" y="918921"/>
                  <a:pt x="4798513" y="918921"/>
                  <a:pt x="5055815" y="918921"/>
                </a:cubicBezTo>
                <a:cubicBezTo>
                  <a:pt x="5055815" y="918921"/>
                  <a:pt x="5055815" y="918921"/>
                  <a:pt x="5055815" y="765768"/>
                </a:cubicBezTo>
                <a:cubicBezTo>
                  <a:pt x="5055815" y="765768"/>
                  <a:pt x="5055815" y="765768"/>
                  <a:pt x="5307865" y="771049"/>
                </a:cubicBezTo>
                <a:cubicBezTo>
                  <a:pt x="5307865" y="771049"/>
                  <a:pt x="5307865" y="771049"/>
                  <a:pt x="5307865"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dirty="0"/>
          </a:p>
        </p:txBody>
      </p:sp>
      <p:sp>
        <p:nvSpPr>
          <p:cNvPr id="10" name="Rectangle 9">
            <a:extLst>
              <a:ext uri="{FF2B5EF4-FFF2-40B4-BE49-F238E27FC236}">
                <a16:creationId xmlns:a16="http://schemas.microsoft.com/office/drawing/2014/main" id="{D7DB0ECD-F65B-48DE-891A-862D5ACE45DD}"/>
              </a:ext>
            </a:extLst>
          </p:cNvPr>
          <p:cNvSpPr/>
          <p:nvPr userDrawn="1"/>
        </p:nvSpPr>
        <p:spPr>
          <a:xfrm>
            <a:off x="0" y="6730111"/>
            <a:ext cx="12192000" cy="1371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C4E7187E-67A8-49EF-8933-FEE04FEAF50C}"/>
              </a:ext>
            </a:extLst>
          </p:cNvPr>
          <p:cNvGrpSpPr/>
          <p:nvPr userDrawn="1"/>
        </p:nvGrpSpPr>
        <p:grpSpPr>
          <a:xfrm flipH="1">
            <a:off x="11178612" y="5759424"/>
            <a:ext cx="817770" cy="809183"/>
            <a:chOff x="3175" y="1588"/>
            <a:chExt cx="4686300" cy="4637087"/>
          </a:xfrm>
          <a:solidFill>
            <a:schemeClr val="accent1"/>
          </a:solidFill>
        </p:grpSpPr>
        <p:sp>
          <p:nvSpPr>
            <p:cNvPr id="12" name="Rectangle 5">
              <a:extLst>
                <a:ext uri="{FF2B5EF4-FFF2-40B4-BE49-F238E27FC236}">
                  <a16:creationId xmlns:a16="http://schemas.microsoft.com/office/drawing/2014/main" id="{1E0D8746-24E0-4548-8C4D-DD75A2E89387}"/>
                </a:ext>
              </a:extLst>
            </p:cNvPr>
            <p:cNvSpPr>
              <a:spLocks noChangeArrowheads="1"/>
            </p:cNvSpPr>
            <p:nvPr/>
          </p:nvSpPr>
          <p:spPr bwMode="auto">
            <a:xfrm>
              <a:off x="1106488" y="3094038"/>
              <a:ext cx="98425" cy="13366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Rectangle 6">
              <a:extLst>
                <a:ext uri="{FF2B5EF4-FFF2-40B4-BE49-F238E27FC236}">
                  <a16:creationId xmlns:a16="http://schemas.microsoft.com/office/drawing/2014/main" id="{36672466-A780-459C-AE15-37398D2D6018}"/>
                </a:ext>
              </a:extLst>
            </p:cNvPr>
            <p:cNvSpPr>
              <a:spLocks noChangeArrowheads="1"/>
            </p:cNvSpPr>
            <p:nvPr/>
          </p:nvSpPr>
          <p:spPr bwMode="auto">
            <a:xfrm>
              <a:off x="1450975" y="3094038"/>
              <a:ext cx="85725" cy="13366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Rectangle 7">
              <a:extLst>
                <a:ext uri="{FF2B5EF4-FFF2-40B4-BE49-F238E27FC236}">
                  <a16:creationId xmlns:a16="http://schemas.microsoft.com/office/drawing/2014/main" id="{29B98435-DD78-4523-A912-E2FFE0743C16}"/>
                </a:ext>
              </a:extLst>
            </p:cNvPr>
            <p:cNvSpPr>
              <a:spLocks noChangeArrowheads="1"/>
            </p:cNvSpPr>
            <p:nvPr/>
          </p:nvSpPr>
          <p:spPr bwMode="auto">
            <a:xfrm>
              <a:off x="1147763" y="3148013"/>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8">
              <a:extLst>
                <a:ext uri="{FF2B5EF4-FFF2-40B4-BE49-F238E27FC236}">
                  <a16:creationId xmlns:a16="http://schemas.microsoft.com/office/drawing/2014/main" id="{FBBADD09-E087-4218-94AA-9A732C065A42}"/>
                </a:ext>
              </a:extLst>
            </p:cNvPr>
            <p:cNvSpPr>
              <a:spLocks/>
            </p:cNvSpPr>
            <p:nvPr/>
          </p:nvSpPr>
          <p:spPr bwMode="auto">
            <a:xfrm>
              <a:off x="1173163" y="3176588"/>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9">
              <a:extLst>
                <a:ext uri="{FF2B5EF4-FFF2-40B4-BE49-F238E27FC236}">
                  <a16:creationId xmlns:a16="http://schemas.microsoft.com/office/drawing/2014/main" id="{AD29BA87-8A6B-454A-870A-0930CAD32718}"/>
                </a:ext>
              </a:extLst>
            </p:cNvPr>
            <p:cNvSpPr>
              <a:spLocks/>
            </p:cNvSpPr>
            <p:nvPr/>
          </p:nvSpPr>
          <p:spPr bwMode="auto">
            <a:xfrm>
              <a:off x="1173163" y="3176588"/>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Rectangle 10">
              <a:extLst>
                <a:ext uri="{FF2B5EF4-FFF2-40B4-BE49-F238E27FC236}">
                  <a16:creationId xmlns:a16="http://schemas.microsoft.com/office/drawing/2014/main" id="{123A592A-5A52-4664-A9ED-ACB125838036}"/>
                </a:ext>
              </a:extLst>
            </p:cNvPr>
            <p:cNvSpPr>
              <a:spLocks noChangeArrowheads="1"/>
            </p:cNvSpPr>
            <p:nvPr/>
          </p:nvSpPr>
          <p:spPr bwMode="auto">
            <a:xfrm>
              <a:off x="1147763" y="3441700"/>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1">
              <a:extLst>
                <a:ext uri="{FF2B5EF4-FFF2-40B4-BE49-F238E27FC236}">
                  <a16:creationId xmlns:a16="http://schemas.microsoft.com/office/drawing/2014/main" id="{C81F600D-2C20-46EA-8051-63C37B9BEB90}"/>
                </a:ext>
              </a:extLst>
            </p:cNvPr>
            <p:cNvSpPr>
              <a:spLocks/>
            </p:cNvSpPr>
            <p:nvPr/>
          </p:nvSpPr>
          <p:spPr bwMode="auto">
            <a:xfrm>
              <a:off x="1173163" y="3470275"/>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2">
              <a:extLst>
                <a:ext uri="{FF2B5EF4-FFF2-40B4-BE49-F238E27FC236}">
                  <a16:creationId xmlns:a16="http://schemas.microsoft.com/office/drawing/2014/main" id="{899F243A-F661-4476-B974-A468A2C72C08}"/>
                </a:ext>
              </a:extLst>
            </p:cNvPr>
            <p:cNvSpPr>
              <a:spLocks/>
            </p:cNvSpPr>
            <p:nvPr/>
          </p:nvSpPr>
          <p:spPr bwMode="auto">
            <a:xfrm>
              <a:off x="1173163" y="3470275"/>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Rectangle 13">
              <a:extLst>
                <a:ext uri="{FF2B5EF4-FFF2-40B4-BE49-F238E27FC236}">
                  <a16:creationId xmlns:a16="http://schemas.microsoft.com/office/drawing/2014/main" id="{551C0F5B-D850-4F14-92ED-08B31C994BE4}"/>
                </a:ext>
              </a:extLst>
            </p:cNvPr>
            <p:cNvSpPr>
              <a:spLocks noChangeArrowheads="1"/>
            </p:cNvSpPr>
            <p:nvPr/>
          </p:nvSpPr>
          <p:spPr bwMode="auto">
            <a:xfrm>
              <a:off x="1147763" y="3733800"/>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4">
              <a:extLst>
                <a:ext uri="{FF2B5EF4-FFF2-40B4-BE49-F238E27FC236}">
                  <a16:creationId xmlns:a16="http://schemas.microsoft.com/office/drawing/2014/main" id="{DDB35BF1-FC37-43C1-B5CB-9E8BD46BAA9D}"/>
                </a:ext>
              </a:extLst>
            </p:cNvPr>
            <p:cNvSpPr>
              <a:spLocks/>
            </p:cNvSpPr>
            <p:nvPr/>
          </p:nvSpPr>
          <p:spPr bwMode="auto">
            <a:xfrm>
              <a:off x="1173163" y="3762375"/>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5">
              <a:extLst>
                <a:ext uri="{FF2B5EF4-FFF2-40B4-BE49-F238E27FC236}">
                  <a16:creationId xmlns:a16="http://schemas.microsoft.com/office/drawing/2014/main" id="{24FA2821-2268-4EEC-BB62-C826BAA13F9E}"/>
                </a:ext>
              </a:extLst>
            </p:cNvPr>
            <p:cNvSpPr>
              <a:spLocks/>
            </p:cNvSpPr>
            <p:nvPr/>
          </p:nvSpPr>
          <p:spPr bwMode="auto">
            <a:xfrm>
              <a:off x="1173163" y="3762375"/>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Rectangle 16">
              <a:extLst>
                <a:ext uri="{FF2B5EF4-FFF2-40B4-BE49-F238E27FC236}">
                  <a16:creationId xmlns:a16="http://schemas.microsoft.com/office/drawing/2014/main" id="{CD9D3E4B-0D89-4DC9-9BF3-1825125DE43D}"/>
                </a:ext>
              </a:extLst>
            </p:cNvPr>
            <p:cNvSpPr>
              <a:spLocks noChangeArrowheads="1"/>
            </p:cNvSpPr>
            <p:nvPr/>
          </p:nvSpPr>
          <p:spPr bwMode="auto">
            <a:xfrm>
              <a:off x="1147763" y="4027488"/>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7">
              <a:extLst>
                <a:ext uri="{FF2B5EF4-FFF2-40B4-BE49-F238E27FC236}">
                  <a16:creationId xmlns:a16="http://schemas.microsoft.com/office/drawing/2014/main" id="{D396BA03-71DB-4A9E-A491-CC50B3E01583}"/>
                </a:ext>
              </a:extLst>
            </p:cNvPr>
            <p:cNvSpPr>
              <a:spLocks/>
            </p:cNvSpPr>
            <p:nvPr/>
          </p:nvSpPr>
          <p:spPr bwMode="auto">
            <a:xfrm>
              <a:off x="1173163" y="4056063"/>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8">
              <a:extLst>
                <a:ext uri="{FF2B5EF4-FFF2-40B4-BE49-F238E27FC236}">
                  <a16:creationId xmlns:a16="http://schemas.microsoft.com/office/drawing/2014/main" id="{89B117B3-FDE2-48F4-8E18-99B71391689E}"/>
                </a:ext>
              </a:extLst>
            </p:cNvPr>
            <p:cNvSpPr>
              <a:spLocks/>
            </p:cNvSpPr>
            <p:nvPr/>
          </p:nvSpPr>
          <p:spPr bwMode="auto">
            <a:xfrm>
              <a:off x="1173163" y="4056063"/>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Rectangle 19">
              <a:extLst>
                <a:ext uri="{FF2B5EF4-FFF2-40B4-BE49-F238E27FC236}">
                  <a16:creationId xmlns:a16="http://schemas.microsoft.com/office/drawing/2014/main" id="{4D15AB71-4C87-4F96-A6F1-334D55AADD61}"/>
                </a:ext>
              </a:extLst>
            </p:cNvPr>
            <p:cNvSpPr>
              <a:spLocks noChangeArrowheads="1"/>
            </p:cNvSpPr>
            <p:nvPr/>
          </p:nvSpPr>
          <p:spPr bwMode="auto">
            <a:xfrm>
              <a:off x="1106488" y="1897063"/>
              <a:ext cx="98425" cy="12827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Rectangle 20">
              <a:extLst>
                <a:ext uri="{FF2B5EF4-FFF2-40B4-BE49-F238E27FC236}">
                  <a16:creationId xmlns:a16="http://schemas.microsoft.com/office/drawing/2014/main" id="{248F0BE9-E11B-4028-814F-E2A724D173CD}"/>
                </a:ext>
              </a:extLst>
            </p:cNvPr>
            <p:cNvSpPr>
              <a:spLocks noChangeArrowheads="1"/>
            </p:cNvSpPr>
            <p:nvPr/>
          </p:nvSpPr>
          <p:spPr bwMode="auto">
            <a:xfrm>
              <a:off x="1450975" y="1897063"/>
              <a:ext cx="85725" cy="12827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Rectangle 21">
              <a:extLst>
                <a:ext uri="{FF2B5EF4-FFF2-40B4-BE49-F238E27FC236}">
                  <a16:creationId xmlns:a16="http://schemas.microsoft.com/office/drawing/2014/main" id="{DEB11266-49E8-4D24-8542-C4A048AF02C9}"/>
                </a:ext>
              </a:extLst>
            </p:cNvPr>
            <p:cNvSpPr>
              <a:spLocks noChangeArrowheads="1"/>
            </p:cNvSpPr>
            <p:nvPr/>
          </p:nvSpPr>
          <p:spPr bwMode="auto">
            <a:xfrm>
              <a:off x="1147763" y="1897063"/>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2">
              <a:extLst>
                <a:ext uri="{FF2B5EF4-FFF2-40B4-BE49-F238E27FC236}">
                  <a16:creationId xmlns:a16="http://schemas.microsoft.com/office/drawing/2014/main" id="{D411A65D-2AF3-496C-83AD-506A50975E91}"/>
                </a:ext>
              </a:extLst>
            </p:cNvPr>
            <p:cNvSpPr>
              <a:spLocks/>
            </p:cNvSpPr>
            <p:nvPr/>
          </p:nvSpPr>
          <p:spPr bwMode="auto">
            <a:xfrm>
              <a:off x="1173163" y="1925638"/>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3">
              <a:extLst>
                <a:ext uri="{FF2B5EF4-FFF2-40B4-BE49-F238E27FC236}">
                  <a16:creationId xmlns:a16="http://schemas.microsoft.com/office/drawing/2014/main" id="{340303F8-CA51-4013-9A24-EEBF9EBC0B8E}"/>
                </a:ext>
              </a:extLst>
            </p:cNvPr>
            <p:cNvSpPr>
              <a:spLocks/>
            </p:cNvSpPr>
            <p:nvPr/>
          </p:nvSpPr>
          <p:spPr bwMode="auto">
            <a:xfrm>
              <a:off x="1173163" y="1925638"/>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Rectangle 24">
              <a:extLst>
                <a:ext uri="{FF2B5EF4-FFF2-40B4-BE49-F238E27FC236}">
                  <a16:creationId xmlns:a16="http://schemas.microsoft.com/office/drawing/2014/main" id="{34F8A7A6-DC0C-48BD-AB47-EA5A934ABE50}"/>
                </a:ext>
              </a:extLst>
            </p:cNvPr>
            <p:cNvSpPr>
              <a:spLocks noChangeArrowheads="1"/>
            </p:cNvSpPr>
            <p:nvPr/>
          </p:nvSpPr>
          <p:spPr bwMode="auto">
            <a:xfrm>
              <a:off x="1147763" y="2189163"/>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25">
              <a:extLst>
                <a:ext uri="{FF2B5EF4-FFF2-40B4-BE49-F238E27FC236}">
                  <a16:creationId xmlns:a16="http://schemas.microsoft.com/office/drawing/2014/main" id="{96DEEB0A-E270-4DD9-9017-7926F8547ACE}"/>
                </a:ext>
              </a:extLst>
            </p:cNvPr>
            <p:cNvSpPr>
              <a:spLocks/>
            </p:cNvSpPr>
            <p:nvPr/>
          </p:nvSpPr>
          <p:spPr bwMode="auto">
            <a:xfrm>
              <a:off x="1173163" y="2217738"/>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26">
              <a:extLst>
                <a:ext uri="{FF2B5EF4-FFF2-40B4-BE49-F238E27FC236}">
                  <a16:creationId xmlns:a16="http://schemas.microsoft.com/office/drawing/2014/main" id="{B5AAD273-90EB-45E1-9BBE-8741FDB77206}"/>
                </a:ext>
              </a:extLst>
            </p:cNvPr>
            <p:cNvSpPr>
              <a:spLocks/>
            </p:cNvSpPr>
            <p:nvPr/>
          </p:nvSpPr>
          <p:spPr bwMode="auto">
            <a:xfrm>
              <a:off x="1173163" y="2217738"/>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Rectangle 27">
              <a:extLst>
                <a:ext uri="{FF2B5EF4-FFF2-40B4-BE49-F238E27FC236}">
                  <a16:creationId xmlns:a16="http://schemas.microsoft.com/office/drawing/2014/main" id="{8DF0AAEB-1341-4548-A29D-7A9DC2A17F5A}"/>
                </a:ext>
              </a:extLst>
            </p:cNvPr>
            <p:cNvSpPr>
              <a:spLocks noChangeArrowheads="1"/>
            </p:cNvSpPr>
            <p:nvPr/>
          </p:nvSpPr>
          <p:spPr bwMode="auto">
            <a:xfrm>
              <a:off x="1147763" y="2482850"/>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28">
              <a:extLst>
                <a:ext uri="{FF2B5EF4-FFF2-40B4-BE49-F238E27FC236}">
                  <a16:creationId xmlns:a16="http://schemas.microsoft.com/office/drawing/2014/main" id="{2CC3CCCD-AA24-440F-A0BE-897C9281D355}"/>
                </a:ext>
              </a:extLst>
            </p:cNvPr>
            <p:cNvSpPr>
              <a:spLocks/>
            </p:cNvSpPr>
            <p:nvPr/>
          </p:nvSpPr>
          <p:spPr bwMode="auto">
            <a:xfrm>
              <a:off x="1173163" y="2511425"/>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29">
              <a:extLst>
                <a:ext uri="{FF2B5EF4-FFF2-40B4-BE49-F238E27FC236}">
                  <a16:creationId xmlns:a16="http://schemas.microsoft.com/office/drawing/2014/main" id="{034501E6-BB13-484D-861F-D4CFA91A5D7D}"/>
                </a:ext>
              </a:extLst>
            </p:cNvPr>
            <p:cNvSpPr>
              <a:spLocks/>
            </p:cNvSpPr>
            <p:nvPr/>
          </p:nvSpPr>
          <p:spPr bwMode="auto">
            <a:xfrm>
              <a:off x="1173163" y="2511425"/>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Rectangle 30">
              <a:extLst>
                <a:ext uri="{FF2B5EF4-FFF2-40B4-BE49-F238E27FC236}">
                  <a16:creationId xmlns:a16="http://schemas.microsoft.com/office/drawing/2014/main" id="{0D67A953-9F89-4360-9C0B-AD7C57905AB1}"/>
                </a:ext>
              </a:extLst>
            </p:cNvPr>
            <p:cNvSpPr>
              <a:spLocks noChangeArrowheads="1"/>
            </p:cNvSpPr>
            <p:nvPr/>
          </p:nvSpPr>
          <p:spPr bwMode="auto">
            <a:xfrm>
              <a:off x="1147763" y="2774950"/>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1">
              <a:extLst>
                <a:ext uri="{FF2B5EF4-FFF2-40B4-BE49-F238E27FC236}">
                  <a16:creationId xmlns:a16="http://schemas.microsoft.com/office/drawing/2014/main" id="{959C6397-6B14-4BF1-939F-1CEBB2C9267F}"/>
                </a:ext>
              </a:extLst>
            </p:cNvPr>
            <p:cNvSpPr>
              <a:spLocks/>
            </p:cNvSpPr>
            <p:nvPr/>
          </p:nvSpPr>
          <p:spPr bwMode="auto">
            <a:xfrm>
              <a:off x="1173163" y="2803525"/>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2">
              <a:extLst>
                <a:ext uri="{FF2B5EF4-FFF2-40B4-BE49-F238E27FC236}">
                  <a16:creationId xmlns:a16="http://schemas.microsoft.com/office/drawing/2014/main" id="{086DEA11-5A0F-41A0-9E58-93A548D404C8}"/>
                </a:ext>
              </a:extLst>
            </p:cNvPr>
            <p:cNvSpPr>
              <a:spLocks/>
            </p:cNvSpPr>
            <p:nvPr/>
          </p:nvSpPr>
          <p:spPr bwMode="auto">
            <a:xfrm>
              <a:off x="1173163" y="2803525"/>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Rectangle 33">
              <a:extLst>
                <a:ext uri="{FF2B5EF4-FFF2-40B4-BE49-F238E27FC236}">
                  <a16:creationId xmlns:a16="http://schemas.microsoft.com/office/drawing/2014/main" id="{95EF28D8-427E-4E48-8227-A39E83E63756}"/>
                </a:ext>
              </a:extLst>
            </p:cNvPr>
            <p:cNvSpPr>
              <a:spLocks noChangeArrowheads="1"/>
            </p:cNvSpPr>
            <p:nvPr/>
          </p:nvSpPr>
          <p:spPr bwMode="auto">
            <a:xfrm>
              <a:off x="1179513" y="919163"/>
              <a:ext cx="44450" cy="9810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Rectangle 34">
              <a:extLst>
                <a:ext uri="{FF2B5EF4-FFF2-40B4-BE49-F238E27FC236}">
                  <a16:creationId xmlns:a16="http://schemas.microsoft.com/office/drawing/2014/main" id="{8AB2938F-B634-4E8A-B393-1E4DB0460B8D}"/>
                </a:ext>
              </a:extLst>
            </p:cNvPr>
            <p:cNvSpPr>
              <a:spLocks noChangeArrowheads="1"/>
            </p:cNvSpPr>
            <p:nvPr/>
          </p:nvSpPr>
          <p:spPr bwMode="auto">
            <a:xfrm>
              <a:off x="1412875" y="919163"/>
              <a:ext cx="53975" cy="9810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Rectangle 35">
              <a:extLst>
                <a:ext uri="{FF2B5EF4-FFF2-40B4-BE49-F238E27FC236}">
                  <a16:creationId xmlns:a16="http://schemas.microsoft.com/office/drawing/2014/main" id="{7AC677A7-BB8A-491C-A45F-A59C133CF522}"/>
                </a:ext>
              </a:extLst>
            </p:cNvPr>
            <p:cNvSpPr>
              <a:spLocks noChangeArrowheads="1"/>
            </p:cNvSpPr>
            <p:nvPr/>
          </p:nvSpPr>
          <p:spPr bwMode="auto">
            <a:xfrm>
              <a:off x="1179513" y="915988"/>
              <a:ext cx="2746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36">
              <a:extLst>
                <a:ext uri="{FF2B5EF4-FFF2-40B4-BE49-F238E27FC236}">
                  <a16:creationId xmlns:a16="http://schemas.microsoft.com/office/drawing/2014/main" id="{0BF19144-EB5A-46F2-A7B5-9BFF79F927E3}"/>
                </a:ext>
              </a:extLst>
            </p:cNvPr>
            <p:cNvSpPr>
              <a:spLocks/>
            </p:cNvSpPr>
            <p:nvPr/>
          </p:nvSpPr>
          <p:spPr bwMode="auto">
            <a:xfrm>
              <a:off x="1198563" y="938213"/>
              <a:ext cx="236538" cy="234950"/>
            </a:xfrm>
            <a:custGeom>
              <a:avLst/>
              <a:gdLst>
                <a:gd name="T0" fmla="*/ 135 w 149"/>
                <a:gd name="T1" fmla="*/ 148 h 148"/>
                <a:gd name="T2" fmla="*/ 0 w 149"/>
                <a:gd name="T3" fmla="*/ 14 h 148"/>
                <a:gd name="T4" fmla="*/ 14 w 149"/>
                <a:gd name="T5" fmla="*/ 0 h 148"/>
                <a:gd name="T6" fmla="*/ 149 w 149"/>
                <a:gd name="T7" fmla="*/ 134 h 148"/>
                <a:gd name="T8" fmla="*/ 135 w 149"/>
                <a:gd name="T9" fmla="*/ 148 h 148"/>
              </a:gdLst>
              <a:ahLst/>
              <a:cxnLst>
                <a:cxn ang="0">
                  <a:pos x="T0" y="T1"/>
                </a:cxn>
                <a:cxn ang="0">
                  <a:pos x="T2" y="T3"/>
                </a:cxn>
                <a:cxn ang="0">
                  <a:pos x="T4" y="T5"/>
                </a:cxn>
                <a:cxn ang="0">
                  <a:pos x="T6" y="T7"/>
                </a:cxn>
                <a:cxn ang="0">
                  <a:pos x="T8" y="T9"/>
                </a:cxn>
              </a:cxnLst>
              <a:rect l="0" t="0" r="r" b="b"/>
              <a:pathLst>
                <a:path w="149" h="148">
                  <a:moveTo>
                    <a:pt x="135" y="148"/>
                  </a:moveTo>
                  <a:lnTo>
                    <a:pt x="0" y="14"/>
                  </a:lnTo>
                  <a:lnTo>
                    <a:pt x="14" y="0"/>
                  </a:lnTo>
                  <a:lnTo>
                    <a:pt x="149" y="134"/>
                  </a:lnTo>
                  <a:lnTo>
                    <a:pt x="135" y="1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37">
              <a:extLst>
                <a:ext uri="{FF2B5EF4-FFF2-40B4-BE49-F238E27FC236}">
                  <a16:creationId xmlns:a16="http://schemas.microsoft.com/office/drawing/2014/main" id="{3DE460ED-F9F1-4390-B1B1-E1F0AAB4F677}"/>
                </a:ext>
              </a:extLst>
            </p:cNvPr>
            <p:cNvSpPr>
              <a:spLocks/>
            </p:cNvSpPr>
            <p:nvPr/>
          </p:nvSpPr>
          <p:spPr bwMode="auto">
            <a:xfrm>
              <a:off x="1198563" y="938213"/>
              <a:ext cx="236538" cy="234950"/>
            </a:xfrm>
            <a:custGeom>
              <a:avLst/>
              <a:gdLst>
                <a:gd name="T0" fmla="*/ 0 w 149"/>
                <a:gd name="T1" fmla="*/ 134 h 148"/>
                <a:gd name="T2" fmla="*/ 135 w 149"/>
                <a:gd name="T3" fmla="*/ 0 h 148"/>
                <a:gd name="T4" fmla="*/ 149 w 149"/>
                <a:gd name="T5" fmla="*/ 14 h 148"/>
                <a:gd name="T6" fmla="*/ 14 w 149"/>
                <a:gd name="T7" fmla="*/ 148 h 148"/>
                <a:gd name="T8" fmla="*/ 0 w 149"/>
                <a:gd name="T9" fmla="*/ 134 h 148"/>
              </a:gdLst>
              <a:ahLst/>
              <a:cxnLst>
                <a:cxn ang="0">
                  <a:pos x="T0" y="T1"/>
                </a:cxn>
                <a:cxn ang="0">
                  <a:pos x="T2" y="T3"/>
                </a:cxn>
                <a:cxn ang="0">
                  <a:pos x="T4" y="T5"/>
                </a:cxn>
                <a:cxn ang="0">
                  <a:pos x="T6" y="T7"/>
                </a:cxn>
                <a:cxn ang="0">
                  <a:pos x="T8" y="T9"/>
                </a:cxn>
              </a:cxnLst>
              <a:rect l="0" t="0" r="r" b="b"/>
              <a:pathLst>
                <a:path w="149" h="148">
                  <a:moveTo>
                    <a:pt x="0" y="134"/>
                  </a:moveTo>
                  <a:lnTo>
                    <a:pt x="135" y="0"/>
                  </a:lnTo>
                  <a:lnTo>
                    <a:pt x="149" y="14"/>
                  </a:lnTo>
                  <a:lnTo>
                    <a:pt x="14" y="148"/>
                  </a:lnTo>
                  <a:lnTo>
                    <a:pt x="0"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Rectangle 38">
              <a:extLst>
                <a:ext uri="{FF2B5EF4-FFF2-40B4-BE49-F238E27FC236}">
                  <a16:creationId xmlns:a16="http://schemas.microsoft.com/office/drawing/2014/main" id="{A0875147-4462-4486-A8D9-B5FBD6147DCE}"/>
                </a:ext>
              </a:extLst>
            </p:cNvPr>
            <p:cNvSpPr>
              <a:spLocks noChangeArrowheads="1"/>
            </p:cNvSpPr>
            <p:nvPr/>
          </p:nvSpPr>
          <p:spPr bwMode="auto">
            <a:xfrm>
              <a:off x="1179513" y="1141413"/>
              <a:ext cx="2746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39">
              <a:extLst>
                <a:ext uri="{FF2B5EF4-FFF2-40B4-BE49-F238E27FC236}">
                  <a16:creationId xmlns:a16="http://schemas.microsoft.com/office/drawing/2014/main" id="{F9D2850E-CADF-4A4F-9B9D-93A82DE33BF6}"/>
                </a:ext>
              </a:extLst>
            </p:cNvPr>
            <p:cNvSpPr>
              <a:spLocks/>
            </p:cNvSpPr>
            <p:nvPr/>
          </p:nvSpPr>
          <p:spPr bwMode="auto">
            <a:xfrm>
              <a:off x="1198563" y="1160463"/>
              <a:ext cx="236538" cy="236537"/>
            </a:xfrm>
            <a:custGeom>
              <a:avLst/>
              <a:gdLst>
                <a:gd name="T0" fmla="*/ 135 w 149"/>
                <a:gd name="T1" fmla="*/ 149 h 149"/>
                <a:gd name="T2" fmla="*/ 0 w 149"/>
                <a:gd name="T3" fmla="*/ 14 h 149"/>
                <a:gd name="T4" fmla="*/ 14 w 149"/>
                <a:gd name="T5" fmla="*/ 0 h 149"/>
                <a:gd name="T6" fmla="*/ 149 w 149"/>
                <a:gd name="T7" fmla="*/ 135 h 149"/>
                <a:gd name="T8" fmla="*/ 135 w 149"/>
                <a:gd name="T9" fmla="*/ 149 h 149"/>
              </a:gdLst>
              <a:ahLst/>
              <a:cxnLst>
                <a:cxn ang="0">
                  <a:pos x="T0" y="T1"/>
                </a:cxn>
                <a:cxn ang="0">
                  <a:pos x="T2" y="T3"/>
                </a:cxn>
                <a:cxn ang="0">
                  <a:pos x="T4" y="T5"/>
                </a:cxn>
                <a:cxn ang="0">
                  <a:pos x="T6" y="T7"/>
                </a:cxn>
                <a:cxn ang="0">
                  <a:pos x="T8" y="T9"/>
                </a:cxn>
              </a:cxnLst>
              <a:rect l="0" t="0" r="r" b="b"/>
              <a:pathLst>
                <a:path w="149" h="149">
                  <a:moveTo>
                    <a:pt x="135" y="149"/>
                  </a:moveTo>
                  <a:lnTo>
                    <a:pt x="0" y="14"/>
                  </a:lnTo>
                  <a:lnTo>
                    <a:pt x="14" y="0"/>
                  </a:lnTo>
                  <a:lnTo>
                    <a:pt x="149" y="135"/>
                  </a:lnTo>
                  <a:lnTo>
                    <a:pt x="135"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0">
              <a:extLst>
                <a:ext uri="{FF2B5EF4-FFF2-40B4-BE49-F238E27FC236}">
                  <a16:creationId xmlns:a16="http://schemas.microsoft.com/office/drawing/2014/main" id="{FEEF3CDA-2F3C-4EF7-A0D3-8A4AA9FD7275}"/>
                </a:ext>
              </a:extLst>
            </p:cNvPr>
            <p:cNvSpPr>
              <a:spLocks/>
            </p:cNvSpPr>
            <p:nvPr/>
          </p:nvSpPr>
          <p:spPr bwMode="auto">
            <a:xfrm>
              <a:off x="1198563" y="1160463"/>
              <a:ext cx="236538" cy="236537"/>
            </a:xfrm>
            <a:custGeom>
              <a:avLst/>
              <a:gdLst>
                <a:gd name="T0" fmla="*/ 0 w 149"/>
                <a:gd name="T1" fmla="*/ 135 h 149"/>
                <a:gd name="T2" fmla="*/ 135 w 149"/>
                <a:gd name="T3" fmla="*/ 0 h 149"/>
                <a:gd name="T4" fmla="*/ 149 w 149"/>
                <a:gd name="T5" fmla="*/ 14 h 149"/>
                <a:gd name="T6" fmla="*/ 14 w 149"/>
                <a:gd name="T7" fmla="*/ 149 h 149"/>
                <a:gd name="T8" fmla="*/ 0 w 149"/>
                <a:gd name="T9" fmla="*/ 135 h 149"/>
              </a:gdLst>
              <a:ahLst/>
              <a:cxnLst>
                <a:cxn ang="0">
                  <a:pos x="T0" y="T1"/>
                </a:cxn>
                <a:cxn ang="0">
                  <a:pos x="T2" y="T3"/>
                </a:cxn>
                <a:cxn ang="0">
                  <a:pos x="T4" y="T5"/>
                </a:cxn>
                <a:cxn ang="0">
                  <a:pos x="T6" y="T7"/>
                </a:cxn>
                <a:cxn ang="0">
                  <a:pos x="T8" y="T9"/>
                </a:cxn>
              </a:cxnLst>
              <a:rect l="0" t="0" r="r" b="b"/>
              <a:pathLst>
                <a:path w="149" h="149">
                  <a:moveTo>
                    <a:pt x="0" y="135"/>
                  </a:moveTo>
                  <a:lnTo>
                    <a:pt x="135" y="0"/>
                  </a:lnTo>
                  <a:lnTo>
                    <a:pt x="149" y="14"/>
                  </a:lnTo>
                  <a:lnTo>
                    <a:pt x="14" y="149"/>
                  </a:lnTo>
                  <a:lnTo>
                    <a:pt x="0"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Rectangle 41">
              <a:extLst>
                <a:ext uri="{FF2B5EF4-FFF2-40B4-BE49-F238E27FC236}">
                  <a16:creationId xmlns:a16="http://schemas.microsoft.com/office/drawing/2014/main" id="{3342AED6-93BC-4255-97D4-E231A10A42FC}"/>
                </a:ext>
              </a:extLst>
            </p:cNvPr>
            <p:cNvSpPr>
              <a:spLocks noChangeArrowheads="1"/>
            </p:cNvSpPr>
            <p:nvPr/>
          </p:nvSpPr>
          <p:spPr bwMode="auto">
            <a:xfrm>
              <a:off x="1179513" y="1365250"/>
              <a:ext cx="2746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2">
              <a:extLst>
                <a:ext uri="{FF2B5EF4-FFF2-40B4-BE49-F238E27FC236}">
                  <a16:creationId xmlns:a16="http://schemas.microsoft.com/office/drawing/2014/main" id="{5D5E12A5-7039-45EB-8E89-848972235FC5}"/>
                </a:ext>
              </a:extLst>
            </p:cNvPr>
            <p:cNvSpPr>
              <a:spLocks/>
            </p:cNvSpPr>
            <p:nvPr/>
          </p:nvSpPr>
          <p:spPr bwMode="auto">
            <a:xfrm>
              <a:off x="1198563" y="1387475"/>
              <a:ext cx="236538" cy="231775"/>
            </a:xfrm>
            <a:custGeom>
              <a:avLst/>
              <a:gdLst>
                <a:gd name="T0" fmla="*/ 135 w 149"/>
                <a:gd name="T1" fmla="*/ 146 h 146"/>
                <a:gd name="T2" fmla="*/ 0 w 149"/>
                <a:gd name="T3" fmla="*/ 12 h 146"/>
                <a:gd name="T4" fmla="*/ 14 w 149"/>
                <a:gd name="T5" fmla="*/ 0 h 146"/>
                <a:gd name="T6" fmla="*/ 149 w 149"/>
                <a:gd name="T7" fmla="*/ 134 h 146"/>
                <a:gd name="T8" fmla="*/ 135 w 149"/>
                <a:gd name="T9" fmla="*/ 146 h 146"/>
              </a:gdLst>
              <a:ahLst/>
              <a:cxnLst>
                <a:cxn ang="0">
                  <a:pos x="T0" y="T1"/>
                </a:cxn>
                <a:cxn ang="0">
                  <a:pos x="T2" y="T3"/>
                </a:cxn>
                <a:cxn ang="0">
                  <a:pos x="T4" y="T5"/>
                </a:cxn>
                <a:cxn ang="0">
                  <a:pos x="T6" y="T7"/>
                </a:cxn>
                <a:cxn ang="0">
                  <a:pos x="T8" y="T9"/>
                </a:cxn>
              </a:cxnLst>
              <a:rect l="0" t="0" r="r" b="b"/>
              <a:pathLst>
                <a:path w="149" h="146">
                  <a:moveTo>
                    <a:pt x="135" y="146"/>
                  </a:moveTo>
                  <a:lnTo>
                    <a:pt x="0" y="12"/>
                  </a:lnTo>
                  <a:lnTo>
                    <a:pt x="14" y="0"/>
                  </a:lnTo>
                  <a:lnTo>
                    <a:pt x="149" y="134"/>
                  </a:lnTo>
                  <a:lnTo>
                    <a:pt x="135"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3">
              <a:extLst>
                <a:ext uri="{FF2B5EF4-FFF2-40B4-BE49-F238E27FC236}">
                  <a16:creationId xmlns:a16="http://schemas.microsoft.com/office/drawing/2014/main" id="{4E825686-FC6B-43A0-9C18-8B370A8DEC37}"/>
                </a:ext>
              </a:extLst>
            </p:cNvPr>
            <p:cNvSpPr>
              <a:spLocks/>
            </p:cNvSpPr>
            <p:nvPr/>
          </p:nvSpPr>
          <p:spPr bwMode="auto">
            <a:xfrm>
              <a:off x="1198563" y="1387475"/>
              <a:ext cx="236538" cy="231775"/>
            </a:xfrm>
            <a:custGeom>
              <a:avLst/>
              <a:gdLst>
                <a:gd name="T0" fmla="*/ 0 w 149"/>
                <a:gd name="T1" fmla="*/ 134 h 146"/>
                <a:gd name="T2" fmla="*/ 135 w 149"/>
                <a:gd name="T3" fmla="*/ 0 h 146"/>
                <a:gd name="T4" fmla="*/ 149 w 149"/>
                <a:gd name="T5" fmla="*/ 12 h 146"/>
                <a:gd name="T6" fmla="*/ 14 w 149"/>
                <a:gd name="T7" fmla="*/ 146 h 146"/>
                <a:gd name="T8" fmla="*/ 0 w 149"/>
                <a:gd name="T9" fmla="*/ 134 h 146"/>
              </a:gdLst>
              <a:ahLst/>
              <a:cxnLst>
                <a:cxn ang="0">
                  <a:pos x="T0" y="T1"/>
                </a:cxn>
                <a:cxn ang="0">
                  <a:pos x="T2" y="T3"/>
                </a:cxn>
                <a:cxn ang="0">
                  <a:pos x="T4" y="T5"/>
                </a:cxn>
                <a:cxn ang="0">
                  <a:pos x="T6" y="T7"/>
                </a:cxn>
                <a:cxn ang="0">
                  <a:pos x="T8" y="T9"/>
                </a:cxn>
              </a:cxnLst>
              <a:rect l="0" t="0" r="r" b="b"/>
              <a:pathLst>
                <a:path w="149" h="146">
                  <a:moveTo>
                    <a:pt x="0" y="134"/>
                  </a:moveTo>
                  <a:lnTo>
                    <a:pt x="135" y="0"/>
                  </a:lnTo>
                  <a:lnTo>
                    <a:pt x="149" y="12"/>
                  </a:lnTo>
                  <a:lnTo>
                    <a:pt x="14" y="146"/>
                  </a:lnTo>
                  <a:lnTo>
                    <a:pt x="0"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Rectangle 44">
              <a:extLst>
                <a:ext uri="{FF2B5EF4-FFF2-40B4-BE49-F238E27FC236}">
                  <a16:creationId xmlns:a16="http://schemas.microsoft.com/office/drawing/2014/main" id="{571F6FA0-0ACD-47F0-A6EA-23366BFFB77F}"/>
                </a:ext>
              </a:extLst>
            </p:cNvPr>
            <p:cNvSpPr>
              <a:spLocks noChangeArrowheads="1"/>
            </p:cNvSpPr>
            <p:nvPr/>
          </p:nvSpPr>
          <p:spPr bwMode="auto">
            <a:xfrm>
              <a:off x="1179513" y="1590675"/>
              <a:ext cx="274638"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45">
              <a:extLst>
                <a:ext uri="{FF2B5EF4-FFF2-40B4-BE49-F238E27FC236}">
                  <a16:creationId xmlns:a16="http://schemas.microsoft.com/office/drawing/2014/main" id="{3782179F-EDD5-45A3-AEBF-F5BC4E4E623A}"/>
                </a:ext>
              </a:extLst>
            </p:cNvPr>
            <p:cNvSpPr>
              <a:spLocks/>
            </p:cNvSpPr>
            <p:nvPr/>
          </p:nvSpPr>
          <p:spPr bwMode="auto">
            <a:xfrm>
              <a:off x="1198563" y="1609725"/>
              <a:ext cx="236538" cy="236537"/>
            </a:xfrm>
            <a:custGeom>
              <a:avLst/>
              <a:gdLst>
                <a:gd name="T0" fmla="*/ 135 w 149"/>
                <a:gd name="T1" fmla="*/ 149 h 149"/>
                <a:gd name="T2" fmla="*/ 0 w 149"/>
                <a:gd name="T3" fmla="*/ 14 h 149"/>
                <a:gd name="T4" fmla="*/ 14 w 149"/>
                <a:gd name="T5" fmla="*/ 0 h 149"/>
                <a:gd name="T6" fmla="*/ 149 w 149"/>
                <a:gd name="T7" fmla="*/ 135 h 149"/>
                <a:gd name="T8" fmla="*/ 135 w 149"/>
                <a:gd name="T9" fmla="*/ 149 h 149"/>
              </a:gdLst>
              <a:ahLst/>
              <a:cxnLst>
                <a:cxn ang="0">
                  <a:pos x="T0" y="T1"/>
                </a:cxn>
                <a:cxn ang="0">
                  <a:pos x="T2" y="T3"/>
                </a:cxn>
                <a:cxn ang="0">
                  <a:pos x="T4" y="T5"/>
                </a:cxn>
                <a:cxn ang="0">
                  <a:pos x="T6" y="T7"/>
                </a:cxn>
                <a:cxn ang="0">
                  <a:pos x="T8" y="T9"/>
                </a:cxn>
              </a:cxnLst>
              <a:rect l="0" t="0" r="r" b="b"/>
              <a:pathLst>
                <a:path w="149" h="149">
                  <a:moveTo>
                    <a:pt x="135" y="149"/>
                  </a:moveTo>
                  <a:lnTo>
                    <a:pt x="0" y="14"/>
                  </a:lnTo>
                  <a:lnTo>
                    <a:pt x="14" y="0"/>
                  </a:lnTo>
                  <a:lnTo>
                    <a:pt x="149" y="135"/>
                  </a:lnTo>
                  <a:lnTo>
                    <a:pt x="135"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46">
              <a:extLst>
                <a:ext uri="{FF2B5EF4-FFF2-40B4-BE49-F238E27FC236}">
                  <a16:creationId xmlns:a16="http://schemas.microsoft.com/office/drawing/2014/main" id="{36C073D7-7EAF-488F-9E76-4B3037D0B66B}"/>
                </a:ext>
              </a:extLst>
            </p:cNvPr>
            <p:cNvSpPr>
              <a:spLocks/>
            </p:cNvSpPr>
            <p:nvPr/>
          </p:nvSpPr>
          <p:spPr bwMode="auto">
            <a:xfrm>
              <a:off x="1198563" y="1609725"/>
              <a:ext cx="236538" cy="236537"/>
            </a:xfrm>
            <a:custGeom>
              <a:avLst/>
              <a:gdLst>
                <a:gd name="T0" fmla="*/ 0 w 149"/>
                <a:gd name="T1" fmla="*/ 135 h 149"/>
                <a:gd name="T2" fmla="*/ 135 w 149"/>
                <a:gd name="T3" fmla="*/ 0 h 149"/>
                <a:gd name="T4" fmla="*/ 149 w 149"/>
                <a:gd name="T5" fmla="*/ 14 h 149"/>
                <a:gd name="T6" fmla="*/ 14 w 149"/>
                <a:gd name="T7" fmla="*/ 149 h 149"/>
                <a:gd name="T8" fmla="*/ 0 w 149"/>
                <a:gd name="T9" fmla="*/ 135 h 149"/>
              </a:gdLst>
              <a:ahLst/>
              <a:cxnLst>
                <a:cxn ang="0">
                  <a:pos x="T0" y="T1"/>
                </a:cxn>
                <a:cxn ang="0">
                  <a:pos x="T2" y="T3"/>
                </a:cxn>
                <a:cxn ang="0">
                  <a:pos x="T4" y="T5"/>
                </a:cxn>
                <a:cxn ang="0">
                  <a:pos x="T6" y="T7"/>
                </a:cxn>
                <a:cxn ang="0">
                  <a:pos x="T8" y="T9"/>
                </a:cxn>
              </a:cxnLst>
              <a:rect l="0" t="0" r="r" b="b"/>
              <a:pathLst>
                <a:path w="149" h="149">
                  <a:moveTo>
                    <a:pt x="0" y="135"/>
                  </a:moveTo>
                  <a:lnTo>
                    <a:pt x="135" y="0"/>
                  </a:lnTo>
                  <a:lnTo>
                    <a:pt x="149" y="14"/>
                  </a:lnTo>
                  <a:lnTo>
                    <a:pt x="14" y="149"/>
                  </a:lnTo>
                  <a:lnTo>
                    <a:pt x="0"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Rectangle 47">
              <a:extLst>
                <a:ext uri="{FF2B5EF4-FFF2-40B4-BE49-F238E27FC236}">
                  <a16:creationId xmlns:a16="http://schemas.microsoft.com/office/drawing/2014/main" id="{CEC5BC9B-46ED-4261-A6E9-E4203D254E07}"/>
                </a:ext>
              </a:extLst>
            </p:cNvPr>
            <p:cNvSpPr>
              <a:spLocks noChangeArrowheads="1"/>
            </p:cNvSpPr>
            <p:nvPr/>
          </p:nvSpPr>
          <p:spPr bwMode="auto">
            <a:xfrm>
              <a:off x="1182688" y="217488"/>
              <a:ext cx="44450" cy="7461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Rectangle 48">
              <a:extLst>
                <a:ext uri="{FF2B5EF4-FFF2-40B4-BE49-F238E27FC236}">
                  <a16:creationId xmlns:a16="http://schemas.microsoft.com/office/drawing/2014/main" id="{3475CBE3-E77C-485B-8A25-FF8E3B7D953A}"/>
                </a:ext>
              </a:extLst>
            </p:cNvPr>
            <p:cNvSpPr>
              <a:spLocks noChangeArrowheads="1"/>
            </p:cNvSpPr>
            <p:nvPr/>
          </p:nvSpPr>
          <p:spPr bwMode="auto">
            <a:xfrm>
              <a:off x="1416050" y="217488"/>
              <a:ext cx="53975" cy="7461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49">
              <a:extLst>
                <a:ext uri="{FF2B5EF4-FFF2-40B4-BE49-F238E27FC236}">
                  <a16:creationId xmlns:a16="http://schemas.microsoft.com/office/drawing/2014/main" id="{8C3A17A5-6EF4-473C-863E-6500240DC91E}"/>
                </a:ext>
              </a:extLst>
            </p:cNvPr>
            <p:cNvSpPr>
              <a:spLocks/>
            </p:cNvSpPr>
            <p:nvPr/>
          </p:nvSpPr>
          <p:spPr bwMode="auto">
            <a:xfrm>
              <a:off x="1182688" y="65088"/>
              <a:ext cx="287338" cy="188912"/>
            </a:xfrm>
            <a:custGeom>
              <a:avLst/>
              <a:gdLst>
                <a:gd name="T0" fmla="*/ 181 w 181"/>
                <a:gd name="T1" fmla="*/ 119 h 119"/>
                <a:gd name="T2" fmla="*/ 0 w 181"/>
                <a:gd name="T3" fmla="*/ 119 h 119"/>
                <a:gd name="T4" fmla="*/ 0 w 181"/>
                <a:gd name="T5" fmla="*/ 80 h 119"/>
                <a:gd name="T6" fmla="*/ 86 w 181"/>
                <a:gd name="T7" fmla="*/ 0 h 119"/>
                <a:gd name="T8" fmla="*/ 181 w 181"/>
                <a:gd name="T9" fmla="*/ 26 h 119"/>
                <a:gd name="T10" fmla="*/ 181 w 181"/>
                <a:gd name="T11" fmla="*/ 119 h 119"/>
              </a:gdLst>
              <a:ahLst/>
              <a:cxnLst>
                <a:cxn ang="0">
                  <a:pos x="T0" y="T1"/>
                </a:cxn>
                <a:cxn ang="0">
                  <a:pos x="T2" y="T3"/>
                </a:cxn>
                <a:cxn ang="0">
                  <a:pos x="T4" y="T5"/>
                </a:cxn>
                <a:cxn ang="0">
                  <a:pos x="T6" y="T7"/>
                </a:cxn>
                <a:cxn ang="0">
                  <a:pos x="T8" y="T9"/>
                </a:cxn>
                <a:cxn ang="0">
                  <a:pos x="T10" y="T11"/>
                </a:cxn>
              </a:cxnLst>
              <a:rect l="0" t="0" r="r" b="b"/>
              <a:pathLst>
                <a:path w="181" h="119">
                  <a:moveTo>
                    <a:pt x="181" y="119"/>
                  </a:moveTo>
                  <a:lnTo>
                    <a:pt x="0" y="119"/>
                  </a:lnTo>
                  <a:lnTo>
                    <a:pt x="0" y="80"/>
                  </a:lnTo>
                  <a:lnTo>
                    <a:pt x="86" y="0"/>
                  </a:lnTo>
                  <a:lnTo>
                    <a:pt x="181" y="26"/>
                  </a:lnTo>
                  <a:lnTo>
                    <a:pt x="181"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50">
              <a:extLst>
                <a:ext uri="{FF2B5EF4-FFF2-40B4-BE49-F238E27FC236}">
                  <a16:creationId xmlns:a16="http://schemas.microsoft.com/office/drawing/2014/main" id="{0063378E-9B99-4EA3-ACB8-B2242D59D609}"/>
                </a:ext>
              </a:extLst>
            </p:cNvPr>
            <p:cNvSpPr>
              <a:spLocks/>
            </p:cNvSpPr>
            <p:nvPr/>
          </p:nvSpPr>
          <p:spPr bwMode="auto">
            <a:xfrm>
              <a:off x="1201738" y="227013"/>
              <a:ext cx="236538" cy="236537"/>
            </a:xfrm>
            <a:custGeom>
              <a:avLst/>
              <a:gdLst>
                <a:gd name="T0" fmla="*/ 135 w 149"/>
                <a:gd name="T1" fmla="*/ 149 h 149"/>
                <a:gd name="T2" fmla="*/ 0 w 149"/>
                <a:gd name="T3" fmla="*/ 15 h 149"/>
                <a:gd name="T4" fmla="*/ 14 w 149"/>
                <a:gd name="T5" fmla="*/ 0 h 149"/>
                <a:gd name="T6" fmla="*/ 149 w 149"/>
                <a:gd name="T7" fmla="*/ 135 h 149"/>
                <a:gd name="T8" fmla="*/ 135 w 149"/>
                <a:gd name="T9" fmla="*/ 149 h 149"/>
              </a:gdLst>
              <a:ahLst/>
              <a:cxnLst>
                <a:cxn ang="0">
                  <a:pos x="T0" y="T1"/>
                </a:cxn>
                <a:cxn ang="0">
                  <a:pos x="T2" y="T3"/>
                </a:cxn>
                <a:cxn ang="0">
                  <a:pos x="T4" y="T5"/>
                </a:cxn>
                <a:cxn ang="0">
                  <a:pos x="T6" y="T7"/>
                </a:cxn>
                <a:cxn ang="0">
                  <a:pos x="T8" y="T9"/>
                </a:cxn>
              </a:cxnLst>
              <a:rect l="0" t="0" r="r" b="b"/>
              <a:pathLst>
                <a:path w="149" h="149">
                  <a:moveTo>
                    <a:pt x="135" y="149"/>
                  </a:moveTo>
                  <a:lnTo>
                    <a:pt x="0" y="15"/>
                  </a:lnTo>
                  <a:lnTo>
                    <a:pt x="14" y="0"/>
                  </a:lnTo>
                  <a:lnTo>
                    <a:pt x="149" y="135"/>
                  </a:lnTo>
                  <a:lnTo>
                    <a:pt x="135"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51">
              <a:extLst>
                <a:ext uri="{FF2B5EF4-FFF2-40B4-BE49-F238E27FC236}">
                  <a16:creationId xmlns:a16="http://schemas.microsoft.com/office/drawing/2014/main" id="{264A3ADE-6E13-4D56-BB2D-CA6A43E4E3C6}"/>
                </a:ext>
              </a:extLst>
            </p:cNvPr>
            <p:cNvSpPr>
              <a:spLocks/>
            </p:cNvSpPr>
            <p:nvPr/>
          </p:nvSpPr>
          <p:spPr bwMode="auto">
            <a:xfrm>
              <a:off x="1201738" y="227013"/>
              <a:ext cx="236538" cy="236537"/>
            </a:xfrm>
            <a:custGeom>
              <a:avLst/>
              <a:gdLst>
                <a:gd name="T0" fmla="*/ 0 w 149"/>
                <a:gd name="T1" fmla="*/ 135 h 149"/>
                <a:gd name="T2" fmla="*/ 135 w 149"/>
                <a:gd name="T3" fmla="*/ 0 h 149"/>
                <a:gd name="T4" fmla="*/ 149 w 149"/>
                <a:gd name="T5" fmla="*/ 15 h 149"/>
                <a:gd name="T6" fmla="*/ 14 w 149"/>
                <a:gd name="T7" fmla="*/ 149 h 149"/>
                <a:gd name="T8" fmla="*/ 0 w 149"/>
                <a:gd name="T9" fmla="*/ 135 h 149"/>
              </a:gdLst>
              <a:ahLst/>
              <a:cxnLst>
                <a:cxn ang="0">
                  <a:pos x="T0" y="T1"/>
                </a:cxn>
                <a:cxn ang="0">
                  <a:pos x="T2" y="T3"/>
                </a:cxn>
                <a:cxn ang="0">
                  <a:pos x="T4" y="T5"/>
                </a:cxn>
                <a:cxn ang="0">
                  <a:pos x="T6" y="T7"/>
                </a:cxn>
                <a:cxn ang="0">
                  <a:pos x="T8" y="T9"/>
                </a:cxn>
              </a:cxnLst>
              <a:rect l="0" t="0" r="r" b="b"/>
              <a:pathLst>
                <a:path w="149" h="149">
                  <a:moveTo>
                    <a:pt x="0" y="135"/>
                  </a:moveTo>
                  <a:lnTo>
                    <a:pt x="135" y="0"/>
                  </a:lnTo>
                  <a:lnTo>
                    <a:pt x="149" y="15"/>
                  </a:lnTo>
                  <a:lnTo>
                    <a:pt x="14" y="149"/>
                  </a:lnTo>
                  <a:lnTo>
                    <a:pt x="0"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Rectangle 52">
              <a:extLst>
                <a:ext uri="{FF2B5EF4-FFF2-40B4-BE49-F238E27FC236}">
                  <a16:creationId xmlns:a16="http://schemas.microsoft.com/office/drawing/2014/main" id="{DF6F7D2C-77EC-4870-9A63-A758BD09FFA7}"/>
                </a:ext>
              </a:extLst>
            </p:cNvPr>
            <p:cNvSpPr>
              <a:spLocks noChangeArrowheads="1"/>
            </p:cNvSpPr>
            <p:nvPr/>
          </p:nvSpPr>
          <p:spPr bwMode="auto">
            <a:xfrm>
              <a:off x="1182688" y="431800"/>
              <a:ext cx="2746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3">
              <a:extLst>
                <a:ext uri="{FF2B5EF4-FFF2-40B4-BE49-F238E27FC236}">
                  <a16:creationId xmlns:a16="http://schemas.microsoft.com/office/drawing/2014/main" id="{20DB3045-3E2E-4C75-ACDE-E0F938FF3CF1}"/>
                </a:ext>
              </a:extLst>
            </p:cNvPr>
            <p:cNvSpPr>
              <a:spLocks/>
            </p:cNvSpPr>
            <p:nvPr/>
          </p:nvSpPr>
          <p:spPr bwMode="auto">
            <a:xfrm>
              <a:off x="1201738" y="450850"/>
              <a:ext cx="236538" cy="234950"/>
            </a:xfrm>
            <a:custGeom>
              <a:avLst/>
              <a:gdLst>
                <a:gd name="T0" fmla="*/ 135 w 149"/>
                <a:gd name="T1" fmla="*/ 148 h 148"/>
                <a:gd name="T2" fmla="*/ 0 w 149"/>
                <a:gd name="T3" fmla="*/ 14 h 148"/>
                <a:gd name="T4" fmla="*/ 14 w 149"/>
                <a:gd name="T5" fmla="*/ 0 h 148"/>
                <a:gd name="T6" fmla="*/ 149 w 149"/>
                <a:gd name="T7" fmla="*/ 134 h 148"/>
                <a:gd name="T8" fmla="*/ 135 w 149"/>
                <a:gd name="T9" fmla="*/ 148 h 148"/>
              </a:gdLst>
              <a:ahLst/>
              <a:cxnLst>
                <a:cxn ang="0">
                  <a:pos x="T0" y="T1"/>
                </a:cxn>
                <a:cxn ang="0">
                  <a:pos x="T2" y="T3"/>
                </a:cxn>
                <a:cxn ang="0">
                  <a:pos x="T4" y="T5"/>
                </a:cxn>
                <a:cxn ang="0">
                  <a:pos x="T6" y="T7"/>
                </a:cxn>
                <a:cxn ang="0">
                  <a:pos x="T8" y="T9"/>
                </a:cxn>
              </a:cxnLst>
              <a:rect l="0" t="0" r="r" b="b"/>
              <a:pathLst>
                <a:path w="149" h="148">
                  <a:moveTo>
                    <a:pt x="135" y="148"/>
                  </a:moveTo>
                  <a:lnTo>
                    <a:pt x="0" y="14"/>
                  </a:lnTo>
                  <a:lnTo>
                    <a:pt x="14" y="0"/>
                  </a:lnTo>
                  <a:lnTo>
                    <a:pt x="149" y="134"/>
                  </a:lnTo>
                  <a:lnTo>
                    <a:pt x="135" y="1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54">
              <a:extLst>
                <a:ext uri="{FF2B5EF4-FFF2-40B4-BE49-F238E27FC236}">
                  <a16:creationId xmlns:a16="http://schemas.microsoft.com/office/drawing/2014/main" id="{B9EFB335-10CA-4102-8059-BD9F952E0AA6}"/>
                </a:ext>
              </a:extLst>
            </p:cNvPr>
            <p:cNvSpPr>
              <a:spLocks/>
            </p:cNvSpPr>
            <p:nvPr/>
          </p:nvSpPr>
          <p:spPr bwMode="auto">
            <a:xfrm>
              <a:off x="1201738" y="450850"/>
              <a:ext cx="236538" cy="234950"/>
            </a:xfrm>
            <a:custGeom>
              <a:avLst/>
              <a:gdLst>
                <a:gd name="T0" fmla="*/ 0 w 149"/>
                <a:gd name="T1" fmla="*/ 134 h 148"/>
                <a:gd name="T2" fmla="*/ 135 w 149"/>
                <a:gd name="T3" fmla="*/ 0 h 148"/>
                <a:gd name="T4" fmla="*/ 149 w 149"/>
                <a:gd name="T5" fmla="*/ 14 h 148"/>
                <a:gd name="T6" fmla="*/ 14 w 149"/>
                <a:gd name="T7" fmla="*/ 148 h 148"/>
                <a:gd name="T8" fmla="*/ 0 w 149"/>
                <a:gd name="T9" fmla="*/ 134 h 148"/>
              </a:gdLst>
              <a:ahLst/>
              <a:cxnLst>
                <a:cxn ang="0">
                  <a:pos x="T0" y="T1"/>
                </a:cxn>
                <a:cxn ang="0">
                  <a:pos x="T2" y="T3"/>
                </a:cxn>
                <a:cxn ang="0">
                  <a:pos x="T4" y="T5"/>
                </a:cxn>
                <a:cxn ang="0">
                  <a:pos x="T6" y="T7"/>
                </a:cxn>
                <a:cxn ang="0">
                  <a:pos x="T8" y="T9"/>
                </a:cxn>
              </a:cxnLst>
              <a:rect l="0" t="0" r="r" b="b"/>
              <a:pathLst>
                <a:path w="149" h="148">
                  <a:moveTo>
                    <a:pt x="0" y="134"/>
                  </a:moveTo>
                  <a:lnTo>
                    <a:pt x="135" y="0"/>
                  </a:lnTo>
                  <a:lnTo>
                    <a:pt x="149" y="14"/>
                  </a:lnTo>
                  <a:lnTo>
                    <a:pt x="14" y="148"/>
                  </a:lnTo>
                  <a:lnTo>
                    <a:pt x="0"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Rectangle 55">
              <a:extLst>
                <a:ext uri="{FF2B5EF4-FFF2-40B4-BE49-F238E27FC236}">
                  <a16:creationId xmlns:a16="http://schemas.microsoft.com/office/drawing/2014/main" id="{0F3D9485-861F-4A13-84FC-B39976B478AF}"/>
                </a:ext>
              </a:extLst>
            </p:cNvPr>
            <p:cNvSpPr>
              <a:spLocks noChangeArrowheads="1"/>
            </p:cNvSpPr>
            <p:nvPr/>
          </p:nvSpPr>
          <p:spPr bwMode="auto">
            <a:xfrm>
              <a:off x="1182688" y="654050"/>
              <a:ext cx="2746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56">
              <a:extLst>
                <a:ext uri="{FF2B5EF4-FFF2-40B4-BE49-F238E27FC236}">
                  <a16:creationId xmlns:a16="http://schemas.microsoft.com/office/drawing/2014/main" id="{530011E5-173C-43DE-8839-B1A6E99F97CA}"/>
                </a:ext>
              </a:extLst>
            </p:cNvPr>
            <p:cNvSpPr>
              <a:spLocks/>
            </p:cNvSpPr>
            <p:nvPr/>
          </p:nvSpPr>
          <p:spPr bwMode="auto">
            <a:xfrm>
              <a:off x="1201738" y="676275"/>
              <a:ext cx="236538" cy="233362"/>
            </a:xfrm>
            <a:custGeom>
              <a:avLst/>
              <a:gdLst>
                <a:gd name="T0" fmla="*/ 135 w 149"/>
                <a:gd name="T1" fmla="*/ 147 h 147"/>
                <a:gd name="T2" fmla="*/ 0 w 149"/>
                <a:gd name="T3" fmla="*/ 12 h 147"/>
                <a:gd name="T4" fmla="*/ 14 w 149"/>
                <a:gd name="T5" fmla="*/ 0 h 147"/>
                <a:gd name="T6" fmla="*/ 149 w 149"/>
                <a:gd name="T7" fmla="*/ 135 h 147"/>
                <a:gd name="T8" fmla="*/ 135 w 149"/>
                <a:gd name="T9" fmla="*/ 147 h 147"/>
              </a:gdLst>
              <a:ahLst/>
              <a:cxnLst>
                <a:cxn ang="0">
                  <a:pos x="T0" y="T1"/>
                </a:cxn>
                <a:cxn ang="0">
                  <a:pos x="T2" y="T3"/>
                </a:cxn>
                <a:cxn ang="0">
                  <a:pos x="T4" y="T5"/>
                </a:cxn>
                <a:cxn ang="0">
                  <a:pos x="T6" y="T7"/>
                </a:cxn>
                <a:cxn ang="0">
                  <a:pos x="T8" y="T9"/>
                </a:cxn>
              </a:cxnLst>
              <a:rect l="0" t="0" r="r" b="b"/>
              <a:pathLst>
                <a:path w="149" h="147">
                  <a:moveTo>
                    <a:pt x="135" y="147"/>
                  </a:moveTo>
                  <a:lnTo>
                    <a:pt x="0" y="12"/>
                  </a:lnTo>
                  <a:lnTo>
                    <a:pt x="14" y="0"/>
                  </a:lnTo>
                  <a:lnTo>
                    <a:pt x="149" y="135"/>
                  </a:lnTo>
                  <a:lnTo>
                    <a:pt x="135"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57">
              <a:extLst>
                <a:ext uri="{FF2B5EF4-FFF2-40B4-BE49-F238E27FC236}">
                  <a16:creationId xmlns:a16="http://schemas.microsoft.com/office/drawing/2014/main" id="{38A46E3E-5647-4CC0-AD60-1BB3273743D9}"/>
                </a:ext>
              </a:extLst>
            </p:cNvPr>
            <p:cNvSpPr>
              <a:spLocks/>
            </p:cNvSpPr>
            <p:nvPr/>
          </p:nvSpPr>
          <p:spPr bwMode="auto">
            <a:xfrm>
              <a:off x="1201738" y="676275"/>
              <a:ext cx="236538" cy="233362"/>
            </a:xfrm>
            <a:custGeom>
              <a:avLst/>
              <a:gdLst>
                <a:gd name="T0" fmla="*/ 0 w 149"/>
                <a:gd name="T1" fmla="*/ 135 h 147"/>
                <a:gd name="T2" fmla="*/ 135 w 149"/>
                <a:gd name="T3" fmla="*/ 0 h 147"/>
                <a:gd name="T4" fmla="*/ 149 w 149"/>
                <a:gd name="T5" fmla="*/ 12 h 147"/>
                <a:gd name="T6" fmla="*/ 14 w 149"/>
                <a:gd name="T7" fmla="*/ 147 h 147"/>
                <a:gd name="T8" fmla="*/ 0 w 149"/>
                <a:gd name="T9" fmla="*/ 135 h 147"/>
              </a:gdLst>
              <a:ahLst/>
              <a:cxnLst>
                <a:cxn ang="0">
                  <a:pos x="T0" y="T1"/>
                </a:cxn>
                <a:cxn ang="0">
                  <a:pos x="T2" y="T3"/>
                </a:cxn>
                <a:cxn ang="0">
                  <a:pos x="T4" y="T5"/>
                </a:cxn>
                <a:cxn ang="0">
                  <a:pos x="T6" y="T7"/>
                </a:cxn>
                <a:cxn ang="0">
                  <a:pos x="T8" y="T9"/>
                </a:cxn>
              </a:cxnLst>
              <a:rect l="0" t="0" r="r" b="b"/>
              <a:pathLst>
                <a:path w="149" h="147">
                  <a:moveTo>
                    <a:pt x="0" y="135"/>
                  </a:moveTo>
                  <a:lnTo>
                    <a:pt x="135" y="0"/>
                  </a:lnTo>
                  <a:lnTo>
                    <a:pt x="149" y="12"/>
                  </a:lnTo>
                  <a:lnTo>
                    <a:pt x="14" y="147"/>
                  </a:lnTo>
                  <a:lnTo>
                    <a:pt x="0"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Rectangle 58">
              <a:extLst>
                <a:ext uri="{FF2B5EF4-FFF2-40B4-BE49-F238E27FC236}">
                  <a16:creationId xmlns:a16="http://schemas.microsoft.com/office/drawing/2014/main" id="{9528AC6C-7139-48C1-AB49-EC660854FD3D}"/>
                </a:ext>
              </a:extLst>
            </p:cNvPr>
            <p:cNvSpPr>
              <a:spLocks noChangeArrowheads="1"/>
            </p:cNvSpPr>
            <p:nvPr/>
          </p:nvSpPr>
          <p:spPr bwMode="auto">
            <a:xfrm>
              <a:off x="398463" y="755650"/>
              <a:ext cx="825500"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Rectangle 59">
              <a:extLst>
                <a:ext uri="{FF2B5EF4-FFF2-40B4-BE49-F238E27FC236}">
                  <a16:creationId xmlns:a16="http://schemas.microsoft.com/office/drawing/2014/main" id="{A94F4C58-E881-472F-830C-BCC5166579CC}"/>
                </a:ext>
              </a:extLst>
            </p:cNvPr>
            <p:cNvSpPr>
              <a:spLocks noChangeArrowheads="1"/>
            </p:cNvSpPr>
            <p:nvPr/>
          </p:nvSpPr>
          <p:spPr bwMode="auto">
            <a:xfrm>
              <a:off x="398463" y="950913"/>
              <a:ext cx="825500"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Rectangle 60">
              <a:extLst>
                <a:ext uri="{FF2B5EF4-FFF2-40B4-BE49-F238E27FC236}">
                  <a16:creationId xmlns:a16="http://schemas.microsoft.com/office/drawing/2014/main" id="{7DA10DC5-CC43-4070-9024-F49F7E85B6EF}"/>
                </a:ext>
              </a:extLst>
            </p:cNvPr>
            <p:cNvSpPr>
              <a:spLocks noChangeArrowheads="1"/>
            </p:cNvSpPr>
            <p:nvPr/>
          </p:nvSpPr>
          <p:spPr bwMode="auto">
            <a:xfrm>
              <a:off x="1185863" y="755650"/>
              <a:ext cx="38100"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1">
              <a:extLst>
                <a:ext uri="{FF2B5EF4-FFF2-40B4-BE49-F238E27FC236}">
                  <a16:creationId xmlns:a16="http://schemas.microsoft.com/office/drawing/2014/main" id="{D8CD0BFC-6C12-40AE-B5C7-492CB2A52FE2}"/>
                </a:ext>
              </a:extLst>
            </p:cNvPr>
            <p:cNvSpPr>
              <a:spLocks/>
            </p:cNvSpPr>
            <p:nvPr/>
          </p:nvSpPr>
          <p:spPr bwMode="auto">
            <a:xfrm>
              <a:off x="1009650" y="773113"/>
              <a:ext cx="198438" cy="196850"/>
            </a:xfrm>
            <a:custGeom>
              <a:avLst/>
              <a:gdLst>
                <a:gd name="T0" fmla="*/ 0 w 125"/>
                <a:gd name="T1" fmla="*/ 112 h 124"/>
                <a:gd name="T2" fmla="*/ 113 w 125"/>
                <a:gd name="T3" fmla="*/ 0 h 124"/>
                <a:gd name="T4" fmla="*/ 125 w 125"/>
                <a:gd name="T5" fmla="*/ 12 h 124"/>
                <a:gd name="T6" fmla="*/ 11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3" y="0"/>
                  </a:lnTo>
                  <a:lnTo>
                    <a:pt x="125" y="12"/>
                  </a:lnTo>
                  <a:lnTo>
                    <a:pt x="11"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2">
              <a:extLst>
                <a:ext uri="{FF2B5EF4-FFF2-40B4-BE49-F238E27FC236}">
                  <a16:creationId xmlns:a16="http://schemas.microsoft.com/office/drawing/2014/main" id="{2CC1BB5F-BB0B-41AB-BB77-D7ECAD374562}"/>
                </a:ext>
              </a:extLst>
            </p:cNvPr>
            <p:cNvSpPr>
              <a:spLocks/>
            </p:cNvSpPr>
            <p:nvPr/>
          </p:nvSpPr>
          <p:spPr bwMode="auto">
            <a:xfrm>
              <a:off x="1009650" y="773113"/>
              <a:ext cx="198438" cy="196850"/>
            </a:xfrm>
            <a:custGeom>
              <a:avLst/>
              <a:gdLst>
                <a:gd name="T0" fmla="*/ 11 w 125"/>
                <a:gd name="T1" fmla="*/ 0 h 124"/>
                <a:gd name="T2" fmla="*/ 125 w 125"/>
                <a:gd name="T3" fmla="*/ 112 h 124"/>
                <a:gd name="T4" fmla="*/ 113 w 125"/>
                <a:gd name="T5" fmla="*/ 124 h 124"/>
                <a:gd name="T6" fmla="*/ 0 w 125"/>
                <a:gd name="T7" fmla="*/ 12 h 124"/>
                <a:gd name="T8" fmla="*/ 11 w 125"/>
                <a:gd name="T9" fmla="*/ 0 h 124"/>
              </a:gdLst>
              <a:ahLst/>
              <a:cxnLst>
                <a:cxn ang="0">
                  <a:pos x="T0" y="T1"/>
                </a:cxn>
                <a:cxn ang="0">
                  <a:pos x="T2" y="T3"/>
                </a:cxn>
                <a:cxn ang="0">
                  <a:pos x="T4" y="T5"/>
                </a:cxn>
                <a:cxn ang="0">
                  <a:pos x="T6" y="T7"/>
                </a:cxn>
                <a:cxn ang="0">
                  <a:pos x="T8" y="T9"/>
                </a:cxn>
              </a:cxnLst>
              <a:rect l="0" t="0" r="r" b="b"/>
              <a:pathLst>
                <a:path w="125" h="124">
                  <a:moveTo>
                    <a:pt x="11" y="0"/>
                  </a:moveTo>
                  <a:lnTo>
                    <a:pt x="125" y="112"/>
                  </a:lnTo>
                  <a:lnTo>
                    <a:pt x="113" y="124"/>
                  </a:lnTo>
                  <a:lnTo>
                    <a:pt x="0" y="12"/>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Rectangle 63">
              <a:extLst>
                <a:ext uri="{FF2B5EF4-FFF2-40B4-BE49-F238E27FC236}">
                  <a16:creationId xmlns:a16="http://schemas.microsoft.com/office/drawing/2014/main" id="{8B044195-3D8A-4717-A65B-411CBC1CC130}"/>
                </a:ext>
              </a:extLst>
            </p:cNvPr>
            <p:cNvSpPr>
              <a:spLocks noChangeArrowheads="1"/>
            </p:cNvSpPr>
            <p:nvPr/>
          </p:nvSpPr>
          <p:spPr bwMode="auto">
            <a:xfrm>
              <a:off x="996950" y="755650"/>
              <a:ext cx="39688"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64">
              <a:extLst>
                <a:ext uri="{FF2B5EF4-FFF2-40B4-BE49-F238E27FC236}">
                  <a16:creationId xmlns:a16="http://schemas.microsoft.com/office/drawing/2014/main" id="{99110873-6B02-4A29-B252-A6014B83A5C7}"/>
                </a:ext>
              </a:extLst>
            </p:cNvPr>
            <p:cNvSpPr>
              <a:spLocks/>
            </p:cNvSpPr>
            <p:nvPr/>
          </p:nvSpPr>
          <p:spPr bwMode="auto">
            <a:xfrm>
              <a:off x="819150" y="773113"/>
              <a:ext cx="201613" cy="196850"/>
            </a:xfrm>
            <a:custGeom>
              <a:avLst/>
              <a:gdLst>
                <a:gd name="T0" fmla="*/ 0 w 127"/>
                <a:gd name="T1" fmla="*/ 112 h 124"/>
                <a:gd name="T2" fmla="*/ 114 w 127"/>
                <a:gd name="T3" fmla="*/ 0 h 124"/>
                <a:gd name="T4" fmla="*/ 127 w 127"/>
                <a:gd name="T5" fmla="*/ 12 h 124"/>
                <a:gd name="T6" fmla="*/ 12 w 127"/>
                <a:gd name="T7" fmla="*/ 124 h 124"/>
                <a:gd name="T8" fmla="*/ 0 w 127"/>
                <a:gd name="T9" fmla="*/ 112 h 124"/>
              </a:gdLst>
              <a:ahLst/>
              <a:cxnLst>
                <a:cxn ang="0">
                  <a:pos x="T0" y="T1"/>
                </a:cxn>
                <a:cxn ang="0">
                  <a:pos x="T2" y="T3"/>
                </a:cxn>
                <a:cxn ang="0">
                  <a:pos x="T4" y="T5"/>
                </a:cxn>
                <a:cxn ang="0">
                  <a:pos x="T6" y="T7"/>
                </a:cxn>
                <a:cxn ang="0">
                  <a:pos x="T8" y="T9"/>
                </a:cxn>
              </a:cxnLst>
              <a:rect l="0" t="0" r="r" b="b"/>
              <a:pathLst>
                <a:path w="127" h="124">
                  <a:moveTo>
                    <a:pt x="0" y="112"/>
                  </a:moveTo>
                  <a:lnTo>
                    <a:pt x="114" y="0"/>
                  </a:lnTo>
                  <a:lnTo>
                    <a:pt x="127"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65">
              <a:extLst>
                <a:ext uri="{FF2B5EF4-FFF2-40B4-BE49-F238E27FC236}">
                  <a16:creationId xmlns:a16="http://schemas.microsoft.com/office/drawing/2014/main" id="{536F628D-3077-400E-BB6E-77C2B335FCEB}"/>
                </a:ext>
              </a:extLst>
            </p:cNvPr>
            <p:cNvSpPr>
              <a:spLocks/>
            </p:cNvSpPr>
            <p:nvPr/>
          </p:nvSpPr>
          <p:spPr bwMode="auto">
            <a:xfrm>
              <a:off x="819150" y="773113"/>
              <a:ext cx="201613" cy="196850"/>
            </a:xfrm>
            <a:custGeom>
              <a:avLst/>
              <a:gdLst>
                <a:gd name="T0" fmla="*/ 12 w 127"/>
                <a:gd name="T1" fmla="*/ 0 h 124"/>
                <a:gd name="T2" fmla="*/ 127 w 127"/>
                <a:gd name="T3" fmla="*/ 112 h 124"/>
                <a:gd name="T4" fmla="*/ 114 w 127"/>
                <a:gd name="T5" fmla="*/ 124 h 124"/>
                <a:gd name="T6" fmla="*/ 0 w 127"/>
                <a:gd name="T7" fmla="*/ 12 h 124"/>
                <a:gd name="T8" fmla="*/ 12 w 127"/>
                <a:gd name="T9" fmla="*/ 0 h 124"/>
              </a:gdLst>
              <a:ahLst/>
              <a:cxnLst>
                <a:cxn ang="0">
                  <a:pos x="T0" y="T1"/>
                </a:cxn>
                <a:cxn ang="0">
                  <a:pos x="T2" y="T3"/>
                </a:cxn>
                <a:cxn ang="0">
                  <a:pos x="T4" y="T5"/>
                </a:cxn>
                <a:cxn ang="0">
                  <a:pos x="T6" y="T7"/>
                </a:cxn>
                <a:cxn ang="0">
                  <a:pos x="T8" y="T9"/>
                </a:cxn>
              </a:cxnLst>
              <a:rect l="0" t="0" r="r" b="b"/>
              <a:pathLst>
                <a:path w="127" h="124">
                  <a:moveTo>
                    <a:pt x="12" y="0"/>
                  </a:moveTo>
                  <a:lnTo>
                    <a:pt x="127" y="112"/>
                  </a:lnTo>
                  <a:lnTo>
                    <a:pt x="114"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Rectangle 66">
              <a:extLst>
                <a:ext uri="{FF2B5EF4-FFF2-40B4-BE49-F238E27FC236}">
                  <a16:creationId xmlns:a16="http://schemas.microsoft.com/office/drawing/2014/main" id="{19EC0686-2643-4C52-9039-7BEB2A3F0CBB}"/>
                </a:ext>
              </a:extLst>
            </p:cNvPr>
            <p:cNvSpPr>
              <a:spLocks noChangeArrowheads="1"/>
            </p:cNvSpPr>
            <p:nvPr/>
          </p:nvSpPr>
          <p:spPr bwMode="auto">
            <a:xfrm>
              <a:off x="806450" y="755650"/>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67">
              <a:extLst>
                <a:ext uri="{FF2B5EF4-FFF2-40B4-BE49-F238E27FC236}">
                  <a16:creationId xmlns:a16="http://schemas.microsoft.com/office/drawing/2014/main" id="{AF361B49-917E-40EF-A48C-E8A2C129F0A5}"/>
                </a:ext>
              </a:extLst>
            </p:cNvPr>
            <p:cNvSpPr>
              <a:spLocks/>
            </p:cNvSpPr>
            <p:nvPr/>
          </p:nvSpPr>
          <p:spPr bwMode="auto">
            <a:xfrm>
              <a:off x="631825" y="773113"/>
              <a:ext cx="196850" cy="196850"/>
            </a:xfrm>
            <a:custGeom>
              <a:avLst/>
              <a:gdLst>
                <a:gd name="T0" fmla="*/ 0 w 124"/>
                <a:gd name="T1" fmla="*/ 112 h 124"/>
                <a:gd name="T2" fmla="*/ 114 w 124"/>
                <a:gd name="T3" fmla="*/ 0 h 124"/>
                <a:gd name="T4" fmla="*/ 124 w 124"/>
                <a:gd name="T5" fmla="*/ 12 h 124"/>
                <a:gd name="T6" fmla="*/ 12 w 124"/>
                <a:gd name="T7" fmla="*/ 124 h 124"/>
                <a:gd name="T8" fmla="*/ 0 w 124"/>
                <a:gd name="T9" fmla="*/ 112 h 124"/>
              </a:gdLst>
              <a:ahLst/>
              <a:cxnLst>
                <a:cxn ang="0">
                  <a:pos x="T0" y="T1"/>
                </a:cxn>
                <a:cxn ang="0">
                  <a:pos x="T2" y="T3"/>
                </a:cxn>
                <a:cxn ang="0">
                  <a:pos x="T4" y="T5"/>
                </a:cxn>
                <a:cxn ang="0">
                  <a:pos x="T6" y="T7"/>
                </a:cxn>
                <a:cxn ang="0">
                  <a:pos x="T8" y="T9"/>
                </a:cxn>
              </a:cxnLst>
              <a:rect l="0" t="0" r="r" b="b"/>
              <a:pathLst>
                <a:path w="124" h="124">
                  <a:moveTo>
                    <a:pt x="0" y="112"/>
                  </a:moveTo>
                  <a:lnTo>
                    <a:pt x="114" y="0"/>
                  </a:lnTo>
                  <a:lnTo>
                    <a:pt x="124"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68">
              <a:extLst>
                <a:ext uri="{FF2B5EF4-FFF2-40B4-BE49-F238E27FC236}">
                  <a16:creationId xmlns:a16="http://schemas.microsoft.com/office/drawing/2014/main" id="{F2386B9C-2A16-4947-A66F-111CBE3F9413}"/>
                </a:ext>
              </a:extLst>
            </p:cNvPr>
            <p:cNvSpPr>
              <a:spLocks/>
            </p:cNvSpPr>
            <p:nvPr/>
          </p:nvSpPr>
          <p:spPr bwMode="auto">
            <a:xfrm>
              <a:off x="631825" y="773113"/>
              <a:ext cx="196850" cy="196850"/>
            </a:xfrm>
            <a:custGeom>
              <a:avLst/>
              <a:gdLst>
                <a:gd name="T0" fmla="*/ 12 w 124"/>
                <a:gd name="T1" fmla="*/ 0 h 124"/>
                <a:gd name="T2" fmla="*/ 124 w 124"/>
                <a:gd name="T3" fmla="*/ 112 h 124"/>
                <a:gd name="T4" fmla="*/ 114 w 124"/>
                <a:gd name="T5" fmla="*/ 124 h 124"/>
                <a:gd name="T6" fmla="*/ 0 w 124"/>
                <a:gd name="T7" fmla="*/ 12 h 124"/>
                <a:gd name="T8" fmla="*/ 12 w 124"/>
                <a:gd name="T9" fmla="*/ 0 h 124"/>
              </a:gdLst>
              <a:ahLst/>
              <a:cxnLst>
                <a:cxn ang="0">
                  <a:pos x="T0" y="T1"/>
                </a:cxn>
                <a:cxn ang="0">
                  <a:pos x="T2" y="T3"/>
                </a:cxn>
                <a:cxn ang="0">
                  <a:pos x="T4" y="T5"/>
                </a:cxn>
                <a:cxn ang="0">
                  <a:pos x="T6" y="T7"/>
                </a:cxn>
                <a:cxn ang="0">
                  <a:pos x="T8" y="T9"/>
                </a:cxn>
              </a:cxnLst>
              <a:rect l="0" t="0" r="r" b="b"/>
              <a:pathLst>
                <a:path w="124" h="124">
                  <a:moveTo>
                    <a:pt x="12" y="0"/>
                  </a:moveTo>
                  <a:lnTo>
                    <a:pt x="124" y="112"/>
                  </a:lnTo>
                  <a:lnTo>
                    <a:pt x="114"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Rectangle 69">
              <a:extLst>
                <a:ext uri="{FF2B5EF4-FFF2-40B4-BE49-F238E27FC236}">
                  <a16:creationId xmlns:a16="http://schemas.microsoft.com/office/drawing/2014/main" id="{89A66264-8C16-459D-8B6B-2F535825CB43}"/>
                </a:ext>
              </a:extLst>
            </p:cNvPr>
            <p:cNvSpPr>
              <a:spLocks noChangeArrowheads="1"/>
            </p:cNvSpPr>
            <p:nvPr/>
          </p:nvSpPr>
          <p:spPr bwMode="auto">
            <a:xfrm>
              <a:off x="617538" y="755650"/>
              <a:ext cx="42863"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0">
              <a:extLst>
                <a:ext uri="{FF2B5EF4-FFF2-40B4-BE49-F238E27FC236}">
                  <a16:creationId xmlns:a16="http://schemas.microsoft.com/office/drawing/2014/main" id="{0F75974E-275A-463A-9F84-A7FE6C3B66C0}"/>
                </a:ext>
              </a:extLst>
            </p:cNvPr>
            <p:cNvSpPr>
              <a:spLocks/>
            </p:cNvSpPr>
            <p:nvPr/>
          </p:nvSpPr>
          <p:spPr bwMode="auto">
            <a:xfrm>
              <a:off x="442913" y="773113"/>
              <a:ext cx="198438" cy="196850"/>
            </a:xfrm>
            <a:custGeom>
              <a:avLst/>
              <a:gdLst>
                <a:gd name="T0" fmla="*/ 0 w 125"/>
                <a:gd name="T1" fmla="*/ 112 h 124"/>
                <a:gd name="T2" fmla="*/ 112 w 125"/>
                <a:gd name="T3" fmla="*/ 0 h 124"/>
                <a:gd name="T4" fmla="*/ 125 w 125"/>
                <a:gd name="T5" fmla="*/ 12 h 124"/>
                <a:gd name="T6" fmla="*/ 12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2" y="0"/>
                  </a:lnTo>
                  <a:lnTo>
                    <a:pt x="125"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71">
              <a:extLst>
                <a:ext uri="{FF2B5EF4-FFF2-40B4-BE49-F238E27FC236}">
                  <a16:creationId xmlns:a16="http://schemas.microsoft.com/office/drawing/2014/main" id="{FB9D0761-B16F-466E-9440-D35C3836B4F7}"/>
                </a:ext>
              </a:extLst>
            </p:cNvPr>
            <p:cNvSpPr>
              <a:spLocks/>
            </p:cNvSpPr>
            <p:nvPr/>
          </p:nvSpPr>
          <p:spPr bwMode="auto">
            <a:xfrm>
              <a:off x="442913" y="773113"/>
              <a:ext cx="198438" cy="196850"/>
            </a:xfrm>
            <a:custGeom>
              <a:avLst/>
              <a:gdLst>
                <a:gd name="T0" fmla="*/ 12 w 125"/>
                <a:gd name="T1" fmla="*/ 0 h 124"/>
                <a:gd name="T2" fmla="*/ 125 w 125"/>
                <a:gd name="T3" fmla="*/ 112 h 124"/>
                <a:gd name="T4" fmla="*/ 112 w 125"/>
                <a:gd name="T5" fmla="*/ 124 h 124"/>
                <a:gd name="T6" fmla="*/ 0 w 125"/>
                <a:gd name="T7" fmla="*/ 12 h 124"/>
                <a:gd name="T8" fmla="*/ 12 w 125"/>
                <a:gd name="T9" fmla="*/ 0 h 124"/>
              </a:gdLst>
              <a:ahLst/>
              <a:cxnLst>
                <a:cxn ang="0">
                  <a:pos x="T0" y="T1"/>
                </a:cxn>
                <a:cxn ang="0">
                  <a:pos x="T2" y="T3"/>
                </a:cxn>
                <a:cxn ang="0">
                  <a:pos x="T4" y="T5"/>
                </a:cxn>
                <a:cxn ang="0">
                  <a:pos x="T6" y="T7"/>
                </a:cxn>
                <a:cxn ang="0">
                  <a:pos x="T8" y="T9"/>
                </a:cxn>
              </a:cxnLst>
              <a:rect l="0" t="0" r="r" b="b"/>
              <a:pathLst>
                <a:path w="125" h="124">
                  <a:moveTo>
                    <a:pt x="12" y="0"/>
                  </a:moveTo>
                  <a:lnTo>
                    <a:pt x="125" y="112"/>
                  </a:lnTo>
                  <a:lnTo>
                    <a:pt x="112"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Rectangle 72">
              <a:extLst>
                <a:ext uri="{FF2B5EF4-FFF2-40B4-BE49-F238E27FC236}">
                  <a16:creationId xmlns:a16="http://schemas.microsoft.com/office/drawing/2014/main" id="{2F4DDCAA-8B21-40A7-A4F2-818DB7A59C9F}"/>
                </a:ext>
              </a:extLst>
            </p:cNvPr>
            <p:cNvSpPr>
              <a:spLocks noChangeArrowheads="1"/>
            </p:cNvSpPr>
            <p:nvPr/>
          </p:nvSpPr>
          <p:spPr bwMode="auto">
            <a:xfrm>
              <a:off x="1504950" y="755650"/>
              <a:ext cx="822325"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Rectangle 73">
              <a:extLst>
                <a:ext uri="{FF2B5EF4-FFF2-40B4-BE49-F238E27FC236}">
                  <a16:creationId xmlns:a16="http://schemas.microsoft.com/office/drawing/2014/main" id="{FAE48D6E-6C59-4853-B04B-3EAC1422FDA7}"/>
                </a:ext>
              </a:extLst>
            </p:cNvPr>
            <p:cNvSpPr>
              <a:spLocks noChangeArrowheads="1"/>
            </p:cNvSpPr>
            <p:nvPr/>
          </p:nvSpPr>
          <p:spPr bwMode="auto">
            <a:xfrm>
              <a:off x="1504950" y="950913"/>
              <a:ext cx="82232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Rectangle 74">
              <a:extLst>
                <a:ext uri="{FF2B5EF4-FFF2-40B4-BE49-F238E27FC236}">
                  <a16:creationId xmlns:a16="http://schemas.microsoft.com/office/drawing/2014/main" id="{575E3495-B0B2-48FA-B96B-D03ECD9890B8}"/>
                </a:ext>
              </a:extLst>
            </p:cNvPr>
            <p:cNvSpPr>
              <a:spLocks noChangeArrowheads="1"/>
            </p:cNvSpPr>
            <p:nvPr/>
          </p:nvSpPr>
          <p:spPr bwMode="auto">
            <a:xfrm>
              <a:off x="2292350" y="755650"/>
              <a:ext cx="38100"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75">
              <a:extLst>
                <a:ext uri="{FF2B5EF4-FFF2-40B4-BE49-F238E27FC236}">
                  <a16:creationId xmlns:a16="http://schemas.microsoft.com/office/drawing/2014/main" id="{864E45C2-270E-4612-A8F0-CB5A9F98DE8C}"/>
                </a:ext>
              </a:extLst>
            </p:cNvPr>
            <p:cNvSpPr>
              <a:spLocks/>
            </p:cNvSpPr>
            <p:nvPr/>
          </p:nvSpPr>
          <p:spPr bwMode="auto">
            <a:xfrm>
              <a:off x="2116138" y="773113"/>
              <a:ext cx="198438" cy="196850"/>
            </a:xfrm>
            <a:custGeom>
              <a:avLst/>
              <a:gdLst>
                <a:gd name="T0" fmla="*/ 0 w 125"/>
                <a:gd name="T1" fmla="*/ 112 h 124"/>
                <a:gd name="T2" fmla="*/ 113 w 125"/>
                <a:gd name="T3" fmla="*/ 0 h 124"/>
                <a:gd name="T4" fmla="*/ 125 w 125"/>
                <a:gd name="T5" fmla="*/ 12 h 124"/>
                <a:gd name="T6" fmla="*/ 10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3" y="0"/>
                  </a:lnTo>
                  <a:lnTo>
                    <a:pt x="125" y="12"/>
                  </a:lnTo>
                  <a:lnTo>
                    <a:pt x="10"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76">
              <a:extLst>
                <a:ext uri="{FF2B5EF4-FFF2-40B4-BE49-F238E27FC236}">
                  <a16:creationId xmlns:a16="http://schemas.microsoft.com/office/drawing/2014/main" id="{058042BC-3CD5-4BC7-82F3-1D172ED8B41A}"/>
                </a:ext>
              </a:extLst>
            </p:cNvPr>
            <p:cNvSpPr>
              <a:spLocks/>
            </p:cNvSpPr>
            <p:nvPr/>
          </p:nvSpPr>
          <p:spPr bwMode="auto">
            <a:xfrm>
              <a:off x="2116138" y="773113"/>
              <a:ext cx="198438" cy="196850"/>
            </a:xfrm>
            <a:custGeom>
              <a:avLst/>
              <a:gdLst>
                <a:gd name="T0" fmla="*/ 10 w 125"/>
                <a:gd name="T1" fmla="*/ 0 h 124"/>
                <a:gd name="T2" fmla="*/ 125 w 125"/>
                <a:gd name="T3" fmla="*/ 112 h 124"/>
                <a:gd name="T4" fmla="*/ 113 w 125"/>
                <a:gd name="T5" fmla="*/ 124 h 124"/>
                <a:gd name="T6" fmla="*/ 0 w 125"/>
                <a:gd name="T7" fmla="*/ 12 h 124"/>
                <a:gd name="T8" fmla="*/ 10 w 125"/>
                <a:gd name="T9" fmla="*/ 0 h 124"/>
              </a:gdLst>
              <a:ahLst/>
              <a:cxnLst>
                <a:cxn ang="0">
                  <a:pos x="T0" y="T1"/>
                </a:cxn>
                <a:cxn ang="0">
                  <a:pos x="T2" y="T3"/>
                </a:cxn>
                <a:cxn ang="0">
                  <a:pos x="T4" y="T5"/>
                </a:cxn>
                <a:cxn ang="0">
                  <a:pos x="T6" y="T7"/>
                </a:cxn>
                <a:cxn ang="0">
                  <a:pos x="T8" y="T9"/>
                </a:cxn>
              </a:cxnLst>
              <a:rect l="0" t="0" r="r" b="b"/>
              <a:pathLst>
                <a:path w="125" h="124">
                  <a:moveTo>
                    <a:pt x="10" y="0"/>
                  </a:moveTo>
                  <a:lnTo>
                    <a:pt x="125" y="112"/>
                  </a:lnTo>
                  <a:lnTo>
                    <a:pt x="113" y="124"/>
                  </a:lnTo>
                  <a:lnTo>
                    <a:pt x="0" y="12"/>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Rectangle 77">
              <a:extLst>
                <a:ext uri="{FF2B5EF4-FFF2-40B4-BE49-F238E27FC236}">
                  <a16:creationId xmlns:a16="http://schemas.microsoft.com/office/drawing/2014/main" id="{FAE0007D-318F-478E-8970-751B2005F7FA}"/>
                </a:ext>
              </a:extLst>
            </p:cNvPr>
            <p:cNvSpPr>
              <a:spLocks noChangeArrowheads="1"/>
            </p:cNvSpPr>
            <p:nvPr/>
          </p:nvSpPr>
          <p:spPr bwMode="auto">
            <a:xfrm>
              <a:off x="2100263" y="755650"/>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78">
              <a:extLst>
                <a:ext uri="{FF2B5EF4-FFF2-40B4-BE49-F238E27FC236}">
                  <a16:creationId xmlns:a16="http://schemas.microsoft.com/office/drawing/2014/main" id="{75E03023-2AD3-4C51-94FE-E01ED6BED5B9}"/>
                </a:ext>
              </a:extLst>
            </p:cNvPr>
            <p:cNvSpPr>
              <a:spLocks/>
            </p:cNvSpPr>
            <p:nvPr/>
          </p:nvSpPr>
          <p:spPr bwMode="auto">
            <a:xfrm>
              <a:off x="1925638" y="773113"/>
              <a:ext cx="200025" cy="196850"/>
            </a:xfrm>
            <a:custGeom>
              <a:avLst/>
              <a:gdLst>
                <a:gd name="T0" fmla="*/ 0 w 126"/>
                <a:gd name="T1" fmla="*/ 112 h 124"/>
                <a:gd name="T2" fmla="*/ 114 w 126"/>
                <a:gd name="T3" fmla="*/ 0 h 124"/>
                <a:gd name="T4" fmla="*/ 126 w 126"/>
                <a:gd name="T5" fmla="*/ 12 h 124"/>
                <a:gd name="T6" fmla="*/ 12 w 126"/>
                <a:gd name="T7" fmla="*/ 124 h 124"/>
                <a:gd name="T8" fmla="*/ 0 w 126"/>
                <a:gd name="T9" fmla="*/ 112 h 124"/>
              </a:gdLst>
              <a:ahLst/>
              <a:cxnLst>
                <a:cxn ang="0">
                  <a:pos x="T0" y="T1"/>
                </a:cxn>
                <a:cxn ang="0">
                  <a:pos x="T2" y="T3"/>
                </a:cxn>
                <a:cxn ang="0">
                  <a:pos x="T4" y="T5"/>
                </a:cxn>
                <a:cxn ang="0">
                  <a:pos x="T6" y="T7"/>
                </a:cxn>
                <a:cxn ang="0">
                  <a:pos x="T8" y="T9"/>
                </a:cxn>
              </a:cxnLst>
              <a:rect l="0" t="0" r="r" b="b"/>
              <a:pathLst>
                <a:path w="126" h="124">
                  <a:moveTo>
                    <a:pt x="0" y="112"/>
                  </a:moveTo>
                  <a:lnTo>
                    <a:pt x="114" y="0"/>
                  </a:lnTo>
                  <a:lnTo>
                    <a:pt x="126"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79">
              <a:extLst>
                <a:ext uri="{FF2B5EF4-FFF2-40B4-BE49-F238E27FC236}">
                  <a16:creationId xmlns:a16="http://schemas.microsoft.com/office/drawing/2014/main" id="{301E4BA0-58B5-4D09-B28C-7562EB339241}"/>
                </a:ext>
              </a:extLst>
            </p:cNvPr>
            <p:cNvSpPr>
              <a:spLocks/>
            </p:cNvSpPr>
            <p:nvPr/>
          </p:nvSpPr>
          <p:spPr bwMode="auto">
            <a:xfrm>
              <a:off x="1925638" y="773113"/>
              <a:ext cx="200025" cy="196850"/>
            </a:xfrm>
            <a:custGeom>
              <a:avLst/>
              <a:gdLst>
                <a:gd name="T0" fmla="*/ 12 w 126"/>
                <a:gd name="T1" fmla="*/ 0 h 124"/>
                <a:gd name="T2" fmla="*/ 126 w 126"/>
                <a:gd name="T3" fmla="*/ 112 h 124"/>
                <a:gd name="T4" fmla="*/ 114 w 126"/>
                <a:gd name="T5" fmla="*/ 124 h 124"/>
                <a:gd name="T6" fmla="*/ 0 w 126"/>
                <a:gd name="T7" fmla="*/ 12 h 124"/>
                <a:gd name="T8" fmla="*/ 12 w 126"/>
                <a:gd name="T9" fmla="*/ 0 h 124"/>
              </a:gdLst>
              <a:ahLst/>
              <a:cxnLst>
                <a:cxn ang="0">
                  <a:pos x="T0" y="T1"/>
                </a:cxn>
                <a:cxn ang="0">
                  <a:pos x="T2" y="T3"/>
                </a:cxn>
                <a:cxn ang="0">
                  <a:pos x="T4" y="T5"/>
                </a:cxn>
                <a:cxn ang="0">
                  <a:pos x="T6" y="T7"/>
                </a:cxn>
                <a:cxn ang="0">
                  <a:pos x="T8" y="T9"/>
                </a:cxn>
              </a:cxnLst>
              <a:rect l="0" t="0" r="r" b="b"/>
              <a:pathLst>
                <a:path w="126" h="124">
                  <a:moveTo>
                    <a:pt x="12" y="0"/>
                  </a:moveTo>
                  <a:lnTo>
                    <a:pt x="126" y="112"/>
                  </a:lnTo>
                  <a:lnTo>
                    <a:pt x="114"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Rectangle 80">
              <a:extLst>
                <a:ext uri="{FF2B5EF4-FFF2-40B4-BE49-F238E27FC236}">
                  <a16:creationId xmlns:a16="http://schemas.microsoft.com/office/drawing/2014/main" id="{407B9C6A-DEF3-4DED-81FF-EEF028FEB1DC}"/>
                </a:ext>
              </a:extLst>
            </p:cNvPr>
            <p:cNvSpPr>
              <a:spLocks noChangeArrowheads="1"/>
            </p:cNvSpPr>
            <p:nvPr/>
          </p:nvSpPr>
          <p:spPr bwMode="auto">
            <a:xfrm>
              <a:off x="1912938" y="755650"/>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81">
              <a:extLst>
                <a:ext uri="{FF2B5EF4-FFF2-40B4-BE49-F238E27FC236}">
                  <a16:creationId xmlns:a16="http://schemas.microsoft.com/office/drawing/2014/main" id="{671FA83C-C481-4D7C-A0F1-DDA57AD8CC49}"/>
                </a:ext>
              </a:extLst>
            </p:cNvPr>
            <p:cNvSpPr>
              <a:spLocks/>
            </p:cNvSpPr>
            <p:nvPr/>
          </p:nvSpPr>
          <p:spPr bwMode="auto">
            <a:xfrm>
              <a:off x="1736725" y="773113"/>
              <a:ext cx="198438" cy="196850"/>
            </a:xfrm>
            <a:custGeom>
              <a:avLst/>
              <a:gdLst>
                <a:gd name="T0" fmla="*/ 0 w 125"/>
                <a:gd name="T1" fmla="*/ 112 h 124"/>
                <a:gd name="T2" fmla="*/ 113 w 125"/>
                <a:gd name="T3" fmla="*/ 0 h 124"/>
                <a:gd name="T4" fmla="*/ 125 w 125"/>
                <a:gd name="T5" fmla="*/ 12 h 124"/>
                <a:gd name="T6" fmla="*/ 12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3" y="0"/>
                  </a:lnTo>
                  <a:lnTo>
                    <a:pt x="125"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2">
              <a:extLst>
                <a:ext uri="{FF2B5EF4-FFF2-40B4-BE49-F238E27FC236}">
                  <a16:creationId xmlns:a16="http://schemas.microsoft.com/office/drawing/2014/main" id="{1BA1340D-632A-4776-B404-ECA74918E385}"/>
                </a:ext>
              </a:extLst>
            </p:cNvPr>
            <p:cNvSpPr>
              <a:spLocks/>
            </p:cNvSpPr>
            <p:nvPr/>
          </p:nvSpPr>
          <p:spPr bwMode="auto">
            <a:xfrm>
              <a:off x="1736725" y="773113"/>
              <a:ext cx="198438" cy="196850"/>
            </a:xfrm>
            <a:custGeom>
              <a:avLst/>
              <a:gdLst>
                <a:gd name="T0" fmla="*/ 12 w 125"/>
                <a:gd name="T1" fmla="*/ 0 h 124"/>
                <a:gd name="T2" fmla="*/ 125 w 125"/>
                <a:gd name="T3" fmla="*/ 112 h 124"/>
                <a:gd name="T4" fmla="*/ 113 w 125"/>
                <a:gd name="T5" fmla="*/ 124 h 124"/>
                <a:gd name="T6" fmla="*/ 0 w 125"/>
                <a:gd name="T7" fmla="*/ 12 h 124"/>
                <a:gd name="T8" fmla="*/ 12 w 125"/>
                <a:gd name="T9" fmla="*/ 0 h 124"/>
              </a:gdLst>
              <a:ahLst/>
              <a:cxnLst>
                <a:cxn ang="0">
                  <a:pos x="T0" y="T1"/>
                </a:cxn>
                <a:cxn ang="0">
                  <a:pos x="T2" y="T3"/>
                </a:cxn>
                <a:cxn ang="0">
                  <a:pos x="T4" y="T5"/>
                </a:cxn>
                <a:cxn ang="0">
                  <a:pos x="T6" y="T7"/>
                </a:cxn>
                <a:cxn ang="0">
                  <a:pos x="T8" y="T9"/>
                </a:cxn>
              </a:cxnLst>
              <a:rect l="0" t="0" r="r" b="b"/>
              <a:pathLst>
                <a:path w="125" h="124">
                  <a:moveTo>
                    <a:pt x="12" y="0"/>
                  </a:moveTo>
                  <a:lnTo>
                    <a:pt x="125" y="112"/>
                  </a:lnTo>
                  <a:lnTo>
                    <a:pt x="113"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Rectangle 83">
              <a:extLst>
                <a:ext uri="{FF2B5EF4-FFF2-40B4-BE49-F238E27FC236}">
                  <a16:creationId xmlns:a16="http://schemas.microsoft.com/office/drawing/2014/main" id="{414E7CCF-AFAE-4905-A104-FFE11AA51EFA}"/>
                </a:ext>
              </a:extLst>
            </p:cNvPr>
            <p:cNvSpPr>
              <a:spLocks noChangeArrowheads="1"/>
            </p:cNvSpPr>
            <p:nvPr/>
          </p:nvSpPr>
          <p:spPr bwMode="auto">
            <a:xfrm>
              <a:off x="1724025" y="755650"/>
              <a:ext cx="38100"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84">
              <a:extLst>
                <a:ext uri="{FF2B5EF4-FFF2-40B4-BE49-F238E27FC236}">
                  <a16:creationId xmlns:a16="http://schemas.microsoft.com/office/drawing/2014/main" id="{5DD1C2FB-B8CA-4518-AE75-01A531FDD990}"/>
                </a:ext>
              </a:extLst>
            </p:cNvPr>
            <p:cNvSpPr>
              <a:spLocks/>
            </p:cNvSpPr>
            <p:nvPr/>
          </p:nvSpPr>
          <p:spPr bwMode="auto">
            <a:xfrm>
              <a:off x="1549400" y="773113"/>
              <a:ext cx="196850" cy="196850"/>
            </a:xfrm>
            <a:custGeom>
              <a:avLst/>
              <a:gdLst>
                <a:gd name="T0" fmla="*/ 0 w 124"/>
                <a:gd name="T1" fmla="*/ 112 h 124"/>
                <a:gd name="T2" fmla="*/ 112 w 124"/>
                <a:gd name="T3" fmla="*/ 0 h 124"/>
                <a:gd name="T4" fmla="*/ 124 w 124"/>
                <a:gd name="T5" fmla="*/ 12 h 124"/>
                <a:gd name="T6" fmla="*/ 12 w 124"/>
                <a:gd name="T7" fmla="*/ 124 h 124"/>
                <a:gd name="T8" fmla="*/ 0 w 124"/>
                <a:gd name="T9" fmla="*/ 112 h 124"/>
              </a:gdLst>
              <a:ahLst/>
              <a:cxnLst>
                <a:cxn ang="0">
                  <a:pos x="T0" y="T1"/>
                </a:cxn>
                <a:cxn ang="0">
                  <a:pos x="T2" y="T3"/>
                </a:cxn>
                <a:cxn ang="0">
                  <a:pos x="T4" y="T5"/>
                </a:cxn>
                <a:cxn ang="0">
                  <a:pos x="T6" y="T7"/>
                </a:cxn>
                <a:cxn ang="0">
                  <a:pos x="T8" y="T9"/>
                </a:cxn>
              </a:cxnLst>
              <a:rect l="0" t="0" r="r" b="b"/>
              <a:pathLst>
                <a:path w="124" h="124">
                  <a:moveTo>
                    <a:pt x="0" y="112"/>
                  </a:moveTo>
                  <a:lnTo>
                    <a:pt x="112" y="0"/>
                  </a:lnTo>
                  <a:lnTo>
                    <a:pt x="124"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85">
              <a:extLst>
                <a:ext uri="{FF2B5EF4-FFF2-40B4-BE49-F238E27FC236}">
                  <a16:creationId xmlns:a16="http://schemas.microsoft.com/office/drawing/2014/main" id="{2399D9C8-657F-4B1E-9CA4-F36CC465D887}"/>
                </a:ext>
              </a:extLst>
            </p:cNvPr>
            <p:cNvSpPr>
              <a:spLocks/>
            </p:cNvSpPr>
            <p:nvPr/>
          </p:nvSpPr>
          <p:spPr bwMode="auto">
            <a:xfrm>
              <a:off x="1549400" y="773113"/>
              <a:ext cx="196850" cy="196850"/>
            </a:xfrm>
            <a:custGeom>
              <a:avLst/>
              <a:gdLst>
                <a:gd name="T0" fmla="*/ 12 w 124"/>
                <a:gd name="T1" fmla="*/ 0 h 124"/>
                <a:gd name="T2" fmla="*/ 124 w 124"/>
                <a:gd name="T3" fmla="*/ 112 h 124"/>
                <a:gd name="T4" fmla="*/ 112 w 124"/>
                <a:gd name="T5" fmla="*/ 124 h 124"/>
                <a:gd name="T6" fmla="*/ 0 w 124"/>
                <a:gd name="T7" fmla="*/ 12 h 124"/>
                <a:gd name="T8" fmla="*/ 12 w 124"/>
                <a:gd name="T9" fmla="*/ 0 h 124"/>
              </a:gdLst>
              <a:ahLst/>
              <a:cxnLst>
                <a:cxn ang="0">
                  <a:pos x="T0" y="T1"/>
                </a:cxn>
                <a:cxn ang="0">
                  <a:pos x="T2" y="T3"/>
                </a:cxn>
                <a:cxn ang="0">
                  <a:pos x="T4" y="T5"/>
                </a:cxn>
                <a:cxn ang="0">
                  <a:pos x="T6" y="T7"/>
                </a:cxn>
                <a:cxn ang="0">
                  <a:pos x="T8" y="T9"/>
                </a:cxn>
              </a:cxnLst>
              <a:rect l="0" t="0" r="r" b="b"/>
              <a:pathLst>
                <a:path w="124" h="124">
                  <a:moveTo>
                    <a:pt x="12" y="0"/>
                  </a:moveTo>
                  <a:lnTo>
                    <a:pt x="124" y="112"/>
                  </a:lnTo>
                  <a:lnTo>
                    <a:pt x="112"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Rectangle 86">
              <a:extLst>
                <a:ext uri="{FF2B5EF4-FFF2-40B4-BE49-F238E27FC236}">
                  <a16:creationId xmlns:a16="http://schemas.microsoft.com/office/drawing/2014/main" id="{88B31E9C-FA66-48FE-A7E7-3209284026B4}"/>
                </a:ext>
              </a:extLst>
            </p:cNvPr>
            <p:cNvSpPr>
              <a:spLocks noChangeArrowheads="1"/>
            </p:cNvSpPr>
            <p:nvPr/>
          </p:nvSpPr>
          <p:spPr bwMode="auto">
            <a:xfrm>
              <a:off x="2266950" y="755650"/>
              <a:ext cx="825500"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87">
              <a:extLst>
                <a:ext uri="{FF2B5EF4-FFF2-40B4-BE49-F238E27FC236}">
                  <a16:creationId xmlns:a16="http://schemas.microsoft.com/office/drawing/2014/main" id="{9E3C5DE0-3191-448B-B860-24FF051FB35A}"/>
                </a:ext>
              </a:extLst>
            </p:cNvPr>
            <p:cNvSpPr>
              <a:spLocks/>
            </p:cNvSpPr>
            <p:nvPr/>
          </p:nvSpPr>
          <p:spPr bwMode="auto">
            <a:xfrm>
              <a:off x="2266950" y="950913"/>
              <a:ext cx="1379538" cy="44450"/>
            </a:xfrm>
            <a:custGeom>
              <a:avLst/>
              <a:gdLst>
                <a:gd name="T0" fmla="*/ 869 w 869"/>
                <a:gd name="T1" fmla="*/ 0 h 28"/>
                <a:gd name="T2" fmla="*/ 869 w 869"/>
                <a:gd name="T3" fmla="*/ 28 h 28"/>
                <a:gd name="T4" fmla="*/ 0 w 869"/>
                <a:gd name="T5" fmla="*/ 28 h 28"/>
                <a:gd name="T6" fmla="*/ 0 w 869"/>
                <a:gd name="T7" fmla="*/ 0 h 28"/>
                <a:gd name="T8" fmla="*/ 777 w 869"/>
                <a:gd name="T9" fmla="*/ 0 h 28"/>
                <a:gd name="T10" fmla="*/ 869 w 869"/>
                <a:gd name="T11" fmla="*/ 0 h 28"/>
              </a:gdLst>
              <a:ahLst/>
              <a:cxnLst>
                <a:cxn ang="0">
                  <a:pos x="T0" y="T1"/>
                </a:cxn>
                <a:cxn ang="0">
                  <a:pos x="T2" y="T3"/>
                </a:cxn>
                <a:cxn ang="0">
                  <a:pos x="T4" y="T5"/>
                </a:cxn>
                <a:cxn ang="0">
                  <a:pos x="T6" y="T7"/>
                </a:cxn>
                <a:cxn ang="0">
                  <a:pos x="T8" y="T9"/>
                </a:cxn>
                <a:cxn ang="0">
                  <a:pos x="T10" y="T11"/>
                </a:cxn>
              </a:cxnLst>
              <a:rect l="0" t="0" r="r" b="b"/>
              <a:pathLst>
                <a:path w="869" h="28">
                  <a:moveTo>
                    <a:pt x="869" y="0"/>
                  </a:moveTo>
                  <a:lnTo>
                    <a:pt x="869" y="28"/>
                  </a:lnTo>
                  <a:lnTo>
                    <a:pt x="0" y="28"/>
                  </a:lnTo>
                  <a:lnTo>
                    <a:pt x="0" y="0"/>
                  </a:lnTo>
                  <a:lnTo>
                    <a:pt x="777" y="0"/>
                  </a:lnTo>
                  <a:lnTo>
                    <a:pt x="86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88">
              <a:extLst>
                <a:ext uri="{FF2B5EF4-FFF2-40B4-BE49-F238E27FC236}">
                  <a16:creationId xmlns:a16="http://schemas.microsoft.com/office/drawing/2014/main" id="{58B0F1BA-54B2-4C66-BC47-5A58A2B26DB0}"/>
                </a:ext>
              </a:extLst>
            </p:cNvPr>
            <p:cNvSpPr>
              <a:spLocks/>
            </p:cNvSpPr>
            <p:nvPr/>
          </p:nvSpPr>
          <p:spPr bwMode="auto">
            <a:xfrm>
              <a:off x="2266950" y="950913"/>
              <a:ext cx="1379538" cy="44450"/>
            </a:xfrm>
            <a:custGeom>
              <a:avLst/>
              <a:gdLst>
                <a:gd name="T0" fmla="*/ 869 w 869"/>
                <a:gd name="T1" fmla="*/ 0 h 28"/>
                <a:gd name="T2" fmla="*/ 869 w 869"/>
                <a:gd name="T3" fmla="*/ 28 h 28"/>
                <a:gd name="T4" fmla="*/ 0 w 869"/>
                <a:gd name="T5" fmla="*/ 28 h 28"/>
                <a:gd name="T6" fmla="*/ 0 w 869"/>
                <a:gd name="T7" fmla="*/ 0 h 28"/>
                <a:gd name="T8" fmla="*/ 777 w 869"/>
                <a:gd name="T9" fmla="*/ 0 h 28"/>
              </a:gdLst>
              <a:ahLst/>
              <a:cxnLst>
                <a:cxn ang="0">
                  <a:pos x="T0" y="T1"/>
                </a:cxn>
                <a:cxn ang="0">
                  <a:pos x="T2" y="T3"/>
                </a:cxn>
                <a:cxn ang="0">
                  <a:pos x="T4" y="T5"/>
                </a:cxn>
                <a:cxn ang="0">
                  <a:pos x="T6" y="T7"/>
                </a:cxn>
                <a:cxn ang="0">
                  <a:pos x="T8" y="T9"/>
                </a:cxn>
              </a:cxnLst>
              <a:rect l="0" t="0" r="r" b="b"/>
              <a:pathLst>
                <a:path w="869" h="28">
                  <a:moveTo>
                    <a:pt x="869" y="0"/>
                  </a:moveTo>
                  <a:lnTo>
                    <a:pt x="869" y="28"/>
                  </a:lnTo>
                  <a:lnTo>
                    <a:pt x="0" y="28"/>
                  </a:lnTo>
                  <a:lnTo>
                    <a:pt x="0" y="0"/>
                  </a:lnTo>
                  <a:lnTo>
                    <a:pt x="77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Rectangle 89">
              <a:extLst>
                <a:ext uri="{FF2B5EF4-FFF2-40B4-BE49-F238E27FC236}">
                  <a16:creationId xmlns:a16="http://schemas.microsoft.com/office/drawing/2014/main" id="{0E9F846D-48E5-4C10-9945-09829F82D27D}"/>
                </a:ext>
              </a:extLst>
            </p:cNvPr>
            <p:cNvSpPr>
              <a:spLocks noChangeArrowheads="1"/>
            </p:cNvSpPr>
            <p:nvPr/>
          </p:nvSpPr>
          <p:spPr bwMode="auto">
            <a:xfrm>
              <a:off x="3054350" y="755650"/>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0">
              <a:extLst>
                <a:ext uri="{FF2B5EF4-FFF2-40B4-BE49-F238E27FC236}">
                  <a16:creationId xmlns:a16="http://schemas.microsoft.com/office/drawing/2014/main" id="{AEB606BF-7785-4835-951E-2B9A4D376DA2}"/>
                </a:ext>
              </a:extLst>
            </p:cNvPr>
            <p:cNvSpPr>
              <a:spLocks/>
            </p:cNvSpPr>
            <p:nvPr/>
          </p:nvSpPr>
          <p:spPr bwMode="auto">
            <a:xfrm>
              <a:off x="2878138" y="773113"/>
              <a:ext cx="198438" cy="196850"/>
            </a:xfrm>
            <a:custGeom>
              <a:avLst/>
              <a:gdLst>
                <a:gd name="T0" fmla="*/ 0 w 125"/>
                <a:gd name="T1" fmla="*/ 112 h 124"/>
                <a:gd name="T2" fmla="*/ 113 w 125"/>
                <a:gd name="T3" fmla="*/ 0 h 124"/>
                <a:gd name="T4" fmla="*/ 125 w 125"/>
                <a:gd name="T5" fmla="*/ 12 h 124"/>
                <a:gd name="T6" fmla="*/ 12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3" y="0"/>
                  </a:lnTo>
                  <a:lnTo>
                    <a:pt x="125"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91">
              <a:extLst>
                <a:ext uri="{FF2B5EF4-FFF2-40B4-BE49-F238E27FC236}">
                  <a16:creationId xmlns:a16="http://schemas.microsoft.com/office/drawing/2014/main" id="{347555F6-1022-4B04-AB6B-C7318068040C}"/>
                </a:ext>
              </a:extLst>
            </p:cNvPr>
            <p:cNvSpPr>
              <a:spLocks/>
            </p:cNvSpPr>
            <p:nvPr/>
          </p:nvSpPr>
          <p:spPr bwMode="auto">
            <a:xfrm>
              <a:off x="2878138" y="773113"/>
              <a:ext cx="198438" cy="196850"/>
            </a:xfrm>
            <a:custGeom>
              <a:avLst/>
              <a:gdLst>
                <a:gd name="T0" fmla="*/ 12 w 125"/>
                <a:gd name="T1" fmla="*/ 0 h 124"/>
                <a:gd name="T2" fmla="*/ 125 w 125"/>
                <a:gd name="T3" fmla="*/ 112 h 124"/>
                <a:gd name="T4" fmla="*/ 113 w 125"/>
                <a:gd name="T5" fmla="*/ 124 h 124"/>
                <a:gd name="T6" fmla="*/ 0 w 125"/>
                <a:gd name="T7" fmla="*/ 12 h 124"/>
                <a:gd name="T8" fmla="*/ 12 w 125"/>
                <a:gd name="T9" fmla="*/ 0 h 124"/>
              </a:gdLst>
              <a:ahLst/>
              <a:cxnLst>
                <a:cxn ang="0">
                  <a:pos x="T0" y="T1"/>
                </a:cxn>
                <a:cxn ang="0">
                  <a:pos x="T2" y="T3"/>
                </a:cxn>
                <a:cxn ang="0">
                  <a:pos x="T4" y="T5"/>
                </a:cxn>
                <a:cxn ang="0">
                  <a:pos x="T6" y="T7"/>
                </a:cxn>
                <a:cxn ang="0">
                  <a:pos x="T8" y="T9"/>
                </a:cxn>
              </a:cxnLst>
              <a:rect l="0" t="0" r="r" b="b"/>
              <a:pathLst>
                <a:path w="125" h="124">
                  <a:moveTo>
                    <a:pt x="12" y="0"/>
                  </a:moveTo>
                  <a:lnTo>
                    <a:pt x="125" y="112"/>
                  </a:lnTo>
                  <a:lnTo>
                    <a:pt x="113"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Rectangle 92">
              <a:extLst>
                <a:ext uri="{FF2B5EF4-FFF2-40B4-BE49-F238E27FC236}">
                  <a16:creationId xmlns:a16="http://schemas.microsoft.com/office/drawing/2014/main" id="{C17C0340-E51A-4F17-848E-91F461BEA6D9}"/>
                </a:ext>
              </a:extLst>
            </p:cNvPr>
            <p:cNvSpPr>
              <a:spLocks noChangeArrowheads="1"/>
            </p:cNvSpPr>
            <p:nvPr/>
          </p:nvSpPr>
          <p:spPr bwMode="auto">
            <a:xfrm>
              <a:off x="2865438" y="755650"/>
              <a:ext cx="38100"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93">
              <a:extLst>
                <a:ext uri="{FF2B5EF4-FFF2-40B4-BE49-F238E27FC236}">
                  <a16:creationId xmlns:a16="http://schemas.microsoft.com/office/drawing/2014/main" id="{CB7564AF-0488-42C1-B10C-E3D26A118F32}"/>
                </a:ext>
              </a:extLst>
            </p:cNvPr>
            <p:cNvSpPr>
              <a:spLocks/>
            </p:cNvSpPr>
            <p:nvPr/>
          </p:nvSpPr>
          <p:spPr bwMode="auto">
            <a:xfrm>
              <a:off x="2690813" y="773113"/>
              <a:ext cx="196850" cy="196850"/>
            </a:xfrm>
            <a:custGeom>
              <a:avLst/>
              <a:gdLst>
                <a:gd name="T0" fmla="*/ 0 w 124"/>
                <a:gd name="T1" fmla="*/ 112 h 124"/>
                <a:gd name="T2" fmla="*/ 112 w 124"/>
                <a:gd name="T3" fmla="*/ 0 h 124"/>
                <a:gd name="T4" fmla="*/ 124 w 124"/>
                <a:gd name="T5" fmla="*/ 12 h 124"/>
                <a:gd name="T6" fmla="*/ 10 w 124"/>
                <a:gd name="T7" fmla="*/ 124 h 124"/>
                <a:gd name="T8" fmla="*/ 0 w 124"/>
                <a:gd name="T9" fmla="*/ 112 h 124"/>
              </a:gdLst>
              <a:ahLst/>
              <a:cxnLst>
                <a:cxn ang="0">
                  <a:pos x="T0" y="T1"/>
                </a:cxn>
                <a:cxn ang="0">
                  <a:pos x="T2" y="T3"/>
                </a:cxn>
                <a:cxn ang="0">
                  <a:pos x="T4" y="T5"/>
                </a:cxn>
                <a:cxn ang="0">
                  <a:pos x="T6" y="T7"/>
                </a:cxn>
                <a:cxn ang="0">
                  <a:pos x="T8" y="T9"/>
                </a:cxn>
              </a:cxnLst>
              <a:rect l="0" t="0" r="r" b="b"/>
              <a:pathLst>
                <a:path w="124" h="124">
                  <a:moveTo>
                    <a:pt x="0" y="112"/>
                  </a:moveTo>
                  <a:lnTo>
                    <a:pt x="112" y="0"/>
                  </a:lnTo>
                  <a:lnTo>
                    <a:pt x="124" y="12"/>
                  </a:lnTo>
                  <a:lnTo>
                    <a:pt x="10"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94">
              <a:extLst>
                <a:ext uri="{FF2B5EF4-FFF2-40B4-BE49-F238E27FC236}">
                  <a16:creationId xmlns:a16="http://schemas.microsoft.com/office/drawing/2014/main" id="{EB558EA9-4E02-4D7F-8E10-2B43F8AB1B88}"/>
                </a:ext>
              </a:extLst>
            </p:cNvPr>
            <p:cNvSpPr>
              <a:spLocks/>
            </p:cNvSpPr>
            <p:nvPr/>
          </p:nvSpPr>
          <p:spPr bwMode="auto">
            <a:xfrm>
              <a:off x="2690813" y="773113"/>
              <a:ext cx="196850" cy="196850"/>
            </a:xfrm>
            <a:custGeom>
              <a:avLst/>
              <a:gdLst>
                <a:gd name="T0" fmla="*/ 10 w 124"/>
                <a:gd name="T1" fmla="*/ 0 h 124"/>
                <a:gd name="T2" fmla="*/ 124 w 124"/>
                <a:gd name="T3" fmla="*/ 112 h 124"/>
                <a:gd name="T4" fmla="*/ 112 w 124"/>
                <a:gd name="T5" fmla="*/ 124 h 124"/>
                <a:gd name="T6" fmla="*/ 0 w 124"/>
                <a:gd name="T7" fmla="*/ 12 h 124"/>
                <a:gd name="T8" fmla="*/ 10 w 124"/>
                <a:gd name="T9" fmla="*/ 0 h 124"/>
              </a:gdLst>
              <a:ahLst/>
              <a:cxnLst>
                <a:cxn ang="0">
                  <a:pos x="T0" y="T1"/>
                </a:cxn>
                <a:cxn ang="0">
                  <a:pos x="T2" y="T3"/>
                </a:cxn>
                <a:cxn ang="0">
                  <a:pos x="T4" y="T5"/>
                </a:cxn>
                <a:cxn ang="0">
                  <a:pos x="T6" y="T7"/>
                </a:cxn>
                <a:cxn ang="0">
                  <a:pos x="T8" y="T9"/>
                </a:cxn>
              </a:cxnLst>
              <a:rect l="0" t="0" r="r" b="b"/>
              <a:pathLst>
                <a:path w="124" h="124">
                  <a:moveTo>
                    <a:pt x="10" y="0"/>
                  </a:moveTo>
                  <a:lnTo>
                    <a:pt x="124" y="112"/>
                  </a:lnTo>
                  <a:lnTo>
                    <a:pt x="112" y="124"/>
                  </a:lnTo>
                  <a:lnTo>
                    <a:pt x="0" y="12"/>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Rectangle 95">
              <a:extLst>
                <a:ext uri="{FF2B5EF4-FFF2-40B4-BE49-F238E27FC236}">
                  <a16:creationId xmlns:a16="http://schemas.microsoft.com/office/drawing/2014/main" id="{BD079FCF-B5FD-4C73-BBCB-3CA2565BD6C0}"/>
                </a:ext>
              </a:extLst>
            </p:cNvPr>
            <p:cNvSpPr>
              <a:spLocks noChangeArrowheads="1"/>
            </p:cNvSpPr>
            <p:nvPr/>
          </p:nvSpPr>
          <p:spPr bwMode="auto">
            <a:xfrm>
              <a:off x="2674938" y="755650"/>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96">
              <a:extLst>
                <a:ext uri="{FF2B5EF4-FFF2-40B4-BE49-F238E27FC236}">
                  <a16:creationId xmlns:a16="http://schemas.microsoft.com/office/drawing/2014/main" id="{72531B99-93E9-49EB-8BDB-598751A8A92B}"/>
                </a:ext>
              </a:extLst>
            </p:cNvPr>
            <p:cNvSpPr>
              <a:spLocks/>
            </p:cNvSpPr>
            <p:nvPr/>
          </p:nvSpPr>
          <p:spPr bwMode="auto">
            <a:xfrm>
              <a:off x="2498725" y="773113"/>
              <a:ext cx="201613" cy="196850"/>
            </a:xfrm>
            <a:custGeom>
              <a:avLst/>
              <a:gdLst>
                <a:gd name="T0" fmla="*/ 0 w 127"/>
                <a:gd name="T1" fmla="*/ 112 h 124"/>
                <a:gd name="T2" fmla="*/ 115 w 127"/>
                <a:gd name="T3" fmla="*/ 0 h 124"/>
                <a:gd name="T4" fmla="*/ 127 w 127"/>
                <a:gd name="T5" fmla="*/ 12 h 124"/>
                <a:gd name="T6" fmla="*/ 12 w 127"/>
                <a:gd name="T7" fmla="*/ 124 h 124"/>
                <a:gd name="T8" fmla="*/ 0 w 127"/>
                <a:gd name="T9" fmla="*/ 112 h 124"/>
              </a:gdLst>
              <a:ahLst/>
              <a:cxnLst>
                <a:cxn ang="0">
                  <a:pos x="T0" y="T1"/>
                </a:cxn>
                <a:cxn ang="0">
                  <a:pos x="T2" y="T3"/>
                </a:cxn>
                <a:cxn ang="0">
                  <a:pos x="T4" y="T5"/>
                </a:cxn>
                <a:cxn ang="0">
                  <a:pos x="T6" y="T7"/>
                </a:cxn>
                <a:cxn ang="0">
                  <a:pos x="T8" y="T9"/>
                </a:cxn>
              </a:cxnLst>
              <a:rect l="0" t="0" r="r" b="b"/>
              <a:pathLst>
                <a:path w="127" h="124">
                  <a:moveTo>
                    <a:pt x="0" y="112"/>
                  </a:moveTo>
                  <a:lnTo>
                    <a:pt x="115" y="0"/>
                  </a:lnTo>
                  <a:lnTo>
                    <a:pt x="127"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97">
              <a:extLst>
                <a:ext uri="{FF2B5EF4-FFF2-40B4-BE49-F238E27FC236}">
                  <a16:creationId xmlns:a16="http://schemas.microsoft.com/office/drawing/2014/main" id="{655DD5EF-76F5-439C-A59F-D32BC74587AD}"/>
                </a:ext>
              </a:extLst>
            </p:cNvPr>
            <p:cNvSpPr>
              <a:spLocks/>
            </p:cNvSpPr>
            <p:nvPr/>
          </p:nvSpPr>
          <p:spPr bwMode="auto">
            <a:xfrm>
              <a:off x="2498725" y="773113"/>
              <a:ext cx="201613" cy="196850"/>
            </a:xfrm>
            <a:custGeom>
              <a:avLst/>
              <a:gdLst>
                <a:gd name="T0" fmla="*/ 12 w 127"/>
                <a:gd name="T1" fmla="*/ 0 h 124"/>
                <a:gd name="T2" fmla="*/ 127 w 127"/>
                <a:gd name="T3" fmla="*/ 112 h 124"/>
                <a:gd name="T4" fmla="*/ 115 w 127"/>
                <a:gd name="T5" fmla="*/ 124 h 124"/>
                <a:gd name="T6" fmla="*/ 0 w 127"/>
                <a:gd name="T7" fmla="*/ 12 h 124"/>
                <a:gd name="T8" fmla="*/ 12 w 127"/>
                <a:gd name="T9" fmla="*/ 0 h 124"/>
              </a:gdLst>
              <a:ahLst/>
              <a:cxnLst>
                <a:cxn ang="0">
                  <a:pos x="T0" y="T1"/>
                </a:cxn>
                <a:cxn ang="0">
                  <a:pos x="T2" y="T3"/>
                </a:cxn>
                <a:cxn ang="0">
                  <a:pos x="T4" y="T5"/>
                </a:cxn>
                <a:cxn ang="0">
                  <a:pos x="T6" y="T7"/>
                </a:cxn>
                <a:cxn ang="0">
                  <a:pos x="T8" y="T9"/>
                </a:cxn>
              </a:cxnLst>
              <a:rect l="0" t="0" r="r" b="b"/>
              <a:pathLst>
                <a:path w="127" h="124">
                  <a:moveTo>
                    <a:pt x="12" y="0"/>
                  </a:moveTo>
                  <a:lnTo>
                    <a:pt x="127" y="112"/>
                  </a:lnTo>
                  <a:lnTo>
                    <a:pt x="115"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Rectangle 98">
              <a:extLst>
                <a:ext uri="{FF2B5EF4-FFF2-40B4-BE49-F238E27FC236}">
                  <a16:creationId xmlns:a16="http://schemas.microsoft.com/office/drawing/2014/main" id="{12614028-6637-4A32-9594-AD4AEBCA49D6}"/>
                </a:ext>
              </a:extLst>
            </p:cNvPr>
            <p:cNvSpPr>
              <a:spLocks noChangeArrowheads="1"/>
            </p:cNvSpPr>
            <p:nvPr/>
          </p:nvSpPr>
          <p:spPr bwMode="auto">
            <a:xfrm>
              <a:off x="2486025" y="755650"/>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99">
              <a:extLst>
                <a:ext uri="{FF2B5EF4-FFF2-40B4-BE49-F238E27FC236}">
                  <a16:creationId xmlns:a16="http://schemas.microsoft.com/office/drawing/2014/main" id="{E5117DA5-34A5-4FF1-9582-E771FC0EC618}"/>
                </a:ext>
              </a:extLst>
            </p:cNvPr>
            <p:cNvSpPr>
              <a:spLocks/>
            </p:cNvSpPr>
            <p:nvPr/>
          </p:nvSpPr>
          <p:spPr bwMode="auto">
            <a:xfrm>
              <a:off x="2311400" y="773113"/>
              <a:ext cx="196850" cy="196850"/>
            </a:xfrm>
            <a:custGeom>
              <a:avLst/>
              <a:gdLst>
                <a:gd name="T0" fmla="*/ 0 w 124"/>
                <a:gd name="T1" fmla="*/ 112 h 124"/>
                <a:gd name="T2" fmla="*/ 112 w 124"/>
                <a:gd name="T3" fmla="*/ 0 h 124"/>
                <a:gd name="T4" fmla="*/ 124 w 124"/>
                <a:gd name="T5" fmla="*/ 12 h 124"/>
                <a:gd name="T6" fmla="*/ 12 w 124"/>
                <a:gd name="T7" fmla="*/ 124 h 124"/>
                <a:gd name="T8" fmla="*/ 0 w 124"/>
                <a:gd name="T9" fmla="*/ 112 h 124"/>
              </a:gdLst>
              <a:ahLst/>
              <a:cxnLst>
                <a:cxn ang="0">
                  <a:pos x="T0" y="T1"/>
                </a:cxn>
                <a:cxn ang="0">
                  <a:pos x="T2" y="T3"/>
                </a:cxn>
                <a:cxn ang="0">
                  <a:pos x="T4" y="T5"/>
                </a:cxn>
                <a:cxn ang="0">
                  <a:pos x="T6" y="T7"/>
                </a:cxn>
                <a:cxn ang="0">
                  <a:pos x="T8" y="T9"/>
                </a:cxn>
              </a:cxnLst>
              <a:rect l="0" t="0" r="r" b="b"/>
              <a:pathLst>
                <a:path w="124" h="124">
                  <a:moveTo>
                    <a:pt x="0" y="112"/>
                  </a:moveTo>
                  <a:lnTo>
                    <a:pt x="112" y="0"/>
                  </a:lnTo>
                  <a:lnTo>
                    <a:pt x="124"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100">
              <a:extLst>
                <a:ext uri="{FF2B5EF4-FFF2-40B4-BE49-F238E27FC236}">
                  <a16:creationId xmlns:a16="http://schemas.microsoft.com/office/drawing/2014/main" id="{11CF2F24-E201-437D-8619-2CD4AE17C1DE}"/>
                </a:ext>
              </a:extLst>
            </p:cNvPr>
            <p:cNvSpPr>
              <a:spLocks/>
            </p:cNvSpPr>
            <p:nvPr/>
          </p:nvSpPr>
          <p:spPr bwMode="auto">
            <a:xfrm>
              <a:off x="2311400" y="773113"/>
              <a:ext cx="196850" cy="196850"/>
            </a:xfrm>
            <a:custGeom>
              <a:avLst/>
              <a:gdLst>
                <a:gd name="T0" fmla="*/ 12 w 124"/>
                <a:gd name="T1" fmla="*/ 0 h 124"/>
                <a:gd name="T2" fmla="*/ 124 w 124"/>
                <a:gd name="T3" fmla="*/ 112 h 124"/>
                <a:gd name="T4" fmla="*/ 112 w 124"/>
                <a:gd name="T5" fmla="*/ 124 h 124"/>
                <a:gd name="T6" fmla="*/ 0 w 124"/>
                <a:gd name="T7" fmla="*/ 12 h 124"/>
                <a:gd name="T8" fmla="*/ 12 w 124"/>
                <a:gd name="T9" fmla="*/ 0 h 124"/>
              </a:gdLst>
              <a:ahLst/>
              <a:cxnLst>
                <a:cxn ang="0">
                  <a:pos x="T0" y="T1"/>
                </a:cxn>
                <a:cxn ang="0">
                  <a:pos x="T2" y="T3"/>
                </a:cxn>
                <a:cxn ang="0">
                  <a:pos x="T4" y="T5"/>
                </a:cxn>
                <a:cxn ang="0">
                  <a:pos x="T6" y="T7"/>
                </a:cxn>
                <a:cxn ang="0">
                  <a:pos x="T8" y="T9"/>
                </a:cxn>
              </a:cxnLst>
              <a:rect l="0" t="0" r="r" b="b"/>
              <a:pathLst>
                <a:path w="124" h="124">
                  <a:moveTo>
                    <a:pt x="12" y="0"/>
                  </a:moveTo>
                  <a:lnTo>
                    <a:pt x="124" y="112"/>
                  </a:lnTo>
                  <a:lnTo>
                    <a:pt x="112"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101">
              <a:extLst>
                <a:ext uri="{FF2B5EF4-FFF2-40B4-BE49-F238E27FC236}">
                  <a16:creationId xmlns:a16="http://schemas.microsoft.com/office/drawing/2014/main" id="{F1214A04-D28B-472F-BD56-BD1F9E422025}"/>
                </a:ext>
              </a:extLst>
            </p:cNvPr>
            <p:cNvSpPr>
              <a:spLocks/>
            </p:cNvSpPr>
            <p:nvPr/>
          </p:nvSpPr>
          <p:spPr bwMode="auto">
            <a:xfrm>
              <a:off x="1052513" y="628650"/>
              <a:ext cx="652463" cy="474662"/>
            </a:xfrm>
            <a:custGeom>
              <a:avLst/>
              <a:gdLst>
                <a:gd name="T0" fmla="*/ 205 w 205"/>
                <a:gd name="T1" fmla="*/ 149 h 149"/>
                <a:gd name="T2" fmla="*/ 0 w 205"/>
                <a:gd name="T3" fmla="*/ 149 h 149"/>
                <a:gd name="T4" fmla="*/ 0 w 205"/>
                <a:gd name="T5" fmla="*/ 0 h 149"/>
                <a:gd name="T6" fmla="*/ 125 w 205"/>
                <a:gd name="T7" fmla="*/ 0 h 149"/>
                <a:gd name="T8" fmla="*/ 205 w 205"/>
                <a:gd name="T9" fmla="*/ 67 h 149"/>
                <a:gd name="T10" fmla="*/ 205 w 205"/>
                <a:gd name="T11" fmla="*/ 149 h 149"/>
              </a:gdLst>
              <a:ahLst/>
              <a:cxnLst>
                <a:cxn ang="0">
                  <a:pos x="T0" y="T1"/>
                </a:cxn>
                <a:cxn ang="0">
                  <a:pos x="T2" y="T3"/>
                </a:cxn>
                <a:cxn ang="0">
                  <a:pos x="T4" y="T5"/>
                </a:cxn>
                <a:cxn ang="0">
                  <a:pos x="T6" y="T7"/>
                </a:cxn>
                <a:cxn ang="0">
                  <a:pos x="T8" y="T9"/>
                </a:cxn>
                <a:cxn ang="0">
                  <a:pos x="T10" y="T11"/>
                </a:cxn>
              </a:cxnLst>
              <a:rect l="0" t="0" r="r" b="b"/>
              <a:pathLst>
                <a:path w="205" h="149">
                  <a:moveTo>
                    <a:pt x="205" y="149"/>
                  </a:moveTo>
                  <a:cubicBezTo>
                    <a:pt x="0" y="149"/>
                    <a:pt x="0" y="149"/>
                    <a:pt x="0" y="149"/>
                  </a:cubicBezTo>
                  <a:cubicBezTo>
                    <a:pt x="0" y="0"/>
                    <a:pt x="0" y="0"/>
                    <a:pt x="0" y="0"/>
                  </a:cubicBezTo>
                  <a:cubicBezTo>
                    <a:pt x="125" y="0"/>
                    <a:pt x="125" y="0"/>
                    <a:pt x="125" y="0"/>
                  </a:cubicBezTo>
                  <a:cubicBezTo>
                    <a:pt x="169" y="0"/>
                    <a:pt x="205" y="30"/>
                    <a:pt x="205" y="67"/>
                  </a:cubicBezTo>
                  <a:lnTo>
                    <a:pt x="205"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Rectangle 102">
              <a:extLst>
                <a:ext uri="{FF2B5EF4-FFF2-40B4-BE49-F238E27FC236}">
                  <a16:creationId xmlns:a16="http://schemas.microsoft.com/office/drawing/2014/main" id="{EF1A0428-1375-40F8-949D-73BF9D675116}"/>
                </a:ext>
              </a:extLst>
            </p:cNvPr>
            <p:cNvSpPr>
              <a:spLocks noChangeArrowheads="1"/>
            </p:cNvSpPr>
            <p:nvPr/>
          </p:nvSpPr>
          <p:spPr bwMode="auto">
            <a:xfrm>
              <a:off x="236538" y="698500"/>
              <a:ext cx="219075" cy="4905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103">
              <a:extLst>
                <a:ext uri="{FF2B5EF4-FFF2-40B4-BE49-F238E27FC236}">
                  <a16:creationId xmlns:a16="http://schemas.microsoft.com/office/drawing/2014/main" id="{5D2D8534-2FF4-4623-AEA6-7908FE311242}"/>
                </a:ext>
              </a:extLst>
            </p:cNvPr>
            <p:cNvSpPr>
              <a:spLocks/>
            </p:cNvSpPr>
            <p:nvPr/>
          </p:nvSpPr>
          <p:spPr bwMode="auto">
            <a:xfrm>
              <a:off x="411163" y="1588"/>
              <a:ext cx="3952875" cy="977900"/>
            </a:xfrm>
            <a:custGeom>
              <a:avLst/>
              <a:gdLst>
                <a:gd name="T0" fmla="*/ 2474 w 2490"/>
                <a:gd name="T1" fmla="*/ 616 h 616"/>
                <a:gd name="T2" fmla="*/ 580 w 2490"/>
                <a:gd name="T3" fmla="*/ 48 h 616"/>
                <a:gd name="T4" fmla="*/ 28 w 2490"/>
                <a:gd name="T5" fmla="*/ 469 h 616"/>
                <a:gd name="T6" fmla="*/ 0 w 2490"/>
                <a:gd name="T7" fmla="*/ 437 h 616"/>
                <a:gd name="T8" fmla="*/ 572 w 2490"/>
                <a:gd name="T9" fmla="*/ 0 h 616"/>
                <a:gd name="T10" fmla="*/ 2490 w 2490"/>
                <a:gd name="T11" fmla="*/ 578 h 616"/>
                <a:gd name="T12" fmla="*/ 2474 w 2490"/>
                <a:gd name="T13" fmla="*/ 616 h 616"/>
              </a:gdLst>
              <a:ahLst/>
              <a:cxnLst>
                <a:cxn ang="0">
                  <a:pos x="T0" y="T1"/>
                </a:cxn>
                <a:cxn ang="0">
                  <a:pos x="T2" y="T3"/>
                </a:cxn>
                <a:cxn ang="0">
                  <a:pos x="T4" y="T5"/>
                </a:cxn>
                <a:cxn ang="0">
                  <a:pos x="T6" y="T7"/>
                </a:cxn>
                <a:cxn ang="0">
                  <a:pos x="T8" y="T9"/>
                </a:cxn>
                <a:cxn ang="0">
                  <a:pos x="T10" y="T11"/>
                </a:cxn>
                <a:cxn ang="0">
                  <a:pos x="T12" y="T13"/>
                </a:cxn>
              </a:cxnLst>
              <a:rect l="0" t="0" r="r" b="b"/>
              <a:pathLst>
                <a:path w="2490" h="616">
                  <a:moveTo>
                    <a:pt x="2474" y="616"/>
                  </a:moveTo>
                  <a:lnTo>
                    <a:pt x="580" y="48"/>
                  </a:lnTo>
                  <a:lnTo>
                    <a:pt x="28" y="469"/>
                  </a:lnTo>
                  <a:lnTo>
                    <a:pt x="0" y="437"/>
                  </a:lnTo>
                  <a:lnTo>
                    <a:pt x="572" y="0"/>
                  </a:lnTo>
                  <a:lnTo>
                    <a:pt x="2490" y="578"/>
                  </a:lnTo>
                  <a:lnTo>
                    <a:pt x="2474" y="6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Rectangle 104">
              <a:extLst>
                <a:ext uri="{FF2B5EF4-FFF2-40B4-BE49-F238E27FC236}">
                  <a16:creationId xmlns:a16="http://schemas.microsoft.com/office/drawing/2014/main" id="{5BB9E17A-220B-48A2-8F0E-FCBDAE589CAE}"/>
                </a:ext>
              </a:extLst>
            </p:cNvPr>
            <p:cNvSpPr>
              <a:spLocks noChangeArrowheads="1"/>
            </p:cNvSpPr>
            <p:nvPr/>
          </p:nvSpPr>
          <p:spPr bwMode="auto">
            <a:xfrm>
              <a:off x="4294188" y="966788"/>
              <a:ext cx="44450" cy="1012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Rectangle 105">
              <a:extLst>
                <a:ext uri="{FF2B5EF4-FFF2-40B4-BE49-F238E27FC236}">
                  <a16:creationId xmlns:a16="http://schemas.microsoft.com/office/drawing/2014/main" id="{9A0D611E-9F25-4C68-AAFB-2130AD47F698}"/>
                </a:ext>
              </a:extLst>
            </p:cNvPr>
            <p:cNvSpPr>
              <a:spLocks noChangeArrowheads="1"/>
            </p:cNvSpPr>
            <p:nvPr/>
          </p:nvSpPr>
          <p:spPr bwMode="auto">
            <a:xfrm>
              <a:off x="3952875" y="1938338"/>
              <a:ext cx="736600" cy="2413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Rectangle 106">
              <a:extLst>
                <a:ext uri="{FF2B5EF4-FFF2-40B4-BE49-F238E27FC236}">
                  <a16:creationId xmlns:a16="http://schemas.microsoft.com/office/drawing/2014/main" id="{07EB0736-3617-4F98-AE1E-BC2A49521A88}"/>
                </a:ext>
              </a:extLst>
            </p:cNvPr>
            <p:cNvSpPr>
              <a:spLocks noChangeArrowheads="1"/>
            </p:cNvSpPr>
            <p:nvPr/>
          </p:nvSpPr>
          <p:spPr bwMode="auto">
            <a:xfrm>
              <a:off x="4224338" y="1855788"/>
              <a:ext cx="187325" cy="123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Rectangle 107">
              <a:extLst>
                <a:ext uri="{FF2B5EF4-FFF2-40B4-BE49-F238E27FC236}">
                  <a16:creationId xmlns:a16="http://schemas.microsoft.com/office/drawing/2014/main" id="{F4D90D66-0E3B-4BC2-8FA3-D98C67D2C9D0}"/>
                </a:ext>
              </a:extLst>
            </p:cNvPr>
            <p:cNvSpPr>
              <a:spLocks noChangeArrowheads="1"/>
            </p:cNvSpPr>
            <p:nvPr/>
          </p:nvSpPr>
          <p:spPr bwMode="auto">
            <a:xfrm>
              <a:off x="3044825" y="752475"/>
              <a:ext cx="771525" cy="36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108">
              <a:extLst>
                <a:ext uri="{FF2B5EF4-FFF2-40B4-BE49-F238E27FC236}">
                  <a16:creationId xmlns:a16="http://schemas.microsoft.com/office/drawing/2014/main" id="{2AFD7427-6FA0-4B03-8EAE-D3FD2BFF98D1}"/>
                </a:ext>
              </a:extLst>
            </p:cNvPr>
            <p:cNvSpPr>
              <a:spLocks/>
            </p:cNvSpPr>
            <p:nvPr/>
          </p:nvSpPr>
          <p:spPr bwMode="auto">
            <a:xfrm>
              <a:off x="3044825" y="900113"/>
              <a:ext cx="1287463" cy="88900"/>
            </a:xfrm>
            <a:custGeom>
              <a:avLst/>
              <a:gdLst>
                <a:gd name="T0" fmla="*/ 0 w 811"/>
                <a:gd name="T1" fmla="*/ 56 h 56"/>
                <a:gd name="T2" fmla="*/ 0 w 811"/>
                <a:gd name="T3" fmla="*/ 30 h 56"/>
                <a:gd name="T4" fmla="*/ 725 w 811"/>
                <a:gd name="T5" fmla="*/ 30 h 56"/>
                <a:gd name="T6" fmla="*/ 735 w 811"/>
                <a:gd name="T7" fmla="*/ 0 h 56"/>
                <a:gd name="T8" fmla="*/ 811 w 811"/>
                <a:gd name="T9" fmla="*/ 30 h 56"/>
                <a:gd name="T10" fmla="*/ 811 w 811"/>
                <a:gd name="T11" fmla="*/ 56 h 56"/>
                <a:gd name="T12" fmla="*/ 0 w 811"/>
                <a:gd name="T13" fmla="*/ 56 h 56"/>
              </a:gdLst>
              <a:ahLst/>
              <a:cxnLst>
                <a:cxn ang="0">
                  <a:pos x="T0" y="T1"/>
                </a:cxn>
                <a:cxn ang="0">
                  <a:pos x="T2" y="T3"/>
                </a:cxn>
                <a:cxn ang="0">
                  <a:pos x="T4" y="T5"/>
                </a:cxn>
                <a:cxn ang="0">
                  <a:pos x="T6" y="T7"/>
                </a:cxn>
                <a:cxn ang="0">
                  <a:pos x="T8" y="T9"/>
                </a:cxn>
                <a:cxn ang="0">
                  <a:pos x="T10" y="T11"/>
                </a:cxn>
                <a:cxn ang="0">
                  <a:pos x="T12" y="T13"/>
                </a:cxn>
              </a:cxnLst>
              <a:rect l="0" t="0" r="r" b="b"/>
              <a:pathLst>
                <a:path w="811" h="56">
                  <a:moveTo>
                    <a:pt x="0" y="56"/>
                  </a:moveTo>
                  <a:lnTo>
                    <a:pt x="0" y="30"/>
                  </a:lnTo>
                  <a:lnTo>
                    <a:pt x="725" y="30"/>
                  </a:lnTo>
                  <a:lnTo>
                    <a:pt x="735" y="0"/>
                  </a:lnTo>
                  <a:lnTo>
                    <a:pt x="811" y="30"/>
                  </a:lnTo>
                  <a:lnTo>
                    <a:pt x="811" y="56"/>
                  </a:lnTo>
                  <a:lnTo>
                    <a:pt x="0"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Rectangle 109">
              <a:extLst>
                <a:ext uri="{FF2B5EF4-FFF2-40B4-BE49-F238E27FC236}">
                  <a16:creationId xmlns:a16="http://schemas.microsoft.com/office/drawing/2014/main" id="{95F0ABD9-F98C-47DA-B6CB-750AF10E6581}"/>
                </a:ext>
              </a:extLst>
            </p:cNvPr>
            <p:cNvSpPr>
              <a:spLocks noChangeArrowheads="1"/>
            </p:cNvSpPr>
            <p:nvPr/>
          </p:nvSpPr>
          <p:spPr bwMode="auto">
            <a:xfrm>
              <a:off x="3781425" y="752475"/>
              <a:ext cx="34925" cy="214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Rectangle 110">
              <a:extLst>
                <a:ext uri="{FF2B5EF4-FFF2-40B4-BE49-F238E27FC236}">
                  <a16:creationId xmlns:a16="http://schemas.microsoft.com/office/drawing/2014/main" id="{2B777433-D91C-45E4-8FBB-080911726A23}"/>
                </a:ext>
              </a:extLst>
            </p:cNvPr>
            <p:cNvSpPr>
              <a:spLocks noChangeArrowheads="1"/>
            </p:cNvSpPr>
            <p:nvPr/>
          </p:nvSpPr>
          <p:spPr bwMode="auto">
            <a:xfrm>
              <a:off x="3949700" y="820738"/>
              <a:ext cx="38100" cy="1333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111">
              <a:extLst>
                <a:ext uri="{FF2B5EF4-FFF2-40B4-BE49-F238E27FC236}">
                  <a16:creationId xmlns:a16="http://schemas.microsoft.com/office/drawing/2014/main" id="{0F5EA16B-9564-44E4-A852-2B340A549E57}"/>
                </a:ext>
              </a:extLst>
            </p:cNvPr>
            <p:cNvSpPr>
              <a:spLocks/>
            </p:cNvSpPr>
            <p:nvPr/>
          </p:nvSpPr>
          <p:spPr bwMode="auto">
            <a:xfrm>
              <a:off x="3614738" y="768350"/>
              <a:ext cx="185738" cy="185737"/>
            </a:xfrm>
            <a:custGeom>
              <a:avLst/>
              <a:gdLst>
                <a:gd name="T0" fmla="*/ 0 w 117"/>
                <a:gd name="T1" fmla="*/ 105 h 117"/>
                <a:gd name="T2" fmla="*/ 107 w 117"/>
                <a:gd name="T3" fmla="*/ 0 h 117"/>
                <a:gd name="T4" fmla="*/ 117 w 117"/>
                <a:gd name="T5" fmla="*/ 11 h 117"/>
                <a:gd name="T6" fmla="*/ 12 w 117"/>
                <a:gd name="T7" fmla="*/ 117 h 117"/>
                <a:gd name="T8" fmla="*/ 0 w 117"/>
                <a:gd name="T9" fmla="*/ 105 h 117"/>
              </a:gdLst>
              <a:ahLst/>
              <a:cxnLst>
                <a:cxn ang="0">
                  <a:pos x="T0" y="T1"/>
                </a:cxn>
                <a:cxn ang="0">
                  <a:pos x="T2" y="T3"/>
                </a:cxn>
                <a:cxn ang="0">
                  <a:pos x="T4" y="T5"/>
                </a:cxn>
                <a:cxn ang="0">
                  <a:pos x="T6" y="T7"/>
                </a:cxn>
                <a:cxn ang="0">
                  <a:pos x="T8" y="T9"/>
                </a:cxn>
              </a:cxnLst>
              <a:rect l="0" t="0" r="r" b="b"/>
              <a:pathLst>
                <a:path w="117" h="117">
                  <a:moveTo>
                    <a:pt x="0" y="105"/>
                  </a:moveTo>
                  <a:lnTo>
                    <a:pt x="107" y="0"/>
                  </a:lnTo>
                  <a:lnTo>
                    <a:pt x="117" y="11"/>
                  </a:lnTo>
                  <a:lnTo>
                    <a:pt x="12" y="117"/>
                  </a:lnTo>
                  <a:lnTo>
                    <a:pt x="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112">
              <a:extLst>
                <a:ext uri="{FF2B5EF4-FFF2-40B4-BE49-F238E27FC236}">
                  <a16:creationId xmlns:a16="http://schemas.microsoft.com/office/drawing/2014/main" id="{0C6CD059-A68A-4255-8A29-C3948126C993}"/>
                </a:ext>
              </a:extLst>
            </p:cNvPr>
            <p:cNvSpPr>
              <a:spLocks/>
            </p:cNvSpPr>
            <p:nvPr/>
          </p:nvSpPr>
          <p:spPr bwMode="auto">
            <a:xfrm>
              <a:off x="3797300" y="814388"/>
              <a:ext cx="142875" cy="139700"/>
            </a:xfrm>
            <a:custGeom>
              <a:avLst/>
              <a:gdLst>
                <a:gd name="T0" fmla="*/ 0 w 90"/>
                <a:gd name="T1" fmla="*/ 78 h 88"/>
                <a:gd name="T2" fmla="*/ 78 w 90"/>
                <a:gd name="T3" fmla="*/ 0 h 88"/>
                <a:gd name="T4" fmla="*/ 90 w 90"/>
                <a:gd name="T5" fmla="*/ 10 h 88"/>
                <a:gd name="T6" fmla="*/ 12 w 90"/>
                <a:gd name="T7" fmla="*/ 88 h 88"/>
                <a:gd name="T8" fmla="*/ 0 w 90"/>
                <a:gd name="T9" fmla="*/ 78 h 88"/>
              </a:gdLst>
              <a:ahLst/>
              <a:cxnLst>
                <a:cxn ang="0">
                  <a:pos x="T0" y="T1"/>
                </a:cxn>
                <a:cxn ang="0">
                  <a:pos x="T2" y="T3"/>
                </a:cxn>
                <a:cxn ang="0">
                  <a:pos x="T4" y="T5"/>
                </a:cxn>
                <a:cxn ang="0">
                  <a:pos x="T6" y="T7"/>
                </a:cxn>
                <a:cxn ang="0">
                  <a:pos x="T8" y="T9"/>
                </a:cxn>
              </a:cxnLst>
              <a:rect l="0" t="0" r="r" b="b"/>
              <a:pathLst>
                <a:path w="90" h="88">
                  <a:moveTo>
                    <a:pt x="0" y="78"/>
                  </a:moveTo>
                  <a:lnTo>
                    <a:pt x="78" y="0"/>
                  </a:lnTo>
                  <a:lnTo>
                    <a:pt x="90" y="10"/>
                  </a:lnTo>
                  <a:lnTo>
                    <a:pt x="12" y="88"/>
                  </a:lnTo>
                  <a:lnTo>
                    <a:pt x="0"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113">
              <a:extLst>
                <a:ext uri="{FF2B5EF4-FFF2-40B4-BE49-F238E27FC236}">
                  <a16:creationId xmlns:a16="http://schemas.microsoft.com/office/drawing/2014/main" id="{0072BB92-886F-463B-A076-69C8D35E23F8}"/>
                </a:ext>
              </a:extLst>
            </p:cNvPr>
            <p:cNvSpPr>
              <a:spLocks/>
            </p:cNvSpPr>
            <p:nvPr/>
          </p:nvSpPr>
          <p:spPr bwMode="auto">
            <a:xfrm>
              <a:off x="3614738" y="768350"/>
              <a:ext cx="185738" cy="185737"/>
            </a:xfrm>
            <a:custGeom>
              <a:avLst/>
              <a:gdLst>
                <a:gd name="T0" fmla="*/ 12 w 117"/>
                <a:gd name="T1" fmla="*/ 0 h 117"/>
                <a:gd name="T2" fmla="*/ 117 w 117"/>
                <a:gd name="T3" fmla="*/ 105 h 117"/>
                <a:gd name="T4" fmla="*/ 107 w 117"/>
                <a:gd name="T5" fmla="*/ 117 h 117"/>
                <a:gd name="T6" fmla="*/ 0 w 117"/>
                <a:gd name="T7" fmla="*/ 11 h 117"/>
                <a:gd name="T8" fmla="*/ 12 w 117"/>
                <a:gd name="T9" fmla="*/ 0 h 117"/>
              </a:gdLst>
              <a:ahLst/>
              <a:cxnLst>
                <a:cxn ang="0">
                  <a:pos x="T0" y="T1"/>
                </a:cxn>
                <a:cxn ang="0">
                  <a:pos x="T2" y="T3"/>
                </a:cxn>
                <a:cxn ang="0">
                  <a:pos x="T4" y="T5"/>
                </a:cxn>
                <a:cxn ang="0">
                  <a:pos x="T6" y="T7"/>
                </a:cxn>
                <a:cxn ang="0">
                  <a:pos x="T8" y="T9"/>
                </a:cxn>
              </a:cxnLst>
              <a:rect l="0" t="0" r="r" b="b"/>
              <a:pathLst>
                <a:path w="117" h="117">
                  <a:moveTo>
                    <a:pt x="12" y="0"/>
                  </a:moveTo>
                  <a:lnTo>
                    <a:pt x="117" y="105"/>
                  </a:lnTo>
                  <a:lnTo>
                    <a:pt x="107" y="117"/>
                  </a:lnTo>
                  <a:lnTo>
                    <a:pt x="0" y="11"/>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Rectangle 114">
              <a:extLst>
                <a:ext uri="{FF2B5EF4-FFF2-40B4-BE49-F238E27FC236}">
                  <a16:creationId xmlns:a16="http://schemas.microsoft.com/office/drawing/2014/main" id="{6E9DC577-21E3-4D66-9993-7CD62B5B73FB}"/>
                </a:ext>
              </a:extLst>
            </p:cNvPr>
            <p:cNvSpPr>
              <a:spLocks noChangeArrowheads="1"/>
            </p:cNvSpPr>
            <p:nvPr/>
          </p:nvSpPr>
          <p:spPr bwMode="auto">
            <a:xfrm>
              <a:off x="3602038" y="752475"/>
              <a:ext cx="38100" cy="214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115">
              <a:extLst>
                <a:ext uri="{FF2B5EF4-FFF2-40B4-BE49-F238E27FC236}">
                  <a16:creationId xmlns:a16="http://schemas.microsoft.com/office/drawing/2014/main" id="{59728FCC-2F04-49FD-807F-0BE902EEFA46}"/>
                </a:ext>
              </a:extLst>
            </p:cNvPr>
            <p:cNvSpPr>
              <a:spLocks/>
            </p:cNvSpPr>
            <p:nvPr/>
          </p:nvSpPr>
          <p:spPr bwMode="auto">
            <a:xfrm>
              <a:off x="3440113" y="768350"/>
              <a:ext cx="184150" cy="185737"/>
            </a:xfrm>
            <a:custGeom>
              <a:avLst/>
              <a:gdLst>
                <a:gd name="T0" fmla="*/ 0 w 116"/>
                <a:gd name="T1" fmla="*/ 105 h 117"/>
                <a:gd name="T2" fmla="*/ 104 w 116"/>
                <a:gd name="T3" fmla="*/ 0 h 117"/>
                <a:gd name="T4" fmla="*/ 116 w 116"/>
                <a:gd name="T5" fmla="*/ 11 h 117"/>
                <a:gd name="T6" fmla="*/ 10 w 116"/>
                <a:gd name="T7" fmla="*/ 117 h 117"/>
                <a:gd name="T8" fmla="*/ 0 w 116"/>
                <a:gd name="T9" fmla="*/ 105 h 117"/>
              </a:gdLst>
              <a:ahLst/>
              <a:cxnLst>
                <a:cxn ang="0">
                  <a:pos x="T0" y="T1"/>
                </a:cxn>
                <a:cxn ang="0">
                  <a:pos x="T2" y="T3"/>
                </a:cxn>
                <a:cxn ang="0">
                  <a:pos x="T4" y="T5"/>
                </a:cxn>
                <a:cxn ang="0">
                  <a:pos x="T6" y="T7"/>
                </a:cxn>
                <a:cxn ang="0">
                  <a:pos x="T8" y="T9"/>
                </a:cxn>
              </a:cxnLst>
              <a:rect l="0" t="0" r="r" b="b"/>
              <a:pathLst>
                <a:path w="116" h="117">
                  <a:moveTo>
                    <a:pt x="0" y="105"/>
                  </a:moveTo>
                  <a:lnTo>
                    <a:pt x="104" y="0"/>
                  </a:lnTo>
                  <a:lnTo>
                    <a:pt x="116" y="11"/>
                  </a:lnTo>
                  <a:lnTo>
                    <a:pt x="10" y="117"/>
                  </a:lnTo>
                  <a:lnTo>
                    <a:pt x="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116">
              <a:extLst>
                <a:ext uri="{FF2B5EF4-FFF2-40B4-BE49-F238E27FC236}">
                  <a16:creationId xmlns:a16="http://schemas.microsoft.com/office/drawing/2014/main" id="{44A1446D-B918-4420-A459-56138715034C}"/>
                </a:ext>
              </a:extLst>
            </p:cNvPr>
            <p:cNvSpPr>
              <a:spLocks/>
            </p:cNvSpPr>
            <p:nvPr/>
          </p:nvSpPr>
          <p:spPr bwMode="auto">
            <a:xfrm>
              <a:off x="3440113" y="768350"/>
              <a:ext cx="184150" cy="185737"/>
            </a:xfrm>
            <a:custGeom>
              <a:avLst/>
              <a:gdLst>
                <a:gd name="T0" fmla="*/ 10 w 116"/>
                <a:gd name="T1" fmla="*/ 0 h 117"/>
                <a:gd name="T2" fmla="*/ 116 w 116"/>
                <a:gd name="T3" fmla="*/ 105 h 117"/>
                <a:gd name="T4" fmla="*/ 104 w 116"/>
                <a:gd name="T5" fmla="*/ 117 h 117"/>
                <a:gd name="T6" fmla="*/ 0 w 116"/>
                <a:gd name="T7" fmla="*/ 11 h 117"/>
                <a:gd name="T8" fmla="*/ 10 w 116"/>
                <a:gd name="T9" fmla="*/ 0 h 117"/>
              </a:gdLst>
              <a:ahLst/>
              <a:cxnLst>
                <a:cxn ang="0">
                  <a:pos x="T0" y="T1"/>
                </a:cxn>
                <a:cxn ang="0">
                  <a:pos x="T2" y="T3"/>
                </a:cxn>
                <a:cxn ang="0">
                  <a:pos x="T4" y="T5"/>
                </a:cxn>
                <a:cxn ang="0">
                  <a:pos x="T6" y="T7"/>
                </a:cxn>
                <a:cxn ang="0">
                  <a:pos x="T8" y="T9"/>
                </a:cxn>
              </a:cxnLst>
              <a:rect l="0" t="0" r="r" b="b"/>
              <a:pathLst>
                <a:path w="116" h="117">
                  <a:moveTo>
                    <a:pt x="10" y="0"/>
                  </a:moveTo>
                  <a:lnTo>
                    <a:pt x="116" y="105"/>
                  </a:lnTo>
                  <a:lnTo>
                    <a:pt x="104" y="117"/>
                  </a:lnTo>
                  <a:lnTo>
                    <a:pt x="0" y="11"/>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Rectangle 117">
              <a:extLst>
                <a:ext uri="{FF2B5EF4-FFF2-40B4-BE49-F238E27FC236}">
                  <a16:creationId xmlns:a16="http://schemas.microsoft.com/office/drawing/2014/main" id="{AADC5436-87CD-48D8-ACF7-3E0F37A16231}"/>
                </a:ext>
              </a:extLst>
            </p:cNvPr>
            <p:cNvSpPr>
              <a:spLocks noChangeArrowheads="1"/>
            </p:cNvSpPr>
            <p:nvPr/>
          </p:nvSpPr>
          <p:spPr bwMode="auto">
            <a:xfrm>
              <a:off x="3427413" y="752475"/>
              <a:ext cx="38100" cy="214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118">
              <a:extLst>
                <a:ext uri="{FF2B5EF4-FFF2-40B4-BE49-F238E27FC236}">
                  <a16:creationId xmlns:a16="http://schemas.microsoft.com/office/drawing/2014/main" id="{4D0E9D2F-48DC-48D3-8FE4-07713550F733}"/>
                </a:ext>
              </a:extLst>
            </p:cNvPr>
            <p:cNvSpPr>
              <a:spLocks/>
            </p:cNvSpPr>
            <p:nvPr/>
          </p:nvSpPr>
          <p:spPr bwMode="auto">
            <a:xfrm>
              <a:off x="3260725" y="768350"/>
              <a:ext cx="188913" cy="185737"/>
            </a:xfrm>
            <a:custGeom>
              <a:avLst/>
              <a:gdLst>
                <a:gd name="T0" fmla="*/ 0 w 119"/>
                <a:gd name="T1" fmla="*/ 105 h 117"/>
                <a:gd name="T2" fmla="*/ 107 w 119"/>
                <a:gd name="T3" fmla="*/ 0 h 117"/>
                <a:gd name="T4" fmla="*/ 119 w 119"/>
                <a:gd name="T5" fmla="*/ 11 h 117"/>
                <a:gd name="T6" fmla="*/ 12 w 119"/>
                <a:gd name="T7" fmla="*/ 117 h 117"/>
                <a:gd name="T8" fmla="*/ 0 w 119"/>
                <a:gd name="T9" fmla="*/ 105 h 117"/>
              </a:gdLst>
              <a:ahLst/>
              <a:cxnLst>
                <a:cxn ang="0">
                  <a:pos x="T0" y="T1"/>
                </a:cxn>
                <a:cxn ang="0">
                  <a:pos x="T2" y="T3"/>
                </a:cxn>
                <a:cxn ang="0">
                  <a:pos x="T4" y="T5"/>
                </a:cxn>
                <a:cxn ang="0">
                  <a:pos x="T6" y="T7"/>
                </a:cxn>
                <a:cxn ang="0">
                  <a:pos x="T8" y="T9"/>
                </a:cxn>
              </a:cxnLst>
              <a:rect l="0" t="0" r="r" b="b"/>
              <a:pathLst>
                <a:path w="119" h="117">
                  <a:moveTo>
                    <a:pt x="0" y="105"/>
                  </a:moveTo>
                  <a:lnTo>
                    <a:pt x="107" y="0"/>
                  </a:lnTo>
                  <a:lnTo>
                    <a:pt x="119" y="11"/>
                  </a:lnTo>
                  <a:lnTo>
                    <a:pt x="12" y="117"/>
                  </a:lnTo>
                  <a:lnTo>
                    <a:pt x="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119">
              <a:extLst>
                <a:ext uri="{FF2B5EF4-FFF2-40B4-BE49-F238E27FC236}">
                  <a16:creationId xmlns:a16="http://schemas.microsoft.com/office/drawing/2014/main" id="{A472EDF8-7731-48DE-935E-DE77A1DE8323}"/>
                </a:ext>
              </a:extLst>
            </p:cNvPr>
            <p:cNvSpPr>
              <a:spLocks/>
            </p:cNvSpPr>
            <p:nvPr/>
          </p:nvSpPr>
          <p:spPr bwMode="auto">
            <a:xfrm>
              <a:off x="3260725" y="768350"/>
              <a:ext cx="188913" cy="185737"/>
            </a:xfrm>
            <a:custGeom>
              <a:avLst/>
              <a:gdLst>
                <a:gd name="T0" fmla="*/ 12 w 119"/>
                <a:gd name="T1" fmla="*/ 0 h 117"/>
                <a:gd name="T2" fmla="*/ 119 w 119"/>
                <a:gd name="T3" fmla="*/ 105 h 117"/>
                <a:gd name="T4" fmla="*/ 107 w 119"/>
                <a:gd name="T5" fmla="*/ 117 h 117"/>
                <a:gd name="T6" fmla="*/ 0 w 119"/>
                <a:gd name="T7" fmla="*/ 11 h 117"/>
                <a:gd name="T8" fmla="*/ 12 w 119"/>
                <a:gd name="T9" fmla="*/ 0 h 117"/>
              </a:gdLst>
              <a:ahLst/>
              <a:cxnLst>
                <a:cxn ang="0">
                  <a:pos x="T0" y="T1"/>
                </a:cxn>
                <a:cxn ang="0">
                  <a:pos x="T2" y="T3"/>
                </a:cxn>
                <a:cxn ang="0">
                  <a:pos x="T4" y="T5"/>
                </a:cxn>
                <a:cxn ang="0">
                  <a:pos x="T6" y="T7"/>
                </a:cxn>
                <a:cxn ang="0">
                  <a:pos x="T8" y="T9"/>
                </a:cxn>
              </a:cxnLst>
              <a:rect l="0" t="0" r="r" b="b"/>
              <a:pathLst>
                <a:path w="119" h="117">
                  <a:moveTo>
                    <a:pt x="12" y="0"/>
                  </a:moveTo>
                  <a:lnTo>
                    <a:pt x="119" y="105"/>
                  </a:lnTo>
                  <a:lnTo>
                    <a:pt x="107" y="117"/>
                  </a:lnTo>
                  <a:lnTo>
                    <a:pt x="0" y="11"/>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Rectangle 120">
              <a:extLst>
                <a:ext uri="{FF2B5EF4-FFF2-40B4-BE49-F238E27FC236}">
                  <a16:creationId xmlns:a16="http://schemas.microsoft.com/office/drawing/2014/main" id="{3A8ADDFA-5CBA-4993-969B-B1CE9ED623B3}"/>
                </a:ext>
              </a:extLst>
            </p:cNvPr>
            <p:cNvSpPr>
              <a:spLocks noChangeArrowheads="1"/>
            </p:cNvSpPr>
            <p:nvPr/>
          </p:nvSpPr>
          <p:spPr bwMode="auto">
            <a:xfrm>
              <a:off x="3251200" y="752475"/>
              <a:ext cx="34925" cy="214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121">
              <a:extLst>
                <a:ext uri="{FF2B5EF4-FFF2-40B4-BE49-F238E27FC236}">
                  <a16:creationId xmlns:a16="http://schemas.microsoft.com/office/drawing/2014/main" id="{D1C253EF-87ED-4D24-9DC3-88D4215B9CA1}"/>
                </a:ext>
              </a:extLst>
            </p:cNvPr>
            <p:cNvSpPr>
              <a:spLocks/>
            </p:cNvSpPr>
            <p:nvPr/>
          </p:nvSpPr>
          <p:spPr bwMode="auto">
            <a:xfrm>
              <a:off x="3086100" y="768350"/>
              <a:ext cx="184150" cy="185737"/>
            </a:xfrm>
            <a:custGeom>
              <a:avLst/>
              <a:gdLst>
                <a:gd name="T0" fmla="*/ 0 w 116"/>
                <a:gd name="T1" fmla="*/ 105 h 117"/>
                <a:gd name="T2" fmla="*/ 106 w 116"/>
                <a:gd name="T3" fmla="*/ 0 h 117"/>
                <a:gd name="T4" fmla="*/ 116 w 116"/>
                <a:gd name="T5" fmla="*/ 11 h 117"/>
                <a:gd name="T6" fmla="*/ 12 w 116"/>
                <a:gd name="T7" fmla="*/ 117 h 117"/>
                <a:gd name="T8" fmla="*/ 0 w 116"/>
                <a:gd name="T9" fmla="*/ 105 h 117"/>
              </a:gdLst>
              <a:ahLst/>
              <a:cxnLst>
                <a:cxn ang="0">
                  <a:pos x="T0" y="T1"/>
                </a:cxn>
                <a:cxn ang="0">
                  <a:pos x="T2" y="T3"/>
                </a:cxn>
                <a:cxn ang="0">
                  <a:pos x="T4" y="T5"/>
                </a:cxn>
                <a:cxn ang="0">
                  <a:pos x="T6" y="T7"/>
                </a:cxn>
                <a:cxn ang="0">
                  <a:pos x="T8" y="T9"/>
                </a:cxn>
              </a:cxnLst>
              <a:rect l="0" t="0" r="r" b="b"/>
              <a:pathLst>
                <a:path w="116" h="117">
                  <a:moveTo>
                    <a:pt x="0" y="105"/>
                  </a:moveTo>
                  <a:lnTo>
                    <a:pt x="106" y="0"/>
                  </a:lnTo>
                  <a:lnTo>
                    <a:pt x="116" y="11"/>
                  </a:lnTo>
                  <a:lnTo>
                    <a:pt x="12" y="117"/>
                  </a:lnTo>
                  <a:lnTo>
                    <a:pt x="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122">
              <a:extLst>
                <a:ext uri="{FF2B5EF4-FFF2-40B4-BE49-F238E27FC236}">
                  <a16:creationId xmlns:a16="http://schemas.microsoft.com/office/drawing/2014/main" id="{062AEF8F-7618-4714-B045-047397A16F54}"/>
                </a:ext>
              </a:extLst>
            </p:cNvPr>
            <p:cNvSpPr>
              <a:spLocks/>
            </p:cNvSpPr>
            <p:nvPr/>
          </p:nvSpPr>
          <p:spPr bwMode="auto">
            <a:xfrm>
              <a:off x="3086100" y="768350"/>
              <a:ext cx="184150" cy="185737"/>
            </a:xfrm>
            <a:custGeom>
              <a:avLst/>
              <a:gdLst>
                <a:gd name="T0" fmla="*/ 12 w 116"/>
                <a:gd name="T1" fmla="*/ 0 h 117"/>
                <a:gd name="T2" fmla="*/ 116 w 116"/>
                <a:gd name="T3" fmla="*/ 105 h 117"/>
                <a:gd name="T4" fmla="*/ 106 w 116"/>
                <a:gd name="T5" fmla="*/ 117 h 117"/>
                <a:gd name="T6" fmla="*/ 0 w 116"/>
                <a:gd name="T7" fmla="*/ 11 h 117"/>
                <a:gd name="T8" fmla="*/ 12 w 116"/>
                <a:gd name="T9" fmla="*/ 0 h 117"/>
              </a:gdLst>
              <a:ahLst/>
              <a:cxnLst>
                <a:cxn ang="0">
                  <a:pos x="T0" y="T1"/>
                </a:cxn>
                <a:cxn ang="0">
                  <a:pos x="T2" y="T3"/>
                </a:cxn>
                <a:cxn ang="0">
                  <a:pos x="T4" y="T5"/>
                </a:cxn>
                <a:cxn ang="0">
                  <a:pos x="T6" y="T7"/>
                </a:cxn>
                <a:cxn ang="0">
                  <a:pos x="T8" y="T9"/>
                </a:cxn>
              </a:cxnLst>
              <a:rect l="0" t="0" r="r" b="b"/>
              <a:pathLst>
                <a:path w="116" h="117">
                  <a:moveTo>
                    <a:pt x="12" y="0"/>
                  </a:moveTo>
                  <a:lnTo>
                    <a:pt x="116" y="105"/>
                  </a:lnTo>
                  <a:lnTo>
                    <a:pt x="106" y="117"/>
                  </a:lnTo>
                  <a:lnTo>
                    <a:pt x="0" y="11"/>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Rectangle 123">
              <a:extLst>
                <a:ext uri="{FF2B5EF4-FFF2-40B4-BE49-F238E27FC236}">
                  <a16:creationId xmlns:a16="http://schemas.microsoft.com/office/drawing/2014/main" id="{542FD34D-2296-4664-B4FE-5BB07577234A}"/>
                </a:ext>
              </a:extLst>
            </p:cNvPr>
            <p:cNvSpPr>
              <a:spLocks noChangeArrowheads="1"/>
            </p:cNvSpPr>
            <p:nvPr/>
          </p:nvSpPr>
          <p:spPr bwMode="auto">
            <a:xfrm>
              <a:off x="3952875" y="2192338"/>
              <a:ext cx="736600" cy="2428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Rectangle 124">
              <a:extLst>
                <a:ext uri="{FF2B5EF4-FFF2-40B4-BE49-F238E27FC236}">
                  <a16:creationId xmlns:a16="http://schemas.microsoft.com/office/drawing/2014/main" id="{26A8FEB6-3DAC-421A-BC90-006925DFF2C8}"/>
                </a:ext>
              </a:extLst>
            </p:cNvPr>
            <p:cNvSpPr>
              <a:spLocks noChangeArrowheads="1"/>
            </p:cNvSpPr>
            <p:nvPr/>
          </p:nvSpPr>
          <p:spPr bwMode="auto">
            <a:xfrm>
              <a:off x="3175" y="695325"/>
              <a:ext cx="206375" cy="676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125">
              <a:extLst>
                <a:ext uri="{FF2B5EF4-FFF2-40B4-BE49-F238E27FC236}">
                  <a16:creationId xmlns:a16="http://schemas.microsoft.com/office/drawing/2014/main" id="{B6774275-A9EC-4A04-AE53-8A95FC5224B9}"/>
                </a:ext>
              </a:extLst>
            </p:cNvPr>
            <p:cNvSpPr>
              <a:spLocks/>
            </p:cNvSpPr>
            <p:nvPr/>
          </p:nvSpPr>
          <p:spPr bwMode="auto">
            <a:xfrm>
              <a:off x="752475" y="4430713"/>
              <a:ext cx="1154113" cy="207962"/>
            </a:xfrm>
            <a:custGeom>
              <a:avLst/>
              <a:gdLst>
                <a:gd name="T0" fmla="*/ 362 w 362"/>
                <a:gd name="T1" fmla="*/ 31 h 65"/>
                <a:gd name="T2" fmla="*/ 362 w 362"/>
                <a:gd name="T3" fmla="*/ 65 h 65"/>
                <a:gd name="T4" fmla="*/ 0 w 362"/>
                <a:gd name="T5" fmla="*/ 65 h 65"/>
                <a:gd name="T6" fmla="*/ 0 w 362"/>
                <a:gd name="T7" fmla="*/ 31 h 65"/>
                <a:gd name="T8" fmla="*/ 30 w 362"/>
                <a:gd name="T9" fmla="*/ 0 h 65"/>
                <a:gd name="T10" fmla="*/ 332 w 362"/>
                <a:gd name="T11" fmla="*/ 0 h 65"/>
                <a:gd name="T12" fmla="*/ 362 w 362"/>
                <a:gd name="T13" fmla="*/ 31 h 65"/>
              </a:gdLst>
              <a:ahLst/>
              <a:cxnLst>
                <a:cxn ang="0">
                  <a:pos x="T0" y="T1"/>
                </a:cxn>
                <a:cxn ang="0">
                  <a:pos x="T2" y="T3"/>
                </a:cxn>
                <a:cxn ang="0">
                  <a:pos x="T4" y="T5"/>
                </a:cxn>
                <a:cxn ang="0">
                  <a:pos x="T6" y="T7"/>
                </a:cxn>
                <a:cxn ang="0">
                  <a:pos x="T8" y="T9"/>
                </a:cxn>
                <a:cxn ang="0">
                  <a:pos x="T10" y="T11"/>
                </a:cxn>
                <a:cxn ang="0">
                  <a:pos x="T12" y="T13"/>
                </a:cxn>
              </a:cxnLst>
              <a:rect l="0" t="0" r="r" b="b"/>
              <a:pathLst>
                <a:path w="362" h="65">
                  <a:moveTo>
                    <a:pt x="362" y="31"/>
                  </a:moveTo>
                  <a:cubicBezTo>
                    <a:pt x="362" y="65"/>
                    <a:pt x="362" y="65"/>
                    <a:pt x="362" y="65"/>
                  </a:cubicBezTo>
                  <a:cubicBezTo>
                    <a:pt x="0" y="65"/>
                    <a:pt x="0" y="65"/>
                    <a:pt x="0" y="65"/>
                  </a:cubicBezTo>
                  <a:cubicBezTo>
                    <a:pt x="0" y="31"/>
                    <a:pt x="0" y="31"/>
                    <a:pt x="0" y="31"/>
                  </a:cubicBezTo>
                  <a:cubicBezTo>
                    <a:pt x="0" y="14"/>
                    <a:pt x="13" y="0"/>
                    <a:pt x="30" y="0"/>
                  </a:cubicBezTo>
                  <a:cubicBezTo>
                    <a:pt x="332" y="0"/>
                    <a:pt x="332" y="0"/>
                    <a:pt x="332" y="0"/>
                  </a:cubicBezTo>
                  <a:cubicBezTo>
                    <a:pt x="349" y="0"/>
                    <a:pt x="362" y="14"/>
                    <a:pt x="362"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33" name="Rectangle 132">
            <a:extLst>
              <a:ext uri="{FF2B5EF4-FFF2-40B4-BE49-F238E27FC236}">
                <a16:creationId xmlns:a16="http://schemas.microsoft.com/office/drawing/2014/main" id="{29B7AB3E-6B5F-42B3-9E57-8633EC06F9E0}"/>
              </a:ext>
            </a:extLst>
          </p:cNvPr>
          <p:cNvSpPr/>
          <p:nvPr userDrawn="1"/>
        </p:nvSpPr>
        <p:spPr>
          <a:xfrm>
            <a:off x="272952" y="287255"/>
            <a:ext cx="368489" cy="72424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Rectangle 133">
            <a:extLst>
              <a:ext uri="{FF2B5EF4-FFF2-40B4-BE49-F238E27FC236}">
                <a16:creationId xmlns:a16="http://schemas.microsoft.com/office/drawing/2014/main" id="{CAF7A862-2343-40B9-BBA2-62AB9F6250A3}"/>
              </a:ext>
            </a:extLst>
          </p:cNvPr>
          <p:cNvSpPr/>
          <p:nvPr userDrawn="1"/>
        </p:nvSpPr>
        <p:spPr>
          <a:xfrm>
            <a:off x="-4" y="287254"/>
            <a:ext cx="191071" cy="72424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80987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tyle slide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CA8D69A-BFC2-4B10-BE3B-DDECB81DE897}"/>
              </a:ext>
            </a:extLst>
          </p:cNvPr>
          <p:cNvSpPr>
            <a:spLocks noGrp="1"/>
          </p:cNvSpPr>
          <p:nvPr>
            <p:ph type="pic" idx="11" hasCustomPrompt="1"/>
          </p:nvPr>
        </p:nvSpPr>
        <p:spPr>
          <a:xfrm>
            <a:off x="1776545" y="1872070"/>
            <a:ext cx="3326678" cy="3326678"/>
          </a:xfrm>
          <a:prstGeom prst="diamond">
            <a:avLst/>
          </a:prstGeom>
          <a:solidFill>
            <a:schemeClr val="bg1">
              <a:lumMod val="95000"/>
            </a:schemeClr>
          </a:solidFill>
        </p:spPr>
        <p:txBody>
          <a:bodyPr anchor="ctr"/>
          <a:lstStyle>
            <a:lvl1pPr marL="0" indent="0" algn="ctr">
              <a:buNone/>
              <a:defRPr sz="1200" baseline="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852146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Style slide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4042BDB-2F8A-4632-BB44-DDEED52675C4}"/>
              </a:ext>
            </a:extLst>
          </p:cNvPr>
          <p:cNvSpPr/>
          <p:nvPr userDrawn="1"/>
        </p:nvSpPr>
        <p:spPr>
          <a:xfrm>
            <a:off x="5255664" y="3153398"/>
            <a:ext cx="6355221" cy="32461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5CA8D69A-BFC2-4B10-BE3B-DDECB81DE897}"/>
              </a:ext>
            </a:extLst>
          </p:cNvPr>
          <p:cNvSpPr>
            <a:spLocks noGrp="1"/>
          </p:cNvSpPr>
          <p:nvPr>
            <p:ph type="pic" idx="11" hasCustomPrompt="1"/>
          </p:nvPr>
        </p:nvSpPr>
        <p:spPr>
          <a:xfrm>
            <a:off x="588679" y="458495"/>
            <a:ext cx="9358626" cy="5369887"/>
          </a:xfrm>
          <a:prstGeom prst="rect">
            <a:avLst/>
          </a:prstGeom>
          <a:solidFill>
            <a:schemeClr val="bg1">
              <a:lumMod val="95000"/>
            </a:schemeClr>
          </a:solidFill>
        </p:spPr>
        <p:txBody>
          <a:bodyPr anchor="ctr"/>
          <a:lstStyle>
            <a:lvl1pPr marL="0" indent="0" algn="ctr">
              <a:buNone/>
              <a:defRPr sz="1200" baseline="0">
                <a:solidFill>
                  <a:schemeClr val="bg1"/>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18281792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Style slide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DBCEFD9-B163-48A4-AE71-5462FF7934D4}"/>
              </a:ext>
            </a:extLst>
          </p:cNvPr>
          <p:cNvSpPr/>
          <p:nvPr userDrawn="1"/>
        </p:nvSpPr>
        <p:spPr>
          <a:xfrm>
            <a:off x="-1" y="828942"/>
            <a:ext cx="4862557" cy="166372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5CA8D69A-BFC2-4B10-BE3B-DDECB81DE897}"/>
              </a:ext>
            </a:extLst>
          </p:cNvPr>
          <p:cNvSpPr>
            <a:spLocks noGrp="1"/>
          </p:cNvSpPr>
          <p:nvPr>
            <p:ph type="pic" idx="11" hasCustomPrompt="1"/>
          </p:nvPr>
        </p:nvSpPr>
        <p:spPr>
          <a:xfrm>
            <a:off x="503221" y="-3827"/>
            <a:ext cx="2666667" cy="5369887"/>
          </a:xfrm>
          <a:prstGeom prst="rect">
            <a:avLst/>
          </a:prstGeom>
          <a:solidFill>
            <a:schemeClr val="bg1">
              <a:lumMod val="95000"/>
            </a:schemeClr>
          </a:solidFill>
        </p:spPr>
        <p:txBody>
          <a:bodyPr anchor="ctr"/>
          <a:lstStyle>
            <a:lvl1pPr marL="0" indent="0" algn="ctr">
              <a:buNone/>
              <a:defRPr sz="1200" baseline="0">
                <a:solidFill>
                  <a:schemeClr val="bg1"/>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5" name="Picture Placeholder 2">
            <a:extLst>
              <a:ext uri="{FF2B5EF4-FFF2-40B4-BE49-F238E27FC236}">
                <a16:creationId xmlns:a16="http://schemas.microsoft.com/office/drawing/2014/main" id="{31CC093B-6E45-4870-AFC9-7DA7E6943FEA}"/>
              </a:ext>
            </a:extLst>
          </p:cNvPr>
          <p:cNvSpPr>
            <a:spLocks noGrp="1"/>
          </p:cNvSpPr>
          <p:nvPr>
            <p:ph type="pic" idx="12" hasCustomPrompt="1"/>
          </p:nvPr>
        </p:nvSpPr>
        <p:spPr>
          <a:xfrm>
            <a:off x="3774835" y="1488113"/>
            <a:ext cx="2666667" cy="5369887"/>
          </a:xfrm>
          <a:prstGeom prst="rect">
            <a:avLst/>
          </a:prstGeom>
          <a:solidFill>
            <a:schemeClr val="bg1">
              <a:lumMod val="95000"/>
            </a:schemeClr>
          </a:solidFill>
        </p:spPr>
        <p:txBody>
          <a:bodyPr anchor="ctr"/>
          <a:lstStyle>
            <a:lvl1pPr marL="0" indent="0" algn="ctr">
              <a:buNone/>
              <a:defRPr sz="1200" baseline="0">
                <a:solidFill>
                  <a:schemeClr val="bg1"/>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19958302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9_Style slide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7893592F-B858-4F5A-87CA-4EFF78535447}"/>
              </a:ext>
            </a:extLst>
          </p:cNvPr>
          <p:cNvSpPr>
            <a:spLocks noGrp="1"/>
          </p:cNvSpPr>
          <p:nvPr>
            <p:ph type="pic" idx="14" hasCustomPrompt="1"/>
          </p:nvPr>
        </p:nvSpPr>
        <p:spPr>
          <a:xfrm>
            <a:off x="0" y="1183602"/>
            <a:ext cx="3512321" cy="5470055"/>
          </a:xfrm>
          <a:custGeom>
            <a:avLst/>
            <a:gdLst>
              <a:gd name="connsiteX0" fmla="*/ 0 w 2828662"/>
              <a:gd name="connsiteY0" fmla="*/ 0 h 4405331"/>
              <a:gd name="connsiteX1" fmla="*/ 2828662 w 2828662"/>
              <a:gd name="connsiteY1" fmla="*/ 2202666 h 4405331"/>
              <a:gd name="connsiteX2" fmla="*/ 0 w 2828662"/>
              <a:gd name="connsiteY2" fmla="*/ 4405331 h 4405331"/>
            </a:gdLst>
            <a:ahLst/>
            <a:cxnLst>
              <a:cxn ang="0">
                <a:pos x="connsiteX0" y="connsiteY0"/>
              </a:cxn>
              <a:cxn ang="0">
                <a:pos x="connsiteX1" y="connsiteY1"/>
              </a:cxn>
              <a:cxn ang="0">
                <a:pos x="connsiteX2" y="connsiteY2"/>
              </a:cxn>
            </a:cxnLst>
            <a:rect l="l" t="t" r="r" b="b"/>
            <a:pathLst>
              <a:path w="2828662" h="4405331">
                <a:moveTo>
                  <a:pt x="0" y="0"/>
                </a:moveTo>
                <a:lnTo>
                  <a:pt x="2828662" y="2202666"/>
                </a:lnTo>
                <a:lnTo>
                  <a:pt x="0" y="4405331"/>
                </a:lnTo>
                <a:close/>
              </a:path>
            </a:pathLst>
          </a:custGeom>
          <a:solidFill>
            <a:schemeClr val="bg1">
              <a:lumMod val="95000"/>
            </a:schemeClr>
          </a:solidFill>
          <a:ln w="12700">
            <a:noFill/>
          </a:ln>
        </p:spPr>
        <p:txBody>
          <a:bodyPr wrap="square" anchor="ctr">
            <a:noAutofit/>
          </a:bodyPr>
          <a:lstStyle>
            <a:lvl1pPr marL="0" indent="0" algn="ctr">
              <a:buNone/>
              <a:defRPr sz="120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 </a:t>
            </a:r>
            <a:endParaRPr lang="ko-KR" altLang="en-US" dirty="0"/>
          </a:p>
        </p:txBody>
      </p:sp>
      <p:sp>
        <p:nvSpPr>
          <p:cNvPr id="18" name="Freeform: Shape 17">
            <a:extLst>
              <a:ext uri="{FF2B5EF4-FFF2-40B4-BE49-F238E27FC236}">
                <a16:creationId xmlns:a16="http://schemas.microsoft.com/office/drawing/2014/main" id="{F2B7F1F1-7576-43C8-8B02-8D9D6595C6B6}"/>
              </a:ext>
            </a:extLst>
          </p:cNvPr>
          <p:cNvSpPr/>
          <p:nvPr userDrawn="1"/>
        </p:nvSpPr>
        <p:spPr>
          <a:xfrm rot="2283856">
            <a:off x="-1145000" y="3273775"/>
            <a:ext cx="9041918" cy="507660"/>
          </a:xfrm>
          <a:custGeom>
            <a:avLst/>
            <a:gdLst>
              <a:gd name="connsiteX0" fmla="*/ 0 w 8508719"/>
              <a:gd name="connsiteY0" fmla="*/ 0 h 507660"/>
              <a:gd name="connsiteX1" fmla="*/ 8508719 w 8508719"/>
              <a:gd name="connsiteY1" fmla="*/ 0 h 507660"/>
              <a:gd name="connsiteX2" fmla="*/ 8382750 w 8508719"/>
              <a:gd name="connsiteY2" fmla="*/ 507660 h 507660"/>
              <a:gd name="connsiteX3" fmla="*/ 397545 w 8508719"/>
              <a:gd name="connsiteY3" fmla="*/ 507660 h 507660"/>
            </a:gdLst>
            <a:ahLst/>
            <a:cxnLst>
              <a:cxn ang="0">
                <a:pos x="connsiteX0" y="connsiteY0"/>
              </a:cxn>
              <a:cxn ang="0">
                <a:pos x="connsiteX1" y="connsiteY1"/>
              </a:cxn>
              <a:cxn ang="0">
                <a:pos x="connsiteX2" y="connsiteY2"/>
              </a:cxn>
              <a:cxn ang="0">
                <a:pos x="connsiteX3" y="connsiteY3"/>
              </a:cxn>
            </a:cxnLst>
            <a:rect l="l" t="t" r="r" b="b"/>
            <a:pathLst>
              <a:path w="8508719" h="507660">
                <a:moveTo>
                  <a:pt x="0" y="0"/>
                </a:moveTo>
                <a:lnTo>
                  <a:pt x="8508719" y="0"/>
                </a:lnTo>
                <a:lnTo>
                  <a:pt x="8382750" y="507660"/>
                </a:lnTo>
                <a:lnTo>
                  <a:pt x="397545" y="507660"/>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0D8039C2-E1B0-4E55-85AC-2B71B79D8AE6}"/>
              </a:ext>
            </a:extLst>
          </p:cNvPr>
          <p:cNvSpPr/>
          <p:nvPr userDrawn="1"/>
        </p:nvSpPr>
        <p:spPr>
          <a:xfrm rot="19320000">
            <a:off x="6359981" y="2723208"/>
            <a:ext cx="7218431" cy="2018306"/>
          </a:xfrm>
          <a:custGeom>
            <a:avLst/>
            <a:gdLst>
              <a:gd name="connsiteX0" fmla="*/ 7218431 w 7218431"/>
              <a:gd name="connsiteY0" fmla="*/ 0 h 2018306"/>
              <a:gd name="connsiteX1" fmla="*/ 5641558 w 7218431"/>
              <a:gd name="connsiteY1" fmla="*/ 2018306 h 2018306"/>
              <a:gd name="connsiteX2" fmla="*/ 0 w 7218431"/>
              <a:gd name="connsiteY2" fmla="*/ 2018306 h 2018306"/>
              <a:gd name="connsiteX3" fmla="*/ 0 w 7218431"/>
              <a:gd name="connsiteY3" fmla="*/ 0 h 2018306"/>
              <a:gd name="connsiteX0" fmla="*/ 7218431 w 7218431"/>
              <a:gd name="connsiteY0" fmla="*/ 0 h 2018306"/>
              <a:gd name="connsiteX1" fmla="*/ 5641558 w 7218431"/>
              <a:gd name="connsiteY1" fmla="*/ 2018306 h 2018306"/>
              <a:gd name="connsiteX2" fmla="*/ 133423 w 7218431"/>
              <a:gd name="connsiteY2" fmla="*/ 2014099 h 2018306"/>
              <a:gd name="connsiteX3" fmla="*/ 0 w 7218431"/>
              <a:gd name="connsiteY3" fmla="*/ 0 h 2018306"/>
              <a:gd name="connsiteX4" fmla="*/ 7218431 w 7218431"/>
              <a:gd name="connsiteY4" fmla="*/ 0 h 2018306"/>
              <a:gd name="connsiteX0" fmla="*/ 7218431 w 7218431"/>
              <a:gd name="connsiteY0" fmla="*/ 0 h 2018306"/>
              <a:gd name="connsiteX1" fmla="*/ 5641558 w 7218431"/>
              <a:gd name="connsiteY1" fmla="*/ 2018306 h 2018306"/>
              <a:gd name="connsiteX2" fmla="*/ 131951 w 7218431"/>
              <a:gd name="connsiteY2" fmla="*/ 2002104 h 2018306"/>
              <a:gd name="connsiteX3" fmla="*/ 0 w 7218431"/>
              <a:gd name="connsiteY3" fmla="*/ 0 h 2018306"/>
              <a:gd name="connsiteX4" fmla="*/ 7218431 w 7218431"/>
              <a:gd name="connsiteY4" fmla="*/ 0 h 20183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8431" h="2018306">
                <a:moveTo>
                  <a:pt x="7218431" y="0"/>
                </a:moveTo>
                <a:lnTo>
                  <a:pt x="5641558" y="2018306"/>
                </a:lnTo>
                <a:lnTo>
                  <a:pt x="131951" y="2002104"/>
                </a:lnTo>
                <a:lnTo>
                  <a:pt x="0" y="0"/>
                </a:lnTo>
                <a:lnTo>
                  <a:pt x="7218431" y="0"/>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ACC73BDD-47B2-4716-B34E-A2A208CF0460}"/>
              </a:ext>
            </a:extLst>
          </p:cNvPr>
          <p:cNvSpPr/>
          <p:nvPr userDrawn="1"/>
        </p:nvSpPr>
        <p:spPr>
          <a:xfrm rot="2283856">
            <a:off x="-1281243" y="3125602"/>
            <a:ext cx="10430561" cy="457200"/>
          </a:xfrm>
          <a:custGeom>
            <a:avLst/>
            <a:gdLst>
              <a:gd name="connsiteX0" fmla="*/ 0 w 9464629"/>
              <a:gd name="connsiteY0" fmla="*/ 0 h 457200"/>
              <a:gd name="connsiteX1" fmla="*/ 9464629 w 9464629"/>
              <a:gd name="connsiteY1" fmla="*/ 0 h 457200"/>
              <a:gd name="connsiteX2" fmla="*/ 9464629 w 9464629"/>
              <a:gd name="connsiteY2" fmla="*/ 19238 h 457200"/>
              <a:gd name="connsiteX3" fmla="*/ 9355955 w 9464629"/>
              <a:gd name="connsiteY3" fmla="*/ 457200 h 457200"/>
              <a:gd name="connsiteX4" fmla="*/ 358030 w 9464629"/>
              <a:gd name="connsiteY4" fmla="*/ 457200 h 45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4629" h="457200">
                <a:moveTo>
                  <a:pt x="0" y="0"/>
                </a:moveTo>
                <a:lnTo>
                  <a:pt x="9464629" y="0"/>
                </a:lnTo>
                <a:lnTo>
                  <a:pt x="9464629" y="19238"/>
                </a:lnTo>
                <a:lnTo>
                  <a:pt x="9355955" y="457200"/>
                </a:lnTo>
                <a:lnTo>
                  <a:pt x="358030" y="4572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5CA8D69A-BFC2-4B10-BE3B-DDECB81DE897}"/>
              </a:ext>
            </a:extLst>
          </p:cNvPr>
          <p:cNvSpPr>
            <a:spLocks noGrp="1"/>
          </p:cNvSpPr>
          <p:nvPr>
            <p:ph type="pic" idx="11" hasCustomPrompt="1"/>
          </p:nvPr>
        </p:nvSpPr>
        <p:spPr>
          <a:xfrm>
            <a:off x="-1" y="0"/>
            <a:ext cx="12209257" cy="5122817"/>
          </a:xfrm>
          <a:custGeom>
            <a:avLst/>
            <a:gdLst>
              <a:gd name="connsiteX0" fmla="*/ 0 w 13115109"/>
              <a:gd name="connsiteY0" fmla="*/ 5122817 h 10245634"/>
              <a:gd name="connsiteX1" fmla="*/ 6557555 w 13115109"/>
              <a:gd name="connsiteY1" fmla="*/ 0 h 10245634"/>
              <a:gd name="connsiteX2" fmla="*/ 13115109 w 13115109"/>
              <a:gd name="connsiteY2" fmla="*/ 5122817 h 10245634"/>
              <a:gd name="connsiteX3" fmla="*/ 6557555 w 13115109"/>
              <a:gd name="connsiteY3" fmla="*/ 10245634 h 10245634"/>
              <a:gd name="connsiteX4" fmla="*/ 0 w 13115109"/>
              <a:gd name="connsiteY4" fmla="*/ 5122817 h 10245634"/>
              <a:gd name="connsiteX0" fmla="*/ 0 w 13115109"/>
              <a:gd name="connsiteY0" fmla="*/ 5122817 h 10245634"/>
              <a:gd name="connsiteX1" fmla="*/ 6557555 w 13115109"/>
              <a:gd name="connsiteY1" fmla="*/ 0 h 10245634"/>
              <a:gd name="connsiteX2" fmla="*/ 13115109 w 13115109"/>
              <a:gd name="connsiteY2" fmla="*/ 5122817 h 10245634"/>
              <a:gd name="connsiteX3" fmla="*/ 12187881 w 13115109"/>
              <a:gd name="connsiteY3" fmla="*/ 5839509 h 10245634"/>
              <a:gd name="connsiteX4" fmla="*/ 6557555 w 13115109"/>
              <a:gd name="connsiteY4" fmla="*/ 10245634 h 10245634"/>
              <a:gd name="connsiteX5" fmla="*/ 0 w 13115109"/>
              <a:gd name="connsiteY5" fmla="*/ 5122817 h 10245634"/>
              <a:gd name="connsiteX0" fmla="*/ 0 w 13115109"/>
              <a:gd name="connsiteY0" fmla="*/ 5196957 h 10319774"/>
              <a:gd name="connsiteX1" fmla="*/ 6483415 w 13115109"/>
              <a:gd name="connsiteY1" fmla="*/ 0 h 10319774"/>
              <a:gd name="connsiteX2" fmla="*/ 13115109 w 13115109"/>
              <a:gd name="connsiteY2" fmla="*/ 5196957 h 10319774"/>
              <a:gd name="connsiteX3" fmla="*/ 12187881 w 13115109"/>
              <a:gd name="connsiteY3" fmla="*/ 5913649 h 10319774"/>
              <a:gd name="connsiteX4" fmla="*/ 6557555 w 13115109"/>
              <a:gd name="connsiteY4" fmla="*/ 10319774 h 10319774"/>
              <a:gd name="connsiteX5" fmla="*/ 0 w 13115109"/>
              <a:gd name="connsiteY5" fmla="*/ 5196957 h 10319774"/>
              <a:gd name="connsiteX0" fmla="*/ 0 w 13115109"/>
              <a:gd name="connsiteY0" fmla="*/ 0 h 5122817"/>
              <a:gd name="connsiteX1" fmla="*/ 13115109 w 13115109"/>
              <a:gd name="connsiteY1" fmla="*/ 0 h 5122817"/>
              <a:gd name="connsiteX2" fmla="*/ 12187881 w 13115109"/>
              <a:gd name="connsiteY2" fmla="*/ 716692 h 5122817"/>
              <a:gd name="connsiteX3" fmla="*/ 6557555 w 13115109"/>
              <a:gd name="connsiteY3" fmla="*/ 5122817 h 5122817"/>
              <a:gd name="connsiteX4" fmla="*/ 0 w 13115109"/>
              <a:gd name="connsiteY4" fmla="*/ 0 h 5122817"/>
              <a:gd name="connsiteX0" fmla="*/ 0 w 12200709"/>
              <a:gd name="connsiteY0" fmla="*/ 0 h 5122817"/>
              <a:gd name="connsiteX1" fmla="*/ 12200709 w 12200709"/>
              <a:gd name="connsiteY1" fmla="*/ 42729 h 5122817"/>
              <a:gd name="connsiteX2" fmla="*/ 12187881 w 12200709"/>
              <a:gd name="connsiteY2" fmla="*/ 716692 h 5122817"/>
              <a:gd name="connsiteX3" fmla="*/ 6557555 w 12200709"/>
              <a:gd name="connsiteY3" fmla="*/ 5122817 h 5122817"/>
              <a:gd name="connsiteX4" fmla="*/ 0 w 12200709"/>
              <a:gd name="connsiteY4" fmla="*/ 0 h 5122817"/>
              <a:gd name="connsiteX0" fmla="*/ 0 w 12192164"/>
              <a:gd name="connsiteY0" fmla="*/ 17092 h 5139909"/>
              <a:gd name="connsiteX1" fmla="*/ 12192164 w 12192164"/>
              <a:gd name="connsiteY1" fmla="*/ 0 h 5139909"/>
              <a:gd name="connsiteX2" fmla="*/ 12187881 w 12192164"/>
              <a:gd name="connsiteY2" fmla="*/ 733784 h 5139909"/>
              <a:gd name="connsiteX3" fmla="*/ 6557555 w 12192164"/>
              <a:gd name="connsiteY3" fmla="*/ 5139909 h 5139909"/>
              <a:gd name="connsiteX4" fmla="*/ 0 w 12192164"/>
              <a:gd name="connsiteY4" fmla="*/ 17092 h 5139909"/>
              <a:gd name="connsiteX0" fmla="*/ 0 w 12188071"/>
              <a:gd name="connsiteY0" fmla="*/ 0 h 5122817"/>
              <a:gd name="connsiteX1" fmla="*/ 12183619 w 12188071"/>
              <a:gd name="connsiteY1" fmla="*/ 0 h 5122817"/>
              <a:gd name="connsiteX2" fmla="*/ 12187881 w 12188071"/>
              <a:gd name="connsiteY2" fmla="*/ 716692 h 5122817"/>
              <a:gd name="connsiteX3" fmla="*/ 6557555 w 12188071"/>
              <a:gd name="connsiteY3" fmla="*/ 5122817 h 5122817"/>
              <a:gd name="connsiteX4" fmla="*/ 0 w 12188071"/>
              <a:gd name="connsiteY4" fmla="*/ 0 h 5122817"/>
              <a:gd name="connsiteX0" fmla="*/ 0 w 12209257"/>
              <a:gd name="connsiteY0" fmla="*/ 0 h 5122817"/>
              <a:gd name="connsiteX1" fmla="*/ 12209257 w 12209257"/>
              <a:gd name="connsiteY1" fmla="*/ 0 h 5122817"/>
              <a:gd name="connsiteX2" fmla="*/ 12187881 w 12209257"/>
              <a:gd name="connsiteY2" fmla="*/ 716692 h 5122817"/>
              <a:gd name="connsiteX3" fmla="*/ 6557555 w 12209257"/>
              <a:gd name="connsiteY3" fmla="*/ 5122817 h 5122817"/>
              <a:gd name="connsiteX4" fmla="*/ 0 w 12209257"/>
              <a:gd name="connsiteY4" fmla="*/ 0 h 51228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9257" h="5122817">
                <a:moveTo>
                  <a:pt x="0" y="0"/>
                </a:moveTo>
                <a:lnTo>
                  <a:pt x="12209257" y="0"/>
                </a:lnTo>
                <a:cubicBezTo>
                  <a:pt x="12207829" y="244595"/>
                  <a:pt x="12189309" y="472097"/>
                  <a:pt x="12187881" y="716692"/>
                </a:cubicBezTo>
                <a:lnTo>
                  <a:pt x="6557555" y="5122817"/>
                </a:lnTo>
                <a:lnTo>
                  <a:pt x="0" y="0"/>
                </a:lnTo>
                <a:close/>
              </a:path>
            </a:pathLst>
          </a:custGeom>
          <a:solidFill>
            <a:schemeClr val="bg1">
              <a:lumMod val="95000"/>
            </a:schemeClr>
          </a:solidFill>
        </p:spPr>
        <p:txBody>
          <a:bodyPr anchor="ctr"/>
          <a:lstStyle>
            <a:lvl1pPr marL="0" indent="0" algn="ctr">
              <a:buNone/>
              <a:defRPr sz="1200" baseline="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33261847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B31F48C-B68C-4AA3-A327-D4E232CCC4D2}"/>
              </a:ext>
            </a:extLst>
          </p:cNvPr>
          <p:cNvSpPr/>
          <p:nvPr userDrawn="1"/>
        </p:nvSpPr>
        <p:spPr>
          <a:xfrm>
            <a:off x="7570177" y="551723"/>
            <a:ext cx="3436232" cy="5152744"/>
          </a:xfrm>
          <a:prstGeom prst="rect">
            <a:avLst/>
          </a:prstGeom>
          <a:noFill/>
          <a:ln w="889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
        <p:nvSpPr>
          <p:cNvPr id="5" name="Picture Placeholder 2">
            <a:extLst>
              <a:ext uri="{FF2B5EF4-FFF2-40B4-BE49-F238E27FC236}">
                <a16:creationId xmlns:a16="http://schemas.microsoft.com/office/drawing/2014/main" id="{B87D57F6-B3F3-4B57-BA8C-5AE6983ACFCC}"/>
              </a:ext>
            </a:extLst>
          </p:cNvPr>
          <p:cNvSpPr>
            <a:spLocks noGrp="1"/>
          </p:cNvSpPr>
          <p:nvPr>
            <p:ph type="pic" idx="14" hasCustomPrompt="1"/>
          </p:nvPr>
        </p:nvSpPr>
        <p:spPr>
          <a:xfrm>
            <a:off x="6972300" y="1144427"/>
            <a:ext cx="3436232" cy="5152743"/>
          </a:xfrm>
          <a:prstGeom prst="rect">
            <a:avLst/>
          </a:prstGeom>
          <a:solidFill>
            <a:schemeClr val="bg1">
              <a:lumMod val="95000"/>
            </a:schemeClr>
          </a:solidFill>
          <a:ln w="12700">
            <a:noFill/>
          </a:ln>
        </p:spPr>
        <p:txBody>
          <a:bodyPr anchor="ctr"/>
          <a:lstStyle>
            <a:lvl1pPr marL="0" indent="0" algn="ctr">
              <a:buNone/>
              <a:defRPr sz="120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 </a:t>
            </a:r>
            <a:endParaRPr lang="ko-KR" altLang="en-US" dirty="0"/>
          </a:p>
        </p:txBody>
      </p:sp>
    </p:spTree>
    <p:extLst>
      <p:ext uri="{BB962C8B-B14F-4D97-AF65-F5344CB8AC3E}">
        <p14:creationId xmlns:p14="http://schemas.microsoft.com/office/powerpoint/2010/main" val="16697511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8_Style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4" name="Picture Placeholder 2">
            <a:extLst>
              <a:ext uri="{FF2B5EF4-FFF2-40B4-BE49-F238E27FC236}">
                <a16:creationId xmlns:a16="http://schemas.microsoft.com/office/drawing/2014/main" id="{1DBA1EF6-0120-4FD9-94E5-779BB393F898}"/>
              </a:ext>
            </a:extLst>
          </p:cNvPr>
          <p:cNvSpPr>
            <a:spLocks noGrp="1"/>
          </p:cNvSpPr>
          <p:nvPr>
            <p:ph type="pic" idx="10" hasCustomPrompt="1"/>
          </p:nvPr>
        </p:nvSpPr>
        <p:spPr>
          <a:xfrm>
            <a:off x="905691" y="1825115"/>
            <a:ext cx="2269640" cy="2736304"/>
          </a:xfrm>
          <a:prstGeom prst="rect">
            <a:avLst/>
          </a:prstGeom>
          <a:solidFill>
            <a:schemeClr val="bg1">
              <a:lumMod val="95000"/>
            </a:schemeClr>
          </a:solidFill>
        </p:spPr>
        <p:txBody>
          <a:bodyPr anchor="ctr"/>
          <a:lstStyle>
            <a:lvl1pPr marL="0" indent="0" algn="ctr">
              <a:buNone/>
              <a:defRPr sz="1200" baseline="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15" name="Picture Placeholder 2">
            <a:extLst>
              <a:ext uri="{FF2B5EF4-FFF2-40B4-BE49-F238E27FC236}">
                <a16:creationId xmlns:a16="http://schemas.microsoft.com/office/drawing/2014/main" id="{CC104F0A-ED0B-4B03-BB73-35F8EF9C879D}"/>
              </a:ext>
            </a:extLst>
          </p:cNvPr>
          <p:cNvSpPr>
            <a:spLocks noGrp="1"/>
          </p:cNvSpPr>
          <p:nvPr>
            <p:ph type="pic" idx="11" hasCustomPrompt="1"/>
          </p:nvPr>
        </p:nvSpPr>
        <p:spPr>
          <a:xfrm>
            <a:off x="3615156" y="1825115"/>
            <a:ext cx="2269640" cy="2736304"/>
          </a:xfrm>
          <a:prstGeom prst="rect">
            <a:avLst/>
          </a:prstGeom>
          <a:solidFill>
            <a:schemeClr val="bg1">
              <a:lumMod val="95000"/>
            </a:schemeClr>
          </a:solidFill>
        </p:spPr>
        <p:txBody>
          <a:bodyPr anchor="ctr"/>
          <a:lstStyle>
            <a:lvl1pPr marL="0" indent="0" algn="ctr">
              <a:buNone/>
              <a:defRPr sz="1200" baseline="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16" name="Picture Placeholder 2">
            <a:extLst>
              <a:ext uri="{FF2B5EF4-FFF2-40B4-BE49-F238E27FC236}">
                <a16:creationId xmlns:a16="http://schemas.microsoft.com/office/drawing/2014/main" id="{3D72AD60-8A2A-4487-9377-E72F5DAF9591}"/>
              </a:ext>
            </a:extLst>
          </p:cNvPr>
          <p:cNvSpPr>
            <a:spLocks noGrp="1"/>
          </p:cNvSpPr>
          <p:nvPr>
            <p:ph type="pic" idx="12" hasCustomPrompt="1"/>
          </p:nvPr>
        </p:nvSpPr>
        <p:spPr>
          <a:xfrm>
            <a:off x="6324621" y="1825115"/>
            <a:ext cx="2269640" cy="2736304"/>
          </a:xfrm>
          <a:prstGeom prst="rect">
            <a:avLst/>
          </a:prstGeom>
          <a:solidFill>
            <a:schemeClr val="bg1">
              <a:lumMod val="95000"/>
            </a:schemeClr>
          </a:solidFill>
        </p:spPr>
        <p:txBody>
          <a:bodyPr anchor="ctr"/>
          <a:lstStyle>
            <a:lvl1pPr marL="0" indent="0" algn="ctr">
              <a:buNone/>
              <a:defRPr sz="1200" baseline="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17" name="Picture Placeholder 2">
            <a:extLst>
              <a:ext uri="{FF2B5EF4-FFF2-40B4-BE49-F238E27FC236}">
                <a16:creationId xmlns:a16="http://schemas.microsoft.com/office/drawing/2014/main" id="{45BC6D7C-2CF0-49D1-A2B8-C1EFBA0121D3}"/>
              </a:ext>
            </a:extLst>
          </p:cNvPr>
          <p:cNvSpPr>
            <a:spLocks noGrp="1"/>
          </p:cNvSpPr>
          <p:nvPr>
            <p:ph type="pic" idx="13" hasCustomPrompt="1"/>
          </p:nvPr>
        </p:nvSpPr>
        <p:spPr>
          <a:xfrm>
            <a:off x="9034358" y="1825115"/>
            <a:ext cx="2269640" cy="2736304"/>
          </a:xfrm>
          <a:prstGeom prst="rect">
            <a:avLst/>
          </a:prstGeom>
          <a:solidFill>
            <a:schemeClr val="bg1">
              <a:lumMod val="95000"/>
            </a:schemeClr>
          </a:solidFill>
        </p:spPr>
        <p:txBody>
          <a:bodyPr anchor="ctr"/>
          <a:lstStyle>
            <a:lvl1pPr marL="0" indent="0" algn="ctr">
              <a:buNone/>
              <a:defRPr sz="1200" baseline="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18" name="Rectangle 17">
            <a:extLst>
              <a:ext uri="{FF2B5EF4-FFF2-40B4-BE49-F238E27FC236}">
                <a16:creationId xmlns:a16="http://schemas.microsoft.com/office/drawing/2014/main" id="{37E2B474-D042-4F01-B278-52778C725B39}"/>
              </a:ext>
            </a:extLst>
          </p:cNvPr>
          <p:cNvSpPr/>
          <p:nvPr userDrawn="1"/>
        </p:nvSpPr>
        <p:spPr>
          <a:xfrm>
            <a:off x="905691" y="4561418"/>
            <a:ext cx="2269892" cy="16085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latin typeface="+mn-lt"/>
            </a:endParaRPr>
          </a:p>
        </p:txBody>
      </p:sp>
      <p:sp>
        <p:nvSpPr>
          <p:cNvPr id="19" name="Rectangle 18">
            <a:extLst>
              <a:ext uri="{FF2B5EF4-FFF2-40B4-BE49-F238E27FC236}">
                <a16:creationId xmlns:a16="http://schemas.microsoft.com/office/drawing/2014/main" id="{FB75FD73-E0B7-46DB-A8A2-DB3BEABFDC72}"/>
              </a:ext>
            </a:extLst>
          </p:cNvPr>
          <p:cNvSpPr/>
          <p:nvPr userDrawn="1"/>
        </p:nvSpPr>
        <p:spPr>
          <a:xfrm>
            <a:off x="3615176" y="4561418"/>
            <a:ext cx="2269892" cy="16085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latin typeface="+mn-lt"/>
            </a:endParaRPr>
          </a:p>
        </p:txBody>
      </p:sp>
      <p:sp>
        <p:nvSpPr>
          <p:cNvPr id="20" name="Rectangle 19">
            <a:extLst>
              <a:ext uri="{FF2B5EF4-FFF2-40B4-BE49-F238E27FC236}">
                <a16:creationId xmlns:a16="http://schemas.microsoft.com/office/drawing/2014/main" id="{1CD9A03F-A307-424B-822C-11AE6E934AEA}"/>
              </a:ext>
            </a:extLst>
          </p:cNvPr>
          <p:cNvSpPr/>
          <p:nvPr userDrawn="1"/>
        </p:nvSpPr>
        <p:spPr>
          <a:xfrm>
            <a:off x="6324642" y="4561418"/>
            <a:ext cx="2269892" cy="16085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latin typeface="+mn-lt"/>
            </a:endParaRPr>
          </a:p>
        </p:txBody>
      </p:sp>
      <p:sp>
        <p:nvSpPr>
          <p:cNvPr id="21" name="Rectangle 20">
            <a:extLst>
              <a:ext uri="{FF2B5EF4-FFF2-40B4-BE49-F238E27FC236}">
                <a16:creationId xmlns:a16="http://schemas.microsoft.com/office/drawing/2014/main" id="{DFBD4969-EFAC-4D12-9E84-0A6976D2641B}"/>
              </a:ext>
            </a:extLst>
          </p:cNvPr>
          <p:cNvSpPr/>
          <p:nvPr userDrawn="1"/>
        </p:nvSpPr>
        <p:spPr>
          <a:xfrm>
            <a:off x="9034106" y="4561418"/>
            <a:ext cx="2269892" cy="16085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latin typeface="+mn-lt"/>
            </a:endParaRPr>
          </a:p>
        </p:txBody>
      </p:sp>
      <p:sp>
        <p:nvSpPr>
          <p:cNvPr id="22" name="Rectangle 12">
            <a:extLst>
              <a:ext uri="{FF2B5EF4-FFF2-40B4-BE49-F238E27FC236}">
                <a16:creationId xmlns:a16="http://schemas.microsoft.com/office/drawing/2014/main" id="{4ECE345D-A446-47CA-92D2-945255192249}"/>
              </a:ext>
            </a:extLst>
          </p:cNvPr>
          <p:cNvSpPr/>
          <p:nvPr userDrawn="1"/>
        </p:nvSpPr>
        <p:spPr>
          <a:xfrm>
            <a:off x="905691" y="4561418"/>
            <a:ext cx="2269892" cy="10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latin typeface="+mn-lt"/>
            </a:endParaRPr>
          </a:p>
        </p:txBody>
      </p:sp>
      <p:sp>
        <p:nvSpPr>
          <p:cNvPr id="23" name="Rectangle 13">
            <a:extLst>
              <a:ext uri="{FF2B5EF4-FFF2-40B4-BE49-F238E27FC236}">
                <a16:creationId xmlns:a16="http://schemas.microsoft.com/office/drawing/2014/main" id="{1F8A95E2-762C-4F80-A59C-0186AD9AB293}"/>
              </a:ext>
            </a:extLst>
          </p:cNvPr>
          <p:cNvSpPr/>
          <p:nvPr userDrawn="1"/>
        </p:nvSpPr>
        <p:spPr>
          <a:xfrm>
            <a:off x="3615176" y="4561418"/>
            <a:ext cx="2269892" cy="10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latin typeface="+mn-lt"/>
            </a:endParaRPr>
          </a:p>
        </p:txBody>
      </p:sp>
      <p:sp>
        <p:nvSpPr>
          <p:cNvPr id="24" name="Rectangle 14">
            <a:extLst>
              <a:ext uri="{FF2B5EF4-FFF2-40B4-BE49-F238E27FC236}">
                <a16:creationId xmlns:a16="http://schemas.microsoft.com/office/drawing/2014/main" id="{8EC859B7-B374-4919-872B-1599240455F5}"/>
              </a:ext>
            </a:extLst>
          </p:cNvPr>
          <p:cNvSpPr/>
          <p:nvPr userDrawn="1"/>
        </p:nvSpPr>
        <p:spPr>
          <a:xfrm>
            <a:off x="6324642" y="4561418"/>
            <a:ext cx="2269892" cy="10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latin typeface="+mn-lt"/>
            </a:endParaRPr>
          </a:p>
        </p:txBody>
      </p:sp>
      <p:sp>
        <p:nvSpPr>
          <p:cNvPr id="25" name="Rectangle 15">
            <a:extLst>
              <a:ext uri="{FF2B5EF4-FFF2-40B4-BE49-F238E27FC236}">
                <a16:creationId xmlns:a16="http://schemas.microsoft.com/office/drawing/2014/main" id="{6A9C259D-41E4-4701-AC62-7C25AC824137}"/>
              </a:ext>
            </a:extLst>
          </p:cNvPr>
          <p:cNvSpPr/>
          <p:nvPr userDrawn="1"/>
        </p:nvSpPr>
        <p:spPr>
          <a:xfrm>
            <a:off x="9034106" y="4561418"/>
            <a:ext cx="2269892" cy="10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latin typeface="+mn-lt"/>
            </a:endParaRPr>
          </a:p>
        </p:txBody>
      </p:sp>
    </p:spTree>
    <p:extLst>
      <p:ext uri="{BB962C8B-B14F-4D97-AF65-F5344CB8AC3E}">
        <p14:creationId xmlns:p14="http://schemas.microsoft.com/office/powerpoint/2010/main" val="12813111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tyle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37677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s slide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287255"/>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26460069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NG set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123478"/>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PNG LAYOUT</a:t>
            </a:r>
          </a:p>
        </p:txBody>
      </p:sp>
    </p:spTree>
    <p:extLst>
      <p:ext uri="{BB962C8B-B14F-4D97-AF65-F5344CB8AC3E}">
        <p14:creationId xmlns:p14="http://schemas.microsoft.com/office/powerpoint/2010/main" val="14092188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Style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565404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Icon sets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123478"/>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
        <p:nvSpPr>
          <p:cNvPr id="3" name="Rounded Rectangle 2"/>
          <p:cNvSpPr/>
          <p:nvPr userDrawn="1"/>
        </p:nvSpPr>
        <p:spPr>
          <a:xfrm>
            <a:off x="354010" y="1131591"/>
            <a:ext cx="3560767" cy="5402561"/>
          </a:xfrm>
          <a:prstGeom prst="roundRect">
            <a:avLst>
              <a:gd name="adj" fmla="val 396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p>
        </p:txBody>
      </p:sp>
      <p:sp>
        <p:nvSpPr>
          <p:cNvPr id="4" name="Rounded Rectangle 3"/>
          <p:cNvSpPr/>
          <p:nvPr userDrawn="1"/>
        </p:nvSpPr>
        <p:spPr>
          <a:xfrm>
            <a:off x="531933" y="1347500"/>
            <a:ext cx="153868" cy="5015200"/>
          </a:xfrm>
          <a:prstGeom prst="roundRect">
            <a:avLst>
              <a:gd name="adj" fmla="val 50000"/>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bg1"/>
              </a:solidFill>
            </a:endParaRPr>
          </a:p>
        </p:txBody>
      </p:sp>
      <p:sp>
        <p:nvSpPr>
          <p:cNvPr id="5" name="Half Frame 4"/>
          <p:cNvSpPr/>
          <p:nvPr userDrawn="1"/>
        </p:nvSpPr>
        <p:spPr>
          <a:xfrm rot="5400000">
            <a:off x="3057177" y="1276653"/>
            <a:ext cx="685849" cy="685148"/>
          </a:xfrm>
          <a:prstGeom prst="halfFrame">
            <a:avLst>
              <a:gd name="adj1" fmla="val 23728"/>
              <a:gd name="adj2" fmla="val 24642"/>
            </a:avLst>
          </a:prstGeom>
          <a:solidFill>
            <a:schemeClr val="bg1">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tx1">
                  <a:lumMod val="85000"/>
                  <a:lumOff val="15000"/>
                </a:schemeClr>
              </a:solidFill>
            </a:endParaRPr>
          </a:p>
        </p:txBody>
      </p:sp>
      <p:sp>
        <p:nvSpPr>
          <p:cNvPr id="58" name="TextBox 57">
            <a:extLst>
              <a:ext uri="{FF2B5EF4-FFF2-40B4-BE49-F238E27FC236}">
                <a16:creationId xmlns:a16="http://schemas.microsoft.com/office/drawing/2014/main" id="{5644E8BB-F13A-4AE0-889E-633DE4143787}"/>
              </a:ext>
            </a:extLst>
          </p:cNvPr>
          <p:cNvSpPr txBox="1"/>
          <p:nvPr userDrawn="1"/>
        </p:nvSpPr>
        <p:spPr>
          <a:xfrm>
            <a:off x="711704" y="1637214"/>
            <a:ext cx="2232248" cy="523220"/>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Resize without losing quality</a:t>
            </a:r>
            <a:endParaRPr lang="ko-KR" altLang="en-US" sz="1400" b="1" dirty="0">
              <a:solidFill>
                <a:schemeClr val="bg1"/>
              </a:solidFill>
              <a:latin typeface="Arial" pitchFamily="34" charset="0"/>
              <a:cs typeface="Arial" pitchFamily="34" charset="0"/>
            </a:endParaRPr>
          </a:p>
        </p:txBody>
      </p:sp>
      <p:sp>
        <p:nvSpPr>
          <p:cNvPr id="59" name="TextBox 58">
            <a:extLst>
              <a:ext uri="{FF2B5EF4-FFF2-40B4-BE49-F238E27FC236}">
                <a16:creationId xmlns:a16="http://schemas.microsoft.com/office/drawing/2014/main" id="{F2CE2B8B-ED32-491A-95B2-D28904BC432C}"/>
              </a:ext>
            </a:extLst>
          </p:cNvPr>
          <p:cNvSpPr txBox="1"/>
          <p:nvPr userDrawn="1"/>
        </p:nvSpPr>
        <p:spPr>
          <a:xfrm>
            <a:off x="711704" y="2127463"/>
            <a:ext cx="2232248" cy="738664"/>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Change Fill Color &amp;</a:t>
            </a:r>
          </a:p>
          <a:p>
            <a:r>
              <a:rPr lang="en-US" altLang="ko-KR" sz="1400" b="1" dirty="0">
                <a:solidFill>
                  <a:schemeClr val="bg1"/>
                </a:solidFill>
                <a:latin typeface="Arial" pitchFamily="34" charset="0"/>
                <a:cs typeface="Arial" pitchFamily="34" charset="0"/>
              </a:rPr>
              <a:t>Line Color</a:t>
            </a:r>
            <a:endParaRPr lang="ko-KR" altLang="en-US" sz="1400" b="1" dirty="0">
              <a:solidFill>
                <a:schemeClr val="bg1"/>
              </a:solidFill>
              <a:latin typeface="Arial" pitchFamily="34" charset="0"/>
              <a:cs typeface="Arial" pitchFamily="34" charset="0"/>
            </a:endParaRPr>
          </a:p>
        </p:txBody>
      </p:sp>
      <p:sp>
        <p:nvSpPr>
          <p:cNvPr id="60" name="TextBox 59">
            <a:extLst>
              <a:ext uri="{FF2B5EF4-FFF2-40B4-BE49-F238E27FC236}">
                <a16:creationId xmlns:a16="http://schemas.microsoft.com/office/drawing/2014/main" id="{962A52DF-2523-4479-BFA3-B5ACE9887E1C}"/>
              </a:ext>
            </a:extLst>
          </p:cNvPr>
          <p:cNvSpPr txBox="1"/>
          <p:nvPr userDrawn="1"/>
        </p:nvSpPr>
        <p:spPr>
          <a:xfrm>
            <a:off x="721229" y="5808438"/>
            <a:ext cx="2232000" cy="307777"/>
          </a:xfrm>
          <a:prstGeom prst="rect">
            <a:avLst/>
          </a:prstGeom>
          <a:noFill/>
        </p:spPr>
        <p:txBody>
          <a:bodyPr wrap="square" rtlCol="0" anchor="ctr">
            <a:spAutoFit/>
          </a:bodyPr>
          <a:lstStyle/>
          <a:p>
            <a:r>
              <a:rPr lang="en-US" altLang="ko-KR" sz="1400" dirty="0">
                <a:solidFill>
                  <a:schemeClr val="bg1"/>
                </a:solidFill>
                <a:latin typeface="Arial" pitchFamily="34" charset="0"/>
                <a:cs typeface="Arial" pitchFamily="34" charset="0"/>
              </a:rPr>
              <a:t>www.allppt.com</a:t>
            </a:r>
            <a:endParaRPr lang="ko-KR" altLang="en-US" sz="1400" dirty="0">
              <a:solidFill>
                <a:schemeClr val="bg1"/>
              </a:solidFill>
              <a:latin typeface="Arial" pitchFamily="34" charset="0"/>
              <a:cs typeface="Arial" pitchFamily="34" charset="0"/>
            </a:endParaRPr>
          </a:p>
        </p:txBody>
      </p:sp>
      <p:sp>
        <p:nvSpPr>
          <p:cNvPr id="61" name="TextBox 60">
            <a:extLst>
              <a:ext uri="{FF2B5EF4-FFF2-40B4-BE49-F238E27FC236}">
                <a16:creationId xmlns:a16="http://schemas.microsoft.com/office/drawing/2014/main" id="{BAAC314F-E96A-4408-95DE-A70E9ED054AF}"/>
              </a:ext>
            </a:extLst>
          </p:cNvPr>
          <p:cNvSpPr txBox="1"/>
          <p:nvPr userDrawn="1"/>
        </p:nvSpPr>
        <p:spPr>
          <a:xfrm>
            <a:off x="721229" y="4450324"/>
            <a:ext cx="2717296" cy="1384995"/>
          </a:xfrm>
          <a:prstGeom prst="rect">
            <a:avLst/>
          </a:prstGeom>
          <a:noFill/>
        </p:spPr>
        <p:txBody>
          <a:bodyPr wrap="square" rtlCol="0" anchor="ctr">
            <a:spAutoFit/>
          </a:bodyPr>
          <a:lstStyle/>
          <a:p>
            <a:r>
              <a:rPr lang="en-US" altLang="ko-KR" sz="2800" b="1" dirty="0">
                <a:solidFill>
                  <a:schemeClr val="bg1"/>
                </a:solidFill>
                <a:latin typeface="+mn-lt"/>
                <a:ea typeface="+mn-ea"/>
                <a:cs typeface="Arial" pitchFamily="34" charset="0"/>
              </a:rPr>
              <a:t>FREE </a:t>
            </a:r>
          </a:p>
          <a:p>
            <a:r>
              <a:rPr lang="en-US" altLang="ko-KR" sz="2800" b="1" dirty="0">
                <a:solidFill>
                  <a:schemeClr val="bg1"/>
                </a:solidFill>
                <a:latin typeface="+mn-lt"/>
                <a:ea typeface="+mn-ea"/>
                <a:cs typeface="Arial" pitchFamily="34" charset="0"/>
              </a:rPr>
              <a:t>PPT TEMPLATES</a:t>
            </a:r>
          </a:p>
        </p:txBody>
      </p:sp>
    </p:spTree>
    <p:extLst>
      <p:ext uri="{BB962C8B-B14F-4D97-AF65-F5344CB8AC3E}">
        <p14:creationId xmlns:p14="http://schemas.microsoft.com/office/powerpoint/2010/main" val="8986015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ection Break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601556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Style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958244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Style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33423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7_Style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51885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Style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428993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Style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20558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Style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806361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End slide layout">
    <p:spTree>
      <p:nvGrpSpPr>
        <p:cNvPr id="1" name=""/>
        <p:cNvGrpSpPr/>
        <p:nvPr/>
      </p:nvGrpSpPr>
      <p:grpSpPr>
        <a:xfrm>
          <a:off x="0" y="0"/>
          <a:ext cx="0" cy="0"/>
          <a:chOff x="0" y="0"/>
          <a:chExt cx="0" cy="0"/>
        </a:xfrm>
      </p:grpSpPr>
      <p:sp>
        <p:nvSpPr>
          <p:cNvPr id="2" name="Freeform: Shape 1">
            <a:extLst>
              <a:ext uri="{FF2B5EF4-FFF2-40B4-BE49-F238E27FC236}">
                <a16:creationId xmlns:a16="http://schemas.microsoft.com/office/drawing/2014/main" id="{E1F4041B-47EF-4111-8834-E95C31D4AA28}"/>
              </a:ext>
            </a:extLst>
          </p:cNvPr>
          <p:cNvSpPr/>
          <p:nvPr userDrawn="1"/>
        </p:nvSpPr>
        <p:spPr>
          <a:xfrm>
            <a:off x="0" y="0"/>
            <a:ext cx="12192001" cy="6858000"/>
          </a:xfrm>
          <a:custGeom>
            <a:avLst/>
            <a:gdLst>
              <a:gd name="connsiteX0" fmla="*/ 12240039 w 12240039"/>
              <a:gd name="connsiteY0" fmla="*/ 5335596 h 6858000"/>
              <a:gd name="connsiteX1" fmla="*/ 12240039 w 12240039"/>
              <a:gd name="connsiteY1" fmla="*/ 6858000 h 6858000"/>
              <a:gd name="connsiteX2" fmla="*/ 11571468 w 12240039"/>
              <a:gd name="connsiteY2" fmla="*/ 6858000 h 6858000"/>
              <a:gd name="connsiteX3" fmla="*/ 11571468 w 12240039"/>
              <a:gd name="connsiteY3" fmla="*/ 1 h 6858000"/>
              <a:gd name="connsiteX4" fmla="*/ 12240039 w 12240039"/>
              <a:gd name="connsiteY4" fmla="*/ 1 h 6858000"/>
              <a:gd name="connsiteX5" fmla="*/ 12240039 w 12240039"/>
              <a:gd name="connsiteY5" fmla="*/ 1522405 h 6858000"/>
              <a:gd name="connsiteX6" fmla="*/ 9257174 w 12240039"/>
              <a:gd name="connsiteY6" fmla="*/ 1 h 6858000"/>
              <a:gd name="connsiteX7" fmla="*/ 10763036 w 12240039"/>
              <a:gd name="connsiteY7" fmla="*/ 1 h 6858000"/>
              <a:gd name="connsiteX8" fmla="*/ 12240039 w 12240039"/>
              <a:gd name="connsiteY8" fmla="*/ 3363290 h 6858000"/>
              <a:gd name="connsiteX9" fmla="*/ 12240039 w 12240039"/>
              <a:gd name="connsiteY9" fmla="*/ 3494711 h 6858000"/>
              <a:gd name="connsiteX10" fmla="*/ 10763036 w 12240039"/>
              <a:gd name="connsiteY10" fmla="*/ 6858000 h 6858000"/>
              <a:gd name="connsiteX11" fmla="*/ 9257174 w 12240039"/>
              <a:gd name="connsiteY11" fmla="*/ 6858000 h 6858000"/>
              <a:gd name="connsiteX12" fmla="*/ 10763036 w 12240039"/>
              <a:gd name="connsiteY12" fmla="*/ 3429000 h 6858000"/>
              <a:gd name="connsiteX13" fmla="*/ 6942881 w 12240039"/>
              <a:gd name="connsiteY13" fmla="*/ 0 h 6858000"/>
              <a:gd name="connsiteX14" fmla="*/ 8448742 w 12240039"/>
              <a:gd name="connsiteY14" fmla="*/ 0 h 6858000"/>
              <a:gd name="connsiteX15" fmla="*/ 9954603 w 12240039"/>
              <a:gd name="connsiteY15" fmla="*/ 3429000 h 6858000"/>
              <a:gd name="connsiteX16" fmla="*/ 8448742 w 12240039"/>
              <a:gd name="connsiteY16" fmla="*/ 6858000 h 6858000"/>
              <a:gd name="connsiteX17" fmla="*/ 6942881 w 12240039"/>
              <a:gd name="connsiteY17" fmla="*/ 6858000 h 6858000"/>
              <a:gd name="connsiteX18" fmla="*/ 8448742 w 12240039"/>
              <a:gd name="connsiteY18" fmla="*/ 3429000 h 6858000"/>
              <a:gd name="connsiteX19" fmla="*/ 4628587 w 12240039"/>
              <a:gd name="connsiteY19" fmla="*/ 0 h 6858000"/>
              <a:gd name="connsiteX20" fmla="*/ 6134449 w 12240039"/>
              <a:gd name="connsiteY20" fmla="*/ 0 h 6858000"/>
              <a:gd name="connsiteX21" fmla="*/ 7640310 w 12240039"/>
              <a:gd name="connsiteY21" fmla="*/ 3429000 h 6858000"/>
              <a:gd name="connsiteX22" fmla="*/ 6134449 w 12240039"/>
              <a:gd name="connsiteY22" fmla="*/ 6858000 h 6858000"/>
              <a:gd name="connsiteX23" fmla="*/ 4628587 w 12240039"/>
              <a:gd name="connsiteY23" fmla="*/ 6858000 h 6858000"/>
              <a:gd name="connsiteX24" fmla="*/ 6134449 w 12240039"/>
              <a:gd name="connsiteY24" fmla="*/ 3429000 h 6858000"/>
              <a:gd name="connsiteX25" fmla="*/ 2314294 w 12240039"/>
              <a:gd name="connsiteY25" fmla="*/ 0 h 6858000"/>
              <a:gd name="connsiteX26" fmla="*/ 3820156 w 12240039"/>
              <a:gd name="connsiteY26" fmla="*/ 0 h 6858000"/>
              <a:gd name="connsiteX27" fmla="*/ 5326016 w 12240039"/>
              <a:gd name="connsiteY27" fmla="*/ 3429000 h 6858000"/>
              <a:gd name="connsiteX28" fmla="*/ 3820156 w 12240039"/>
              <a:gd name="connsiteY28" fmla="*/ 6858000 h 6858000"/>
              <a:gd name="connsiteX29" fmla="*/ 2314294 w 12240039"/>
              <a:gd name="connsiteY29" fmla="*/ 6858000 h 6858000"/>
              <a:gd name="connsiteX30" fmla="*/ 3820156 w 12240039"/>
              <a:gd name="connsiteY30" fmla="*/ 3429000 h 6858000"/>
              <a:gd name="connsiteX31" fmla="*/ 0 w 12240039"/>
              <a:gd name="connsiteY31" fmla="*/ 0 h 6858000"/>
              <a:gd name="connsiteX32" fmla="*/ 1505862 w 12240039"/>
              <a:gd name="connsiteY32" fmla="*/ 0 h 6858000"/>
              <a:gd name="connsiteX33" fmla="*/ 3011723 w 12240039"/>
              <a:gd name="connsiteY33" fmla="*/ 3429000 h 6858000"/>
              <a:gd name="connsiteX34" fmla="*/ 1505862 w 12240039"/>
              <a:gd name="connsiteY34" fmla="*/ 6858000 h 6858000"/>
              <a:gd name="connsiteX35" fmla="*/ 0 w 12240039"/>
              <a:gd name="connsiteY35" fmla="*/ 6858000 h 6858000"/>
              <a:gd name="connsiteX36" fmla="*/ 1505862 w 12240039"/>
              <a:gd name="connsiteY36"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2240039" h="6858000">
                <a:moveTo>
                  <a:pt x="12240039" y="5335596"/>
                </a:moveTo>
                <a:lnTo>
                  <a:pt x="12240039" y="6858000"/>
                </a:lnTo>
                <a:lnTo>
                  <a:pt x="11571468" y="6858000"/>
                </a:lnTo>
                <a:close/>
                <a:moveTo>
                  <a:pt x="11571468" y="1"/>
                </a:moveTo>
                <a:lnTo>
                  <a:pt x="12240039" y="1"/>
                </a:lnTo>
                <a:lnTo>
                  <a:pt x="12240039" y="1522405"/>
                </a:lnTo>
                <a:close/>
                <a:moveTo>
                  <a:pt x="9257174" y="1"/>
                </a:moveTo>
                <a:lnTo>
                  <a:pt x="10763036" y="1"/>
                </a:lnTo>
                <a:lnTo>
                  <a:pt x="12240039" y="3363290"/>
                </a:lnTo>
                <a:lnTo>
                  <a:pt x="12240039" y="3494711"/>
                </a:lnTo>
                <a:lnTo>
                  <a:pt x="10763036" y="6858000"/>
                </a:lnTo>
                <a:lnTo>
                  <a:pt x="9257174" y="6858000"/>
                </a:lnTo>
                <a:lnTo>
                  <a:pt x="10763036" y="3429000"/>
                </a:lnTo>
                <a:close/>
                <a:moveTo>
                  <a:pt x="6942881" y="0"/>
                </a:moveTo>
                <a:lnTo>
                  <a:pt x="8448742" y="0"/>
                </a:lnTo>
                <a:lnTo>
                  <a:pt x="9954603" y="3429000"/>
                </a:lnTo>
                <a:lnTo>
                  <a:pt x="8448742" y="6858000"/>
                </a:lnTo>
                <a:lnTo>
                  <a:pt x="6942881" y="6858000"/>
                </a:lnTo>
                <a:lnTo>
                  <a:pt x="8448742" y="3429000"/>
                </a:lnTo>
                <a:close/>
                <a:moveTo>
                  <a:pt x="4628587" y="0"/>
                </a:moveTo>
                <a:lnTo>
                  <a:pt x="6134449" y="0"/>
                </a:lnTo>
                <a:lnTo>
                  <a:pt x="7640310" y="3429000"/>
                </a:lnTo>
                <a:lnTo>
                  <a:pt x="6134449" y="6858000"/>
                </a:lnTo>
                <a:lnTo>
                  <a:pt x="4628587" y="6858000"/>
                </a:lnTo>
                <a:lnTo>
                  <a:pt x="6134449" y="3429000"/>
                </a:lnTo>
                <a:close/>
                <a:moveTo>
                  <a:pt x="2314294" y="0"/>
                </a:moveTo>
                <a:lnTo>
                  <a:pt x="3820156" y="0"/>
                </a:lnTo>
                <a:lnTo>
                  <a:pt x="5326016" y="3429000"/>
                </a:lnTo>
                <a:lnTo>
                  <a:pt x="3820156" y="6858000"/>
                </a:lnTo>
                <a:lnTo>
                  <a:pt x="2314294" y="6858000"/>
                </a:lnTo>
                <a:lnTo>
                  <a:pt x="3820156" y="3429000"/>
                </a:lnTo>
                <a:close/>
                <a:moveTo>
                  <a:pt x="0" y="0"/>
                </a:moveTo>
                <a:lnTo>
                  <a:pt x="1505862" y="0"/>
                </a:lnTo>
                <a:lnTo>
                  <a:pt x="3011723" y="3429000"/>
                </a:lnTo>
                <a:lnTo>
                  <a:pt x="1505862" y="6858000"/>
                </a:lnTo>
                <a:lnTo>
                  <a:pt x="0" y="6858000"/>
                </a:lnTo>
                <a:lnTo>
                  <a:pt x="1505862" y="3429000"/>
                </a:lnTo>
                <a:close/>
              </a:path>
            </a:pathLst>
          </a:custGeom>
          <a:solidFill>
            <a:schemeClr val="accent2">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395023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slideLayout" Target="../slideLayouts/slideLayout18.xml"/><Relationship Id="rId1" Type="http://schemas.openxmlformats.org/officeDocument/2006/relationships/slideLayout" Target="../slideLayouts/slideLayout17.xml"/><Relationship Id="rId5" Type="http://schemas.openxmlformats.org/officeDocument/2006/relationships/theme" Target="../theme/theme2.xml"/><Relationship Id="rId4"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31046580"/>
      </p:ext>
    </p:extLst>
  </p:cSld>
  <p:clrMap bg1="lt1" tx1="dk1" bg2="lt2" tx2="dk2" accent1="accent1" accent2="accent2" accent3="accent3" accent4="accent4" accent5="accent5" accent6="accent6" hlink="hlink" folHlink="folHlink"/>
  <p:sldLayoutIdLst>
    <p:sldLayoutId id="2147483683" r:id="rId1"/>
    <p:sldLayoutId id="2147483737" r:id="rId2"/>
    <p:sldLayoutId id="2147483738" r:id="rId3"/>
    <p:sldLayoutId id="2147483740" r:id="rId4"/>
    <p:sldLayoutId id="2147483743" r:id="rId5"/>
    <p:sldLayoutId id="2147483739" r:id="rId6"/>
    <p:sldLayoutId id="2147483741" r:id="rId7"/>
    <p:sldLayoutId id="2147483742" r:id="rId8"/>
    <p:sldLayoutId id="2147483655" r:id="rId9"/>
    <p:sldLayoutId id="2147483736" r:id="rId10"/>
    <p:sldLayoutId id="2147483731" r:id="rId11"/>
    <p:sldLayoutId id="2147483747" r:id="rId12"/>
    <p:sldLayoutId id="2147483750" r:id="rId13"/>
    <p:sldLayoutId id="2147483746" r:id="rId14"/>
    <p:sldLayoutId id="2147483745" r:id="rId15"/>
    <p:sldLayoutId id="2147483744" r:id="rId16"/>
  </p:sldLayoutIdLst>
  <p:txStyles>
    <p:titleStyle>
      <a:lvl1pPr algn="l" defTabSz="914423"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23" rtl="0" eaLnBrk="1" latinLnBrk="0" hangingPunct="1">
        <a:defRPr sz="1800" kern="1200">
          <a:solidFill>
            <a:schemeClr val="tx1"/>
          </a:solidFill>
          <a:latin typeface="+mn-lt"/>
          <a:ea typeface="+mn-ea"/>
          <a:cs typeface="+mn-cs"/>
        </a:defRPr>
      </a:lvl1pPr>
      <a:lvl2pPr marL="457212" algn="l" defTabSz="914423" rtl="0" eaLnBrk="1" latinLnBrk="0" hangingPunct="1">
        <a:defRPr sz="1800" kern="1200">
          <a:solidFill>
            <a:schemeClr val="tx1"/>
          </a:solidFill>
          <a:latin typeface="+mn-lt"/>
          <a:ea typeface="+mn-ea"/>
          <a:cs typeface="+mn-cs"/>
        </a:defRPr>
      </a:lvl2pPr>
      <a:lvl3pPr marL="914423" algn="l" defTabSz="914423" rtl="0" eaLnBrk="1" latinLnBrk="0" hangingPunct="1">
        <a:defRPr sz="1800" kern="1200">
          <a:solidFill>
            <a:schemeClr val="tx1"/>
          </a:solidFill>
          <a:latin typeface="+mn-lt"/>
          <a:ea typeface="+mn-ea"/>
          <a:cs typeface="+mn-cs"/>
        </a:defRPr>
      </a:lvl3pPr>
      <a:lvl4pPr marL="1371635" algn="l" defTabSz="914423" rtl="0" eaLnBrk="1" latinLnBrk="0" hangingPunct="1">
        <a:defRPr sz="1800" kern="1200">
          <a:solidFill>
            <a:schemeClr val="tx1"/>
          </a:solidFill>
          <a:latin typeface="+mn-lt"/>
          <a:ea typeface="+mn-ea"/>
          <a:cs typeface="+mn-cs"/>
        </a:defRPr>
      </a:lvl4pPr>
      <a:lvl5pPr marL="1828845" algn="l" defTabSz="914423" rtl="0" eaLnBrk="1" latinLnBrk="0" hangingPunct="1">
        <a:defRPr sz="1800" kern="1200">
          <a:solidFill>
            <a:schemeClr val="tx1"/>
          </a:solidFill>
          <a:latin typeface="+mn-lt"/>
          <a:ea typeface="+mn-ea"/>
          <a:cs typeface="+mn-cs"/>
        </a:defRPr>
      </a:lvl5pPr>
      <a:lvl6pPr marL="2286058" algn="l" defTabSz="914423" rtl="0" eaLnBrk="1" latinLnBrk="0" hangingPunct="1">
        <a:defRPr sz="1800" kern="1200">
          <a:solidFill>
            <a:schemeClr val="tx1"/>
          </a:solidFill>
          <a:latin typeface="+mn-lt"/>
          <a:ea typeface="+mn-ea"/>
          <a:cs typeface="+mn-cs"/>
        </a:defRPr>
      </a:lvl6pPr>
      <a:lvl7pPr marL="2743268" algn="l" defTabSz="914423" rtl="0" eaLnBrk="1" latinLnBrk="0" hangingPunct="1">
        <a:defRPr sz="1800" kern="1200">
          <a:solidFill>
            <a:schemeClr val="tx1"/>
          </a:solidFill>
          <a:latin typeface="+mn-lt"/>
          <a:ea typeface="+mn-ea"/>
          <a:cs typeface="+mn-cs"/>
        </a:defRPr>
      </a:lvl7pPr>
      <a:lvl8pPr marL="3200480" algn="l" defTabSz="914423" rtl="0" eaLnBrk="1" latinLnBrk="0" hangingPunct="1">
        <a:defRPr sz="1800" kern="1200">
          <a:solidFill>
            <a:schemeClr val="tx1"/>
          </a:solidFill>
          <a:latin typeface="+mn-lt"/>
          <a:ea typeface="+mn-ea"/>
          <a:cs typeface="+mn-cs"/>
        </a:defRPr>
      </a:lvl8pPr>
      <a:lvl9pPr marL="3657692" algn="l" defTabSz="91442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0174220"/>
      </p:ext>
    </p:extLst>
  </p:cSld>
  <p:clrMap bg1="lt1" tx1="dk1" bg2="lt2" tx2="dk2" accent1="accent1" accent2="accent2" accent3="accent3" accent4="accent4" accent5="accent5" accent6="accent6" hlink="hlink" folHlink="folHlink"/>
  <p:sldLayoutIdLst>
    <p:sldLayoutId id="2147483686" r:id="rId1"/>
    <p:sldLayoutId id="2147483654" r:id="rId2"/>
    <p:sldLayoutId id="2147483656" r:id="rId3"/>
    <p:sldLayoutId id="2147483687" r:id="rId4"/>
  </p:sldLayoutIdLst>
  <p:txStyles>
    <p:titleStyle>
      <a:lvl1pPr algn="l" defTabSz="914423"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23" rtl="0" eaLnBrk="1" latinLnBrk="0" hangingPunct="1">
        <a:defRPr sz="1800" kern="1200">
          <a:solidFill>
            <a:schemeClr val="tx1"/>
          </a:solidFill>
          <a:latin typeface="+mn-lt"/>
          <a:ea typeface="+mn-ea"/>
          <a:cs typeface="+mn-cs"/>
        </a:defRPr>
      </a:lvl1pPr>
      <a:lvl2pPr marL="457212" algn="l" defTabSz="914423" rtl="0" eaLnBrk="1" latinLnBrk="0" hangingPunct="1">
        <a:defRPr sz="1800" kern="1200">
          <a:solidFill>
            <a:schemeClr val="tx1"/>
          </a:solidFill>
          <a:latin typeface="+mn-lt"/>
          <a:ea typeface="+mn-ea"/>
          <a:cs typeface="+mn-cs"/>
        </a:defRPr>
      </a:lvl2pPr>
      <a:lvl3pPr marL="914423" algn="l" defTabSz="914423" rtl="0" eaLnBrk="1" latinLnBrk="0" hangingPunct="1">
        <a:defRPr sz="1800" kern="1200">
          <a:solidFill>
            <a:schemeClr val="tx1"/>
          </a:solidFill>
          <a:latin typeface="+mn-lt"/>
          <a:ea typeface="+mn-ea"/>
          <a:cs typeface="+mn-cs"/>
        </a:defRPr>
      </a:lvl3pPr>
      <a:lvl4pPr marL="1371635" algn="l" defTabSz="914423" rtl="0" eaLnBrk="1" latinLnBrk="0" hangingPunct="1">
        <a:defRPr sz="1800" kern="1200">
          <a:solidFill>
            <a:schemeClr val="tx1"/>
          </a:solidFill>
          <a:latin typeface="+mn-lt"/>
          <a:ea typeface="+mn-ea"/>
          <a:cs typeface="+mn-cs"/>
        </a:defRPr>
      </a:lvl4pPr>
      <a:lvl5pPr marL="1828845" algn="l" defTabSz="914423" rtl="0" eaLnBrk="1" latinLnBrk="0" hangingPunct="1">
        <a:defRPr sz="1800" kern="1200">
          <a:solidFill>
            <a:schemeClr val="tx1"/>
          </a:solidFill>
          <a:latin typeface="+mn-lt"/>
          <a:ea typeface="+mn-ea"/>
          <a:cs typeface="+mn-cs"/>
        </a:defRPr>
      </a:lvl5pPr>
      <a:lvl6pPr marL="2286058" algn="l" defTabSz="914423" rtl="0" eaLnBrk="1" latinLnBrk="0" hangingPunct="1">
        <a:defRPr sz="1800" kern="1200">
          <a:solidFill>
            <a:schemeClr val="tx1"/>
          </a:solidFill>
          <a:latin typeface="+mn-lt"/>
          <a:ea typeface="+mn-ea"/>
          <a:cs typeface="+mn-cs"/>
        </a:defRPr>
      </a:lvl6pPr>
      <a:lvl7pPr marL="2743268" algn="l" defTabSz="914423" rtl="0" eaLnBrk="1" latinLnBrk="0" hangingPunct="1">
        <a:defRPr sz="1800" kern="1200">
          <a:solidFill>
            <a:schemeClr val="tx1"/>
          </a:solidFill>
          <a:latin typeface="+mn-lt"/>
          <a:ea typeface="+mn-ea"/>
          <a:cs typeface="+mn-cs"/>
        </a:defRPr>
      </a:lvl7pPr>
      <a:lvl8pPr marL="3200480" algn="l" defTabSz="914423" rtl="0" eaLnBrk="1" latinLnBrk="0" hangingPunct="1">
        <a:defRPr sz="1800" kern="1200">
          <a:solidFill>
            <a:schemeClr val="tx1"/>
          </a:solidFill>
          <a:latin typeface="+mn-lt"/>
          <a:ea typeface="+mn-ea"/>
          <a:cs typeface="+mn-cs"/>
        </a:defRPr>
      </a:lvl8pPr>
      <a:lvl9pPr marL="3657692" algn="l" defTabSz="91442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5178107"/>
      </p:ext>
    </p:extLst>
  </p:cSld>
  <p:clrMap bg1="lt1" tx1="dk1" bg2="lt2" tx2="dk2" accent1="accent1" accent2="accent2" accent3="accent3" accent4="accent4" accent5="accent5" accent6="accent6" hlink="hlink" folHlink="folHlink"/>
  <p:sldLayoutIdLst>
    <p:sldLayoutId id="2147483685" r:id="rId1"/>
  </p:sldLayoutIdLst>
  <p:txStyles>
    <p:titleStyle>
      <a:lvl1pPr algn="l" defTabSz="914423"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23" rtl="0" eaLnBrk="1" latinLnBrk="0" hangingPunct="1">
        <a:defRPr sz="1800" kern="1200">
          <a:solidFill>
            <a:schemeClr val="tx1"/>
          </a:solidFill>
          <a:latin typeface="+mn-lt"/>
          <a:ea typeface="+mn-ea"/>
          <a:cs typeface="+mn-cs"/>
        </a:defRPr>
      </a:lvl1pPr>
      <a:lvl2pPr marL="457212" algn="l" defTabSz="914423" rtl="0" eaLnBrk="1" latinLnBrk="0" hangingPunct="1">
        <a:defRPr sz="1800" kern="1200">
          <a:solidFill>
            <a:schemeClr val="tx1"/>
          </a:solidFill>
          <a:latin typeface="+mn-lt"/>
          <a:ea typeface="+mn-ea"/>
          <a:cs typeface="+mn-cs"/>
        </a:defRPr>
      </a:lvl2pPr>
      <a:lvl3pPr marL="914423" algn="l" defTabSz="914423" rtl="0" eaLnBrk="1" latinLnBrk="0" hangingPunct="1">
        <a:defRPr sz="1800" kern="1200">
          <a:solidFill>
            <a:schemeClr val="tx1"/>
          </a:solidFill>
          <a:latin typeface="+mn-lt"/>
          <a:ea typeface="+mn-ea"/>
          <a:cs typeface="+mn-cs"/>
        </a:defRPr>
      </a:lvl3pPr>
      <a:lvl4pPr marL="1371635" algn="l" defTabSz="914423" rtl="0" eaLnBrk="1" latinLnBrk="0" hangingPunct="1">
        <a:defRPr sz="1800" kern="1200">
          <a:solidFill>
            <a:schemeClr val="tx1"/>
          </a:solidFill>
          <a:latin typeface="+mn-lt"/>
          <a:ea typeface="+mn-ea"/>
          <a:cs typeface="+mn-cs"/>
        </a:defRPr>
      </a:lvl4pPr>
      <a:lvl5pPr marL="1828845" algn="l" defTabSz="914423" rtl="0" eaLnBrk="1" latinLnBrk="0" hangingPunct="1">
        <a:defRPr sz="1800" kern="1200">
          <a:solidFill>
            <a:schemeClr val="tx1"/>
          </a:solidFill>
          <a:latin typeface="+mn-lt"/>
          <a:ea typeface="+mn-ea"/>
          <a:cs typeface="+mn-cs"/>
        </a:defRPr>
      </a:lvl5pPr>
      <a:lvl6pPr marL="2286058" algn="l" defTabSz="914423" rtl="0" eaLnBrk="1" latinLnBrk="0" hangingPunct="1">
        <a:defRPr sz="1800" kern="1200">
          <a:solidFill>
            <a:schemeClr val="tx1"/>
          </a:solidFill>
          <a:latin typeface="+mn-lt"/>
          <a:ea typeface="+mn-ea"/>
          <a:cs typeface="+mn-cs"/>
        </a:defRPr>
      </a:lvl6pPr>
      <a:lvl7pPr marL="2743268" algn="l" defTabSz="914423" rtl="0" eaLnBrk="1" latinLnBrk="0" hangingPunct="1">
        <a:defRPr sz="1800" kern="1200">
          <a:solidFill>
            <a:schemeClr val="tx1"/>
          </a:solidFill>
          <a:latin typeface="+mn-lt"/>
          <a:ea typeface="+mn-ea"/>
          <a:cs typeface="+mn-cs"/>
        </a:defRPr>
      </a:lvl7pPr>
      <a:lvl8pPr marL="3200480" algn="l" defTabSz="914423" rtl="0" eaLnBrk="1" latinLnBrk="0" hangingPunct="1">
        <a:defRPr sz="1800" kern="1200">
          <a:solidFill>
            <a:schemeClr val="tx1"/>
          </a:solidFill>
          <a:latin typeface="+mn-lt"/>
          <a:ea typeface="+mn-ea"/>
          <a:cs typeface="+mn-cs"/>
        </a:defRPr>
      </a:lvl8pPr>
      <a:lvl9pPr marL="3657692" algn="l" defTabSz="91442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0.xml.rels><?xml version="1.0" encoding="UTF-8" standalone="yes"?>
<Relationships xmlns="http://schemas.openxmlformats.org/package/2006/relationships"><Relationship Id="rId2" Type="http://schemas.openxmlformats.org/officeDocument/2006/relationships/image" Target="../media/image115.png"/><Relationship Id="rId1" Type="http://schemas.openxmlformats.org/officeDocument/2006/relationships/slideLayout" Target="../slideLayouts/slideLayout10.xml"/></Relationships>
</file>

<file path=ppt/slides/_rels/slide101.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image" Target="../media/image116.png"/><Relationship Id="rId1" Type="http://schemas.openxmlformats.org/officeDocument/2006/relationships/slideLayout" Target="../slideLayouts/slideLayout10.xml"/></Relationships>
</file>

<file path=ppt/slides/_rels/slide102.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image" Target="../media/image820.PNG"/><Relationship Id="rId1" Type="http://schemas.openxmlformats.org/officeDocument/2006/relationships/slideLayout" Target="../slideLayouts/slideLayout10.xml"/></Relationships>
</file>

<file path=ppt/slides/_rels/slide103.xml.rels><?xml version="1.0" encoding="UTF-8" standalone="yes"?>
<Relationships xmlns="http://schemas.openxmlformats.org/package/2006/relationships"><Relationship Id="rId2" Type="http://schemas.openxmlformats.org/officeDocument/2006/relationships/image" Target="../media/image119.png"/><Relationship Id="rId1" Type="http://schemas.openxmlformats.org/officeDocument/2006/relationships/slideLayout" Target="../slideLayouts/slideLayout10.xml"/></Relationships>
</file>

<file path=ppt/slides/_rels/slide104.xml.rels><?xml version="1.0" encoding="UTF-8" standalone="yes"?>
<Relationships xmlns="http://schemas.openxmlformats.org/package/2006/relationships"><Relationship Id="rId2" Type="http://schemas.openxmlformats.org/officeDocument/2006/relationships/image" Target="../media/image120.tmp"/><Relationship Id="rId1" Type="http://schemas.openxmlformats.org/officeDocument/2006/relationships/slideLayout" Target="../slideLayouts/slideLayout10.xml"/></Relationships>
</file>

<file path=ppt/slides/_rels/slide105.xml.rels><?xml version="1.0" encoding="UTF-8" standalone="yes"?>
<Relationships xmlns="http://schemas.openxmlformats.org/package/2006/relationships"><Relationship Id="rId2" Type="http://schemas.openxmlformats.org/officeDocument/2006/relationships/image" Target="../media/image121.tmp"/><Relationship Id="rId1" Type="http://schemas.openxmlformats.org/officeDocument/2006/relationships/slideLayout" Target="../slideLayouts/slideLayout10.xml"/></Relationships>
</file>

<file path=ppt/slides/_rels/slide106.xml.rels><?xml version="1.0" encoding="UTF-8" standalone="yes"?>
<Relationships xmlns="http://schemas.openxmlformats.org/package/2006/relationships"><Relationship Id="rId2" Type="http://schemas.openxmlformats.org/officeDocument/2006/relationships/image" Target="../media/image122.tmp"/><Relationship Id="rId1" Type="http://schemas.openxmlformats.org/officeDocument/2006/relationships/slideLayout" Target="../slideLayouts/slideLayout10.xml"/></Relationships>
</file>

<file path=ppt/slides/_rels/slide107.xml.rels><?xml version="1.0" encoding="UTF-8" standalone="yes"?>
<Relationships xmlns="http://schemas.openxmlformats.org/package/2006/relationships"><Relationship Id="rId2" Type="http://schemas.openxmlformats.org/officeDocument/2006/relationships/image" Target="../media/image122.tmp"/><Relationship Id="rId1" Type="http://schemas.openxmlformats.org/officeDocument/2006/relationships/slideLayout" Target="../slideLayouts/slideLayout10.xml"/></Relationships>
</file>

<file path=ppt/slides/_rels/slide108.xml.rels><?xml version="1.0" encoding="UTF-8" standalone="yes"?>
<Relationships xmlns="http://schemas.openxmlformats.org/package/2006/relationships"><Relationship Id="rId2" Type="http://schemas.openxmlformats.org/officeDocument/2006/relationships/image" Target="../media/image123.tmp"/><Relationship Id="rId1" Type="http://schemas.openxmlformats.org/officeDocument/2006/relationships/slideLayout" Target="../slideLayouts/slideLayout10.xml"/></Relationships>
</file>

<file path=ppt/slides/_rels/slide109.xml.rels><?xml version="1.0" encoding="UTF-8" standalone="yes"?>
<Relationships xmlns="http://schemas.openxmlformats.org/package/2006/relationships"><Relationship Id="rId3" Type="http://schemas.openxmlformats.org/officeDocument/2006/relationships/image" Target="../media/image124.tmp"/><Relationship Id="rId2" Type="http://schemas.openxmlformats.org/officeDocument/2006/relationships/image" Target="../media/image123.tmp"/><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0.xml"/></Relationships>
</file>

<file path=ppt/slides/_rels/slide110.xml.rels><?xml version="1.0" encoding="UTF-8" standalone="yes"?>
<Relationships xmlns="http://schemas.openxmlformats.org/package/2006/relationships"><Relationship Id="rId2" Type="http://schemas.openxmlformats.org/officeDocument/2006/relationships/image" Target="../media/image125.tmp"/><Relationship Id="rId1" Type="http://schemas.openxmlformats.org/officeDocument/2006/relationships/slideLayout" Target="../slideLayouts/slideLayout10.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7.pn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image" Target="../media/image17.tmp"/><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image" Target="../media/image18.tmp"/><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20.tmp"/><Relationship Id="rId2" Type="http://schemas.openxmlformats.org/officeDocument/2006/relationships/image" Target="../media/image19.tmp"/><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8" Type="http://schemas.openxmlformats.org/officeDocument/2006/relationships/image" Target="../media/image21.tmp"/><Relationship Id="rId7" Type="http://schemas.openxmlformats.org/officeDocument/2006/relationships/image" Target="../media/image30.png"/><Relationship Id="rId2" Type="http://schemas.openxmlformats.org/officeDocument/2006/relationships/image" Target="../media/image33.png"/><Relationship Id="rId1" Type="http://schemas.openxmlformats.org/officeDocument/2006/relationships/slideLayout" Target="../slideLayouts/slideLayout10.xml"/><Relationship Id="rId6" Type="http://schemas.openxmlformats.org/officeDocument/2006/relationships/image" Target="../media/image29.png"/><Relationship Id="rId5" Type="http://schemas.openxmlformats.org/officeDocument/2006/relationships/image" Target="../media/image34.png"/><Relationship Id="rId4" Type="http://schemas.openxmlformats.org/officeDocument/2006/relationships/image" Target="../media/image73.png"/></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23.tmp"/><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image" Target="../media/image25.tmp"/><Relationship Id="rId2" Type="http://schemas.openxmlformats.org/officeDocument/2006/relationships/image" Target="../media/image24.tmp"/><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6.PNG"/><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image" Target="../media/image32.tmp"/><Relationship Id="rId2" Type="http://schemas.openxmlformats.org/officeDocument/2006/relationships/image" Target="../media/image31.PNG"/><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3" Type="http://schemas.openxmlformats.org/officeDocument/2006/relationships/image" Target="../media/image34.tmp"/><Relationship Id="rId2" Type="http://schemas.openxmlformats.org/officeDocument/2006/relationships/image" Target="../media/image33.tmp"/><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35.tmp"/><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10.xml"/><Relationship Id="rId4" Type="http://schemas.openxmlformats.org/officeDocument/2006/relationships/image" Target="../media/image38.pn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39.tmp"/><Relationship Id="rId2" Type="http://schemas.openxmlformats.org/officeDocument/2006/relationships/image" Target="../media/image55.png"/><Relationship Id="rId1" Type="http://schemas.openxmlformats.org/officeDocument/2006/relationships/slideLayout" Target="../slideLayouts/slideLayout10.xml"/><Relationship Id="rId4" Type="http://schemas.openxmlformats.org/officeDocument/2006/relationships/image" Target="../media/image40.tmp"/></Relationships>
</file>

<file path=ppt/slides/_rels/slide3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58.png"/><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image" Target="../media/image42.tmp"/><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2" Type="http://schemas.openxmlformats.org/officeDocument/2006/relationships/image" Target="../media/image43.tmp"/><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0.PNG"/><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0.xml"/><Relationship Id="rId4" Type="http://schemas.openxmlformats.org/officeDocument/2006/relationships/image" Target="../media/image260.PNG"/></Relationships>
</file>

<file path=ppt/slides/_rels/slide39.xml.rels><?xml version="1.0" encoding="UTF-8" standalone="yes"?>
<Relationships xmlns="http://schemas.openxmlformats.org/package/2006/relationships"><Relationship Id="rId3" Type="http://schemas.openxmlformats.org/officeDocument/2006/relationships/image" Target="../media/image45.tmp"/><Relationship Id="rId2" Type="http://schemas.openxmlformats.org/officeDocument/2006/relationships/image" Target="../media/image44.tmp"/><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2" Type="http://schemas.openxmlformats.org/officeDocument/2006/relationships/image" Target="../media/image46.tmp"/><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47.tmp"/><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2" Type="http://schemas.openxmlformats.org/officeDocument/2006/relationships/image" Target="../media/image48.tmp"/><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2" Type="http://schemas.openxmlformats.org/officeDocument/2006/relationships/image" Target="../media/image49.tmp"/><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3" Type="http://schemas.openxmlformats.org/officeDocument/2006/relationships/image" Target="../media/image50.tmp"/><Relationship Id="rId2" Type="http://schemas.openxmlformats.org/officeDocument/2006/relationships/image" Target="../media/image70.png"/><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2" Type="http://schemas.openxmlformats.org/officeDocument/2006/relationships/image" Target="../media/image51.tmp"/><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2" Type="http://schemas.openxmlformats.org/officeDocument/2006/relationships/image" Target="../media/image52.tmp"/><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2" Type="http://schemas.openxmlformats.org/officeDocument/2006/relationships/image" Target="../media/image53.tmp"/><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3" Type="http://schemas.openxmlformats.org/officeDocument/2006/relationships/image" Target="../media/image55.tmp"/><Relationship Id="rId2" Type="http://schemas.openxmlformats.org/officeDocument/2006/relationships/image" Target="../media/image54.tmp"/><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image" Target="../media/image11.tmp"/><Relationship Id="rId1" Type="http://schemas.openxmlformats.org/officeDocument/2006/relationships/slideLayout" Target="../slideLayouts/slideLayout10.xml"/></Relationships>
</file>

<file path=ppt/slides/_rels/slide50.xml.rels><?xml version="1.0" encoding="UTF-8" standalone="yes"?>
<Relationships xmlns="http://schemas.openxmlformats.org/package/2006/relationships"><Relationship Id="rId2" Type="http://schemas.openxmlformats.org/officeDocument/2006/relationships/image" Target="../media/image56.tmp"/><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2" Type="http://schemas.openxmlformats.org/officeDocument/2006/relationships/image" Target="../media/image57.tmp"/><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2" Type="http://schemas.openxmlformats.org/officeDocument/2006/relationships/image" Target="../media/image58.tmp"/><Relationship Id="rId1"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2" Type="http://schemas.openxmlformats.org/officeDocument/2006/relationships/image" Target="../media/image59.tmp"/><Relationship Id="rId1" Type="http://schemas.openxmlformats.org/officeDocument/2006/relationships/slideLayout" Target="../slideLayouts/slideLayout10.xml"/></Relationships>
</file>

<file path=ppt/slides/_rels/slide55.xml.rels><?xml version="1.0" encoding="UTF-8" standalone="yes"?>
<Relationships xmlns="http://schemas.openxmlformats.org/package/2006/relationships"><Relationship Id="rId2" Type="http://schemas.openxmlformats.org/officeDocument/2006/relationships/image" Target="../media/image60.tmp"/><Relationship Id="rId1" Type="http://schemas.openxmlformats.org/officeDocument/2006/relationships/slideLayout" Target="../slideLayouts/slideLayout10.xml"/></Relationships>
</file>

<file path=ppt/slides/_rels/slide56.xml.rels><?xml version="1.0" encoding="UTF-8" standalone="yes"?>
<Relationships xmlns="http://schemas.openxmlformats.org/package/2006/relationships"><Relationship Id="rId2" Type="http://schemas.openxmlformats.org/officeDocument/2006/relationships/image" Target="../media/image61.tmp"/><Relationship Id="rId1" Type="http://schemas.openxmlformats.org/officeDocument/2006/relationships/slideLayout" Target="../slideLayouts/slideLayout10.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tmp"/><Relationship Id="rId1" Type="http://schemas.openxmlformats.org/officeDocument/2006/relationships/slideLayout" Target="../slideLayouts/slideLayout10.xml"/><Relationship Id="rId4" Type="http://schemas.openxmlformats.org/officeDocument/2006/relationships/image" Target="../media/image64.tmp"/></Relationships>
</file>

<file path=ppt/slides/_rels/slide59.xml.rels><?xml version="1.0" encoding="UTF-8" standalone="yes"?>
<Relationships xmlns="http://schemas.openxmlformats.org/package/2006/relationships"><Relationship Id="rId2" Type="http://schemas.openxmlformats.org/officeDocument/2006/relationships/image" Target="../media/image65.tmp"/><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image" Target="../media/image12.tmp"/><Relationship Id="rId1" Type="http://schemas.openxmlformats.org/officeDocument/2006/relationships/slideLayout" Target="../slideLayouts/slideLayout10.xml"/></Relationships>
</file>

<file path=ppt/slides/_rels/slide60.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66.tmp"/><Relationship Id="rId1" Type="http://schemas.openxmlformats.org/officeDocument/2006/relationships/slideLayout" Target="../slideLayouts/slideLayout10.xml"/></Relationships>
</file>

<file path=ppt/slides/_rels/slide61.xml.rels><?xml version="1.0" encoding="UTF-8" standalone="yes"?>
<Relationships xmlns="http://schemas.openxmlformats.org/package/2006/relationships"><Relationship Id="rId3" Type="http://schemas.openxmlformats.org/officeDocument/2006/relationships/image" Target="../media/image68.tmp"/><Relationship Id="rId2" Type="http://schemas.openxmlformats.org/officeDocument/2006/relationships/image" Target="../media/image67.tmp"/><Relationship Id="rId1" Type="http://schemas.openxmlformats.org/officeDocument/2006/relationships/slideLayout" Target="../slideLayouts/slideLayout10.xml"/><Relationship Id="rId4" Type="http://schemas.openxmlformats.org/officeDocument/2006/relationships/image" Target="../media/image69.tmp"/></Relationships>
</file>

<file path=ppt/slides/_rels/slide62.xml.rels><?xml version="1.0" encoding="UTF-8" standalone="yes"?>
<Relationships xmlns="http://schemas.openxmlformats.org/package/2006/relationships"><Relationship Id="rId3" Type="http://schemas.openxmlformats.org/officeDocument/2006/relationships/image" Target="../media/image71.tmp"/><Relationship Id="rId2" Type="http://schemas.openxmlformats.org/officeDocument/2006/relationships/image" Target="../media/image70.tmp"/><Relationship Id="rId1" Type="http://schemas.openxmlformats.org/officeDocument/2006/relationships/slideLayout" Target="../slideLayouts/slideLayout10.xml"/><Relationship Id="rId4" Type="http://schemas.openxmlformats.org/officeDocument/2006/relationships/image" Target="../media/image72.tmp"/></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4.xml.rels><?xml version="1.0" encoding="UTF-8" standalone="yes"?>
<Relationships xmlns="http://schemas.openxmlformats.org/package/2006/relationships"><Relationship Id="rId2" Type="http://schemas.openxmlformats.org/officeDocument/2006/relationships/image" Target="../media/image73.tmp"/><Relationship Id="rId1" Type="http://schemas.openxmlformats.org/officeDocument/2006/relationships/slideLayout" Target="../slideLayouts/slideLayout10.xml"/></Relationships>
</file>

<file path=ppt/slides/_rels/slide65.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10.xml"/></Relationships>
</file>

<file path=ppt/slides/_rels/slide66.xml.rels><?xml version="1.0" encoding="UTF-8" standalone="yes"?>
<Relationships xmlns="http://schemas.openxmlformats.org/package/2006/relationships"><Relationship Id="rId2" Type="http://schemas.openxmlformats.org/officeDocument/2006/relationships/image" Target="../media/image74.tmp"/><Relationship Id="rId1" Type="http://schemas.openxmlformats.org/officeDocument/2006/relationships/slideLayout" Target="../slideLayouts/slideLayout10.xml"/></Relationships>
</file>

<file path=ppt/slides/_rels/slide67.xml.rels><?xml version="1.0" encoding="UTF-8" standalone="yes"?>
<Relationships xmlns="http://schemas.openxmlformats.org/package/2006/relationships"><Relationship Id="rId2" Type="http://schemas.openxmlformats.org/officeDocument/2006/relationships/image" Target="../media/image74.tmp"/><Relationship Id="rId1" Type="http://schemas.openxmlformats.org/officeDocument/2006/relationships/slideLayout" Target="../slideLayouts/slideLayout10.xml"/></Relationships>
</file>

<file path=ppt/slides/_rels/slide68.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5.PNG"/><Relationship Id="rId1" Type="http://schemas.openxmlformats.org/officeDocument/2006/relationships/slideLayout" Target="../slideLayouts/slideLayout10.xml"/></Relationships>
</file>

<file path=ppt/slides/_rels/slide69.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image" Target="../media/image13.tmp"/><Relationship Id="rId1" Type="http://schemas.openxmlformats.org/officeDocument/2006/relationships/slideLayout" Target="../slideLayouts/slideLayout10.xml"/></Relationships>
</file>

<file path=ppt/slides/_rels/slide70.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10.xml"/></Relationships>
</file>

<file path=ppt/slides/_rels/slide71.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10.xml"/></Relationships>
</file>

<file path=ppt/slides/_rels/slide72.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4.png"/><Relationship Id="rId1" Type="http://schemas.openxmlformats.org/officeDocument/2006/relationships/slideLayout" Target="../slideLayouts/slideLayout10.xml"/><Relationship Id="rId4" Type="http://schemas.openxmlformats.org/officeDocument/2006/relationships/image" Target="../media/image87.png"/></Relationships>
</file>

<file path=ppt/slides/_rels/slide73.xml.rels><?xml version="1.0" encoding="UTF-8" standalone="yes"?>
<Relationships xmlns="http://schemas.openxmlformats.org/package/2006/relationships"><Relationship Id="rId2" Type="http://schemas.openxmlformats.org/officeDocument/2006/relationships/image" Target="../media/image81.tmp"/><Relationship Id="rId1" Type="http://schemas.openxmlformats.org/officeDocument/2006/relationships/slideLayout" Target="../slideLayouts/slideLayout10.xml"/></Relationships>
</file>

<file path=ppt/slides/_rels/slide74.xml.rels><?xml version="1.0" encoding="UTF-8" standalone="yes"?>
<Relationships xmlns="http://schemas.openxmlformats.org/package/2006/relationships"><Relationship Id="rId2" Type="http://schemas.openxmlformats.org/officeDocument/2006/relationships/image" Target="../media/image82.tmp"/><Relationship Id="rId1" Type="http://schemas.openxmlformats.org/officeDocument/2006/relationships/slideLayout" Target="../slideLayouts/slideLayout10.xml"/></Relationships>
</file>

<file path=ppt/slides/_rels/slide75.xml.rels><?xml version="1.0" encoding="UTF-8" standalone="yes"?>
<Relationships xmlns="http://schemas.openxmlformats.org/package/2006/relationships"><Relationship Id="rId2" Type="http://schemas.openxmlformats.org/officeDocument/2006/relationships/image" Target="../media/image83.tmp"/><Relationship Id="rId1" Type="http://schemas.openxmlformats.org/officeDocument/2006/relationships/slideLayout" Target="../slideLayouts/slideLayout10.xml"/></Relationships>
</file>

<file path=ppt/slides/_rels/slide76.xml.rels><?xml version="1.0" encoding="UTF-8" standalone="yes"?>
<Relationships xmlns="http://schemas.openxmlformats.org/package/2006/relationships"><Relationship Id="rId2" Type="http://schemas.openxmlformats.org/officeDocument/2006/relationships/image" Target="../media/image84.tmp"/><Relationship Id="rId1" Type="http://schemas.openxmlformats.org/officeDocument/2006/relationships/slideLayout" Target="../slideLayouts/slideLayout10.xml"/></Relationships>
</file>

<file path=ppt/slides/_rels/slide77.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10.xml"/></Relationships>
</file>

<file path=ppt/slides/_rels/slide78.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10.xml"/></Relationships>
</file>

<file path=ppt/slides/_rels/slide79.xml.rels><?xml version="1.0" encoding="UTF-8" standalone="yes"?>
<Relationships xmlns="http://schemas.openxmlformats.org/package/2006/relationships"><Relationship Id="rId2" Type="http://schemas.openxmlformats.org/officeDocument/2006/relationships/image" Target="../media/image90.tmp"/><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image" Target="../media/image14.tmp"/><Relationship Id="rId1" Type="http://schemas.openxmlformats.org/officeDocument/2006/relationships/slideLayout" Target="../slideLayouts/slideLayout10.xml"/></Relationships>
</file>

<file path=ppt/slides/_rels/slide80.xml.rels><?xml version="1.0" encoding="UTF-8" standalone="yes"?>
<Relationships xmlns="http://schemas.openxmlformats.org/package/2006/relationships"><Relationship Id="rId3" Type="http://schemas.openxmlformats.org/officeDocument/2006/relationships/image" Target="../media/image92.tmp"/><Relationship Id="rId2" Type="http://schemas.openxmlformats.org/officeDocument/2006/relationships/image" Target="../media/image91.tmp"/><Relationship Id="rId1" Type="http://schemas.openxmlformats.org/officeDocument/2006/relationships/slideLayout" Target="../slideLayouts/slideLayout10.xml"/></Relationships>
</file>

<file path=ppt/slides/_rels/slide81.xml.rels><?xml version="1.0" encoding="UTF-8" standalone="yes"?>
<Relationships xmlns="http://schemas.openxmlformats.org/package/2006/relationships"><Relationship Id="rId2" Type="http://schemas.openxmlformats.org/officeDocument/2006/relationships/image" Target="../media/image93.tmp"/><Relationship Id="rId1" Type="http://schemas.openxmlformats.org/officeDocument/2006/relationships/slideLayout" Target="../slideLayouts/slideLayout10.xml"/></Relationships>
</file>

<file path=ppt/slides/_rels/slide82.xml.rels><?xml version="1.0" encoding="UTF-8" standalone="yes"?>
<Relationships xmlns="http://schemas.openxmlformats.org/package/2006/relationships"><Relationship Id="rId2" Type="http://schemas.openxmlformats.org/officeDocument/2006/relationships/image" Target="../media/image94.tmp"/><Relationship Id="rId1" Type="http://schemas.openxmlformats.org/officeDocument/2006/relationships/slideLayout" Target="../slideLayouts/slideLayout10.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4.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10.xml"/><Relationship Id="rId4" Type="http://schemas.openxmlformats.org/officeDocument/2006/relationships/image" Target="../media/image97.tmp"/></Relationships>
</file>

<file path=ppt/slides/_rels/slide85.xml.rels><?xml version="1.0" encoding="UTF-8" standalone="yes"?>
<Relationships xmlns="http://schemas.openxmlformats.org/package/2006/relationships"><Relationship Id="rId3" Type="http://schemas.openxmlformats.org/officeDocument/2006/relationships/image" Target="../media/image98.tmp"/><Relationship Id="rId2" Type="http://schemas.openxmlformats.org/officeDocument/2006/relationships/image" Target="../media/image102.png"/><Relationship Id="rId1" Type="http://schemas.openxmlformats.org/officeDocument/2006/relationships/slideLayout" Target="../slideLayouts/slideLayout10.xml"/></Relationships>
</file>

<file path=ppt/slides/_rels/slide86.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99.png"/><Relationship Id="rId1" Type="http://schemas.openxmlformats.org/officeDocument/2006/relationships/slideLayout" Target="../slideLayouts/slideLayout10.xml"/></Relationships>
</file>

<file path=ppt/slides/_rels/slide87.xml.rels><?xml version="1.0" encoding="UTF-8" standalone="yes"?>
<Relationships xmlns="http://schemas.openxmlformats.org/package/2006/relationships"><Relationship Id="rId2" Type="http://schemas.openxmlformats.org/officeDocument/2006/relationships/image" Target="../media/image100.tmp"/><Relationship Id="rId1" Type="http://schemas.openxmlformats.org/officeDocument/2006/relationships/slideLayout" Target="../slideLayouts/slideLayout10.xml"/></Relationships>
</file>

<file path=ppt/slides/_rels/slide88.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10.xml"/></Relationships>
</file>

<file path=ppt/slides/_rels/slide89.xml.rels><?xml version="1.0" encoding="UTF-8" standalone="yes"?>
<Relationships xmlns="http://schemas.openxmlformats.org/package/2006/relationships"><Relationship Id="rId2" Type="http://schemas.openxmlformats.org/officeDocument/2006/relationships/image" Target="../media/image101.tmp"/><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15.tmp"/><Relationship Id="rId1" Type="http://schemas.openxmlformats.org/officeDocument/2006/relationships/slideLayout" Target="../slideLayouts/slideLayout10.xml"/></Relationships>
</file>

<file path=ppt/slides/_rels/slide90.xml.rels><?xml version="1.0" encoding="UTF-8" standalone="yes"?>
<Relationships xmlns="http://schemas.openxmlformats.org/package/2006/relationships"><Relationship Id="rId3" Type="http://schemas.openxmlformats.org/officeDocument/2006/relationships/image" Target="../media/image103.tmp"/><Relationship Id="rId2" Type="http://schemas.openxmlformats.org/officeDocument/2006/relationships/image" Target="../media/image102.tmp"/><Relationship Id="rId1" Type="http://schemas.openxmlformats.org/officeDocument/2006/relationships/slideLayout" Target="../slideLayouts/slideLayout10.xml"/></Relationships>
</file>

<file path=ppt/slides/_rels/slide91.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670.png"/><Relationship Id="rId1" Type="http://schemas.openxmlformats.org/officeDocument/2006/relationships/slideLayout" Target="../slideLayouts/slideLayout10.xml"/></Relationships>
</file>

<file path=ppt/slides/_rels/slide92.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10.xml"/></Relationships>
</file>

<file path=ppt/slides/_rels/slide93.xml.rels><?xml version="1.0" encoding="UTF-8" standalone="yes"?>
<Relationships xmlns="http://schemas.openxmlformats.org/package/2006/relationships"><Relationship Id="rId2" Type="http://schemas.openxmlformats.org/officeDocument/2006/relationships/image" Target="../media/image107.tmp"/><Relationship Id="rId1" Type="http://schemas.openxmlformats.org/officeDocument/2006/relationships/slideLayout" Target="../slideLayouts/slideLayout10.xml"/></Relationships>
</file>

<file path=ppt/slides/_rels/slide94.xml.rels><?xml version="1.0" encoding="UTF-8" standalone="yes"?>
<Relationships xmlns="http://schemas.openxmlformats.org/package/2006/relationships"><Relationship Id="rId2" Type="http://schemas.openxmlformats.org/officeDocument/2006/relationships/image" Target="../media/image108.tmp"/><Relationship Id="rId1" Type="http://schemas.openxmlformats.org/officeDocument/2006/relationships/slideLayout" Target="../slideLayouts/slideLayout10.xml"/></Relationships>
</file>

<file path=ppt/slides/_rels/slide95.xml.rels><?xml version="1.0" encoding="UTF-8" standalone="yes"?>
<Relationships xmlns="http://schemas.openxmlformats.org/package/2006/relationships"><Relationship Id="rId3" Type="http://schemas.openxmlformats.org/officeDocument/2006/relationships/image" Target="../media/image110.tmp"/><Relationship Id="rId2" Type="http://schemas.openxmlformats.org/officeDocument/2006/relationships/image" Target="../media/image109.png"/><Relationship Id="rId1" Type="http://schemas.openxmlformats.org/officeDocument/2006/relationships/slideLayout" Target="../slideLayouts/slideLayout10.xml"/></Relationships>
</file>

<file path=ppt/slides/_rels/slide96.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74.png"/><Relationship Id="rId1" Type="http://schemas.openxmlformats.org/officeDocument/2006/relationships/slideLayout" Target="../slideLayouts/slideLayout10.xml"/></Relationships>
</file>

<file path=ppt/slides/_rels/slide97.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10.xml"/></Relationships>
</file>

<file path=ppt/slides/_rels/slide98.xml.rels><?xml version="1.0" encoding="UTF-8" standalone="yes"?>
<Relationships xmlns="http://schemas.openxmlformats.org/package/2006/relationships"><Relationship Id="rId2" Type="http://schemas.openxmlformats.org/officeDocument/2006/relationships/image" Target="../media/image113.png"/><Relationship Id="rId1" Type="http://schemas.openxmlformats.org/officeDocument/2006/relationships/slideLayout" Target="../slideLayouts/slideLayout10.xml"/></Relationships>
</file>

<file path=ppt/slides/_rels/slide99.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Shape 1">
            <a:extLst>
              <a:ext uri="{FF2B5EF4-FFF2-40B4-BE49-F238E27FC236}">
                <a16:creationId xmlns:a16="http://schemas.microsoft.com/office/drawing/2014/main" id="{D26F5B22-F290-42E8-A061-2532E3CA4EC3}"/>
              </a:ext>
            </a:extLst>
          </p:cNvPr>
          <p:cNvSpPr>
            <a:spLocks/>
          </p:cNvSpPr>
          <p:nvPr/>
        </p:nvSpPr>
        <p:spPr bwMode="auto">
          <a:xfrm>
            <a:off x="-148" y="3617019"/>
            <a:ext cx="12192148" cy="3240980"/>
          </a:xfrm>
          <a:custGeom>
            <a:avLst/>
            <a:gdLst>
              <a:gd name="connsiteX0" fmla="*/ 5307865 w 12192148"/>
              <a:gd name="connsiteY0" fmla="*/ 0 h 3240980"/>
              <a:gd name="connsiteX1" fmla="*/ 5817217 w 12192148"/>
              <a:gd name="connsiteY1" fmla="*/ 0 h 3240980"/>
              <a:gd name="connsiteX2" fmla="*/ 5817217 w 12192148"/>
              <a:gd name="connsiteY2" fmla="*/ 697113 h 3240980"/>
              <a:gd name="connsiteX3" fmla="*/ 6190042 w 12192148"/>
              <a:gd name="connsiteY3" fmla="*/ 697113 h 3240980"/>
              <a:gd name="connsiteX4" fmla="*/ 6190042 w 12192148"/>
              <a:gd name="connsiteY4" fmla="*/ 1325570 h 3240980"/>
              <a:gd name="connsiteX5" fmla="*/ 6489353 w 12192148"/>
              <a:gd name="connsiteY5" fmla="*/ 1325570 h 3240980"/>
              <a:gd name="connsiteX6" fmla="*/ 6489353 w 12192148"/>
              <a:gd name="connsiteY6" fmla="*/ 1114324 h 3240980"/>
              <a:gd name="connsiteX7" fmla="*/ 6898935 w 12192148"/>
              <a:gd name="connsiteY7" fmla="*/ 1114324 h 3240980"/>
              <a:gd name="connsiteX8" fmla="*/ 6898935 w 12192148"/>
              <a:gd name="connsiteY8" fmla="*/ 348556 h 3240980"/>
              <a:gd name="connsiteX9" fmla="*/ 7219249 w 12192148"/>
              <a:gd name="connsiteY9" fmla="*/ 348556 h 3240980"/>
              <a:gd name="connsiteX10" fmla="*/ 7219249 w 12192148"/>
              <a:gd name="connsiteY10" fmla="*/ 1093199 h 3240980"/>
              <a:gd name="connsiteX11" fmla="*/ 7413539 w 12192148"/>
              <a:gd name="connsiteY11" fmla="*/ 1093199 h 3240980"/>
              <a:gd name="connsiteX12" fmla="*/ 7413539 w 12192148"/>
              <a:gd name="connsiteY12" fmla="*/ 517553 h 3240980"/>
              <a:gd name="connsiteX13" fmla="*/ 7875631 w 12192148"/>
              <a:gd name="connsiteY13" fmla="*/ 517553 h 3240980"/>
              <a:gd name="connsiteX14" fmla="*/ 7875631 w 12192148"/>
              <a:gd name="connsiteY14" fmla="*/ 1103761 h 3240980"/>
              <a:gd name="connsiteX15" fmla="*/ 8342975 w 12192148"/>
              <a:gd name="connsiteY15" fmla="*/ 1103761 h 3240980"/>
              <a:gd name="connsiteX16" fmla="*/ 8342975 w 12192148"/>
              <a:gd name="connsiteY16" fmla="*/ 739362 h 3240980"/>
              <a:gd name="connsiteX17" fmla="*/ 8852328 w 12192148"/>
              <a:gd name="connsiteY17" fmla="*/ 739362 h 3240980"/>
              <a:gd name="connsiteX18" fmla="*/ 8852328 w 12192148"/>
              <a:gd name="connsiteY18" fmla="*/ 1093199 h 3240980"/>
              <a:gd name="connsiteX19" fmla="*/ 9240906 w 12192148"/>
              <a:gd name="connsiteY19" fmla="*/ 1093199 h 3240980"/>
              <a:gd name="connsiteX20" fmla="*/ 9240906 w 12192148"/>
              <a:gd name="connsiteY20" fmla="*/ 924202 h 3240980"/>
              <a:gd name="connsiteX21" fmla="*/ 9503459 w 12192148"/>
              <a:gd name="connsiteY21" fmla="*/ 929483 h 3240980"/>
              <a:gd name="connsiteX22" fmla="*/ 9503459 w 12192148"/>
              <a:gd name="connsiteY22" fmla="*/ 781611 h 3240980"/>
              <a:gd name="connsiteX23" fmla="*/ 9771263 w 12192148"/>
              <a:gd name="connsiteY23" fmla="*/ 781611 h 3240980"/>
              <a:gd name="connsiteX24" fmla="*/ 9771263 w 12192148"/>
              <a:gd name="connsiteY24" fmla="*/ 918921 h 3240980"/>
              <a:gd name="connsiteX25" fmla="*/ 10028565 w 12192148"/>
              <a:gd name="connsiteY25" fmla="*/ 918921 h 3240980"/>
              <a:gd name="connsiteX26" fmla="*/ 10028565 w 12192148"/>
              <a:gd name="connsiteY26" fmla="*/ 765768 h 3240980"/>
              <a:gd name="connsiteX27" fmla="*/ 10280615 w 12192148"/>
              <a:gd name="connsiteY27" fmla="*/ 771049 h 3240980"/>
              <a:gd name="connsiteX28" fmla="*/ 10280615 w 12192148"/>
              <a:gd name="connsiteY28" fmla="*/ 190122 h 3240980"/>
              <a:gd name="connsiteX29" fmla="*/ 10789968 w 12192148"/>
              <a:gd name="connsiteY29" fmla="*/ 190122 h 3240980"/>
              <a:gd name="connsiteX30" fmla="*/ 10789968 w 12192148"/>
              <a:gd name="connsiteY30" fmla="*/ 697113 h 3240980"/>
              <a:gd name="connsiteX31" fmla="*/ 11168044 w 12192148"/>
              <a:gd name="connsiteY31" fmla="*/ 697113 h 3240980"/>
              <a:gd name="connsiteX32" fmla="*/ 11168044 w 12192148"/>
              <a:gd name="connsiteY32" fmla="*/ 1621315 h 3240980"/>
              <a:gd name="connsiteX33" fmla="*/ 11467354 w 12192148"/>
              <a:gd name="connsiteY33" fmla="*/ 1621315 h 3240980"/>
              <a:gd name="connsiteX34" fmla="*/ 11467354 w 12192148"/>
              <a:gd name="connsiteY34" fmla="*/ 1114324 h 3240980"/>
              <a:gd name="connsiteX35" fmla="*/ 11871686 w 12192148"/>
              <a:gd name="connsiteY35" fmla="*/ 1114324 h 3240980"/>
              <a:gd name="connsiteX36" fmla="*/ 11871686 w 12192148"/>
              <a:gd name="connsiteY36" fmla="*/ 348556 h 3240980"/>
              <a:gd name="connsiteX37" fmla="*/ 12192000 w 12192148"/>
              <a:gd name="connsiteY37" fmla="*/ 348556 h 3240980"/>
              <a:gd name="connsiteX38" fmla="*/ 12192000 w 12192148"/>
              <a:gd name="connsiteY38" fmla="*/ 1754103 h 3240980"/>
              <a:gd name="connsiteX39" fmla="*/ 12192000 w 12192148"/>
              <a:gd name="connsiteY39" fmla="*/ 1896676 h 3240980"/>
              <a:gd name="connsiteX40" fmla="*/ 12192148 w 12192148"/>
              <a:gd name="connsiteY40" fmla="*/ 1896676 h 3240980"/>
              <a:gd name="connsiteX41" fmla="*/ 12192148 w 12192148"/>
              <a:gd name="connsiteY41" fmla="*/ 3240980 h 3240980"/>
              <a:gd name="connsiteX42" fmla="*/ 0 w 12192148"/>
              <a:gd name="connsiteY42" fmla="*/ 3240980 h 3240980"/>
              <a:gd name="connsiteX43" fmla="*/ 0 w 12192148"/>
              <a:gd name="connsiteY43" fmla="*/ 2054369 h 3240980"/>
              <a:gd name="connsiteX44" fmla="*/ 0 w 12192148"/>
              <a:gd name="connsiteY44" fmla="*/ 1896676 h 3240980"/>
              <a:gd name="connsiteX45" fmla="*/ 0 w 12192148"/>
              <a:gd name="connsiteY45" fmla="*/ 1573784 h 3240980"/>
              <a:gd name="connsiteX46" fmla="*/ 112847 w 12192148"/>
              <a:gd name="connsiteY46" fmla="*/ 1573784 h 3240980"/>
              <a:gd name="connsiteX47" fmla="*/ 293106 w 12192148"/>
              <a:gd name="connsiteY47" fmla="*/ 1573784 h 3240980"/>
              <a:gd name="connsiteX48" fmla="*/ 293106 w 12192148"/>
              <a:gd name="connsiteY48" fmla="*/ 411930 h 3240980"/>
              <a:gd name="connsiteX49" fmla="*/ 655428 w 12192148"/>
              <a:gd name="connsiteY49" fmla="*/ 411930 h 3240980"/>
              <a:gd name="connsiteX50" fmla="*/ 655428 w 12192148"/>
              <a:gd name="connsiteY50" fmla="*/ 1373100 h 3240980"/>
              <a:gd name="connsiteX51" fmla="*/ 791956 w 12192148"/>
              <a:gd name="connsiteY51" fmla="*/ 1188260 h 3240980"/>
              <a:gd name="connsiteX52" fmla="*/ 954739 w 12192148"/>
              <a:gd name="connsiteY52" fmla="*/ 1399506 h 3240980"/>
              <a:gd name="connsiteX53" fmla="*/ 1101768 w 12192148"/>
              <a:gd name="connsiteY53" fmla="*/ 1188260 h 3240980"/>
              <a:gd name="connsiteX54" fmla="*/ 1264551 w 12192148"/>
              <a:gd name="connsiteY54" fmla="*/ 1399506 h 3240980"/>
              <a:gd name="connsiteX55" fmla="*/ 1411580 w 12192148"/>
              <a:gd name="connsiteY55" fmla="*/ 1188260 h 3240980"/>
              <a:gd name="connsiteX56" fmla="*/ 1574363 w 12192148"/>
              <a:gd name="connsiteY56" fmla="*/ 1399506 h 3240980"/>
              <a:gd name="connsiteX57" fmla="*/ 1574363 w 12192148"/>
              <a:gd name="connsiteY57" fmla="*/ 1447036 h 3240980"/>
              <a:gd name="connsiteX58" fmla="*/ 1721393 w 12192148"/>
              <a:gd name="connsiteY58" fmla="*/ 1447036 h 3240980"/>
              <a:gd name="connsiteX59" fmla="*/ 1721393 w 12192148"/>
              <a:gd name="connsiteY59" fmla="*/ 1299164 h 3240980"/>
              <a:gd name="connsiteX60" fmla="*/ 1537606 w 12192148"/>
              <a:gd name="connsiteY60" fmla="*/ 1072074 h 3240980"/>
              <a:gd name="connsiteX61" fmla="*/ 1721393 w 12192148"/>
              <a:gd name="connsiteY61" fmla="*/ 844985 h 3240980"/>
              <a:gd name="connsiteX62" fmla="*/ 1721393 w 12192148"/>
              <a:gd name="connsiteY62" fmla="*/ 586208 h 3240980"/>
              <a:gd name="connsiteX63" fmla="*/ 1815912 w 12192148"/>
              <a:gd name="connsiteY63" fmla="*/ 586208 h 3240980"/>
              <a:gd name="connsiteX64" fmla="*/ 1815912 w 12192148"/>
              <a:gd name="connsiteY64" fmla="*/ 844985 h 3240980"/>
              <a:gd name="connsiteX65" fmla="*/ 1999699 w 12192148"/>
              <a:gd name="connsiteY65" fmla="*/ 1072074 h 3240980"/>
              <a:gd name="connsiteX66" fmla="*/ 1815912 w 12192148"/>
              <a:gd name="connsiteY66" fmla="*/ 1299164 h 3240980"/>
              <a:gd name="connsiteX67" fmla="*/ 1815912 w 12192148"/>
              <a:gd name="connsiteY67" fmla="*/ 1447036 h 3240980"/>
              <a:gd name="connsiteX68" fmla="*/ 1941937 w 12192148"/>
              <a:gd name="connsiteY68" fmla="*/ 1447036 h 3240980"/>
              <a:gd name="connsiteX69" fmla="*/ 1941937 w 12192148"/>
              <a:gd name="connsiteY69" fmla="*/ 1293883 h 3240980"/>
              <a:gd name="connsiteX70" fmla="*/ 2099469 w 12192148"/>
              <a:gd name="connsiteY70" fmla="*/ 1293883 h 3240980"/>
              <a:gd name="connsiteX71" fmla="*/ 2099469 w 12192148"/>
              <a:gd name="connsiteY71" fmla="*/ 1093199 h 3240980"/>
              <a:gd name="connsiteX72" fmla="*/ 2440788 w 12192148"/>
              <a:gd name="connsiteY72" fmla="*/ 1093199 h 3240980"/>
              <a:gd name="connsiteX73" fmla="*/ 2440788 w 12192148"/>
              <a:gd name="connsiteY73" fmla="*/ 517553 h 3240980"/>
              <a:gd name="connsiteX74" fmla="*/ 2897630 w 12192148"/>
              <a:gd name="connsiteY74" fmla="*/ 517553 h 3240980"/>
              <a:gd name="connsiteX75" fmla="*/ 2897630 w 12192148"/>
              <a:gd name="connsiteY75" fmla="*/ 1103761 h 3240980"/>
              <a:gd name="connsiteX76" fmla="*/ 3364974 w 12192148"/>
              <a:gd name="connsiteY76" fmla="*/ 1103761 h 3240980"/>
              <a:gd name="connsiteX77" fmla="*/ 3364974 w 12192148"/>
              <a:gd name="connsiteY77" fmla="*/ 739362 h 3240980"/>
              <a:gd name="connsiteX78" fmla="*/ 3879577 w 12192148"/>
              <a:gd name="connsiteY78" fmla="*/ 739362 h 3240980"/>
              <a:gd name="connsiteX79" fmla="*/ 3879577 w 12192148"/>
              <a:gd name="connsiteY79" fmla="*/ 1093199 h 3240980"/>
              <a:gd name="connsiteX80" fmla="*/ 4268156 w 12192148"/>
              <a:gd name="connsiteY80" fmla="*/ 1093199 h 3240980"/>
              <a:gd name="connsiteX81" fmla="*/ 4268156 w 12192148"/>
              <a:gd name="connsiteY81" fmla="*/ 924202 h 3240980"/>
              <a:gd name="connsiteX82" fmla="*/ 4530709 w 12192148"/>
              <a:gd name="connsiteY82" fmla="*/ 929483 h 3240980"/>
              <a:gd name="connsiteX83" fmla="*/ 4530709 w 12192148"/>
              <a:gd name="connsiteY83" fmla="*/ 781611 h 3240980"/>
              <a:gd name="connsiteX84" fmla="*/ 4798512 w 12192148"/>
              <a:gd name="connsiteY84" fmla="*/ 781611 h 3240980"/>
              <a:gd name="connsiteX85" fmla="*/ 4798512 w 12192148"/>
              <a:gd name="connsiteY85" fmla="*/ 918921 h 3240980"/>
              <a:gd name="connsiteX86" fmla="*/ 5055814 w 12192148"/>
              <a:gd name="connsiteY86" fmla="*/ 918921 h 3240980"/>
              <a:gd name="connsiteX87" fmla="*/ 5055814 w 12192148"/>
              <a:gd name="connsiteY87" fmla="*/ 765768 h 3240980"/>
              <a:gd name="connsiteX88" fmla="*/ 5307865 w 12192148"/>
              <a:gd name="connsiteY88" fmla="*/ 771049 h 3240980"/>
              <a:gd name="connsiteX89" fmla="*/ 5307865 w 12192148"/>
              <a:gd name="connsiteY89" fmla="*/ 0 h 3240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2192148" h="3240980">
                <a:moveTo>
                  <a:pt x="5307865" y="0"/>
                </a:moveTo>
                <a:cubicBezTo>
                  <a:pt x="5307865" y="0"/>
                  <a:pt x="5307865" y="0"/>
                  <a:pt x="5817217" y="0"/>
                </a:cubicBezTo>
                <a:cubicBezTo>
                  <a:pt x="5817217" y="0"/>
                  <a:pt x="5817217" y="0"/>
                  <a:pt x="5817217" y="697113"/>
                </a:cubicBezTo>
                <a:cubicBezTo>
                  <a:pt x="5817217" y="697113"/>
                  <a:pt x="5817217" y="697113"/>
                  <a:pt x="6190042" y="697113"/>
                </a:cubicBezTo>
                <a:cubicBezTo>
                  <a:pt x="6190042" y="697113"/>
                  <a:pt x="6190042" y="697113"/>
                  <a:pt x="6190042" y="1325570"/>
                </a:cubicBezTo>
                <a:cubicBezTo>
                  <a:pt x="6190042" y="1325570"/>
                  <a:pt x="6190042" y="1325570"/>
                  <a:pt x="6489353" y="1325570"/>
                </a:cubicBezTo>
                <a:cubicBezTo>
                  <a:pt x="6489353" y="1325570"/>
                  <a:pt x="6489353" y="1325570"/>
                  <a:pt x="6489353" y="1114324"/>
                </a:cubicBezTo>
                <a:cubicBezTo>
                  <a:pt x="6489353" y="1114324"/>
                  <a:pt x="6489353" y="1114324"/>
                  <a:pt x="6898935" y="1114324"/>
                </a:cubicBezTo>
                <a:cubicBezTo>
                  <a:pt x="6898935" y="1114324"/>
                  <a:pt x="6898935" y="1114324"/>
                  <a:pt x="6898935" y="348556"/>
                </a:cubicBezTo>
                <a:cubicBezTo>
                  <a:pt x="6898935" y="348556"/>
                  <a:pt x="6898935" y="348556"/>
                  <a:pt x="7219249" y="348556"/>
                </a:cubicBezTo>
                <a:cubicBezTo>
                  <a:pt x="7219249" y="348556"/>
                  <a:pt x="7219249" y="348556"/>
                  <a:pt x="7219249" y="1093199"/>
                </a:cubicBezTo>
                <a:cubicBezTo>
                  <a:pt x="7219249" y="1093199"/>
                  <a:pt x="7219249" y="1093199"/>
                  <a:pt x="7413539" y="1093199"/>
                </a:cubicBezTo>
                <a:cubicBezTo>
                  <a:pt x="7413539" y="1093199"/>
                  <a:pt x="7413539" y="1093199"/>
                  <a:pt x="7413539" y="517553"/>
                </a:cubicBezTo>
                <a:cubicBezTo>
                  <a:pt x="7413539" y="517553"/>
                  <a:pt x="7413539" y="517553"/>
                  <a:pt x="7875631" y="517553"/>
                </a:cubicBezTo>
                <a:cubicBezTo>
                  <a:pt x="7875631" y="517553"/>
                  <a:pt x="7875631" y="517553"/>
                  <a:pt x="7875631" y="1103761"/>
                </a:cubicBezTo>
                <a:cubicBezTo>
                  <a:pt x="7875631" y="1103761"/>
                  <a:pt x="7875631" y="1103761"/>
                  <a:pt x="8342975" y="1103761"/>
                </a:cubicBezTo>
                <a:cubicBezTo>
                  <a:pt x="8342975" y="1103761"/>
                  <a:pt x="8342975" y="1103761"/>
                  <a:pt x="8342975" y="739362"/>
                </a:cubicBezTo>
                <a:cubicBezTo>
                  <a:pt x="8342975" y="739362"/>
                  <a:pt x="8342975" y="739362"/>
                  <a:pt x="8852328" y="739362"/>
                </a:cubicBezTo>
                <a:cubicBezTo>
                  <a:pt x="8852328" y="739362"/>
                  <a:pt x="8852328" y="739362"/>
                  <a:pt x="8852328" y="1093199"/>
                </a:cubicBezTo>
                <a:cubicBezTo>
                  <a:pt x="8852328" y="1093199"/>
                  <a:pt x="8852328" y="1093199"/>
                  <a:pt x="9240906" y="1093199"/>
                </a:cubicBezTo>
                <a:cubicBezTo>
                  <a:pt x="9240906" y="1093199"/>
                  <a:pt x="9240906" y="1093199"/>
                  <a:pt x="9240906" y="924202"/>
                </a:cubicBezTo>
                <a:cubicBezTo>
                  <a:pt x="9240906" y="924202"/>
                  <a:pt x="9240906" y="924202"/>
                  <a:pt x="9503459" y="929483"/>
                </a:cubicBezTo>
                <a:cubicBezTo>
                  <a:pt x="9503459" y="929483"/>
                  <a:pt x="9503459" y="929483"/>
                  <a:pt x="9503459" y="781611"/>
                </a:cubicBezTo>
                <a:cubicBezTo>
                  <a:pt x="9503459" y="781611"/>
                  <a:pt x="9503459" y="781611"/>
                  <a:pt x="9771263" y="781611"/>
                </a:cubicBezTo>
                <a:cubicBezTo>
                  <a:pt x="9771263" y="781611"/>
                  <a:pt x="9771263" y="781611"/>
                  <a:pt x="9771263" y="918921"/>
                </a:cubicBezTo>
                <a:cubicBezTo>
                  <a:pt x="9771263" y="918921"/>
                  <a:pt x="9771263" y="918921"/>
                  <a:pt x="10028565" y="918921"/>
                </a:cubicBezTo>
                <a:cubicBezTo>
                  <a:pt x="10028565" y="918921"/>
                  <a:pt x="10028565" y="918921"/>
                  <a:pt x="10028565" y="765768"/>
                </a:cubicBezTo>
                <a:cubicBezTo>
                  <a:pt x="10028565" y="765768"/>
                  <a:pt x="10028565" y="765768"/>
                  <a:pt x="10280615" y="771049"/>
                </a:cubicBezTo>
                <a:cubicBezTo>
                  <a:pt x="10280615" y="771049"/>
                  <a:pt x="10280615" y="771049"/>
                  <a:pt x="10280615" y="190122"/>
                </a:cubicBezTo>
                <a:cubicBezTo>
                  <a:pt x="10280615" y="190122"/>
                  <a:pt x="10280615" y="190122"/>
                  <a:pt x="10789968" y="190122"/>
                </a:cubicBezTo>
                <a:cubicBezTo>
                  <a:pt x="10789968" y="190122"/>
                  <a:pt x="10789968" y="190122"/>
                  <a:pt x="10789968" y="697113"/>
                </a:cubicBezTo>
                <a:cubicBezTo>
                  <a:pt x="10789968" y="697113"/>
                  <a:pt x="10789968" y="697113"/>
                  <a:pt x="11168044" y="697113"/>
                </a:cubicBezTo>
                <a:cubicBezTo>
                  <a:pt x="11168044" y="697113"/>
                  <a:pt x="11168044" y="697113"/>
                  <a:pt x="11168044" y="1621315"/>
                </a:cubicBezTo>
                <a:cubicBezTo>
                  <a:pt x="11168044" y="1621315"/>
                  <a:pt x="11168044" y="1621315"/>
                  <a:pt x="11467354" y="1621315"/>
                </a:cubicBezTo>
                <a:cubicBezTo>
                  <a:pt x="11467354" y="1621315"/>
                  <a:pt x="11467354" y="1621315"/>
                  <a:pt x="11467354" y="1114324"/>
                </a:cubicBezTo>
                <a:cubicBezTo>
                  <a:pt x="11467354" y="1114324"/>
                  <a:pt x="11467354" y="1114324"/>
                  <a:pt x="11871686" y="1114324"/>
                </a:cubicBezTo>
                <a:cubicBezTo>
                  <a:pt x="11871686" y="1114324"/>
                  <a:pt x="11871686" y="1114324"/>
                  <a:pt x="11871686" y="348556"/>
                </a:cubicBezTo>
                <a:cubicBezTo>
                  <a:pt x="11871686" y="348556"/>
                  <a:pt x="11871686" y="348556"/>
                  <a:pt x="12192000" y="348556"/>
                </a:cubicBezTo>
                <a:cubicBezTo>
                  <a:pt x="12192000" y="348556"/>
                  <a:pt x="12192000" y="348556"/>
                  <a:pt x="12192000" y="1754103"/>
                </a:cubicBezTo>
                <a:lnTo>
                  <a:pt x="12192000" y="1896676"/>
                </a:lnTo>
                <a:lnTo>
                  <a:pt x="12192148" y="1896676"/>
                </a:lnTo>
                <a:lnTo>
                  <a:pt x="12192148" y="3240980"/>
                </a:lnTo>
                <a:lnTo>
                  <a:pt x="0" y="3240980"/>
                </a:lnTo>
                <a:lnTo>
                  <a:pt x="0" y="2054369"/>
                </a:lnTo>
                <a:lnTo>
                  <a:pt x="0" y="1896676"/>
                </a:lnTo>
                <a:lnTo>
                  <a:pt x="0" y="1573784"/>
                </a:lnTo>
                <a:lnTo>
                  <a:pt x="112847" y="1573784"/>
                </a:lnTo>
                <a:cubicBezTo>
                  <a:pt x="165111" y="1573784"/>
                  <a:pt x="224842" y="1573784"/>
                  <a:pt x="293106" y="1573784"/>
                </a:cubicBezTo>
                <a:cubicBezTo>
                  <a:pt x="293106" y="1573784"/>
                  <a:pt x="293106" y="1573784"/>
                  <a:pt x="293106" y="411930"/>
                </a:cubicBezTo>
                <a:cubicBezTo>
                  <a:pt x="293106" y="411930"/>
                  <a:pt x="293106" y="411930"/>
                  <a:pt x="655428" y="411930"/>
                </a:cubicBezTo>
                <a:cubicBezTo>
                  <a:pt x="655428" y="411930"/>
                  <a:pt x="655428" y="411930"/>
                  <a:pt x="655428" y="1373100"/>
                </a:cubicBezTo>
                <a:cubicBezTo>
                  <a:pt x="676433" y="1315008"/>
                  <a:pt x="734194" y="1188260"/>
                  <a:pt x="791956" y="1188260"/>
                </a:cubicBezTo>
                <a:cubicBezTo>
                  <a:pt x="875973" y="1188260"/>
                  <a:pt x="954739" y="1399506"/>
                  <a:pt x="954739" y="1399506"/>
                </a:cubicBezTo>
                <a:cubicBezTo>
                  <a:pt x="954739" y="1399506"/>
                  <a:pt x="1023002" y="1188260"/>
                  <a:pt x="1101768" y="1188260"/>
                </a:cubicBezTo>
                <a:cubicBezTo>
                  <a:pt x="1180534" y="1188260"/>
                  <a:pt x="1264551" y="1399506"/>
                  <a:pt x="1264551" y="1399506"/>
                </a:cubicBezTo>
                <a:cubicBezTo>
                  <a:pt x="1264551" y="1399506"/>
                  <a:pt x="1332815" y="1188260"/>
                  <a:pt x="1411580" y="1188260"/>
                </a:cubicBezTo>
                <a:cubicBezTo>
                  <a:pt x="1490347" y="1188260"/>
                  <a:pt x="1574363" y="1399506"/>
                  <a:pt x="1574363" y="1399506"/>
                </a:cubicBezTo>
                <a:cubicBezTo>
                  <a:pt x="1574363" y="1399506"/>
                  <a:pt x="1574363" y="1399506"/>
                  <a:pt x="1574363" y="1447036"/>
                </a:cubicBezTo>
                <a:cubicBezTo>
                  <a:pt x="1574363" y="1447036"/>
                  <a:pt x="1574363" y="1447036"/>
                  <a:pt x="1721393" y="1447036"/>
                </a:cubicBezTo>
                <a:cubicBezTo>
                  <a:pt x="1721393" y="1447036"/>
                  <a:pt x="1721393" y="1447036"/>
                  <a:pt x="1721393" y="1299164"/>
                </a:cubicBezTo>
                <a:cubicBezTo>
                  <a:pt x="1616372" y="1278040"/>
                  <a:pt x="1537606" y="1182979"/>
                  <a:pt x="1537606" y="1072074"/>
                </a:cubicBezTo>
                <a:cubicBezTo>
                  <a:pt x="1537606" y="961170"/>
                  <a:pt x="1616372" y="866110"/>
                  <a:pt x="1721393" y="844985"/>
                </a:cubicBezTo>
                <a:cubicBezTo>
                  <a:pt x="1721393" y="844985"/>
                  <a:pt x="1721393" y="844985"/>
                  <a:pt x="1721393" y="586208"/>
                </a:cubicBezTo>
                <a:cubicBezTo>
                  <a:pt x="1721393" y="586208"/>
                  <a:pt x="1721393" y="586208"/>
                  <a:pt x="1815912" y="586208"/>
                </a:cubicBezTo>
                <a:cubicBezTo>
                  <a:pt x="1815912" y="586208"/>
                  <a:pt x="1815912" y="586208"/>
                  <a:pt x="1815912" y="844985"/>
                </a:cubicBezTo>
                <a:cubicBezTo>
                  <a:pt x="1920933" y="866110"/>
                  <a:pt x="1999699" y="961170"/>
                  <a:pt x="1999699" y="1072074"/>
                </a:cubicBezTo>
                <a:cubicBezTo>
                  <a:pt x="1999699" y="1188260"/>
                  <a:pt x="1920933" y="1278040"/>
                  <a:pt x="1815912" y="1299164"/>
                </a:cubicBezTo>
                <a:cubicBezTo>
                  <a:pt x="1815912" y="1299164"/>
                  <a:pt x="1815912" y="1299164"/>
                  <a:pt x="1815912" y="1447036"/>
                </a:cubicBezTo>
                <a:cubicBezTo>
                  <a:pt x="1815912" y="1447036"/>
                  <a:pt x="1815912" y="1447036"/>
                  <a:pt x="1941937" y="1447036"/>
                </a:cubicBezTo>
                <a:cubicBezTo>
                  <a:pt x="1941937" y="1447036"/>
                  <a:pt x="1941937" y="1447036"/>
                  <a:pt x="1941937" y="1293883"/>
                </a:cubicBezTo>
                <a:cubicBezTo>
                  <a:pt x="1941937" y="1293883"/>
                  <a:pt x="1941937" y="1293883"/>
                  <a:pt x="2099469" y="1293883"/>
                </a:cubicBezTo>
                <a:cubicBezTo>
                  <a:pt x="2099469" y="1293883"/>
                  <a:pt x="2099469" y="1293883"/>
                  <a:pt x="2099469" y="1093199"/>
                </a:cubicBezTo>
                <a:cubicBezTo>
                  <a:pt x="2099469" y="1093199"/>
                  <a:pt x="2099469" y="1093199"/>
                  <a:pt x="2440788" y="1093199"/>
                </a:cubicBezTo>
                <a:cubicBezTo>
                  <a:pt x="2440788" y="1093199"/>
                  <a:pt x="2440788" y="1093199"/>
                  <a:pt x="2440788" y="517553"/>
                </a:cubicBezTo>
                <a:cubicBezTo>
                  <a:pt x="2440788" y="517553"/>
                  <a:pt x="2440788" y="517553"/>
                  <a:pt x="2897630" y="517553"/>
                </a:cubicBezTo>
                <a:cubicBezTo>
                  <a:pt x="2897630" y="517553"/>
                  <a:pt x="2897630" y="517553"/>
                  <a:pt x="2897630" y="1103761"/>
                </a:cubicBezTo>
                <a:cubicBezTo>
                  <a:pt x="2897630" y="1103761"/>
                  <a:pt x="2897630" y="1103761"/>
                  <a:pt x="3364974" y="1103761"/>
                </a:cubicBezTo>
                <a:cubicBezTo>
                  <a:pt x="3364974" y="1103761"/>
                  <a:pt x="3364974" y="1103761"/>
                  <a:pt x="3364974" y="739362"/>
                </a:cubicBezTo>
                <a:cubicBezTo>
                  <a:pt x="3364974" y="739362"/>
                  <a:pt x="3364974" y="739362"/>
                  <a:pt x="3879577" y="739362"/>
                </a:cubicBezTo>
                <a:cubicBezTo>
                  <a:pt x="3879577" y="739362"/>
                  <a:pt x="3879577" y="739362"/>
                  <a:pt x="3879577" y="1093199"/>
                </a:cubicBezTo>
                <a:cubicBezTo>
                  <a:pt x="3879577" y="1093199"/>
                  <a:pt x="3879577" y="1093199"/>
                  <a:pt x="4268156" y="1093199"/>
                </a:cubicBezTo>
                <a:cubicBezTo>
                  <a:pt x="4268156" y="1093199"/>
                  <a:pt x="4268156" y="1093199"/>
                  <a:pt x="4268156" y="924202"/>
                </a:cubicBezTo>
                <a:cubicBezTo>
                  <a:pt x="4268156" y="924202"/>
                  <a:pt x="4268156" y="924202"/>
                  <a:pt x="4530709" y="929483"/>
                </a:cubicBezTo>
                <a:cubicBezTo>
                  <a:pt x="4530709" y="929483"/>
                  <a:pt x="4530709" y="929483"/>
                  <a:pt x="4530709" y="781611"/>
                </a:cubicBezTo>
                <a:cubicBezTo>
                  <a:pt x="4530709" y="781611"/>
                  <a:pt x="4530709" y="781611"/>
                  <a:pt x="4798512" y="781611"/>
                </a:cubicBezTo>
                <a:cubicBezTo>
                  <a:pt x="4798512" y="781611"/>
                  <a:pt x="4798512" y="781611"/>
                  <a:pt x="4798512" y="918921"/>
                </a:cubicBezTo>
                <a:cubicBezTo>
                  <a:pt x="4798512" y="918921"/>
                  <a:pt x="4798512" y="918921"/>
                  <a:pt x="5055814" y="918921"/>
                </a:cubicBezTo>
                <a:cubicBezTo>
                  <a:pt x="5055814" y="918921"/>
                  <a:pt x="5055814" y="918921"/>
                  <a:pt x="5055814" y="765768"/>
                </a:cubicBezTo>
                <a:cubicBezTo>
                  <a:pt x="5055814" y="765768"/>
                  <a:pt x="5055814" y="765768"/>
                  <a:pt x="5307865" y="771049"/>
                </a:cubicBezTo>
                <a:cubicBezTo>
                  <a:pt x="5307865" y="771049"/>
                  <a:pt x="5307865" y="771049"/>
                  <a:pt x="5307865" y="0"/>
                </a:cubicBezTo>
                <a:close/>
              </a:path>
            </a:pathLst>
          </a:custGeom>
          <a:solidFill>
            <a:schemeClr val="bg1">
              <a:alpha val="10000"/>
            </a:schemeClr>
          </a:solidFill>
          <a:ln>
            <a:noFill/>
          </a:ln>
        </p:spPr>
        <p:txBody>
          <a:bodyPr vert="horz" wrap="square" lIns="91440" tIns="45720" rIns="91440" bIns="45720" numCol="1" anchor="t" anchorCtr="0" compatLnSpc="1">
            <a:prstTxWarp prst="textNoShape">
              <a:avLst/>
            </a:prstTxWarp>
            <a:noAutofit/>
          </a:bodyPr>
          <a:lstStyle/>
          <a:p>
            <a:endParaRPr lang="en-US" dirty="0"/>
          </a:p>
        </p:txBody>
      </p:sp>
      <p:sp>
        <p:nvSpPr>
          <p:cNvPr id="3" name="Freeform 5">
            <a:extLst>
              <a:ext uri="{FF2B5EF4-FFF2-40B4-BE49-F238E27FC236}">
                <a16:creationId xmlns:a16="http://schemas.microsoft.com/office/drawing/2014/main" id="{2C9B8777-7972-4AE1-9CFB-841542611E67}"/>
              </a:ext>
            </a:extLst>
          </p:cNvPr>
          <p:cNvSpPr>
            <a:spLocks noEditPoints="1"/>
          </p:cNvSpPr>
          <p:nvPr/>
        </p:nvSpPr>
        <p:spPr bwMode="auto">
          <a:xfrm>
            <a:off x="-148" y="2507164"/>
            <a:ext cx="12192000" cy="4364483"/>
          </a:xfrm>
          <a:custGeom>
            <a:avLst/>
            <a:gdLst>
              <a:gd name="T0" fmla="*/ 692 w 2980"/>
              <a:gd name="T1" fmla="*/ 625 h 1086"/>
              <a:gd name="T2" fmla="*/ 1350 w 2980"/>
              <a:gd name="T3" fmla="*/ 765 h 1086"/>
              <a:gd name="T4" fmla="*/ 1662 w 2980"/>
              <a:gd name="T5" fmla="*/ 831 h 1086"/>
              <a:gd name="T6" fmla="*/ 1686 w 2980"/>
              <a:gd name="T7" fmla="*/ 716 h 1086"/>
              <a:gd name="T8" fmla="*/ 1668 w 2980"/>
              <a:gd name="T9" fmla="*/ 547 h 1086"/>
              <a:gd name="T10" fmla="*/ 1693 w 2980"/>
              <a:gd name="T11" fmla="*/ 451 h 1086"/>
              <a:gd name="T12" fmla="*/ 1732 w 2980"/>
              <a:gd name="T13" fmla="*/ 173 h 1086"/>
              <a:gd name="T14" fmla="*/ 1836 w 2980"/>
              <a:gd name="T15" fmla="*/ 22 h 1086"/>
              <a:gd name="T16" fmla="*/ 1949 w 2980"/>
              <a:gd name="T17" fmla="*/ 123 h 1086"/>
              <a:gd name="T18" fmla="*/ 1876 w 2980"/>
              <a:gd name="T19" fmla="*/ 190 h 1086"/>
              <a:gd name="T20" fmla="*/ 1876 w 2980"/>
              <a:gd name="T21" fmla="*/ 315 h 1086"/>
              <a:gd name="T22" fmla="*/ 1959 w 2980"/>
              <a:gd name="T23" fmla="*/ 445 h 1086"/>
              <a:gd name="T24" fmla="*/ 1963 w 2980"/>
              <a:gd name="T25" fmla="*/ 549 h 1086"/>
              <a:gd name="T26" fmla="*/ 1947 w 2980"/>
              <a:gd name="T27" fmla="*/ 572 h 1086"/>
              <a:gd name="T28" fmla="*/ 1921 w 2980"/>
              <a:gd name="T29" fmla="*/ 587 h 1086"/>
              <a:gd name="T30" fmla="*/ 1880 w 2980"/>
              <a:gd name="T31" fmla="*/ 612 h 1086"/>
              <a:gd name="T32" fmla="*/ 2031 w 2980"/>
              <a:gd name="T33" fmla="*/ 662 h 1086"/>
              <a:gd name="T34" fmla="*/ 2195 w 2980"/>
              <a:gd name="T35" fmla="*/ 411 h 1086"/>
              <a:gd name="T36" fmla="*/ 2174 w 2980"/>
              <a:gd name="T37" fmla="*/ 364 h 1086"/>
              <a:gd name="T38" fmla="*/ 2163 w 2980"/>
              <a:gd name="T39" fmla="*/ 250 h 1086"/>
              <a:gd name="T40" fmla="*/ 2289 w 2980"/>
              <a:gd name="T41" fmla="*/ 309 h 1086"/>
              <a:gd name="T42" fmla="*/ 2341 w 2980"/>
              <a:gd name="T43" fmla="*/ 468 h 1086"/>
              <a:gd name="T44" fmla="*/ 2382 w 2980"/>
              <a:gd name="T45" fmla="*/ 504 h 1086"/>
              <a:gd name="T46" fmla="*/ 2451 w 2980"/>
              <a:gd name="T47" fmla="*/ 331 h 1086"/>
              <a:gd name="T48" fmla="*/ 2514 w 2980"/>
              <a:gd name="T49" fmla="*/ 246 h 1086"/>
              <a:gd name="T50" fmla="*/ 2622 w 2980"/>
              <a:gd name="T51" fmla="*/ 226 h 1086"/>
              <a:gd name="T52" fmla="*/ 2684 w 2980"/>
              <a:gd name="T53" fmla="*/ 335 h 1086"/>
              <a:gd name="T54" fmla="*/ 2710 w 2980"/>
              <a:gd name="T55" fmla="*/ 558 h 1086"/>
              <a:gd name="T56" fmla="*/ 2757 w 2980"/>
              <a:gd name="T57" fmla="*/ 626 h 1086"/>
              <a:gd name="T58" fmla="*/ 2773 w 2980"/>
              <a:gd name="T59" fmla="*/ 697 h 1086"/>
              <a:gd name="T60" fmla="*/ 2727 w 2980"/>
              <a:gd name="T61" fmla="*/ 770 h 1086"/>
              <a:gd name="T62" fmla="*/ 2664 w 2980"/>
              <a:gd name="T63" fmla="*/ 906 h 1086"/>
              <a:gd name="T64" fmla="*/ 2980 w 2980"/>
              <a:gd name="T65" fmla="*/ 998 h 1086"/>
              <a:gd name="T66" fmla="*/ 2343 w 2980"/>
              <a:gd name="T67" fmla="*/ 754 h 1086"/>
              <a:gd name="T68" fmla="*/ 2434 w 2980"/>
              <a:gd name="T69" fmla="*/ 842 h 1086"/>
              <a:gd name="T70" fmla="*/ 2466 w 2980"/>
              <a:gd name="T71" fmla="*/ 584 h 1086"/>
              <a:gd name="T72" fmla="*/ 2476 w 2980"/>
              <a:gd name="T73" fmla="*/ 480 h 1086"/>
              <a:gd name="T74" fmla="*/ 2385 w 2980"/>
              <a:gd name="T75" fmla="*/ 557 h 1086"/>
              <a:gd name="T76" fmla="*/ 2337 w 2980"/>
              <a:gd name="T77" fmla="*/ 621 h 1086"/>
              <a:gd name="T78" fmla="*/ 2338 w 2980"/>
              <a:gd name="T79" fmla="*/ 706 h 1086"/>
              <a:gd name="T80" fmla="*/ 2101 w 2980"/>
              <a:gd name="T81" fmla="*/ 618 h 1086"/>
              <a:gd name="T82" fmla="*/ 2156 w 2980"/>
              <a:gd name="T83" fmla="*/ 738 h 1086"/>
              <a:gd name="T84" fmla="*/ 2186 w 2980"/>
              <a:gd name="T85" fmla="*/ 671 h 1086"/>
              <a:gd name="T86" fmla="*/ 2185 w 2980"/>
              <a:gd name="T87" fmla="*/ 524 h 1086"/>
              <a:gd name="T88" fmla="*/ 1875 w 2980"/>
              <a:gd name="T89" fmla="*/ 494 h 1086"/>
              <a:gd name="T90" fmla="*/ 1898 w 2980"/>
              <a:gd name="T91" fmla="*/ 550 h 1086"/>
              <a:gd name="T92" fmla="*/ 1900 w 2980"/>
              <a:gd name="T93" fmla="*/ 515 h 1086"/>
              <a:gd name="T94" fmla="*/ 2712 w 2980"/>
              <a:gd name="T95" fmla="*/ 705 h 1086"/>
              <a:gd name="T96" fmla="*/ 2681 w 2980"/>
              <a:gd name="T97" fmla="*/ 766 h 1086"/>
              <a:gd name="T98" fmla="*/ 2717 w 2980"/>
              <a:gd name="T99" fmla="*/ 679 h 1086"/>
              <a:gd name="T100" fmla="*/ 1878 w 2980"/>
              <a:gd name="T101" fmla="*/ 592 h 1086"/>
              <a:gd name="T102" fmla="*/ 2768 w 2980"/>
              <a:gd name="T103" fmla="*/ 671 h 1086"/>
              <a:gd name="T104" fmla="*/ 2724 w 2980"/>
              <a:gd name="T105" fmla="*/ 758 h 1086"/>
              <a:gd name="T106" fmla="*/ 2714 w 2980"/>
              <a:gd name="T107" fmla="*/ 764 h 1086"/>
              <a:gd name="T108" fmla="*/ 2697 w 2980"/>
              <a:gd name="T109" fmla="*/ 805 h 1086"/>
              <a:gd name="T110" fmla="*/ 2360 w 2980"/>
              <a:gd name="T111" fmla="*/ 608 h 10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80" h="1086">
                <a:moveTo>
                  <a:pt x="0" y="806"/>
                </a:moveTo>
                <a:cubicBezTo>
                  <a:pt x="23" y="800"/>
                  <a:pt x="45" y="795"/>
                  <a:pt x="68" y="789"/>
                </a:cubicBezTo>
                <a:cubicBezTo>
                  <a:pt x="216" y="750"/>
                  <a:pt x="364" y="710"/>
                  <a:pt x="513" y="671"/>
                </a:cubicBezTo>
                <a:cubicBezTo>
                  <a:pt x="568" y="656"/>
                  <a:pt x="624" y="641"/>
                  <a:pt x="680" y="626"/>
                </a:cubicBezTo>
                <a:cubicBezTo>
                  <a:pt x="684" y="625"/>
                  <a:pt x="688" y="624"/>
                  <a:pt x="692" y="625"/>
                </a:cubicBezTo>
                <a:cubicBezTo>
                  <a:pt x="739" y="636"/>
                  <a:pt x="785" y="647"/>
                  <a:pt x="832" y="657"/>
                </a:cubicBezTo>
                <a:cubicBezTo>
                  <a:pt x="902" y="673"/>
                  <a:pt x="972" y="689"/>
                  <a:pt x="1041" y="705"/>
                </a:cubicBezTo>
                <a:cubicBezTo>
                  <a:pt x="1096" y="717"/>
                  <a:pt x="1151" y="729"/>
                  <a:pt x="1205" y="742"/>
                </a:cubicBezTo>
                <a:cubicBezTo>
                  <a:pt x="1243" y="750"/>
                  <a:pt x="1280" y="760"/>
                  <a:pt x="1318" y="767"/>
                </a:cubicBezTo>
                <a:cubicBezTo>
                  <a:pt x="1328" y="769"/>
                  <a:pt x="1340" y="766"/>
                  <a:pt x="1350" y="765"/>
                </a:cubicBezTo>
                <a:cubicBezTo>
                  <a:pt x="1396" y="759"/>
                  <a:pt x="1441" y="755"/>
                  <a:pt x="1486" y="770"/>
                </a:cubicBezTo>
                <a:cubicBezTo>
                  <a:pt x="1508" y="778"/>
                  <a:pt x="1528" y="788"/>
                  <a:pt x="1541" y="808"/>
                </a:cubicBezTo>
                <a:cubicBezTo>
                  <a:pt x="1549" y="821"/>
                  <a:pt x="1562" y="822"/>
                  <a:pt x="1574" y="825"/>
                </a:cubicBezTo>
                <a:cubicBezTo>
                  <a:pt x="1599" y="830"/>
                  <a:pt x="1623" y="835"/>
                  <a:pt x="1647" y="840"/>
                </a:cubicBezTo>
                <a:cubicBezTo>
                  <a:pt x="1655" y="842"/>
                  <a:pt x="1661" y="839"/>
                  <a:pt x="1662" y="831"/>
                </a:cubicBezTo>
                <a:cubicBezTo>
                  <a:pt x="1663" y="826"/>
                  <a:pt x="1662" y="821"/>
                  <a:pt x="1663" y="816"/>
                </a:cubicBezTo>
                <a:cubicBezTo>
                  <a:pt x="1665" y="808"/>
                  <a:pt x="1667" y="799"/>
                  <a:pt x="1672" y="792"/>
                </a:cubicBezTo>
                <a:cubicBezTo>
                  <a:pt x="1678" y="781"/>
                  <a:pt x="1686" y="770"/>
                  <a:pt x="1692" y="760"/>
                </a:cubicBezTo>
                <a:cubicBezTo>
                  <a:pt x="1694" y="757"/>
                  <a:pt x="1694" y="753"/>
                  <a:pt x="1694" y="750"/>
                </a:cubicBezTo>
                <a:cubicBezTo>
                  <a:pt x="1691" y="739"/>
                  <a:pt x="1687" y="727"/>
                  <a:pt x="1686" y="716"/>
                </a:cubicBezTo>
                <a:cubicBezTo>
                  <a:pt x="1685" y="707"/>
                  <a:pt x="1689" y="698"/>
                  <a:pt x="1690" y="690"/>
                </a:cubicBezTo>
                <a:cubicBezTo>
                  <a:pt x="1690" y="685"/>
                  <a:pt x="1691" y="679"/>
                  <a:pt x="1690" y="675"/>
                </a:cubicBezTo>
                <a:cubicBezTo>
                  <a:pt x="1683" y="649"/>
                  <a:pt x="1674" y="624"/>
                  <a:pt x="1675" y="597"/>
                </a:cubicBezTo>
                <a:cubicBezTo>
                  <a:pt x="1676" y="585"/>
                  <a:pt x="1675" y="572"/>
                  <a:pt x="1674" y="559"/>
                </a:cubicBezTo>
                <a:cubicBezTo>
                  <a:pt x="1674" y="555"/>
                  <a:pt x="1671" y="551"/>
                  <a:pt x="1668" y="547"/>
                </a:cubicBezTo>
                <a:cubicBezTo>
                  <a:pt x="1665" y="542"/>
                  <a:pt x="1658" y="536"/>
                  <a:pt x="1659" y="532"/>
                </a:cubicBezTo>
                <a:cubicBezTo>
                  <a:pt x="1661" y="523"/>
                  <a:pt x="1667" y="515"/>
                  <a:pt x="1671" y="506"/>
                </a:cubicBezTo>
                <a:cubicBezTo>
                  <a:pt x="1674" y="501"/>
                  <a:pt x="1679" y="496"/>
                  <a:pt x="1681" y="491"/>
                </a:cubicBezTo>
                <a:cubicBezTo>
                  <a:pt x="1687" y="480"/>
                  <a:pt x="1692" y="468"/>
                  <a:pt x="1698" y="454"/>
                </a:cubicBezTo>
                <a:cubicBezTo>
                  <a:pt x="1697" y="454"/>
                  <a:pt x="1695" y="452"/>
                  <a:pt x="1693" y="451"/>
                </a:cubicBezTo>
                <a:cubicBezTo>
                  <a:pt x="1689" y="447"/>
                  <a:pt x="1687" y="443"/>
                  <a:pt x="1692" y="438"/>
                </a:cubicBezTo>
                <a:cubicBezTo>
                  <a:pt x="1706" y="422"/>
                  <a:pt x="1708" y="404"/>
                  <a:pt x="1704" y="384"/>
                </a:cubicBezTo>
                <a:cubicBezTo>
                  <a:pt x="1699" y="365"/>
                  <a:pt x="1694" y="346"/>
                  <a:pt x="1692" y="327"/>
                </a:cubicBezTo>
                <a:cubicBezTo>
                  <a:pt x="1690" y="298"/>
                  <a:pt x="1695" y="269"/>
                  <a:pt x="1701" y="241"/>
                </a:cubicBezTo>
                <a:cubicBezTo>
                  <a:pt x="1707" y="216"/>
                  <a:pt x="1715" y="192"/>
                  <a:pt x="1732" y="173"/>
                </a:cubicBezTo>
                <a:cubicBezTo>
                  <a:pt x="1738" y="167"/>
                  <a:pt x="1744" y="161"/>
                  <a:pt x="1752" y="156"/>
                </a:cubicBezTo>
                <a:cubicBezTo>
                  <a:pt x="1761" y="149"/>
                  <a:pt x="1772" y="146"/>
                  <a:pt x="1780" y="138"/>
                </a:cubicBezTo>
                <a:cubicBezTo>
                  <a:pt x="1794" y="126"/>
                  <a:pt x="1803" y="111"/>
                  <a:pt x="1806" y="92"/>
                </a:cubicBezTo>
                <a:cubicBezTo>
                  <a:pt x="1808" y="76"/>
                  <a:pt x="1811" y="60"/>
                  <a:pt x="1822" y="47"/>
                </a:cubicBezTo>
                <a:cubicBezTo>
                  <a:pt x="1828" y="40"/>
                  <a:pt x="1832" y="31"/>
                  <a:pt x="1836" y="22"/>
                </a:cubicBezTo>
                <a:cubicBezTo>
                  <a:pt x="1845" y="5"/>
                  <a:pt x="1860" y="0"/>
                  <a:pt x="1876" y="10"/>
                </a:cubicBezTo>
                <a:cubicBezTo>
                  <a:pt x="1898" y="23"/>
                  <a:pt x="1919" y="38"/>
                  <a:pt x="1939" y="53"/>
                </a:cubicBezTo>
                <a:cubicBezTo>
                  <a:pt x="1950" y="61"/>
                  <a:pt x="1949" y="72"/>
                  <a:pt x="1942" y="84"/>
                </a:cubicBezTo>
                <a:cubicBezTo>
                  <a:pt x="1933" y="97"/>
                  <a:pt x="1933" y="101"/>
                  <a:pt x="1940" y="111"/>
                </a:cubicBezTo>
                <a:cubicBezTo>
                  <a:pt x="1943" y="115"/>
                  <a:pt x="1946" y="119"/>
                  <a:pt x="1949" y="123"/>
                </a:cubicBezTo>
                <a:cubicBezTo>
                  <a:pt x="1955" y="132"/>
                  <a:pt x="1952" y="138"/>
                  <a:pt x="1940" y="138"/>
                </a:cubicBezTo>
                <a:cubicBezTo>
                  <a:pt x="1935" y="138"/>
                  <a:pt x="1930" y="136"/>
                  <a:pt x="1924" y="135"/>
                </a:cubicBezTo>
                <a:cubicBezTo>
                  <a:pt x="1919" y="142"/>
                  <a:pt x="1908" y="145"/>
                  <a:pt x="1907" y="157"/>
                </a:cubicBezTo>
                <a:cubicBezTo>
                  <a:pt x="1907" y="161"/>
                  <a:pt x="1899" y="163"/>
                  <a:pt x="1895" y="167"/>
                </a:cubicBezTo>
                <a:cubicBezTo>
                  <a:pt x="1889" y="175"/>
                  <a:pt x="1883" y="183"/>
                  <a:pt x="1876" y="190"/>
                </a:cubicBezTo>
                <a:cubicBezTo>
                  <a:pt x="1869" y="198"/>
                  <a:pt x="1860" y="195"/>
                  <a:pt x="1851" y="194"/>
                </a:cubicBezTo>
                <a:cubicBezTo>
                  <a:pt x="1849" y="193"/>
                  <a:pt x="1847" y="194"/>
                  <a:pt x="1844" y="194"/>
                </a:cubicBezTo>
                <a:cubicBezTo>
                  <a:pt x="1844" y="196"/>
                  <a:pt x="1844" y="199"/>
                  <a:pt x="1845" y="201"/>
                </a:cubicBezTo>
                <a:cubicBezTo>
                  <a:pt x="1845" y="204"/>
                  <a:pt x="1847" y="206"/>
                  <a:pt x="1849" y="209"/>
                </a:cubicBezTo>
                <a:cubicBezTo>
                  <a:pt x="1873" y="240"/>
                  <a:pt x="1878" y="277"/>
                  <a:pt x="1876" y="315"/>
                </a:cubicBezTo>
                <a:cubicBezTo>
                  <a:pt x="1875" y="331"/>
                  <a:pt x="1878" y="347"/>
                  <a:pt x="1879" y="362"/>
                </a:cubicBezTo>
                <a:cubicBezTo>
                  <a:pt x="1879" y="384"/>
                  <a:pt x="1894" y="395"/>
                  <a:pt x="1909" y="407"/>
                </a:cubicBezTo>
                <a:cubicBezTo>
                  <a:pt x="1916" y="413"/>
                  <a:pt x="1925" y="418"/>
                  <a:pt x="1933" y="423"/>
                </a:cubicBezTo>
                <a:cubicBezTo>
                  <a:pt x="1935" y="425"/>
                  <a:pt x="1938" y="427"/>
                  <a:pt x="1938" y="429"/>
                </a:cubicBezTo>
                <a:cubicBezTo>
                  <a:pt x="1941" y="439"/>
                  <a:pt x="1950" y="442"/>
                  <a:pt x="1959" y="445"/>
                </a:cubicBezTo>
                <a:cubicBezTo>
                  <a:pt x="1962" y="447"/>
                  <a:pt x="1965" y="449"/>
                  <a:pt x="1969" y="449"/>
                </a:cubicBezTo>
                <a:cubicBezTo>
                  <a:pt x="1986" y="453"/>
                  <a:pt x="1992" y="465"/>
                  <a:pt x="1995" y="480"/>
                </a:cubicBezTo>
                <a:cubicBezTo>
                  <a:pt x="1998" y="493"/>
                  <a:pt x="1989" y="511"/>
                  <a:pt x="1977" y="517"/>
                </a:cubicBezTo>
                <a:cubicBezTo>
                  <a:pt x="1971" y="520"/>
                  <a:pt x="1967" y="521"/>
                  <a:pt x="1970" y="530"/>
                </a:cubicBezTo>
                <a:cubicBezTo>
                  <a:pt x="1971" y="535"/>
                  <a:pt x="1965" y="542"/>
                  <a:pt x="1963" y="549"/>
                </a:cubicBezTo>
                <a:cubicBezTo>
                  <a:pt x="1962" y="549"/>
                  <a:pt x="1961" y="549"/>
                  <a:pt x="1959" y="548"/>
                </a:cubicBezTo>
                <a:cubicBezTo>
                  <a:pt x="1961" y="551"/>
                  <a:pt x="1963" y="553"/>
                  <a:pt x="1965" y="555"/>
                </a:cubicBezTo>
                <a:cubicBezTo>
                  <a:pt x="1966" y="557"/>
                  <a:pt x="1967" y="560"/>
                  <a:pt x="1968" y="563"/>
                </a:cubicBezTo>
                <a:cubicBezTo>
                  <a:pt x="1965" y="564"/>
                  <a:pt x="1962" y="566"/>
                  <a:pt x="1959" y="565"/>
                </a:cubicBezTo>
                <a:cubicBezTo>
                  <a:pt x="1953" y="564"/>
                  <a:pt x="1949" y="566"/>
                  <a:pt x="1947" y="572"/>
                </a:cubicBezTo>
                <a:cubicBezTo>
                  <a:pt x="1942" y="586"/>
                  <a:pt x="1935" y="599"/>
                  <a:pt x="1928" y="612"/>
                </a:cubicBezTo>
                <a:cubicBezTo>
                  <a:pt x="1927" y="614"/>
                  <a:pt x="1927" y="617"/>
                  <a:pt x="1925" y="619"/>
                </a:cubicBezTo>
                <a:cubicBezTo>
                  <a:pt x="1922" y="621"/>
                  <a:pt x="1918" y="621"/>
                  <a:pt x="1914" y="622"/>
                </a:cubicBezTo>
                <a:cubicBezTo>
                  <a:pt x="1913" y="619"/>
                  <a:pt x="1911" y="616"/>
                  <a:pt x="1912" y="613"/>
                </a:cubicBezTo>
                <a:cubicBezTo>
                  <a:pt x="1914" y="604"/>
                  <a:pt x="1918" y="596"/>
                  <a:pt x="1921" y="587"/>
                </a:cubicBezTo>
                <a:cubicBezTo>
                  <a:pt x="1922" y="585"/>
                  <a:pt x="1922" y="583"/>
                  <a:pt x="1923" y="582"/>
                </a:cubicBezTo>
                <a:cubicBezTo>
                  <a:pt x="1922" y="581"/>
                  <a:pt x="1922" y="581"/>
                  <a:pt x="1921" y="580"/>
                </a:cubicBezTo>
                <a:cubicBezTo>
                  <a:pt x="1918" y="582"/>
                  <a:pt x="1915" y="585"/>
                  <a:pt x="1912" y="587"/>
                </a:cubicBezTo>
                <a:cubicBezTo>
                  <a:pt x="1903" y="593"/>
                  <a:pt x="1894" y="600"/>
                  <a:pt x="1885" y="606"/>
                </a:cubicBezTo>
                <a:cubicBezTo>
                  <a:pt x="1883" y="608"/>
                  <a:pt x="1880" y="611"/>
                  <a:pt x="1880" y="612"/>
                </a:cubicBezTo>
                <a:cubicBezTo>
                  <a:pt x="1881" y="617"/>
                  <a:pt x="1883" y="623"/>
                  <a:pt x="1887" y="624"/>
                </a:cubicBezTo>
                <a:cubicBezTo>
                  <a:pt x="1899" y="631"/>
                  <a:pt x="1913" y="636"/>
                  <a:pt x="1926" y="642"/>
                </a:cubicBezTo>
                <a:cubicBezTo>
                  <a:pt x="1957" y="654"/>
                  <a:pt x="1987" y="666"/>
                  <a:pt x="2017" y="679"/>
                </a:cubicBezTo>
                <a:cubicBezTo>
                  <a:pt x="2024" y="682"/>
                  <a:pt x="2027" y="681"/>
                  <a:pt x="2027" y="673"/>
                </a:cubicBezTo>
                <a:cubicBezTo>
                  <a:pt x="2027" y="669"/>
                  <a:pt x="2030" y="666"/>
                  <a:pt x="2031" y="662"/>
                </a:cubicBezTo>
                <a:cubicBezTo>
                  <a:pt x="2045" y="633"/>
                  <a:pt x="2059" y="604"/>
                  <a:pt x="2075" y="575"/>
                </a:cubicBezTo>
                <a:cubicBezTo>
                  <a:pt x="2085" y="557"/>
                  <a:pt x="2098" y="540"/>
                  <a:pt x="2112" y="523"/>
                </a:cubicBezTo>
                <a:cubicBezTo>
                  <a:pt x="2128" y="503"/>
                  <a:pt x="2146" y="485"/>
                  <a:pt x="2162" y="465"/>
                </a:cubicBezTo>
                <a:cubicBezTo>
                  <a:pt x="2167" y="459"/>
                  <a:pt x="2170" y="452"/>
                  <a:pt x="2174" y="446"/>
                </a:cubicBezTo>
                <a:cubicBezTo>
                  <a:pt x="2181" y="434"/>
                  <a:pt x="2187" y="422"/>
                  <a:pt x="2195" y="411"/>
                </a:cubicBezTo>
                <a:cubicBezTo>
                  <a:pt x="2200" y="406"/>
                  <a:pt x="2207" y="402"/>
                  <a:pt x="2212" y="397"/>
                </a:cubicBezTo>
                <a:cubicBezTo>
                  <a:pt x="2215" y="395"/>
                  <a:pt x="2216" y="391"/>
                  <a:pt x="2218" y="388"/>
                </a:cubicBezTo>
                <a:cubicBezTo>
                  <a:pt x="2214" y="386"/>
                  <a:pt x="2209" y="383"/>
                  <a:pt x="2205" y="381"/>
                </a:cubicBezTo>
                <a:cubicBezTo>
                  <a:pt x="2204" y="381"/>
                  <a:pt x="2203" y="382"/>
                  <a:pt x="2202" y="382"/>
                </a:cubicBezTo>
                <a:cubicBezTo>
                  <a:pt x="2188" y="385"/>
                  <a:pt x="2183" y="382"/>
                  <a:pt x="2174" y="364"/>
                </a:cubicBezTo>
                <a:cubicBezTo>
                  <a:pt x="2170" y="357"/>
                  <a:pt x="2167" y="348"/>
                  <a:pt x="2156" y="348"/>
                </a:cubicBezTo>
                <a:cubicBezTo>
                  <a:pt x="2159" y="339"/>
                  <a:pt x="2154" y="337"/>
                  <a:pt x="2147" y="335"/>
                </a:cubicBezTo>
                <a:cubicBezTo>
                  <a:pt x="2128" y="330"/>
                  <a:pt x="2126" y="327"/>
                  <a:pt x="2139" y="312"/>
                </a:cubicBezTo>
                <a:cubicBezTo>
                  <a:pt x="2151" y="298"/>
                  <a:pt x="2151" y="282"/>
                  <a:pt x="2154" y="266"/>
                </a:cubicBezTo>
                <a:cubicBezTo>
                  <a:pt x="2155" y="260"/>
                  <a:pt x="2159" y="253"/>
                  <a:pt x="2163" y="250"/>
                </a:cubicBezTo>
                <a:cubicBezTo>
                  <a:pt x="2182" y="239"/>
                  <a:pt x="2204" y="234"/>
                  <a:pt x="2225" y="233"/>
                </a:cubicBezTo>
                <a:cubicBezTo>
                  <a:pt x="2237" y="233"/>
                  <a:pt x="2249" y="238"/>
                  <a:pt x="2255" y="249"/>
                </a:cubicBezTo>
                <a:cubicBezTo>
                  <a:pt x="2259" y="256"/>
                  <a:pt x="2261" y="265"/>
                  <a:pt x="2261" y="273"/>
                </a:cubicBezTo>
                <a:cubicBezTo>
                  <a:pt x="2261" y="282"/>
                  <a:pt x="2265" y="285"/>
                  <a:pt x="2271" y="290"/>
                </a:cubicBezTo>
                <a:cubicBezTo>
                  <a:pt x="2277" y="294"/>
                  <a:pt x="2282" y="301"/>
                  <a:pt x="2289" y="309"/>
                </a:cubicBezTo>
                <a:cubicBezTo>
                  <a:pt x="2280" y="313"/>
                  <a:pt x="2274" y="316"/>
                  <a:pt x="2267" y="319"/>
                </a:cubicBezTo>
                <a:cubicBezTo>
                  <a:pt x="2261" y="322"/>
                  <a:pt x="2260" y="327"/>
                  <a:pt x="2262" y="333"/>
                </a:cubicBezTo>
                <a:cubicBezTo>
                  <a:pt x="2266" y="348"/>
                  <a:pt x="2271" y="362"/>
                  <a:pt x="2284" y="372"/>
                </a:cubicBezTo>
                <a:cubicBezTo>
                  <a:pt x="2292" y="379"/>
                  <a:pt x="2299" y="388"/>
                  <a:pt x="2306" y="395"/>
                </a:cubicBezTo>
                <a:cubicBezTo>
                  <a:pt x="2329" y="414"/>
                  <a:pt x="2337" y="441"/>
                  <a:pt x="2341" y="468"/>
                </a:cubicBezTo>
                <a:cubicBezTo>
                  <a:pt x="2343" y="487"/>
                  <a:pt x="2341" y="506"/>
                  <a:pt x="2340" y="525"/>
                </a:cubicBezTo>
                <a:cubicBezTo>
                  <a:pt x="2340" y="539"/>
                  <a:pt x="2338" y="553"/>
                  <a:pt x="2338" y="566"/>
                </a:cubicBezTo>
                <a:cubicBezTo>
                  <a:pt x="2338" y="567"/>
                  <a:pt x="2339" y="568"/>
                  <a:pt x="2341" y="571"/>
                </a:cubicBezTo>
                <a:cubicBezTo>
                  <a:pt x="2348" y="562"/>
                  <a:pt x="2355" y="553"/>
                  <a:pt x="2360" y="544"/>
                </a:cubicBezTo>
                <a:cubicBezTo>
                  <a:pt x="2368" y="531"/>
                  <a:pt x="2375" y="518"/>
                  <a:pt x="2382" y="504"/>
                </a:cubicBezTo>
                <a:cubicBezTo>
                  <a:pt x="2389" y="491"/>
                  <a:pt x="2396" y="478"/>
                  <a:pt x="2403" y="465"/>
                </a:cubicBezTo>
                <a:cubicBezTo>
                  <a:pt x="2416" y="441"/>
                  <a:pt x="2430" y="418"/>
                  <a:pt x="2443" y="395"/>
                </a:cubicBezTo>
                <a:cubicBezTo>
                  <a:pt x="2448" y="387"/>
                  <a:pt x="2451" y="378"/>
                  <a:pt x="2455" y="370"/>
                </a:cubicBezTo>
                <a:cubicBezTo>
                  <a:pt x="2456" y="368"/>
                  <a:pt x="2456" y="366"/>
                  <a:pt x="2456" y="363"/>
                </a:cubicBezTo>
                <a:cubicBezTo>
                  <a:pt x="2454" y="352"/>
                  <a:pt x="2452" y="342"/>
                  <a:pt x="2451" y="331"/>
                </a:cubicBezTo>
                <a:cubicBezTo>
                  <a:pt x="2450" y="328"/>
                  <a:pt x="2452" y="326"/>
                  <a:pt x="2453" y="323"/>
                </a:cubicBezTo>
                <a:cubicBezTo>
                  <a:pt x="2457" y="315"/>
                  <a:pt x="2462" y="307"/>
                  <a:pt x="2466" y="298"/>
                </a:cubicBezTo>
                <a:cubicBezTo>
                  <a:pt x="2474" y="280"/>
                  <a:pt x="2486" y="268"/>
                  <a:pt x="2508" y="271"/>
                </a:cubicBezTo>
                <a:cubicBezTo>
                  <a:pt x="2513" y="271"/>
                  <a:pt x="2518" y="271"/>
                  <a:pt x="2524" y="271"/>
                </a:cubicBezTo>
                <a:cubicBezTo>
                  <a:pt x="2520" y="261"/>
                  <a:pt x="2517" y="253"/>
                  <a:pt x="2514" y="246"/>
                </a:cubicBezTo>
                <a:cubicBezTo>
                  <a:pt x="2521" y="240"/>
                  <a:pt x="2523" y="224"/>
                  <a:pt x="2518" y="213"/>
                </a:cubicBezTo>
                <a:cubicBezTo>
                  <a:pt x="2513" y="200"/>
                  <a:pt x="2514" y="196"/>
                  <a:pt x="2524" y="187"/>
                </a:cubicBezTo>
                <a:cubicBezTo>
                  <a:pt x="2546" y="166"/>
                  <a:pt x="2571" y="161"/>
                  <a:pt x="2600" y="170"/>
                </a:cubicBezTo>
                <a:cubicBezTo>
                  <a:pt x="2612" y="173"/>
                  <a:pt x="2617" y="183"/>
                  <a:pt x="2619" y="193"/>
                </a:cubicBezTo>
                <a:cubicBezTo>
                  <a:pt x="2621" y="204"/>
                  <a:pt x="2620" y="215"/>
                  <a:pt x="2622" y="226"/>
                </a:cubicBezTo>
                <a:cubicBezTo>
                  <a:pt x="2623" y="233"/>
                  <a:pt x="2628" y="240"/>
                  <a:pt x="2631" y="247"/>
                </a:cubicBezTo>
                <a:cubicBezTo>
                  <a:pt x="2625" y="246"/>
                  <a:pt x="2621" y="245"/>
                  <a:pt x="2621" y="254"/>
                </a:cubicBezTo>
                <a:cubicBezTo>
                  <a:pt x="2621" y="261"/>
                  <a:pt x="2619" y="268"/>
                  <a:pt x="2617" y="274"/>
                </a:cubicBezTo>
                <a:cubicBezTo>
                  <a:pt x="2615" y="285"/>
                  <a:pt x="2623" y="291"/>
                  <a:pt x="2630" y="296"/>
                </a:cubicBezTo>
                <a:cubicBezTo>
                  <a:pt x="2648" y="309"/>
                  <a:pt x="2667" y="321"/>
                  <a:pt x="2684" y="335"/>
                </a:cubicBezTo>
                <a:cubicBezTo>
                  <a:pt x="2698" y="346"/>
                  <a:pt x="2710" y="359"/>
                  <a:pt x="2710" y="379"/>
                </a:cubicBezTo>
                <a:cubicBezTo>
                  <a:pt x="2710" y="382"/>
                  <a:pt x="2711" y="385"/>
                  <a:pt x="2712" y="388"/>
                </a:cubicBezTo>
                <a:cubicBezTo>
                  <a:pt x="2721" y="410"/>
                  <a:pt x="2717" y="431"/>
                  <a:pt x="2715" y="453"/>
                </a:cubicBezTo>
                <a:cubicBezTo>
                  <a:pt x="2712" y="481"/>
                  <a:pt x="2705" y="508"/>
                  <a:pt x="2708" y="537"/>
                </a:cubicBezTo>
                <a:cubicBezTo>
                  <a:pt x="2709" y="544"/>
                  <a:pt x="2710" y="551"/>
                  <a:pt x="2710" y="558"/>
                </a:cubicBezTo>
                <a:cubicBezTo>
                  <a:pt x="2709" y="592"/>
                  <a:pt x="2707" y="626"/>
                  <a:pt x="2706" y="660"/>
                </a:cubicBezTo>
                <a:cubicBezTo>
                  <a:pt x="2706" y="664"/>
                  <a:pt x="2705" y="668"/>
                  <a:pt x="2704" y="673"/>
                </a:cubicBezTo>
                <a:cubicBezTo>
                  <a:pt x="2706" y="673"/>
                  <a:pt x="2707" y="674"/>
                  <a:pt x="2708" y="674"/>
                </a:cubicBezTo>
                <a:cubicBezTo>
                  <a:pt x="2712" y="669"/>
                  <a:pt x="2716" y="664"/>
                  <a:pt x="2720" y="660"/>
                </a:cubicBezTo>
                <a:cubicBezTo>
                  <a:pt x="2732" y="648"/>
                  <a:pt x="2743" y="635"/>
                  <a:pt x="2757" y="626"/>
                </a:cubicBezTo>
                <a:cubicBezTo>
                  <a:pt x="2770" y="618"/>
                  <a:pt x="2777" y="607"/>
                  <a:pt x="2788" y="598"/>
                </a:cubicBezTo>
                <a:cubicBezTo>
                  <a:pt x="2797" y="590"/>
                  <a:pt x="2804" y="592"/>
                  <a:pt x="2811" y="602"/>
                </a:cubicBezTo>
                <a:cubicBezTo>
                  <a:pt x="2812" y="605"/>
                  <a:pt x="2814" y="609"/>
                  <a:pt x="2816" y="612"/>
                </a:cubicBezTo>
                <a:cubicBezTo>
                  <a:pt x="2821" y="619"/>
                  <a:pt x="2818" y="625"/>
                  <a:pt x="2814" y="631"/>
                </a:cubicBezTo>
                <a:cubicBezTo>
                  <a:pt x="2800" y="653"/>
                  <a:pt x="2787" y="675"/>
                  <a:pt x="2773" y="697"/>
                </a:cubicBezTo>
                <a:cubicBezTo>
                  <a:pt x="2771" y="702"/>
                  <a:pt x="2770" y="708"/>
                  <a:pt x="2770" y="711"/>
                </a:cubicBezTo>
                <a:cubicBezTo>
                  <a:pt x="2766" y="713"/>
                  <a:pt x="2761" y="715"/>
                  <a:pt x="2760" y="718"/>
                </a:cubicBezTo>
                <a:cubicBezTo>
                  <a:pt x="2757" y="722"/>
                  <a:pt x="2751" y="726"/>
                  <a:pt x="2759" y="734"/>
                </a:cubicBezTo>
                <a:cubicBezTo>
                  <a:pt x="2754" y="739"/>
                  <a:pt x="2747" y="743"/>
                  <a:pt x="2742" y="749"/>
                </a:cubicBezTo>
                <a:cubicBezTo>
                  <a:pt x="2736" y="755"/>
                  <a:pt x="2732" y="763"/>
                  <a:pt x="2727" y="770"/>
                </a:cubicBezTo>
                <a:cubicBezTo>
                  <a:pt x="2713" y="792"/>
                  <a:pt x="2700" y="814"/>
                  <a:pt x="2686" y="836"/>
                </a:cubicBezTo>
                <a:cubicBezTo>
                  <a:pt x="2681" y="844"/>
                  <a:pt x="2672" y="850"/>
                  <a:pt x="2664" y="857"/>
                </a:cubicBezTo>
                <a:cubicBezTo>
                  <a:pt x="2660" y="861"/>
                  <a:pt x="2659" y="864"/>
                  <a:pt x="2661" y="870"/>
                </a:cubicBezTo>
                <a:cubicBezTo>
                  <a:pt x="2665" y="878"/>
                  <a:pt x="2666" y="887"/>
                  <a:pt x="2663" y="896"/>
                </a:cubicBezTo>
                <a:cubicBezTo>
                  <a:pt x="2662" y="899"/>
                  <a:pt x="2663" y="903"/>
                  <a:pt x="2664" y="906"/>
                </a:cubicBezTo>
                <a:cubicBezTo>
                  <a:pt x="2668" y="918"/>
                  <a:pt x="2672" y="931"/>
                  <a:pt x="2677" y="943"/>
                </a:cubicBezTo>
                <a:cubicBezTo>
                  <a:pt x="2679" y="949"/>
                  <a:pt x="2683" y="955"/>
                  <a:pt x="2688" y="957"/>
                </a:cubicBezTo>
                <a:cubicBezTo>
                  <a:pt x="2720" y="971"/>
                  <a:pt x="2752" y="984"/>
                  <a:pt x="2784" y="997"/>
                </a:cubicBezTo>
                <a:cubicBezTo>
                  <a:pt x="2788" y="999"/>
                  <a:pt x="2793" y="998"/>
                  <a:pt x="2797" y="998"/>
                </a:cubicBezTo>
                <a:cubicBezTo>
                  <a:pt x="2858" y="998"/>
                  <a:pt x="2918" y="998"/>
                  <a:pt x="2980" y="998"/>
                </a:cubicBezTo>
                <a:cubicBezTo>
                  <a:pt x="2980" y="1027"/>
                  <a:pt x="2980" y="1056"/>
                  <a:pt x="2980" y="1086"/>
                </a:cubicBezTo>
                <a:cubicBezTo>
                  <a:pt x="1987" y="1086"/>
                  <a:pt x="994" y="1086"/>
                  <a:pt x="0" y="1086"/>
                </a:cubicBezTo>
                <a:cubicBezTo>
                  <a:pt x="0" y="992"/>
                  <a:pt x="0" y="899"/>
                  <a:pt x="0" y="806"/>
                </a:cubicBezTo>
                <a:close/>
                <a:moveTo>
                  <a:pt x="2347" y="754"/>
                </a:moveTo>
                <a:cubicBezTo>
                  <a:pt x="2345" y="754"/>
                  <a:pt x="2344" y="754"/>
                  <a:pt x="2343" y="754"/>
                </a:cubicBezTo>
                <a:cubicBezTo>
                  <a:pt x="2339" y="757"/>
                  <a:pt x="2333" y="761"/>
                  <a:pt x="2331" y="765"/>
                </a:cubicBezTo>
                <a:cubicBezTo>
                  <a:pt x="2326" y="774"/>
                  <a:pt x="2323" y="784"/>
                  <a:pt x="2318" y="793"/>
                </a:cubicBezTo>
                <a:cubicBezTo>
                  <a:pt x="2314" y="801"/>
                  <a:pt x="2317" y="804"/>
                  <a:pt x="2324" y="807"/>
                </a:cubicBezTo>
                <a:cubicBezTo>
                  <a:pt x="2357" y="821"/>
                  <a:pt x="2390" y="835"/>
                  <a:pt x="2423" y="848"/>
                </a:cubicBezTo>
                <a:cubicBezTo>
                  <a:pt x="2430" y="852"/>
                  <a:pt x="2433" y="850"/>
                  <a:pt x="2434" y="842"/>
                </a:cubicBezTo>
                <a:cubicBezTo>
                  <a:pt x="2435" y="825"/>
                  <a:pt x="2436" y="808"/>
                  <a:pt x="2438" y="791"/>
                </a:cubicBezTo>
                <a:cubicBezTo>
                  <a:pt x="2438" y="789"/>
                  <a:pt x="2437" y="786"/>
                  <a:pt x="2436" y="784"/>
                </a:cubicBezTo>
                <a:cubicBezTo>
                  <a:pt x="2429" y="769"/>
                  <a:pt x="2430" y="753"/>
                  <a:pt x="2433" y="737"/>
                </a:cubicBezTo>
                <a:cubicBezTo>
                  <a:pt x="2439" y="704"/>
                  <a:pt x="2445" y="671"/>
                  <a:pt x="2451" y="638"/>
                </a:cubicBezTo>
                <a:cubicBezTo>
                  <a:pt x="2455" y="620"/>
                  <a:pt x="2462" y="602"/>
                  <a:pt x="2466" y="584"/>
                </a:cubicBezTo>
                <a:cubicBezTo>
                  <a:pt x="2468" y="579"/>
                  <a:pt x="2469" y="572"/>
                  <a:pt x="2467" y="569"/>
                </a:cubicBezTo>
                <a:cubicBezTo>
                  <a:pt x="2460" y="560"/>
                  <a:pt x="2462" y="552"/>
                  <a:pt x="2468" y="544"/>
                </a:cubicBezTo>
                <a:cubicBezTo>
                  <a:pt x="2470" y="541"/>
                  <a:pt x="2472" y="538"/>
                  <a:pt x="2472" y="534"/>
                </a:cubicBezTo>
                <a:cubicBezTo>
                  <a:pt x="2473" y="526"/>
                  <a:pt x="2473" y="518"/>
                  <a:pt x="2473" y="510"/>
                </a:cubicBezTo>
                <a:cubicBezTo>
                  <a:pt x="2474" y="500"/>
                  <a:pt x="2476" y="490"/>
                  <a:pt x="2476" y="480"/>
                </a:cubicBezTo>
                <a:cubicBezTo>
                  <a:pt x="2477" y="478"/>
                  <a:pt x="2474" y="475"/>
                  <a:pt x="2473" y="472"/>
                </a:cubicBezTo>
                <a:cubicBezTo>
                  <a:pt x="2471" y="474"/>
                  <a:pt x="2469" y="475"/>
                  <a:pt x="2467" y="477"/>
                </a:cubicBezTo>
                <a:cubicBezTo>
                  <a:pt x="2456" y="487"/>
                  <a:pt x="2447" y="497"/>
                  <a:pt x="2436" y="506"/>
                </a:cubicBezTo>
                <a:cubicBezTo>
                  <a:pt x="2423" y="518"/>
                  <a:pt x="2408" y="528"/>
                  <a:pt x="2395" y="540"/>
                </a:cubicBezTo>
                <a:cubicBezTo>
                  <a:pt x="2390" y="544"/>
                  <a:pt x="2384" y="552"/>
                  <a:pt x="2385" y="557"/>
                </a:cubicBezTo>
                <a:cubicBezTo>
                  <a:pt x="2388" y="569"/>
                  <a:pt x="2383" y="578"/>
                  <a:pt x="2376" y="588"/>
                </a:cubicBezTo>
                <a:cubicBezTo>
                  <a:pt x="2374" y="590"/>
                  <a:pt x="2374" y="593"/>
                  <a:pt x="2373" y="596"/>
                </a:cubicBezTo>
                <a:cubicBezTo>
                  <a:pt x="2370" y="606"/>
                  <a:pt x="2367" y="616"/>
                  <a:pt x="2364" y="626"/>
                </a:cubicBezTo>
                <a:cubicBezTo>
                  <a:pt x="2363" y="628"/>
                  <a:pt x="2360" y="629"/>
                  <a:pt x="2357" y="630"/>
                </a:cubicBezTo>
                <a:cubicBezTo>
                  <a:pt x="2349" y="633"/>
                  <a:pt x="2345" y="627"/>
                  <a:pt x="2337" y="621"/>
                </a:cubicBezTo>
                <a:cubicBezTo>
                  <a:pt x="2338" y="630"/>
                  <a:pt x="2338" y="637"/>
                  <a:pt x="2339" y="643"/>
                </a:cubicBezTo>
                <a:cubicBezTo>
                  <a:pt x="2340" y="647"/>
                  <a:pt x="2340" y="652"/>
                  <a:pt x="2342" y="654"/>
                </a:cubicBezTo>
                <a:cubicBezTo>
                  <a:pt x="2351" y="664"/>
                  <a:pt x="2350" y="667"/>
                  <a:pt x="2338" y="671"/>
                </a:cubicBezTo>
                <a:cubicBezTo>
                  <a:pt x="2336" y="672"/>
                  <a:pt x="2333" y="676"/>
                  <a:pt x="2333" y="678"/>
                </a:cubicBezTo>
                <a:cubicBezTo>
                  <a:pt x="2334" y="687"/>
                  <a:pt x="2337" y="696"/>
                  <a:pt x="2338" y="706"/>
                </a:cubicBezTo>
                <a:cubicBezTo>
                  <a:pt x="2341" y="722"/>
                  <a:pt x="2344" y="738"/>
                  <a:pt x="2347" y="754"/>
                </a:cubicBezTo>
                <a:close/>
                <a:moveTo>
                  <a:pt x="2185" y="524"/>
                </a:moveTo>
                <a:cubicBezTo>
                  <a:pt x="2174" y="534"/>
                  <a:pt x="2160" y="543"/>
                  <a:pt x="2151" y="556"/>
                </a:cubicBezTo>
                <a:cubicBezTo>
                  <a:pt x="2137" y="576"/>
                  <a:pt x="2125" y="599"/>
                  <a:pt x="2104" y="614"/>
                </a:cubicBezTo>
                <a:cubicBezTo>
                  <a:pt x="2103" y="615"/>
                  <a:pt x="2102" y="616"/>
                  <a:pt x="2101" y="618"/>
                </a:cubicBezTo>
                <a:cubicBezTo>
                  <a:pt x="2094" y="628"/>
                  <a:pt x="2086" y="638"/>
                  <a:pt x="2079" y="649"/>
                </a:cubicBezTo>
                <a:cubicBezTo>
                  <a:pt x="2076" y="653"/>
                  <a:pt x="2075" y="659"/>
                  <a:pt x="2075" y="664"/>
                </a:cubicBezTo>
                <a:cubicBezTo>
                  <a:pt x="2073" y="673"/>
                  <a:pt x="2073" y="683"/>
                  <a:pt x="2071" y="692"/>
                </a:cubicBezTo>
                <a:cubicBezTo>
                  <a:pt x="2069" y="699"/>
                  <a:pt x="2070" y="702"/>
                  <a:pt x="2077" y="704"/>
                </a:cubicBezTo>
                <a:cubicBezTo>
                  <a:pt x="2103" y="715"/>
                  <a:pt x="2130" y="726"/>
                  <a:pt x="2156" y="738"/>
                </a:cubicBezTo>
                <a:cubicBezTo>
                  <a:pt x="2162" y="740"/>
                  <a:pt x="2165" y="739"/>
                  <a:pt x="2167" y="733"/>
                </a:cubicBezTo>
                <a:cubicBezTo>
                  <a:pt x="2169" y="729"/>
                  <a:pt x="2172" y="724"/>
                  <a:pt x="2174" y="719"/>
                </a:cubicBezTo>
                <a:cubicBezTo>
                  <a:pt x="2179" y="711"/>
                  <a:pt x="2189" y="705"/>
                  <a:pt x="2183" y="693"/>
                </a:cubicBezTo>
                <a:cubicBezTo>
                  <a:pt x="2182" y="692"/>
                  <a:pt x="2183" y="689"/>
                  <a:pt x="2184" y="688"/>
                </a:cubicBezTo>
                <a:cubicBezTo>
                  <a:pt x="2190" y="683"/>
                  <a:pt x="2201" y="679"/>
                  <a:pt x="2186" y="671"/>
                </a:cubicBezTo>
                <a:cubicBezTo>
                  <a:pt x="2186" y="671"/>
                  <a:pt x="2187" y="671"/>
                  <a:pt x="2186" y="670"/>
                </a:cubicBezTo>
                <a:cubicBezTo>
                  <a:pt x="2182" y="652"/>
                  <a:pt x="2178" y="635"/>
                  <a:pt x="2185" y="616"/>
                </a:cubicBezTo>
                <a:cubicBezTo>
                  <a:pt x="2186" y="613"/>
                  <a:pt x="2186" y="609"/>
                  <a:pt x="2186" y="605"/>
                </a:cubicBezTo>
                <a:cubicBezTo>
                  <a:pt x="2186" y="589"/>
                  <a:pt x="2186" y="573"/>
                  <a:pt x="2192" y="558"/>
                </a:cubicBezTo>
                <a:cubicBezTo>
                  <a:pt x="2197" y="547"/>
                  <a:pt x="2199" y="534"/>
                  <a:pt x="2185" y="524"/>
                </a:cubicBezTo>
                <a:close/>
                <a:moveTo>
                  <a:pt x="1366" y="777"/>
                </a:moveTo>
                <a:cubicBezTo>
                  <a:pt x="1379" y="785"/>
                  <a:pt x="1522" y="814"/>
                  <a:pt x="1529" y="811"/>
                </a:cubicBezTo>
                <a:cubicBezTo>
                  <a:pt x="1499" y="768"/>
                  <a:pt x="1404" y="762"/>
                  <a:pt x="1366" y="777"/>
                </a:cubicBezTo>
                <a:close/>
                <a:moveTo>
                  <a:pt x="1885" y="487"/>
                </a:moveTo>
                <a:cubicBezTo>
                  <a:pt x="1880" y="491"/>
                  <a:pt x="1878" y="493"/>
                  <a:pt x="1875" y="494"/>
                </a:cubicBezTo>
                <a:cubicBezTo>
                  <a:pt x="1867" y="498"/>
                  <a:pt x="1866" y="504"/>
                  <a:pt x="1870" y="512"/>
                </a:cubicBezTo>
                <a:cubicBezTo>
                  <a:pt x="1872" y="518"/>
                  <a:pt x="1872" y="524"/>
                  <a:pt x="1873" y="530"/>
                </a:cubicBezTo>
                <a:cubicBezTo>
                  <a:pt x="1874" y="536"/>
                  <a:pt x="1874" y="542"/>
                  <a:pt x="1875" y="548"/>
                </a:cubicBezTo>
                <a:cubicBezTo>
                  <a:pt x="1876" y="551"/>
                  <a:pt x="1879" y="555"/>
                  <a:pt x="1881" y="555"/>
                </a:cubicBezTo>
                <a:cubicBezTo>
                  <a:pt x="1887" y="554"/>
                  <a:pt x="1896" y="554"/>
                  <a:pt x="1898" y="550"/>
                </a:cubicBezTo>
                <a:cubicBezTo>
                  <a:pt x="1906" y="538"/>
                  <a:pt x="1910" y="523"/>
                  <a:pt x="1918" y="511"/>
                </a:cubicBezTo>
                <a:cubicBezTo>
                  <a:pt x="1923" y="501"/>
                  <a:pt x="1919" y="494"/>
                  <a:pt x="1913" y="487"/>
                </a:cubicBezTo>
                <a:cubicBezTo>
                  <a:pt x="1912" y="485"/>
                  <a:pt x="1908" y="484"/>
                  <a:pt x="1906" y="484"/>
                </a:cubicBezTo>
                <a:cubicBezTo>
                  <a:pt x="1905" y="485"/>
                  <a:pt x="1903" y="488"/>
                  <a:pt x="1903" y="491"/>
                </a:cubicBezTo>
                <a:cubicBezTo>
                  <a:pt x="1902" y="499"/>
                  <a:pt x="1902" y="507"/>
                  <a:pt x="1900" y="515"/>
                </a:cubicBezTo>
                <a:cubicBezTo>
                  <a:pt x="1900" y="518"/>
                  <a:pt x="1896" y="521"/>
                  <a:pt x="1894" y="523"/>
                </a:cubicBezTo>
                <a:cubicBezTo>
                  <a:pt x="1891" y="521"/>
                  <a:pt x="1887" y="518"/>
                  <a:pt x="1887" y="515"/>
                </a:cubicBezTo>
                <a:cubicBezTo>
                  <a:pt x="1886" y="510"/>
                  <a:pt x="1887" y="505"/>
                  <a:pt x="1887" y="499"/>
                </a:cubicBezTo>
                <a:cubicBezTo>
                  <a:pt x="1887" y="496"/>
                  <a:pt x="1886" y="492"/>
                  <a:pt x="1885" y="487"/>
                </a:cubicBezTo>
                <a:close/>
                <a:moveTo>
                  <a:pt x="2712" y="705"/>
                </a:moveTo>
                <a:cubicBezTo>
                  <a:pt x="2710" y="705"/>
                  <a:pt x="2709" y="704"/>
                  <a:pt x="2707" y="704"/>
                </a:cubicBezTo>
                <a:cubicBezTo>
                  <a:pt x="2705" y="708"/>
                  <a:pt x="2703" y="713"/>
                  <a:pt x="2700" y="717"/>
                </a:cubicBezTo>
                <a:cubicBezTo>
                  <a:pt x="2695" y="725"/>
                  <a:pt x="2690" y="735"/>
                  <a:pt x="2683" y="741"/>
                </a:cubicBezTo>
                <a:cubicBezTo>
                  <a:pt x="2675" y="749"/>
                  <a:pt x="2672" y="761"/>
                  <a:pt x="2679" y="767"/>
                </a:cubicBezTo>
                <a:cubicBezTo>
                  <a:pt x="2680" y="766"/>
                  <a:pt x="2681" y="766"/>
                  <a:pt x="2681" y="766"/>
                </a:cubicBezTo>
                <a:cubicBezTo>
                  <a:pt x="2691" y="749"/>
                  <a:pt x="2702" y="733"/>
                  <a:pt x="2711" y="716"/>
                </a:cubicBezTo>
                <a:cubicBezTo>
                  <a:pt x="2713" y="713"/>
                  <a:pt x="2712" y="709"/>
                  <a:pt x="2712" y="705"/>
                </a:cubicBezTo>
                <a:close/>
                <a:moveTo>
                  <a:pt x="2759" y="641"/>
                </a:moveTo>
                <a:cubicBezTo>
                  <a:pt x="2758" y="640"/>
                  <a:pt x="2756" y="639"/>
                  <a:pt x="2755" y="638"/>
                </a:cubicBezTo>
                <a:cubicBezTo>
                  <a:pt x="2743" y="652"/>
                  <a:pt x="2730" y="665"/>
                  <a:pt x="2717" y="679"/>
                </a:cubicBezTo>
                <a:cubicBezTo>
                  <a:pt x="2721" y="683"/>
                  <a:pt x="2724" y="687"/>
                  <a:pt x="2728" y="692"/>
                </a:cubicBezTo>
                <a:cubicBezTo>
                  <a:pt x="2739" y="674"/>
                  <a:pt x="2749" y="657"/>
                  <a:pt x="2759" y="641"/>
                </a:cubicBezTo>
                <a:close/>
                <a:moveTo>
                  <a:pt x="1911" y="568"/>
                </a:moveTo>
                <a:cubicBezTo>
                  <a:pt x="1902" y="564"/>
                  <a:pt x="1879" y="565"/>
                  <a:pt x="1879" y="570"/>
                </a:cubicBezTo>
                <a:cubicBezTo>
                  <a:pt x="1877" y="577"/>
                  <a:pt x="1878" y="585"/>
                  <a:pt x="1878" y="592"/>
                </a:cubicBezTo>
                <a:cubicBezTo>
                  <a:pt x="1879" y="593"/>
                  <a:pt x="1880" y="593"/>
                  <a:pt x="1881" y="593"/>
                </a:cubicBezTo>
                <a:cubicBezTo>
                  <a:pt x="1891" y="585"/>
                  <a:pt x="1900" y="577"/>
                  <a:pt x="1911" y="568"/>
                </a:cubicBezTo>
                <a:close/>
                <a:moveTo>
                  <a:pt x="2789" y="650"/>
                </a:moveTo>
                <a:cubicBezTo>
                  <a:pt x="2787" y="649"/>
                  <a:pt x="2785" y="649"/>
                  <a:pt x="2784" y="648"/>
                </a:cubicBezTo>
                <a:cubicBezTo>
                  <a:pt x="2778" y="656"/>
                  <a:pt x="2772" y="663"/>
                  <a:pt x="2768" y="671"/>
                </a:cubicBezTo>
                <a:cubicBezTo>
                  <a:pt x="2766" y="674"/>
                  <a:pt x="2769" y="680"/>
                  <a:pt x="2770" y="684"/>
                </a:cubicBezTo>
                <a:cubicBezTo>
                  <a:pt x="2773" y="682"/>
                  <a:pt x="2776" y="680"/>
                  <a:pt x="2779" y="678"/>
                </a:cubicBezTo>
                <a:cubicBezTo>
                  <a:pt x="2781" y="674"/>
                  <a:pt x="2784" y="670"/>
                  <a:pt x="2785" y="666"/>
                </a:cubicBezTo>
                <a:cubicBezTo>
                  <a:pt x="2787" y="661"/>
                  <a:pt x="2788" y="655"/>
                  <a:pt x="2789" y="650"/>
                </a:cubicBezTo>
                <a:close/>
                <a:moveTo>
                  <a:pt x="2724" y="758"/>
                </a:moveTo>
                <a:cubicBezTo>
                  <a:pt x="2738" y="748"/>
                  <a:pt x="2743" y="734"/>
                  <a:pt x="2736" y="726"/>
                </a:cubicBezTo>
                <a:cubicBezTo>
                  <a:pt x="2721" y="740"/>
                  <a:pt x="2718" y="749"/>
                  <a:pt x="2724" y="758"/>
                </a:cubicBezTo>
                <a:close/>
                <a:moveTo>
                  <a:pt x="2714" y="764"/>
                </a:moveTo>
                <a:cubicBezTo>
                  <a:pt x="2699" y="777"/>
                  <a:pt x="2696" y="788"/>
                  <a:pt x="2704" y="793"/>
                </a:cubicBezTo>
                <a:cubicBezTo>
                  <a:pt x="2718" y="778"/>
                  <a:pt x="2720" y="773"/>
                  <a:pt x="2714" y="764"/>
                </a:cubicBezTo>
                <a:close/>
                <a:moveTo>
                  <a:pt x="2747" y="723"/>
                </a:moveTo>
                <a:cubicBezTo>
                  <a:pt x="2761" y="711"/>
                  <a:pt x="2763" y="703"/>
                  <a:pt x="2756" y="696"/>
                </a:cubicBezTo>
                <a:cubicBezTo>
                  <a:pt x="2742" y="708"/>
                  <a:pt x="2740" y="712"/>
                  <a:pt x="2747" y="723"/>
                </a:cubicBezTo>
                <a:close/>
                <a:moveTo>
                  <a:pt x="2687" y="826"/>
                </a:moveTo>
                <a:cubicBezTo>
                  <a:pt x="2690" y="818"/>
                  <a:pt x="2694" y="811"/>
                  <a:pt x="2697" y="805"/>
                </a:cubicBezTo>
                <a:cubicBezTo>
                  <a:pt x="2683" y="811"/>
                  <a:pt x="2680" y="819"/>
                  <a:pt x="2687" y="826"/>
                </a:cubicBezTo>
                <a:close/>
                <a:moveTo>
                  <a:pt x="2360" y="608"/>
                </a:moveTo>
                <a:cubicBezTo>
                  <a:pt x="2361" y="600"/>
                  <a:pt x="2361" y="595"/>
                  <a:pt x="2362" y="590"/>
                </a:cubicBezTo>
                <a:cubicBezTo>
                  <a:pt x="2360" y="590"/>
                  <a:pt x="2356" y="590"/>
                  <a:pt x="2355" y="591"/>
                </a:cubicBezTo>
                <a:cubicBezTo>
                  <a:pt x="2351" y="596"/>
                  <a:pt x="2352" y="601"/>
                  <a:pt x="2360" y="608"/>
                </a:cubicBezTo>
                <a:close/>
              </a:path>
            </a:pathLst>
          </a:custGeom>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en-US"/>
          </a:p>
        </p:txBody>
      </p:sp>
      <p:sp>
        <p:nvSpPr>
          <p:cNvPr id="4" name="Freeform: Shape 3">
            <a:extLst>
              <a:ext uri="{FF2B5EF4-FFF2-40B4-BE49-F238E27FC236}">
                <a16:creationId xmlns:a16="http://schemas.microsoft.com/office/drawing/2014/main" id="{7A7196E6-5CCE-4093-B4F0-F4442DE9AA87}"/>
              </a:ext>
            </a:extLst>
          </p:cNvPr>
          <p:cNvSpPr>
            <a:spLocks/>
          </p:cNvSpPr>
          <p:nvPr/>
        </p:nvSpPr>
        <p:spPr bwMode="auto">
          <a:xfrm>
            <a:off x="8934968" y="-617517"/>
            <a:ext cx="588534" cy="2537290"/>
          </a:xfrm>
          <a:custGeom>
            <a:avLst/>
            <a:gdLst>
              <a:gd name="connsiteX0" fmla="*/ 70050 w 588534"/>
              <a:gd name="connsiteY0" fmla="*/ 0 h 2537290"/>
              <a:gd name="connsiteX1" fmla="*/ 147182 w 588534"/>
              <a:gd name="connsiteY1" fmla="*/ 0 h 2537290"/>
              <a:gd name="connsiteX2" fmla="*/ 151432 w 588534"/>
              <a:gd name="connsiteY2" fmla="*/ 138082 h 2537290"/>
              <a:gd name="connsiteX3" fmla="*/ 194669 w 588534"/>
              <a:gd name="connsiteY3" fmla="*/ 1542709 h 2537290"/>
              <a:gd name="connsiteX4" fmla="*/ 294266 w 588534"/>
              <a:gd name="connsiteY4" fmla="*/ 1542709 h 2537290"/>
              <a:gd name="connsiteX5" fmla="*/ 380284 w 588534"/>
              <a:gd name="connsiteY5" fmla="*/ 1542709 h 2537290"/>
              <a:gd name="connsiteX6" fmla="*/ 386386 w 588534"/>
              <a:gd name="connsiteY6" fmla="*/ 134471 h 2537290"/>
              <a:gd name="connsiteX7" fmla="*/ 386968 w 588534"/>
              <a:gd name="connsiteY7" fmla="*/ 0 h 2537290"/>
              <a:gd name="connsiteX8" fmla="*/ 463958 w 588534"/>
              <a:gd name="connsiteY8" fmla="*/ 0 h 2537290"/>
              <a:gd name="connsiteX9" fmla="*/ 463251 w 588534"/>
              <a:gd name="connsiteY9" fmla="*/ 163399 h 2537290"/>
              <a:gd name="connsiteX10" fmla="*/ 457246 w 588534"/>
              <a:gd name="connsiteY10" fmla="*/ 1551570 h 2537290"/>
              <a:gd name="connsiteX11" fmla="*/ 516099 w 588534"/>
              <a:gd name="connsiteY11" fmla="*/ 1591446 h 2537290"/>
              <a:gd name="connsiteX12" fmla="*/ 552317 w 588534"/>
              <a:gd name="connsiteY12" fmla="*/ 1631322 h 2537290"/>
              <a:gd name="connsiteX13" fmla="*/ 588534 w 588534"/>
              <a:gd name="connsiteY13" fmla="*/ 1719936 h 2537290"/>
              <a:gd name="connsiteX14" fmla="*/ 588534 w 588534"/>
              <a:gd name="connsiteY14" fmla="*/ 1892734 h 2537290"/>
              <a:gd name="connsiteX15" fmla="*/ 561371 w 588534"/>
              <a:gd name="connsiteY15" fmla="*/ 1972487 h 2537290"/>
              <a:gd name="connsiteX16" fmla="*/ 421028 w 588534"/>
              <a:gd name="connsiteY16" fmla="*/ 2167438 h 2537290"/>
              <a:gd name="connsiteX17" fmla="*/ 384811 w 588534"/>
              <a:gd name="connsiteY17" fmla="*/ 2198453 h 2537290"/>
              <a:gd name="connsiteX18" fmla="*/ 384811 w 588534"/>
              <a:gd name="connsiteY18" fmla="*/ 2202884 h 2537290"/>
              <a:gd name="connsiteX19" fmla="*/ 344067 w 588534"/>
              <a:gd name="connsiteY19" fmla="*/ 2362388 h 2537290"/>
              <a:gd name="connsiteX20" fmla="*/ 484408 w 588534"/>
              <a:gd name="connsiteY20" fmla="*/ 2371249 h 2537290"/>
              <a:gd name="connsiteX21" fmla="*/ 511572 w 588534"/>
              <a:gd name="connsiteY21" fmla="*/ 2269344 h 2537290"/>
              <a:gd name="connsiteX22" fmla="*/ 511572 w 588534"/>
              <a:gd name="connsiteY22" fmla="*/ 2256052 h 2537290"/>
              <a:gd name="connsiteX23" fmla="*/ 511572 w 588534"/>
              <a:gd name="connsiteY23" fmla="*/ 2225037 h 2537290"/>
              <a:gd name="connsiteX24" fmla="*/ 543262 w 588534"/>
              <a:gd name="connsiteY24" fmla="*/ 2220606 h 2537290"/>
              <a:gd name="connsiteX25" fmla="*/ 552317 w 588534"/>
              <a:gd name="connsiteY25" fmla="*/ 2260482 h 2537290"/>
              <a:gd name="connsiteX26" fmla="*/ 552317 w 588534"/>
              <a:gd name="connsiteY26" fmla="*/ 2273774 h 2537290"/>
              <a:gd name="connsiteX27" fmla="*/ 552317 w 588534"/>
              <a:gd name="connsiteY27" fmla="*/ 2287066 h 2537290"/>
              <a:gd name="connsiteX28" fmla="*/ 543262 w 588534"/>
              <a:gd name="connsiteY28" fmla="*/ 2464295 h 2537290"/>
              <a:gd name="connsiteX29" fmla="*/ 307849 w 588534"/>
              <a:gd name="connsiteY29" fmla="*/ 2526324 h 2537290"/>
              <a:gd name="connsiteX30" fmla="*/ 172033 w 588534"/>
              <a:gd name="connsiteY30" fmla="*/ 2309220 h 2537290"/>
              <a:gd name="connsiteX31" fmla="*/ 203723 w 588534"/>
              <a:gd name="connsiteY31" fmla="*/ 2202884 h 2537290"/>
              <a:gd name="connsiteX32" fmla="*/ 167506 w 588534"/>
              <a:gd name="connsiteY32" fmla="*/ 2167438 h 2537290"/>
              <a:gd name="connsiteX33" fmla="*/ 27163 w 588534"/>
              <a:gd name="connsiteY33" fmla="*/ 1972487 h 2537290"/>
              <a:gd name="connsiteX34" fmla="*/ 0 w 588534"/>
              <a:gd name="connsiteY34" fmla="*/ 1892734 h 2537290"/>
              <a:gd name="connsiteX35" fmla="*/ 0 w 588534"/>
              <a:gd name="connsiteY35" fmla="*/ 1719936 h 2537290"/>
              <a:gd name="connsiteX36" fmla="*/ 36217 w 588534"/>
              <a:gd name="connsiteY36" fmla="*/ 1631322 h 2537290"/>
              <a:gd name="connsiteX37" fmla="*/ 72435 w 588534"/>
              <a:gd name="connsiteY37" fmla="*/ 1591446 h 2537290"/>
              <a:gd name="connsiteX38" fmla="*/ 117707 w 588534"/>
              <a:gd name="connsiteY38" fmla="*/ 1556001 h 2537290"/>
              <a:gd name="connsiteX39" fmla="*/ 73771 w 588534"/>
              <a:gd name="connsiteY39" fmla="*/ 121486 h 253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88534" h="2537290">
                <a:moveTo>
                  <a:pt x="70050" y="0"/>
                </a:moveTo>
                <a:lnTo>
                  <a:pt x="147182" y="0"/>
                </a:lnTo>
                <a:lnTo>
                  <a:pt x="151432" y="138082"/>
                </a:lnTo>
                <a:cubicBezTo>
                  <a:pt x="164391" y="559084"/>
                  <a:pt x="178753" y="1025650"/>
                  <a:pt x="194669" y="1542709"/>
                </a:cubicBezTo>
                <a:cubicBezTo>
                  <a:pt x="194669" y="1542709"/>
                  <a:pt x="194669" y="1542709"/>
                  <a:pt x="294266" y="1542709"/>
                </a:cubicBezTo>
                <a:cubicBezTo>
                  <a:pt x="294266" y="1542709"/>
                  <a:pt x="294266" y="1542709"/>
                  <a:pt x="380284" y="1542709"/>
                </a:cubicBezTo>
                <a:cubicBezTo>
                  <a:pt x="380284" y="1542709"/>
                  <a:pt x="380284" y="1542709"/>
                  <a:pt x="386386" y="134471"/>
                </a:cubicBezTo>
                <a:lnTo>
                  <a:pt x="386968" y="0"/>
                </a:lnTo>
                <a:lnTo>
                  <a:pt x="463958" y="0"/>
                </a:lnTo>
                <a:lnTo>
                  <a:pt x="463251" y="163399"/>
                </a:lnTo>
                <a:cubicBezTo>
                  <a:pt x="461451" y="579469"/>
                  <a:pt x="459456" y="1040568"/>
                  <a:pt x="457246" y="1551570"/>
                </a:cubicBezTo>
                <a:cubicBezTo>
                  <a:pt x="479882" y="1560432"/>
                  <a:pt x="497990" y="1573724"/>
                  <a:pt x="516099" y="1591446"/>
                </a:cubicBezTo>
                <a:cubicBezTo>
                  <a:pt x="516099" y="1591446"/>
                  <a:pt x="516099" y="1591446"/>
                  <a:pt x="552317" y="1631322"/>
                </a:cubicBezTo>
                <a:cubicBezTo>
                  <a:pt x="574953" y="1653476"/>
                  <a:pt x="588534" y="1688921"/>
                  <a:pt x="588534" y="1719936"/>
                </a:cubicBezTo>
                <a:cubicBezTo>
                  <a:pt x="588534" y="1719936"/>
                  <a:pt x="588534" y="1719936"/>
                  <a:pt x="588534" y="1892734"/>
                </a:cubicBezTo>
                <a:cubicBezTo>
                  <a:pt x="588534" y="1919318"/>
                  <a:pt x="579479" y="1945902"/>
                  <a:pt x="561371" y="1972487"/>
                </a:cubicBezTo>
                <a:cubicBezTo>
                  <a:pt x="561371" y="1972487"/>
                  <a:pt x="561371" y="1972487"/>
                  <a:pt x="421028" y="2167438"/>
                </a:cubicBezTo>
                <a:cubicBezTo>
                  <a:pt x="411973" y="2180730"/>
                  <a:pt x="398392" y="2189591"/>
                  <a:pt x="384811" y="2198453"/>
                </a:cubicBezTo>
                <a:cubicBezTo>
                  <a:pt x="384811" y="2202884"/>
                  <a:pt x="384811" y="2202884"/>
                  <a:pt x="384811" y="2202884"/>
                </a:cubicBezTo>
                <a:cubicBezTo>
                  <a:pt x="366701" y="2233898"/>
                  <a:pt x="325957" y="2313650"/>
                  <a:pt x="344067" y="2362388"/>
                </a:cubicBezTo>
                <a:cubicBezTo>
                  <a:pt x="362175" y="2411127"/>
                  <a:pt x="457246" y="2415557"/>
                  <a:pt x="484408" y="2371249"/>
                </a:cubicBezTo>
                <a:cubicBezTo>
                  <a:pt x="497990" y="2349096"/>
                  <a:pt x="507044" y="2304789"/>
                  <a:pt x="511572" y="2269344"/>
                </a:cubicBezTo>
                <a:cubicBezTo>
                  <a:pt x="511572" y="2264913"/>
                  <a:pt x="511572" y="2260482"/>
                  <a:pt x="511572" y="2256052"/>
                </a:cubicBezTo>
                <a:cubicBezTo>
                  <a:pt x="511572" y="2251621"/>
                  <a:pt x="511572" y="2238329"/>
                  <a:pt x="511572" y="2225037"/>
                </a:cubicBezTo>
                <a:cubicBezTo>
                  <a:pt x="511572" y="2207314"/>
                  <a:pt x="538735" y="2202884"/>
                  <a:pt x="543262" y="2220606"/>
                </a:cubicBezTo>
                <a:cubicBezTo>
                  <a:pt x="547790" y="2233898"/>
                  <a:pt x="547790" y="2251621"/>
                  <a:pt x="552317" y="2260482"/>
                </a:cubicBezTo>
                <a:cubicBezTo>
                  <a:pt x="552317" y="2264913"/>
                  <a:pt x="552317" y="2269344"/>
                  <a:pt x="552317" y="2273774"/>
                </a:cubicBezTo>
                <a:cubicBezTo>
                  <a:pt x="552317" y="2278205"/>
                  <a:pt x="552317" y="2282636"/>
                  <a:pt x="552317" y="2287066"/>
                </a:cubicBezTo>
                <a:cubicBezTo>
                  <a:pt x="556843" y="2313650"/>
                  <a:pt x="584007" y="2388973"/>
                  <a:pt x="543262" y="2464295"/>
                </a:cubicBezTo>
                <a:cubicBezTo>
                  <a:pt x="507044" y="2530755"/>
                  <a:pt x="393865" y="2552908"/>
                  <a:pt x="307849" y="2526324"/>
                </a:cubicBezTo>
                <a:cubicBezTo>
                  <a:pt x="208250" y="2495309"/>
                  <a:pt x="162978" y="2397835"/>
                  <a:pt x="172033" y="2309220"/>
                </a:cubicBezTo>
                <a:cubicBezTo>
                  <a:pt x="176561" y="2273774"/>
                  <a:pt x="190142" y="2233898"/>
                  <a:pt x="203723" y="2202884"/>
                </a:cubicBezTo>
                <a:cubicBezTo>
                  <a:pt x="190142" y="2194022"/>
                  <a:pt x="176561" y="2180730"/>
                  <a:pt x="167506" y="2167438"/>
                </a:cubicBezTo>
                <a:cubicBezTo>
                  <a:pt x="167506" y="2167438"/>
                  <a:pt x="167506" y="2167438"/>
                  <a:pt x="27163" y="1972487"/>
                </a:cubicBezTo>
                <a:cubicBezTo>
                  <a:pt x="9055" y="1945902"/>
                  <a:pt x="0" y="1919318"/>
                  <a:pt x="0" y="1892734"/>
                </a:cubicBezTo>
                <a:cubicBezTo>
                  <a:pt x="0" y="1892734"/>
                  <a:pt x="0" y="1892734"/>
                  <a:pt x="0" y="1719936"/>
                </a:cubicBezTo>
                <a:cubicBezTo>
                  <a:pt x="0" y="1688921"/>
                  <a:pt x="13581" y="1653476"/>
                  <a:pt x="36217" y="1631322"/>
                </a:cubicBezTo>
                <a:cubicBezTo>
                  <a:pt x="36217" y="1631322"/>
                  <a:pt x="36217" y="1631322"/>
                  <a:pt x="72435" y="1591446"/>
                </a:cubicBezTo>
                <a:cubicBezTo>
                  <a:pt x="86016" y="1578154"/>
                  <a:pt x="99598" y="1564862"/>
                  <a:pt x="117707" y="1556001"/>
                </a:cubicBezTo>
                <a:cubicBezTo>
                  <a:pt x="117707" y="1556001"/>
                  <a:pt x="117707" y="1556001"/>
                  <a:pt x="73771" y="121486"/>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US" dirty="0"/>
          </a:p>
        </p:txBody>
      </p:sp>
      <p:sp>
        <p:nvSpPr>
          <p:cNvPr id="9" name="TextBox 8">
            <a:extLst>
              <a:ext uri="{FF2B5EF4-FFF2-40B4-BE49-F238E27FC236}">
                <a16:creationId xmlns:a16="http://schemas.microsoft.com/office/drawing/2014/main" id="{249B80F9-37DC-415C-BB58-D60CCA13D8E1}"/>
              </a:ext>
            </a:extLst>
          </p:cNvPr>
          <p:cNvSpPr txBox="1"/>
          <p:nvPr/>
        </p:nvSpPr>
        <p:spPr>
          <a:xfrm>
            <a:off x="3065711" y="483814"/>
            <a:ext cx="5603275" cy="1569660"/>
          </a:xfrm>
          <a:prstGeom prst="rect">
            <a:avLst/>
          </a:prstGeom>
          <a:noFill/>
        </p:spPr>
        <p:txBody>
          <a:bodyPr wrap="square" rtlCol="0" anchor="ctr">
            <a:spAutoFit/>
          </a:bodyPr>
          <a:lstStyle/>
          <a:p>
            <a:pPr algn="ctr"/>
            <a:r>
              <a:rPr lang="en-US" altLang="ko-KR" sz="2400" b="1" dirty="0">
                <a:latin typeface="Times New Roman" panose="02020603050405020304" pitchFamily="18" charset="0"/>
                <a:cs typeface="Times New Roman" panose="02020603050405020304" pitchFamily="18" charset="0"/>
              </a:rPr>
              <a:t>An-Najah National University</a:t>
            </a:r>
          </a:p>
          <a:p>
            <a:pPr algn="ctr"/>
            <a:r>
              <a:rPr lang="en-US" altLang="ko-KR" sz="2400" b="1" dirty="0">
                <a:latin typeface="Times New Roman" panose="02020603050405020304" pitchFamily="18" charset="0"/>
                <a:cs typeface="Times New Roman" panose="02020603050405020304" pitchFamily="18" charset="0"/>
              </a:rPr>
              <a:t>Facility of Engineering and Information Technology </a:t>
            </a:r>
          </a:p>
          <a:p>
            <a:pPr algn="ctr"/>
            <a:r>
              <a:rPr lang="en-US" altLang="ko-KR" sz="2400" b="1" dirty="0">
                <a:latin typeface="Times New Roman" panose="02020603050405020304" pitchFamily="18" charset="0"/>
                <a:cs typeface="Times New Roman" panose="02020603050405020304" pitchFamily="18" charset="0"/>
              </a:rPr>
              <a:t>Civil Engineering department</a:t>
            </a:r>
          </a:p>
        </p:txBody>
      </p:sp>
      <p:pic>
        <p:nvPicPr>
          <p:cNvPr id="12" name="Picture 11">
            <a:extLst>
              <a:ext uri="{FF2B5EF4-FFF2-40B4-BE49-F238E27FC236}">
                <a16:creationId xmlns:a16="http://schemas.microsoft.com/office/drawing/2014/main" id="{9D7FA203-7C72-4330-8255-0324658C3554}"/>
              </a:ext>
            </a:extLst>
          </p:cNvPr>
          <p:cNvPicPr/>
          <p:nvPr/>
        </p:nvPicPr>
        <p:blipFill rotWithShape="1">
          <a:blip r:embed="rId2">
            <a:extLst>
              <a:ext uri="{28A0092B-C50C-407E-A947-70E740481C1C}">
                <a14:useLocalDpi xmlns:a14="http://schemas.microsoft.com/office/drawing/2010/main" val="0"/>
              </a:ext>
            </a:extLst>
          </a:blip>
          <a:srcRect l="4735" t="2797" r="2014" b="3496"/>
          <a:stretch/>
        </p:blipFill>
        <p:spPr bwMode="auto">
          <a:xfrm>
            <a:off x="596832" y="178903"/>
            <a:ext cx="2468880" cy="2194560"/>
          </a:xfrm>
          <a:prstGeom prst="flowChartConnector">
            <a:avLst/>
          </a:prstGeom>
          <a:noFill/>
          <a:ln>
            <a:noFill/>
          </a:ln>
          <a:extLst>
            <a:ext uri="{53640926-AAD7-44D8-BBD7-CCE9431645EC}">
              <a14:shadowObscured xmlns:a14="http://schemas.microsoft.com/office/drawing/2010/main"/>
            </a:ext>
          </a:extLst>
        </p:spPr>
      </p:pic>
      <p:sp>
        <p:nvSpPr>
          <p:cNvPr id="17" name="TextBox 16">
            <a:extLst>
              <a:ext uri="{FF2B5EF4-FFF2-40B4-BE49-F238E27FC236}">
                <a16:creationId xmlns:a16="http://schemas.microsoft.com/office/drawing/2014/main" id="{DC1B83DA-A14B-4522-B433-F67A79E47B37}"/>
              </a:ext>
            </a:extLst>
          </p:cNvPr>
          <p:cNvSpPr txBox="1"/>
          <p:nvPr/>
        </p:nvSpPr>
        <p:spPr>
          <a:xfrm>
            <a:off x="278294" y="2373463"/>
            <a:ext cx="11039563" cy="584775"/>
          </a:xfrm>
          <a:prstGeom prst="rect">
            <a:avLst/>
          </a:prstGeom>
          <a:noFill/>
        </p:spPr>
        <p:txBody>
          <a:bodyPr wrap="square" rtlCol="0">
            <a:spAutoFit/>
          </a:bodyPr>
          <a:lstStyle/>
          <a:p>
            <a:r>
              <a:rPr lang="en-US" altLang="ko-KR" sz="3200" b="1" dirty="0">
                <a:solidFill>
                  <a:schemeClr val="bg1"/>
                </a:solidFill>
                <a:latin typeface="Times New Roman" panose="02020603050405020304" pitchFamily="18" charset="0"/>
                <a:cs typeface="Times New Roman" panose="02020603050405020304" pitchFamily="18" charset="0"/>
              </a:rPr>
              <a:t>Redesign Of Residential Building include seismic loads.</a:t>
            </a:r>
          </a:p>
        </p:txBody>
      </p:sp>
      <p:sp>
        <p:nvSpPr>
          <p:cNvPr id="18" name="TextBox 17">
            <a:extLst>
              <a:ext uri="{FF2B5EF4-FFF2-40B4-BE49-F238E27FC236}">
                <a16:creationId xmlns:a16="http://schemas.microsoft.com/office/drawing/2014/main" id="{49F076E0-66F4-4480-9BA7-4E1BB3309AF2}"/>
              </a:ext>
            </a:extLst>
          </p:cNvPr>
          <p:cNvSpPr txBox="1"/>
          <p:nvPr/>
        </p:nvSpPr>
        <p:spPr>
          <a:xfrm>
            <a:off x="338762" y="2976025"/>
            <a:ext cx="6163615" cy="1938992"/>
          </a:xfrm>
          <a:prstGeom prst="rect">
            <a:avLst/>
          </a:prstGeom>
          <a:noFill/>
        </p:spPr>
        <p:txBody>
          <a:bodyPr wrap="square" rtlCol="0">
            <a:spAutoFit/>
          </a:bodyPr>
          <a:lstStyle/>
          <a:p>
            <a:r>
              <a:rPr lang="en-US" altLang="ko-KR" sz="2400" b="1" dirty="0">
                <a:latin typeface="Times New Roman" panose="02020603050405020304" pitchFamily="18" charset="0"/>
                <a:cs typeface="Times New Roman" panose="02020603050405020304" pitchFamily="18" charset="0"/>
              </a:rPr>
              <a:t>Prepared by: </a:t>
            </a:r>
            <a:r>
              <a:rPr lang="en-GB" altLang="ko-KR" sz="2400" b="1" dirty="0" err="1">
                <a:latin typeface="Times New Roman" panose="02020603050405020304" pitchFamily="18" charset="0"/>
                <a:cs typeface="Times New Roman" panose="02020603050405020304" pitchFamily="18" charset="0"/>
              </a:rPr>
              <a:t>Oday</a:t>
            </a:r>
            <a:r>
              <a:rPr lang="en-GB" altLang="ko-KR" sz="2400" b="1" dirty="0">
                <a:latin typeface="Times New Roman" panose="02020603050405020304" pitchFamily="18" charset="0"/>
                <a:cs typeface="Times New Roman" panose="02020603050405020304" pitchFamily="18" charset="0"/>
              </a:rPr>
              <a:t>  Odeh</a:t>
            </a:r>
          </a:p>
          <a:p>
            <a:r>
              <a:rPr lang="en-GB" altLang="ko-KR" sz="2400" b="1" dirty="0">
                <a:latin typeface="Times New Roman" panose="02020603050405020304" pitchFamily="18" charset="0"/>
                <a:cs typeface="Times New Roman" panose="02020603050405020304" pitchFamily="18" charset="0"/>
              </a:rPr>
              <a:t>                        Hamza </a:t>
            </a:r>
            <a:r>
              <a:rPr lang="en-GB" altLang="ko-KR" sz="2400" b="1" dirty="0" err="1">
                <a:latin typeface="Times New Roman" panose="02020603050405020304" pitchFamily="18" charset="0"/>
                <a:cs typeface="Times New Roman" panose="02020603050405020304" pitchFamily="18" charset="0"/>
              </a:rPr>
              <a:t>Souqi</a:t>
            </a:r>
            <a:endParaRPr lang="en-GB" altLang="ko-KR" sz="2400" b="1" dirty="0">
              <a:latin typeface="Times New Roman" panose="02020603050405020304" pitchFamily="18" charset="0"/>
              <a:cs typeface="Times New Roman" panose="02020603050405020304" pitchFamily="18" charset="0"/>
            </a:endParaRPr>
          </a:p>
          <a:p>
            <a:r>
              <a:rPr lang="en-GB" altLang="ko-KR" sz="2400" b="1" dirty="0">
                <a:latin typeface="Times New Roman" panose="02020603050405020304" pitchFamily="18" charset="0"/>
                <a:cs typeface="Times New Roman" panose="02020603050405020304" pitchFamily="18" charset="0"/>
              </a:rPr>
              <a:t>                        Hasan </a:t>
            </a:r>
            <a:r>
              <a:rPr lang="en-GB" altLang="ko-KR" sz="2400" b="1" dirty="0" err="1">
                <a:latin typeface="Times New Roman" panose="02020603050405020304" pitchFamily="18" charset="0"/>
                <a:cs typeface="Times New Roman" panose="02020603050405020304" pitchFamily="18" charset="0"/>
              </a:rPr>
              <a:t>Kmail</a:t>
            </a:r>
            <a:endParaRPr lang="en-US" altLang="ko-KR" sz="2400" b="1" dirty="0">
              <a:latin typeface="Times New Roman" panose="02020603050405020304" pitchFamily="18" charset="0"/>
              <a:cs typeface="Times New Roman" panose="02020603050405020304" pitchFamily="18" charset="0"/>
            </a:endParaRPr>
          </a:p>
          <a:p>
            <a:endParaRPr lang="en-US" altLang="ko-KR" sz="2400" b="1" dirty="0">
              <a:latin typeface="Times New Roman" panose="02020603050405020304" pitchFamily="18" charset="0"/>
              <a:cs typeface="Times New Roman" panose="02020603050405020304" pitchFamily="18" charset="0"/>
            </a:endParaRPr>
          </a:p>
          <a:p>
            <a:r>
              <a:rPr lang="en-US" altLang="ko-KR" sz="2400" b="1" dirty="0">
                <a:latin typeface="Times New Roman" panose="02020603050405020304" pitchFamily="18" charset="0"/>
                <a:cs typeface="Times New Roman" panose="02020603050405020304" pitchFamily="18" charset="0"/>
              </a:rPr>
              <a:t>Supervised by: Dr. Mahmoud  Dwekat</a:t>
            </a:r>
          </a:p>
        </p:txBody>
      </p:sp>
    </p:spTree>
    <p:extLst>
      <p:ext uri="{BB962C8B-B14F-4D97-AF65-F5344CB8AC3E}">
        <p14:creationId xmlns:p14="http://schemas.microsoft.com/office/powerpoint/2010/main" val="21871138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hevron 3">
            <a:extLst>
              <a:ext uri="{FF2B5EF4-FFF2-40B4-BE49-F238E27FC236}">
                <a16:creationId xmlns:a16="http://schemas.microsoft.com/office/drawing/2014/main" id="{86603496-DE52-4CB0-B9E5-AD9536E101A5}"/>
              </a:ext>
            </a:extLst>
          </p:cNvPr>
          <p:cNvSpPr/>
          <p:nvPr/>
        </p:nvSpPr>
        <p:spPr>
          <a:xfrm>
            <a:off x="386784" y="2497392"/>
            <a:ext cx="478800" cy="558600"/>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p:sp>
        <p:nvSpPr>
          <p:cNvPr id="5" name="Chevron 4">
            <a:extLst>
              <a:ext uri="{FF2B5EF4-FFF2-40B4-BE49-F238E27FC236}">
                <a16:creationId xmlns:a16="http://schemas.microsoft.com/office/drawing/2014/main" id="{FECE6228-3A37-497B-A04D-A4C0878BC7C6}"/>
              </a:ext>
            </a:extLst>
          </p:cNvPr>
          <p:cNvSpPr/>
          <p:nvPr/>
        </p:nvSpPr>
        <p:spPr>
          <a:xfrm>
            <a:off x="399130" y="3161894"/>
            <a:ext cx="478800" cy="558600"/>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p:sp>
        <p:nvSpPr>
          <p:cNvPr id="6" name="Chevron 5">
            <a:extLst>
              <a:ext uri="{FF2B5EF4-FFF2-40B4-BE49-F238E27FC236}">
                <a16:creationId xmlns:a16="http://schemas.microsoft.com/office/drawing/2014/main" id="{CAEA5ECD-8E1F-4F5B-A392-AB616199A2E9}"/>
              </a:ext>
            </a:extLst>
          </p:cNvPr>
          <p:cNvSpPr/>
          <p:nvPr/>
        </p:nvSpPr>
        <p:spPr>
          <a:xfrm>
            <a:off x="414842" y="4640270"/>
            <a:ext cx="478800" cy="558600"/>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p:sp>
        <p:nvSpPr>
          <p:cNvPr id="18" name="TextBox 17">
            <a:extLst>
              <a:ext uri="{FF2B5EF4-FFF2-40B4-BE49-F238E27FC236}">
                <a16:creationId xmlns:a16="http://schemas.microsoft.com/office/drawing/2014/main" id="{55C20FBB-545D-48A6-BE17-90786B637724}"/>
              </a:ext>
            </a:extLst>
          </p:cNvPr>
          <p:cNvSpPr txBox="1"/>
          <p:nvPr/>
        </p:nvSpPr>
        <p:spPr>
          <a:xfrm>
            <a:off x="877930" y="3186460"/>
            <a:ext cx="9940581" cy="461665"/>
          </a:xfrm>
          <a:prstGeom prst="rect">
            <a:avLst/>
          </a:prstGeom>
          <a:noFill/>
        </p:spPr>
        <p:txBody>
          <a:bodyPr wrap="square" rtlCol="0" anchor="ctr">
            <a:spAutoFit/>
          </a:bodyPr>
          <a:lstStyle/>
          <a:p>
            <a:r>
              <a:rPr lang="en-US" altLang="ko-KR" sz="2400" dirty="0">
                <a:solidFill>
                  <a:schemeClr val="bg1"/>
                </a:solidFill>
                <a:latin typeface="Times New Roman" panose="02020603050405020304" pitchFamily="18" charset="0"/>
                <a:cs typeface="Times New Roman" panose="02020603050405020304" pitchFamily="18" charset="0"/>
              </a:rPr>
              <a:t>ASTM for material properties and specification. </a:t>
            </a:r>
            <a:endParaRPr lang="ko-KR" altLang="en-US" sz="2400" dirty="0">
              <a:solidFill>
                <a:schemeClr val="bg1"/>
              </a:solidFill>
              <a:latin typeface="Times New Roman" panose="02020603050405020304" pitchFamily="18" charset="0"/>
              <a:cs typeface="Times New Roman" panose="02020603050405020304" pitchFamily="18" charset="0"/>
            </a:endParaRPr>
          </a:p>
        </p:txBody>
      </p:sp>
      <p:sp>
        <p:nvSpPr>
          <p:cNvPr id="27" name="TextBox 26">
            <a:extLst>
              <a:ext uri="{FF2B5EF4-FFF2-40B4-BE49-F238E27FC236}">
                <a16:creationId xmlns:a16="http://schemas.microsoft.com/office/drawing/2014/main" id="{E94CBBE7-AA58-4178-AF3E-E7E445BE3DFF}"/>
              </a:ext>
            </a:extLst>
          </p:cNvPr>
          <p:cNvSpPr txBox="1"/>
          <p:nvPr/>
        </p:nvSpPr>
        <p:spPr>
          <a:xfrm>
            <a:off x="386784" y="679416"/>
            <a:ext cx="6191673" cy="923330"/>
          </a:xfrm>
          <a:prstGeom prst="rect">
            <a:avLst/>
          </a:prstGeom>
          <a:noFill/>
        </p:spPr>
        <p:txBody>
          <a:bodyPr wrap="square" rtlCol="0" anchor="ctr">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01 Introduction</a:t>
            </a:r>
            <a:endParaRPr lang="ko-KR" altLang="en-US" sz="5400" dirty="0">
              <a:solidFill>
                <a:schemeClr val="bg1"/>
              </a:solidFill>
              <a:latin typeface="Times New Roman" panose="02020603050405020304" pitchFamily="18" charset="0"/>
              <a:cs typeface="Times New Roman" panose="02020603050405020304" pitchFamily="18" charset="0"/>
            </a:endParaRPr>
          </a:p>
        </p:txBody>
      </p:sp>
      <p:sp>
        <p:nvSpPr>
          <p:cNvPr id="28" name="TextBox 27">
            <a:extLst>
              <a:ext uri="{FF2B5EF4-FFF2-40B4-BE49-F238E27FC236}">
                <a16:creationId xmlns:a16="http://schemas.microsoft.com/office/drawing/2014/main" id="{68EF81F5-031B-4906-BA08-078204E81164}"/>
              </a:ext>
            </a:extLst>
          </p:cNvPr>
          <p:cNvSpPr txBox="1"/>
          <p:nvPr/>
        </p:nvSpPr>
        <p:spPr>
          <a:xfrm>
            <a:off x="414842" y="1746741"/>
            <a:ext cx="6163615" cy="584775"/>
          </a:xfrm>
          <a:prstGeom prst="rect">
            <a:avLst/>
          </a:prstGeom>
          <a:noFill/>
        </p:spPr>
        <p:txBody>
          <a:bodyPr wrap="square" rtlCol="0">
            <a:spAutoFit/>
          </a:bodyPr>
          <a:lstStyle/>
          <a:p>
            <a:r>
              <a:rPr lang="en-US" altLang="ko-KR" sz="3200" dirty="0">
                <a:solidFill>
                  <a:schemeClr val="bg1"/>
                </a:solidFill>
                <a:latin typeface="Times New Roman" panose="02020603050405020304" pitchFamily="18" charset="0"/>
                <a:cs typeface="Times New Roman" panose="02020603050405020304" pitchFamily="18" charset="0"/>
              </a:rPr>
              <a:t>Codes and Standard:- </a:t>
            </a:r>
          </a:p>
        </p:txBody>
      </p:sp>
      <p:sp>
        <p:nvSpPr>
          <p:cNvPr id="13" name="TextBox 12">
            <a:extLst>
              <a:ext uri="{FF2B5EF4-FFF2-40B4-BE49-F238E27FC236}">
                <a16:creationId xmlns:a16="http://schemas.microsoft.com/office/drawing/2014/main" id="{FE5290D6-34A6-4B4A-9ADB-C4CB78F1F2FE}"/>
              </a:ext>
            </a:extLst>
          </p:cNvPr>
          <p:cNvSpPr txBox="1"/>
          <p:nvPr/>
        </p:nvSpPr>
        <p:spPr>
          <a:xfrm>
            <a:off x="865584" y="2521687"/>
            <a:ext cx="10582741" cy="461665"/>
          </a:xfrm>
          <a:prstGeom prst="rect">
            <a:avLst/>
          </a:prstGeom>
          <a:noFill/>
        </p:spPr>
        <p:txBody>
          <a:bodyPr wrap="square" rtlCol="0" anchor="ctr">
            <a:spAutoFit/>
          </a:bodyPr>
          <a:lstStyle/>
          <a:p>
            <a:r>
              <a:rPr lang="en-US" sz="2400" dirty="0">
                <a:solidFill>
                  <a:schemeClr val="bg1"/>
                </a:solidFill>
                <a:latin typeface="Times New Roman" panose="02020603050405020304" pitchFamily="18" charset="0"/>
                <a:cs typeface="Times New Roman" panose="02020603050405020304" pitchFamily="18" charset="0"/>
              </a:rPr>
              <a:t>ACI 318-14 for design the elements of the structure. </a:t>
            </a:r>
            <a:endParaRPr lang="ko-KR" altLang="en-US" sz="2400" b="1" dirty="0">
              <a:solidFill>
                <a:schemeClr val="bg1"/>
              </a:solidFill>
              <a:latin typeface="Times New Roman" panose="02020603050405020304" pitchFamily="18" charset="0"/>
              <a:cs typeface="Times New Roman" panose="02020603050405020304" pitchFamily="18" charset="0"/>
            </a:endParaRPr>
          </a:p>
        </p:txBody>
      </p:sp>
      <p:sp>
        <p:nvSpPr>
          <p:cNvPr id="10" name="Chevron 5">
            <a:extLst>
              <a:ext uri="{FF2B5EF4-FFF2-40B4-BE49-F238E27FC236}">
                <a16:creationId xmlns:a16="http://schemas.microsoft.com/office/drawing/2014/main" id="{5D80E969-30AE-4036-8E2E-73F62DA32CE8}"/>
              </a:ext>
            </a:extLst>
          </p:cNvPr>
          <p:cNvSpPr/>
          <p:nvPr/>
        </p:nvSpPr>
        <p:spPr>
          <a:xfrm>
            <a:off x="424639" y="4640270"/>
            <a:ext cx="478800" cy="558600"/>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p:sp>
        <p:nvSpPr>
          <p:cNvPr id="11" name="TextBox 10">
            <a:extLst>
              <a:ext uri="{FF2B5EF4-FFF2-40B4-BE49-F238E27FC236}">
                <a16:creationId xmlns:a16="http://schemas.microsoft.com/office/drawing/2014/main" id="{B8FDBE3B-5B1F-4AE2-A37C-1875201E08B3}"/>
              </a:ext>
            </a:extLst>
          </p:cNvPr>
          <p:cNvSpPr txBox="1"/>
          <p:nvPr/>
        </p:nvSpPr>
        <p:spPr>
          <a:xfrm>
            <a:off x="840076" y="3948599"/>
            <a:ext cx="10608250" cy="470000"/>
          </a:xfrm>
          <a:prstGeom prst="rect">
            <a:avLst/>
          </a:prstGeom>
          <a:noFill/>
        </p:spPr>
        <p:txBody>
          <a:bodyPr wrap="square" rtlCol="0" anchor="ctr">
            <a:spAutoFit/>
          </a:bodyPr>
          <a:lstStyle/>
          <a:p>
            <a:r>
              <a:rPr lang="en-US" altLang="ko-KR" sz="2400" dirty="0">
                <a:solidFill>
                  <a:schemeClr val="bg1"/>
                </a:solidFill>
                <a:latin typeface="Times New Roman" panose="02020603050405020304" pitchFamily="18" charset="0"/>
                <a:cs typeface="Times New Roman" panose="02020603050405020304" pitchFamily="18" charset="0"/>
              </a:rPr>
              <a:t>ASCE 7-10 for loads applied on the structure.</a:t>
            </a:r>
            <a:endParaRPr lang="ko-KR" altLang="en-US" sz="2400" dirty="0">
              <a:solidFill>
                <a:schemeClr val="bg1"/>
              </a:solidFill>
              <a:latin typeface="Times New Roman" panose="02020603050405020304" pitchFamily="18" charset="0"/>
              <a:cs typeface="Times New Roman" panose="02020603050405020304" pitchFamily="18" charset="0"/>
            </a:endParaRPr>
          </a:p>
        </p:txBody>
      </p:sp>
      <p:sp>
        <p:nvSpPr>
          <p:cNvPr id="12" name="Chevron 5">
            <a:extLst>
              <a:ext uri="{FF2B5EF4-FFF2-40B4-BE49-F238E27FC236}">
                <a16:creationId xmlns:a16="http://schemas.microsoft.com/office/drawing/2014/main" id="{0EDA95D5-92E1-496F-A1A6-B7768EC36759}"/>
              </a:ext>
            </a:extLst>
          </p:cNvPr>
          <p:cNvSpPr/>
          <p:nvPr/>
        </p:nvSpPr>
        <p:spPr>
          <a:xfrm>
            <a:off x="361275" y="5379957"/>
            <a:ext cx="478800" cy="558600"/>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p:sp>
        <p:nvSpPr>
          <p:cNvPr id="14" name="TextBox 13">
            <a:extLst>
              <a:ext uri="{FF2B5EF4-FFF2-40B4-BE49-F238E27FC236}">
                <a16:creationId xmlns:a16="http://schemas.microsoft.com/office/drawing/2014/main" id="{60E02A02-6D27-41F8-A693-FA7EC66CDC97}"/>
              </a:ext>
            </a:extLst>
          </p:cNvPr>
          <p:cNvSpPr txBox="1"/>
          <p:nvPr/>
        </p:nvSpPr>
        <p:spPr>
          <a:xfrm>
            <a:off x="893642" y="5422894"/>
            <a:ext cx="10246935" cy="461665"/>
          </a:xfrm>
          <a:prstGeom prst="rect">
            <a:avLst/>
          </a:prstGeom>
          <a:noFill/>
        </p:spPr>
        <p:txBody>
          <a:bodyPr wrap="square" rtlCol="0" anchor="ctr">
            <a:spAutoFit/>
          </a:bodyPr>
          <a:lstStyle/>
          <a:p>
            <a:r>
              <a:rPr lang="en-US" sz="24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IBC 2012: International Building code used for seismic design</a:t>
            </a:r>
            <a:endParaRPr lang="ko-KR" altLang="en-US" sz="3200" dirty="0">
              <a:solidFill>
                <a:schemeClr val="bg1"/>
              </a:solidFill>
              <a:latin typeface="Times New Roman" panose="02020603050405020304" pitchFamily="18" charset="0"/>
              <a:cs typeface="Times New Roman" panose="02020603050405020304" pitchFamily="18" charset="0"/>
            </a:endParaRPr>
          </a:p>
        </p:txBody>
      </p:sp>
      <p:sp>
        <p:nvSpPr>
          <p:cNvPr id="16" name="Chevron 5">
            <a:extLst>
              <a:ext uri="{FF2B5EF4-FFF2-40B4-BE49-F238E27FC236}">
                <a16:creationId xmlns:a16="http://schemas.microsoft.com/office/drawing/2014/main" id="{771DE0D5-5F88-442C-8AC5-4BC5AD041086}"/>
              </a:ext>
            </a:extLst>
          </p:cNvPr>
          <p:cNvSpPr/>
          <p:nvPr/>
        </p:nvSpPr>
        <p:spPr>
          <a:xfrm>
            <a:off x="424639" y="3900583"/>
            <a:ext cx="478800" cy="558600"/>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p:sp>
        <p:nvSpPr>
          <p:cNvPr id="19" name="TextBox 18">
            <a:extLst>
              <a:ext uri="{FF2B5EF4-FFF2-40B4-BE49-F238E27FC236}">
                <a16:creationId xmlns:a16="http://schemas.microsoft.com/office/drawing/2014/main" id="{FBB7DD6A-8FA5-4F2A-BF49-5AF2C63E2750}"/>
              </a:ext>
            </a:extLst>
          </p:cNvPr>
          <p:cNvSpPr txBox="1"/>
          <p:nvPr/>
        </p:nvSpPr>
        <p:spPr>
          <a:xfrm>
            <a:off x="840075" y="4663446"/>
            <a:ext cx="10246935" cy="461665"/>
          </a:xfrm>
          <a:prstGeom prst="rect">
            <a:avLst/>
          </a:prstGeom>
          <a:noFill/>
        </p:spPr>
        <p:txBody>
          <a:bodyPr wrap="square" rtlCol="0" anchor="ctr">
            <a:spAutoFit/>
          </a:bodyPr>
          <a:lstStyle/>
          <a:p>
            <a:r>
              <a:rPr lang="en-US" sz="24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 UBC 97: Uniform Building code used for seismic design</a:t>
            </a:r>
            <a:endParaRPr lang="ko-KR" altLang="en-US" sz="32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8235646"/>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sz="4000" dirty="0"/>
              <a:t>Foundation checks:</a:t>
            </a:r>
          </a:p>
        </p:txBody>
      </p:sp>
      <p:sp>
        <p:nvSpPr>
          <p:cNvPr id="4" name="TextBox 3"/>
          <p:cNvSpPr txBox="1"/>
          <p:nvPr/>
        </p:nvSpPr>
        <p:spPr>
          <a:xfrm>
            <a:off x="972443" y="1335024"/>
            <a:ext cx="4315968" cy="3046988"/>
          </a:xfrm>
          <a:prstGeom prst="rect">
            <a:avLst/>
          </a:prstGeom>
          <a:noFill/>
        </p:spPr>
        <p:txBody>
          <a:bodyPr wrap="square" rtlCol="0">
            <a:spAutoFit/>
          </a:bodyPr>
          <a:lstStyle/>
          <a:p>
            <a:r>
              <a:rPr lang="en-US" dirty="0"/>
              <a:t>Bearing capacity check:</a:t>
            </a:r>
          </a:p>
          <a:p>
            <a:endParaRPr lang="en-US" dirty="0"/>
          </a:p>
          <a:p>
            <a:r>
              <a:rPr lang="en-US" dirty="0"/>
              <a:t>BC = 350 </a:t>
            </a:r>
            <a:r>
              <a:rPr lang="en-US" dirty="0" err="1"/>
              <a:t>kN</a:t>
            </a:r>
            <a:r>
              <a:rPr lang="en-US" dirty="0"/>
              <a:t>/m</a:t>
            </a:r>
            <a:r>
              <a:rPr lang="en-US" baseline="30000" dirty="0"/>
              <a:t>2</a:t>
            </a:r>
          </a:p>
          <a:p>
            <a:endParaRPr lang="en-US" baseline="30000" dirty="0"/>
          </a:p>
          <a:p>
            <a:r>
              <a:rPr lang="en-US" dirty="0"/>
              <a:t>We show service gravity with Earth Quick combination</a:t>
            </a:r>
          </a:p>
          <a:p>
            <a:endParaRPr lang="en-US" dirty="0"/>
          </a:p>
          <a:p>
            <a:r>
              <a:rPr lang="en-US" dirty="0"/>
              <a:t>According to the figures we see that all values &lt; 350 </a:t>
            </a:r>
            <a:r>
              <a:rPr lang="en-US" dirty="0" err="1"/>
              <a:t>kN</a:t>
            </a:r>
            <a:r>
              <a:rPr lang="en-US" dirty="0"/>
              <a:t>/m</a:t>
            </a:r>
            <a:r>
              <a:rPr lang="en-US" baseline="30000" dirty="0"/>
              <a:t>2</a:t>
            </a:r>
            <a:r>
              <a:rPr lang="en-US" dirty="0"/>
              <a:t> and all values have minus sign …. Ok</a:t>
            </a:r>
          </a:p>
          <a:p>
            <a:endParaRPr lang="en-US" dirty="0"/>
          </a:p>
        </p:txBody>
      </p:sp>
      <p:pic>
        <p:nvPicPr>
          <p:cNvPr id="5" name="Picture 4"/>
          <p:cNvPicPr/>
          <p:nvPr/>
        </p:nvPicPr>
        <p:blipFill>
          <a:blip r:embed="rId2"/>
          <a:stretch>
            <a:fillRect/>
          </a:stretch>
        </p:blipFill>
        <p:spPr>
          <a:xfrm>
            <a:off x="5867400" y="1011502"/>
            <a:ext cx="5943600" cy="3326130"/>
          </a:xfrm>
          <a:prstGeom prst="rect">
            <a:avLst/>
          </a:prstGeom>
        </p:spPr>
      </p:pic>
    </p:spTree>
    <p:extLst>
      <p:ext uri="{BB962C8B-B14F-4D97-AF65-F5344CB8AC3E}">
        <p14:creationId xmlns:p14="http://schemas.microsoft.com/office/powerpoint/2010/main" val="3130710045"/>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sz="4000" dirty="0"/>
              <a:t>Foundation checks:</a:t>
            </a:r>
          </a:p>
        </p:txBody>
      </p:sp>
      <p:sp>
        <p:nvSpPr>
          <p:cNvPr id="4" name="TextBox 3"/>
          <p:cNvSpPr txBox="1"/>
          <p:nvPr/>
        </p:nvSpPr>
        <p:spPr>
          <a:xfrm>
            <a:off x="972442" y="1399032"/>
            <a:ext cx="4550533" cy="2308324"/>
          </a:xfrm>
          <a:prstGeom prst="rect">
            <a:avLst/>
          </a:prstGeom>
          <a:noFill/>
        </p:spPr>
        <p:txBody>
          <a:bodyPr wrap="square" rtlCol="0">
            <a:spAutoFit/>
          </a:bodyPr>
          <a:lstStyle/>
          <a:p>
            <a:pPr marL="342900" indent="-342900">
              <a:buAutoNum type="arabicPeriod" startAt="2"/>
            </a:pPr>
            <a:r>
              <a:rPr lang="en-US" dirty="0"/>
              <a:t>Structural checks:</a:t>
            </a:r>
          </a:p>
          <a:p>
            <a:endParaRPr lang="en-US" dirty="0"/>
          </a:p>
          <a:p>
            <a:r>
              <a:rPr lang="en-US" dirty="0"/>
              <a:t>Punching check:</a:t>
            </a:r>
          </a:p>
          <a:p>
            <a:r>
              <a:rPr lang="en-US" dirty="0"/>
              <a:t> </a:t>
            </a:r>
          </a:p>
          <a:p>
            <a:r>
              <a:rPr lang="en-US" dirty="0"/>
              <a:t>All values &lt; 1 …. </a:t>
            </a:r>
            <a:r>
              <a:rPr lang="en-US"/>
              <a:t>Ok </a:t>
            </a:r>
          </a:p>
          <a:p>
            <a:endParaRPr lang="en-US" dirty="0"/>
          </a:p>
          <a:p>
            <a:r>
              <a:rPr lang="en-US" dirty="0"/>
              <a:t>Max design shear stress &lt; concrete shear stress capacity (for all columns) </a:t>
            </a:r>
          </a:p>
        </p:txBody>
      </p:sp>
      <p:pic>
        <p:nvPicPr>
          <p:cNvPr id="5" name="Picture 4"/>
          <p:cNvPicPr/>
          <p:nvPr/>
        </p:nvPicPr>
        <p:blipFill>
          <a:blip r:embed="rId2"/>
          <a:stretch>
            <a:fillRect/>
          </a:stretch>
        </p:blipFill>
        <p:spPr>
          <a:xfrm>
            <a:off x="5729350" y="287255"/>
            <a:ext cx="5609210" cy="4393566"/>
          </a:xfrm>
          <a:prstGeom prst="rect">
            <a:avLst/>
          </a:prstGeom>
        </p:spPr>
      </p:pic>
      <p:pic>
        <p:nvPicPr>
          <p:cNvPr id="7" name="Picture 6"/>
          <p:cNvPicPr/>
          <p:nvPr/>
        </p:nvPicPr>
        <p:blipFill>
          <a:blip r:embed="rId3"/>
          <a:stretch>
            <a:fillRect/>
          </a:stretch>
        </p:blipFill>
        <p:spPr>
          <a:xfrm>
            <a:off x="1233934" y="4302315"/>
            <a:ext cx="4014722" cy="2427669"/>
          </a:xfrm>
          <a:prstGeom prst="rect">
            <a:avLst/>
          </a:prstGeom>
        </p:spPr>
      </p:pic>
    </p:spTree>
    <p:extLst>
      <p:ext uri="{BB962C8B-B14F-4D97-AF65-F5344CB8AC3E}">
        <p14:creationId xmlns:p14="http://schemas.microsoft.com/office/powerpoint/2010/main" val="1644464283"/>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sz="4000" dirty="0"/>
              <a:t>Foundation checks:</a:t>
            </a:r>
          </a:p>
        </p:txBody>
      </p:sp>
      <mc:AlternateContent xmlns:mc="http://schemas.openxmlformats.org/markup-compatibility/2006" xmlns:a14="http://schemas.microsoft.com/office/drawing/2010/main">
        <mc:Choice Requires="a14">
          <p:sp>
            <p:nvSpPr>
              <p:cNvPr id="3" name="TextBox 2"/>
              <p:cNvSpPr txBox="1"/>
              <p:nvPr/>
            </p:nvSpPr>
            <p:spPr>
              <a:xfrm>
                <a:off x="972442" y="1280160"/>
                <a:ext cx="5335076" cy="4609723"/>
              </a:xfrm>
              <a:prstGeom prst="rect">
                <a:avLst/>
              </a:prstGeom>
              <a:noFill/>
            </p:spPr>
            <p:txBody>
              <a:bodyPr wrap="square" rtlCol="0">
                <a:spAutoFit/>
              </a:bodyPr>
              <a:lstStyle/>
              <a:p>
                <a:pPr lvl="0"/>
                <a:r>
                  <a:rPr lang="en-US" dirty="0"/>
                  <a:t>Wide beam shear check:</a:t>
                </a:r>
              </a:p>
              <a:p>
                <a:r>
                  <a:rPr lang="en-US" dirty="0" err="1"/>
                  <a:t>φVc</a:t>
                </a:r>
                <a:r>
                  <a:rPr lang="en-US" dirty="0"/>
                  <a:t> = (0.75*</a:t>
                </a:r>
                <a14:m>
                  <m:oMath xmlns:m="http://schemas.openxmlformats.org/officeDocument/2006/math">
                    <m:rad>
                      <m:radPr>
                        <m:degHide m:val="on"/>
                        <m:ctrlPr>
                          <a:rPr lang="en-US" i="1">
                            <a:latin typeface="Cambria Math" panose="02040503050406030204" pitchFamily="18" charset="0"/>
                          </a:rPr>
                        </m:ctrlPr>
                      </m:radPr>
                      <m:deg/>
                      <m:e>
                        <m:r>
                          <a:rPr lang="en-US" i="1">
                            <a:latin typeface="Cambria Math" panose="02040503050406030204" pitchFamily="18" charset="0"/>
                          </a:rPr>
                          <m:t>𝑓𝑐</m:t>
                        </m:r>
                      </m:e>
                    </m:rad>
                  </m:oMath>
                </a14:m>
                <a:r>
                  <a:rPr lang="en-US" dirty="0"/>
                  <a:t>*b*d)/6 = </a:t>
                </a:r>
              </a:p>
              <a:p>
                <a:endParaRPr lang="en-US" dirty="0"/>
              </a:p>
              <a:p>
                <a:r>
                  <a:rPr lang="en-US" dirty="0"/>
                  <a:t>(0.75*</a:t>
                </a:r>
                <a14:m>
                  <m:oMath xmlns:m="http://schemas.openxmlformats.org/officeDocument/2006/math">
                    <m:rad>
                      <m:radPr>
                        <m:degHide m:val="on"/>
                        <m:ctrlPr>
                          <a:rPr lang="en-US" i="1">
                            <a:latin typeface="Cambria Math" panose="02040503050406030204" pitchFamily="18" charset="0"/>
                          </a:rPr>
                        </m:ctrlPr>
                      </m:radPr>
                      <m:deg/>
                      <m:e>
                        <m:r>
                          <a:rPr lang="en-US" i="1">
                            <a:latin typeface="Cambria Math" panose="02040503050406030204" pitchFamily="18" charset="0"/>
                          </a:rPr>
                          <m:t>24</m:t>
                        </m:r>
                      </m:e>
                    </m:rad>
                  </m:oMath>
                </a14:m>
                <a:r>
                  <a:rPr lang="en-US" dirty="0"/>
                  <a:t>*1000*750)/(6*1000) = 459 </a:t>
                </a:r>
                <a:r>
                  <a:rPr lang="en-US" dirty="0" err="1"/>
                  <a:t>kN</a:t>
                </a:r>
                <a:r>
                  <a:rPr lang="en-US" dirty="0"/>
                  <a:t>/m</a:t>
                </a:r>
              </a:p>
              <a:p>
                <a:endParaRPr lang="en-US" dirty="0"/>
              </a:p>
              <a:p>
                <a:r>
                  <a:rPr lang="en-US" dirty="0"/>
                  <a:t>Assuming to put stirrups φ10</a:t>
                </a:r>
              </a:p>
              <a:p>
                <a:r>
                  <a:rPr lang="en-US" dirty="0"/>
                  <a:t>Av = 5</a:t>
                </a:r>
                <a:r>
                  <a:rPr lang="en-US" baseline="30000" dirty="0"/>
                  <a:t>2</a:t>
                </a:r>
                <a:r>
                  <a:rPr lang="en-US" dirty="0"/>
                  <a:t>*π*2 = 157 mm</a:t>
                </a:r>
                <a:r>
                  <a:rPr lang="en-US" baseline="30000" dirty="0"/>
                  <a:t>2</a:t>
                </a:r>
              </a:p>
              <a:p>
                <a:r>
                  <a:rPr lang="en-US" dirty="0"/>
                  <a:t>Using S = 300mm ... 4 φ10 /m</a:t>
                </a:r>
              </a:p>
              <a:p>
                <a:r>
                  <a:rPr lang="en-US" dirty="0"/>
                  <a:t>Vs = (Av/S)*</a:t>
                </a:r>
                <a:r>
                  <a:rPr lang="en-US" dirty="0" err="1"/>
                  <a:t>fy</a:t>
                </a:r>
                <a:r>
                  <a:rPr lang="en-US" dirty="0"/>
                  <a:t>*d = 164.85 </a:t>
                </a:r>
                <a:r>
                  <a:rPr lang="en-US" dirty="0" err="1"/>
                  <a:t>kN</a:t>
                </a:r>
                <a:r>
                  <a:rPr lang="en-US" dirty="0"/>
                  <a:t> and for one meter = 164.85*4 = 659.4 </a:t>
                </a:r>
                <a:r>
                  <a:rPr lang="en-US" dirty="0" err="1"/>
                  <a:t>kN</a:t>
                </a:r>
                <a:r>
                  <a:rPr lang="en-US" dirty="0"/>
                  <a:t> /m </a:t>
                </a:r>
              </a:p>
              <a:p>
                <a:endParaRPr lang="en-US" dirty="0"/>
              </a:p>
              <a:p>
                <a:r>
                  <a:rPr lang="en-US" dirty="0"/>
                  <a:t>The value that we will check in Safe = 659.4 + 459 = 1118.4 </a:t>
                </a:r>
                <a:r>
                  <a:rPr lang="en-US" dirty="0" err="1"/>
                  <a:t>kN</a:t>
                </a:r>
                <a:r>
                  <a:rPr lang="en-US" dirty="0"/>
                  <a:t>/m</a:t>
                </a:r>
              </a:p>
              <a:p>
                <a:endParaRPr lang="en-US" dirty="0"/>
              </a:p>
              <a:p>
                <a:r>
                  <a:rPr lang="en-US" dirty="0"/>
                  <a:t> </a:t>
                </a:r>
              </a:p>
              <a:p>
                <a:pPr lvl="0"/>
                <a:r>
                  <a:rPr lang="en-US" dirty="0"/>
                  <a:t> </a:t>
                </a:r>
              </a:p>
            </p:txBody>
          </p:sp>
        </mc:Choice>
        <mc:Fallback xmlns="">
          <p:sp>
            <p:nvSpPr>
              <p:cNvPr id="3" name="TextBox 2"/>
              <p:cNvSpPr txBox="1">
                <a:spLocks noRot="1" noChangeAspect="1" noMove="1" noResize="1" noEditPoints="1" noAdjustHandles="1" noChangeArrowheads="1" noChangeShapeType="1" noTextEdit="1"/>
              </p:cNvSpPr>
              <p:nvPr/>
            </p:nvSpPr>
            <p:spPr>
              <a:xfrm>
                <a:off x="972442" y="1280160"/>
                <a:ext cx="5335076" cy="4609723"/>
              </a:xfrm>
              <a:prstGeom prst="rect">
                <a:avLst/>
              </a:prstGeom>
              <a:blipFill>
                <a:blip r:embed="rId2"/>
                <a:stretch>
                  <a:fillRect l="-1029" t="-661" r="-1029"/>
                </a:stretch>
              </a:blipFill>
            </p:spPr>
            <p:txBody>
              <a:bodyPr/>
              <a:lstStyle/>
              <a:p>
                <a:r>
                  <a:rPr lang="en-US">
                    <a:noFill/>
                  </a:rPr>
                  <a:t> </a:t>
                </a:r>
              </a:p>
            </p:txBody>
          </p:sp>
        </mc:Fallback>
      </mc:AlternateContent>
      <p:pic>
        <p:nvPicPr>
          <p:cNvPr id="4" name="Picture 3"/>
          <p:cNvPicPr/>
          <p:nvPr/>
        </p:nvPicPr>
        <p:blipFill>
          <a:blip r:embed="rId3"/>
          <a:stretch>
            <a:fillRect/>
          </a:stretch>
        </p:blipFill>
        <p:spPr>
          <a:xfrm>
            <a:off x="6307518" y="886968"/>
            <a:ext cx="5045075" cy="3088005"/>
          </a:xfrm>
          <a:prstGeom prst="rect">
            <a:avLst/>
          </a:prstGeom>
        </p:spPr>
      </p:pic>
    </p:spTree>
    <p:extLst>
      <p:ext uri="{BB962C8B-B14F-4D97-AF65-F5344CB8AC3E}">
        <p14:creationId xmlns:p14="http://schemas.microsoft.com/office/powerpoint/2010/main" val="635139693"/>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sz="4000" dirty="0"/>
              <a:t>Foundation checks:</a:t>
            </a:r>
          </a:p>
        </p:txBody>
      </p:sp>
      <p:pic>
        <p:nvPicPr>
          <p:cNvPr id="3" name="Picture 2"/>
          <p:cNvPicPr/>
          <p:nvPr/>
        </p:nvPicPr>
        <p:blipFill>
          <a:blip r:embed="rId2"/>
          <a:stretch>
            <a:fillRect/>
          </a:stretch>
        </p:blipFill>
        <p:spPr>
          <a:xfrm>
            <a:off x="1492821" y="1557337"/>
            <a:ext cx="6069267" cy="3279839"/>
          </a:xfrm>
          <a:prstGeom prst="rect">
            <a:avLst/>
          </a:prstGeom>
        </p:spPr>
      </p:pic>
    </p:spTree>
    <p:extLst>
      <p:ext uri="{BB962C8B-B14F-4D97-AF65-F5344CB8AC3E}">
        <p14:creationId xmlns:p14="http://schemas.microsoft.com/office/powerpoint/2010/main" val="3620262937"/>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70C84E1-AA82-410F-9CEC-0C4F35080435}"/>
              </a:ext>
            </a:extLst>
          </p:cNvPr>
          <p:cNvSpPr>
            <a:spLocks noGrp="1"/>
          </p:cNvSpPr>
          <p:nvPr>
            <p:ph type="body" sz="quarter" idx="10"/>
          </p:nvPr>
        </p:nvSpPr>
        <p:spPr/>
        <p:txBody>
          <a:bodyPr/>
          <a:lstStyle/>
          <a:p>
            <a:r>
              <a:rPr lang="en-US" dirty="0"/>
              <a:t>Foundation Reinforcement</a:t>
            </a:r>
          </a:p>
        </p:txBody>
      </p:sp>
      <p:pic>
        <p:nvPicPr>
          <p:cNvPr id="4" name="Picture 3">
            <a:extLst>
              <a:ext uri="{FF2B5EF4-FFF2-40B4-BE49-F238E27FC236}">
                <a16:creationId xmlns:a16="http://schemas.microsoft.com/office/drawing/2014/main" id="{F15EDEEF-CED3-43C5-A422-FD9DEFB669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50346" y="1011502"/>
            <a:ext cx="5582429" cy="5372850"/>
          </a:xfrm>
          <a:prstGeom prst="rect">
            <a:avLst/>
          </a:prstGeom>
        </p:spPr>
      </p:pic>
    </p:spTree>
    <p:extLst>
      <p:ext uri="{BB962C8B-B14F-4D97-AF65-F5344CB8AC3E}">
        <p14:creationId xmlns:p14="http://schemas.microsoft.com/office/powerpoint/2010/main" val="3198724375"/>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405AE42-DE0C-43FE-B0D7-C9AA35C024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32137" y="0"/>
            <a:ext cx="7327725" cy="6858000"/>
          </a:xfrm>
          <a:prstGeom prst="rect">
            <a:avLst/>
          </a:prstGeom>
        </p:spPr>
      </p:pic>
    </p:spTree>
    <p:extLst>
      <p:ext uri="{BB962C8B-B14F-4D97-AF65-F5344CB8AC3E}">
        <p14:creationId xmlns:p14="http://schemas.microsoft.com/office/powerpoint/2010/main" val="3924358465"/>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2CEE7AC-13AB-4873-A4F7-DCF11FD8268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76578" y="0"/>
            <a:ext cx="7838844" cy="6858000"/>
          </a:xfrm>
          <a:prstGeom prst="rect">
            <a:avLst/>
          </a:prstGeom>
        </p:spPr>
      </p:pic>
    </p:spTree>
    <p:extLst>
      <p:ext uri="{BB962C8B-B14F-4D97-AF65-F5344CB8AC3E}">
        <p14:creationId xmlns:p14="http://schemas.microsoft.com/office/powerpoint/2010/main" val="1173933677"/>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2CEE7AC-13AB-4873-A4F7-DCF11FD8268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76578" y="0"/>
            <a:ext cx="7838844" cy="6858000"/>
          </a:xfrm>
          <a:prstGeom prst="rect">
            <a:avLst/>
          </a:prstGeom>
        </p:spPr>
      </p:pic>
    </p:spTree>
    <p:extLst>
      <p:ext uri="{BB962C8B-B14F-4D97-AF65-F5344CB8AC3E}">
        <p14:creationId xmlns:p14="http://schemas.microsoft.com/office/powerpoint/2010/main" val="2286242932"/>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A80D657-8EF6-45BC-8AF4-5D3D72150B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80209" y="0"/>
            <a:ext cx="8431582" cy="6858000"/>
          </a:xfrm>
          <a:prstGeom prst="rect">
            <a:avLst/>
          </a:prstGeom>
        </p:spPr>
      </p:pic>
    </p:spTree>
    <p:extLst>
      <p:ext uri="{BB962C8B-B14F-4D97-AF65-F5344CB8AC3E}">
        <p14:creationId xmlns:p14="http://schemas.microsoft.com/office/powerpoint/2010/main" val="2205624460"/>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A80D657-8EF6-45BC-8AF4-5D3D72150B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80209" y="0"/>
            <a:ext cx="8431582" cy="6858000"/>
          </a:xfrm>
          <a:prstGeom prst="rect">
            <a:avLst/>
          </a:prstGeom>
        </p:spPr>
      </p:pic>
      <p:pic>
        <p:nvPicPr>
          <p:cNvPr id="4" name="Picture 3">
            <a:extLst>
              <a:ext uri="{FF2B5EF4-FFF2-40B4-BE49-F238E27FC236}">
                <a16:creationId xmlns:a16="http://schemas.microsoft.com/office/drawing/2014/main" id="{3F335304-A5CB-4014-A3E5-596571601A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69443" y="0"/>
            <a:ext cx="8253113" cy="6858000"/>
          </a:xfrm>
          <a:prstGeom prst="rect">
            <a:avLst/>
          </a:prstGeom>
        </p:spPr>
      </p:pic>
    </p:spTree>
    <p:extLst>
      <p:ext uri="{BB962C8B-B14F-4D97-AF65-F5344CB8AC3E}">
        <p14:creationId xmlns:p14="http://schemas.microsoft.com/office/powerpoint/2010/main" val="37619292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8F54B72-9192-45BF-875C-E9F3D9AE5588}"/>
              </a:ext>
            </a:extLst>
          </p:cNvPr>
          <p:cNvSpPr txBox="1"/>
          <p:nvPr/>
        </p:nvSpPr>
        <p:spPr>
          <a:xfrm>
            <a:off x="679595" y="175553"/>
            <a:ext cx="6191673" cy="923330"/>
          </a:xfrm>
          <a:prstGeom prst="rect">
            <a:avLst/>
          </a:prstGeom>
          <a:noFill/>
        </p:spPr>
        <p:txBody>
          <a:bodyPr wrap="square" rtlCol="0" anchor="ctr">
            <a:spAutoFit/>
          </a:bodyPr>
          <a:lstStyle/>
          <a:p>
            <a:r>
              <a:rPr lang="en-US" altLang="ko-KR" sz="5400" dirty="0">
                <a:solidFill>
                  <a:schemeClr val="tx1">
                    <a:lumMod val="95000"/>
                    <a:lumOff val="5000"/>
                  </a:schemeClr>
                </a:solidFill>
                <a:latin typeface="Times New Roman" panose="02020603050405020304" pitchFamily="18" charset="0"/>
                <a:cs typeface="Times New Roman" panose="02020603050405020304" pitchFamily="18" charset="0"/>
              </a:rPr>
              <a:t>01 Introduction</a:t>
            </a:r>
            <a:endParaRPr lang="ko-KR" altLang="en-US" sz="5400"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EE80F88E-B0C3-42AC-B5BA-82E572686862}"/>
              </a:ext>
            </a:extLst>
          </p:cNvPr>
          <p:cNvSpPr txBox="1"/>
          <p:nvPr/>
        </p:nvSpPr>
        <p:spPr>
          <a:xfrm>
            <a:off x="566044" y="1130751"/>
            <a:ext cx="6163615" cy="584775"/>
          </a:xfrm>
          <a:prstGeom prst="rect">
            <a:avLst/>
          </a:prstGeom>
          <a:noFill/>
        </p:spPr>
        <p:txBody>
          <a:bodyPr wrap="square" rtlCol="0">
            <a:spAutoFit/>
          </a:bodyPr>
          <a:lstStyle/>
          <a:p>
            <a:r>
              <a:rPr lang="en-US" altLang="ko-KR" sz="3200" dirty="0">
                <a:solidFill>
                  <a:schemeClr val="tx1">
                    <a:lumMod val="95000"/>
                    <a:lumOff val="5000"/>
                  </a:schemeClr>
                </a:solidFill>
                <a:latin typeface="Times New Roman" panose="02020603050405020304" pitchFamily="18" charset="0"/>
                <a:cs typeface="Times New Roman" panose="02020603050405020304" pitchFamily="18" charset="0"/>
              </a:rPr>
              <a:t>Material:-</a:t>
            </a:r>
            <a:r>
              <a:rPr lang="en-US" altLang="ko-KR" sz="1200" dirty="0">
                <a:solidFill>
                  <a:schemeClr val="tx1">
                    <a:lumMod val="95000"/>
                    <a:lumOff val="5000"/>
                  </a:schemeClr>
                </a:solidFill>
                <a:cs typeface="Arial" pitchFamily="34" charset="0"/>
              </a:rPr>
              <a:t> </a:t>
            </a:r>
          </a:p>
        </p:txBody>
      </p:sp>
      <p:grpSp>
        <p:nvGrpSpPr>
          <p:cNvPr id="7" name="Group 6">
            <a:extLst>
              <a:ext uri="{FF2B5EF4-FFF2-40B4-BE49-F238E27FC236}">
                <a16:creationId xmlns:a16="http://schemas.microsoft.com/office/drawing/2014/main" id="{1BF54F26-9FA6-4266-BE66-A22787EF8970}"/>
              </a:ext>
            </a:extLst>
          </p:cNvPr>
          <p:cNvGrpSpPr/>
          <p:nvPr/>
        </p:nvGrpSpPr>
        <p:grpSpPr>
          <a:xfrm rot="20667188">
            <a:off x="986783" y="1913791"/>
            <a:ext cx="172101" cy="523400"/>
            <a:chOff x="6719918" y="3648662"/>
            <a:chExt cx="734357" cy="2233354"/>
          </a:xfrm>
        </p:grpSpPr>
        <p:sp>
          <p:nvSpPr>
            <p:cNvPr id="8" name="Freeform: Shape 7">
              <a:extLst>
                <a:ext uri="{FF2B5EF4-FFF2-40B4-BE49-F238E27FC236}">
                  <a16:creationId xmlns:a16="http://schemas.microsoft.com/office/drawing/2014/main" id="{D5EA1BF7-5009-4C95-9F81-F024711581C1}"/>
                </a:ext>
              </a:extLst>
            </p:cNvPr>
            <p:cNvSpPr/>
            <p:nvPr/>
          </p:nvSpPr>
          <p:spPr>
            <a:xfrm>
              <a:off x="6791047" y="3648662"/>
              <a:ext cx="594022" cy="1480249"/>
            </a:xfrm>
            <a:custGeom>
              <a:avLst/>
              <a:gdLst>
                <a:gd name="connsiteX0" fmla="*/ 109577 w 594022"/>
                <a:gd name="connsiteY0" fmla="*/ 101887 h 1480249"/>
                <a:gd name="connsiteX1" fmla="*/ 159559 w 594022"/>
                <a:gd name="connsiteY1" fmla="*/ 226843 h 1480249"/>
                <a:gd name="connsiteX2" fmla="*/ 296050 w 594022"/>
                <a:gd name="connsiteY2" fmla="*/ 284515 h 1480249"/>
                <a:gd name="connsiteX3" fmla="*/ 432540 w 594022"/>
                <a:gd name="connsiteY3" fmla="*/ 226843 h 1480249"/>
                <a:gd name="connsiteX4" fmla="*/ 482523 w 594022"/>
                <a:gd name="connsiteY4" fmla="*/ 101887 h 1480249"/>
                <a:gd name="connsiteX5" fmla="*/ 51905 w 594022"/>
                <a:gd name="connsiteY5" fmla="*/ 0 h 1480249"/>
                <a:gd name="connsiteX6" fmla="*/ 542117 w 594022"/>
                <a:gd name="connsiteY6" fmla="*/ 0 h 1480249"/>
                <a:gd name="connsiteX7" fmla="*/ 578643 w 594022"/>
                <a:gd name="connsiteY7" fmla="*/ 15379 h 1480249"/>
                <a:gd name="connsiteX8" fmla="*/ 594022 w 594022"/>
                <a:gd name="connsiteY8" fmla="*/ 51905 h 1480249"/>
                <a:gd name="connsiteX9" fmla="*/ 507514 w 594022"/>
                <a:gd name="connsiteY9" fmla="*/ 299894 h 1480249"/>
                <a:gd name="connsiteX10" fmla="*/ 411154 w 594022"/>
                <a:gd name="connsiteY10" fmla="*/ 364054 h 1480249"/>
                <a:gd name="connsiteX11" fmla="*/ 369101 w 594022"/>
                <a:gd name="connsiteY11" fmla="*/ 372219 h 1480249"/>
                <a:gd name="connsiteX12" fmla="*/ 369101 w 594022"/>
                <a:gd name="connsiteY12" fmla="*/ 1480249 h 1480249"/>
                <a:gd name="connsiteX13" fmla="*/ 222998 w 594022"/>
                <a:gd name="connsiteY13" fmla="*/ 1480249 h 1480249"/>
                <a:gd name="connsiteX14" fmla="*/ 222998 w 594022"/>
                <a:gd name="connsiteY14" fmla="*/ 372009 h 1480249"/>
                <a:gd name="connsiteX15" fmla="*/ 182628 w 594022"/>
                <a:gd name="connsiteY15" fmla="*/ 364054 h 1480249"/>
                <a:gd name="connsiteX16" fmla="*/ 86508 w 594022"/>
                <a:gd name="connsiteY16" fmla="*/ 299894 h 1480249"/>
                <a:gd name="connsiteX17" fmla="*/ 0 w 594022"/>
                <a:gd name="connsiteY17" fmla="*/ 51905 h 1480249"/>
                <a:gd name="connsiteX18" fmla="*/ 51905 w 594022"/>
                <a:gd name="connsiteY18" fmla="*/ 0 h 1480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94022" h="1480249">
                  <a:moveTo>
                    <a:pt x="109577" y="101887"/>
                  </a:moveTo>
                  <a:cubicBezTo>
                    <a:pt x="119189" y="134568"/>
                    <a:pt x="134568" y="201852"/>
                    <a:pt x="159559" y="226843"/>
                  </a:cubicBezTo>
                  <a:cubicBezTo>
                    <a:pt x="196085" y="263369"/>
                    <a:pt x="244145" y="284515"/>
                    <a:pt x="296050" y="284515"/>
                  </a:cubicBezTo>
                  <a:cubicBezTo>
                    <a:pt x="347955" y="284515"/>
                    <a:pt x="396015" y="265291"/>
                    <a:pt x="432540" y="226843"/>
                  </a:cubicBezTo>
                  <a:cubicBezTo>
                    <a:pt x="457531" y="201852"/>
                    <a:pt x="472911" y="134568"/>
                    <a:pt x="482523" y="101887"/>
                  </a:cubicBezTo>
                  <a:close/>
                  <a:moveTo>
                    <a:pt x="51905" y="0"/>
                  </a:moveTo>
                  <a:lnTo>
                    <a:pt x="542117" y="0"/>
                  </a:lnTo>
                  <a:cubicBezTo>
                    <a:pt x="555574" y="0"/>
                    <a:pt x="569031" y="5767"/>
                    <a:pt x="578643" y="15379"/>
                  </a:cubicBezTo>
                  <a:cubicBezTo>
                    <a:pt x="588255" y="24991"/>
                    <a:pt x="594022" y="38448"/>
                    <a:pt x="594022" y="51905"/>
                  </a:cubicBezTo>
                  <a:cubicBezTo>
                    <a:pt x="594022" y="130723"/>
                    <a:pt x="563263" y="244145"/>
                    <a:pt x="507514" y="299894"/>
                  </a:cubicBezTo>
                  <a:cubicBezTo>
                    <a:pt x="479639" y="327769"/>
                    <a:pt x="446959" y="349396"/>
                    <a:pt x="411154" y="364054"/>
                  </a:cubicBezTo>
                  <a:lnTo>
                    <a:pt x="369101" y="372219"/>
                  </a:lnTo>
                  <a:lnTo>
                    <a:pt x="369101" y="1480249"/>
                  </a:lnTo>
                  <a:lnTo>
                    <a:pt x="222998" y="1480249"/>
                  </a:lnTo>
                  <a:lnTo>
                    <a:pt x="222998" y="372009"/>
                  </a:lnTo>
                  <a:lnTo>
                    <a:pt x="182628" y="364054"/>
                  </a:lnTo>
                  <a:cubicBezTo>
                    <a:pt x="147064" y="349396"/>
                    <a:pt x="114383" y="327769"/>
                    <a:pt x="86508" y="299894"/>
                  </a:cubicBezTo>
                  <a:cubicBezTo>
                    <a:pt x="30759" y="244145"/>
                    <a:pt x="0" y="130723"/>
                    <a:pt x="0" y="51905"/>
                  </a:cubicBezTo>
                  <a:cubicBezTo>
                    <a:pt x="0" y="23069"/>
                    <a:pt x="23069" y="0"/>
                    <a:pt x="51905" y="0"/>
                  </a:cubicBezTo>
                  <a:close/>
                </a:path>
              </a:pathLst>
            </a:custGeom>
            <a:solidFill>
              <a:schemeClr val="accent1"/>
            </a:solidFill>
            <a:ln w="9525" cap="flat">
              <a:noFill/>
              <a:prstDash val="solid"/>
              <a:miter/>
            </a:ln>
          </p:spPr>
          <p:txBody>
            <a:bodyPr rtlCol="0" anchor="ctr"/>
            <a:lstStyle/>
            <a:p>
              <a:endParaRPr lang="en-US" sz="2200">
                <a:solidFill>
                  <a:schemeClr val="tx1">
                    <a:lumMod val="95000"/>
                    <a:lumOff val="5000"/>
                  </a:schemeClr>
                </a:solidFill>
              </a:endParaRPr>
            </a:p>
          </p:txBody>
        </p:sp>
        <p:sp>
          <p:nvSpPr>
            <p:cNvPr id="9" name="Freeform: Shape 8">
              <a:extLst>
                <a:ext uri="{FF2B5EF4-FFF2-40B4-BE49-F238E27FC236}">
                  <a16:creationId xmlns:a16="http://schemas.microsoft.com/office/drawing/2014/main" id="{60F810C3-899A-49BB-80BE-58A62B8729F7}"/>
                </a:ext>
              </a:extLst>
            </p:cNvPr>
            <p:cNvSpPr/>
            <p:nvPr/>
          </p:nvSpPr>
          <p:spPr>
            <a:xfrm>
              <a:off x="6719918" y="5047694"/>
              <a:ext cx="734357" cy="834322"/>
            </a:xfrm>
            <a:custGeom>
              <a:avLst/>
              <a:gdLst>
                <a:gd name="connsiteX0" fmla="*/ 271058 w 734357"/>
                <a:gd name="connsiteY0" fmla="*/ 0 h 834322"/>
                <a:gd name="connsiteX1" fmla="*/ 465221 w 734357"/>
                <a:gd name="connsiteY1" fmla="*/ 0 h 834322"/>
                <a:gd name="connsiteX2" fmla="*/ 464360 w 734357"/>
                <a:gd name="connsiteY2" fmla="*/ 57672 h 834322"/>
                <a:gd name="connsiteX3" fmla="*/ 680530 w 734357"/>
                <a:gd name="connsiteY3" fmla="*/ 57672 h 834322"/>
                <a:gd name="connsiteX4" fmla="*/ 718978 w 734357"/>
                <a:gd name="connsiteY4" fmla="*/ 73051 h 834322"/>
                <a:gd name="connsiteX5" fmla="*/ 734357 w 734357"/>
                <a:gd name="connsiteY5" fmla="*/ 111499 h 834322"/>
                <a:gd name="connsiteX6" fmla="*/ 734357 w 734357"/>
                <a:gd name="connsiteY6" fmla="*/ 382558 h 834322"/>
                <a:gd name="connsiteX7" fmla="*/ 426773 w 734357"/>
                <a:gd name="connsiteY7" fmla="*/ 813175 h 834322"/>
                <a:gd name="connsiteX8" fmla="*/ 367179 w 734357"/>
                <a:gd name="connsiteY8" fmla="*/ 834322 h 834322"/>
                <a:gd name="connsiteX9" fmla="*/ 307584 w 734357"/>
                <a:gd name="connsiteY9" fmla="*/ 813175 h 834322"/>
                <a:gd name="connsiteX10" fmla="*/ 0 w 734357"/>
                <a:gd name="connsiteY10" fmla="*/ 382558 h 834322"/>
                <a:gd name="connsiteX11" fmla="*/ 0 w 734357"/>
                <a:gd name="connsiteY11" fmla="*/ 111499 h 834322"/>
                <a:gd name="connsiteX12" fmla="*/ 15380 w 734357"/>
                <a:gd name="connsiteY12" fmla="*/ 73051 h 834322"/>
                <a:gd name="connsiteX13" fmla="*/ 53828 w 734357"/>
                <a:gd name="connsiteY13" fmla="*/ 57672 h 834322"/>
                <a:gd name="connsiteX14" fmla="*/ 271058 w 734357"/>
                <a:gd name="connsiteY14" fmla="*/ 57672 h 834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34357" h="834322">
                  <a:moveTo>
                    <a:pt x="271058" y="0"/>
                  </a:moveTo>
                  <a:lnTo>
                    <a:pt x="465221" y="0"/>
                  </a:lnTo>
                  <a:lnTo>
                    <a:pt x="464360" y="57672"/>
                  </a:lnTo>
                  <a:lnTo>
                    <a:pt x="680530" y="57672"/>
                  </a:lnTo>
                  <a:cubicBezTo>
                    <a:pt x="693987" y="57672"/>
                    <a:pt x="707444" y="63439"/>
                    <a:pt x="718978" y="73051"/>
                  </a:cubicBezTo>
                  <a:cubicBezTo>
                    <a:pt x="728590" y="82663"/>
                    <a:pt x="734357" y="96120"/>
                    <a:pt x="734357" y="111499"/>
                  </a:cubicBezTo>
                  <a:lnTo>
                    <a:pt x="734357" y="382558"/>
                  </a:lnTo>
                  <a:cubicBezTo>
                    <a:pt x="734357" y="576720"/>
                    <a:pt x="611324" y="749736"/>
                    <a:pt x="426773" y="813175"/>
                  </a:cubicBezTo>
                  <a:lnTo>
                    <a:pt x="367179" y="834322"/>
                  </a:lnTo>
                  <a:lnTo>
                    <a:pt x="307584" y="813175"/>
                  </a:lnTo>
                  <a:cubicBezTo>
                    <a:pt x="123034" y="749736"/>
                    <a:pt x="0" y="576720"/>
                    <a:pt x="0" y="382558"/>
                  </a:cubicBezTo>
                  <a:lnTo>
                    <a:pt x="0" y="111499"/>
                  </a:lnTo>
                  <a:cubicBezTo>
                    <a:pt x="0" y="98042"/>
                    <a:pt x="5768" y="84585"/>
                    <a:pt x="15380" y="73051"/>
                  </a:cubicBezTo>
                  <a:cubicBezTo>
                    <a:pt x="24992" y="63439"/>
                    <a:pt x="38448" y="57672"/>
                    <a:pt x="53828" y="57672"/>
                  </a:cubicBezTo>
                  <a:lnTo>
                    <a:pt x="271058" y="57672"/>
                  </a:lnTo>
                  <a:close/>
                </a:path>
              </a:pathLst>
            </a:custGeom>
            <a:solidFill>
              <a:schemeClr val="accent6"/>
            </a:solidFill>
            <a:ln w="9525" cap="flat">
              <a:noFill/>
              <a:prstDash val="solid"/>
              <a:miter/>
            </a:ln>
          </p:spPr>
          <p:txBody>
            <a:bodyPr rtlCol="0" anchor="ctr"/>
            <a:lstStyle/>
            <a:p>
              <a:endParaRPr lang="en-US" sz="2200">
                <a:solidFill>
                  <a:schemeClr val="tx1">
                    <a:lumMod val="95000"/>
                    <a:lumOff val="5000"/>
                  </a:schemeClr>
                </a:solidFill>
              </a:endParaRPr>
            </a:p>
          </p:txBody>
        </p:sp>
      </p:grpSp>
      <p:sp>
        <p:nvSpPr>
          <p:cNvPr id="10" name="TextBox 9">
            <a:extLst>
              <a:ext uri="{FF2B5EF4-FFF2-40B4-BE49-F238E27FC236}">
                <a16:creationId xmlns:a16="http://schemas.microsoft.com/office/drawing/2014/main" id="{2ADB2395-C305-4BD4-9BD0-71002027E0CC}"/>
              </a:ext>
            </a:extLst>
          </p:cNvPr>
          <p:cNvSpPr txBox="1"/>
          <p:nvPr/>
        </p:nvSpPr>
        <p:spPr>
          <a:xfrm>
            <a:off x="1072835" y="4431634"/>
            <a:ext cx="5365579" cy="276999"/>
          </a:xfrm>
          <a:prstGeom prst="rect">
            <a:avLst/>
          </a:prstGeom>
          <a:noFill/>
        </p:spPr>
        <p:txBody>
          <a:bodyPr wrap="square" rtlCol="0">
            <a:spAutoFit/>
          </a:bodyPr>
          <a:lstStyle/>
          <a:p>
            <a:endParaRPr lang="ko-KR" altLang="en-US" sz="1200" dirty="0">
              <a:solidFill>
                <a:schemeClr val="tx1">
                  <a:lumMod val="95000"/>
                  <a:lumOff val="5000"/>
                </a:schemeClr>
              </a:solidFill>
              <a:cs typeface="Arial" pitchFamily="34" charset="0"/>
            </a:endParaRPr>
          </a:p>
        </p:txBody>
      </p:sp>
      <mc:AlternateContent xmlns:mc="http://schemas.openxmlformats.org/markup-compatibility/2006" xmlns:a14="http://schemas.microsoft.com/office/drawing/2010/main">
        <mc:Choice Requires="a14">
          <p:graphicFrame>
            <p:nvGraphicFramePr>
              <p:cNvPr id="13" name="Table 12">
                <a:extLst>
                  <a:ext uri="{FF2B5EF4-FFF2-40B4-BE49-F238E27FC236}">
                    <a16:creationId xmlns:a16="http://schemas.microsoft.com/office/drawing/2014/main" id="{4EC23A00-329C-49C5-9B6C-1D23A44ED40B}"/>
                  </a:ext>
                </a:extLst>
              </p:cNvPr>
              <p:cNvGraphicFramePr>
                <a:graphicFrameLocks noGrp="1"/>
              </p:cNvGraphicFramePr>
              <p:nvPr>
                <p:extLst>
                  <p:ext uri="{D42A27DB-BD31-4B8C-83A1-F6EECF244321}">
                    <p14:modId xmlns:p14="http://schemas.microsoft.com/office/powerpoint/2010/main" val="4228932080"/>
                  </p:ext>
                </p:extLst>
              </p:nvPr>
            </p:nvGraphicFramePr>
            <p:xfrm>
              <a:off x="1943129" y="2712434"/>
              <a:ext cx="6163615" cy="3438400"/>
            </p:xfrm>
            <a:graphic>
              <a:graphicData uri="http://schemas.openxmlformats.org/drawingml/2006/table">
                <a:tbl>
                  <a:tblPr firstRow="1" firstCol="1" bandRow="1">
                    <a:tableStyleId>{5C22544A-7EE6-4342-B048-85BDC9FD1C3A}</a:tableStyleId>
                  </a:tblPr>
                  <a:tblGrid>
                    <a:gridCol w="1470260">
                      <a:extLst>
                        <a:ext uri="{9D8B030D-6E8A-4147-A177-3AD203B41FA5}">
                          <a16:colId xmlns:a16="http://schemas.microsoft.com/office/drawing/2014/main" val="2015506207"/>
                        </a:ext>
                      </a:extLst>
                    </a:gridCol>
                    <a:gridCol w="1586975">
                      <a:extLst>
                        <a:ext uri="{9D8B030D-6E8A-4147-A177-3AD203B41FA5}">
                          <a16:colId xmlns:a16="http://schemas.microsoft.com/office/drawing/2014/main" val="3221642905"/>
                        </a:ext>
                      </a:extLst>
                    </a:gridCol>
                    <a:gridCol w="1775698">
                      <a:extLst>
                        <a:ext uri="{9D8B030D-6E8A-4147-A177-3AD203B41FA5}">
                          <a16:colId xmlns:a16="http://schemas.microsoft.com/office/drawing/2014/main" val="3847793218"/>
                        </a:ext>
                      </a:extLst>
                    </a:gridCol>
                    <a:gridCol w="1330682">
                      <a:extLst>
                        <a:ext uri="{9D8B030D-6E8A-4147-A177-3AD203B41FA5}">
                          <a16:colId xmlns:a16="http://schemas.microsoft.com/office/drawing/2014/main" val="1091137507"/>
                        </a:ext>
                      </a:extLst>
                    </a:gridCol>
                  </a:tblGrid>
                  <a:tr h="735129">
                    <a:tc>
                      <a:txBody>
                        <a:bodyPr/>
                        <a:lstStyle/>
                        <a:p>
                          <a:pPr>
                            <a:lnSpc>
                              <a:spcPct val="150000"/>
                            </a:lnSpc>
                            <a:spcAft>
                              <a:spcPts val="0"/>
                            </a:spcAft>
                          </a:pPr>
                          <a:r>
                            <a:rPr lang="en-US" sz="2000" b="0" dirty="0">
                              <a:effectLst/>
                              <a:latin typeface="Times New Roman" panose="02020603050405020304" pitchFamily="18" charset="0"/>
                              <a:cs typeface="Times New Roman" panose="02020603050405020304" pitchFamily="18" charset="0"/>
                            </a:rPr>
                            <a:t>Material</a:t>
                          </a:r>
                          <a:endParaRPr lang="en-US" sz="2000" b="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000"/>
                            </a:lnSpc>
                            <a:spcAft>
                              <a:spcPts val="0"/>
                            </a:spcAft>
                          </a:pPr>
                          <a:r>
                            <a:rPr lang="en-US" sz="2000" b="0" dirty="0">
                              <a:effectLst/>
                              <a:latin typeface="Times New Roman" panose="02020603050405020304" pitchFamily="18" charset="0"/>
                              <a:cs typeface="Times New Roman" panose="02020603050405020304" pitchFamily="18" charset="0"/>
                            </a:rPr>
                            <a:t>Compressive strength</a:t>
                          </a:r>
                          <a:endParaRPr lang="en-US" sz="2000" b="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000"/>
                            </a:lnSpc>
                            <a:spcAft>
                              <a:spcPts val="0"/>
                            </a:spcAft>
                          </a:pPr>
                          <a:r>
                            <a:rPr lang="en-US" sz="2000" b="0" dirty="0">
                              <a:solidFill>
                                <a:schemeClr val="bg1"/>
                              </a:solidFill>
                              <a:effectLst/>
                              <a:latin typeface="Times New Roman" panose="02020603050405020304" pitchFamily="18" charset="0"/>
                              <a:cs typeface="Times New Roman" panose="02020603050405020304" pitchFamily="18" charset="0"/>
                            </a:rPr>
                            <a:t>Modules of elasticity</a:t>
                          </a:r>
                          <a:endParaRPr lang="en-US" sz="2000" b="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Low">
                            <a:lnSpc>
                              <a:spcPct val="150000"/>
                            </a:lnSpc>
                            <a:spcAft>
                              <a:spcPts val="0"/>
                            </a:spcAft>
                          </a:pPr>
                          <a:r>
                            <a:rPr lang="en-US" sz="2000" b="0" dirty="0">
                              <a:effectLst/>
                              <a:latin typeface="Times New Roman" panose="02020603050405020304" pitchFamily="18" charset="0"/>
                              <a:cs typeface="Times New Roman" panose="02020603050405020304" pitchFamily="18" charset="0"/>
                            </a:rPr>
                            <a:t>Unit weight</a:t>
                          </a:r>
                          <a:endParaRPr lang="en-US" sz="2000" b="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83376818"/>
                      </a:ext>
                    </a:extLst>
                  </a:tr>
                  <a:tr h="735129">
                    <a:tc>
                      <a:txBody>
                        <a:bodyPr/>
                        <a:lstStyle/>
                        <a:p>
                          <a:pPr>
                            <a:lnSpc>
                              <a:spcPct val="150000"/>
                            </a:lnSpc>
                            <a:spcAft>
                              <a:spcPts val="0"/>
                            </a:spcAft>
                          </a:pPr>
                          <a:r>
                            <a:rPr lang="en-US" sz="2000" dirty="0">
                              <a:effectLst/>
                              <a:latin typeface="Times New Roman" panose="02020603050405020304" pitchFamily="18" charset="0"/>
                              <a:cs typeface="Times New Roman" panose="02020603050405020304" pitchFamily="18" charset="0"/>
                            </a:rPr>
                            <a:t>Concrete</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000"/>
                            </a:lnSpc>
                            <a:spcAft>
                              <a:spcPts val="0"/>
                            </a:spcAft>
                          </a:pPr>
                          <a:r>
                            <a:rPr lang="en-US" sz="2000" dirty="0">
                              <a:effectLst/>
                              <a:latin typeface="Times New Roman" panose="02020603050405020304" pitchFamily="18" charset="0"/>
                              <a:cs typeface="Times New Roman" panose="02020603050405020304" pitchFamily="18" charset="0"/>
                            </a:rPr>
                            <a:t>28 </a:t>
                          </a:r>
                          <a:r>
                            <a:rPr lang="en-US" sz="2000" dirty="0" err="1">
                              <a:effectLst/>
                              <a:latin typeface="Times New Roman" panose="02020603050405020304" pitchFamily="18" charset="0"/>
                              <a:cs typeface="Times New Roman" panose="02020603050405020304" pitchFamily="18" charset="0"/>
                            </a:rPr>
                            <a:t>Mpa</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000"/>
                            </a:lnSpc>
                            <a:spcAft>
                              <a:spcPts val="0"/>
                            </a:spcAft>
                          </a:pPr>
                          <a:r>
                            <a:rPr lang="en-US" sz="2000" dirty="0">
                              <a:effectLst/>
                              <a:latin typeface="Times New Roman" panose="02020603050405020304" pitchFamily="18" charset="0"/>
                              <a:cs typeface="Times New Roman" panose="02020603050405020304" pitchFamily="18" charset="0"/>
                            </a:rPr>
                            <a:t>24870 Mpa</a:t>
                          </a:r>
                        </a:p>
                        <a:p>
                          <a:pPr>
                            <a:lnSpc>
                              <a:spcPct val="150000"/>
                            </a:lnSpc>
                            <a:spcAft>
                              <a:spcPts val="0"/>
                            </a:spcAft>
                          </a:pPr>
                          <a:endParaRPr lang="en-GB"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000"/>
                            </a:lnSpc>
                            <a:spcAft>
                              <a:spcPts val="0"/>
                            </a:spcAft>
                          </a:pPr>
                          <a:r>
                            <a:rPr lang="en-US" sz="2000" dirty="0">
                              <a:effectLst/>
                              <a:latin typeface="Times New Roman" panose="02020603050405020304" pitchFamily="18" charset="0"/>
                              <a:cs typeface="Times New Roman" panose="02020603050405020304" pitchFamily="18" charset="0"/>
                            </a:rPr>
                            <a:t>25 KN/</a:t>
                          </a:r>
                          <a14:m>
                            <m:oMath xmlns:m="http://schemas.openxmlformats.org/officeDocument/2006/math">
                              <m:r>
                                <a:rPr lang="en-US" sz="2000">
                                  <a:effectLst/>
                                  <a:latin typeface="Cambria Math" panose="02040503050406030204" pitchFamily="18" charset="0"/>
                                </a:rPr>
                                <m:t> </m:t>
                              </m:r>
                              <m:sSup>
                                <m:sSupPr>
                                  <m:ctrlPr>
                                    <a:rPr lang="en-US" sz="2000" i="1">
                                      <a:effectLst/>
                                      <a:latin typeface="Cambria Math" panose="02040503050406030204" pitchFamily="18" charset="0"/>
                                    </a:rPr>
                                  </m:ctrlPr>
                                </m:sSupPr>
                                <m:e>
                                  <m:r>
                                    <a:rPr lang="en-US" sz="2000">
                                      <a:effectLst/>
                                      <a:latin typeface="Cambria Math" panose="02040503050406030204" pitchFamily="18" charset="0"/>
                                    </a:rPr>
                                    <m:t>𝑚</m:t>
                                  </m:r>
                                </m:e>
                                <m:sup>
                                  <m:r>
                                    <a:rPr lang="en-US" sz="2000">
                                      <a:effectLst/>
                                      <a:latin typeface="Cambria Math" panose="02040503050406030204" pitchFamily="18" charset="0"/>
                                    </a:rPr>
                                    <m:t>3</m:t>
                                  </m:r>
                                </m:sup>
                              </m:sSup>
                            </m:oMath>
                          </a14:m>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731785472"/>
                      </a:ext>
                    </a:extLst>
                  </a:tr>
                  <a:tr h="735129">
                    <a:tc>
                      <a:txBody>
                        <a:bodyPr/>
                        <a:lstStyle/>
                        <a:p>
                          <a:pPr>
                            <a:lnSpc>
                              <a:spcPct val="150000"/>
                            </a:lnSpc>
                            <a:spcAft>
                              <a:spcPts val="0"/>
                            </a:spcAft>
                          </a:pPr>
                          <a:r>
                            <a:rPr lang="en-US" sz="2000" dirty="0">
                              <a:effectLst/>
                              <a:latin typeface="Times New Roman" panose="02020603050405020304" pitchFamily="18" charset="0"/>
                              <a:cs typeface="Times New Roman" panose="02020603050405020304" pitchFamily="18" charset="0"/>
                            </a:rPr>
                            <a:t> </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000"/>
                            </a:lnSpc>
                            <a:spcAft>
                              <a:spcPts val="0"/>
                            </a:spcAft>
                          </a:pPr>
                          <a:r>
                            <a:rPr lang="en-US" sz="2000" dirty="0">
                              <a:solidFill>
                                <a:schemeClr val="bg1"/>
                              </a:solidFill>
                              <a:effectLst/>
                              <a:latin typeface="Times New Roman" panose="02020603050405020304" pitchFamily="18" charset="0"/>
                              <a:cs typeface="Times New Roman" panose="02020603050405020304" pitchFamily="18" charset="0"/>
                            </a:rPr>
                            <a:t>Yield strength</a:t>
                          </a:r>
                          <a:endParaRPr lang="en-US" sz="20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accent1"/>
                        </a:solidFill>
                      </a:tcPr>
                    </a:tc>
                    <a:tc>
                      <a:txBody>
                        <a:bodyPr/>
                        <a:lstStyle/>
                        <a:p>
                          <a:pPr>
                            <a:lnSpc>
                              <a:spcPct val="150000"/>
                            </a:lnSpc>
                            <a:spcAft>
                              <a:spcPts val="0"/>
                            </a:spcAft>
                          </a:pPr>
                          <a:r>
                            <a:rPr lang="en-US" sz="2000" dirty="0">
                              <a:solidFill>
                                <a:schemeClr val="bg1"/>
                              </a:solidFill>
                              <a:effectLst/>
                              <a:latin typeface="Times New Roman" panose="02020603050405020304" pitchFamily="18" charset="0"/>
                              <a:cs typeface="Times New Roman" panose="02020603050405020304" pitchFamily="18" charset="0"/>
                            </a:rPr>
                            <a:t>Modules of elasticity</a:t>
                          </a:r>
                          <a:endParaRPr lang="en-US" sz="20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accent1"/>
                        </a:solidFill>
                      </a:tcPr>
                    </a:tc>
                    <a:tc>
                      <a:txBody>
                        <a:bodyPr/>
                        <a:lstStyle/>
                        <a:p>
                          <a:pPr>
                            <a:lnSpc>
                              <a:spcPct val="150000"/>
                            </a:lnSpc>
                            <a:spcAft>
                              <a:spcPts val="0"/>
                            </a:spcAft>
                          </a:pPr>
                          <a:r>
                            <a:rPr lang="en-US" sz="2000" dirty="0">
                              <a:solidFill>
                                <a:schemeClr val="bg1"/>
                              </a:solidFill>
                              <a:effectLst/>
                              <a:latin typeface="Times New Roman" panose="02020603050405020304" pitchFamily="18" charset="0"/>
                              <a:cs typeface="Times New Roman" panose="02020603050405020304" pitchFamily="18" charset="0"/>
                            </a:rPr>
                            <a:t>Unit weight</a:t>
                          </a:r>
                          <a:endParaRPr lang="en-US" sz="20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accent1"/>
                        </a:solidFill>
                      </a:tcPr>
                    </a:tc>
                    <a:extLst>
                      <a:ext uri="{0D108BD9-81ED-4DB2-BD59-A6C34878D82A}">
                        <a16:rowId xmlns:a16="http://schemas.microsoft.com/office/drawing/2014/main" val="3198061792"/>
                      </a:ext>
                    </a:extLst>
                  </a:tr>
                  <a:tr h="735129">
                    <a:tc>
                      <a:txBody>
                        <a:bodyPr/>
                        <a:lstStyle/>
                        <a:p>
                          <a:pPr>
                            <a:lnSpc>
                              <a:spcPct val="150000"/>
                            </a:lnSpc>
                            <a:spcAft>
                              <a:spcPts val="0"/>
                            </a:spcAft>
                          </a:pPr>
                          <a:r>
                            <a:rPr lang="en-US" sz="2000" dirty="0">
                              <a:effectLst/>
                              <a:latin typeface="Times New Roman" panose="02020603050405020304" pitchFamily="18" charset="0"/>
                              <a:cs typeface="Times New Roman" panose="02020603050405020304" pitchFamily="18" charset="0"/>
                            </a:rPr>
                            <a:t>Steel Gr (60)A615</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000"/>
                            </a:lnSpc>
                            <a:spcAft>
                              <a:spcPts val="0"/>
                            </a:spcAft>
                          </a:pPr>
                          <a:r>
                            <a:rPr lang="en-US" sz="2000" dirty="0">
                              <a:effectLst/>
                              <a:latin typeface="Times New Roman" panose="02020603050405020304" pitchFamily="18" charset="0"/>
                              <a:cs typeface="Times New Roman" panose="02020603050405020304" pitchFamily="18" charset="0"/>
                            </a:rPr>
                            <a:t>420</a:t>
                          </a:r>
                          <a:r>
                            <a:rPr lang="en-US" sz="2000" baseline="0" dirty="0">
                              <a:effectLst/>
                              <a:latin typeface="Times New Roman" panose="02020603050405020304" pitchFamily="18" charset="0"/>
                              <a:cs typeface="Times New Roman" panose="02020603050405020304" pitchFamily="18" charset="0"/>
                            </a:rPr>
                            <a:t> </a:t>
                          </a:r>
                          <a:r>
                            <a:rPr lang="en-US" sz="2000" dirty="0">
                              <a:effectLst/>
                              <a:latin typeface="Times New Roman" panose="02020603050405020304" pitchFamily="18" charset="0"/>
                              <a:cs typeface="Times New Roman" panose="02020603050405020304" pitchFamily="18" charset="0"/>
                            </a:rPr>
                            <a:t>MPa</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000"/>
                            </a:lnSpc>
                            <a:spcAft>
                              <a:spcPts val="0"/>
                            </a:spcAft>
                          </a:pPr>
                          <a:r>
                            <a:rPr lang="en-US" sz="2000" dirty="0">
                              <a:effectLst/>
                              <a:latin typeface="Times New Roman" panose="02020603050405020304" pitchFamily="18" charset="0"/>
                              <a:cs typeface="Times New Roman" panose="02020603050405020304" pitchFamily="18" charset="0"/>
                            </a:rPr>
                            <a:t>200 GPa</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000"/>
                            </a:lnSpc>
                            <a:spcAft>
                              <a:spcPts val="0"/>
                            </a:spcAft>
                          </a:pPr>
                          <a:r>
                            <a:rPr lang="en-US" sz="2000" dirty="0">
                              <a:effectLst/>
                              <a:latin typeface="Times New Roman" panose="02020603050405020304" pitchFamily="18" charset="0"/>
                              <a:cs typeface="Times New Roman" panose="02020603050405020304" pitchFamily="18" charset="0"/>
                            </a:rPr>
                            <a:t>78 KN/</a:t>
                          </a:r>
                          <a14:m>
                            <m:oMath xmlns:m="http://schemas.openxmlformats.org/officeDocument/2006/math">
                              <m:sSup>
                                <m:sSupPr>
                                  <m:ctrlPr>
                                    <a:rPr lang="en-US" sz="2000" i="1">
                                      <a:effectLst/>
                                      <a:latin typeface="Cambria Math" panose="02040503050406030204" pitchFamily="18" charset="0"/>
                                    </a:rPr>
                                  </m:ctrlPr>
                                </m:sSupPr>
                                <m:e>
                                  <m:r>
                                    <a:rPr lang="en-US" sz="2000">
                                      <a:effectLst/>
                                      <a:latin typeface="Cambria Math" panose="02040503050406030204" pitchFamily="18" charset="0"/>
                                    </a:rPr>
                                    <m:t> </m:t>
                                  </m:r>
                                  <m:r>
                                    <a:rPr lang="en-US" sz="2000">
                                      <a:effectLst/>
                                      <a:latin typeface="Cambria Math" panose="02040503050406030204" pitchFamily="18" charset="0"/>
                                    </a:rPr>
                                    <m:t>𝑚</m:t>
                                  </m:r>
                                </m:e>
                                <m:sup>
                                  <m:r>
                                    <a:rPr lang="en-US" sz="2000">
                                      <a:effectLst/>
                                      <a:latin typeface="Cambria Math" panose="02040503050406030204" pitchFamily="18" charset="0"/>
                                    </a:rPr>
                                    <m:t>3</m:t>
                                  </m:r>
                                </m:sup>
                              </m:sSup>
                            </m:oMath>
                          </a14:m>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191201451"/>
                      </a:ext>
                    </a:extLst>
                  </a:tr>
                </a:tbl>
              </a:graphicData>
            </a:graphic>
          </p:graphicFrame>
        </mc:Choice>
        <mc:Fallback xmlns="">
          <p:graphicFrame>
            <p:nvGraphicFramePr>
              <p:cNvPr id="13" name="Table 12">
                <a:extLst>
                  <a:ext uri="{FF2B5EF4-FFF2-40B4-BE49-F238E27FC236}">
                    <a16:creationId xmlns:a16="http://schemas.microsoft.com/office/drawing/2014/main" id="{4EC23A00-329C-49C5-9B6C-1D23A44ED40B}"/>
                  </a:ext>
                </a:extLst>
              </p:cNvPr>
              <p:cNvGraphicFramePr>
                <a:graphicFrameLocks noGrp="1"/>
              </p:cNvGraphicFramePr>
              <p:nvPr>
                <p:extLst>
                  <p:ext uri="{D42A27DB-BD31-4B8C-83A1-F6EECF244321}">
                    <p14:modId xmlns:p14="http://schemas.microsoft.com/office/powerpoint/2010/main" val="4228932080"/>
                  </p:ext>
                </p:extLst>
              </p:nvPr>
            </p:nvGraphicFramePr>
            <p:xfrm>
              <a:off x="1943129" y="2712434"/>
              <a:ext cx="6163615" cy="3438400"/>
            </p:xfrm>
            <a:graphic>
              <a:graphicData uri="http://schemas.openxmlformats.org/drawingml/2006/table">
                <a:tbl>
                  <a:tblPr firstRow="1" firstCol="1" bandRow="1">
                    <a:tableStyleId>{5C22544A-7EE6-4342-B048-85BDC9FD1C3A}</a:tableStyleId>
                  </a:tblPr>
                  <a:tblGrid>
                    <a:gridCol w="1470260">
                      <a:extLst>
                        <a:ext uri="{9D8B030D-6E8A-4147-A177-3AD203B41FA5}">
                          <a16:colId xmlns:a16="http://schemas.microsoft.com/office/drawing/2014/main" val="2015506207"/>
                        </a:ext>
                      </a:extLst>
                    </a:gridCol>
                    <a:gridCol w="1586975">
                      <a:extLst>
                        <a:ext uri="{9D8B030D-6E8A-4147-A177-3AD203B41FA5}">
                          <a16:colId xmlns:a16="http://schemas.microsoft.com/office/drawing/2014/main" val="3221642905"/>
                        </a:ext>
                      </a:extLst>
                    </a:gridCol>
                    <a:gridCol w="1775698">
                      <a:extLst>
                        <a:ext uri="{9D8B030D-6E8A-4147-A177-3AD203B41FA5}">
                          <a16:colId xmlns:a16="http://schemas.microsoft.com/office/drawing/2014/main" val="3847793218"/>
                        </a:ext>
                      </a:extLst>
                    </a:gridCol>
                    <a:gridCol w="1330682">
                      <a:extLst>
                        <a:ext uri="{9D8B030D-6E8A-4147-A177-3AD203B41FA5}">
                          <a16:colId xmlns:a16="http://schemas.microsoft.com/office/drawing/2014/main" val="1091137507"/>
                        </a:ext>
                      </a:extLst>
                    </a:gridCol>
                  </a:tblGrid>
                  <a:tr h="859600">
                    <a:tc>
                      <a:txBody>
                        <a:bodyPr/>
                        <a:lstStyle/>
                        <a:p>
                          <a:pPr>
                            <a:lnSpc>
                              <a:spcPct val="150000"/>
                            </a:lnSpc>
                            <a:spcAft>
                              <a:spcPts val="0"/>
                            </a:spcAft>
                          </a:pPr>
                          <a:r>
                            <a:rPr lang="en-US" sz="2000" b="0" dirty="0">
                              <a:effectLst/>
                              <a:latin typeface="Times New Roman" panose="02020603050405020304" pitchFamily="18" charset="0"/>
                              <a:cs typeface="Times New Roman" panose="02020603050405020304" pitchFamily="18" charset="0"/>
                            </a:rPr>
                            <a:t>Material</a:t>
                          </a:r>
                          <a:endParaRPr lang="en-US" sz="2000" b="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000"/>
                            </a:lnSpc>
                            <a:spcAft>
                              <a:spcPts val="0"/>
                            </a:spcAft>
                          </a:pPr>
                          <a:r>
                            <a:rPr lang="en-US" sz="2000" b="0" dirty="0">
                              <a:effectLst/>
                              <a:latin typeface="Times New Roman" panose="02020603050405020304" pitchFamily="18" charset="0"/>
                              <a:cs typeface="Times New Roman" panose="02020603050405020304" pitchFamily="18" charset="0"/>
                            </a:rPr>
                            <a:t>Compressive strength</a:t>
                          </a:r>
                          <a:endParaRPr lang="en-US" sz="2000" b="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000"/>
                            </a:lnSpc>
                            <a:spcAft>
                              <a:spcPts val="0"/>
                            </a:spcAft>
                          </a:pPr>
                          <a:r>
                            <a:rPr lang="en-US" sz="2000" b="0" dirty="0">
                              <a:solidFill>
                                <a:schemeClr val="bg1"/>
                              </a:solidFill>
                              <a:effectLst/>
                              <a:latin typeface="Times New Roman" panose="02020603050405020304" pitchFamily="18" charset="0"/>
                              <a:cs typeface="Times New Roman" panose="02020603050405020304" pitchFamily="18" charset="0"/>
                            </a:rPr>
                            <a:t>Modules of elasticity</a:t>
                          </a:r>
                          <a:endParaRPr lang="en-US" sz="2000" b="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Low">
                            <a:lnSpc>
                              <a:spcPct val="150000"/>
                            </a:lnSpc>
                            <a:spcAft>
                              <a:spcPts val="0"/>
                            </a:spcAft>
                          </a:pPr>
                          <a:r>
                            <a:rPr lang="en-US" sz="2000" b="0" dirty="0">
                              <a:effectLst/>
                              <a:latin typeface="Times New Roman" panose="02020603050405020304" pitchFamily="18" charset="0"/>
                              <a:cs typeface="Times New Roman" panose="02020603050405020304" pitchFamily="18" charset="0"/>
                            </a:rPr>
                            <a:t>Unit weight</a:t>
                          </a:r>
                          <a:endParaRPr lang="en-US" sz="2000" b="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83376818"/>
                      </a:ext>
                    </a:extLst>
                  </a:tr>
                  <a:tr h="859600">
                    <a:tc>
                      <a:txBody>
                        <a:bodyPr/>
                        <a:lstStyle/>
                        <a:p>
                          <a:pPr>
                            <a:lnSpc>
                              <a:spcPct val="150000"/>
                            </a:lnSpc>
                            <a:spcAft>
                              <a:spcPts val="0"/>
                            </a:spcAft>
                          </a:pPr>
                          <a:r>
                            <a:rPr lang="en-US" sz="2000" dirty="0">
                              <a:effectLst/>
                              <a:latin typeface="Times New Roman" panose="02020603050405020304" pitchFamily="18" charset="0"/>
                              <a:cs typeface="Times New Roman" panose="02020603050405020304" pitchFamily="18" charset="0"/>
                            </a:rPr>
                            <a:t>Concrete</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000"/>
                            </a:lnSpc>
                            <a:spcAft>
                              <a:spcPts val="0"/>
                            </a:spcAft>
                          </a:pPr>
                          <a:r>
                            <a:rPr lang="en-US" sz="2000" dirty="0">
                              <a:effectLst/>
                              <a:latin typeface="Times New Roman" panose="02020603050405020304" pitchFamily="18" charset="0"/>
                              <a:cs typeface="Times New Roman" panose="02020603050405020304" pitchFamily="18" charset="0"/>
                            </a:rPr>
                            <a:t>28 </a:t>
                          </a:r>
                          <a:r>
                            <a:rPr lang="en-US" sz="2000" dirty="0" err="1">
                              <a:effectLst/>
                              <a:latin typeface="Times New Roman" panose="02020603050405020304" pitchFamily="18" charset="0"/>
                              <a:cs typeface="Times New Roman" panose="02020603050405020304" pitchFamily="18" charset="0"/>
                            </a:rPr>
                            <a:t>Mpa</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000"/>
                            </a:lnSpc>
                            <a:spcAft>
                              <a:spcPts val="0"/>
                            </a:spcAft>
                          </a:pPr>
                          <a:r>
                            <a:rPr lang="en-US" sz="2000" dirty="0">
                              <a:effectLst/>
                              <a:latin typeface="Times New Roman" panose="02020603050405020304" pitchFamily="18" charset="0"/>
                              <a:cs typeface="Times New Roman" panose="02020603050405020304" pitchFamily="18" charset="0"/>
                            </a:rPr>
                            <a:t>24870 Mpa</a:t>
                          </a:r>
                        </a:p>
                        <a:p>
                          <a:pPr>
                            <a:lnSpc>
                              <a:spcPct val="150000"/>
                            </a:lnSpc>
                            <a:spcAft>
                              <a:spcPts val="0"/>
                            </a:spcAft>
                          </a:pPr>
                          <a:endParaRPr lang="en-GB"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endParaRPr lang="en-US"/>
                        </a:p>
                      </a:txBody>
                      <a:tcPr marL="68580" marR="68580" marT="0" marB="0">
                        <a:blipFill>
                          <a:blip r:embed="rId2"/>
                          <a:stretch>
                            <a:fillRect l="-364679" t="-100000" r="-2294" b="-216197"/>
                          </a:stretch>
                        </a:blipFill>
                      </a:tcPr>
                    </a:tc>
                    <a:extLst>
                      <a:ext uri="{0D108BD9-81ED-4DB2-BD59-A6C34878D82A}">
                        <a16:rowId xmlns:a16="http://schemas.microsoft.com/office/drawing/2014/main" val="3731785472"/>
                      </a:ext>
                    </a:extLst>
                  </a:tr>
                  <a:tr h="859600">
                    <a:tc>
                      <a:txBody>
                        <a:bodyPr/>
                        <a:lstStyle/>
                        <a:p>
                          <a:pPr>
                            <a:lnSpc>
                              <a:spcPct val="150000"/>
                            </a:lnSpc>
                            <a:spcAft>
                              <a:spcPts val="0"/>
                            </a:spcAft>
                          </a:pPr>
                          <a:r>
                            <a:rPr lang="en-US" sz="2000" dirty="0">
                              <a:effectLst/>
                              <a:latin typeface="Times New Roman" panose="02020603050405020304" pitchFamily="18" charset="0"/>
                              <a:cs typeface="Times New Roman" panose="02020603050405020304" pitchFamily="18" charset="0"/>
                            </a:rPr>
                            <a:t> </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000"/>
                            </a:lnSpc>
                            <a:spcAft>
                              <a:spcPts val="0"/>
                            </a:spcAft>
                          </a:pPr>
                          <a:r>
                            <a:rPr lang="en-US" sz="2000" dirty="0">
                              <a:solidFill>
                                <a:schemeClr val="bg1"/>
                              </a:solidFill>
                              <a:effectLst/>
                              <a:latin typeface="Times New Roman" panose="02020603050405020304" pitchFamily="18" charset="0"/>
                              <a:cs typeface="Times New Roman" panose="02020603050405020304" pitchFamily="18" charset="0"/>
                            </a:rPr>
                            <a:t>Yield strength</a:t>
                          </a:r>
                          <a:endParaRPr lang="en-US" sz="20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accent1"/>
                        </a:solidFill>
                      </a:tcPr>
                    </a:tc>
                    <a:tc>
                      <a:txBody>
                        <a:bodyPr/>
                        <a:lstStyle/>
                        <a:p>
                          <a:pPr>
                            <a:lnSpc>
                              <a:spcPct val="150000"/>
                            </a:lnSpc>
                            <a:spcAft>
                              <a:spcPts val="0"/>
                            </a:spcAft>
                          </a:pPr>
                          <a:r>
                            <a:rPr lang="en-US" sz="2000" dirty="0">
                              <a:solidFill>
                                <a:schemeClr val="bg1"/>
                              </a:solidFill>
                              <a:effectLst/>
                              <a:latin typeface="Times New Roman" panose="02020603050405020304" pitchFamily="18" charset="0"/>
                              <a:cs typeface="Times New Roman" panose="02020603050405020304" pitchFamily="18" charset="0"/>
                            </a:rPr>
                            <a:t>Modules of elasticity</a:t>
                          </a:r>
                          <a:endParaRPr lang="en-US" sz="20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accent1"/>
                        </a:solidFill>
                      </a:tcPr>
                    </a:tc>
                    <a:tc>
                      <a:txBody>
                        <a:bodyPr/>
                        <a:lstStyle/>
                        <a:p>
                          <a:pPr>
                            <a:lnSpc>
                              <a:spcPct val="150000"/>
                            </a:lnSpc>
                            <a:spcAft>
                              <a:spcPts val="0"/>
                            </a:spcAft>
                          </a:pPr>
                          <a:r>
                            <a:rPr lang="en-US" sz="2000" dirty="0">
                              <a:solidFill>
                                <a:schemeClr val="bg1"/>
                              </a:solidFill>
                              <a:effectLst/>
                              <a:latin typeface="Times New Roman" panose="02020603050405020304" pitchFamily="18" charset="0"/>
                              <a:cs typeface="Times New Roman" panose="02020603050405020304" pitchFamily="18" charset="0"/>
                            </a:rPr>
                            <a:t>Unit weight</a:t>
                          </a:r>
                          <a:endParaRPr lang="en-US" sz="20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accent1"/>
                        </a:solidFill>
                      </a:tcPr>
                    </a:tc>
                    <a:extLst>
                      <a:ext uri="{0D108BD9-81ED-4DB2-BD59-A6C34878D82A}">
                        <a16:rowId xmlns:a16="http://schemas.microsoft.com/office/drawing/2014/main" val="3198061792"/>
                      </a:ext>
                    </a:extLst>
                  </a:tr>
                  <a:tr h="859600">
                    <a:tc>
                      <a:txBody>
                        <a:bodyPr/>
                        <a:lstStyle/>
                        <a:p>
                          <a:pPr>
                            <a:lnSpc>
                              <a:spcPct val="150000"/>
                            </a:lnSpc>
                            <a:spcAft>
                              <a:spcPts val="0"/>
                            </a:spcAft>
                          </a:pPr>
                          <a:r>
                            <a:rPr lang="en-US" sz="2000" dirty="0">
                              <a:effectLst/>
                              <a:latin typeface="Times New Roman" panose="02020603050405020304" pitchFamily="18" charset="0"/>
                              <a:cs typeface="Times New Roman" panose="02020603050405020304" pitchFamily="18" charset="0"/>
                            </a:rPr>
                            <a:t>Steel Gr (60)A615</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000"/>
                            </a:lnSpc>
                            <a:spcAft>
                              <a:spcPts val="0"/>
                            </a:spcAft>
                          </a:pPr>
                          <a:r>
                            <a:rPr lang="en-US" sz="2000" dirty="0">
                              <a:effectLst/>
                              <a:latin typeface="Times New Roman" panose="02020603050405020304" pitchFamily="18" charset="0"/>
                              <a:cs typeface="Times New Roman" panose="02020603050405020304" pitchFamily="18" charset="0"/>
                            </a:rPr>
                            <a:t>420</a:t>
                          </a:r>
                          <a:r>
                            <a:rPr lang="en-US" sz="2000" baseline="0" dirty="0">
                              <a:effectLst/>
                              <a:latin typeface="Times New Roman" panose="02020603050405020304" pitchFamily="18" charset="0"/>
                              <a:cs typeface="Times New Roman" panose="02020603050405020304" pitchFamily="18" charset="0"/>
                            </a:rPr>
                            <a:t> </a:t>
                          </a:r>
                          <a:r>
                            <a:rPr lang="en-US" sz="2000" dirty="0">
                              <a:effectLst/>
                              <a:latin typeface="Times New Roman" panose="02020603050405020304" pitchFamily="18" charset="0"/>
                              <a:cs typeface="Times New Roman" panose="02020603050405020304" pitchFamily="18" charset="0"/>
                            </a:rPr>
                            <a:t>MPa</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000"/>
                            </a:lnSpc>
                            <a:spcAft>
                              <a:spcPts val="0"/>
                            </a:spcAft>
                          </a:pPr>
                          <a:r>
                            <a:rPr lang="en-US" sz="2000" dirty="0">
                              <a:effectLst/>
                              <a:latin typeface="Times New Roman" panose="02020603050405020304" pitchFamily="18" charset="0"/>
                              <a:cs typeface="Times New Roman" panose="02020603050405020304" pitchFamily="18" charset="0"/>
                            </a:rPr>
                            <a:t>200 GPa</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endParaRPr lang="en-US"/>
                        </a:p>
                      </a:txBody>
                      <a:tcPr marL="68580" marR="68580" marT="0" marB="0">
                        <a:blipFill>
                          <a:blip r:embed="rId2"/>
                          <a:stretch>
                            <a:fillRect l="-364679" t="-301418" r="-2294" b="-17730"/>
                          </a:stretch>
                        </a:blipFill>
                      </a:tcPr>
                    </a:tc>
                    <a:extLst>
                      <a:ext uri="{0D108BD9-81ED-4DB2-BD59-A6C34878D82A}">
                        <a16:rowId xmlns:a16="http://schemas.microsoft.com/office/drawing/2014/main" val="1191201451"/>
                      </a:ext>
                    </a:extLst>
                  </a:tr>
                </a:tbl>
              </a:graphicData>
            </a:graphic>
          </p:graphicFrame>
        </mc:Fallback>
      </mc:AlternateContent>
      <p:grpSp>
        <p:nvGrpSpPr>
          <p:cNvPr id="14" name="Group 13">
            <a:extLst>
              <a:ext uri="{FF2B5EF4-FFF2-40B4-BE49-F238E27FC236}">
                <a16:creationId xmlns:a16="http://schemas.microsoft.com/office/drawing/2014/main" id="{54B06E2E-D583-45D1-BE1A-602205D8B487}"/>
              </a:ext>
            </a:extLst>
          </p:cNvPr>
          <p:cNvGrpSpPr/>
          <p:nvPr/>
        </p:nvGrpSpPr>
        <p:grpSpPr>
          <a:xfrm>
            <a:off x="10335692" y="0"/>
            <a:ext cx="1176713" cy="4339108"/>
            <a:chOff x="9604638" y="-3280047"/>
            <a:chExt cx="1600255" cy="5900911"/>
          </a:xfrm>
        </p:grpSpPr>
        <p:grpSp>
          <p:nvGrpSpPr>
            <p:cNvPr id="15" name="Group 14">
              <a:extLst>
                <a:ext uri="{FF2B5EF4-FFF2-40B4-BE49-F238E27FC236}">
                  <a16:creationId xmlns:a16="http://schemas.microsoft.com/office/drawing/2014/main" id="{542F739D-E7CF-46A2-9521-CAEE55577DA3}"/>
                </a:ext>
              </a:extLst>
            </p:cNvPr>
            <p:cNvGrpSpPr/>
            <p:nvPr/>
          </p:nvGrpSpPr>
          <p:grpSpPr>
            <a:xfrm>
              <a:off x="10090815" y="-3280047"/>
              <a:ext cx="455613" cy="4540251"/>
              <a:chOff x="2149974" y="-3713177"/>
              <a:chExt cx="455613" cy="4540251"/>
            </a:xfrm>
          </p:grpSpPr>
          <p:sp>
            <p:nvSpPr>
              <p:cNvPr id="23" name="Freeform 6">
                <a:extLst>
                  <a:ext uri="{FF2B5EF4-FFF2-40B4-BE49-F238E27FC236}">
                    <a16:creationId xmlns:a16="http://schemas.microsoft.com/office/drawing/2014/main" id="{9BC6B8C0-1898-4406-9648-FC66F3FA6156}"/>
                  </a:ext>
                </a:extLst>
              </p:cNvPr>
              <p:cNvSpPr>
                <a:spLocks/>
              </p:cNvSpPr>
              <p:nvPr/>
            </p:nvSpPr>
            <p:spPr bwMode="auto">
              <a:xfrm>
                <a:off x="2149974" y="-3713177"/>
                <a:ext cx="377825" cy="3998913"/>
              </a:xfrm>
              <a:custGeom>
                <a:avLst/>
                <a:gdLst>
                  <a:gd name="T0" fmla="*/ 203 w 238"/>
                  <a:gd name="T1" fmla="*/ 38 h 2519"/>
                  <a:gd name="T2" fmla="*/ 193 w 238"/>
                  <a:gd name="T3" fmla="*/ 2487 h 2519"/>
                  <a:gd name="T4" fmla="*/ 111 w 238"/>
                  <a:gd name="T5" fmla="*/ 2487 h 2519"/>
                  <a:gd name="T6" fmla="*/ 35 w 238"/>
                  <a:gd name="T7" fmla="*/ 6 h 2519"/>
                  <a:gd name="T8" fmla="*/ 0 w 238"/>
                  <a:gd name="T9" fmla="*/ 0 h 2519"/>
                  <a:gd name="T10" fmla="*/ 76 w 238"/>
                  <a:gd name="T11" fmla="*/ 2503 h 2519"/>
                  <a:gd name="T12" fmla="*/ 76 w 238"/>
                  <a:gd name="T13" fmla="*/ 2519 h 2519"/>
                  <a:gd name="T14" fmla="*/ 225 w 238"/>
                  <a:gd name="T15" fmla="*/ 2519 h 2519"/>
                  <a:gd name="T16" fmla="*/ 238 w 238"/>
                  <a:gd name="T17" fmla="*/ 38 h 2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8" h="2519">
                    <a:moveTo>
                      <a:pt x="203" y="38"/>
                    </a:moveTo>
                    <a:lnTo>
                      <a:pt x="193" y="2487"/>
                    </a:lnTo>
                    <a:lnTo>
                      <a:pt x="111" y="2487"/>
                    </a:lnTo>
                    <a:lnTo>
                      <a:pt x="35" y="6"/>
                    </a:lnTo>
                    <a:lnTo>
                      <a:pt x="0" y="0"/>
                    </a:lnTo>
                    <a:lnTo>
                      <a:pt x="76" y="2503"/>
                    </a:lnTo>
                    <a:lnTo>
                      <a:pt x="76" y="2519"/>
                    </a:lnTo>
                    <a:lnTo>
                      <a:pt x="225" y="2519"/>
                    </a:lnTo>
                    <a:lnTo>
                      <a:pt x="238" y="38"/>
                    </a:lnTo>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solidFill>
                    <a:schemeClr val="tx1">
                      <a:lumMod val="95000"/>
                      <a:lumOff val="5000"/>
                    </a:schemeClr>
                  </a:solidFill>
                </a:endParaRPr>
              </a:p>
            </p:txBody>
          </p:sp>
          <p:sp>
            <p:nvSpPr>
              <p:cNvPr id="24" name="Freeform 7">
                <a:extLst>
                  <a:ext uri="{FF2B5EF4-FFF2-40B4-BE49-F238E27FC236}">
                    <a16:creationId xmlns:a16="http://schemas.microsoft.com/office/drawing/2014/main" id="{A1262830-99DB-423F-A52D-0498D89B44DE}"/>
                  </a:ext>
                </a:extLst>
              </p:cNvPr>
              <p:cNvSpPr>
                <a:spLocks/>
              </p:cNvSpPr>
              <p:nvPr/>
            </p:nvSpPr>
            <p:spPr bwMode="auto">
              <a:xfrm>
                <a:off x="2299199" y="488936"/>
                <a:ext cx="303213" cy="338138"/>
              </a:xfrm>
              <a:custGeom>
                <a:avLst/>
                <a:gdLst>
                  <a:gd name="T0" fmla="*/ 29 w 93"/>
                  <a:gd name="T1" fmla="*/ 2 h 106"/>
                  <a:gd name="T2" fmla="*/ 24 w 93"/>
                  <a:gd name="T3" fmla="*/ 2 h 106"/>
                  <a:gd name="T4" fmla="*/ 2 w 93"/>
                  <a:gd name="T5" fmla="*/ 51 h 106"/>
                  <a:gd name="T6" fmla="*/ 32 w 93"/>
                  <a:gd name="T7" fmla="*/ 100 h 106"/>
                  <a:gd name="T8" fmla="*/ 84 w 93"/>
                  <a:gd name="T9" fmla="*/ 86 h 106"/>
                  <a:gd name="T10" fmla="*/ 86 w 93"/>
                  <a:gd name="T11" fmla="*/ 46 h 106"/>
                  <a:gd name="T12" fmla="*/ 86 w 93"/>
                  <a:gd name="T13" fmla="*/ 43 h 106"/>
                  <a:gd name="T14" fmla="*/ 86 w 93"/>
                  <a:gd name="T15" fmla="*/ 40 h 106"/>
                  <a:gd name="T16" fmla="*/ 84 w 93"/>
                  <a:gd name="T17" fmla="*/ 31 h 106"/>
                  <a:gd name="T18" fmla="*/ 77 w 93"/>
                  <a:gd name="T19" fmla="*/ 32 h 106"/>
                  <a:gd name="T20" fmla="*/ 77 w 93"/>
                  <a:gd name="T21" fmla="*/ 39 h 106"/>
                  <a:gd name="T22" fmla="*/ 77 w 93"/>
                  <a:gd name="T23" fmla="*/ 42 h 106"/>
                  <a:gd name="T24" fmla="*/ 71 w 93"/>
                  <a:gd name="T25" fmla="*/ 65 h 106"/>
                  <a:gd name="T26" fmla="*/ 40 w 93"/>
                  <a:gd name="T27" fmla="*/ 63 h 106"/>
                  <a:gd name="T28" fmla="*/ 49 w 93"/>
                  <a:gd name="T29" fmla="*/ 27 h 106"/>
                  <a:gd name="T30" fmla="*/ 49 w 93"/>
                  <a:gd name="T31" fmla="*/ 23 h 106"/>
                  <a:gd name="T32" fmla="*/ 29 w 93"/>
                  <a:gd name="T33" fmla="*/ 2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3" h="106">
                    <a:moveTo>
                      <a:pt x="29" y="2"/>
                    </a:moveTo>
                    <a:cubicBezTo>
                      <a:pt x="28" y="0"/>
                      <a:pt x="25" y="0"/>
                      <a:pt x="24" y="2"/>
                    </a:cubicBezTo>
                    <a:cubicBezTo>
                      <a:pt x="18" y="10"/>
                      <a:pt x="4" y="30"/>
                      <a:pt x="2" y="51"/>
                    </a:cubicBezTo>
                    <a:cubicBezTo>
                      <a:pt x="0" y="71"/>
                      <a:pt x="10" y="93"/>
                      <a:pt x="32" y="100"/>
                    </a:cubicBezTo>
                    <a:cubicBezTo>
                      <a:pt x="51" y="106"/>
                      <a:pt x="76" y="101"/>
                      <a:pt x="84" y="86"/>
                    </a:cubicBezTo>
                    <a:cubicBezTo>
                      <a:pt x="93" y="69"/>
                      <a:pt x="87" y="52"/>
                      <a:pt x="86" y="46"/>
                    </a:cubicBezTo>
                    <a:cubicBezTo>
                      <a:pt x="86" y="45"/>
                      <a:pt x="86" y="44"/>
                      <a:pt x="86" y="43"/>
                    </a:cubicBezTo>
                    <a:cubicBezTo>
                      <a:pt x="86" y="42"/>
                      <a:pt x="86" y="41"/>
                      <a:pt x="86" y="40"/>
                    </a:cubicBezTo>
                    <a:cubicBezTo>
                      <a:pt x="85" y="38"/>
                      <a:pt x="85" y="34"/>
                      <a:pt x="84" y="31"/>
                    </a:cubicBezTo>
                    <a:cubicBezTo>
                      <a:pt x="83" y="27"/>
                      <a:pt x="77" y="28"/>
                      <a:pt x="77" y="32"/>
                    </a:cubicBezTo>
                    <a:cubicBezTo>
                      <a:pt x="77" y="35"/>
                      <a:pt x="77" y="38"/>
                      <a:pt x="77" y="39"/>
                    </a:cubicBezTo>
                    <a:cubicBezTo>
                      <a:pt x="77" y="40"/>
                      <a:pt x="77" y="41"/>
                      <a:pt x="77" y="42"/>
                    </a:cubicBezTo>
                    <a:cubicBezTo>
                      <a:pt x="76" y="50"/>
                      <a:pt x="74" y="60"/>
                      <a:pt x="71" y="65"/>
                    </a:cubicBezTo>
                    <a:cubicBezTo>
                      <a:pt x="65" y="75"/>
                      <a:pt x="44" y="74"/>
                      <a:pt x="40" y="63"/>
                    </a:cubicBezTo>
                    <a:cubicBezTo>
                      <a:pt x="36" y="52"/>
                      <a:pt x="45" y="34"/>
                      <a:pt x="49" y="27"/>
                    </a:cubicBezTo>
                    <a:cubicBezTo>
                      <a:pt x="50" y="26"/>
                      <a:pt x="50" y="24"/>
                      <a:pt x="49" y="23"/>
                    </a:cubicBezTo>
                    <a:lnTo>
                      <a:pt x="29" y="2"/>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95000"/>
                      <a:lumOff val="5000"/>
                    </a:schemeClr>
                  </a:solidFill>
                </a:endParaRPr>
              </a:p>
            </p:txBody>
          </p:sp>
          <p:sp>
            <p:nvSpPr>
              <p:cNvPr id="25" name="Freeform 8">
                <a:extLst>
                  <a:ext uri="{FF2B5EF4-FFF2-40B4-BE49-F238E27FC236}">
                    <a16:creationId xmlns:a16="http://schemas.microsoft.com/office/drawing/2014/main" id="{C6CFCB84-3EE0-4BDD-A798-2262C9D960CE}"/>
                  </a:ext>
                </a:extLst>
              </p:cNvPr>
              <p:cNvSpPr>
                <a:spLocks/>
              </p:cNvSpPr>
              <p:nvPr/>
            </p:nvSpPr>
            <p:spPr bwMode="auto">
              <a:xfrm>
                <a:off x="2181724" y="101586"/>
                <a:ext cx="423863" cy="490538"/>
              </a:xfrm>
              <a:custGeom>
                <a:avLst/>
                <a:gdLst>
                  <a:gd name="T0" fmla="*/ 114 w 130"/>
                  <a:gd name="T1" fmla="*/ 11 h 154"/>
                  <a:gd name="T2" fmla="*/ 91 w 130"/>
                  <a:gd name="T3" fmla="*/ 0 h 154"/>
                  <a:gd name="T4" fmla="*/ 65 w 130"/>
                  <a:gd name="T5" fmla="*/ 0 h 154"/>
                  <a:gd name="T6" fmla="*/ 39 w 130"/>
                  <a:gd name="T7" fmla="*/ 0 h 154"/>
                  <a:gd name="T8" fmla="*/ 16 w 130"/>
                  <a:gd name="T9" fmla="*/ 11 h 154"/>
                  <a:gd name="T10" fmla="*/ 8 w 130"/>
                  <a:gd name="T11" fmla="*/ 20 h 154"/>
                  <a:gd name="T12" fmla="*/ 0 w 130"/>
                  <a:gd name="T13" fmla="*/ 40 h 154"/>
                  <a:gd name="T14" fmla="*/ 0 w 130"/>
                  <a:gd name="T15" fmla="*/ 79 h 154"/>
                  <a:gd name="T16" fmla="*/ 6 w 130"/>
                  <a:gd name="T17" fmla="*/ 97 h 154"/>
                  <a:gd name="T18" fmla="*/ 37 w 130"/>
                  <a:gd name="T19" fmla="*/ 141 h 154"/>
                  <a:gd name="T20" fmla="*/ 62 w 130"/>
                  <a:gd name="T21" fmla="*/ 154 h 154"/>
                  <a:gd name="T22" fmla="*/ 65 w 130"/>
                  <a:gd name="T23" fmla="*/ 154 h 154"/>
                  <a:gd name="T24" fmla="*/ 68 w 130"/>
                  <a:gd name="T25" fmla="*/ 154 h 154"/>
                  <a:gd name="T26" fmla="*/ 93 w 130"/>
                  <a:gd name="T27" fmla="*/ 141 h 154"/>
                  <a:gd name="T28" fmla="*/ 124 w 130"/>
                  <a:gd name="T29" fmla="*/ 97 h 154"/>
                  <a:gd name="T30" fmla="*/ 130 w 130"/>
                  <a:gd name="T31" fmla="*/ 79 h 154"/>
                  <a:gd name="T32" fmla="*/ 130 w 130"/>
                  <a:gd name="T33" fmla="*/ 40 h 154"/>
                  <a:gd name="T34" fmla="*/ 122 w 130"/>
                  <a:gd name="T35" fmla="*/ 20 h 154"/>
                  <a:gd name="T36" fmla="*/ 114 w 130"/>
                  <a:gd name="T37" fmla="*/ 11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0" h="154">
                    <a:moveTo>
                      <a:pt x="114" y="11"/>
                    </a:moveTo>
                    <a:cubicBezTo>
                      <a:pt x="108" y="4"/>
                      <a:pt x="100" y="0"/>
                      <a:pt x="91" y="0"/>
                    </a:cubicBezTo>
                    <a:cubicBezTo>
                      <a:pt x="65" y="0"/>
                      <a:pt x="65" y="0"/>
                      <a:pt x="65" y="0"/>
                    </a:cubicBezTo>
                    <a:cubicBezTo>
                      <a:pt x="39" y="0"/>
                      <a:pt x="39" y="0"/>
                      <a:pt x="39" y="0"/>
                    </a:cubicBezTo>
                    <a:cubicBezTo>
                      <a:pt x="30" y="0"/>
                      <a:pt x="22" y="4"/>
                      <a:pt x="16" y="11"/>
                    </a:cubicBezTo>
                    <a:cubicBezTo>
                      <a:pt x="8" y="20"/>
                      <a:pt x="8" y="20"/>
                      <a:pt x="8" y="20"/>
                    </a:cubicBezTo>
                    <a:cubicBezTo>
                      <a:pt x="3" y="25"/>
                      <a:pt x="0" y="33"/>
                      <a:pt x="0" y="40"/>
                    </a:cubicBezTo>
                    <a:cubicBezTo>
                      <a:pt x="0" y="79"/>
                      <a:pt x="0" y="79"/>
                      <a:pt x="0" y="79"/>
                    </a:cubicBezTo>
                    <a:cubicBezTo>
                      <a:pt x="0" y="85"/>
                      <a:pt x="2" y="91"/>
                      <a:pt x="6" y="97"/>
                    </a:cubicBezTo>
                    <a:cubicBezTo>
                      <a:pt x="37" y="141"/>
                      <a:pt x="37" y="141"/>
                      <a:pt x="37" y="141"/>
                    </a:cubicBezTo>
                    <a:cubicBezTo>
                      <a:pt x="43" y="149"/>
                      <a:pt x="52" y="154"/>
                      <a:pt x="62" y="154"/>
                    </a:cubicBezTo>
                    <a:cubicBezTo>
                      <a:pt x="65" y="154"/>
                      <a:pt x="65" y="154"/>
                      <a:pt x="65" y="154"/>
                    </a:cubicBezTo>
                    <a:cubicBezTo>
                      <a:pt x="68" y="154"/>
                      <a:pt x="68" y="154"/>
                      <a:pt x="68" y="154"/>
                    </a:cubicBezTo>
                    <a:cubicBezTo>
                      <a:pt x="78" y="154"/>
                      <a:pt x="87" y="149"/>
                      <a:pt x="93" y="141"/>
                    </a:cubicBezTo>
                    <a:cubicBezTo>
                      <a:pt x="124" y="97"/>
                      <a:pt x="124" y="97"/>
                      <a:pt x="124" y="97"/>
                    </a:cubicBezTo>
                    <a:cubicBezTo>
                      <a:pt x="128" y="91"/>
                      <a:pt x="130" y="85"/>
                      <a:pt x="130" y="79"/>
                    </a:cubicBezTo>
                    <a:cubicBezTo>
                      <a:pt x="130" y="40"/>
                      <a:pt x="130" y="40"/>
                      <a:pt x="130" y="40"/>
                    </a:cubicBezTo>
                    <a:cubicBezTo>
                      <a:pt x="130" y="33"/>
                      <a:pt x="127" y="25"/>
                      <a:pt x="122" y="20"/>
                    </a:cubicBezTo>
                    <a:lnTo>
                      <a:pt x="114" y="1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solidFill>
                    <a:schemeClr val="tx1">
                      <a:lumMod val="95000"/>
                      <a:lumOff val="5000"/>
                    </a:schemeClr>
                  </a:solidFill>
                </a:endParaRPr>
              </a:p>
            </p:txBody>
          </p:sp>
        </p:grpSp>
        <p:grpSp>
          <p:nvGrpSpPr>
            <p:cNvPr id="16" name="Group 15">
              <a:extLst>
                <a:ext uri="{FF2B5EF4-FFF2-40B4-BE49-F238E27FC236}">
                  <a16:creationId xmlns:a16="http://schemas.microsoft.com/office/drawing/2014/main" id="{383218B8-1EC9-4E0D-8046-6AEDC17E020F}"/>
                </a:ext>
              </a:extLst>
            </p:cNvPr>
            <p:cNvGrpSpPr/>
            <p:nvPr/>
          </p:nvGrpSpPr>
          <p:grpSpPr>
            <a:xfrm>
              <a:off x="9610110" y="1366348"/>
              <a:ext cx="1594783" cy="1254516"/>
              <a:chOff x="4501217" y="2328648"/>
              <a:chExt cx="736600" cy="579437"/>
            </a:xfrm>
            <a:solidFill>
              <a:schemeClr val="tx1">
                <a:lumMod val="85000"/>
                <a:lumOff val="15000"/>
              </a:schemeClr>
            </a:solidFill>
          </p:grpSpPr>
          <p:sp>
            <p:nvSpPr>
              <p:cNvPr id="20" name="Rectangle 105">
                <a:extLst>
                  <a:ext uri="{FF2B5EF4-FFF2-40B4-BE49-F238E27FC236}">
                    <a16:creationId xmlns:a16="http://schemas.microsoft.com/office/drawing/2014/main" id="{BE4649F5-F277-4122-B803-009CFCB23CBE}"/>
                  </a:ext>
                </a:extLst>
              </p:cNvPr>
              <p:cNvSpPr>
                <a:spLocks noChangeArrowheads="1"/>
              </p:cNvSpPr>
              <p:nvPr/>
            </p:nvSpPr>
            <p:spPr bwMode="auto">
              <a:xfrm>
                <a:off x="4501217" y="2411198"/>
                <a:ext cx="736600" cy="241300"/>
              </a:xfrm>
              <a:prstGeom prst="rect">
                <a:avLst/>
              </a:prstGeom>
              <a:solidFill>
                <a:schemeClr val="accent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95000"/>
                      <a:lumOff val="5000"/>
                    </a:schemeClr>
                  </a:solidFill>
                </a:endParaRPr>
              </a:p>
            </p:txBody>
          </p:sp>
          <p:sp>
            <p:nvSpPr>
              <p:cNvPr id="21" name="Rectangle 106">
                <a:extLst>
                  <a:ext uri="{FF2B5EF4-FFF2-40B4-BE49-F238E27FC236}">
                    <a16:creationId xmlns:a16="http://schemas.microsoft.com/office/drawing/2014/main" id="{1AC4FF42-A11A-469C-9E0A-4159B31CCDF6}"/>
                  </a:ext>
                </a:extLst>
              </p:cNvPr>
              <p:cNvSpPr>
                <a:spLocks noChangeArrowheads="1"/>
              </p:cNvSpPr>
              <p:nvPr/>
            </p:nvSpPr>
            <p:spPr bwMode="auto">
              <a:xfrm>
                <a:off x="4772680" y="2328648"/>
                <a:ext cx="187325" cy="123825"/>
              </a:xfrm>
              <a:prstGeom prst="rect">
                <a:avLst/>
              </a:prstGeom>
              <a:solidFill>
                <a:schemeClr val="accent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95000"/>
                      <a:lumOff val="5000"/>
                    </a:schemeClr>
                  </a:solidFill>
                </a:endParaRPr>
              </a:p>
            </p:txBody>
          </p:sp>
          <p:sp>
            <p:nvSpPr>
              <p:cNvPr id="22" name="Rectangle 123">
                <a:extLst>
                  <a:ext uri="{FF2B5EF4-FFF2-40B4-BE49-F238E27FC236}">
                    <a16:creationId xmlns:a16="http://schemas.microsoft.com/office/drawing/2014/main" id="{9A925D7D-647D-4492-8CF1-F562BAB8A236}"/>
                  </a:ext>
                </a:extLst>
              </p:cNvPr>
              <p:cNvSpPr>
                <a:spLocks noChangeArrowheads="1"/>
              </p:cNvSpPr>
              <p:nvPr/>
            </p:nvSpPr>
            <p:spPr bwMode="auto">
              <a:xfrm>
                <a:off x="4501217" y="2665198"/>
                <a:ext cx="736600" cy="242887"/>
              </a:xfrm>
              <a:prstGeom prst="rect">
                <a:avLst/>
              </a:prstGeom>
              <a:solidFill>
                <a:schemeClr val="accent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95000"/>
                      <a:lumOff val="5000"/>
                    </a:schemeClr>
                  </a:solidFill>
                </a:endParaRPr>
              </a:p>
            </p:txBody>
          </p:sp>
        </p:grpSp>
        <p:grpSp>
          <p:nvGrpSpPr>
            <p:cNvPr id="17" name="Group 16">
              <a:extLst>
                <a:ext uri="{FF2B5EF4-FFF2-40B4-BE49-F238E27FC236}">
                  <a16:creationId xmlns:a16="http://schemas.microsoft.com/office/drawing/2014/main" id="{18F5B14B-6BBB-4938-A801-201D62FE2A06}"/>
                </a:ext>
              </a:extLst>
            </p:cNvPr>
            <p:cNvGrpSpPr/>
            <p:nvPr/>
          </p:nvGrpSpPr>
          <p:grpSpPr>
            <a:xfrm>
              <a:off x="9604638" y="1187749"/>
              <a:ext cx="1584213" cy="352460"/>
              <a:chOff x="9590893" y="872582"/>
              <a:chExt cx="1584213" cy="352460"/>
            </a:xfrm>
          </p:grpSpPr>
          <p:cxnSp>
            <p:nvCxnSpPr>
              <p:cNvPr id="18" name="Straight Connector 17">
                <a:extLst>
                  <a:ext uri="{FF2B5EF4-FFF2-40B4-BE49-F238E27FC236}">
                    <a16:creationId xmlns:a16="http://schemas.microsoft.com/office/drawing/2014/main" id="{3B2CC639-9E81-4A65-92E5-3D7213D55BFD}"/>
                  </a:ext>
                </a:extLst>
              </p:cNvPr>
              <p:cNvCxnSpPr>
                <a:cxnSpLocks/>
                <a:stCxn id="24" idx="3"/>
              </p:cNvCxnSpPr>
              <p:nvPr/>
            </p:nvCxnSpPr>
            <p:spPr>
              <a:xfrm flipH="1">
                <a:off x="9590893" y="872582"/>
                <a:ext cx="767126" cy="352460"/>
              </a:xfrm>
              <a:prstGeom prst="line">
                <a:avLst/>
              </a:prstGeom>
              <a:ln w="222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15250EED-4EEF-44A5-94FF-284A849C6F67}"/>
                  </a:ext>
                </a:extLst>
              </p:cNvPr>
              <p:cNvCxnSpPr>
                <a:cxnSpLocks/>
                <a:stCxn id="24" idx="3"/>
              </p:cNvCxnSpPr>
              <p:nvPr/>
            </p:nvCxnSpPr>
            <p:spPr>
              <a:xfrm>
                <a:off x="10358019" y="872582"/>
                <a:ext cx="817087" cy="352460"/>
              </a:xfrm>
              <a:prstGeom prst="line">
                <a:avLst/>
              </a:prstGeom>
              <a:ln w="222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sp>
        <p:nvSpPr>
          <p:cNvPr id="3" name="TextBox 2">
            <a:extLst>
              <a:ext uri="{FF2B5EF4-FFF2-40B4-BE49-F238E27FC236}">
                <a16:creationId xmlns:a16="http://schemas.microsoft.com/office/drawing/2014/main" id="{EB6A7B5C-8560-4EA6-AF0C-4470A8064571}"/>
              </a:ext>
            </a:extLst>
          </p:cNvPr>
          <p:cNvSpPr txBox="1"/>
          <p:nvPr/>
        </p:nvSpPr>
        <p:spPr>
          <a:xfrm>
            <a:off x="1364105" y="1965894"/>
            <a:ext cx="6191673" cy="646331"/>
          </a:xfrm>
          <a:prstGeom prst="rect">
            <a:avLst/>
          </a:prstGeom>
          <a:noFill/>
        </p:spPr>
        <p:txBody>
          <a:bodyPr wrap="square" rtlCol="0">
            <a:spAutoFit/>
          </a:bodyPr>
          <a:lstStyle/>
          <a:p>
            <a:r>
              <a:rPr lang="en-US" dirty="0"/>
              <a:t>Material used in structural element and modeling the structure.</a:t>
            </a:r>
          </a:p>
        </p:txBody>
      </p:sp>
    </p:spTree>
    <p:extLst>
      <p:ext uri="{BB962C8B-B14F-4D97-AF65-F5344CB8AC3E}">
        <p14:creationId xmlns:p14="http://schemas.microsoft.com/office/powerpoint/2010/main" val="3674117482"/>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A0475D5-0AD3-40E5-BFC1-CD976DB92A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36282" y="0"/>
            <a:ext cx="3319435" cy="6858000"/>
          </a:xfrm>
          <a:prstGeom prst="rect">
            <a:avLst/>
          </a:prstGeom>
        </p:spPr>
      </p:pic>
    </p:spTree>
    <p:extLst>
      <p:ext uri="{BB962C8B-B14F-4D97-AF65-F5344CB8AC3E}">
        <p14:creationId xmlns:p14="http://schemas.microsoft.com/office/powerpoint/2010/main" val="857589137"/>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sz="quarter" idx="10"/>
          </p:nvPr>
        </p:nvSpPr>
        <p:spPr>
          <a:xfrm>
            <a:off x="224297" y="2971078"/>
            <a:ext cx="11219558" cy="724247"/>
          </a:xfrm>
        </p:spPr>
        <p:txBody>
          <a:bodyPr/>
          <a:lstStyle/>
          <a:p>
            <a:pPr algn="ctr"/>
            <a:r>
              <a:rPr lang="en-GB" sz="9600" dirty="0">
                <a:solidFill>
                  <a:schemeClr val="tx2"/>
                </a:solidFill>
              </a:rPr>
              <a:t>Thank you</a:t>
            </a:r>
            <a:endParaRPr lang="ar-SA" sz="9600" dirty="0">
              <a:solidFill>
                <a:schemeClr val="tx2"/>
              </a:solidFill>
            </a:endParaRPr>
          </a:p>
        </p:txBody>
      </p:sp>
    </p:spTree>
    <p:extLst>
      <p:ext uri="{BB962C8B-B14F-4D97-AF65-F5344CB8AC3E}">
        <p14:creationId xmlns:p14="http://schemas.microsoft.com/office/powerpoint/2010/main" val="294036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ircle(in)">
                                      <p:cBhvr>
                                        <p:cTn id="7" dur="20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a:extLst>
              <a:ext uri="{FF2B5EF4-FFF2-40B4-BE49-F238E27FC236}">
                <a16:creationId xmlns:a16="http://schemas.microsoft.com/office/drawing/2014/main" id="{4F186360-444F-4721-B71A-0A8364C6C5B5}"/>
              </a:ext>
            </a:extLst>
          </p:cNvPr>
          <p:cNvGrpSpPr/>
          <p:nvPr/>
        </p:nvGrpSpPr>
        <p:grpSpPr>
          <a:xfrm>
            <a:off x="8888127" y="590898"/>
            <a:ext cx="3108960" cy="2651760"/>
            <a:chOff x="5440044" y="101280"/>
            <a:chExt cx="3071902" cy="2650346"/>
          </a:xfrm>
        </p:grpSpPr>
        <p:sp>
          <p:nvSpPr>
            <p:cNvPr id="40" name="Freeform: Shape 39">
              <a:extLst>
                <a:ext uri="{FF2B5EF4-FFF2-40B4-BE49-F238E27FC236}">
                  <a16:creationId xmlns:a16="http://schemas.microsoft.com/office/drawing/2014/main" id="{F5CFB0BB-F562-43E1-8A4E-ABE700AE6A3A}"/>
                </a:ext>
              </a:extLst>
            </p:cNvPr>
            <p:cNvSpPr/>
            <p:nvPr/>
          </p:nvSpPr>
          <p:spPr>
            <a:xfrm rot="2401220" flipH="1">
              <a:off x="5440044" y="101280"/>
              <a:ext cx="3071902" cy="2650346"/>
            </a:xfrm>
            <a:custGeom>
              <a:avLst/>
              <a:gdLst>
                <a:gd name="connsiteX0" fmla="*/ 678799 w 3071902"/>
                <a:gd name="connsiteY0" fmla="*/ 528732 h 2650346"/>
                <a:gd name="connsiteX1" fmla="*/ 671118 w 3071902"/>
                <a:gd name="connsiteY1" fmla="*/ 538791 h 2650346"/>
                <a:gd name="connsiteX2" fmla="*/ 664623 w 3071902"/>
                <a:gd name="connsiteY2" fmla="*/ 557722 h 2650346"/>
                <a:gd name="connsiteX3" fmla="*/ 669573 w 3071902"/>
                <a:gd name="connsiteY3" fmla="*/ 552544 h 2650346"/>
                <a:gd name="connsiteX4" fmla="*/ 675935 w 3071902"/>
                <a:gd name="connsiteY4" fmla="*/ 549216 h 2650346"/>
                <a:gd name="connsiteX5" fmla="*/ 652659 w 3071902"/>
                <a:gd name="connsiteY5" fmla="*/ 575028 h 2650346"/>
                <a:gd name="connsiteX6" fmla="*/ 621014 w 3071902"/>
                <a:gd name="connsiteY6" fmla="*/ 624067 h 2650346"/>
                <a:gd name="connsiteX7" fmla="*/ 620883 w 3071902"/>
                <a:gd name="connsiteY7" fmla="*/ 626565 h 2650346"/>
                <a:gd name="connsiteX8" fmla="*/ 581012 w 3071902"/>
                <a:gd name="connsiteY8" fmla="*/ 641391 h 2650346"/>
                <a:gd name="connsiteX9" fmla="*/ 572916 w 3071902"/>
                <a:gd name="connsiteY9" fmla="*/ 635104 h 2650346"/>
                <a:gd name="connsiteX10" fmla="*/ 575379 w 3071902"/>
                <a:gd name="connsiteY10" fmla="*/ 632881 h 2650346"/>
                <a:gd name="connsiteX11" fmla="*/ 678799 w 3071902"/>
                <a:gd name="connsiteY11" fmla="*/ 528732 h 2650346"/>
                <a:gd name="connsiteX12" fmla="*/ 3030130 w 3071902"/>
                <a:gd name="connsiteY12" fmla="*/ 338943 h 2650346"/>
                <a:gd name="connsiteX13" fmla="*/ 3004067 w 3071902"/>
                <a:gd name="connsiteY13" fmla="*/ 344397 h 2650346"/>
                <a:gd name="connsiteX14" fmla="*/ 2966999 w 3071902"/>
                <a:gd name="connsiteY14" fmla="*/ 373280 h 2650346"/>
                <a:gd name="connsiteX15" fmla="*/ 2933297 w 3071902"/>
                <a:gd name="connsiteY15" fmla="*/ 428422 h 2650346"/>
                <a:gd name="connsiteX16" fmla="*/ 2918619 w 3071902"/>
                <a:gd name="connsiteY16" fmla="*/ 437138 h 2650346"/>
                <a:gd name="connsiteX17" fmla="*/ 2881923 w 3071902"/>
                <a:gd name="connsiteY17" fmla="*/ 458928 h 2650346"/>
                <a:gd name="connsiteX18" fmla="*/ 2861526 w 3071902"/>
                <a:gd name="connsiteY18" fmla="*/ 486313 h 2650346"/>
                <a:gd name="connsiteX19" fmla="*/ 2757909 w 3071902"/>
                <a:gd name="connsiteY19" fmla="*/ 563879 h 2650346"/>
                <a:gd name="connsiteX20" fmla="*/ 2616482 w 3071902"/>
                <a:gd name="connsiteY20" fmla="*/ 684515 h 2650346"/>
                <a:gd name="connsiteX21" fmla="*/ 2544834 w 3071902"/>
                <a:gd name="connsiteY21" fmla="*/ 740042 h 2650346"/>
                <a:gd name="connsiteX22" fmla="*/ 2528287 w 3071902"/>
                <a:gd name="connsiteY22" fmla="*/ 739176 h 2650346"/>
                <a:gd name="connsiteX23" fmla="*/ 2474040 w 3071902"/>
                <a:gd name="connsiteY23" fmla="*/ 733966 h 2650346"/>
                <a:gd name="connsiteX24" fmla="*/ 2430746 w 3071902"/>
                <a:gd name="connsiteY24" fmla="*/ 745926 h 2650346"/>
                <a:gd name="connsiteX25" fmla="*/ 2404495 w 3071902"/>
                <a:gd name="connsiteY25" fmla="*/ 749295 h 2650346"/>
                <a:gd name="connsiteX26" fmla="*/ 2303366 w 3071902"/>
                <a:gd name="connsiteY26" fmla="*/ 824619 h 2650346"/>
                <a:gd name="connsiteX27" fmla="*/ 2287575 w 3071902"/>
                <a:gd name="connsiteY27" fmla="*/ 854616 h 2650346"/>
                <a:gd name="connsiteX28" fmla="*/ 2274888 w 3071902"/>
                <a:gd name="connsiteY28" fmla="*/ 870551 h 2650346"/>
                <a:gd name="connsiteX29" fmla="*/ 2246767 w 3071902"/>
                <a:gd name="connsiteY29" fmla="*/ 864336 h 2650346"/>
                <a:gd name="connsiteX30" fmla="*/ 2242659 w 3071902"/>
                <a:gd name="connsiteY30" fmla="*/ 852265 h 2650346"/>
                <a:gd name="connsiteX31" fmla="*/ 2273873 w 3071902"/>
                <a:gd name="connsiteY31" fmla="*/ 799364 h 2650346"/>
                <a:gd name="connsiteX32" fmla="*/ 2357946 w 3071902"/>
                <a:gd name="connsiteY32" fmla="*/ 687583 h 2650346"/>
                <a:gd name="connsiteX33" fmla="*/ 2394024 w 3071902"/>
                <a:gd name="connsiteY33" fmla="*/ 677615 h 2650346"/>
                <a:gd name="connsiteX34" fmla="*/ 2412812 w 3071902"/>
                <a:gd name="connsiteY34" fmla="*/ 680970 h 2650346"/>
                <a:gd name="connsiteX35" fmla="*/ 2411314 w 3071902"/>
                <a:gd name="connsiteY35" fmla="*/ 664293 h 2650346"/>
                <a:gd name="connsiteX36" fmla="*/ 2415286 w 3071902"/>
                <a:gd name="connsiteY36" fmla="*/ 633677 h 2650346"/>
                <a:gd name="connsiteX37" fmla="*/ 2466538 w 3071902"/>
                <a:gd name="connsiteY37" fmla="*/ 605535 h 2650346"/>
                <a:gd name="connsiteX38" fmla="*/ 2486068 w 3071902"/>
                <a:gd name="connsiteY38" fmla="*/ 594703 h 2650346"/>
                <a:gd name="connsiteX39" fmla="*/ 2524373 w 3071902"/>
                <a:gd name="connsiteY39" fmla="*/ 542173 h 2650346"/>
                <a:gd name="connsiteX40" fmla="*/ 2518754 w 3071902"/>
                <a:gd name="connsiteY40" fmla="*/ 468375 h 2650346"/>
                <a:gd name="connsiteX41" fmla="*/ 2499088 w 3071902"/>
                <a:gd name="connsiteY41" fmla="*/ 436522 h 2650346"/>
                <a:gd name="connsiteX42" fmla="*/ 2472217 w 3071902"/>
                <a:gd name="connsiteY42" fmla="*/ 451714 h 2650346"/>
                <a:gd name="connsiteX43" fmla="*/ 2324071 w 3071902"/>
                <a:gd name="connsiteY43" fmla="*/ 564885 h 2650346"/>
                <a:gd name="connsiteX44" fmla="*/ 2218213 w 3071902"/>
                <a:gd name="connsiteY44" fmla="*/ 639961 h 2650346"/>
                <a:gd name="connsiteX45" fmla="*/ 2208015 w 3071902"/>
                <a:gd name="connsiteY45" fmla="*/ 653654 h 2650346"/>
                <a:gd name="connsiteX46" fmla="*/ 2187990 w 3071902"/>
                <a:gd name="connsiteY46" fmla="*/ 673946 h 2650346"/>
                <a:gd name="connsiteX47" fmla="*/ 2166467 w 3071902"/>
                <a:gd name="connsiteY47" fmla="*/ 677563 h 2650346"/>
                <a:gd name="connsiteX48" fmla="*/ 2065090 w 3071902"/>
                <a:gd name="connsiteY48" fmla="*/ 757615 h 2650346"/>
                <a:gd name="connsiteX49" fmla="*/ 2004585 w 3071902"/>
                <a:gd name="connsiteY49" fmla="*/ 805463 h 2650346"/>
                <a:gd name="connsiteX50" fmla="*/ 1988343 w 3071902"/>
                <a:gd name="connsiteY50" fmla="*/ 826599 h 2650346"/>
                <a:gd name="connsiteX51" fmla="*/ 1973449 w 3071902"/>
                <a:gd name="connsiteY51" fmla="*/ 817609 h 2650346"/>
                <a:gd name="connsiteX52" fmla="*/ 1977647 w 3071902"/>
                <a:gd name="connsiteY52" fmla="*/ 785259 h 2650346"/>
                <a:gd name="connsiteX53" fmla="*/ 2019705 w 3071902"/>
                <a:gd name="connsiteY53" fmla="*/ 747374 h 2650346"/>
                <a:gd name="connsiteX54" fmla="*/ 2015887 w 3071902"/>
                <a:gd name="connsiteY54" fmla="*/ 724626 h 2650346"/>
                <a:gd name="connsiteX55" fmla="*/ 2019560 w 3071902"/>
                <a:gd name="connsiteY55" fmla="*/ 702268 h 2650346"/>
                <a:gd name="connsiteX56" fmla="*/ 2017979 w 3071902"/>
                <a:gd name="connsiteY56" fmla="*/ 684649 h 2650346"/>
                <a:gd name="connsiteX57" fmla="*/ 2037962 w 3071902"/>
                <a:gd name="connsiteY57" fmla="*/ 685693 h 2650346"/>
                <a:gd name="connsiteX58" fmla="*/ 2081341 w 3071902"/>
                <a:gd name="connsiteY58" fmla="*/ 670427 h 2650346"/>
                <a:gd name="connsiteX59" fmla="*/ 2097506 w 3071902"/>
                <a:gd name="connsiteY59" fmla="*/ 648723 h 2650346"/>
                <a:gd name="connsiteX60" fmla="*/ 2210811 w 3071902"/>
                <a:gd name="connsiteY60" fmla="*/ 589512 h 2650346"/>
                <a:gd name="connsiteX61" fmla="*/ 2209475 w 3071902"/>
                <a:gd name="connsiteY61" fmla="*/ 519291 h 2650346"/>
                <a:gd name="connsiteX62" fmla="*/ 2200269 w 3071902"/>
                <a:gd name="connsiteY62" fmla="*/ 503778 h 2650346"/>
                <a:gd name="connsiteX63" fmla="*/ 2170818 w 3071902"/>
                <a:gd name="connsiteY63" fmla="*/ 492215 h 2650346"/>
                <a:gd name="connsiteX64" fmla="*/ 2048841 w 3071902"/>
                <a:gd name="connsiteY64" fmla="*/ 573520 h 2650346"/>
                <a:gd name="connsiteX65" fmla="*/ 1995733 w 3071902"/>
                <a:gd name="connsiteY65" fmla="*/ 583267 h 2650346"/>
                <a:gd name="connsiteX66" fmla="*/ 2003213 w 3071902"/>
                <a:gd name="connsiteY66" fmla="*/ 536057 h 2650346"/>
                <a:gd name="connsiteX67" fmla="*/ 2001354 w 3071902"/>
                <a:gd name="connsiteY67" fmla="*/ 475830 h 2650346"/>
                <a:gd name="connsiteX68" fmla="*/ 1981097 w 3071902"/>
                <a:gd name="connsiteY68" fmla="*/ 432176 h 2650346"/>
                <a:gd name="connsiteX69" fmla="*/ 1958589 w 3071902"/>
                <a:gd name="connsiteY69" fmla="*/ 335795 h 2650346"/>
                <a:gd name="connsiteX70" fmla="*/ 1921645 w 3071902"/>
                <a:gd name="connsiteY70" fmla="*/ 323840 h 2650346"/>
                <a:gd name="connsiteX71" fmla="*/ 1812289 w 3071902"/>
                <a:gd name="connsiteY71" fmla="*/ 403300 h 2650346"/>
                <a:gd name="connsiteX72" fmla="*/ 1781412 w 3071902"/>
                <a:gd name="connsiteY72" fmla="*/ 466825 h 2650346"/>
                <a:gd name="connsiteX73" fmla="*/ 1775631 w 3071902"/>
                <a:gd name="connsiteY73" fmla="*/ 481554 h 2650346"/>
                <a:gd name="connsiteX74" fmla="*/ 1707810 w 3071902"/>
                <a:gd name="connsiteY74" fmla="*/ 533124 h 2650346"/>
                <a:gd name="connsiteX75" fmla="*/ 1722771 w 3071902"/>
                <a:gd name="connsiteY75" fmla="*/ 438701 h 2650346"/>
                <a:gd name="connsiteX76" fmla="*/ 1713433 w 3071902"/>
                <a:gd name="connsiteY76" fmla="*/ 425686 h 2650346"/>
                <a:gd name="connsiteX77" fmla="*/ 1700160 w 3071902"/>
                <a:gd name="connsiteY77" fmla="*/ 440023 h 2650346"/>
                <a:gd name="connsiteX78" fmla="*/ 1696222 w 3071902"/>
                <a:gd name="connsiteY78" fmla="*/ 467377 h 2650346"/>
                <a:gd name="connsiteX79" fmla="*/ 1691358 w 3071902"/>
                <a:gd name="connsiteY79" fmla="*/ 464617 h 2650346"/>
                <a:gd name="connsiteX80" fmla="*/ 1667019 w 3071902"/>
                <a:gd name="connsiteY80" fmla="*/ 403214 h 2650346"/>
                <a:gd name="connsiteX81" fmla="*/ 1680162 w 3071902"/>
                <a:gd name="connsiteY81" fmla="*/ 391374 h 2650346"/>
                <a:gd name="connsiteX82" fmla="*/ 1700668 w 3071902"/>
                <a:gd name="connsiteY82" fmla="*/ 382425 h 2650346"/>
                <a:gd name="connsiteX83" fmla="*/ 1701177 w 3071902"/>
                <a:gd name="connsiteY83" fmla="*/ 324828 h 2650346"/>
                <a:gd name="connsiteX84" fmla="*/ 1712346 w 3071902"/>
                <a:gd name="connsiteY84" fmla="*/ 302865 h 2650346"/>
                <a:gd name="connsiteX85" fmla="*/ 1725489 w 3071902"/>
                <a:gd name="connsiteY85" fmla="*/ 291024 h 2650346"/>
                <a:gd name="connsiteX86" fmla="*/ 1706421 w 3071902"/>
                <a:gd name="connsiteY86" fmla="*/ 272490 h 2650346"/>
                <a:gd name="connsiteX87" fmla="*/ 1688413 w 3071902"/>
                <a:gd name="connsiteY87" fmla="*/ 281569 h 2650346"/>
                <a:gd name="connsiteX88" fmla="*/ 1651090 w 3071902"/>
                <a:gd name="connsiteY88" fmla="*/ 324712 h 2650346"/>
                <a:gd name="connsiteX89" fmla="*/ 1725332 w 3071902"/>
                <a:gd name="connsiteY89" fmla="*/ 198316 h 2650346"/>
                <a:gd name="connsiteX90" fmla="*/ 1718505 w 3071902"/>
                <a:gd name="connsiteY90" fmla="*/ 233035 h 2650346"/>
                <a:gd name="connsiteX91" fmla="*/ 1724299 w 3071902"/>
                <a:gd name="connsiteY91" fmla="*/ 265910 h 2650346"/>
                <a:gd name="connsiteX92" fmla="*/ 1755319 w 3071902"/>
                <a:gd name="connsiteY92" fmla="*/ 247489 h 2650346"/>
                <a:gd name="connsiteX93" fmla="*/ 1809696 w 3071902"/>
                <a:gd name="connsiteY93" fmla="*/ 69946 h 2650346"/>
                <a:gd name="connsiteX94" fmla="*/ 1778361 w 3071902"/>
                <a:gd name="connsiteY94" fmla="*/ 9115 h 2650346"/>
                <a:gd name="connsiteX95" fmla="*/ 1765767 w 3071902"/>
                <a:gd name="connsiteY95" fmla="*/ 0 h 2650346"/>
                <a:gd name="connsiteX96" fmla="*/ 1716738 w 3071902"/>
                <a:gd name="connsiteY96" fmla="*/ 27500 h 2650346"/>
                <a:gd name="connsiteX97" fmla="*/ 1698599 w 3071902"/>
                <a:gd name="connsiteY97" fmla="*/ 39078 h 2650346"/>
                <a:gd name="connsiteX98" fmla="*/ 1638010 w 3071902"/>
                <a:gd name="connsiteY98" fmla="*/ 96037 h 2650346"/>
                <a:gd name="connsiteX99" fmla="*/ 1618708 w 3071902"/>
                <a:gd name="connsiteY99" fmla="*/ 177705 h 2650346"/>
                <a:gd name="connsiteX100" fmla="*/ 1602805 w 3071902"/>
                <a:gd name="connsiteY100" fmla="*/ 194410 h 2650346"/>
                <a:gd name="connsiteX101" fmla="*/ 1604113 w 3071902"/>
                <a:gd name="connsiteY101" fmla="*/ 169424 h 2650346"/>
                <a:gd name="connsiteX102" fmla="*/ 1602399 w 3071902"/>
                <a:gd name="connsiteY102" fmla="*/ 154302 h 2650346"/>
                <a:gd name="connsiteX103" fmla="*/ 1589387 w 3071902"/>
                <a:gd name="connsiteY103" fmla="*/ 163643 h 2650346"/>
                <a:gd name="connsiteX104" fmla="*/ 1608076 w 3071902"/>
                <a:gd name="connsiteY104" fmla="*/ 237278 h 2650346"/>
                <a:gd name="connsiteX105" fmla="*/ 1558263 w 3071902"/>
                <a:gd name="connsiteY105" fmla="*/ 279768 h 2650346"/>
                <a:gd name="connsiteX106" fmla="*/ 1489919 w 3071902"/>
                <a:gd name="connsiteY106" fmla="*/ 341332 h 2650346"/>
                <a:gd name="connsiteX107" fmla="*/ 1484791 w 3071902"/>
                <a:gd name="connsiteY107" fmla="*/ 343570 h 2650346"/>
                <a:gd name="connsiteX108" fmla="*/ 1452698 w 3071902"/>
                <a:gd name="connsiteY108" fmla="*/ 286771 h 2650346"/>
                <a:gd name="connsiteX109" fmla="*/ 1460975 w 3071902"/>
                <a:gd name="connsiteY109" fmla="*/ 272172 h 2650346"/>
                <a:gd name="connsiteX110" fmla="*/ 1450304 w 3071902"/>
                <a:gd name="connsiteY110" fmla="*/ 188934 h 2650346"/>
                <a:gd name="connsiteX111" fmla="*/ 1445700 w 3071902"/>
                <a:gd name="connsiteY111" fmla="*/ 181177 h 2650346"/>
                <a:gd name="connsiteX112" fmla="*/ 1394423 w 3071902"/>
                <a:gd name="connsiteY112" fmla="*/ 155945 h 2650346"/>
                <a:gd name="connsiteX113" fmla="*/ 1376937 w 3071902"/>
                <a:gd name="connsiteY113" fmla="*/ 155029 h 2650346"/>
                <a:gd name="connsiteX114" fmla="*/ 1349460 w 3071902"/>
                <a:gd name="connsiteY114" fmla="*/ 153591 h 2650346"/>
                <a:gd name="connsiteX115" fmla="*/ 1307794 w 3071902"/>
                <a:gd name="connsiteY115" fmla="*/ 183982 h 2650346"/>
                <a:gd name="connsiteX116" fmla="*/ 1102905 w 3071902"/>
                <a:gd name="connsiteY116" fmla="*/ 413779 h 2650346"/>
                <a:gd name="connsiteX117" fmla="*/ 1049550 w 3071902"/>
                <a:gd name="connsiteY117" fmla="*/ 476127 h 2650346"/>
                <a:gd name="connsiteX118" fmla="*/ 1021810 w 3071902"/>
                <a:gd name="connsiteY118" fmla="*/ 479685 h 2650346"/>
                <a:gd name="connsiteX119" fmla="*/ 1025484 w 3071902"/>
                <a:gd name="connsiteY119" fmla="*/ 457328 h 2650346"/>
                <a:gd name="connsiteX120" fmla="*/ 1060284 w 3071902"/>
                <a:gd name="connsiteY120" fmla="*/ 318847 h 2650346"/>
                <a:gd name="connsiteX121" fmla="*/ 1032532 w 3071902"/>
                <a:gd name="connsiteY121" fmla="*/ 274804 h 2650346"/>
                <a:gd name="connsiteX122" fmla="*/ 928682 w 3071902"/>
                <a:gd name="connsiteY122" fmla="*/ 296928 h 2650346"/>
                <a:gd name="connsiteX123" fmla="*/ 869152 w 3071902"/>
                <a:gd name="connsiteY123" fmla="*/ 381502 h 2650346"/>
                <a:gd name="connsiteX124" fmla="*/ 853120 w 3071902"/>
                <a:gd name="connsiteY124" fmla="*/ 400706 h 2650346"/>
                <a:gd name="connsiteX125" fmla="*/ 777672 w 3071902"/>
                <a:gd name="connsiteY125" fmla="*/ 454382 h 2650346"/>
                <a:gd name="connsiteX126" fmla="*/ 715114 w 3071902"/>
                <a:gd name="connsiteY126" fmla="*/ 510735 h 2650346"/>
                <a:gd name="connsiteX127" fmla="*/ 719214 w 3071902"/>
                <a:gd name="connsiteY127" fmla="*/ 501877 h 2650346"/>
                <a:gd name="connsiteX128" fmla="*/ 719580 w 3071902"/>
                <a:gd name="connsiteY128" fmla="*/ 496183 h 2650346"/>
                <a:gd name="connsiteX129" fmla="*/ 694161 w 3071902"/>
                <a:gd name="connsiteY129" fmla="*/ 508615 h 2650346"/>
                <a:gd name="connsiteX130" fmla="*/ 672863 w 3071902"/>
                <a:gd name="connsiteY130" fmla="*/ 484371 h 2650346"/>
                <a:gd name="connsiteX131" fmla="*/ 489067 w 3071902"/>
                <a:gd name="connsiteY131" fmla="*/ 662491 h 2650346"/>
                <a:gd name="connsiteX132" fmla="*/ 485701 w 3071902"/>
                <a:gd name="connsiteY132" fmla="*/ 665840 h 2650346"/>
                <a:gd name="connsiteX133" fmla="*/ 481493 w 3071902"/>
                <a:gd name="connsiteY133" fmla="*/ 663741 h 2650346"/>
                <a:gd name="connsiteX134" fmla="*/ 478777 w 3071902"/>
                <a:gd name="connsiteY134" fmla="*/ 659818 h 2650346"/>
                <a:gd name="connsiteX135" fmla="*/ 329141 w 3071902"/>
                <a:gd name="connsiteY135" fmla="*/ 825291 h 2650346"/>
                <a:gd name="connsiteX136" fmla="*/ 327301 w 3071902"/>
                <a:gd name="connsiteY136" fmla="*/ 821857 h 2650346"/>
                <a:gd name="connsiteX137" fmla="*/ 327126 w 3071902"/>
                <a:gd name="connsiteY137" fmla="*/ 801562 h 2650346"/>
                <a:gd name="connsiteX138" fmla="*/ 221331 w 3071902"/>
                <a:gd name="connsiteY138" fmla="*/ 887965 h 2650346"/>
                <a:gd name="connsiteX139" fmla="*/ 119096 w 3071902"/>
                <a:gd name="connsiteY139" fmla="*/ 1000985 h 2650346"/>
                <a:gd name="connsiteX140" fmla="*/ 58830 w 3071902"/>
                <a:gd name="connsiteY140" fmla="*/ 1090328 h 2650346"/>
                <a:gd name="connsiteX141" fmla="*/ 39906 w 3071902"/>
                <a:gd name="connsiteY141" fmla="*/ 1083829 h 2650346"/>
                <a:gd name="connsiteX142" fmla="*/ 20571 w 3071902"/>
                <a:gd name="connsiteY142" fmla="*/ 1110898 h 2650346"/>
                <a:gd name="connsiteX143" fmla="*/ 0 w 3071902"/>
                <a:gd name="connsiteY143" fmla="*/ 1136567 h 2650346"/>
                <a:gd name="connsiteX144" fmla="*/ 1052025 w 3071902"/>
                <a:gd name="connsiteY144" fmla="*/ 1990144 h 2650346"/>
                <a:gd name="connsiteX145" fmla="*/ 1053083 w 3071902"/>
                <a:gd name="connsiteY145" fmla="*/ 1988885 h 2650346"/>
                <a:gd name="connsiteX146" fmla="*/ 1793423 w 3071902"/>
                <a:gd name="connsiteY146" fmla="*/ 2589572 h 2650346"/>
                <a:gd name="connsiteX147" fmla="*/ 1803711 w 3071902"/>
                <a:gd name="connsiteY147" fmla="*/ 2581514 h 2650346"/>
                <a:gd name="connsiteX148" fmla="*/ 1887549 w 3071902"/>
                <a:gd name="connsiteY148" fmla="*/ 2519512 h 2650346"/>
                <a:gd name="connsiteX149" fmla="*/ 1951610 w 3071902"/>
                <a:gd name="connsiteY149" fmla="*/ 2473072 h 2650346"/>
                <a:gd name="connsiteX150" fmla="*/ 1994149 w 3071902"/>
                <a:gd name="connsiteY150" fmla="*/ 2430248 h 2650346"/>
                <a:gd name="connsiteX151" fmla="*/ 2068309 w 3071902"/>
                <a:gd name="connsiteY151" fmla="*/ 2350771 h 2650346"/>
                <a:gd name="connsiteX152" fmla="*/ 2071624 w 3071902"/>
                <a:gd name="connsiteY152" fmla="*/ 2349066 h 2650346"/>
                <a:gd name="connsiteX153" fmla="*/ 2013786 w 3071902"/>
                <a:gd name="connsiteY153" fmla="*/ 2427343 h 2650346"/>
                <a:gd name="connsiteX154" fmla="*/ 1941378 w 3071902"/>
                <a:gd name="connsiteY154" fmla="*/ 2509299 h 2650346"/>
                <a:gd name="connsiteX155" fmla="*/ 1913952 w 3071902"/>
                <a:gd name="connsiteY155" fmla="*/ 2504057 h 2650346"/>
                <a:gd name="connsiteX156" fmla="*/ 1839085 w 3071902"/>
                <a:gd name="connsiteY156" fmla="*/ 2590520 h 2650346"/>
                <a:gd name="connsiteX157" fmla="*/ 1822641 w 3071902"/>
                <a:gd name="connsiteY157" fmla="*/ 2613278 h 2650346"/>
                <a:gd name="connsiteX158" fmla="*/ 1868326 w 3071902"/>
                <a:gd name="connsiteY158" fmla="*/ 2650346 h 2650346"/>
                <a:gd name="connsiteX159" fmla="*/ 1894175 w 3071902"/>
                <a:gd name="connsiteY159" fmla="*/ 2622554 h 2650346"/>
                <a:gd name="connsiteX160" fmla="*/ 1953643 w 3071902"/>
                <a:gd name="connsiteY160" fmla="*/ 2534392 h 2650346"/>
                <a:gd name="connsiteX161" fmla="*/ 1972317 w 3071902"/>
                <a:gd name="connsiteY161" fmla="*/ 2540806 h 2650346"/>
                <a:gd name="connsiteX162" fmla="*/ 2129155 w 3071902"/>
                <a:gd name="connsiteY162" fmla="*/ 2314853 h 2650346"/>
                <a:gd name="connsiteX163" fmla="*/ 2156559 w 3071902"/>
                <a:gd name="connsiteY163" fmla="*/ 2291751 h 2650346"/>
                <a:gd name="connsiteX164" fmla="*/ 2160081 w 3071902"/>
                <a:gd name="connsiteY164" fmla="*/ 2294296 h 2650346"/>
                <a:gd name="connsiteX165" fmla="*/ 2210233 w 3071902"/>
                <a:gd name="connsiteY165" fmla="*/ 2332487 h 2650346"/>
                <a:gd name="connsiteX166" fmla="*/ 2229144 w 3071902"/>
                <a:gd name="connsiteY166" fmla="*/ 2333476 h 2650346"/>
                <a:gd name="connsiteX167" fmla="*/ 2269071 w 3071902"/>
                <a:gd name="connsiteY167" fmla="*/ 2295259 h 2650346"/>
                <a:gd name="connsiteX168" fmla="*/ 2277153 w 3071902"/>
                <a:gd name="connsiteY168" fmla="*/ 2276713 h 2650346"/>
                <a:gd name="connsiteX169" fmla="*/ 2279380 w 3071902"/>
                <a:gd name="connsiteY169" fmla="*/ 2234150 h 2650346"/>
                <a:gd name="connsiteX170" fmla="*/ 2311472 w 3071902"/>
                <a:gd name="connsiteY170" fmla="*/ 2209748 h 2650346"/>
                <a:gd name="connsiteX171" fmla="*/ 2334480 w 3071902"/>
                <a:gd name="connsiteY171" fmla="*/ 2177757 h 2650346"/>
                <a:gd name="connsiteX172" fmla="*/ 2342562 w 3071902"/>
                <a:gd name="connsiteY172" fmla="*/ 2159211 h 2650346"/>
                <a:gd name="connsiteX173" fmla="*/ 2394556 w 3071902"/>
                <a:gd name="connsiteY173" fmla="*/ 2116881 h 2650346"/>
                <a:gd name="connsiteX174" fmla="*/ 2425288 w 3071902"/>
                <a:gd name="connsiteY174" fmla="*/ 2118489 h 2650346"/>
                <a:gd name="connsiteX175" fmla="*/ 2444819 w 3071902"/>
                <a:gd name="connsiteY175" fmla="*/ 2107657 h 2650346"/>
                <a:gd name="connsiteX176" fmla="*/ 2447800 w 3071902"/>
                <a:gd name="connsiteY176" fmla="*/ 2095957 h 2650346"/>
                <a:gd name="connsiteX177" fmla="*/ 2507505 w 3071902"/>
                <a:gd name="connsiteY177" fmla="*/ 2042176 h 2650346"/>
                <a:gd name="connsiteX178" fmla="*/ 2557753 w 3071902"/>
                <a:gd name="connsiteY178" fmla="*/ 1987901 h 2650346"/>
                <a:gd name="connsiteX179" fmla="*/ 2567828 w 3071902"/>
                <a:gd name="connsiteY179" fmla="*/ 1976572 h 2650346"/>
                <a:gd name="connsiteX180" fmla="*/ 2648176 w 3071902"/>
                <a:gd name="connsiteY180" fmla="*/ 1890676 h 2650346"/>
                <a:gd name="connsiteX181" fmla="*/ 2696556 w 3071902"/>
                <a:gd name="connsiteY181" fmla="*/ 1826819 h 2650346"/>
                <a:gd name="connsiteX182" fmla="*/ 2740319 w 3071902"/>
                <a:gd name="connsiteY182" fmla="*/ 1715298 h 2650346"/>
                <a:gd name="connsiteX183" fmla="*/ 2754106 w 3071902"/>
                <a:gd name="connsiteY183" fmla="*/ 1633032 h 2650346"/>
                <a:gd name="connsiteX184" fmla="*/ 2719525 w 3071902"/>
                <a:gd name="connsiteY184" fmla="*/ 1659675 h 2650346"/>
                <a:gd name="connsiteX185" fmla="*/ 2631356 w 3071902"/>
                <a:gd name="connsiteY185" fmla="*/ 1804438 h 2650346"/>
                <a:gd name="connsiteX186" fmla="*/ 2601380 w 3071902"/>
                <a:gd name="connsiteY186" fmla="*/ 1833692 h 2650346"/>
                <a:gd name="connsiteX187" fmla="*/ 2539311 w 3071902"/>
                <a:gd name="connsiteY187" fmla="*/ 1887350 h 2650346"/>
                <a:gd name="connsiteX188" fmla="*/ 2479620 w 3071902"/>
                <a:gd name="connsiteY188" fmla="*/ 1986183 h 2650346"/>
                <a:gd name="connsiteX189" fmla="*/ 2457973 w 3071902"/>
                <a:gd name="connsiteY189" fmla="*/ 1992163 h 2650346"/>
                <a:gd name="connsiteX190" fmla="*/ 2406462 w 3071902"/>
                <a:gd name="connsiteY190" fmla="*/ 1979983 h 2650346"/>
                <a:gd name="connsiteX191" fmla="*/ 2479086 w 3071902"/>
                <a:gd name="connsiteY191" fmla="*/ 1860488 h 2650346"/>
                <a:gd name="connsiteX192" fmla="*/ 2499235 w 3071902"/>
                <a:gd name="connsiteY192" fmla="*/ 1837831 h 2650346"/>
                <a:gd name="connsiteX193" fmla="*/ 2558074 w 3071902"/>
                <a:gd name="connsiteY193" fmla="*/ 1800603 h 2650346"/>
                <a:gd name="connsiteX194" fmla="*/ 2618273 w 3071902"/>
                <a:gd name="connsiteY194" fmla="*/ 1737363 h 2650346"/>
                <a:gd name="connsiteX195" fmla="*/ 2773363 w 3071902"/>
                <a:gd name="connsiteY195" fmla="*/ 1536826 h 2650346"/>
                <a:gd name="connsiteX196" fmla="*/ 2767743 w 3071902"/>
                <a:gd name="connsiteY196" fmla="*/ 1463028 h 2650346"/>
                <a:gd name="connsiteX197" fmla="*/ 2742099 w 3071902"/>
                <a:gd name="connsiteY197" fmla="*/ 1409523 h 2650346"/>
                <a:gd name="connsiteX198" fmla="*/ 2763237 w 3071902"/>
                <a:gd name="connsiteY198" fmla="*/ 1367951 h 2650346"/>
                <a:gd name="connsiteX199" fmla="*/ 2773683 w 3071902"/>
                <a:gd name="connsiteY199" fmla="*/ 1349528 h 2650346"/>
                <a:gd name="connsiteX200" fmla="*/ 2824552 w 3071902"/>
                <a:gd name="connsiteY200" fmla="*/ 1283428 h 2650346"/>
                <a:gd name="connsiteX201" fmla="*/ 2842336 w 3071902"/>
                <a:gd name="connsiteY201" fmla="*/ 1260649 h 2650346"/>
                <a:gd name="connsiteX202" fmla="*/ 2902523 w 3071902"/>
                <a:gd name="connsiteY202" fmla="*/ 1152359 h 2650346"/>
                <a:gd name="connsiteX203" fmla="*/ 2905381 w 3071902"/>
                <a:gd name="connsiteY203" fmla="*/ 1143024 h 2650346"/>
                <a:gd name="connsiteX204" fmla="*/ 2920172 w 3071902"/>
                <a:gd name="connsiteY204" fmla="*/ 1086893 h 2650346"/>
                <a:gd name="connsiteX205" fmla="*/ 2921285 w 3071902"/>
                <a:gd name="connsiteY205" fmla="*/ 1065610 h 2650346"/>
                <a:gd name="connsiteX206" fmla="*/ 2872137 w 3071902"/>
                <a:gd name="connsiteY206" fmla="*/ 1053554 h 2650346"/>
                <a:gd name="connsiteX207" fmla="*/ 2871518 w 3071902"/>
                <a:gd name="connsiteY207" fmla="*/ 1065378 h 2650346"/>
                <a:gd name="connsiteX208" fmla="*/ 2867422 w 3071902"/>
                <a:gd name="connsiteY208" fmla="*/ 1098358 h 2650346"/>
                <a:gd name="connsiteX209" fmla="*/ 2861210 w 3071902"/>
                <a:gd name="connsiteY209" fmla="*/ 1126486 h 2650346"/>
                <a:gd name="connsiteX210" fmla="*/ 2823523 w 3071902"/>
                <a:gd name="connsiteY210" fmla="*/ 1167192 h 2650346"/>
                <a:gd name="connsiteX211" fmla="*/ 2812941 w 3071902"/>
                <a:gd name="connsiteY211" fmla="*/ 1142928 h 2650346"/>
                <a:gd name="connsiteX212" fmla="*/ 2816914 w 3071902"/>
                <a:gd name="connsiteY212" fmla="*/ 1112313 h 2650346"/>
                <a:gd name="connsiteX213" fmla="*/ 2835551 w 3071902"/>
                <a:gd name="connsiteY213" fmla="*/ 1027930 h 2650346"/>
                <a:gd name="connsiteX214" fmla="*/ 2871877 w 3071902"/>
                <a:gd name="connsiteY214" fmla="*/ 1013233 h 2650346"/>
                <a:gd name="connsiteX215" fmla="*/ 2880070 w 3071902"/>
                <a:gd name="connsiteY215" fmla="*/ 947271 h 2650346"/>
                <a:gd name="connsiteX216" fmla="*/ 2875589 w 3071902"/>
                <a:gd name="connsiteY216" fmla="*/ 942295 h 2650346"/>
                <a:gd name="connsiteX217" fmla="*/ 2896740 w 3071902"/>
                <a:gd name="connsiteY217" fmla="*/ 945773 h 2650346"/>
                <a:gd name="connsiteX218" fmla="*/ 2918388 w 3071902"/>
                <a:gd name="connsiteY218" fmla="*/ 939793 h 2650346"/>
                <a:gd name="connsiteX219" fmla="*/ 2915268 w 3071902"/>
                <a:gd name="connsiteY219" fmla="*/ 908805 h 2650346"/>
                <a:gd name="connsiteX220" fmla="*/ 2895974 w 3071902"/>
                <a:gd name="connsiteY220" fmla="*/ 869858 h 2650346"/>
                <a:gd name="connsiteX221" fmla="*/ 2900688 w 3071902"/>
                <a:gd name="connsiteY221" fmla="*/ 825054 h 2650346"/>
                <a:gd name="connsiteX222" fmla="*/ 2989861 w 3071902"/>
                <a:gd name="connsiteY222" fmla="*/ 706426 h 2650346"/>
                <a:gd name="connsiteX223" fmla="*/ 3025803 w 3071902"/>
                <a:gd name="connsiteY223" fmla="*/ 653772 h 2650346"/>
                <a:gd name="connsiteX224" fmla="*/ 3025666 w 3071902"/>
                <a:gd name="connsiteY224" fmla="*/ 611086 h 2650346"/>
                <a:gd name="connsiteX225" fmla="*/ 2986976 w 3071902"/>
                <a:gd name="connsiteY225" fmla="*/ 625658 h 2650346"/>
                <a:gd name="connsiteX226" fmla="*/ 2981878 w 3071902"/>
                <a:gd name="connsiteY226" fmla="*/ 632505 h 2650346"/>
                <a:gd name="connsiteX227" fmla="*/ 2873175 w 3071902"/>
                <a:gd name="connsiteY227" fmla="*/ 761967 h 2650346"/>
                <a:gd name="connsiteX228" fmla="*/ 2784113 w 3071902"/>
                <a:gd name="connsiteY228" fmla="*/ 833181 h 2650346"/>
                <a:gd name="connsiteX229" fmla="*/ 2772293 w 3071902"/>
                <a:gd name="connsiteY229" fmla="*/ 832562 h 2650346"/>
                <a:gd name="connsiteX230" fmla="*/ 2775276 w 3071902"/>
                <a:gd name="connsiteY230" fmla="*/ 820863 h 2650346"/>
                <a:gd name="connsiteX231" fmla="*/ 2791192 w 3071902"/>
                <a:gd name="connsiteY231" fmla="*/ 788502 h 2650346"/>
                <a:gd name="connsiteX232" fmla="*/ 2823767 w 3071902"/>
                <a:gd name="connsiteY232" fmla="*/ 709589 h 2650346"/>
                <a:gd name="connsiteX233" fmla="*/ 2932841 w 3071902"/>
                <a:gd name="connsiteY233" fmla="*/ 573033 h 2650346"/>
                <a:gd name="connsiteX234" fmla="*/ 2962569 w 3071902"/>
                <a:gd name="connsiteY234" fmla="*/ 548508 h 2650346"/>
                <a:gd name="connsiteX235" fmla="*/ 3063066 w 3071902"/>
                <a:gd name="connsiteY235" fmla="*/ 439954 h 2650346"/>
                <a:gd name="connsiteX236" fmla="*/ 3044885 w 3071902"/>
                <a:gd name="connsiteY236" fmla="*/ 379727 h 2650346"/>
                <a:gd name="connsiteX237" fmla="*/ 3038659 w 3071902"/>
                <a:gd name="connsiteY237" fmla="*/ 362804 h 2650346"/>
                <a:gd name="connsiteX238" fmla="*/ 3030130 w 3071902"/>
                <a:gd name="connsiteY238" fmla="*/ 338943 h 2650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Lst>
              <a:rect l="l" t="t" r="r" b="b"/>
              <a:pathLst>
                <a:path w="3071902" h="2650346">
                  <a:moveTo>
                    <a:pt x="678799" y="528732"/>
                  </a:moveTo>
                  <a:cubicBezTo>
                    <a:pt x="671118" y="538791"/>
                    <a:pt x="671118" y="538791"/>
                    <a:pt x="671118" y="538791"/>
                  </a:cubicBezTo>
                  <a:cubicBezTo>
                    <a:pt x="663436" y="548850"/>
                    <a:pt x="654568" y="550037"/>
                    <a:pt x="664623" y="557722"/>
                  </a:cubicBezTo>
                  <a:cubicBezTo>
                    <a:pt x="664623" y="557722"/>
                    <a:pt x="666544" y="555207"/>
                    <a:pt x="669573" y="552544"/>
                  </a:cubicBezTo>
                  <a:lnTo>
                    <a:pt x="675935" y="549216"/>
                  </a:lnTo>
                  <a:lnTo>
                    <a:pt x="652659" y="575028"/>
                  </a:lnTo>
                  <a:cubicBezTo>
                    <a:pt x="640791" y="590184"/>
                    <a:pt x="630081" y="606378"/>
                    <a:pt x="621014" y="624067"/>
                  </a:cubicBezTo>
                  <a:cubicBezTo>
                    <a:pt x="621014" y="624067"/>
                    <a:pt x="620883" y="626565"/>
                    <a:pt x="620883" y="626565"/>
                  </a:cubicBezTo>
                  <a:cubicBezTo>
                    <a:pt x="608762" y="642843"/>
                    <a:pt x="594417" y="647730"/>
                    <a:pt x="581012" y="641391"/>
                  </a:cubicBezTo>
                  <a:lnTo>
                    <a:pt x="572916" y="635104"/>
                  </a:lnTo>
                  <a:lnTo>
                    <a:pt x="575379" y="632881"/>
                  </a:lnTo>
                  <a:cubicBezTo>
                    <a:pt x="573004" y="615135"/>
                    <a:pt x="636830" y="552410"/>
                    <a:pt x="678799" y="528732"/>
                  </a:cubicBezTo>
                  <a:close/>
                  <a:moveTo>
                    <a:pt x="3030130" y="338943"/>
                  </a:moveTo>
                  <a:cubicBezTo>
                    <a:pt x="3024655" y="335989"/>
                    <a:pt x="3016258" y="337921"/>
                    <a:pt x="3004067" y="344397"/>
                  </a:cubicBezTo>
                  <a:cubicBezTo>
                    <a:pt x="2991752" y="353236"/>
                    <a:pt x="2979437" y="362076"/>
                    <a:pt x="2966999" y="373280"/>
                  </a:cubicBezTo>
                  <a:cubicBezTo>
                    <a:pt x="2951948" y="389089"/>
                    <a:pt x="2923210" y="394699"/>
                    <a:pt x="2933297" y="428422"/>
                  </a:cubicBezTo>
                  <a:cubicBezTo>
                    <a:pt x="2935291" y="435639"/>
                    <a:pt x="2925464" y="442237"/>
                    <a:pt x="2918619" y="437138"/>
                  </a:cubicBezTo>
                  <a:cubicBezTo>
                    <a:pt x="2888878" y="416612"/>
                    <a:pt x="2887393" y="444988"/>
                    <a:pt x="2881923" y="458928"/>
                  </a:cubicBezTo>
                  <a:cubicBezTo>
                    <a:pt x="2878816" y="472992"/>
                    <a:pt x="2873840" y="477474"/>
                    <a:pt x="2861526" y="486313"/>
                  </a:cubicBezTo>
                  <a:cubicBezTo>
                    <a:pt x="2824705" y="510468"/>
                    <a:pt x="2783405" y="529647"/>
                    <a:pt x="2757909" y="563879"/>
                  </a:cubicBezTo>
                  <a:cubicBezTo>
                    <a:pt x="2717487" y="611555"/>
                    <a:pt x="2663625" y="644302"/>
                    <a:pt x="2616482" y="684515"/>
                  </a:cubicBezTo>
                  <a:cubicBezTo>
                    <a:pt x="2594093" y="704683"/>
                    <a:pt x="2569463" y="722363"/>
                    <a:pt x="2544834" y="740042"/>
                  </a:cubicBezTo>
                  <a:cubicBezTo>
                    <a:pt x="2539982" y="742159"/>
                    <a:pt x="2537124" y="751494"/>
                    <a:pt x="2528287" y="739176"/>
                  </a:cubicBezTo>
                  <a:cubicBezTo>
                    <a:pt x="2510860" y="709812"/>
                    <a:pt x="2494312" y="708946"/>
                    <a:pt x="2474040" y="733966"/>
                  </a:cubicBezTo>
                  <a:cubicBezTo>
                    <a:pt x="2461354" y="749899"/>
                    <a:pt x="2449162" y="756374"/>
                    <a:pt x="2430746" y="745926"/>
                  </a:cubicBezTo>
                  <a:cubicBezTo>
                    <a:pt x="2421414" y="743068"/>
                    <a:pt x="2412205" y="737843"/>
                    <a:pt x="2404495" y="749295"/>
                  </a:cubicBezTo>
                  <a:cubicBezTo>
                    <a:pt x="2378875" y="785892"/>
                    <a:pt x="2337823" y="800341"/>
                    <a:pt x="2303366" y="824619"/>
                  </a:cubicBezTo>
                  <a:cubicBezTo>
                    <a:pt x="2293415" y="833583"/>
                    <a:pt x="2281348" y="837693"/>
                    <a:pt x="2287575" y="854616"/>
                  </a:cubicBezTo>
                  <a:cubicBezTo>
                    <a:pt x="2294170" y="864445"/>
                    <a:pt x="2282103" y="868557"/>
                    <a:pt x="2274888" y="870551"/>
                  </a:cubicBezTo>
                  <a:cubicBezTo>
                    <a:pt x="2265184" y="874784"/>
                    <a:pt x="2255729" y="874290"/>
                    <a:pt x="2246767" y="864336"/>
                  </a:cubicBezTo>
                  <a:cubicBezTo>
                    <a:pt x="2244528" y="861847"/>
                    <a:pt x="2240296" y="852142"/>
                    <a:pt x="2242659" y="852265"/>
                  </a:cubicBezTo>
                  <a:cubicBezTo>
                    <a:pt x="2271522" y="844292"/>
                    <a:pt x="2258822" y="815175"/>
                    <a:pt x="2273873" y="799364"/>
                  </a:cubicBezTo>
                  <a:cubicBezTo>
                    <a:pt x="2308700" y="767992"/>
                    <a:pt x="2334444" y="729032"/>
                    <a:pt x="2357946" y="687583"/>
                  </a:cubicBezTo>
                  <a:cubicBezTo>
                    <a:pt x="2365904" y="671401"/>
                    <a:pt x="2375855" y="662438"/>
                    <a:pt x="2394024" y="677615"/>
                  </a:cubicBezTo>
                  <a:cubicBezTo>
                    <a:pt x="2398505" y="682592"/>
                    <a:pt x="2405225" y="690058"/>
                    <a:pt x="2412812" y="680970"/>
                  </a:cubicBezTo>
                  <a:cubicBezTo>
                    <a:pt x="2417788" y="676488"/>
                    <a:pt x="2415794" y="669270"/>
                    <a:pt x="2411314" y="664293"/>
                  </a:cubicBezTo>
                  <a:cubicBezTo>
                    <a:pt x="2397748" y="651728"/>
                    <a:pt x="2402849" y="644883"/>
                    <a:pt x="2415286" y="633677"/>
                  </a:cubicBezTo>
                  <a:cubicBezTo>
                    <a:pt x="2430214" y="620231"/>
                    <a:pt x="2445139" y="606787"/>
                    <a:pt x="2466538" y="605535"/>
                  </a:cubicBezTo>
                  <a:cubicBezTo>
                    <a:pt x="2473754" y="603543"/>
                    <a:pt x="2485573" y="604161"/>
                    <a:pt x="2486068" y="594703"/>
                  </a:cubicBezTo>
                  <a:cubicBezTo>
                    <a:pt x="2487429" y="568692"/>
                    <a:pt x="2509324" y="557983"/>
                    <a:pt x="2524373" y="542173"/>
                  </a:cubicBezTo>
                  <a:cubicBezTo>
                    <a:pt x="2542159" y="519391"/>
                    <a:pt x="2539288" y="483676"/>
                    <a:pt x="2518754" y="468375"/>
                  </a:cubicBezTo>
                  <a:cubicBezTo>
                    <a:pt x="2507430" y="458298"/>
                    <a:pt x="2508049" y="446475"/>
                    <a:pt x="2499088" y="436522"/>
                  </a:cubicBezTo>
                  <a:cubicBezTo>
                    <a:pt x="2489261" y="443121"/>
                    <a:pt x="2481797" y="449844"/>
                    <a:pt x="2472217" y="451714"/>
                  </a:cubicBezTo>
                  <a:cubicBezTo>
                    <a:pt x="2409519" y="472143"/>
                    <a:pt x="2375569" y="532014"/>
                    <a:pt x="2324071" y="564885"/>
                  </a:cubicBezTo>
                  <a:cubicBezTo>
                    <a:pt x="2287374" y="586675"/>
                    <a:pt x="2266111" y="630613"/>
                    <a:pt x="2218213" y="639961"/>
                  </a:cubicBezTo>
                  <a:cubicBezTo>
                    <a:pt x="2213362" y="642079"/>
                    <a:pt x="2206023" y="646436"/>
                    <a:pt x="2208015" y="653654"/>
                  </a:cubicBezTo>
                  <a:cubicBezTo>
                    <a:pt x="2216357" y="675430"/>
                    <a:pt x="2199933" y="672199"/>
                    <a:pt x="2187990" y="673946"/>
                  </a:cubicBezTo>
                  <a:cubicBezTo>
                    <a:pt x="2180898" y="673574"/>
                    <a:pt x="2171442" y="673079"/>
                    <a:pt x="2166467" y="677563"/>
                  </a:cubicBezTo>
                  <a:cubicBezTo>
                    <a:pt x="2138607" y="711670"/>
                    <a:pt x="2092950" y="723507"/>
                    <a:pt x="2065090" y="757615"/>
                  </a:cubicBezTo>
                  <a:cubicBezTo>
                    <a:pt x="2048020" y="778061"/>
                    <a:pt x="2023528" y="787449"/>
                    <a:pt x="2004585" y="805463"/>
                  </a:cubicBezTo>
                  <a:lnTo>
                    <a:pt x="1988343" y="826599"/>
                  </a:lnTo>
                  <a:lnTo>
                    <a:pt x="1973449" y="817609"/>
                  </a:lnTo>
                  <a:cubicBezTo>
                    <a:pt x="1958987" y="806832"/>
                    <a:pt x="1974626" y="795122"/>
                    <a:pt x="1977647" y="785259"/>
                  </a:cubicBezTo>
                  <a:cubicBezTo>
                    <a:pt x="1986187" y="765662"/>
                    <a:pt x="2004065" y="759081"/>
                    <a:pt x="2019705" y="747374"/>
                  </a:cubicBezTo>
                  <a:cubicBezTo>
                    <a:pt x="2015103" y="739617"/>
                    <a:pt x="1987625" y="738179"/>
                    <a:pt x="2015887" y="724626"/>
                  </a:cubicBezTo>
                  <a:cubicBezTo>
                    <a:pt x="2028638" y="720281"/>
                    <a:pt x="2031527" y="712916"/>
                    <a:pt x="2019560" y="702268"/>
                  </a:cubicBezTo>
                  <a:cubicBezTo>
                    <a:pt x="2014828" y="697010"/>
                    <a:pt x="2010093" y="691751"/>
                    <a:pt x="2017979" y="684649"/>
                  </a:cubicBezTo>
                  <a:cubicBezTo>
                    <a:pt x="2023365" y="677414"/>
                    <a:pt x="2030598" y="682803"/>
                    <a:pt x="2037962" y="685693"/>
                  </a:cubicBezTo>
                  <a:cubicBezTo>
                    <a:pt x="2057290" y="699232"/>
                    <a:pt x="2077667" y="692782"/>
                    <a:pt x="2081341" y="670427"/>
                  </a:cubicBezTo>
                  <a:cubicBezTo>
                    <a:pt x="2081994" y="657933"/>
                    <a:pt x="2087383" y="650699"/>
                    <a:pt x="2097506" y="648723"/>
                  </a:cubicBezTo>
                  <a:cubicBezTo>
                    <a:pt x="2140622" y="638452"/>
                    <a:pt x="2172297" y="607540"/>
                    <a:pt x="2210811" y="589512"/>
                  </a:cubicBezTo>
                  <a:cubicBezTo>
                    <a:pt x="2244198" y="573722"/>
                    <a:pt x="2243662" y="536112"/>
                    <a:pt x="2209475" y="519291"/>
                  </a:cubicBezTo>
                  <a:cubicBezTo>
                    <a:pt x="2202114" y="516401"/>
                    <a:pt x="2199876" y="511271"/>
                    <a:pt x="2200269" y="503778"/>
                  </a:cubicBezTo>
                  <a:cubicBezTo>
                    <a:pt x="2196189" y="486026"/>
                    <a:pt x="2186198" y="485504"/>
                    <a:pt x="2170818" y="492215"/>
                  </a:cubicBezTo>
                  <a:cubicBezTo>
                    <a:pt x="2127176" y="512479"/>
                    <a:pt x="2088009" y="542998"/>
                    <a:pt x="2048841" y="573520"/>
                  </a:cubicBezTo>
                  <a:cubicBezTo>
                    <a:pt x="2033070" y="587727"/>
                    <a:pt x="2014931" y="599305"/>
                    <a:pt x="1995733" y="583267"/>
                  </a:cubicBezTo>
                  <a:cubicBezTo>
                    <a:pt x="1981399" y="569991"/>
                    <a:pt x="1994934" y="550656"/>
                    <a:pt x="2003213" y="536057"/>
                  </a:cubicBezTo>
                  <a:cubicBezTo>
                    <a:pt x="2019377" y="514353"/>
                    <a:pt x="2017794" y="496733"/>
                    <a:pt x="2001354" y="475830"/>
                  </a:cubicBezTo>
                  <a:cubicBezTo>
                    <a:pt x="1992017" y="462814"/>
                    <a:pt x="1977816" y="447038"/>
                    <a:pt x="1981097" y="432176"/>
                  </a:cubicBezTo>
                  <a:cubicBezTo>
                    <a:pt x="1995678" y="392854"/>
                    <a:pt x="1972008" y="366560"/>
                    <a:pt x="1958589" y="335795"/>
                  </a:cubicBezTo>
                  <a:cubicBezTo>
                    <a:pt x="1949644" y="315283"/>
                    <a:pt x="1932420" y="309370"/>
                    <a:pt x="1921645" y="323840"/>
                  </a:cubicBezTo>
                  <a:cubicBezTo>
                    <a:pt x="1889708" y="359749"/>
                    <a:pt x="1837123" y="359502"/>
                    <a:pt x="1812289" y="403300"/>
                  </a:cubicBezTo>
                  <a:cubicBezTo>
                    <a:pt x="1798752" y="422634"/>
                    <a:pt x="1775487" y="436449"/>
                    <a:pt x="1781412" y="466825"/>
                  </a:cubicBezTo>
                  <a:cubicBezTo>
                    <a:pt x="1783647" y="471952"/>
                    <a:pt x="1780758" y="479316"/>
                    <a:pt x="1775631" y="481554"/>
                  </a:cubicBezTo>
                  <a:cubicBezTo>
                    <a:pt x="1750260" y="487742"/>
                    <a:pt x="1731729" y="506816"/>
                    <a:pt x="1707810" y="533124"/>
                  </a:cubicBezTo>
                  <a:cubicBezTo>
                    <a:pt x="1712269" y="495776"/>
                    <a:pt x="1726196" y="468945"/>
                    <a:pt x="1722771" y="438701"/>
                  </a:cubicBezTo>
                  <a:cubicBezTo>
                    <a:pt x="1723163" y="431205"/>
                    <a:pt x="1720926" y="426079"/>
                    <a:pt x="1713433" y="425686"/>
                  </a:cubicBezTo>
                  <a:cubicBezTo>
                    <a:pt x="1705939" y="425293"/>
                    <a:pt x="1700683" y="430028"/>
                    <a:pt x="1700160" y="440023"/>
                  </a:cubicBezTo>
                  <a:cubicBezTo>
                    <a:pt x="1697137" y="449887"/>
                    <a:pt x="1711602" y="460666"/>
                    <a:pt x="1696222" y="467377"/>
                  </a:cubicBezTo>
                  <a:cubicBezTo>
                    <a:pt x="1693724" y="467246"/>
                    <a:pt x="1693724" y="467246"/>
                    <a:pt x="1691358" y="464617"/>
                  </a:cubicBezTo>
                  <a:cubicBezTo>
                    <a:pt x="1682281" y="446604"/>
                    <a:pt x="1696340" y="417274"/>
                    <a:pt x="1667019" y="403214"/>
                  </a:cubicBezTo>
                  <a:cubicBezTo>
                    <a:pt x="1667019" y="403214"/>
                    <a:pt x="1667934" y="385725"/>
                    <a:pt x="1680162" y="391374"/>
                  </a:cubicBezTo>
                  <a:cubicBezTo>
                    <a:pt x="1692389" y="397026"/>
                    <a:pt x="1697517" y="394788"/>
                    <a:pt x="1700668" y="382425"/>
                  </a:cubicBezTo>
                  <a:cubicBezTo>
                    <a:pt x="1706710" y="362698"/>
                    <a:pt x="1715120" y="345601"/>
                    <a:pt x="1701177" y="324828"/>
                  </a:cubicBezTo>
                  <a:cubicBezTo>
                    <a:pt x="1696705" y="314572"/>
                    <a:pt x="1697097" y="307077"/>
                    <a:pt x="1712346" y="302865"/>
                  </a:cubicBezTo>
                  <a:cubicBezTo>
                    <a:pt x="1719840" y="303256"/>
                    <a:pt x="1727334" y="303649"/>
                    <a:pt x="1725489" y="291024"/>
                  </a:cubicBezTo>
                  <a:cubicBezTo>
                    <a:pt x="1723515" y="280899"/>
                    <a:pt x="1716282" y="275512"/>
                    <a:pt x="1706421" y="272490"/>
                  </a:cubicBezTo>
                  <a:cubicBezTo>
                    <a:pt x="1696561" y="269468"/>
                    <a:pt x="1691304" y="274203"/>
                    <a:pt x="1688413" y="281569"/>
                  </a:cubicBezTo>
                  <a:cubicBezTo>
                    <a:pt x="1680004" y="298667"/>
                    <a:pt x="1676591" y="316026"/>
                    <a:pt x="1651090" y="324712"/>
                  </a:cubicBezTo>
                  <a:cubicBezTo>
                    <a:pt x="1666194" y="275394"/>
                    <a:pt x="1683405" y="233704"/>
                    <a:pt x="1725332" y="198316"/>
                  </a:cubicBezTo>
                  <a:cubicBezTo>
                    <a:pt x="1727045" y="213438"/>
                    <a:pt x="1719028" y="223040"/>
                    <a:pt x="1718505" y="233035"/>
                  </a:cubicBezTo>
                  <a:cubicBezTo>
                    <a:pt x="1715353" y="245397"/>
                    <a:pt x="1707075" y="259997"/>
                    <a:pt x="1724299" y="265910"/>
                  </a:cubicBezTo>
                  <a:cubicBezTo>
                    <a:pt x="1739026" y="271690"/>
                    <a:pt x="1749541" y="262219"/>
                    <a:pt x="1755319" y="247489"/>
                  </a:cubicBezTo>
                  <a:cubicBezTo>
                    <a:pt x="1773445" y="188308"/>
                    <a:pt x="1791570" y="129128"/>
                    <a:pt x="1809696" y="69946"/>
                  </a:cubicBezTo>
                  <a:cubicBezTo>
                    <a:pt x="1812158" y="58801"/>
                    <a:pt x="1793242" y="25397"/>
                    <a:pt x="1778361" y="9115"/>
                  </a:cubicBezTo>
                  <a:cubicBezTo>
                    <a:pt x="1773401" y="3688"/>
                    <a:pt x="1768889" y="164"/>
                    <a:pt x="1765767" y="0"/>
                  </a:cubicBezTo>
                  <a:cubicBezTo>
                    <a:pt x="1745653" y="1454"/>
                    <a:pt x="1725409" y="5405"/>
                    <a:pt x="1716738" y="27500"/>
                  </a:cubicBezTo>
                  <a:cubicBezTo>
                    <a:pt x="1713718" y="37364"/>
                    <a:pt x="1706224" y="36972"/>
                    <a:pt x="1698599" y="39078"/>
                  </a:cubicBezTo>
                  <a:cubicBezTo>
                    <a:pt x="1663368" y="42244"/>
                    <a:pt x="1647202" y="63948"/>
                    <a:pt x="1638010" y="96037"/>
                  </a:cubicBezTo>
                  <a:cubicBezTo>
                    <a:pt x="1631575" y="123258"/>
                    <a:pt x="1620147" y="150220"/>
                    <a:pt x="1618708" y="177705"/>
                  </a:cubicBezTo>
                  <a:cubicBezTo>
                    <a:pt x="1618315" y="185201"/>
                    <a:pt x="1615296" y="195064"/>
                    <a:pt x="1602805" y="194410"/>
                  </a:cubicBezTo>
                  <a:cubicBezTo>
                    <a:pt x="1598332" y="184155"/>
                    <a:pt x="1601222" y="176790"/>
                    <a:pt x="1604113" y="169424"/>
                  </a:cubicBezTo>
                  <a:cubicBezTo>
                    <a:pt x="1606872" y="164558"/>
                    <a:pt x="1609762" y="157194"/>
                    <a:pt x="1602399" y="154302"/>
                  </a:cubicBezTo>
                  <a:cubicBezTo>
                    <a:pt x="1595035" y="151411"/>
                    <a:pt x="1592146" y="158776"/>
                    <a:pt x="1589387" y="163643"/>
                  </a:cubicBezTo>
                  <a:cubicBezTo>
                    <a:pt x="1575068" y="197969"/>
                    <a:pt x="1579017" y="218219"/>
                    <a:pt x="1608076" y="237278"/>
                  </a:cubicBezTo>
                  <a:cubicBezTo>
                    <a:pt x="1580337" y="240837"/>
                    <a:pt x="1564567" y="255044"/>
                    <a:pt x="1558263" y="279768"/>
                  </a:cubicBezTo>
                  <a:cubicBezTo>
                    <a:pt x="1548808" y="316854"/>
                    <a:pt x="1501610" y="309374"/>
                    <a:pt x="1489919" y="341332"/>
                  </a:cubicBezTo>
                  <a:cubicBezTo>
                    <a:pt x="1489788" y="343831"/>
                    <a:pt x="1487289" y="343700"/>
                    <a:pt x="1484791" y="343570"/>
                  </a:cubicBezTo>
                  <a:cubicBezTo>
                    <a:pt x="1444825" y="341477"/>
                    <a:pt x="1435619" y="325964"/>
                    <a:pt x="1452698" y="286771"/>
                  </a:cubicBezTo>
                  <a:cubicBezTo>
                    <a:pt x="1455458" y="281903"/>
                    <a:pt x="1458216" y="277037"/>
                    <a:pt x="1460975" y="272172"/>
                  </a:cubicBezTo>
                  <a:cubicBezTo>
                    <a:pt x="1467541" y="242450"/>
                    <a:pt x="1494219" y="211275"/>
                    <a:pt x="1450304" y="188934"/>
                  </a:cubicBezTo>
                  <a:cubicBezTo>
                    <a:pt x="1447807" y="188803"/>
                    <a:pt x="1445569" y="183675"/>
                    <a:pt x="1445700" y="181177"/>
                  </a:cubicBezTo>
                  <a:cubicBezTo>
                    <a:pt x="1439908" y="148305"/>
                    <a:pt x="1425311" y="140023"/>
                    <a:pt x="1394423" y="155945"/>
                  </a:cubicBezTo>
                  <a:cubicBezTo>
                    <a:pt x="1389296" y="158182"/>
                    <a:pt x="1381541" y="162787"/>
                    <a:pt x="1376937" y="155029"/>
                  </a:cubicBezTo>
                  <a:cubicBezTo>
                    <a:pt x="1370229" y="139647"/>
                    <a:pt x="1359844" y="146619"/>
                    <a:pt x="1349460" y="153591"/>
                  </a:cubicBezTo>
                  <a:cubicBezTo>
                    <a:pt x="1336447" y="162934"/>
                    <a:pt x="1318440" y="172011"/>
                    <a:pt x="1307794" y="183982"/>
                  </a:cubicBezTo>
                  <a:cubicBezTo>
                    <a:pt x="1241163" y="260669"/>
                    <a:pt x="1157571" y="326444"/>
                    <a:pt x="1102905" y="413779"/>
                  </a:cubicBezTo>
                  <a:cubicBezTo>
                    <a:pt x="1086611" y="437980"/>
                    <a:pt x="1068080" y="457053"/>
                    <a:pt x="1049550" y="476127"/>
                  </a:cubicBezTo>
                  <a:cubicBezTo>
                    <a:pt x="1041663" y="483230"/>
                    <a:pt x="1031409" y="487703"/>
                    <a:pt x="1021810" y="479685"/>
                  </a:cubicBezTo>
                  <a:cubicBezTo>
                    <a:pt x="1012212" y="471667"/>
                    <a:pt x="1022595" y="464695"/>
                    <a:pt x="1025484" y="457328"/>
                  </a:cubicBezTo>
                  <a:cubicBezTo>
                    <a:pt x="1042826" y="413139"/>
                    <a:pt x="1057800" y="366321"/>
                    <a:pt x="1060284" y="318847"/>
                  </a:cubicBezTo>
                  <a:cubicBezTo>
                    <a:pt x="1061461" y="296360"/>
                    <a:pt x="1049364" y="288211"/>
                    <a:pt x="1032532" y="274804"/>
                  </a:cubicBezTo>
                  <a:cubicBezTo>
                    <a:pt x="989139" y="242467"/>
                    <a:pt x="959703" y="278508"/>
                    <a:pt x="928682" y="296928"/>
                  </a:cubicBezTo>
                  <a:cubicBezTo>
                    <a:pt x="900160" y="315478"/>
                    <a:pt x="878607" y="344416"/>
                    <a:pt x="869152" y="381502"/>
                  </a:cubicBezTo>
                  <a:cubicBezTo>
                    <a:pt x="866261" y="388867"/>
                    <a:pt x="860612" y="401099"/>
                    <a:pt x="853120" y="400706"/>
                  </a:cubicBezTo>
                  <a:cubicBezTo>
                    <a:pt x="813151" y="398615"/>
                    <a:pt x="801330" y="433072"/>
                    <a:pt x="777672" y="454382"/>
                  </a:cubicBezTo>
                  <a:lnTo>
                    <a:pt x="715114" y="510735"/>
                  </a:lnTo>
                  <a:lnTo>
                    <a:pt x="719214" y="501877"/>
                  </a:lnTo>
                  <a:cubicBezTo>
                    <a:pt x="719878" y="498400"/>
                    <a:pt x="719580" y="496183"/>
                    <a:pt x="719580" y="496183"/>
                  </a:cubicBezTo>
                  <a:cubicBezTo>
                    <a:pt x="710712" y="497369"/>
                    <a:pt x="703031" y="507428"/>
                    <a:pt x="694161" y="508615"/>
                  </a:cubicBezTo>
                  <a:cubicBezTo>
                    <a:pt x="667556" y="512175"/>
                    <a:pt x="633269" y="525793"/>
                    <a:pt x="672863" y="484371"/>
                  </a:cubicBezTo>
                  <a:cubicBezTo>
                    <a:pt x="591299" y="549471"/>
                    <a:pt x="535155" y="602138"/>
                    <a:pt x="489067" y="662491"/>
                  </a:cubicBezTo>
                  <a:lnTo>
                    <a:pt x="485701" y="665840"/>
                  </a:lnTo>
                  <a:lnTo>
                    <a:pt x="481493" y="663741"/>
                  </a:lnTo>
                  <a:lnTo>
                    <a:pt x="478777" y="659818"/>
                  </a:lnTo>
                  <a:lnTo>
                    <a:pt x="329141" y="825291"/>
                  </a:lnTo>
                  <a:lnTo>
                    <a:pt x="327301" y="821857"/>
                  </a:lnTo>
                  <a:cubicBezTo>
                    <a:pt x="327243" y="815093"/>
                    <a:pt x="334667" y="807325"/>
                    <a:pt x="327126" y="801562"/>
                  </a:cubicBezTo>
                  <a:cubicBezTo>
                    <a:pt x="277474" y="835298"/>
                    <a:pt x="253243" y="856602"/>
                    <a:pt x="221331" y="887965"/>
                  </a:cubicBezTo>
                  <a:cubicBezTo>
                    <a:pt x="198286" y="918141"/>
                    <a:pt x="166372" y="949505"/>
                    <a:pt x="119096" y="1000985"/>
                  </a:cubicBezTo>
                  <a:cubicBezTo>
                    <a:pt x="121469" y="1018730"/>
                    <a:pt x="80689" y="1051278"/>
                    <a:pt x="58830" y="1090328"/>
                  </a:cubicBezTo>
                  <a:cubicBezTo>
                    <a:pt x="65325" y="1071397"/>
                    <a:pt x="64138" y="1062524"/>
                    <a:pt x="39906" y="1083829"/>
                  </a:cubicBezTo>
                  <a:cubicBezTo>
                    <a:pt x="34293" y="1092482"/>
                    <a:pt x="27747" y="1101542"/>
                    <a:pt x="20571" y="1110898"/>
                  </a:cubicBezTo>
                  <a:lnTo>
                    <a:pt x="0" y="1136567"/>
                  </a:lnTo>
                  <a:lnTo>
                    <a:pt x="1052025" y="1990144"/>
                  </a:lnTo>
                  <a:lnTo>
                    <a:pt x="1053083" y="1988885"/>
                  </a:lnTo>
                  <a:lnTo>
                    <a:pt x="1793423" y="2589572"/>
                  </a:lnTo>
                  <a:lnTo>
                    <a:pt x="1803711" y="2581514"/>
                  </a:lnTo>
                  <a:cubicBezTo>
                    <a:pt x="1833069" y="2564083"/>
                    <a:pt x="1851347" y="2531844"/>
                    <a:pt x="1887549" y="2519512"/>
                  </a:cubicBezTo>
                  <a:cubicBezTo>
                    <a:pt x="1909321" y="2511167"/>
                    <a:pt x="1929470" y="2488511"/>
                    <a:pt x="1951610" y="2473072"/>
                  </a:cubicBezTo>
                  <a:cubicBezTo>
                    <a:pt x="1968777" y="2462115"/>
                    <a:pt x="1983702" y="2448670"/>
                    <a:pt x="1994149" y="2430248"/>
                  </a:cubicBezTo>
                  <a:cubicBezTo>
                    <a:pt x="2011869" y="2397387"/>
                    <a:pt x="2037288" y="2370265"/>
                    <a:pt x="2068309" y="2350771"/>
                  </a:cubicBezTo>
                  <a:lnTo>
                    <a:pt x="2071624" y="2349066"/>
                  </a:lnTo>
                  <a:lnTo>
                    <a:pt x="2013786" y="2427343"/>
                  </a:lnTo>
                  <a:cubicBezTo>
                    <a:pt x="1992439" y="2454009"/>
                    <a:pt x="1968786" y="2481125"/>
                    <a:pt x="1941378" y="2509299"/>
                  </a:cubicBezTo>
                  <a:cubicBezTo>
                    <a:pt x="1947787" y="2490618"/>
                    <a:pt x="1931455" y="2501715"/>
                    <a:pt x="1913952" y="2504057"/>
                  </a:cubicBezTo>
                  <a:cubicBezTo>
                    <a:pt x="1878086" y="2535591"/>
                    <a:pt x="1856986" y="2565149"/>
                    <a:pt x="1839085" y="2590520"/>
                  </a:cubicBezTo>
                  <a:lnTo>
                    <a:pt x="1822641" y="2613278"/>
                  </a:lnTo>
                  <a:lnTo>
                    <a:pt x="1868326" y="2650346"/>
                  </a:lnTo>
                  <a:lnTo>
                    <a:pt x="1894175" y="2622554"/>
                  </a:lnTo>
                  <a:cubicBezTo>
                    <a:pt x="1891832" y="2605045"/>
                    <a:pt x="1932075" y="2572925"/>
                    <a:pt x="1953643" y="2534392"/>
                  </a:cubicBezTo>
                  <a:cubicBezTo>
                    <a:pt x="1947235" y="2553073"/>
                    <a:pt x="1948406" y="2561829"/>
                    <a:pt x="1972317" y="2540806"/>
                  </a:cubicBezTo>
                  <a:cubicBezTo>
                    <a:pt x="2016626" y="2472496"/>
                    <a:pt x="2119852" y="2378479"/>
                    <a:pt x="2129155" y="2314853"/>
                  </a:cubicBezTo>
                  <a:lnTo>
                    <a:pt x="2156559" y="2291751"/>
                  </a:lnTo>
                  <a:lnTo>
                    <a:pt x="2160081" y="2294296"/>
                  </a:lnTo>
                  <a:cubicBezTo>
                    <a:pt x="2176011" y="2306985"/>
                    <a:pt x="2194304" y="2319798"/>
                    <a:pt x="2210233" y="2332487"/>
                  </a:cubicBezTo>
                  <a:cubicBezTo>
                    <a:pt x="2217075" y="2337588"/>
                    <a:pt x="2226284" y="2342811"/>
                    <a:pt x="2229144" y="2333476"/>
                  </a:cubicBezTo>
                  <a:cubicBezTo>
                    <a:pt x="2235108" y="2310078"/>
                    <a:pt x="2254267" y="2306338"/>
                    <a:pt x="2269071" y="2295259"/>
                  </a:cubicBezTo>
                  <a:cubicBezTo>
                    <a:pt x="2274046" y="2290776"/>
                    <a:pt x="2283996" y="2281812"/>
                    <a:pt x="2277153" y="2276713"/>
                  </a:cubicBezTo>
                  <a:cubicBezTo>
                    <a:pt x="2256742" y="2259048"/>
                    <a:pt x="2281124" y="2246096"/>
                    <a:pt x="2279380" y="2234150"/>
                  </a:cubicBezTo>
                  <a:cubicBezTo>
                    <a:pt x="2276261" y="2203162"/>
                    <a:pt x="2301645" y="2216347"/>
                    <a:pt x="2311472" y="2209748"/>
                  </a:cubicBezTo>
                  <a:cubicBezTo>
                    <a:pt x="2328391" y="2203519"/>
                    <a:pt x="2340582" y="2197044"/>
                    <a:pt x="2334480" y="2177757"/>
                  </a:cubicBezTo>
                  <a:cubicBezTo>
                    <a:pt x="2332487" y="2170539"/>
                    <a:pt x="2335346" y="2161204"/>
                    <a:pt x="2342562" y="2159211"/>
                  </a:cubicBezTo>
                  <a:cubicBezTo>
                    <a:pt x="2366572" y="2153355"/>
                    <a:pt x="2377265" y="2130204"/>
                    <a:pt x="2394556" y="2116881"/>
                  </a:cubicBezTo>
                  <a:cubicBezTo>
                    <a:pt x="2404383" y="2110283"/>
                    <a:pt x="2414581" y="2096590"/>
                    <a:pt x="2425288" y="2118489"/>
                  </a:cubicBezTo>
                  <a:cubicBezTo>
                    <a:pt x="2427280" y="2125707"/>
                    <a:pt x="2443952" y="2124209"/>
                    <a:pt x="2444819" y="2107657"/>
                  </a:cubicBezTo>
                  <a:cubicBezTo>
                    <a:pt x="2442700" y="2102804"/>
                    <a:pt x="2442947" y="2098075"/>
                    <a:pt x="2447800" y="2095957"/>
                  </a:cubicBezTo>
                  <a:cubicBezTo>
                    <a:pt x="2469942" y="2080519"/>
                    <a:pt x="2492083" y="2065080"/>
                    <a:pt x="2507505" y="2042176"/>
                  </a:cubicBezTo>
                  <a:cubicBezTo>
                    <a:pt x="2520437" y="2021514"/>
                    <a:pt x="2522170" y="1988410"/>
                    <a:pt x="2557753" y="1987901"/>
                  </a:cubicBezTo>
                  <a:cubicBezTo>
                    <a:pt x="2562480" y="1988148"/>
                    <a:pt x="2565217" y="1981178"/>
                    <a:pt x="2567828" y="1976572"/>
                  </a:cubicBezTo>
                  <a:cubicBezTo>
                    <a:pt x="2599919" y="1952170"/>
                    <a:pt x="2613968" y="1910226"/>
                    <a:pt x="2648176" y="1890676"/>
                  </a:cubicBezTo>
                  <a:cubicBezTo>
                    <a:pt x="2675046" y="1875485"/>
                    <a:pt x="2687979" y="1854823"/>
                    <a:pt x="2696556" y="1826819"/>
                  </a:cubicBezTo>
                  <a:cubicBezTo>
                    <a:pt x="2710355" y="1789604"/>
                    <a:pt x="2717311" y="1747289"/>
                    <a:pt x="2740319" y="1715298"/>
                  </a:cubicBezTo>
                  <a:cubicBezTo>
                    <a:pt x="2758352" y="1687789"/>
                    <a:pt x="2766803" y="1662150"/>
                    <a:pt x="2754106" y="1633032"/>
                  </a:cubicBezTo>
                  <a:cubicBezTo>
                    <a:pt x="2735194" y="1632042"/>
                    <a:pt x="2725243" y="1641006"/>
                    <a:pt x="2719525" y="1659675"/>
                  </a:cubicBezTo>
                  <a:cubicBezTo>
                    <a:pt x="2706976" y="1718295"/>
                    <a:pt x="2680615" y="1769079"/>
                    <a:pt x="2631356" y="1804438"/>
                  </a:cubicBezTo>
                  <a:cubicBezTo>
                    <a:pt x="2619042" y="1813278"/>
                    <a:pt x="2615439" y="1836800"/>
                    <a:pt x="2601380" y="1833692"/>
                  </a:cubicBezTo>
                  <a:cubicBezTo>
                    <a:pt x="2552108" y="1824001"/>
                    <a:pt x="2563569" y="1876764"/>
                    <a:pt x="2539311" y="1887350"/>
                  </a:cubicBezTo>
                  <a:cubicBezTo>
                    <a:pt x="2543928" y="1935014"/>
                    <a:pt x="2491056" y="1948844"/>
                    <a:pt x="2479620" y="1986183"/>
                  </a:cubicBezTo>
                  <a:cubicBezTo>
                    <a:pt x="2476884" y="1993153"/>
                    <a:pt x="2467305" y="1995023"/>
                    <a:pt x="2457973" y="1992163"/>
                  </a:cubicBezTo>
                  <a:cubicBezTo>
                    <a:pt x="2441549" y="1988932"/>
                    <a:pt x="2425249" y="1983337"/>
                    <a:pt x="2406462" y="1979983"/>
                  </a:cubicBezTo>
                  <a:cubicBezTo>
                    <a:pt x="2437056" y="1938906"/>
                    <a:pt x="2460311" y="1902185"/>
                    <a:pt x="2479086" y="1860488"/>
                  </a:cubicBezTo>
                  <a:cubicBezTo>
                    <a:pt x="2482069" y="1848788"/>
                    <a:pt x="2489532" y="1842067"/>
                    <a:pt x="2499235" y="1837831"/>
                  </a:cubicBezTo>
                  <a:cubicBezTo>
                    <a:pt x="2518765" y="1826999"/>
                    <a:pt x="2545264" y="1818901"/>
                    <a:pt x="2558074" y="1800603"/>
                  </a:cubicBezTo>
                  <a:cubicBezTo>
                    <a:pt x="2575859" y="1777823"/>
                    <a:pt x="2598248" y="1757655"/>
                    <a:pt x="2618273" y="1737363"/>
                  </a:cubicBezTo>
                  <a:cubicBezTo>
                    <a:pt x="2678349" y="1676488"/>
                    <a:pt x="2724736" y="1605413"/>
                    <a:pt x="2773363" y="1536826"/>
                  </a:cubicBezTo>
                  <a:cubicBezTo>
                    <a:pt x="2791272" y="1511682"/>
                    <a:pt x="2788029" y="1483059"/>
                    <a:pt x="2767743" y="1463028"/>
                  </a:cubicBezTo>
                  <a:cubicBezTo>
                    <a:pt x="2749698" y="1445487"/>
                    <a:pt x="2753176" y="1424329"/>
                    <a:pt x="2742099" y="1409523"/>
                  </a:cubicBezTo>
                  <a:cubicBezTo>
                    <a:pt x="2713100" y="1374811"/>
                    <a:pt x="2762371" y="1384502"/>
                    <a:pt x="2763237" y="1367951"/>
                  </a:cubicBezTo>
                  <a:cubicBezTo>
                    <a:pt x="2765973" y="1360979"/>
                    <a:pt x="2770948" y="1356498"/>
                    <a:pt x="2773683" y="1349528"/>
                  </a:cubicBezTo>
                  <a:cubicBezTo>
                    <a:pt x="2786864" y="1324137"/>
                    <a:pt x="2799921" y="1301108"/>
                    <a:pt x="2824552" y="1283428"/>
                  </a:cubicBezTo>
                  <a:cubicBezTo>
                    <a:pt x="2832013" y="1276706"/>
                    <a:pt x="2834873" y="1267371"/>
                    <a:pt x="2842336" y="1260649"/>
                  </a:cubicBezTo>
                  <a:cubicBezTo>
                    <a:pt x="2872312" y="1231395"/>
                    <a:pt x="2860975" y="1176266"/>
                    <a:pt x="2902523" y="1152359"/>
                  </a:cubicBezTo>
                  <a:cubicBezTo>
                    <a:pt x="2905010" y="1150118"/>
                    <a:pt x="2907622" y="1145511"/>
                    <a:pt x="2905381" y="1143024"/>
                  </a:cubicBezTo>
                  <a:cubicBezTo>
                    <a:pt x="2894676" y="1121123"/>
                    <a:pt x="2914454" y="1105562"/>
                    <a:pt x="2920172" y="1086893"/>
                  </a:cubicBezTo>
                  <a:cubicBezTo>
                    <a:pt x="2923030" y="1077558"/>
                    <a:pt x="2930741" y="1066105"/>
                    <a:pt x="2921285" y="1065610"/>
                  </a:cubicBezTo>
                  <a:cubicBezTo>
                    <a:pt x="2902250" y="1066986"/>
                    <a:pt x="2891667" y="1042722"/>
                    <a:pt x="2872137" y="1053554"/>
                  </a:cubicBezTo>
                  <a:cubicBezTo>
                    <a:pt x="2869526" y="1058160"/>
                    <a:pt x="2866915" y="1062765"/>
                    <a:pt x="2871518" y="1065378"/>
                  </a:cubicBezTo>
                  <a:cubicBezTo>
                    <a:pt x="2899267" y="1078686"/>
                    <a:pt x="2877373" y="1089394"/>
                    <a:pt x="2867422" y="1098358"/>
                  </a:cubicBezTo>
                  <a:cubicBezTo>
                    <a:pt x="2857471" y="1107321"/>
                    <a:pt x="2857100" y="1114416"/>
                    <a:pt x="2861210" y="1126486"/>
                  </a:cubicBezTo>
                  <a:cubicBezTo>
                    <a:pt x="2865071" y="1143285"/>
                    <a:pt x="2839823" y="1172788"/>
                    <a:pt x="2823523" y="1167192"/>
                  </a:cubicBezTo>
                  <a:cubicBezTo>
                    <a:pt x="2814191" y="1164334"/>
                    <a:pt x="2797890" y="1158738"/>
                    <a:pt x="2812941" y="1142928"/>
                  </a:cubicBezTo>
                  <a:cubicBezTo>
                    <a:pt x="2822892" y="1133964"/>
                    <a:pt x="2818659" y="1124258"/>
                    <a:pt x="2816914" y="1112313"/>
                  </a:cubicBezTo>
                  <a:cubicBezTo>
                    <a:pt x="2813670" y="1083690"/>
                    <a:pt x="2829339" y="1056057"/>
                    <a:pt x="2835551" y="1027930"/>
                  </a:cubicBezTo>
                  <a:cubicBezTo>
                    <a:pt x="2838659" y="1013866"/>
                    <a:pt x="2859686" y="1019708"/>
                    <a:pt x="2871877" y="1013233"/>
                  </a:cubicBezTo>
                  <a:cubicBezTo>
                    <a:pt x="2910690" y="996295"/>
                    <a:pt x="2914044" y="977502"/>
                    <a:pt x="2880070" y="947271"/>
                  </a:cubicBezTo>
                  <a:cubicBezTo>
                    <a:pt x="2880070" y="947271"/>
                    <a:pt x="2877953" y="942419"/>
                    <a:pt x="2875589" y="942295"/>
                  </a:cubicBezTo>
                  <a:cubicBezTo>
                    <a:pt x="2885540" y="933332"/>
                    <a:pt x="2892261" y="940796"/>
                    <a:pt x="2896740" y="945773"/>
                  </a:cubicBezTo>
                  <a:cubicBezTo>
                    <a:pt x="2905825" y="953362"/>
                    <a:pt x="2913165" y="949003"/>
                    <a:pt x="2918388" y="939793"/>
                  </a:cubicBezTo>
                  <a:cubicBezTo>
                    <a:pt x="2923734" y="928217"/>
                    <a:pt x="2929329" y="911913"/>
                    <a:pt x="2915268" y="908805"/>
                  </a:cubicBezTo>
                  <a:cubicBezTo>
                    <a:pt x="2889513" y="902716"/>
                    <a:pt x="2890379" y="886163"/>
                    <a:pt x="2895974" y="869858"/>
                  </a:cubicBezTo>
                  <a:cubicBezTo>
                    <a:pt x="2903932" y="853677"/>
                    <a:pt x="2890614" y="836383"/>
                    <a:pt x="2900688" y="825054"/>
                  </a:cubicBezTo>
                  <a:cubicBezTo>
                    <a:pt x="2933399" y="788830"/>
                    <a:pt x="2954785" y="742528"/>
                    <a:pt x="2989861" y="706426"/>
                  </a:cubicBezTo>
                  <a:cubicBezTo>
                    <a:pt x="3007152" y="693105"/>
                    <a:pt x="3019961" y="674807"/>
                    <a:pt x="3025803" y="653772"/>
                  </a:cubicBezTo>
                  <a:cubicBezTo>
                    <a:pt x="3031273" y="639832"/>
                    <a:pt x="3043958" y="623899"/>
                    <a:pt x="3025666" y="611086"/>
                  </a:cubicBezTo>
                  <a:cubicBezTo>
                    <a:pt x="3007373" y="598273"/>
                    <a:pt x="2999169" y="619184"/>
                    <a:pt x="2986976" y="625658"/>
                  </a:cubicBezTo>
                  <a:cubicBezTo>
                    <a:pt x="2984489" y="627900"/>
                    <a:pt x="2984365" y="630265"/>
                    <a:pt x="2981878" y="632505"/>
                  </a:cubicBezTo>
                  <a:cubicBezTo>
                    <a:pt x="2950912" y="680678"/>
                    <a:pt x="2890452" y="703595"/>
                    <a:pt x="2873175" y="761967"/>
                  </a:cubicBezTo>
                  <a:cubicBezTo>
                    <a:pt x="2836726" y="779028"/>
                    <a:pt x="2811600" y="806166"/>
                    <a:pt x="2784113" y="833181"/>
                  </a:cubicBezTo>
                  <a:cubicBezTo>
                    <a:pt x="2781624" y="835421"/>
                    <a:pt x="2776897" y="835174"/>
                    <a:pt x="2772293" y="832562"/>
                  </a:cubicBezTo>
                  <a:cubicBezTo>
                    <a:pt x="2767813" y="827585"/>
                    <a:pt x="2770424" y="822980"/>
                    <a:pt x="2775276" y="820863"/>
                  </a:cubicBezTo>
                  <a:cubicBezTo>
                    <a:pt x="2785227" y="811900"/>
                    <a:pt x="2792937" y="800447"/>
                    <a:pt x="2791192" y="788502"/>
                  </a:cubicBezTo>
                  <a:cubicBezTo>
                    <a:pt x="2781228" y="752414"/>
                    <a:pt x="2801377" y="729757"/>
                    <a:pt x="2823767" y="709589"/>
                  </a:cubicBezTo>
                  <a:cubicBezTo>
                    <a:pt x="2863817" y="669006"/>
                    <a:pt x="2906356" y="626183"/>
                    <a:pt x="2932841" y="573033"/>
                  </a:cubicBezTo>
                  <a:cubicBezTo>
                    <a:pt x="2938188" y="561457"/>
                    <a:pt x="2950378" y="554983"/>
                    <a:pt x="2962569" y="548508"/>
                  </a:cubicBezTo>
                  <a:cubicBezTo>
                    <a:pt x="3006605" y="522359"/>
                    <a:pt x="3034837" y="481158"/>
                    <a:pt x="3063066" y="439954"/>
                  </a:cubicBezTo>
                  <a:cubicBezTo>
                    <a:pt x="3080852" y="417175"/>
                    <a:pt x="3070270" y="392911"/>
                    <a:pt x="3044885" y="379727"/>
                  </a:cubicBezTo>
                  <a:cubicBezTo>
                    <a:pt x="3038041" y="374627"/>
                    <a:pt x="3040653" y="370021"/>
                    <a:pt x="3038659" y="362804"/>
                  </a:cubicBezTo>
                  <a:cubicBezTo>
                    <a:pt x="3038158" y="349737"/>
                    <a:pt x="3035605" y="341897"/>
                    <a:pt x="3030130" y="33894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dirty="0"/>
            </a:p>
          </p:txBody>
        </p:sp>
        <p:sp>
          <p:nvSpPr>
            <p:cNvPr id="41" name="Rectangle 40">
              <a:extLst>
                <a:ext uri="{FF2B5EF4-FFF2-40B4-BE49-F238E27FC236}">
                  <a16:creationId xmlns:a16="http://schemas.microsoft.com/office/drawing/2014/main" id="{6A319AC6-F033-4C6B-9121-1F75E21105C7}"/>
                </a:ext>
              </a:extLst>
            </p:cNvPr>
            <p:cNvSpPr/>
            <p:nvPr/>
          </p:nvSpPr>
          <p:spPr>
            <a:xfrm>
              <a:off x="5978769" y="2041353"/>
              <a:ext cx="2270928" cy="549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TextBox 2">
            <a:extLst>
              <a:ext uri="{FF2B5EF4-FFF2-40B4-BE49-F238E27FC236}">
                <a16:creationId xmlns:a16="http://schemas.microsoft.com/office/drawing/2014/main" id="{171F61A6-F16C-4C2D-8FFF-ACA01FE2E4FA}"/>
              </a:ext>
            </a:extLst>
          </p:cNvPr>
          <p:cNvSpPr txBox="1"/>
          <p:nvPr/>
        </p:nvSpPr>
        <p:spPr>
          <a:xfrm>
            <a:off x="617584" y="329229"/>
            <a:ext cx="6163615" cy="584775"/>
          </a:xfrm>
          <a:prstGeom prst="rect">
            <a:avLst/>
          </a:prstGeom>
          <a:noFill/>
        </p:spPr>
        <p:txBody>
          <a:bodyPr wrap="square" rtlCol="0">
            <a:spAutoFit/>
          </a:bodyPr>
          <a:lstStyle/>
          <a:p>
            <a:r>
              <a:rPr lang="en-US" altLang="ko-KR" sz="3200" dirty="0">
                <a:latin typeface="Times New Roman" panose="02020603050405020304" pitchFamily="18" charset="0"/>
                <a:cs typeface="Times New Roman" panose="02020603050405020304" pitchFamily="18" charset="0"/>
              </a:rPr>
              <a:t>Material:-</a:t>
            </a:r>
            <a:r>
              <a:rPr lang="en-US" altLang="ko-KR" sz="1200" dirty="0">
                <a:cs typeface="Arial" pitchFamily="34" charset="0"/>
              </a:rPr>
              <a:t> </a:t>
            </a:r>
          </a:p>
        </p:txBody>
      </p:sp>
      <p:grpSp>
        <p:nvGrpSpPr>
          <p:cNvPr id="32" name="Group 31">
            <a:extLst>
              <a:ext uri="{FF2B5EF4-FFF2-40B4-BE49-F238E27FC236}">
                <a16:creationId xmlns:a16="http://schemas.microsoft.com/office/drawing/2014/main" id="{4C6DAD29-0772-440B-94A2-7F88DCD237B7}"/>
              </a:ext>
            </a:extLst>
          </p:cNvPr>
          <p:cNvGrpSpPr/>
          <p:nvPr/>
        </p:nvGrpSpPr>
        <p:grpSpPr>
          <a:xfrm>
            <a:off x="9437723" y="2761001"/>
            <a:ext cx="2286000" cy="3749040"/>
            <a:chOff x="8696322" y="2321169"/>
            <a:chExt cx="2438400" cy="3899163"/>
          </a:xfrm>
          <a:solidFill>
            <a:schemeClr val="bg1"/>
          </a:solidFill>
        </p:grpSpPr>
        <p:sp>
          <p:nvSpPr>
            <p:cNvPr id="4" name="Rectangle 3">
              <a:extLst>
                <a:ext uri="{FF2B5EF4-FFF2-40B4-BE49-F238E27FC236}">
                  <a16:creationId xmlns:a16="http://schemas.microsoft.com/office/drawing/2014/main" id="{3BF8A433-8074-40FF-A3F4-7BAA273382FF}"/>
                </a:ext>
              </a:extLst>
            </p:cNvPr>
            <p:cNvSpPr/>
            <p:nvPr/>
          </p:nvSpPr>
          <p:spPr>
            <a:xfrm>
              <a:off x="8696322" y="3713599"/>
              <a:ext cx="2438400" cy="180975"/>
            </a:xfrm>
            <a:prstGeom prst="rect">
              <a:avLst/>
            </a:prstGeom>
            <a:grp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Shape 22">
              <a:extLst>
                <a:ext uri="{FF2B5EF4-FFF2-40B4-BE49-F238E27FC236}">
                  <a16:creationId xmlns:a16="http://schemas.microsoft.com/office/drawing/2014/main" id="{8BFEF796-AC8A-49B1-950F-BFD30E28B39A}"/>
                </a:ext>
              </a:extLst>
            </p:cNvPr>
            <p:cNvSpPr/>
            <p:nvPr/>
          </p:nvSpPr>
          <p:spPr>
            <a:xfrm>
              <a:off x="8696322" y="3954368"/>
              <a:ext cx="2438400" cy="2265964"/>
            </a:xfrm>
            <a:custGeom>
              <a:avLst/>
              <a:gdLst>
                <a:gd name="connsiteX0" fmla="*/ 1205531 w 2438400"/>
                <a:gd name="connsiteY0" fmla="*/ 1417321 h 2265964"/>
                <a:gd name="connsiteX1" fmla="*/ 1074298 w 2438400"/>
                <a:gd name="connsiteY1" fmla="*/ 1640419 h 2265964"/>
                <a:gd name="connsiteX2" fmla="*/ 1218654 w 2438400"/>
                <a:gd name="connsiteY2" fmla="*/ 1898510 h 2265964"/>
                <a:gd name="connsiteX3" fmla="*/ 1358636 w 2438400"/>
                <a:gd name="connsiteY3" fmla="*/ 1640419 h 2265964"/>
                <a:gd name="connsiteX4" fmla="*/ 1205531 w 2438400"/>
                <a:gd name="connsiteY4" fmla="*/ 1417321 h 2265964"/>
                <a:gd name="connsiteX5" fmla="*/ 43 w 2438400"/>
                <a:gd name="connsiteY5" fmla="*/ 0 h 2265964"/>
                <a:gd name="connsiteX6" fmla="*/ 319561 w 2438400"/>
                <a:gd name="connsiteY6" fmla="*/ 0 h 2265964"/>
                <a:gd name="connsiteX7" fmla="*/ 693981 w 2438400"/>
                <a:gd name="connsiteY7" fmla="*/ 0 h 2265964"/>
                <a:gd name="connsiteX8" fmla="*/ 693981 w 2438400"/>
                <a:gd name="connsiteY8" fmla="*/ 1 h 2265964"/>
                <a:gd name="connsiteX9" fmla="*/ 1218654 w 2438400"/>
                <a:gd name="connsiteY9" fmla="*/ 1 h 2265964"/>
                <a:gd name="connsiteX10" fmla="*/ 1741540 w 2438400"/>
                <a:gd name="connsiteY10" fmla="*/ 1 h 2265964"/>
                <a:gd name="connsiteX11" fmla="*/ 1741540 w 2438400"/>
                <a:gd name="connsiteY11" fmla="*/ 0 h 2265964"/>
                <a:gd name="connsiteX12" fmla="*/ 2074618 w 2438400"/>
                <a:gd name="connsiteY12" fmla="*/ 0 h 2265964"/>
                <a:gd name="connsiteX13" fmla="*/ 2105322 w 2438400"/>
                <a:gd name="connsiteY13" fmla="*/ 0 h 2265964"/>
                <a:gd name="connsiteX14" fmla="*/ 2438400 w 2438400"/>
                <a:gd name="connsiteY14" fmla="*/ 0 h 2265964"/>
                <a:gd name="connsiteX15" fmla="*/ 2364034 w 2438400"/>
                <a:gd name="connsiteY15" fmla="*/ 282925 h 2265964"/>
                <a:gd name="connsiteX16" fmla="*/ 2107583 w 2438400"/>
                <a:gd name="connsiteY16" fmla="*/ 352565 h 2265964"/>
                <a:gd name="connsiteX17" fmla="*/ 2105322 w 2438400"/>
                <a:gd name="connsiteY17" fmla="*/ 352662 h 2265964"/>
                <a:gd name="connsiteX18" fmla="*/ 2105322 w 2438400"/>
                <a:gd name="connsiteY18" fmla="*/ 353609 h 2265964"/>
                <a:gd name="connsiteX19" fmla="*/ 2083070 w 2438400"/>
                <a:gd name="connsiteY19" fmla="*/ 353609 h 2265964"/>
                <a:gd name="connsiteX20" fmla="*/ 2074618 w 2438400"/>
                <a:gd name="connsiteY20" fmla="*/ 353969 h 2265964"/>
                <a:gd name="connsiteX21" fmla="*/ 2074618 w 2438400"/>
                <a:gd name="connsiteY21" fmla="*/ 353609 h 2265964"/>
                <a:gd name="connsiteX22" fmla="*/ 1741540 w 2438400"/>
                <a:gd name="connsiteY22" fmla="*/ 353609 h 2265964"/>
                <a:gd name="connsiteX23" fmla="*/ 1741540 w 2438400"/>
                <a:gd name="connsiteY23" fmla="*/ 352891 h 2265964"/>
                <a:gd name="connsiteX24" fmla="*/ 1718980 w 2438400"/>
                <a:gd name="connsiteY24" fmla="*/ 354332 h 2265964"/>
                <a:gd name="connsiteX25" fmla="*/ 1485494 w 2438400"/>
                <a:gd name="connsiteY25" fmla="*/ 398077 h 2265964"/>
                <a:gd name="connsiteX26" fmla="*/ 1577358 w 2438400"/>
                <a:gd name="connsiteY26" fmla="*/ 1338582 h 2265964"/>
                <a:gd name="connsiteX27" fmla="*/ 1218654 w 2438400"/>
                <a:gd name="connsiteY27" fmla="*/ 2265964 h 2265964"/>
                <a:gd name="connsiteX28" fmla="*/ 859949 w 2438400"/>
                <a:gd name="connsiteY28" fmla="*/ 1338582 h 2265964"/>
                <a:gd name="connsiteX29" fmla="*/ 951814 w 2438400"/>
                <a:gd name="connsiteY29" fmla="*/ 398077 h 2265964"/>
                <a:gd name="connsiteX30" fmla="*/ 718328 w 2438400"/>
                <a:gd name="connsiteY30" fmla="*/ 354332 h 2265964"/>
                <a:gd name="connsiteX31" fmla="*/ 693981 w 2438400"/>
                <a:gd name="connsiteY31" fmla="*/ 352777 h 2265964"/>
                <a:gd name="connsiteX32" fmla="*/ 693981 w 2438400"/>
                <a:gd name="connsiteY32" fmla="*/ 353609 h 2265964"/>
                <a:gd name="connsiteX33" fmla="*/ 319561 w 2438400"/>
                <a:gd name="connsiteY33" fmla="*/ 353609 h 2265964"/>
                <a:gd name="connsiteX34" fmla="*/ 255959 w 2438400"/>
                <a:gd name="connsiteY34" fmla="*/ 349546 h 2265964"/>
                <a:gd name="connsiteX35" fmla="*/ 74411 w 2438400"/>
                <a:gd name="connsiteY35" fmla="*/ 284341 h 2265964"/>
                <a:gd name="connsiteX36" fmla="*/ 43 w 2438400"/>
                <a:gd name="connsiteY36" fmla="*/ 0 h 2265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438400" h="2265964">
                  <a:moveTo>
                    <a:pt x="1205531" y="1417321"/>
                  </a:moveTo>
                  <a:cubicBezTo>
                    <a:pt x="1126792" y="1417321"/>
                    <a:pt x="1074298" y="1447943"/>
                    <a:pt x="1074298" y="1640419"/>
                  </a:cubicBezTo>
                  <a:cubicBezTo>
                    <a:pt x="1074298" y="1828519"/>
                    <a:pt x="1139914" y="1898510"/>
                    <a:pt x="1218654" y="1898510"/>
                  </a:cubicBezTo>
                  <a:cubicBezTo>
                    <a:pt x="1297393" y="1898510"/>
                    <a:pt x="1358636" y="1828519"/>
                    <a:pt x="1358636" y="1640419"/>
                  </a:cubicBezTo>
                  <a:cubicBezTo>
                    <a:pt x="1358636" y="1452316"/>
                    <a:pt x="1284270" y="1417321"/>
                    <a:pt x="1205531" y="1417321"/>
                  </a:cubicBezTo>
                  <a:close/>
                  <a:moveTo>
                    <a:pt x="43" y="0"/>
                  </a:moveTo>
                  <a:lnTo>
                    <a:pt x="319561" y="0"/>
                  </a:lnTo>
                  <a:lnTo>
                    <a:pt x="693981" y="0"/>
                  </a:lnTo>
                  <a:lnTo>
                    <a:pt x="693981" y="1"/>
                  </a:lnTo>
                  <a:lnTo>
                    <a:pt x="1218654" y="1"/>
                  </a:lnTo>
                  <a:lnTo>
                    <a:pt x="1741540" y="1"/>
                  </a:lnTo>
                  <a:lnTo>
                    <a:pt x="1741540" y="0"/>
                  </a:lnTo>
                  <a:lnTo>
                    <a:pt x="2074618" y="0"/>
                  </a:lnTo>
                  <a:lnTo>
                    <a:pt x="2105322" y="0"/>
                  </a:lnTo>
                  <a:lnTo>
                    <a:pt x="2438400" y="0"/>
                  </a:lnTo>
                  <a:cubicBezTo>
                    <a:pt x="2438400" y="0"/>
                    <a:pt x="2438400" y="200224"/>
                    <a:pt x="2364034" y="282925"/>
                  </a:cubicBezTo>
                  <a:cubicBezTo>
                    <a:pt x="2311542" y="339509"/>
                    <a:pt x="2207649" y="348213"/>
                    <a:pt x="2107583" y="352565"/>
                  </a:cubicBezTo>
                  <a:lnTo>
                    <a:pt x="2105322" y="352662"/>
                  </a:lnTo>
                  <a:lnTo>
                    <a:pt x="2105322" y="353609"/>
                  </a:lnTo>
                  <a:lnTo>
                    <a:pt x="2083070" y="353609"/>
                  </a:lnTo>
                  <a:lnTo>
                    <a:pt x="2074618" y="353969"/>
                  </a:lnTo>
                  <a:lnTo>
                    <a:pt x="2074618" y="353609"/>
                  </a:lnTo>
                  <a:lnTo>
                    <a:pt x="1741540" y="353609"/>
                  </a:lnTo>
                  <a:lnTo>
                    <a:pt x="1741540" y="352891"/>
                  </a:lnTo>
                  <a:lnTo>
                    <a:pt x="1718980" y="354332"/>
                  </a:lnTo>
                  <a:cubicBezTo>
                    <a:pt x="1618915" y="358706"/>
                    <a:pt x="1522677" y="358706"/>
                    <a:pt x="1485494" y="398077"/>
                  </a:cubicBezTo>
                  <a:cubicBezTo>
                    <a:pt x="1411130" y="476816"/>
                    <a:pt x="1577358" y="949255"/>
                    <a:pt x="1577358" y="1338582"/>
                  </a:cubicBezTo>
                  <a:cubicBezTo>
                    <a:pt x="1577358" y="1727908"/>
                    <a:pt x="1568609" y="2265964"/>
                    <a:pt x="1218654" y="2265964"/>
                  </a:cubicBezTo>
                  <a:cubicBezTo>
                    <a:pt x="868699" y="2265964"/>
                    <a:pt x="859949" y="1727908"/>
                    <a:pt x="859949" y="1338582"/>
                  </a:cubicBezTo>
                  <a:cubicBezTo>
                    <a:pt x="859949" y="949255"/>
                    <a:pt x="1026178" y="476816"/>
                    <a:pt x="951814" y="398077"/>
                  </a:cubicBezTo>
                  <a:cubicBezTo>
                    <a:pt x="914631" y="358706"/>
                    <a:pt x="818393" y="358706"/>
                    <a:pt x="718328" y="354332"/>
                  </a:cubicBezTo>
                  <a:lnTo>
                    <a:pt x="693981" y="352777"/>
                  </a:lnTo>
                  <a:lnTo>
                    <a:pt x="693981" y="353609"/>
                  </a:lnTo>
                  <a:lnTo>
                    <a:pt x="319561" y="353609"/>
                  </a:lnTo>
                  <a:lnTo>
                    <a:pt x="255959" y="349546"/>
                  </a:lnTo>
                  <a:cubicBezTo>
                    <a:pt x="182063" y="342575"/>
                    <a:pt x="113781" y="326991"/>
                    <a:pt x="74411" y="284341"/>
                  </a:cubicBezTo>
                  <a:cubicBezTo>
                    <a:pt x="-4328" y="201226"/>
                    <a:pt x="43" y="0"/>
                    <a:pt x="43" y="0"/>
                  </a:cubicBezTo>
                  <a:close/>
                </a:path>
              </a:pathLst>
            </a:custGeom>
            <a:grp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Shape 30">
              <a:extLst>
                <a:ext uri="{FF2B5EF4-FFF2-40B4-BE49-F238E27FC236}">
                  <a16:creationId xmlns:a16="http://schemas.microsoft.com/office/drawing/2014/main" id="{BB0F0963-3183-45AB-84B5-2EBCDAEA60B1}"/>
                </a:ext>
              </a:extLst>
            </p:cNvPr>
            <p:cNvSpPr/>
            <p:nvPr/>
          </p:nvSpPr>
          <p:spPr>
            <a:xfrm>
              <a:off x="8696322" y="2321169"/>
              <a:ext cx="2438399" cy="1332636"/>
            </a:xfrm>
            <a:custGeom>
              <a:avLst/>
              <a:gdLst>
                <a:gd name="connsiteX0" fmla="*/ 222110 w 2438399"/>
                <a:gd name="connsiteY0" fmla="*/ 0 h 1332636"/>
                <a:gd name="connsiteX1" fmla="*/ 498082 w 2438399"/>
                <a:gd name="connsiteY1" fmla="*/ 0 h 1332636"/>
                <a:gd name="connsiteX2" fmla="*/ 528349 w 2438399"/>
                <a:gd name="connsiteY2" fmla="*/ 511288 h 1332636"/>
                <a:gd name="connsiteX3" fmla="*/ 558616 w 2438399"/>
                <a:gd name="connsiteY3" fmla="*/ 0 h 1332636"/>
                <a:gd name="connsiteX4" fmla="*/ 777624 w 2438399"/>
                <a:gd name="connsiteY4" fmla="*/ 0 h 1332636"/>
                <a:gd name="connsiteX5" fmla="*/ 797729 w 2438399"/>
                <a:gd name="connsiteY5" fmla="*/ 339628 h 1332636"/>
                <a:gd name="connsiteX6" fmla="*/ 817834 w 2438399"/>
                <a:gd name="connsiteY6" fmla="*/ 0 h 1332636"/>
                <a:gd name="connsiteX7" fmla="*/ 1430091 w 2438399"/>
                <a:gd name="connsiteY7" fmla="*/ 0 h 1332636"/>
                <a:gd name="connsiteX8" fmla="*/ 1482451 w 2438399"/>
                <a:gd name="connsiteY8" fmla="*/ 884503 h 1332636"/>
                <a:gd name="connsiteX9" fmla="*/ 1534812 w 2438399"/>
                <a:gd name="connsiteY9" fmla="*/ 0 h 1332636"/>
                <a:gd name="connsiteX10" fmla="*/ 1906078 w 2438399"/>
                <a:gd name="connsiteY10" fmla="*/ 0 h 1332636"/>
                <a:gd name="connsiteX11" fmla="*/ 1936345 w 2438399"/>
                <a:gd name="connsiteY11" fmla="*/ 511288 h 1332636"/>
                <a:gd name="connsiteX12" fmla="*/ 1966612 w 2438399"/>
                <a:gd name="connsiteY12" fmla="*/ 0 h 1332636"/>
                <a:gd name="connsiteX13" fmla="*/ 2034510 w 2438399"/>
                <a:gd name="connsiteY13" fmla="*/ 0 h 1332636"/>
                <a:gd name="connsiteX14" fmla="*/ 2059806 w 2438399"/>
                <a:gd name="connsiteY14" fmla="*/ 427303 h 1332636"/>
                <a:gd name="connsiteX15" fmla="*/ 2085102 w 2438399"/>
                <a:gd name="connsiteY15" fmla="*/ 0 h 1332636"/>
                <a:gd name="connsiteX16" fmla="*/ 2216289 w 2438399"/>
                <a:gd name="connsiteY16" fmla="*/ 0 h 1332636"/>
                <a:gd name="connsiteX17" fmla="*/ 2438399 w 2438399"/>
                <a:gd name="connsiteY17" fmla="*/ 222110 h 1332636"/>
                <a:gd name="connsiteX18" fmla="*/ 2438399 w 2438399"/>
                <a:gd name="connsiteY18" fmla="*/ 1332636 h 1332636"/>
                <a:gd name="connsiteX19" fmla="*/ 0 w 2438399"/>
                <a:gd name="connsiteY19" fmla="*/ 1332636 h 1332636"/>
                <a:gd name="connsiteX20" fmla="*/ 0 w 2438399"/>
                <a:gd name="connsiteY20" fmla="*/ 222110 h 1332636"/>
                <a:gd name="connsiteX21" fmla="*/ 222110 w 2438399"/>
                <a:gd name="connsiteY21" fmla="*/ 0 h 13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438399" h="1332636">
                  <a:moveTo>
                    <a:pt x="222110" y="0"/>
                  </a:moveTo>
                  <a:lnTo>
                    <a:pt x="498082" y="0"/>
                  </a:lnTo>
                  <a:lnTo>
                    <a:pt x="528349" y="511288"/>
                  </a:lnTo>
                  <a:lnTo>
                    <a:pt x="558616" y="0"/>
                  </a:lnTo>
                  <a:lnTo>
                    <a:pt x="777624" y="0"/>
                  </a:lnTo>
                  <a:lnTo>
                    <a:pt x="797729" y="339628"/>
                  </a:lnTo>
                  <a:lnTo>
                    <a:pt x="817834" y="0"/>
                  </a:lnTo>
                  <a:lnTo>
                    <a:pt x="1430091" y="0"/>
                  </a:lnTo>
                  <a:lnTo>
                    <a:pt x="1482451" y="884503"/>
                  </a:lnTo>
                  <a:lnTo>
                    <a:pt x="1534812" y="0"/>
                  </a:lnTo>
                  <a:lnTo>
                    <a:pt x="1906078" y="0"/>
                  </a:lnTo>
                  <a:lnTo>
                    <a:pt x="1936345" y="511288"/>
                  </a:lnTo>
                  <a:lnTo>
                    <a:pt x="1966612" y="0"/>
                  </a:lnTo>
                  <a:lnTo>
                    <a:pt x="2034510" y="0"/>
                  </a:lnTo>
                  <a:lnTo>
                    <a:pt x="2059806" y="427303"/>
                  </a:lnTo>
                  <a:lnTo>
                    <a:pt x="2085102" y="0"/>
                  </a:lnTo>
                  <a:lnTo>
                    <a:pt x="2216289" y="0"/>
                  </a:lnTo>
                  <a:cubicBezTo>
                    <a:pt x="2338957" y="0"/>
                    <a:pt x="2438399" y="99442"/>
                    <a:pt x="2438399" y="222110"/>
                  </a:cubicBezTo>
                  <a:lnTo>
                    <a:pt x="2438399" y="1332636"/>
                  </a:lnTo>
                  <a:lnTo>
                    <a:pt x="0" y="1332636"/>
                  </a:lnTo>
                  <a:lnTo>
                    <a:pt x="0" y="222110"/>
                  </a:lnTo>
                  <a:cubicBezTo>
                    <a:pt x="0" y="99442"/>
                    <a:pt x="99442" y="0"/>
                    <a:pt x="222110" y="0"/>
                  </a:cubicBezTo>
                  <a:close/>
                </a:path>
              </a:pathLst>
            </a:custGeom>
            <a:grp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75">
            <a:extLst>
              <a:ext uri="{FF2B5EF4-FFF2-40B4-BE49-F238E27FC236}">
                <a16:creationId xmlns:a16="http://schemas.microsoft.com/office/drawing/2014/main" id="{53A69F4F-C48C-491A-8DB5-BB05C77F23F0}"/>
              </a:ext>
            </a:extLst>
          </p:cNvPr>
          <p:cNvGrpSpPr/>
          <p:nvPr/>
        </p:nvGrpSpPr>
        <p:grpSpPr>
          <a:xfrm rot="10152347">
            <a:off x="768926" y="1073530"/>
            <a:ext cx="259535" cy="573680"/>
            <a:chOff x="9501393" y="4122782"/>
            <a:chExt cx="922752" cy="2039664"/>
          </a:xfrm>
        </p:grpSpPr>
        <p:sp>
          <p:nvSpPr>
            <p:cNvPr id="77" name="Freeform: Shape 76">
              <a:extLst>
                <a:ext uri="{FF2B5EF4-FFF2-40B4-BE49-F238E27FC236}">
                  <a16:creationId xmlns:a16="http://schemas.microsoft.com/office/drawing/2014/main" id="{76079336-A797-45E6-8445-C4D6EAA4E232}"/>
                </a:ext>
              </a:extLst>
            </p:cNvPr>
            <p:cNvSpPr/>
            <p:nvPr/>
          </p:nvSpPr>
          <p:spPr>
            <a:xfrm>
              <a:off x="9501393" y="4122782"/>
              <a:ext cx="922752" cy="999649"/>
            </a:xfrm>
            <a:custGeom>
              <a:avLst/>
              <a:gdLst>
                <a:gd name="connsiteX0" fmla="*/ 907614 w 922752"/>
                <a:gd name="connsiteY0" fmla="*/ 924915 h 999648"/>
                <a:gd name="connsiteX1" fmla="*/ 898002 w 922752"/>
                <a:gd name="connsiteY1" fmla="*/ 957596 h 999648"/>
                <a:gd name="connsiteX2" fmla="*/ 842252 w 922752"/>
                <a:gd name="connsiteY2" fmla="*/ 986432 h 999648"/>
                <a:gd name="connsiteX3" fmla="*/ 94438 w 922752"/>
                <a:gd name="connsiteY3" fmla="*/ 986432 h 999648"/>
                <a:gd name="connsiteX4" fmla="*/ 38688 w 922752"/>
                <a:gd name="connsiteY4" fmla="*/ 957596 h 999648"/>
                <a:gd name="connsiteX5" fmla="*/ 29076 w 922752"/>
                <a:gd name="connsiteY5" fmla="*/ 924915 h 999648"/>
                <a:gd name="connsiteX6" fmla="*/ 34843 w 922752"/>
                <a:gd name="connsiteY6" fmla="*/ 898001 h 999648"/>
                <a:gd name="connsiteX7" fmla="*/ 407789 w 922752"/>
                <a:gd name="connsiteY7" fmla="*/ 65602 h 999648"/>
                <a:gd name="connsiteX8" fmla="*/ 467383 w 922752"/>
                <a:gd name="connsiteY8" fmla="*/ 29076 h 999648"/>
                <a:gd name="connsiteX9" fmla="*/ 526979 w 922752"/>
                <a:gd name="connsiteY9" fmla="*/ 65602 h 999648"/>
                <a:gd name="connsiteX10" fmla="*/ 899924 w 922752"/>
                <a:gd name="connsiteY10" fmla="*/ 898001 h 999648"/>
                <a:gd name="connsiteX11" fmla="*/ 907614 w 922752"/>
                <a:gd name="connsiteY11" fmla="*/ 924915 h 999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22752" h="999648">
                  <a:moveTo>
                    <a:pt x="907614" y="924915"/>
                  </a:moveTo>
                  <a:cubicBezTo>
                    <a:pt x="907614" y="936449"/>
                    <a:pt x="903769" y="947984"/>
                    <a:pt x="898002" y="957596"/>
                  </a:cubicBezTo>
                  <a:cubicBezTo>
                    <a:pt x="886466" y="974897"/>
                    <a:pt x="865321" y="986432"/>
                    <a:pt x="842252" y="986432"/>
                  </a:cubicBezTo>
                  <a:lnTo>
                    <a:pt x="94438" y="986432"/>
                  </a:lnTo>
                  <a:cubicBezTo>
                    <a:pt x="71369" y="986432"/>
                    <a:pt x="52145" y="974897"/>
                    <a:pt x="38688" y="957596"/>
                  </a:cubicBezTo>
                  <a:cubicBezTo>
                    <a:pt x="32921" y="947984"/>
                    <a:pt x="29076" y="936449"/>
                    <a:pt x="29076" y="924915"/>
                  </a:cubicBezTo>
                  <a:cubicBezTo>
                    <a:pt x="29076" y="915303"/>
                    <a:pt x="30999" y="905691"/>
                    <a:pt x="34843" y="898001"/>
                  </a:cubicBezTo>
                  <a:lnTo>
                    <a:pt x="407789" y="65602"/>
                  </a:lnTo>
                  <a:cubicBezTo>
                    <a:pt x="419323" y="44456"/>
                    <a:pt x="442392" y="29076"/>
                    <a:pt x="467383" y="29076"/>
                  </a:cubicBezTo>
                  <a:cubicBezTo>
                    <a:pt x="492374" y="29076"/>
                    <a:pt x="515443" y="42533"/>
                    <a:pt x="526979" y="65602"/>
                  </a:cubicBezTo>
                  <a:lnTo>
                    <a:pt x="899924" y="898001"/>
                  </a:lnTo>
                  <a:cubicBezTo>
                    <a:pt x="905690" y="905691"/>
                    <a:pt x="907614" y="915303"/>
                    <a:pt x="907614" y="924915"/>
                  </a:cubicBezTo>
                  <a:close/>
                </a:path>
              </a:pathLst>
            </a:custGeom>
            <a:solidFill>
              <a:schemeClr val="accent6"/>
            </a:solidFill>
            <a:ln w="19209"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13CD8BEE-EDCB-4E6F-8DEE-6D825E27C9C5}"/>
                </a:ext>
              </a:extLst>
            </p:cNvPr>
            <p:cNvSpPr/>
            <p:nvPr/>
          </p:nvSpPr>
          <p:spPr>
            <a:xfrm>
              <a:off x="9912785" y="4907118"/>
              <a:ext cx="115344" cy="480600"/>
            </a:xfrm>
            <a:custGeom>
              <a:avLst/>
              <a:gdLst>
                <a:gd name="connsiteX0" fmla="*/ 29076 w 115344"/>
                <a:gd name="connsiteY0" fmla="*/ 57912 h 480600"/>
                <a:gd name="connsiteX1" fmla="*/ 29076 w 115344"/>
                <a:gd name="connsiteY1" fmla="*/ 457772 h 480600"/>
                <a:gd name="connsiteX2" fmla="*/ 88671 w 115344"/>
                <a:gd name="connsiteY2" fmla="*/ 457772 h 480600"/>
                <a:gd name="connsiteX3" fmla="*/ 88671 w 115344"/>
                <a:gd name="connsiteY3" fmla="*/ 57912 h 480600"/>
                <a:gd name="connsiteX4" fmla="*/ 59835 w 115344"/>
                <a:gd name="connsiteY4" fmla="*/ 29076 h 480600"/>
                <a:gd name="connsiteX5" fmla="*/ 29076 w 115344"/>
                <a:gd name="connsiteY5" fmla="*/ 57912 h 48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344" h="480600">
                  <a:moveTo>
                    <a:pt x="29076" y="57912"/>
                  </a:moveTo>
                  <a:lnTo>
                    <a:pt x="29076" y="457772"/>
                  </a:lnTo>
                  <a:lnTo>
                    <a:pt x="88671" y="457772"/>
                  </a:lnTo>
                  <a:lnTo>
                    <a:pt x="88671" y="57912"/>
                  </a:lnTo>
                  <a:cubicBezTo>
                    <a:pt x="88671" y="42533"/>
                    <a:pt x="75214" y="29076"/>
                    <a:pt x="59835" y="29076"/>
                  </a:cubicBezTo>
                  <a:cubicBezTo>
                    <a:pt x="40611" y="29076"/>
                    <a:pt x="29076" y="42533"/>
                    <a:pt x="29076" y="57912"/>
                  </a:cubicBezTo>
                  <a:close/>
                </a:path>
              </a:pathLst>
            </a:custGeom>
            <a:solidFill>
              <a:schemeClr val="accent6"/>
            </a:solidFill>
            <a:ln w="19209"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0DB0E159-75A4-40F4-B379-76A219EFF1E5}"/>
                </a:ext>
              </a:extLst>
            </p:cNvPr>
            <p:cNvSpPr/>
            <p:nvPr/>
          </p:nvSpPr>
          <p:spPr>
            <a:xfrm>
              <a:off x="9839425" y="5355038"/>
              <a:ext cx="249912" cy="807408"/>
            </a:xfrm>
            <a:custGeom>
              <a:avLst/>
              <a:gdLst>
                <a:gd name="connsiteX0" fmla="*/ 233159 w 249912"/>
                <a:gd name="connsiteY0" fmla="*/ 86748 h 807408"/>
                <a:gd name="connsiteX1" fmla="*/ 200478 w 249912"/>
                <a:gd name="connsiteY1" fmla="*/ 29076 h 807408"/>
                <a:gd name="connsiteX2" fmla="*/ 131272 w 249912"/>
                <a:gd name="connsiteY2" fmla="*/ 29076 h 807408"/>
                <a:gd name="connsiteX3" fmla="*/ 62065 w 249912"/>
                <a:gd name="connsiteY3" fmla="*/ 29076 h 807408"/>
                <a:gd name="connsiteX4" fmla="*/ 29385 w 249912"/>
                <a:gd name="connsiteY4" fmla="*/ 86748 h 807408"/>
                <a:gd name="connsiteX5" fmla="*/ 35152 w 249912"/>
                <a:gd name="connsiteY5" fmla="*/ 698072 h 807408"/>
                <a:gd name="connsiteX6" fmla="*/ 131272 w 249912"/>
                <a:gd name="connsiteY6" fmla="*/ 778812 h 807408"/>
                <a:gd name="connsiteX7" fmla="*/ 227392 w 249912"/>
                <a:gd name="connsiteY7" fmla="*/ 698072 h 807408"/>
                <a:gd name="connsiteX8" fmla="*/ 233159 w 249912"/>
                <a:gd name="connsiteY8" fmla="*/ 86748 h 807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912" h="807408">
                  <a:moveTo>
                    <a:pt x="233159" y="86748"/>
                  </a:moveTo>
                  <a:cubicBezTo>
                    <a:pt x="229314" y="52145"/>
                    <a:pt x="210090" y="29076"/>
                    <a:pt x="200478" y="29076"/>
                  </a:cubicBezTo>
                  <a:lnTo>
                    <a:pt x="131272" y="29076"/>
                  </a:lnTo>
                  <a:lnTo>
                    <a:pt x="62065" y="29076"/>
                  </a:lnTo>
                  <a:cubicBezTo>
                    <a:pt x="52453" y="29076"/>
                    <a:pt x="33229" y="52145"/>
                    <a:pt x="29385" y="86748"/>
                  </a:cubicBezTo>
                  <a:cubicBezTo>
                    <a:pt x="27462" y="113662"/>
                    <a:pt x="35152" y="673080"/>
                    <a:pt x="35152" y="698072"/>
                  </a:cubicBezTo>
                  <a:cubicBezTo>
                    <a:pt x="35152" y="749976"/>
                    <a:pt x="42841" y="778812"/>
                    <a:pt x="131272" y="778812"/>
                  </a:cubicBezTo>
                  <a:cubicBezTo>
                    <a:pt x="221624" y="778812"/>
                    <a:pt x="227392" y="749976"/>
                    <a:pt x="227392" y="698072"/>
                  </a:cubicBezTo>
                  <a:cubicBezTo>
                    <a:pt x="227392" y="673080"/>
                    <a:pt x="235081" y="111740"/>
                    <a:pt x="233159" y="86748"/>
                  </a:cubicBezTo>
                  <a:close/>
                </a:path>
              </a:pathLst>
            </a:custGeom>
            <a:solidFill>
              <a:schemeClr val="accent1"/>
            </a:solidFill>
            <a:ln w="19209"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63DE513D-18D8-4677-91AC-5CD4086BC7EF}"/>
                </a:ext>
              </a:extLst>
            </p:cNvPr>
            <p:cNvSpPr/>
            <p:nvPr/>
          </p:nvSpPr>
          <p:spPr>
            <a:xfrm>
              <a:off x="9882026" y="5308900"/>
              <a:ext cx="173016" cy="96120"/>
            </a:xfrm>
            <a:custGeom>
              <a:avLst/>
              <a:gdLst>
                <a:gd name="connsiteX0" fmla="*/ 148265 w 173016"/>
                <a:gd name="connsiteY0" fmla="*/ 44456 h 96120"/>
                <a:gd name="connsiteX1" fmla="*/ 132886 w 173016"/>
                <a:gd name="connsiteY1" fmla="*/ 29076 h 96120"/>
                <a:gd name="connsiteX2" fmla="*/ 88671 w 173016"/>
                <a:gd name="connsiteY2" fmla="*/ 29076 h 96120"/>
                <a:gd name="connsiteX3" fmla="*/ 44456 w 173016"/>
                <a:gd name="connsiteY3" fmla="*/ 29076 h 96120"/>
                <a:gd name="connsiteX4" fmla="*/ 29076 w 173016"/>
                <a:gd name="connsiteY4" fmla="*/ 44456 h 96120"/>
                <a:gd name="connsiteX5" fmla="*/ 29076 w 173016"/>
                <a:gd name="connsiteY5" fmla="*/ 67524 h 96120"/>
                <a:gd name="connsiteX6" fmla="*/ 88671 w 173016"/>
                <a:gd name="connsiteY6" fmla="*/ 67524 h 96120"/>
                <a:gd name="connsiteX7" fmla="*/ 148265 w 173016"/>
                <a:gd name="connsiteY7" fmla="*/ 67524 h 96120"/>
                <a:gd name="connsiteX8" fmla="*/ 148265 w 173016"/>
                <a:gd name="connsiteY8" fmla="*/ 44456 h 96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016" h="96120">
                  <a:moveTo>
                    <a:pt x="148265" y="44456"/>
                  </a:moveTo>
                  <a:cubicBezTo>
                    <a:pt x="148265" y="36766"/>
                    <a:pt x="142498" y="29076"/>
                    <a:pt x="132886" y="29076"/>
                  </a:cubicBezTo>
                  <a:lnTo>
                    <a:pt x="88671" y="29076"/>
                  </a:lnTo>
                  <a:lnTo>
                    <a:pt x="44456" y="29076"/>
                  </a:lnTo>
                  <a:cubicBezTo>
                    <a:pt x="36766" y="29076"/>
                    <a:pt x="29076" y="34844"/>
                    <a:pt x="29076" y="44456"/>
                  </a:cubicBezTo>
                  <a:lnTo>
                    <a:pt x="29076" y="67524"/>
                  </a:lnTo>
                  <a:lnTo>
                    <a:pt x="88671" y="67524"/>
                  </a:lnTo>
                  <a:lnTo>
                    <a:pt x="148265" y="67524"/>
                  </a:lnTo>
                  <a:lnTo>
                    <a:pt x="148265" y="44456"/>
                  </a:lnTo>
                  <a:close/>
                </a:path>
              </a:pathLst>
            </a:custGeom>
            <a:solidFill>
              <a:srgbClr val="28292E"/>
            </a:solidFill>
            <a:ln w="19209"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ED78155A-D08D-43CD-A034-924C77B50AEC}"/>
                </a:ext>
              </a:extLst>
            </p:cNvPr>
            <p:cNvSpPr/>
            <p:nvPr/>
          </p:nvSpPr>
          <p:spPr>
            <a:xfrm>
              <a:off x="9882026" y="5328124"/>
              <a:ext cx="173016" cy="96120"/>
            </a:xfrm>
            <a:custGeom>
              <a:avLst/>
              <a:gdLst>
                <a:gd name="connsiteX0" fmla="*/ 148265 w 173016"/>
                <a:gd name="connsiteY0" fmla="*/ 44456 h 96120"/>
                <a:gd name="connsiteX1" fmla="*/ 132886 w 173016"/>
                <a:gd name="connsiteY1" fmla="*/ 29076 h 96120"/>
                <a:gd name="connsiteX2" fmla="*/ 88671 w 173016"/>
                <a:gd name="connsiteY2" fmla="*/ 29076 h 96120"/>
                <a:gd name="connsiteX3" fmla="*/ 44456 w 173016"/>
                <a:gd name="connsiteY3" fmla="*/ 29076 h 96120"/>
                <a:gd name="connsiteX4" fmla="*/ 29076 w 173016"/>
                <a:gd name="connsiteY4" fmla="*/ 44456 h 96120"/>
                <a:gd name="connsiteX5" fmla="*/ 29076 w 173016"/>
                <a:gd name="connsiteY5" fmla="*/ 67524 h 96120"/>
                <a:gd name="connsiteX6" fmla="*/ 88671 w 173016"/>
                <a:gd name="connsiteY6" fmla="*/ 67524 h 96120"/>
                <a:gd name="connsiteX7" fmla="*/ 148265 w 173016"/>
                <a:gd name="connsiteY7" fmla="*/ 67524 h 96120"/>
                <a:gd name="connsiteX8" fmla="*/ 148265 w 173016"/>
                <a:gd name="connsiteY8" fmla="*/ 44456 h 96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016" h="96120">
                  <a:moveTo>
                    <a:pt x="148265" y="44456"/>
                  </a:moveTo>
                  <a:cubicBezTo>
                    <a:pt x="148265" y="36766"/>
                    <a:pt x="142498" y="29076"/>
                    <a:pt x="132886" y="29076"/>
                  </a:cubicBezTo>
                  <a:lnTo>
                    <a:pt x="88671" y="29076"/>
                  </a:lnTo>
                  <a:lnTo>
                    <a:pt x="44456" y="29076"/>
                  </a:lnTo>
                  <a:cubicBezTo>
                    <a:pt x="36766" y="29076"/>
                    <a:pt x="29076" y="34844"/>
                    <a:pt x="29076" y="44456"/>
                  </a:cubicBezTo>
                  <a:lnTo>
                    <a:pt x="29076" y="67524"/>
                  </a:lnTo>
                  <a:lnTo>
                    <a:pt x="88671" y="67524"/>
                  </a:lnTo>
                  <a:lnTo>
                    <a:pt x="148265" y="67524"/>
                  </a:lnTo>
                  <a:lnTo>
                    <a:pt x="148265" y="44456"/>
                  </a:lnTo>
                  <a:close/>
                </a:path>
              </a:pathLst>
            </a:custGeom>
            <a:solidFill>
              <a:srgbClr val="28292E"/>
            </a:solidFill>
            <a:ln w="19209"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ECB1AD97-8384-4A99-A194-3E6B9A489B44}"/>
                </a:ext>
              </a:extLst>
            </p:cNvPr>
            <p:cNvSpPr/>
            <p:nvPr/>
          </p:nvSpPr>
          <p:spPr>
            <a:xfrm>
              <a:off x="9882026" y="5308900"/>
              <a:ext cx="173016" cy="96120"/>
            </a:xfrm>
            <a:custGeom>
              <a:avLst/>
              <a:gdLst>
                <a:gd name="connsiteX0" fmla="*/ 148265 w 173016"/>
                <a:gd name="connsiteY0" fmla="*/ 44456 h 96120"/>
                <a:gd name="connsiteX1" fmla="*/ 132886 w 173016"/>
                <a:gd name="connsiteY1" fmla="*/ 29076 h 96120"/>
                <a:gd name="connsiteX2" fmla="*/ 88671 w 173016"/>
                <a:gd name="connsiteY2" fmla="*/ 29076 h 96120"/>
                <a:gd name="connsiteX3" fmla="*/ 44456 w 173016"/>
                <a:gd name="connsiteY3" fmla="*/ 29076 h 96120"/>
                <a:gd name="connsiteX4" fmla="*/ 29076 w 173016"/>
                <a:gd name="connsiteY4" fmla="*/ 44456 h 96120"/>
                <a:gd name="connsiteX5" fmla="*/ 29076 w 173016"/>
                <a:gd name="connsiteY5" fmla="*/ 67524 h 96120"/>
                <a:gd name="connsiteX6" fmla="*/ 88671 w 173016"/>
                <a:gd name="connsiteY6" fmla="*/ 67524 h 96120"/>
                <a:gd name="connsiteX7" fmla="*/ 148265 w 173016"/>
                <a:gd name="connsiteY7" fmla="*/ 67524 h 96120"/>
                <a:gd name="connsiteX8" fmla="*/ 148265 w 173016"/>
                <a:gd name="connsiteY8" fmla="*/ 44456 h 96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016" h="96120">
                  <a:moveTo>
                    <a:pt x="148265" y="44456"/>
                  </a:moveTo>
                  <a:cubicBezTo>
                    <a:pt x="148265" y="36766"/>
                    <a:pt x="142498" y="29076"/>
                    <a:pt x="132886" y="29076"/>
                  </a:cubicBezTo>
                  <a:lnTo>
                    <a:pt x="88671" y="29076"/>
                  </a:lnTo>
                  <a:lnTo>
                    <a:pt x="44456" y="29076"/>
                  </a:lnTo>
                  <a:cubicBezTo>
                    <a:pt x="36766" y="29076"/>
                    <a:pt x="29076" y="34844"/>
                    <a:pt x="29076" y="44456"/>
                  </a:cubicBezTo>
                  <a:lnTo>
                    <a:pt x="29076" y="67524"/>
                  </a:lnTo>
                  <a:lnTo>
                    <a:pt x="88671" y="67524"/>
                  </a:lnTo>
                  <a:lnTo>
                    <a:pt x="148265" y="67524"/>
                  </a:lnTo>
                  <a:lnTo>
                    <a:pt x="148265" y="44456"/>
                  </a:lnTo>
                  <a:close/>
                </a:path>
              </a:pathLst>
            </a:custGeom>
            <a:solidFill>
              <a:schemeClr val="accent6"/>
            </a:solidFill>
            <a:ln w="19209" cap="flat">
              <a:noFill/>
              <a:prstDash val="solid"/>
              <a:miter/>
            </a:ln>
          </p:spPr>
          <p:txBody>
            <a:bodyPr rtlCol="0" anchor="ctr"/>
            <a:lstStyle/>
            <a:p>
              <a:endParaRPr lang="en-US"/>
            </a:p>
          </p:txBody>
        </p:sp>
      </p:grpSp>
      <p:sp>
        <p:nvSpPr>
          <p:cNvPr id="86" name="TextBox 85">
            <a:extLst>
              <a:ext uri="{FF2B5EF4-FFF2-40B4-BE49-F238E27FC236}">
                <a16:creationId xmlns:a16="http://schemas.microsoft.com/office/drawing/2014/main" id="{93ECA909-F501-4FCA-A2F6-B436F5FC586C}"/>
              </a:ext>
            </a:extLst>
          </p:cNvPr>
          <p:cNvSpPr txBox="1"/>
          <p:nvPr/>
        </p:nvSpPr>
        <p:spPr>
          <a:xfrm>
            <a:off x="1284870" y="3901547"/>
            <a:ext cx="5365579" cy="276999"/>
          </a:xfrm>
          <a:prstGeom prst="rect">
            <a:avLst/>
          </a:prstGeom>
          <a:noFill/>
        </p:spPr>
        <p:txBody>
          <a:bodyPr wrap="square" rtlCol="0">
            <a:spAutoFit/>
          </a:bodyPr>
          <a:lstStyle/>
          <a:p>
            <a:endParaRPr lang="ko-KR" altLang="en-US" sz="1200" dirty="0">
              <a:solidFill>
                <a:schemeClr val="tx1">
                  <a:lumMod val="75000"/>
                  <a:lumOff val="25000"/>
                </a:schemeClr>
              </a:solidFill>
              <a:cs typeface="Arial" pitchFamily="34" charset="0"/>
            </a:endParaRPr>
          </a:p>
        </p:txBody>
      </p:sp>
      <mc:AlternateContent xmlns:mc="http://schemas.openxmlformats.org/markup-compatibility/2006" xmlns:a14="http://schemas.microsoft.com/office/drawing/2010/main">
        <mc:Choice Requires="a14">
          <p:graphicFrame>
            <p:nvGraphicFramePr>
              <p:cNvPr id="11" name="Table 10">
                <a:extLst>
                  <a:ext uri="{FF2B5EF4-FFF2-40B4-BE49-F238E27FC236}">
                    <a16:creationId xmlns:a16="http://schemas.microsoft.com/office/drawing/2014/main" id="{32832E0A-3FB6-45BE-926E-870971EAD5B6}"/>
                  </a:ext>
                </a:extLst>
              </p:cNvPr>
              <p:cNvGraphicFramePr>
                <a:graphicFrameLocks noGrp="1"/>
              </p:cNvGraphicFramePr>
              <p:nvPr>
                <p:extLst>
                  <p:ext uri="{D42A27DB-BD31-4B8C-83A1-F6EECF244321}">
                    <p14:modId xmlns:p14="http://schemas.microsoft.com/office/powerpoint/2010/main" val="3388249884"/>
                  </p:ext>
                </p:extLst>
              </p:nvPr>
            </p:nvGraphicFramePr>
            <p:xfrm>
              <a:off x="1489630" y="2659531"/>
              <a:ext cx="6343466" cy="3045661"/>
            </p:xfrm>
            <a:graphic>
              <a:graphicData uri="http://schemas.openxmlformats.org/drawingml/2006/table">
                <a:tbl>
                  <a:tblPr firstRow="1" firstCol="1" bandRow="1">
                    <a:tableStyleId>{5C22544A-7EE6-4342-B048-85BDC9FD1C3A}</a:tableStyleId>
                  </a:tblPr>
                  <a:tblGrid>
                    <a:gridCol w="3328468">
                      <a:extLst>
                        <a:ext uri="{9D8B030D-6E8A-4147-A177-3AD203B41FA5}">
                          <a16:colId xmlns:a16="http://schemas.microsoft.com/office/drawing/2014/main" val="717996329"/>
                        </a:ext>
                      </a:extLst>
                    </a:gridCol>
                    <a:gridCol w="3014998">
                      <a:extLst>
                        <a:ext uri="{9D8B030D-6E8A-4147-A177-3AD203B41FA5}">
                          <a16:colId xmlns:a16="http://schemas.microsoft.com/office/drawing/2014/main" val="3013791635"/>
                        </a:ext>
                      </a:extLst>
                    </a:gridCol>
                  </a:tblGrid>
                  <a:tr h="485149">
                    <a:tc>
                      <a:txBody>
                        <a:bodyPr/>
                        <a:lstStyle/>
                        <a:p>
                          <a:pPr algn="justLow">
                            <a:lnSpc>
                              <a:spcPct val="15000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Materials </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Low">
                            <a:lnSpc>
                              <a:spcPct val="15000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Unit Weight (</a:t>
                          </a:r>
                          <a:r>
                            <a:rPr lang="en-US" sz="2000" b="0" dirty="0">
                              <a:effectLst/>
                              <a:latin typeface="Times New Roman" panose="02020603050405020304" pitchFamily="18" charset="0"/>
                              <a:cs typeface="Times New Roman" panose="02020603050405020304" pitchFamily="18" charset="0"/>
                            </a:rPr>
                            <a:t>KN</a:t>
                          </a:r>
                          <a:r>
                            <a:rPr lang="en-US" sz="2000" dirty="0">
                              <a:effectLst/>
                              <a:latin typeface="Times New Roman" panose="02020603050405020304" pitchFamily="18" charset="0"/>
                              <a:cs typeface="Times New Roman" panose="02020603050405020304" pitchFamily="18" charset="0"/>
                            </a:rPr>
                            <a:t>/</a:t>
                          </a:r>
                          <a14:m>
                            <m:oMath xmlns:m="http://schemas.openxmlformats.org/officeDocument/2006/math">
                              <m:sSup>
                                <m:sSupPr>
                                  <m:ctrlPr>
                                    <a:rPr lang="en-US" sz="2000" i="1">
                                      <a:effectLst/>
                                      <a:latin typeface="Cambria Math" panose="02040503050406030204" pitchFamily="18" charset="0"/>
                                    </a:rPr>
                                  </m:ctrlPr>
                                </m:sSupPr>
                                <m:e>
                                  <m:r>
                                    <a:rPr lang="en-US" sz="2000">
                                      <a:effectLst/>
                                      <a:latin typeface="Cambria Math" panose="02040503050406030204" pitchFamily="18" charset="0"/>
                                    </a:rPr>
                                    <m:t>𝑚</m:t>
                                  </m:r>
                                </m:e>
                                <m:sup>
                                  <m:r>
                                    <a:rPr lang="en-US" sz="2000">
                                      <a:effectLst/>
                                      <a:latin typeface="Cambria Math" panose="02040503050406030204" pitchFamily="18" charset="0"/>
                                    </a:rPr>
                                    <m:t>3</m:t>
                                  </m:r>
                                </m:sup>
                              </m:sSup>
                            </m:oMath>
                          </a14:m>
                          <a:r>
                            <a:rPr lang="en-US" sz="2000" dirty="0">
                              <a:effectLst/>
                              <a:latin typeface="Times New Roman" panose="02020603050405020304" pitchFamily="18" charset="0"/>
                              <a:cs typeface="Times New Roman" panose="02020603050405020304" pitchFamily="18" charset="0"/>
                            </a:rPr>
                            <a:t>) </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952854341"/>
                      </a:ext>
                    </a:extLst>
                  </a:tr>
                  <a:tr h="426752">
                    <a:tc>
                      <a:txBody>
                        <a:bodyPr/>
                        <a:lstStyle/>
                        <a:p>
                          <a:pPr algn="justLow">
                            <a:lnSpc>
                              <a:spcPct val="15000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Tiles</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Low">
                            <a:lnSpc>
                              <a:spcPct val="150000"/>
                            </a:lnSpc>
                            <a:spcAft>
                              <a:spcPts val="0"/>
                            </a:spcAft>
                            <a:tabLst>
                              <a:tab pos="5274310" algn="r"/>
                            </a:tabLst>
                          </a:pPr>
                          <a:r>
                            <a:rPr lang="en-GB" sz="2000" dirty="0">
                              <a:effectLst/>
                              <a:latin typeface="Times New Roman" panose="02020603050405020304" pitchFamily="18" charset="0"/>
                              <a:ea typeface="+mn-ea"/>
                              <a:cs typeface="Times New Roman" panose="02020603050405020304" pitchFamily="18" charset="0"/>
                            </a:rPr>
                            <a:t>25</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88331787"/>
                      </a:ext>
                    </a:extLst>
                  </a:tr>
                  <a:tr h="426752">
                    <a:tc>
                      <a:txBody>
                        <a:bodyPr/>
                        <a:lstStyle/>
                        <a:p>
                          <a:pPr algn="justLow">
                            <a:lnSpc>
                              <a:spcPct val="150000"/>
                            </a:lnSpc>
                            <a:spcAft>
                              <a:spcPts val="0"/>
                            </a:spcAft>
                            <a:tabLst>
                              <a:tab pos="5274310" algn="r"/>
                            </a:tabLst>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Plaster </a:t>
                          </a:r>
                        </a:p>
                      </a:txBody>
                      <a:tcPr marL="68580" marR="68580" marT="0" marB="0"/>
                    </a:tc>
                    <a:tc>
                      <a:txBody>
                        <a:bodyPr/>
                        <a:lstStyle/>
                        <a:p>
                          <a:pPr algn="justLow">
                            <a:lnSpc>
                              <a:spcPct val="150000"/>
                            </a:lnSpc>
                            <a:spcAft>
                              <a:spcPts val="0"/>
                            </a:spcAft>
                            <a:tabLst>
                              <a:tab pos="5274310" algn="r"/>
                            </a:tabLst>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23</a:t>
                          </a:r>
                        </a:p>
                      </a:txBody>
                      <a:tcPr marL="68580" marR="68580" marT="0" marB="0"/>
                    </a:tc>
                    <a:extLst>
                      <a:ext uri="{0D108BD9-81ED-4DB2-BD59-A6C34878D82A}">
                        <a16:rowId xmlns:a16="http://schemas.microsoft.com/office/drawing/2014/main" val="681287507"/>
                      </a:ext>
                    </a:extLst>
                  </a:tr>
                  <a:tr h="426752">
                    <a:tc>
                      <a:txBody>
                        <a:bodyPr/>
                        <a:lstStyle/>
                        <a:p>
                          <a:pPr algn="justLow">
                            <a:lnSpc>
                              <a:spcPct val="15000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Blocks</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Low">
                            <a:lnSpc>
                              <a:spcPct val="15000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12</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903096756"/>
                      </a:ext>
                    </a:extLst>
                  </a:tr>
                  <a:tr h="426752">
                    <a:tc>
                      <a:txBody>
                        <a:bodyPr/>
                        <a:lstStyle/>
                        <a:p>
                          <a:pPr algn="justLow">
                            <a:lnSpc>
                              <a:spcPct val="15000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Masonry Stones</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Low">
                            <a:lnSpc>
                              <a:spcPct val="15000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26</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705268785"/>
                      </a:ext>
                    </a:extLst>
                  </a:tr>
                  <a:tr h="426752">
                    <a:tc>
                      <a:txBody>
                        <a:bodyPr/>
                        <a:lstStyle/>
                        <a:p>
                          <a:pPr algn="justLow">
                            <a:lnSpc>
                              <a:spcPct val="150000"/>
                            </a:lnSpc>
                            <a:spcAft>
                              <a:spcPts val="0"/>
                            </a:spcAft>
                            <a:tabLst>
                              <a:tab pos="5274310" algn="r"/>
                            </a:tabLst>
                          </a:pPr>
                          <a:r>
                            <a:rPr lang="en-US" sz="2000">
                              <a:effectLst/>
                              <a:latin typeface="Times New Roman" panose="02020603050405020304" pitchFamily="18" charset="0"/>
                              <a:cs typeface="Times New Roman" panose="02020603050405020304" pitchFamily="18" charset="0"/>
                            </a:rPr>
                            <a:t>Filling Materials </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Low">
                            <a:lnSpc>
                              <a:spcPct val="15000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18</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698878388"/>
                      </a:ext>
                    </a:extLst>
                  </a:tr>
                  <a:tr h="426752">
                    <a:tc>
                      <a:txBody>
                        <a:bodyPr/>
                        <a:lstStyle/>
                        <a:p>
                          <a:pPr algn="justLow">
                            <a:lnSpc>
                              <a:spcPct val="15000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Concrete Mortar </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Low">
                            <a:lnSpc>
                              <a:spcPct val="15000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23</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694218082"/>
                      </a:ext>
                    </a:extLst>
                  </a:tr>
                </a:tbl>
              </a:graphicData>
            </a:graphic>
          </p:graphicFrame>
        </mc:Choice>
        <mc:Fallback xmlns="">
          <p:graphicFrame>
            <p:nvGraphicFramePr>
              <p:cNvPr id="11" name="Table 10">
                <a:extLst>
                  <a:ext uri="{FF2B5EF4-FFF2-40B4-BE49-F238E27FC236}">
                    <a16:creationId xmlns:a16="http://schemas.microsoft.com/office/drawing/2014/main" id="{32832E0A-3FB6-45BE-926E-870971EAD5B6}"/>
                  </a:ext>
                </a:extLst>
              </p:cNvPr>
              <p:cNvGraphicFramePr>
                <a:graphicFrameLocks noGrp="1"/>
              </p:cNvGraphicFramePr>
              <p:nvPr>
                <p:extLst>
                  <p:ext uri="{D42A27DB-BD31-4B8C-83A1-F6EECF244321}">
                    <p14:modId xmlns:p14="http://schemas.microsoft.com/office/powerpoint/2010/main" val="3388249884"/>
                  </p:ext>
                </p:extLst>
              </p:nvPr>
            </p:nvGraphicFramePr>
            <p:xfrm>
              <a:off x="1489630" y="2659531"/>
              <a:ext cx="6343466" cy="3045661"/>
            </p:xfrm>
            <a:graphic>
              <a:graphicData uri="http://schemas.openxmlformats.org/drawingml/2006/table">
                <a:tbl>
                  <a:tblPr firstRow="1" firstCol="1" bandRow="1">
                    <a:tableStyleId>{5C22544A-7EE6-4342-B048-85BDC9FD1C3A}</a:tableStyleId>
                  </a:tblPr>
                  <a:tblGrid>
                    <a:gridCol w="3328468">
                      <a:extLst>
                        <a:ext uri="{9D8B030D-6E8A-4147-A177-3AD203B41FA5}">
                          <a16:colId xmlns:a16="http://schemas.microsoft.com/office/drawing/2014/main" val="717996329"/>
                        </a:ext>
                      </a:extLst>
                    </a:gridCol>
                    <a:gridCol w="3014998">
                      <a:extLst>
                        <a:ext uri="{9D8B030D-6E8A-4147-A177-3AD203B41FA5}">
                          <a16:colId xmlns:a16="http://schemas.microsoft.com/office/drawing/2014/main" val="3013791635"/>
                        </a:ext>
                      </a:extLst>
                    </a:gridCol>
                  </a:tblGrid>
                  <a:tr h="485149">
                    <a:tc>
                      <a:txBody>
                        <a:bodyPr/>
                        <a:lstStyle/>
                        <a:p>
                          <a:pPr algn="justLow">
                            <a:lnSpc>
                              <a:spcPct val="15000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Materials </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endParaRPr lang="en-US"/>
                        </a:p>
                      </a:txBody>
                      <a:tcPr marL="68580" marR="68580" marT="0" marB="0">
                        <a:blipFill>
                          <a:blip r:embed="rId2"/>
                          <a:stretch>
                            <a:fillRect l="-110505" t="-1250" r="-1010" b="-551250"/>
                          </a:stretch>
                        </a:blipFill>
                      </a:tcPr>
                    </a:tc>
                    <a:extLst>
                      <a:ext uri="{0D108BD9-81ED-4DB2-BD59-A6C34878D82A}">
                        <a16:rowId xmlns:a16="http://schemas.microsoft.com/office/drawing/2014/main" val="3952854341"/>
                      </a:ext>
                    </a:extLst>
                  </a:tr>
                  <a:tr h="426752">
                    <a:tc>
                      <a:txBody>
                        <a:bodyPr/>
                        <a:lstStyle/>
                        <a:p>
                          <a:pPr algn="justLow">
                            <a:lnSpc>
                              <a:spcPct val="15000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Tiles</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Low">
                            <a:lnSpc>
                              <a:spcPct val="150000"/>
                            </a:lnSpc>
                            <a:spcAft>
                              <a:spcPts val="0"/>
                            </a:spcAft>
                            <a:tabLst>
                              <a:tab pos="5274310" algn="r"/>
                            </a:tabLst>
                          </a:pPr>
                          <a:r>
                            <a:rPr lang="en-GB" sz="2000" dirty="0">
                              <a:effectLst/>
                              <a:latin typeface="Times New Roman" panose="02020603050405020304" pitchFamily="18" charset="0"/>
                              <a:ea typeface="+mn-ea"/>
                              <a:cs typeface="Times New Roman" panose="02020603050405020304" pitchFamily="18" charset="0"/>
                            </a:rPr>
                            <a:t>25</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88331787"/>
                      </a:ext>
                    </a:extLst>
                  </a:tr>
                  <a:tr h="426752">
                    <a:tc>
                      <a:txBody>
                        <a:bodyPr/>
                        <a:lstStyle/>
                        <a:p>
                          <a:pPr algn="justLow">
                            <a:lnSpc>
                              <a:spcPct val="150000"/>
                            </a:lnSpc>
                            <a:spcAft>
                              <a:spcPts val="0"/>
                            </a:spcAft>
                            <a:tabLst>
                              <a:tab pos="5274310" algn="r"/>
                            </a:tabLst>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Plaster </a:t>
                          </a:r>
                        </a:p>
                      </a:txBody>
                      <a:tcPr marL="68580" marR="68580" marT="0" marB="0"/>
                    </a:tc>
                    <a:tc>
                      <a:txBody>
                        <a:bodyPr/>
                        <a:lstStyle/>
                        <a:p>
                          <a:pPr algn="justLow">
                            <a:lnSpc>
                              <a:spcPct val="150000"/>
                            </a:lnSpc>
                            <a:spcAft>
                              <a:spcPts val="0"/>
                            </a:spcAft>
                            <a:tabLst>
                              <a:tab pos="5274310" algn="r"/>
                            </a:tabLst>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23</a:t>
                          </a:r>
                        </a:p>
                      </a:txBody>
                      <a:tcPr marL="68580" marR="68580" marT="0" marB="0"/>
                    </a:tc>
                    <a:extLst>
                      <a:ext uri="{0D108BD9-81ED-4DB2-BD59-A6C34878D82A}">
                        <a16:rowId xmlns:a16="http://schemas.microsoft.com/office/drawing/2014/main" val="681287507"/>
                      </a:ext>
                    </a:extLst>
                  </a:tr>
                  <a:tr h="426752">
                    <a:tc>
                      <a:txBody>
                        <a:bodyPr/>
                        <a:lstStyle/>
                        <a:p>
                          <a:pPr algn="justLow">
                            <a:lnSpc>
                              <a:spcPct val="15000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Blocks</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Low">
                            <a:lnSpc>
                              <a:spcPct val="15000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12</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903096756"/>
                      </a:ext>
                    </a:extLst>
                  </a:tr>
                  <a:tr h="426752">
                    <a:tc>
                      <a:txBody>
                        <a:bodyPr/>
                        <a:lstStyle/>
                        <a:p>
                          <a:pPr algn="justLow">
                            <a:lnSpc>
                              <a:spcPct val="15000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Masonry Stones</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Low">
                            <a:lnSpc>
                              <a:spcPct val="15000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26</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705268785"/>
                      </a:ext>
                    </a:extLst>
                  </a:tr>
                  <a:tr h="426752">
                    <a:tc>
                      <a:txBody>
                        <a:bodyPr/>
                        <a:lstStyle/>
                        <a:p>
                          <a:pPr algn="justLow">
                            <a:lnSpc>
                              <a:spcPct val="150000"/>
                            </a:lnSpc>
                            <a:spcAft>
                              <a:spcPts val="0"/>
                            </a:spcAft>
                            <a:tabLst>
                              <a:tab pos="5274310" algn="r"/>
                            </a:tabLst>
                          </a:pPr>
                          <a:r>
                            <a:rPr lang="en-US" sz="2000">
                              <a:effectLst/>
                              <a:latin typeface="Times New Roman" panose="02020603050405020304" pitchFamily="18" charset="0"/>
                              <a:cs typeface="Times New Roman" panose="02020603050405020304" pitchFamily="18" charset="0"/>
                            </a:rPr>
                            <a:t>Filling Materials </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Low">
                            <a:lnSpc>
                              <a:spcPct val="15000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18</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698878388"/>
                      </a:ext>
                    </a:extLst>
                  </a:tr>
                  <a:tr h="426752">
                    <a:tc>
                      <a:txBody>
                        <a:bodyPr/>
                        <a:lstStyle/>
                        <a:p>
                          <a:pPr algn="justLow">
                            <a:lnSpc>
                              <a:spcPct val="15000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Concrete Mortar </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Low">
                            <a:lnSpc>
                              <a:spcPct val="15000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23</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694218082"/>
                      </a:ext>
                    </a:extLst>
                  </a:tr>
                </a:tbl>
              </a:graphicData>
            </a:graphic>
          </p:graphicFrame>
        </mc:Fallback>
      </mc:AlternateContent>
      <p:sp>
        <p:nvSpPr>
          <p:cNvPr id="2" name="TextBox 1">
            <a:extLst>
              <a:ext uri="{FF2B5EF4-FFF2-40B4-BE49-F238E27FC236}">
                <a16:creationId xmlns:a16="http://schemas.microsoft.com/office/drawing/2014/main" id="{A03AB76B-F7D1-48FA-8A5C-0265C2BCB5A3}"/>
              </a:ext>
            </a:extLst>
          </p:cNvPr>
          <p:cNvSpPr txBox="1"/>
          <p:nvPr/>
        </p:nvSpPr>
        <p:spPr>
          <a:xfrm>
            <a:off x="1121054" y="1156950"/>
            <a:ext cx="5546360" cy="646331"/>
          </a:xfrm>
          <a:prstGeom prst="rect">
            <a:avLst/>
          </a:prstGeom>
          <a:noFill/>
        </p:spPr>
        <p:txBody>
          <a:bodyPr wrap="square" rtlCol="0">
            <a:spAutoFit/>
          </a:bodyPr>
          <a:lstStyle/>
          <a:p>
            <a:r>
              <a:rPr lang="en-US" dirty="0"/>
              <a:t>Material used in superimposed dead load calculation and shall be used in budling construction.</a:t>
            </a:r>
          </a:p>
        </p:txBody>
      </p:sp>
    </p:spTree>
    <p:extLst>
      <p:ext uri="{BB962C8B-B14F-4D97-AF65-F5344CB8AC3E}">
        <p14:creationId xmlns:p14="http://schemas.microsoft.com/office/powerpoint/2010/main" val="12183554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a:extLst>
              <a:ext uri="{FF2B5EF4-FFF2-40B4-BE49-F238E27FC236}">
                <a16:creationId xmlns:a16="http://schemas.microsoft.com/office/drawing/2014/main" id="{E94CBBE7-AA58-4178-AF3E-E7E445BE3DFF}"/>
              </a:ext>
            </a:extLst>
          </p:cNvPr>
          <p:cNvSpPr txBox="1"/>
          <p:nvPr/>
        </p:nvSpPr>
        <p:spPr>
          <a:xfrm>
            <a:off x="386784" y="675081"/>
            <a:ext cx="6191673" cy="923330"/>
          </a:xfrm>
          <a:prstGeom prst="rect">
            <a:avLst/>
          </a:prstGeom>
          <a:noFill/>
        </p:spPr>
        <p:txBody>
          <a:bodyPr wrap="square" rtlCol="0" anchor="ctr">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01 Introduction</a:t>
            </a:r>
            <a:endParaRPr lang="ko-KR" altLang="en-US" sz="5400" dirty="0">
              <a:solidFill>
                <a:schemeClr val="bg1"/>
              </a:solidFill>
              <a:latin typeface="Times New Roman" panose="02020603050405020304" pitchFamily="18" charset="0"/>
              <a:cs typeface="Times New Roman" panose="02020603050405020304" pitchFamily="18" charset="0"/>
            </a:endParaRPr>
          </a:p>
        </p:txBody>
      </p:sp>
      <p:sp>
        <p:nvSpPr>
          <p:cNvPr id="28" name="TextBox 27">
            <a:extLst>
              <a:ext uri="{FF2B5EF4-FFF2-40B4-BE49-F238E27FC236}">
                <a16:creationId xmlns:a16="http://schemas.microsoft.com/office/drawing/2014/main" id="{68EF81F5-031B-4906-BA08-078204E81164}"/>
              </a:ext>
            </a:extLst>
          </p:cNvPr>
          <p:cNvSpPr txBox="1"/>
          <p:nvPr/>
        </p:nvSpPr>
        <p:spPr>
          <a:xfrm>
            <a:off x="414842" y="1704433"/>
            <a:ext cx="6163615" cy="584775"/>
          </a:xfrm>
          <a:prstGeom prst="rect">
            <a:avLst/>
          </a:prstGeom>
          <a:noFill/>
        </p:spPr>
        <p:txBody>
          <a:bodyPr wrap="square" rtlCol="0">
            <a:spAutoFit/>
          </a:bodyPr>
          <a:lstStyle/>
          <a:p>
            <a:r>
              <a:rPr lang="en-US" altLang="ko-KR" sz="3200" dirty="0">
                <a:solidFill>
                  <a:schemeClr val="bg1"/>
                </a:solidFill>
                <a:latin typeface="Times New Roman" panose="02020603050405020304" pitchFamily="18" charset="0"/>
                <a:cs typeface="Times New Roman" panose="02020603050405020304" pitchFamily="18" charset="0"/>
              </a:rPr>
              <a:t>Loads :- </a:t>
            </a:r>
          </a:p>
        </p:txBody>
      </p:sp>
      <mc:AlternateContent xmlns:mc="http://schemas.openxmlformats.org/markup-compatibility/2006" xmlns:a14="http://schemas.microsoft.com/office/drawing/2010/main">
        <mc:Choice Requires="a14">
          <p:sp>
            <p:nvSpPr>
              <p:cNvPr id="2" name="Rectangle 1">
                <a:extLst>
                  <a:ext uri="{FF2B5EF4-FFF2-40B4-BE49-F238E27FC236}">
                    <a16:creationId xmlns:a16="http://schemas.microsoft.com/office/drawing/2014/main" id="{822813C8-3FEB-46A7-BD90-463BE00D6A32}"/>
                  </a:ext>
                </a:extLst>
              </p:cNvPr>
              <p:cNvSpPr/>
              <p:nvPr/>
            </p:nvSpPr>
            <p:spPr>
              <a:xfrm>
                <a:off x="414842" y="2254641"/>
                <a:ext cx="9336210" cy="3477875"/>
              </a:xfrm>
              <a:prstGeom prst="rect">
                <a:avLst/>
              </a:prstGeom>
            </p:spPr>
            <p:txBody>
              <a:bodyPr wrap="none">
                <a:spAutoFit/>
              </a:bodyPr>
              <a:lstStyle/>
              <a:p>
                <a:r>
                  <a:rPr lang="en-US" altLang="ko-KR" sz="2200" dirty="0">
                    <a:solidFill>
                      <a:schemeClr val="bg1"/>
                    </a:solidFill>
                    <a:latin typeface="Times New Roman" panose="02020603050405020304" pitchFamily="18" charset="0"/>
                    <a:cs typeface="Times New Roman" panose="02020603050405020304" pitchFamily="18" charset="0"/>
                  </a:rPr>
                  <a:t>   </a:t>
                </a:r>
              </a:p>
              <a:p>
                <a:r>
                  <a:rPr lang="en-US" altLang="ko-KR" sz="2200" dirty="0">
                    <a:solidFill>
                      <a:schemeClr val="bg1"/>
                    </a:solidFill>
                    <a:latin typeface="Times New Roman" panose="02020603050405020304" pitchFamily="18" charset="0"/>
                    <a:cs typeface="Times New Roman" panose="02020603050405020304" pitchFamily="18" charset="0"/>
                  </a:rPr>
                  <a:t> Gravity loads: live and dead loads.</a:t>
                </a:r>
              </a:p>
              <a:p>
                <a:endParaRPr lang="en-US" altLang="ko-KR" sz="2200" dirty="0">
                  <a:solidFill>
                    <a:schemeClr val="bg1"/>
                  </a:solidFill>
                  <a:latin typeface="Times New Roman" panose="02020603050405020304" pitchFamily="18" charset="0"/>
                  <a:cs typeface="Times New Roman" panose="02020603050405020304" pitchFamily="18" charset="0"/>
                </a:endParaRPr>
              </a:p>
              <a:p>
                <a:r>
                  <a:rPr lang="en-US" altLang="ko-KR" sz="2200" dirty="0">
                    <a:solidFill>
                      <a:schemeClr val="bg1"/>
                    </a:solidFill>
                    <a:latin typeface="Times New Roman" panose="02020603050405020304" pitchFamily="18" charset="0"/>
                    <a:cs typeface="Times New Roman" panose="02020603050405020304" pitchFamily="18" charset="0"/>
                  </a:rPr>
                  <a:t> Live loads for first two stories = 4 KN/</a:t>
                </a:r>
                <a14:m>
                  <m:oMath xmlns:m="http://schemas.openxmlformats.org/officeDocument/2006/math">
                    <m:sSup>
                      <m:sSupPr>
                        <m:ctrlPr>
                          <a:rPr lang="en-US" sz="2200" i="1">
                            <a:solidFill>
                              <a:schemeClr val="bg1"/>
                            </a:solidFill>
                            <a:latin typeface="Cambria Math" panose="02040503050406030204" pitchFamily="18" charset="0"/>
                          </a:rPr>
                        </m:ctrlPr>
                      </m:sSupPr>
                      <m:e>
                        <m:r>
                          <a:rPr lang="en-US" sz="2200" i="1">
                            <a:solidFill>
                              <a:schemeClr val="bg1"/>
                            </a:solidFill>
                            <a:latin typeface="Cambria Math" panose="02040503050406030204" pitchFamily="18" charset="0"/>
                          </a:rPr>
                          <m:t>𝑚</m:t>
                        </m:r>
                      </m:e>
                      <m:sup>
                        <m:r>
                          <a:rPr lang="en-US" sz="2200" i="1">
                            <a:solidFill>
                              <a:schemeClr val="bg1"/>
                            </a:solidFill>
                            <a:latin typeface="Cambria Math" panose="02040503050406030204" pitchFamily="18" charset="0"/>
                          </a:rPr>
                          <m:t>2</m:t>
                        </m:r>
                      </m:sup>
                    </m:sSup>
                  </m:oMath>
                </a14:m>
                <a:r>
                  <a:rPr lang="en-US" altLang="ko-KR" sz="2200" dirty="0">
                    <a:solidFill>
                      <a:schemeClr val="bg1"/>
                    </a:solidFill>
                    <a:latin typeface="Times New Roman" panose="02020603050405020304" pitchFamily="18" charset="0"/>
                    <a:cs typeface="Times New Roman" panose="02020603050405020304" pitchFamily="18" charset="0"/>
                  </a:rPr>
                  <a:t> and for all other stories = 2 KN/m.</a:t>
                </a:r>
              </a:p>
              <a:p>
                <a:endParaRPr lang="en-US" altLang="ko-KR" sz="2200" dirty="0">
                  <a:solidFill>
                    <a:schemeClr val="bg1"/>
                  </a:solidFill>
                  <a:latin typeface="Times New Roman" panose="02020603050405020304" pitchFamily="18" charset="0"/>
                  <a:cs typeface="Times New Roman" panose="02020603050405020304" pitchFamily="18" charset="0"/>
                </a:endParaRPr>
              </a:p>
              <a:p>
                <a:r>
                  <a:rPr lang="en-US" altLang="ko-KR" sz="2200" dirty="0">
                    <a:solidFill>
                      <a:schemeClr val="bg1"/>
                    </a:solidFill>
                    <a:latin typeface="Times New Roman" panose="02020603050405020304" pitchFamily="18" charset="0"/>
                    <a:cs typeface="Times New Roman" panose="02020603050405020304" pitchFamily="18" charset="0"/>
                  </a:rPr>
                  <a:t> Dead load composed of own weight of structure</a:t>
                </a:r>
              </a:p>
              <a:p>
                <a:r>
                  <a:rPr lang="en-US" altLang="ko-KR" sz="2200" dirty="0">
                    <a:solidFill>
                      <a:schemeClr val="bg1"/>
                    </a:solidFill>
                    <a:latin typeface="Times New Roman" panose="02020603050405020304" pitchFamily="18" charset="0"/>
                    <a:cs typeface="Times New Roman" panose="02020603050405020304" pitchFamily="18" charset="0"/>
                  </a:rPr>
                  <a:t>And distributed load 13.5 KN/m as linear load Represent weight of exterior wall.</a:t>
                </a:r>
              </a:p>
              <a:p>
                <a:endParaRPr lang="en-US" altLang="ko-KR" sz="2200" dirty="0">
                  <a:solidFill>
                    <a:schemeClr val="bg1"/>
                  </a:solidFill>
                  <a:latin typeface="Times New Roman" panose="02020603050405020304" pitchFamily="18" charset="0"/>
                  <a:cs typeface="Times New Roman" panose="02020603050405020304" pitchFamily="18" charset="0"/>
                </a:endParaRPr>
              </a:p>
              <a:p>
                <a:r>
                  <a:rPr lang="en-US" altLang="ko-KR" sz="2200" dirty="0">
                    <a:solidFill>
                      <a:schemeClr val="bg1"/>
                    </a:solidFill>
                    <a:latin typeface="Times New Roman" panose="02020603050405020304" pitchFamily="18" charset="0"/>
                    <a:cs typeface="Times New Roman" panose="02020603050405020304" pitchFamily="18" charset="0"/>
                  </a:rPr>
                  <a:t>Superdead  from tiles, mortar , portions and plaster equal  4.05 KN/</a:t>
                </a:r>
                <a14:m>
                  <m:oMath xmlns:m="http://schemas.openxmlformats.org/officeDocument/2006/math">
                    <m:sSup>
                      <m:sSupPr>
                        <m:ctrlPr>
                          <a:rPr lang="en-US" sz="2200" i="1">
                            <a:solidFill>
                              <a:schemeClr val="bg1"/>
                            </a:solidFill>
                            <a:latin typeface="Cambria Math" panose="02040503050406030204" pitchFamily="18" charset="0"/>
                          </a:rPr>
                        </m:ctrlPr>
                      </m:sSupPr>
                      <m:e>
                        <m:r>
                          <a:rPr lang="en-US" sz="2200" i="1">
                            <a:solidFill>
                              <a:schemeClr val="bg1"/>
                            </a:solidFill>
                            <a:latin typeface="Cambria Math" panose="02040503050406030204" pitchFamily="18" charset="0"/>
                          </a:rPr>
                          <m:t>𝑚</m:t>
                        </m:r>
                      </m:e>
                      <m:sup>
                        <m:r>
                          <a:rPr lang="en-US" sz="2200" i="1">
                            <a:solidFill>
                              <a:schemeClr val="bg1"/>
                            </a:solidFill>
                            <a:latin typeface="Cambria Math" panose="02040503050406030204" pitchFamily="18" charset="0"/>
                          </a:rPr>
                          <m:t>2</m:t>
                        </m:r>
                      </m:sup>
                    </m:sSup>
                  </m:oMath>
                </a14:m>
                <a:endParaRPr lang="en-US" altLang="ko-KR" sz="2200" dirty="0">
                  <a:solidFill>
                    <a:schemeClr val="bg1"/>
                  </a:solidFill>
                  <a:latin typeface="Times New Roman" panose="02020603050405020304" pitchFamily="18" charset="0"/>
                  <a:cs typeface="Times New Roman" panose="02020603050405020304" pitchFamily="18" charset="0"/>
                </a:endParaRPr>
              </a:p>
              <a:p>
                <a:r>
                  <a:rPr lang="en-US" altLang="ko-KR" sz="2200" dirty="0">
                    <a:solidFill>
                      <a:schemeClr val="bg1"/>
                    </a:solidFill>
                    <a:latin typeface="Times New Roman" panose="02020603050405020304" pitchFamily="18" charset="0"/>
                    <a:cs typeface="Times New Roman" panose="02020603050405020304" pitchFamily="18" charset="0"/>
                  </a:rPr>
                  <a:t> </a:t>
                </a:r>
              </a:p>
            </p:txBody>
          </p:sp>
        </mc:Choice>
        <mc:Fallback xmlns="">
          <p:sp>
            <p:nvSpPr>
              <p:cNvPr id="2" name="Rectangle 1">
                <a:extLst>
                  <a:ext uri="{FF2B5EF4-FFF2-40B4-BE49-F238E27FC236}">
                    <a16:creationId xmlns:a16="http://schemas.microsoft.com/office/drawing/2014/main" id="{822813C8-3FEB-46A7-BD90-463BE00D6A32}"/>
                  </a:ext>
                </a:extLst>
              </p:cNvPr>
              <p:cNvSpPr>
                <a:spLocks noRot="1" noChangeAspect="1" noMove="1" noResize="1" noEditPoints="1" noAdjustHandles="1" noChangeArrowheads="1" noChangeShapeType="1" noTextEdit="1"/>
              </p:cNvSpPr>
              <p:nvPr/>
            </p:nvSpPr>
            <p:spPr>
              <a:xfrm>
                <a:off x="414842" y="2254641"/>
                <a:ext cx="9336210" cy="3477875"/>
              </a:xfrm>
              <a:prstGeom prst="rect">
                <a:avLst/>
              </a:prstGeom>
              <a:blipFill>
                <a:blip r:embed="rId2"/>
                <a:stretch>
                  <a:fillRect l="-849"/>
                </a:stretch>
              </a:blipFill>
            </p:spPr>
            <p:txBody>
              <a:bodyPr/>
              <a:lstStyle/>
              <a:p>
                <a:r>
                  <a:rPr lang="en-US">
                    <a:noFill/>
                  </a:rPr>
                  <a:t> </a:t>
                </a:r>
              </a:p>
            </p:txBody>
          </p:sp>
        </mc:Fallback>
      </mc:AlternateContent>
      <p:sp>
        <p:nvSpPr>
          <p:cNvPr id="6" name="Chevron 3">
            <a:extLst>
              <a:ext uri="{FF2B5EF4-FFF2-40B4-BE49-F238E27FC236}">
                <a16:creationId xmlns:a16="http://schemas.microsoft.com/office/drawing/2014/main" id="{B2C48F8A-5BB6-4535-8260-802E80238ACE}"/>
              </a:ext>
            </a:extLst>
          </p:cNvPr>
          <p:cNvSpPr/>
          <p:nvPr/>
        </p:nvSpPr>
        <p:spPr>
          <a:xfrm>
            <a:off x="67925" y="2537588"/>
            <a:ext cx="478800" cy="558600"/>
          </a:xfrm>
          <a:prstGeom prst="chevron">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Tree>
    <p:extLst>
      <p:ext uri="{BB962C8B-B14F-4D97-AF65-F5344CB8AC3E}">
        <p14:creationId xmlns:p14="http://schemas.microsoft.com/office/powerpoint/2010/main" val="10668311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83C6212-FF38-4964-B4E3-1254C103B291}"/>
              </a:ext>
            </a:extLst>
          </p:cNvPr>
          <p:cNvSpPr txBox="1"/>
          <p:nvPr/>
        </p:nvSpPr>
        <p:spPr>
          <a:xfrm>
            <a:off x="651829" y="198002"/>
            <a:ext cx="6782642" cy="923330"/>
          </a:xfrm>
          <a:prstGeom prst="rect">
            <a:avLst/>
          </a:prstGeom>
          <a:noFill/>
        </p:spPr>
        <p:txBody>
          <a:bodyPr wrap="square" rtlCol="0" anchor="ctr">
            <a:spAutoFit/>
          </a:bodyPr>
          <a:lstStyle/>
          <a:p>
            <a:r>
              <a:rPr lang="en-US" altLang="ko-KR" sz="5400" dirty="0">
                <a:solidFill>
                  <a:schemeClr val="tx1">
                    <a:lumMod val="95000"/>
                    <a:lumOff val="5000"/>
                  </a:schemeClr>
                </a:solidFill>
                <a:latin typeface="Times New Roman" panose="02020603050405020304" pitchFamily="18" charset="0"/>
                <a:cs typeface="Times New Roman" panose="02020603050405020304" pitchFamily="18" charset="0"/>
              </a:rPr>
              <a:t>02 Preliminary design</a:t>
            </a:r>
            <a:endParaRPr lang="ko-KR" altLang="en-US" sz="5400"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9BB0E89E-2F68-4D6A-A41B-52DE86ED0118}"/>
              </a:ext>
            </a:extLst>
          </p:cNvPr>
          <p:cNvSpPr txBox="1"/>
          <p:nvPr/>
        </p:nvSpPr>
        <p:spPr>
          <a:xfrm>
            <a:off x="559065" y="1187600"/>
            <a:ext cx="6163615" cy="584775"/>
          </a:xfrm>
          <a:prstGeom prst="rect">
            <a:avLst/>
          </a:prstGeom>
          <a:noFill/>
        </p:spPr>
        <p:txBody>
          <a:bodyPr wrap="square" rtlCol="0">
            <a:spAutoFit/>
          </a:bodyPr>
          <a:lstStyle/>
          <a:p>
            <a:r>
              <a:rPr lang="en-US" altLang="ko-KR" sz="3200" dirty="0">
                <a:solidFill>
                  <a:schemeClr val="tx1">
                    <a:lumMod val="95000"/>
                    <a:lumOff val="5000"/>
                  </a:schemeClr>
                </a:solidFill>
                <a:latin typeface="Times New Roman" panose="02020603050405020304" pitchFamily="18" charset="0"/>
                <a:cs typeface="Times New Roman" panose="02020603050405020304" pitchFamily="18" charset="0"/>
              </a:rPr>
              <a:t>Slabs preliminary design:- </a:t>
            </a:r>
          </a:p>
        </p:txBody>
      </p:sp>
      <p:sp>
        <p:nvSpPr>
          <p:cNvPr id="10" name="Chevron 3">
            <a:extLst>
              <a:ext uri="{FF2B5EF4-FFF2-40B4-BE49-F238E27FC236}">
                <a16:creationId xmlns:a16="http://schemas.microsoft.com/office/drawing/2014/main" id="{6A4751E8-8F8B-4395-B6A6-ECAC19298780}"/>
              </a:ext>
            </a:extLst>
          </p:cNvPr>
          <p:cNvSpPr/>
          <p:nvPr/>
        </p:nvSpPr>
        <p:spPr>
          <a:xfrm>
            <a:off x="133273" y="2010878"/>
            <a:ext cx="478800" cy="5586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11" name="Chevron 3">
            <a:extLst>
              <a:ext uri="{FF2B5EF4-FFF2-40B4-BE49-F238E27FC236}">
                <a16:creationId xmlns:a16="http://schemas.microsoft.com/office/drawing/2014/main" id="{817EDA52-7842-421A-9AA9-F8C8E049D5C4}"/>
              </a:ext>
            </a:extLst>
          </p:cNvPr>
          <p:cNvSpPr/>
          <p:nvPr/>
        </p:nvSpPr>
        <p:spPr>
          <a:xfrm>
            <a:off x="135745" y="2817392"/>
            <a:ext cx="478800" cy="5586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12" name="Rectangle 11">
            <a:extLst>
              <a:ext uri="{FF2B5EF4-FFF2-40B4-BE49-F238E27FC236}">
                <a16:creationId xmlns:a16="http://schemas.microsoft.com/office/drawing/2014/main" id="{7D022DDA-790D-4338-B6BB-05A2D2DC6291}"/>
              </a:ext>
            </a:extLst>
          </p:cNvPr>
          <p:cNvSpPr/>
          <p:nvPr/>
        </p:nvSpPr>
        <p:spPr>
          <a:xfrm>
            <a:off x="651829" y="2870400"/>
            <a:ext cx="8555163" cy="1107996"/>
          </a:xfrm>
          <a:prstGeom prst="rect">
            <a:avLst/>
          </a:prstGeom>
        </p:spPr>
        <p:txBody>
          <a:bodyPr wrap="none">
            <a:spAutoFit/>
          </a:bodyPr>
          <a:lstStyle/>
          <a:p>
            <a:r>
              <a:rPr lang="en-US" sz="2200" dirty="0">
                <a:latin typeface="Times New Roman" panose="02020603050405020304" pitchFamily="18" charset="0"/>
              </a:rPr>
              <a:t>Thickness of slab determined according to ACI code as shown in table 11:</a:t>
            </a:r>
          </a:p>
          <a:p>
            <a:endParaRPr lang="en-US" sz="2200" dirty="0">
              <a:latin typeface="Times New Roman" panose="02020603050405020304" pitchFamily="18" charset="0"/>
            </a:endParaRPr>
          </a:p>
          <a:p>
            <a:r>
              <a:rPr lang="en-US" sz="2200" dirty="0">
                <a:latin typeface="Times New Roman" panose="02020603050405020304" pitchFamily="18" charset="0"/>
              </a:rPr>
              <a:t>For one-way ribbed slab</a:t>
            </a:r>
          </a:p>
        </p:txBody>
      </p:sp>
      <p:sp>
        <p:nvSpPr>
          <p:cNvPr id="15" name="Rectangle 14">
            <a:extLst>
              <a:ext uri="{FF2B5EF4-FFF2-40B4-BE49-F238E27FC236}">
                <a16:creationId xmlns:a16="http://schemas.microsoft.com/office/drawing/2014/main" id="{AC4918F9-4F5F-4768-8688-2C2840958B24}"/>
              </a:ext>
            </a:extLst>
          </p:cNvPr>
          <p:cNvSpPr/>
          <p:nvPr/>
        </p:nvSpPr>
        <p:spPr>
          <a:xfrm>
            <a:off x="5344792" y="3607341"/>
            <a:ext cx="4073423" cy="400110"/>
          </a:xfrm>
          <a:prstGeom prst="rect">
            <a:avLst/>
          </a:prstGeom>
        </p:spPr>
        <p:txBody>
          <a:bodyPr wrap="none">
            <a:spAutoFit/>
          </a:bodyPr>
          <a:lstStyle/>
          <a:p>
            <a:r>
              <a:rPr lang="en-US" sz="2000" dirty="0">
                <a:latin typeface="Times New Roman" panose="02020603050405020304" pitchFamily="18" charset="0"/>
                <a:ea typeface="Times New Roman" panose="02020603050405020304" pitchFamily="18" charset="0"/>
              </a:rPr>
              <a:t>Table-3: Minimum thickness of slab.</a:t>
            </a:r>
            <a:endParaRPr lang="en-US" sz="2000" dirty="0"/>
          </a:p>
        </p:txBody>
      </p:sp>
      <mc:AlternateContent xmlns:mc="http://schemas.openxmlformats.org/markup-compatibility/2006" xmlns:a14="http://schemas.microsoft.com/office/drawing/2010/main">
        <mc:Choice Requires="a14">
          <p:sp>
            <p:nvSpPr>
              <p:cNvPr id="16" name="Rectangle 15">
                <a:extLst>
                  <a:ext uri="{FF2B5EF4-FFF2-40B4-BE49-F238E27FC236}">
                    <a16:creationId xmlns:a16="http://schemas.microsoft.com/office/drawing/2014/main" id="{3AF157CF-4BDD-4F95-8A7D-184BC2C64D43}"/>
                  </a:ext>
                </a:extLst>
              </p:cNvPr>
              <p:cNvSpPr/>
              <p:nvPr/>
            </p:nvSpPr>
            <p:spPr>
              <a:xfrm>
                <a:off x="180179" y="4114118"/>
                <a:ext cx="4401162" cy="1363900"/>
              </a:xfrm>
              <a:prstGeom prst="rect">
                <a:avLst/>
              </a:prstGeom>
            </p:spPr>
            <p:txBody>
              <a:bodyPr wrap="square">
                <a:spAutoFit/>
              </a:bodyPr>
              <a:lstStyle/>
              <a:p>
                <a:pPr>
                  <a:lnSpc>
                    <a:spcPct val="150000"/>
                  </a:lnSpc>
                  <a:spcAft>
                    <a:spcPts val="800"/>
                  </a:spcAft>
                </a:pPr>
                <a:r>
                  <a:rPr lang="en-US" sz="2200" dirty="0">
                    <a:latin typeface="Times New Roman" panose="02020603050405020304" pitchFamily="18" charset="0"/>
                    <a:ea typeface="Times New Roman" panose="02020603050405020304" pitchFamily="18" charset="0"/>
                    <a:cs typeface="Times New Roman" panose="02020603050405020304" pitchFamily="18" charset="0"/>
                  </a:rPr>
                  <a:t>h = </a:t>
                </a:r>
                <a14:m>
                  <m:oMath xmlns:m="http://schemas.openxmlformats.org/officeDocument/2006/math">
                    <m:f>
                      <m:fPr>
                        <m:ctrlPr>
                          <a:rPr lang="en-US" sz="2200" i="1" smtClean="0">
                            <a:latin typeface="Cambria Math" panose="02040503050406030204" pitchFamily="18" charset="0"/>
                            <a:cs typeface="Times New Roman" panose="02020603050405020304" pitchFamily="18" charset="0"/>
                          </a:rPr>
                        </m:ctrlPr>
                      </m:fPr>
                      <m:num>
                        <m:r>
                          <a:rPr lang="en-US" sz="2200" b="0" i="1" smtClean="0">
                            <a:latin typeface="Cambria Math" panose="02040503050406030204" pitchFamily="18" charset="0"/>
                            <a:cs typeface="Times New Roman" panose="02020603050405020304" pitchFamily="18" charset="0"/>
                          </a:rPr>
                          <m:t>𝐿</m:t>
                        </m:r>
                      </m:num>
                      <m:den>
                        <m:r>
                          <a:rPr lang="en-US" sz="2200" b="0" i="1" smtClean="0">
                            <a:latin typeface="Cambria Math" panose="02040503050406030204" pitchFamily="18" charset="0"/>
                            <a:cs typeface="Times New Roman" panose="02020603050405020304" pitchFamily="18" charset="0"/>
                          </a:rPr>
                          <m:t>18</m:t>
                        </m:r>
                        <m:r>
                          <a:rPr lang="en-US" sz="2200" b="0" i="1" smtClean="0">
                            <a:latin typeface="Cambria Math" panose="02040503050406030204" pitchFamily="18" charset="0"/>
                            <a:cs typeface="Times New Roman" panose="02020603050405020304" pitchFamily="18" charset="0"/>
                          </a:rPr>
                          <m:t>.</m:t>
                        </m:r>
                        <m:r>
                          <a:rPr lang="en-US" sz="2200" b="0" i="1" smtClean="0">
                            <a:latin typeface="Cambria Math" panose="02040503050406030204" pitchFamily="18" charset="0"/>
                            <a:cs typeface="Times New Roman" panose="02020603050405020304" pitchFamily="18" charset="0"/>
                          </a:rPr>
                          <m:t>5</m:t>
                        </m:r>
                      </m:den>
                    </m:f>
                    <m:r>
                      <a:rPr lang="en-US" sz="2200" b="0" i="1" smtClean="0">
                        <a:latin typeface="Cambria Math" panose="02040503050406030204" pitchFamily="18" charset="0"/>
                        <a:cs typeface="Times New Roman" panose="02020603050405020304" pitchFamily="18" charset="0"/>
                      </a:rPr>
                      <m:t>=</m:t>
                    </m:r>
                    <m:f>
                      <m:fPr>
                        <m:ctrlPr>
                          <a:rPr lang="en-US" sz="2200" i="1">
                            <a:latin typeface="Cambria Math" panose="02040503050406030204" pitchFamily="18" charset="0"/>
                            <a:cs typeface="Times New Roman" panose="02020603050405020304" pitchFamily="18" charset="0"/>
                          </a:rPr>
                        </m:ctrlPr>
                      </m:fPr>
                      <m:num>
                        <m:r>
                          <a:rPr lang="en-US" sz="2200" i="1">
                            <a:latin typeface="Cambria Math" panose="02040503050406030204" pitchFamily="18" charset="0"/>
                            <a:cs typeface="Times New Roman" panose="02020603050405020304" pitchFamily="18" charset="0"/>
                          </a:rPr>
                          <m:t>3</m:t>
                        </m:r>
                        <m:r>
                          <a:rPr lang="en-US" sz="2200" i="1">
                            <a:latin typeface="Cambria Math" panose="02040503050406030204" pitchFamily="18" charset="0"/>
                            <a:cs typeface="Times New Roman" panose="02020603050405020304" pitchFamily="18" charset="0"/>
                          </a:rPr>
                          <m:t>.</m:t>
                        </m:r>
                        <m:r>
                          <a:rPr lang="en-US" sz="2200" i="1">
                            <a:latin typeface="Cambria Math" panose="02040503050406030204" pitchFamily="18" charset="0"/>
                            <a:cs typeface="Times New Roman" panose="02020603050405020304" pitchFamily="18" charset="0"/>
                          </a:rPr>
                          <m:t>87</m:t>
                        </m:r>
                      </m:num>
                      <m:den>
                        <m:r>
                          <a:rPr lang="en-US" sz="2200" i="1">
                            <a:latin typeface="Cambria Math" panose="02040503050406030204" pitchFamily="18" charset="0"/>
                            <a:cs typeface="Times New Roman" panose="02020603050405020304" pitchFamily="18" charset="0"/>
                          </a:rPr>
                          <m:t>18</m:t>
                        </m:r>
                        <m:r>
                          <a:rPr lang="en-US" sz="2200" i="1">
                            <a:latin typeface="Cambria Math" panose="02040503050406030204" pitchFamily="18" charset="0"/>
                            <a:cs typeface="Times New Roman" panose="02020603050405020304" pitchFamily="18" charset="0"/>
                          </a:rPr>
                          <m:t>.</m:t>
                        </m:r>
                        <m:r>
                          <a:rPr lang="en-US" sz="2200" i="1">
                            <a:latin typeface="Cambria Math" panose="02040503050406030204" pitchFamily="18" charset="0"/>
                            <a:cs typeface="Times New Roman" panose="02020603050405020304" pitchFamily="18" charset="0"/>
                          </a:rPr>
                          <m:t>5</m:t>
                        </m:r>
                      </m:den>
                    </m:f>
                    <m:r>
                      <a:rPr lang="en-US" sz="2200" b="0" i="0" smtClean="0">
                        <a:latin typeface="Cambria Math" panose="02040503050406030204" pitchFamily="18" charset="0"/>
                        <a:cs typeface="Times New Roman" panose="02020603050405020304" pitchFamily="18" charset="0"/>
                      </a:rPr>
                      <m:t>=</m:t>
                    </m:r>
                    <m:r>
                      <a:rPr lang="en-US" sz="2200" b="0" i="0" smtClean="0">
                        <a:latin typeface="Cambria Math" panose="02040503050406030204" pitchFamily="18" charset="0"/>
                        <a:cs typeface="Times New Roman" panose="02020603050405020304" pitchFamily="18" charset="0"/>
                      </a:rPr>
                      <m:t>0</m:t>
                    </m:r>
                    <m:r>
                      <a:rPr lang="en-US" sz="2200" b="0" i="0" smtClean="0">
                        <a:latin typeface="Cambria Math" panose="02040503050406030204" pitchFamily="18" charset="0"/>
                        <a:cs typeface="Times New Roman" panose="02020603050405020304" pitchFamily="18" charset="0"/>
                      </a:rPr>
                      <m:t>.</m:t>
                    </m:r>
                    <m:r>
                      <a:rPr lang="en-US" sz="2200" b="0" i="0" smtClean="0">
                        <a:latin typeface="Cambria Math" panose="02040503050406030204" pitchFamily="18" charset="0"/>
                        <a:cs typeface="Times New Roman" panose="02020603050405020304" pitchFamily="18" charset="0"/>
                      </a:rPr>
                      <m:t>21</m:t>
                    </m:r>
                    <m:r>
                      <m:rPr>
                        <m:sty m:val="p"/>
                      </m:rPr>
                      <a:rPr lang="en-US" sz="2200" b="0" i="0" smtClean="0">
                        <a:latin typeface="Cambria Math" panose="02040503050406030204" pitchFamily="18" charset="0"/>
                        <a:cs typeface="Times New Roman" panose="02020603050405020304" pitchFamily="18" charset="0"/>
                      </a:rPr>
                      <m:t>m</m:t>
                    </m:r>
                  </m:oMath>
                </a14:m>
                <a:r>
                  <a:rPr lang="ar-SA" sz="2200" dirty="0">
                    <a:latin typeface="Times New Roman" panose="02020603050405020304" pitchFamily="18" charset="0"/>
                    <a:ea typeface="Times New Roman" panose="02020603050405020304" pitchFamily="18" charset="0"/>
                    <a:cs typeface="Times New Roman" panose="02020603050405020304" pitchFamily="18" charset="0"/>
                  </a:rPr>
                  <a:t> </a:t>
                </a:r>
                <a:r>
                  <a:rPr lang="en-US" sz="2200" dirty="0">
                    <a:latin typeface="Times New Roman" panose="02020603050405020304" pitchFamily="18" charset="0"/>
                    <a:ea typeface="Times New Roman" panose="02020603050405020304" pitchFamily="18" charset="0"/>
                    <a:cs typeface="Times New Roman" panose="02020603050405020304" pitchFamily="18" charset="0"/>
                  </a:rPr>
                  <a:t>Use </a:t>
                </a:r>
                <a:r>
                  <a:rPr lang="en-US" sz="2200" u="sng" dirty="0">
                    <a:latin typeface="Times New Roman" panose="02020603050405020304" pitchFamily="18" charset="0"/>
                    <a:ea typeface="Times New Roman" panose="02020603050405020304" pitchFamily="18" charset="0"/>
                    <a:cs typeface="Times New Roman" panose="02020603050405020304" pitchFamily="18" charset="0"/>
                  </a:rPr>
                  <a:t>0.25m.</a:t>
                </a:r>
              </a:p>
              <a:p>
                <a:pPr>
                  <a:lnSpc>
                    <a:spcPct val="150000"/>
                  </a:lnSpc>
                  <a:spcAft>
                    <a:spcPts val="800"/>
                  </a:spcAft>
                </a:pPr>
                <a:endParaRPr lang="en-US" sz="2200" u="sng" dirty="0">
                  <a:latin typeface="Times New Roman" panose="02020603050405020304" pitchFamily="18" charset="0"/>
                  <a:ea typeface="Times New Roman" panose="02020603050405020304" pitchFamily="18" charset="0"/>
                  <a:cs typeface="Times New Roman" panose="02020603050405020304" pitchFamily="18" charset="0"/>
                </a:endParaRPr>
              </a:p>
            </p:txBody>
          </p:sp>
        </mc:Choice>
        <mc:Fallback xmlns="">
          <p:sp>
            <p:nvSpPr>
              <p:cNvPr id="16" name="Rectangle 15">
                <a:extLst>
                  <a:ext uri="{FF2B5EF4-FFF2-40B4-BE49-F238E27FC236}">
                    <a16:creationId xmlns:a16="http://schemas.microsoft.com/office/drawing/2014/main" id="{3AF157CF-4BDD-4F95-8A7D-184BC2C64D43}"/>
                  </a:ext>
                </a:extLst>
              </p:cNvPr>
              <p:cNvSpPr>
                <a:spLocks noRot="1" noChangeAspect="1" noMove="1" noResize="1" noEditPoints="1" noAdjustHandles="1" noChangeArrowheads="1" noChangeShapeType="1" noTextEdit="1"/>
              </p:cNvSpPr>
              <p:nvPr/>
            </p:nvSpPr>
            <p:spPr>
              <a:xfrm>
                <a:off x="180179" y="4114118"/>
                <a:ext cx="4401162" cy="1363900"/>
              </a:xfrm>
              <a:prstGeom prst="rect">
                <a:avLst/>
              </a:prstGeom>
              <a:blipFill>
                <a:blip r:embed="rId2"/>
                <a:stretch>
                  <a:fillRect l="-1801"/>
                </a:stretch>
              </a:blipFill>
            </p:spPr>
            <p:txBody>
              <a:bodyPr/>
              <a:lstStyle/>
              <a:p>
                <a:r>
                  <a:rPr lang="en-US">
                    <a:noFill/>
                  </a:rPr>
                  <a:t> </a:t>
                </a:r>
              </a:p>
            </p:txBody>
          </p:sp>
        </mc:Fallback>
      </mc:AlternateContent>
      <p:sp>
        <p:nvSpPr>
          <p:cNvPr id="13" name="TextBox 12">
            <a:extLst>
              <a:ext uri="{FF2B5EF4-FFF2-40B4-BE49-F238E27FC236}">
                <a16:creationId xmlns:a16="http://schemas.microsoft.com/office/drawing/2014/main" id="{B59B197D-9AB1-490D-8078-8BBFED43E8BE}"/>
              </a:ext>
            </a:extLst>
          </p:cNvPr>
          <p:cNvSpPr txBox="1"/>
          <p:nvPr/>
        </p:nvSpPr>
        <p:spPr>
          <a:xfrm>
            <a:off x="651829" y="1903681"/>
            <a:ext cx="10582741" cy="830997"/>
          </a:xfrm>
          <a:prstGeom prst="rect">
            <a:avLst/>
          </a:prstGeom>
          <a:noFill/>
        </p:spPr>
        <p:txBody>
          <a:bodyPr wrap="square" rtlCol="0" anchor="ctr">
            <a:spAutoFit/>
          </a:bodyPr>
          <a:lstStyle/>
          <a:p>
            <a:r>
              <a:rPr lang="en-US" altLang="ko-KR" sz="2400" dirty="0">
                <a:latin typeface="Times New Roman" panose="02020603050405020304" pitchFamily="18" charset="0"/>
                <a:cs typeface="Times New Roman" panose="02020603050405020304" pitchFamily="18" charset="0"/>
              </a:rPr>
              <a:t>Type of slabs are Ribbed slabs, the floor has two system of Ribbed slabs </a:t>
            </a:r>
          </a:p>
          <a:p>
            <a:r>
              <a:rPr lang="en-US" altLang="ko-KR" sz="2400" dirty="0">
                <a:latin typeface="Times New Roman" panose="02020603050405020304" pitchFamily="18" charset="0"/>
                <a:cs typeface="Times New Roman" panose="02020603050405020304" pitchFamily="18" charset="0"/>
              </a:rPr>
              <a:t>One Way Ribbed slab and Two Way-Ribbed slab.  </a:t>
            </a:r>
            <a:endParaRPr lang="ko-KR" altLang="en-US" sz="2400" dirty="0">
              <a:latin typeface="Times New Roman" panose="02020603050405020304" pitchFamily="18" charset="0"/>
              <a:cs typeface="Times New Roman" panose="02020603050405020304" pitchFamily="18" charset="0"/>
            </a:endParaRPr>
          </a:p>
        </p:txBody>
      </p:sp>
      <p:pic>
        <p:nvPicPr>
          <p:cNvPr id="17" name="image13.png">
            <a:extLst>
              <a:ext uri="{FF2B5EF4-FFF2-40B4-BE49-F238E27FC236}">
                <a16:creationId xmlns:a16="http://schemas.microsoft.com/office/drawing/2014/main" id="{4B7F68A2-68A5-4E77-B54D-58286CB5335B}"/>
              </a:ext>
            </a:extLst>
          </p:cNvPr>
          <p:cNvPicPr/>
          <p:nvPr/>
        </p:nvPicPr>
        <p:blipFill>
          <a:blip r:embed="rId3" cstate="print"/>
          <a:stretch>
            <a:fillRect/>
          </a:stretch>
        </p:blipFill>
        <p:spPr>
          <a:xfrm>
            <a:off x="5537059" y="4007451"/>
            <a:ext cx="3526790" cy="2343150"/>
          </a:xfrm>
          <a:prstGeom prst="rect">
            <a:avLst/>
          </a:prstGeom>
        </p:spPr>
      </p:pic>
    </p:spTree>
    <p:extLst>
      <p:ext uri="{BB962C8B-B14F-4D97-AF65-F5344CB8AC3E}">
        <p14:creationId xmlns:p14="http://schemas.microsoft.com/office/powerpoint/2010/main" val="16227843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D1AE3FB-4EB9-4FE6-8E65-B5FAA422F121}"/>
              </a:ext>
            </a:extLst>
          </p:cNvPr>
          <p:cNvSpPr>
            <a:spLocks noGrp="1"/>
          </p:cNvSpPr>
          <p:nvPr>
            <p:ph type="body" sz="quarter" idx="10"/>
          </p:nvPr>
        </p:nvSpPr>
        <p:spPr>
          <a:xfrm>
            <a:off x="654394" y="287255"/>
            <a:ext cx="11219558" cy="724247"/>
          </a:xfrm>
        </p:spPr>
        <p:txBody>
          <a:bodyPr/>
          <a:lstStyle/>
          <a:p>
            <a:r>
              <a:rPr lang="en-US" sz="3200" dirty="0">
                <a:solidFill>
                  <a:schemeClr val="accent1"/>
                </a:solidFill>
                <a:latin typeface="Times New Roman" panose="02020603050405020304" pitchFamily="18" charset="0"/>
                <a:cs typeface="Times New Roman" panose="02020603050405020304" pitchFamily="18" charset="0"/>
              </a:rPr>
              <a:t>slab distribution plane:-</a:t>
            </a:r>
          </a:p>
        </p:txBody>
      </p:sp>
      <p:sp>
        <p:nvSpPr>
          <p:cNvPr id="19" name="TextBox 18">
            <a:extLst>
              <a:ext uri="{FF2B5EF4-FFF2-40B4-BE49-F238E27FC236}">
                <a16:creationId xmlns:a16="http://schemas.microsoft.com/office/drawing/2014/main" id="{7F1AC96C-CA01-486C-9BAD-F4CA8BC99D53}"/>
              </a:ext>
            </a:extLst>
          </p:cNvPr>
          <p:cNvSpPr txBox="1"/>
          <p:nvPr/>
        </p:nvSpPr>
        <p:spPr>
          <a:xfrm>
            <a:off x="4188944" y="6241202"/>
            <a:ext cx="3457559" cy="400110"/>
          </a:xfrm>
          <a:prstGeom prst="rect">
            <a:avLst/>
          </a:prstGeom>
          <a:noFill/>
        </p:spPr>
        <p:txBody>
          <a:bodyPr wrap="square" rtlCol="0">
            <a:spAutoFit/>
          </a:bodyPr>
          <a:lstStyle/>
          <a:p>
            <a:r>
              <a:rPr lang="en-US" altLang="ko-KR" sz="2000" dirty="0">
                <a:latin typeface="Times New Roman" panose="02020603050405020304" pitchFamily="18" charset="0"/>
                <a:cs typeface="Times New Roman" panose="02020603050405020304" pitchFamily="18" charset="0"/>
              </a:rPr>
              <a:t>Figure-</a:t>
            </a:r>
            <a:r>
              <a:rPr lang="en-US" sz="2000" dirty="0">
                <a:latin typeface="Times New Roman" panose="02020603050405020304" pitchFamily="18" charset="0"/>
                <a:cs typeface="Times New Roman" panose="02020603050405020304" pitchFamily="18" charset="0"/>
              </a:rPr>
              <a:t> slab distribution plane</a:t>
            </a:r>
            <a:r>
              <a:rPr lang="en-US" altLang="ko-KR" sz="2000" dirty="0">
                <a:latin typeface="Times New Roman" panose="02020603050405020304" pitchFamily="18" charset="0"/>
                <a:cs typeface="Times New Roman" panose="02020603050405020304" pitchFamily="18" charset="0"/>
              </a:rPr>
              <a:t>.</a:t>
            </a:r>
            <a:endParaRPr lang="ko-KR" altLang="en-US" sz="2000"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ADB64155-BA7E-417D-832E-355C2B434A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38180" y="1109339"/>
            <a:ext cx="5115639" cy="4639322"/>
          </a:xfrm>
          <a:prstGeom prst="rect">
            <a:avLst/>
          </a:prstGeom>
        </p:spPr>
      </p:pic>
    </p:spTree>
    <p:extLst>
      <p:ext uri="{BB962C8B-B14F-4D97-AF65-F5344CB8AC3E}">
        <p14:creationId xmlns:p14="http://schemas.microsoft.com/office/powerpoint/2010/main" val="6421044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83C6212-FF38-4964-B4E3-1254C103B291}"/>
              </a:ext>
            </a:extLst>
          </p:cNvPr>
          <p:cNvSpPr txBox="1"/>
          <p:nvPr/>
        </p:nvSpPr>
        <p:spPr>
          <a:xfrm>
            <a:off x="651829" y="198002"/>
            <a:ext cx="6782642" cy="923330"/>
          </a:xfrm>
          <a:prstGeom prst="rect">
            <a:avLst/>
          </a:prstGeom>
          <a:noFill/>
        </p:spPr>
        <p:txBody>
          <a:bodyPr wrap="square" rtlCol="0" anchor="ctr">
            <a:spAutoFit/>
          </a:bodyPr>
          <a:lstStyle/>
          <a:p>
            <a:r>
              <a:rPr lang="en-US" altLang="ko-KR" sz="5400" dirty="0">
                <a:solidFill>
                  <a:schemeClr val="tx1">
                    <a:lumMod val="95000"/>
                    <a:lumOff val="5000"/>
                  </a:schemeClr>
                </a:solidFill>
                <a:latin typeface="Times New Roman" panose="02020603050405020304" pitchFamily="18" charset="0"/>
                <a:cs typeface="Times New Roman" panose="02020603050405020304" pitchFamily="18" charset="0"/>
              </a:rPr>
              <a:t>02 Preliminary design</a:t>
            </a:r>
            <a:endParaRPr lang="ko-KR" altLang="en-US" sz="5400"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9BB0E89E-2F68-4D6A-A41B-52DE86ED0118}"/>
              </a:ext>
            </a:extLst>
          </p:cNvPr>
          <p:cNvSpPr txBox="1"/>
          <p:nvPr/>
        </p:nvSpPr>
        <p:spPr>
          <a:xfrm>
            <a:off x="559065" y="1187600"/>
            <a:ext cx="6163615" cy="584775"/>
          </a:xfrm>
          <a:prstGeom prst="rect">
            <a:avLst/>
          </a:prstGeom>
          <a:noFill/>
        </p:spPr>
        <p:txBody>
          <a:bodyPr wrap="square" rtlCol="0">
            <a:spAutoFit/>
          </a:bodyPr>
          <a:lstStyle/>
          <a:p>
            <a:r>
              <a:rPr lang="en-US" altLang="ko-KR" sz="3200" dirty="0">
                <a:solidFill>
                  <a:schemeClr val="tx1">
                    <a:lumMod val="95000"/>
                    <a:lumOff val="5000"/>
                  </a:schemeClr>
                </a:solidFill>
                <a:latin typeface="Times New Roman" panose="02020603050405020304" pitchFamily="18" charset="0"/>
                <a:cs typeface="Times New Roman" panose="02020603050405020304" pitchFamily="18" charset="0"/>
              </a:rPr>
              <a:t>Beam preliminary design:- </a:t>
            </a:r>
          </a:p>
        </p:txBody>
      </p:sp>
      <p:sp>
        <p:nvSpPr>
          <p:cNvPr id="10" name="Chevron 3">
            <a:extLst>
              <a:ext uri="{FF2B5EF4-FFF2-40B4-BE49-F238E27FC236}">
                <a16:creationId xmlns:a16="http://schemas.microsoft.com/office/drawing/2014/main" id="{6A4751E8-8F8B-4395-B6A6-ECAC19298780}"/>
              </a:ext>
            </a:extLst>
          </p:cNvPr>
          <p:cNvSpPr/>
          <p:nvPr/>
        </p:nvSpPr>
        <p:spPr>
          <a:xfrm>
            <a:off x="133273" y="2010878"/>
            <a:ext cx="478800" cy="5586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16" name="Rectangle 15">
            <a:extLst>
              <a:ext uri="{FF2B5EF4-FFF2-40B4-BE49-F238E27FC236}">
                <a16:creationId xmlns:a16="http://schemas.microsoft.com/office/drawing/2014/main" id="{3AF157CF-4BDD-4F95-8A7D-184BC2C64D43}"/>
              </a:ext>
            </a:extLst>
          </p:cNvPr>
          <p:cNvSpPr/>
          <p:nvPr/>
        </p:nvSpPr>
        <p:spPr>
          <a:xfrm>
            <a:off x="372673" y="2528585"/>
            <a:ext cx="7594599" cy="4812343"/>
          </a:xfrm>
          <a:prstGeom prst="rect">
            <a:avLst/>
          </a:prstGeom>
        </p:spPr>
        <p:txBody>
          <a:bodyPr wrap="square">
            <a:spAutoFit/>
          </a:bodyPr>
          <a:lstStyle/>
          <a:p>
            <a:pPr>
              <a:lnSpc>
                <a:spcPct val="150000"/>
              </a:lnSpc>
              <a:spcAft>
                <a:spcPts val="800"/>
              </a:spcAft>
            </a:pPr>
            <a:r>
              <a:rPr lang="en-US" sz="2200" dirty="0">
                <a:latin typeface="Times New Roman" panose="02020603050405020304" pitchFamily="18" charset="0"/>
                <a:ea typeface="Times New Roman" panose="02020603050405020304" pitchFamily="18" charset="0"/>
                <a:cs typeface="Times New Roman" panose="02020603050405020304" pitchFamily="18" charset="0"/>
              </a:rPr>
              <a:t>Thickness the same as one way-ribbed slab</a:t>
            </a:r>
          </a:p>
          <a:p>
            <a:pPr>
              <a:lnSpc>
                <a:spcPct val="150000"/>
              </a:lnSpc>
              <a:spcAft>
                <a:spcPts val="800"/>
              </a:spcAft>
            </a:pPr>
            <a:r>
              <a:rPr lang="en-US" sz="2200" dirty="0">
                <a:latin typeface="Times New Roman" panose="02020603050405020304" pitchFamily="18" charset="0"/>
                <a:ea typeface="Times New Roman" panose="02020603050405020304" pitchFamily="18" charset="0"/>
                <a:cs typeface="Times New Roman" panose="02020603050405020304" pitchFamily="18" charset="0"/>
              </a:rPr>
              <a:t>Slabs section dimensions </a:t>
            </a:r>
          </a:p>
          <a:p>
            <a:pPr>
              <a:lnSpc>
                <a:spcPct val="150000"/>
              </a:lnSpc>
              <a:spcAft>
                <a:spcPts val="800"/>
              </a:spcAft>
            </a:pPr>
            <a:r>
              <a:rPr lang="en-US" sz="2200" dirty="0">
                <a:latin typeface="Times New Roman" panose="02020603050405020304" pitchFamily="18" charset="0"/>
                <a:ea typeface="Times New Roman" panose="02020603050405020304" pitchFamily="18" charset="0"/>
                <a:cs typeface="Times New Roman" panose="02020603050405020304" pitchFamily="18" charset="0"/>
              </a:rPr>
              <a:t>Stem width = 150 mm </a:t>
            </a:r>
          </a:p>
          <a:p>
            <a:pPr>
              <a:lnSpc>
                <a:spcPct val="150000"/>
              </a:lnSpc>
              <a:spcAft>
                <a:spcPts val="800"/>
              </a:spcAft>
            </a:pPr>
            <a:r>
              <a:rPr lang="en-US" sz="2200" dirty="0">
                <a:latin typeface="Times New Roman" panose="02020603050405020304" pitchFamily="18" charset="0"/>
                <a:ea typeface="Times New Roman" panose="02020603050405020304" pitchFamily="18" charset="0"/>
                <a:cs typeface="Times New Roman" panose="02020603050405020304" pitchFamily="18" charset="0"/>
              </a:rPr>
              <a:t>Overall depth = 250 mm </a:t>
            </a:r>
          </a:p>
          <a:p>
            <a:pPr>
              <a:lnSpc>
                <a:spcPct val="150000"/>
              </a:lnSpc>
              <a:spcAft>
                <a:spcPts val="800"/>
              </a:spcAft>
            </a:pPr>
            <a:r>
              <a:rPr lang="en-US" sz="2200" dirty="0">
                <a:latin typeface="Times New Roman" panose="02020603050405020304" pitchFamily="18" charset="0"/>
                <a:ea typeface="Times New Roman" panose="02020603050405020304" pitchFamily="18" charset="0"/>
                <a:cs typeface="Times New Roman" panose="02020603050405020304" pitchFamily="18" charset="0"/>
              </a:rPr>
              <a:t>Slab thickness = 80 mm </a:t>
            </a:r>
          </a:p>
          <a:p>
            <a:pPr>
              <a:lnSpc>
                <a:spcPct val="150000"/>
              </a:lnSpc>
              <a:spcAft>
                <a:spcPts val="800"/>
              </a:spcAft>
            </a:pPr>
            <a:r>
              <a:rPr lang="en-US" sz="2200" dirty="0">
                <a:latin typeface="Times New Roman" panose="02020603050405020304" pitchFamily="18" charset="0"/>
                <a:ea typeface="Times New Roman" panose="02020603050405020304" pitchFamily="18" charset="0"/>
                <a:cs typeface="Times New Roman" panose="02020603050405020304" pitchFamily="18" charset="0"/>
              </a:rPr>
              <a:t>Block width = 400 mm </a:t>
            </a:r>
          </a:p>
          <a:p>
            <a:pPr>
              <a:lnSpc>
                <a:spcPct val="150000"/>
              </a:lnSpc>
              <a:spcAft>
                <a:spcPts val="800"/>
              </a:spcAft>
            </a:pPr>
            <a:r>
              <a:rPr lang="en-US" sz="2200" dirty="0">
                <a:latin typeface="Times New Roman" panose="02020603050405020304" pitchFamily="18" charset="0"/>
                <a:ea typeface="Times New Roman" panose="02020603050405020304" pitchFamily="18" charset="0"/>
                <a:cs typeface="Times New Roman" panose="02020603050405020304" pitchFamily="18" charset="0"/>
              </a:rPr>
              <a:t>Rib spacing = 550 mm, for two-way ribbed in both direction. </a:t>
            </a:r>
          </a:p>
          <a:p>
            <a:pPr>
              <a:lnSpc>
                <a:spcPct val="150000"/>
              </a:lnSpc>
              <a:spcAft>
                <a:spcPts val="800"/>
              </a:spcAft>
            </a:pPr>
            <a:endParaRPr lang="en-US" sz="2200" u="sng" dirty="0">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14" name="Rectangle 13">
            <a:extLst>
              <a:ext uri="{FF2B5EF4-FFF2-40B4-BE49-F238E27FC236}">
                <a16:creationId xmlns:a16="http://schemas.microsoft.com/office/drawing/2014/main" id="{BE5EE010-CBD6-44DE-A1AC-776FAFDF2266}"/>
              </a:ext>
            </a:extLst>
          </p:cNvPr>
          <p:cNvSpPr/>
          <p:nvPr/>
        </p:nvSpPr>
        <p:spPr>
          <a:xfrm>
            <a:off x="651829" y="1880791"/>
            <a:ext cx="4401162" cy="539378"/>
          </a:xfrm>
          <a:prstGeom prst="rect">
            <a:avLst/>
          </a:prstGeom>
        </p:spPr>
        <p:txBody>
          <a:bodyPr wrap="square">
            <a:spAutoFit/>
          </a:bodyPr>
          <a:lstStyle/>
          <a:p>
            <a:pPr>
              <a:lnSpc>
                <a:spcPct val="150000"/>
              </a:lnSpc>
              <a:spcAft>
                <a:spcPts val="800"/>
              </a:spcAft>
            </a:pPr>
            <a:r>
              <a:rPr lang="en-US" sz="2200" dirty="0">
                <a:latin typeface="Times New Roman" panose="02020603050405020304" pitchFamily="18" charset="0"/>
                <a:ea typeface="Times New Roman" panose="02020603050405020304" pitchFamily="18" charset="0"/>
                <a:cs typeface="Times New Roman" panose="02020603050405020304" pitchFamily="18" charset="0"/>
              </a:rPr>
              <a:t>For Tow Way-Ribbed slab </a:t>
            </a:r>
            <a:endParaRPr lang="en-US" sz="2200" u="sng" dirty="0">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18" name="Rectangle 17">
            <a:extLst>
              <a:ext uri="{FF2B5EF4-FFF2-40B4-BE49-F238E27FC236}">
                <a16:creationId xmlns:a16="http://schemas.microsoft.com/office/drawing/2014/main" id="{B46C2747-7B69-4487-8CF0-A505DCF2A396}"/>
              </a:ext>
            </a:extLst>
          </p:cNvPr>
          <p:cNvSpPr/>
          <p:nvPr/>
        </p:nvSpPr>
        <p:spPr>
          <a:xfrm>
            <a:off x="7434471" y="4564388"/>
            <a:ext cx="3007521" cy="1062920"/>
          </a:xfrm>
          <a:prstGeom prst="rect">
            <a:avLst/>
          </a:prstGeom>
        </p:spPr>
        <p:txBody>
          <a:bodyPr wrap="square">
            <a:spAutoFit/>
          </a:bodyPr>
          <a:lstStyle/>
          <a:p>
            <a:pPr>
              <a:lnSpc>
                <a:spcPct val="150000"/>
              </a:lnSpc>
              <a:spcAft>
                <a:spcPts val="800"/>
              </a:spcAft>
            </a:pPr>
            <a:r>
              <a:rPr lang="en-US" sz="2000" dirty="0">
                <a:latin typeface="Times New Roman" panose="02020603050405020304" pitchFamily="18" charset="0"/>
                <a:ea typeface="Times New Roman" panose="02020603050405020304" pitchFamily="18" charset="0"/>
                <a:cs typeface="Times New Roman" panose="02020603050405020304" pitchFamily="18" charset="0"/>
              </a:rPr>
              <a:t>Figure- section in slab</a:t>
            </a:r>
            <a:endParaRPr lang="en-US" sz="2000" u="sng" dirty="0">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50000"/>
              </a:lnSpc>
              <a:spcAft>
                <a:spcPts val="800"/>
              </a:spcAft>
            </a:pPr>
            <a:endParaRPr lang="en-US" sz="2000" u="sng" dirty="0">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9" name="Picture 8">
            <a:extLst>
              <a:ext uri="{FF2B5EF4-FFF2-40B4-BE49-F238E27FC236}">
                <a16:creationId xmlns:a16="http://schemas.microsoft.com/office/drawing/2014/main" id="{8E0622F8-F54D-412E-B96B-2817285BE9AA}"/>
              </a:ext>
            </a:extLst>
          </p:cNvPr>
          <p:cNvPicPr/>
          <p:nvPr/>
        </p:nvPicPr>
        <p:blipFill>
          <a:blip r:embed="rId2">
            <a:extLst>
              <a:ext uri="{28A0092B-C50C-407E-A947-70E740481C1C}">
                <a14:useLocalDpi xmlns:a14="http://schemas.microsoft.com/office/drawing/2010/main" val="0"/>
              </a:ext>
            </a:extLst>
          </a:blip>
          <a:stretch>
            <a:fillRect/>
          </a:stretch>
        </p:blipFill>
        <p:spPr>
          <a:xfrm>
            <a:off x="5571547" y="1895996"/>
            <a:ext cx="6044945" cy="2567263"/>
          </a:xfrm>
          <a:prstGeom prst="rect">
            <a:avLst/>
          </a:prstGeom>
        </p:spPr>
      </p:pic>
    </p:spTree>
    <p:extLst>
      <p:ext uri="{BB962C8B-B14F-4D97-AF65-F5344CB8AC3E}">
        <p14:creationId xmlns:p14="http://schemas.microsoft.com/office/powerpoint/2010/main" val="35226492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83C6212-FF38-4964-B4E3-1254C103B291}"/>
              </a:ext>
            </a:extLst>
          </p:cNvPr>
          <p:cNvSpPr txBox="1"/>
          <p:nvPr/>
        </p:nvSpPr>
        <p:spPr>
          <a:xfrm>
            <a:off x="651829" y="198002"/>
            <a:ext cx="6782642" cy="923330"/>
          </a:xfrm>
          <a:prstGeom prst="rect">
            <a:avLst/>
          </a:prstGeom>
          <a:noFill/>
        </p:spPr>
        <p:txBody>
          <a:bodyPr wrap="square" rtlCol="0" anchor="ctr">
            <a:spAutoFit/>
          </a:bodyPr>
          <a:lstStyle/>
          <a:p>
            <a:r>
              <a:rPr lang="en-US" altLang="ko-KR" sz="5400" dirty="0">
                <a:solidFill>
                  <a:schemeClr val="tx1">
                    <a:lumMod val="95000"/>
                    <a:lumOff val="5000"/>
                  </a:schemeClr>
                </a:solidFill>
                <a:latin typeface="Times New Roman" panose="02020603050405020304" pitchFamily="18" charset="0"/>
                <a:cs typeface="Times New Roman" panose="02020603050405020304" pitchFamily="18" charset="0"/>
              </a:rPr>
              <a:t>02 Preliminary design</a:t>
            </a:r>
            <a:endParaRPr lang="ko-KR" altLang="en-US" sz="5400"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9BB0E89E-2F68-4D6A-A41B-52DE86ED0118}"/>
              </a:ext>
            </a:extLst>
          </p:cNvPr>
          <p:cNvSpPr txBox="1"/>
          <p:nvPr/>
        </p:nvSpPr>
        <p:spPr>
          <a:xfrm>
            <a:off x="559065" y="1187600"/>
            <a:ext cx="6163615" cy="584775"/>
          </a:xfrm>
          <a:prstGeom prst="rect">
            <a:avLst/>
          </a:prstGeom>
          <a:noFill/>
        </p:spPr>
        <p:txBody>
          <a:bodyPr wrap="square" rtlCol="0">
            <a:spAutoFit/>
          </a:bodyPr>
          <a:lstStyle/>
          <a:p>
            <a:r>
              <a:rPr lang="en-US" altLang="ko-KR" sz="3200" dirty="0">
                <a:solidFill>
                  <a:schemeClr val="tx1">
                    <a:lumMod val="95000"/>
                    <a:lumOff val="5000"/>
                  </a:schemeClr>
                </a:solidFill>
                <a:latin typeface="Times New Roman" panose="02020603050405020304" pitchFamily="18" charset="0"/>
                <a:cs typeface="Times New Roman" panose="02020603050405020304" pitchFamily="18" charset="0"/>
              </a:rPr>
              <a:t>beam preliminary design:- </a:t>
            </a:r>
          </a:p>
        </p:txBody>
      </p:sp>
      <p:sp>
        <p:nvSpPr>
          <p:cNvPr id="8" name="Rectangle 7">
            <a:extLst>
              <a:ext uri="{FF2B5EF4-FFF2-40B4-BE49-F238E27FC236}">
                <a16:creationId xmlns:a16="http://schemas.microsoft.com/office/drawing/2014/main" id="{C5C6CC1C-F85B-4C3C-9EFC-D5FE5D827060}"/>
              </a:ext>
            </a:extLst>
          </p:cNvPr>
          <p:cNvSpPr/>
          <p:nvPr/>
        </p:nvSpPr>
        <p:spPr>
          <a:xfrm>
            <a:off x="625325" y="2011885"/>
            <a:ext cx="7005444" cy="430887"/>
          </a:xfrm>
          <a:prstGeom prst="rect">
            <a:avLst/>
          </a:prstGeom>
        </p:spPr>
        <p:txBody>
          <a:bodyPr wrap="none">
            <a:spAutoFit/>
          </a:bodyPr>
          <a:lstStyle/>
          <a:p>
            <a:r>
              <a:rPr lang="en-US" sz="2200" dirty="0">
                <a:latin typeface="Times New Roman" panose="02020603050405020304" pitchFamily="18" charset="0"/>
              </a:rPr>
              <a:t>System of beam used is hidden beams between all columns.</a:t>
            </a:r>
          </a:p>
        </p:txBody>
      </p:sp>
      <p:sp>
        <p:nvSpPr>
          <p:cNvPr id="10" name="Chevron 3">
            <a:extLst>
              <a:ext uri="{FF2B5EF4-FFF2-40B4-BE49-F238E27FC236}">
                <a16:creationId xmlns:a16="http://schemas.microsoft.com/office/drawing/2014/main" id="{6A4751E8-8F8B-4395-B6A6-ECAC19298780}"/>
              </a:ext>
            </a:extLst>
          </p:cNvPr>
          <p:cNvSpPr/>
          <p:nvPr/>
        </p:nvSpPr>
        <p:spPr>
          <a:xfrm>
            <a:off x="133273" y="2010878"/>
            <a:ext cx="478800" cy="5586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11" name="Chevron 3">
            <a:extLst>
              <a:ext uri="{FF2B5EF4-FFF2-40B4-BE49-F238E27FC236}">
                <a16:creationId xmlns:a16="http://schemas.microsoft.com/office/drawing/2014/main" id="{817EDA52-7842-421A-9AA9-F8C8E049D5C4}"/>
              </a:ext>
            </a:extLst>
          </p:cNvPr>
          <p:cNvSpPr/>
          <p:nvPr/>
        </p:nvSpPr>
        <p:spPr>
          <a:xfrm>
            <a:off x="135745" y="2817392"/>
            <a:ext cx="478800" cy="5586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12" name="Rectangle 11">
            <a:extLst>
              <a:ext uri="{FF2B5EF4-FFF2-40B4-BE49-F238E27FC236}">
                <a16:creationId xmlns:a16="http://schemas.microsoft.com/office/drawing/2014/main" id="{7D022DDA-790D-4338-B6BB-05A2D2DC6291}"/>
              </a:ext>
            </a:extLst>
          </p:cNvPr>
          <p:cNvSpPr/>
          <p:nvPr/>
        </p:nvSpPr>
        <p:spPr>
          <a:xfrm>
            <a:off x="651829" y="2870400"/>
            <a:ext cx="6421951" cy="430887"/>
          </a:xfrm>
          <a:prstGeom prst="rect">
            <a:avLst/>
          </a:prstGeom>
        </p:spPr>
        <p:txBody>
          <a:bodyPr wrap="none">
            <a:spAutoFit/>
          </a:bodyPr>
          <a:lstStyle/>
          <a:p>
            <a:r>
              <a:rPr lang="en-US" sz="2200" dirty="0">
                <a:latin typeface="Times New Roman" panose="02020603050405020304" pitchFamily="18" charset="0"/>
              </a:rPr>
              <a:t>Dimension of beam will be determine as the following:</a:t>
            </a:r>
          </a:p>
        </p:txBody>
      </p:sp>
      <p:sp>
        <p:nvSpPr>
          <p:cNvPr id="16" name="Rectangle 15">
            <a:extLst>
              <a:ext uri="{FF2B5EF4-FFF2-40B4-BE49-F238E27FC236}">
                <a16:creationId xmlns:a16="http://schemas.microsoft.com/office/drawing/2014/main" id="{3AF157CF-4BDD-4F95-8A7D-184BC2C64D43}"/>
              </a:ext>
            </a:extLst>
          </p:cNvPr>
          <p:cNvSpPr/>
          <p:nvPr/>
        </p:nvSpPr>
        <p:spPr>
          <a:xfrm>
            <a:off x="259738" y="3623906"/>
            <a:ext cx="6661762" cy="1760225"/>
          </a:xfrm>
          <a:prstGeom prst="rect">
            <a:avLst/>
          </a:prstGeom>
        </p:spPr>
        <p:txBody>
          <a:bodyPr wrap="square">
            <a:spAutoFit/>
          </a:bodyPr>
          <a:lstStyle/>
          <a:p>
            <a:pPr>
              <a:lnSpc>
                <a:spcPct val="150000"/>
              </a:lnSpc>
              <a:spcAft>
                <a:spcPts val="800"/>
              </a:spcAft>
            </a:pPr>
            <a:r>
              <a:rPr lang="en-US" sz="2200" dirty="0">
                <a:latin typeface="Times New Roman" panose="02020603050405020304" pitchFamily="18" charset="0"/>
                <a:ea typeface="Times New Roman" panose="02020603050405020304" pitchFamily="18" charset="0"/>
                <a:cs typeface="Times New Roman" panose="02020603050405020304" pitchFamily="18" charset="0"/>
              </a:rPr>
              <a:t>Thickness h as the thickness of slab = 25 cm</a:t>
            </a:r>
            <a:endParaRPr lang="ar-SA" sz="2200" dirty="0">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50000"/>
              </a:lnSpc>
              <a:spcAft>
                <a:spcPts val="800"/>
              </a:spcAft>
            </a:pPr>
            <a:r>
              <a:rPr lang="en-US" sz="2200" dirty="0">
                <a:latin typeface="Times New Roman" panose="02020603050405020304" pitchFamily="18" charset="0"/>
                <a:ea typeface="Times New Roman" panose="02020603050405020304" pitchFamily="18" charset="0"/>
                <a:cs typeface="Times New Roman" panose="02020603050405020304" pitchFamily="18" charset="0"/>
              </a:rPr>
              <a:t>b =  2*d = 0.50 m.</a:t>
            </a:r>
          </a:p>
          <a:p>
            <a:pPr>
              <a:lnSpc>
                <a:spcPct val="150000"/>
              </a:lnSpc>
              <a:spcAft>
                <a:spcPts val="800"/>
              </a:spcAft>
            </a:pPr>
            <a:endParaRPr lang="en-US" sz="2200" u="sng" dirty="0">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9" name="Picture 8">
            <a:extLst>
              <a:ext uri="{FF2B5EF4-FFF2-40B4-BE49-F238E27FC236}">
                <a16:creationId xmlns:a16="http://schemas.microsoft.com/office/drawing/2014/main" id="{0B87C294-1A8E-4924-BBBF-12097F272C32}"/>
              </a:ext>
            </a:extLst>
          </p:cNvPr>
          <p:cNvPicPr/>
          <p:nvPr/>
        </p:nvPicPr>
        <p:blipFill>
          <a:blip r:embed="rId2">
            <a:extLst>
              <a:ext uri="{28A0092B-C50C-407E-A947-70E740481C1C}">
                <a14:useLocalDpi xmlns:a14="http://schemas.microsoft.com/office/drawing/2010/main" val="0"/>
              </a:ext>
            </a:extLst>
          </a:blip>
          <a:stretch>
            <a:fillRect/>
          </a:stretch>
        </p:blipFill>
        <p:spPr>
          <a:xfrm>
            <a:off x="7890994" y="1096478"/>
            <a:ext cx="3426580" cy="2036466"/>
          </a:xfrm>
          <a:prstGeom prst="rect">
            <a:avLst/>
          </a:prstGeom>
        </p:spPr>
      </p:pic>
      <p:sp>
        <p:nvSpPr>
          <p:cNvPr id="13" name="TextBox 12">
            <a:extLst>
              <a:ext uri="{FF2B5EF4-FFF2-40B4-BE49-F238E27FC236}">
                <a16:creationId xmlns:a16="http://schemas.microsoft.com/office/drawing/2014/main" id="{6E50D5F5-2611-4352-9295-EE4C720D54C6}"/>
              </a:ext>
            </a:extLst>
          </p:cNvPr>
          <p:cNvSpPr txBox="1"/>
          <p:nvPr/>
        </p:nvSpPr>
        <p:spPr>
          <a:xfrm>
            <a:off x="7630769" y="3059668"/>
            <a:ext cx="6093500" cy="369332"/>
          </a:xfrm>
          <a:prstGeom prst="rect">
            <a:avLst/>
          </a:prstGeom>
          <a:noFill/>
        </p:spPr>
        <p:txBody>
          <a:bodyPr wrap="square">
            <a:spAutoFit/>
          </a:bodyPr>
          <a:lstStyle/>
          <a:p>
            <a:r>
              <a:rPr lang="en-US" sz="1800" dirty="0">
                <a:effectLst/>
                <a:latin typeface="Times New Roman" panose="02020603050405020304" pitchFamily="18" charset="0"/>
                <a:ea typeface="Calibri" panose="020F0502020204030204" pitchFamily="34" charset="0"/>
                <a:cs typeface="Arial" panose="020B0604020202020204" pitchFamily="34" charset="0"/>
              </a:rPr>
              <a:t>Figure  main beam dimension </a:t>
            </a:r>
            <a:endParaRPr lang="en-US" dirty="0"/>
          </a:p>
        </p:txBody>
      </p:sp>
      <p:pic>
        <p:nvPicPr>
          <p:cNvPr id="14" name="Picture 13">
            <a:extLst>
              <a:ext uri="{FF2B5EF4-FFF2-40B4-BE49-F238E27FC236}">
                <a16:creationId xmlns:a16="http://schemas.microsoft.com/office/drawing/2014/main" id="{225B0684-D577-45F2-B7A9-FA0DAFF70D30}"/>
              </a:ext>
            </a:extLst>
          </p:cNvPr>
          <p:cNvPicPr/>
          <p:nvPr/>
        </p:nvPicPr>
        <p:blipFill>
          <a:blip r:embed="rId3">
            <a:extLst>
              <a:ext uri="{28A0092B-C50C-407E-A947-70E740481C1C}">
                <a14:useLocalDpi xmlns:a14="http://schemas.microsoft.com/office/drawing/2010/main" val="0"/>
              </a:ext>
            </a:extLst>
          </a:blip>
          <a:stretch>
            <a:fillRect/>
          </a:stretch>
        </p:blipFill>
        <p:spPr>
          <a:xfrm>
            <a:off x="8296269" y="3488656"/>
            <a:ext cx="2381250" cy="1895475"/>
          </a:xfrm>
          <a:prstGeom prst="rect">
            <a:avLst/>
          </a:prstGeom>
        </p:spPr>
      </p:pic>
      <p:sp>
        <p:nvSpPr>
          <p:cNvPr id="15" name="TextBox 14">
            <a:extLst>
              <a:ext uri="{FF2B5EF4-FFF2-40B4-BE49-F238E27FC236}">
                <a16:creationId xmlns:a16="http://schemas.microsoft.com/office/drawing/2014/main" id="{A1EF4DA3-7C64-406F-80C5-D25C3BD06801}"/>
              </a:ext>
            </a:extLst>
          </p:cNvPr>
          <p:cNvSpPr txBox="1"/>
          <p:nvPr/>
        </p:nvSpPr>
        <p:spPr>
          <a:xfrm>
            <a:off x="7434471" y="5440006"/>
            <a:ext cx="6865494" cy="369332"/>
          </a:xfrm>
          <a:prstGeom prst="rect">
            <a:avLst/>
          </a:prstGeom>
          <a:noFill/>
        </p:spPr>
        <p:txBody>
          <a:bodyPr wrap="square">
            <a:spAutoFit/>
          </a:bodyPr>
          <a:lstStyle/>
          <a:p>
            <a:r>
              <a:rPr lang="en-US" sz="1800" dirty="0">
                <a:effectLst/>
                <a:latin typeface="Times New Roman" panose="02020603050405020304" pitchFamily="18" charset="0"/>
                <a:ea typeface="Calibri" panose="020F0502020204030204" pitchFamily="34" charset="0"/>
                <a:cs typeface="Arial" panose="020B0604020202020204" pitchFamily="34" charset="0"/>
              </a:rPr>
              <a:t>Figure  secondary beam dimension </a:t>
            </a:r>
            <a:endParaRPr lang="en-US" dirty="0"/>
          </a:p>
        </p:txBody>
      </p:sp>
      <p:sp>
        <p:nvSpPr>
          <p:cNvPr id="17" name="Chevron 3">
            <a:extLst>
              <a:ext uri="{FF2B5EF4-FFF2-40B4-BE49-F238E27FC236}">
                <a16:creationId xmlns:a16="http://schemas.microsoft.com/office/drawing/2014/main" id="{9DB3EB18-1DD6-4103-ABBD-77EC83F11278}"/>
              </a:ext>
            </a:extLst>
          </p:cNvPr>
          <p:cNvSpPr/>
          <p:nvPr/>
        </p:nvSpPr>
        <p:spPr>
          <a:xfrm>
            <a:off x="259738" y="4948223"/>
            <a:ext cx="478800" cy="5586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18" name="Rectangle 17">
            <a:extLst>
              <a:ext uri="{FF2B5EF4-FFF2-40B4-BE49-F238E27FC236}">
                <a16:creationId xmlns:a16="http://schemas.microsoft.com/office/drawing/2014/main" id="{5BCF4E50-7601-413D-B70F-2C7A1A5C956A}"/>
              </a:ext>
            </a:extLst>
          </p:cNvPr>
          <p:cNvSpPr/>
          <p:nvPr/>
        </p:nvSpPr>
        <p:spPr>
          <a:xfrm>
            <a:off x="775822" y="5001231"/>
            <a:ext cx="5761514" cy="430887"/>
          </a:xfrm>
          <a:prstGeom prst="rect">
            <a:avLst/>
          </a:prstGeom>
        </p:spPr>
        <p:txBody>
          <a:bodyPr wrap="none">
            <a:spAutoFit/>
          </a:bodyPr>
          <a:lstStyle/>
          <a:p>
            <a:r>
              <a:rPr lang="en-US" sz="2200" dirty="0">
                <a:latin typeface="Times New Roman" panose="02020603050405020304" pitchFamily="18" charset="0"/>
              </a:rPr>
              <a:t>Dimension of secondary beam used 0.25 X 0.3 m</a:t>
            </a:r>
          </a:p>
        </p:txBody>
      </p:sp>
    </p:spTree>
    <p:extLst>
      <p:ext uri="{BB962C8B-B14F-4D97-AF65-F5344CB8AC3E}">
        <p14:creationId xmlns:p14="http://schemas.microsoft.com/office/powerpoint/2010/main" val="38103567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6289210-E991-43C2-9FE0-B413F66EC565}"/>
              </a:ext>
            </a:extLst>
          </p:cNvPr>
          <p:cNvSpPr txBox="1"/>
          <p:nvPr/>
        </p:nvSpPr>
        <p:spPr>
          <a:xfrm>
            <a:off x="651829" y="198002"/>
            <a:ext cx="6782642" cy="923330"/>
          </a:xfrm>
          <a:prstGeom prst="rect">
            <a:avLst/>
          </a:prstGeom>
          <a:noFill/>
        </p:spPr>
        <p:txBody>
          <a:bodyPr wrap="square" rtlCol="0" anchor="ctr">
            <a:spAutoFit/>
          </a:bodyPr>
          <a:lstStyle/>
          <a:p>
            <a:r>
              <a:rPr lang="en-US" altLang="ko-KR" sz="5400" dirty="0">
                <a:solidFill>
                  <a:schemeClr val="tx1">
                    <a:lumMod val="95000"/>
                    <a:lumOff val="5000"/>
                  </a:schemeClr>
                </a:solidFill>
                <a:latin typeface="Times New Roman" panose="02020603050405020304" pitchFamily="18" charset="0"/>
                <a:cs typeface="Times New Roman" panose="02020603050405020304" pitchFamily="18" charset="0"/>
              </a:rPr>
              <a:t>02 Preliminary design</a:t>
            </a:r>
            <a:endParaRPr lang="ko-KR" altLang="en-US" sz="5400"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0D33AA0B-8A61-4F52-A1C6-CAB58D2A1053}"/>
              </a:ext>
            </a:extLst>
          </p:cNvPr>
          <p:cNvSpPr txBox="1"/>
          <p:nvPr/>
        </p:nvSpPr>
        <p:spPr>
          <a:xfrm>
            <a:off x="559065" y="1108088"/>
            <a:ext cx="6163615" cy="584775"/>
          </a:xfrm>
          <a:prstGeom prst="rect">
            <a:avLst/>
          </a:prstGeom>
          <a:noFill/>
        </p:spPr>
        <p:txBody>
          <a:bodyPr wrap="square" rtlCol="0">
            <a:spAutoFit/>
          </a:bodyPr>
          <a:lstStyle/>
          <a:p>
            <a:r>
              <a:rPr lang="en-US" altLang="ko-KR" sz="3200" dirty="0">
                <a:solidFill>
                  <a:schemeClr val="tx1">
                    <a:lumMod val="95000"/>
                    <a:lumOff val="5000"/>
                  </a:schemeClr>
                </a:solidFill>
                <a:latin typeface="Times New Roman" panose="02020603050405020304" pitchFamily="18" charset="0"/>
                <a:cs typeface="Times New Roman" panose="02020603050405020304" pitchFamily="18" charset="0"/>
              </a:rPr>
              <a:t>column preliminary design:- </a:t>
            </a:r>
          </a:p>
        </p:txBody>
      </p:sp>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id="{CF839135-9E64-424C-84FB-3980E4E13127}"/>
                  </a:ext>
                </a:extLst>
              </p:cNvPr>
              <p:cNvSpPr/>
              <p:nvPr/>
            </p:nvSpPr>
            <p:spPr>
              <a:xfrm>
                <a:off x="391971" y="1812964"/>
                <a:ext cx="6096000" cy="769441"/>
              </a:xfrm>
              <a:prstGeom prst="rect">
                <a:avLst/>
              </a:prstGeom>
            </p:spPr>
            <p:txBody>
              <a:bodyPr>
                <a:spAutoFit/>
              </a:bodyPr>
              <a:lstStyle/>
              <a:p>
                <a:r>
                  <a:rPr lang="en-US" sz="2200" dirty="0">
                    <a:latin typeface="Times New Roman" panose="02020603050405020304" pitchFamily="18" charset="0"/>
                    <a:ea typeface="Times New Roman" panose="02020603050405020304" pitchFamily="18" charset="0"/>
                  </a:rPr>
                  <a:t>From planes the maximum tributary for the column equal 90 </a:t>
                </a:r>
                <a14:m>
                  <m:oMath xmlns:m="http://schemas.openxmlformats.org/officeDocument/2006/math">
                    <m:sSup>
                      <m:sSupPr>
                        <m:ctrlPr>
                          <a:rPr lang="en-US" sz="2200" i="1">
                            <a:effectLst/>
                            <a:latin typeface="Cambria Math" panose="02040503050406030204" pitchFamily="18" charset="0"/>
                          </a:rPr>
                        </m:ctrlPr>
                      </m:sSupPr>
                      <m:e>
                        <m:r>
                          <a:rPr lang="en-US" sz="2200" i="1">
                            <a:latin typeface="Cambria Math" panose="02040503050406030204" pitchFamily="18" charset="0"/>
                            <a:ea typeface="Times New Roman" panose="02020603050405020304" pitchFamily="18" charset="0"/>
                            <a:cs typeface="Times New Roman" panose="02020603050405020304" pitchFamily="18" charset="0"/>
                          </a:rPr>
                          <m:t>𝑚</m:t>
                        </m:r>
                      </m:e>
                      <m:sup>
                        <m:r>
                          <a:rPr lang="en-US" sz="2200" i="1">
                            <a:latin typeface="Cambria Math" panose="02040503050406030204" pitchFamily="18" charset="0"/>
                            <a:ea typeface="Times New Roman" panose="02020603050405020304" pitchFamily="18" charset="0"/>
                            <a:cs typeface="Times New Roman" panose="02020603050405020304" pitchFamily="18" charset="0"/>
                          </a:rPr>
                          <m:t>2</m:t>
                        </m:r>
                      </m:sup>
                    </m:sSup>
                    <m:r>
                      <a:rPr lang="en-US" sz="2200" b="0" i="1" smtClean="0">
                        <a:latin typeface="Cambria Math" panose="02040503050406030204" pitchFamily="18" charset="0"/>
                        <a:ea typeface="Times New Roman" panose="02020603050405020304" pitchFamily="18" charset="0"/>
                        <a:cs typeface="Times New Roman" panose="02020603050405020304" pitchFamily="18" charset="0"/>
                      </a:rPr>
                      <m:t>.</m:t>
                    </m:r>
                  </m:oMath>
                </a14:m>
                <a:endParaRPr lang="en-US" sz="2200" dirty="0"/>
              </a:p>
            </p:txBody>
          </p:sp>
        </mc:Choice>
        <mc:Fallback xmlns="">
          <p:sp>
            <p:nvSpPr>
              <p:cNvPr id="6" name="Rectangle 5">
                <a:extLst>
                  <a:ext uri="{FF2B5EF4-FFF2-40B4-BE49-F238E27FC236}">
                    <a16:creationId xmlns:a16="http://schemas.microsoft.com/office/drawing/2014/main" id="{CF839135-9E64-424C-84FB-3980E4E13127}"/>
                  </a:ext>
                </a:extLst>
              </p:cNvPr>
              <p:cNvSpPr>
                <a:spLocks noRot="1" noChangeAspect="1" noMove="1" noResize="1" noEditPoints="1" noAdjustHandles="1" noChangeArrowheads="1" noChangeShapeType="1" noTextEdit="1"/>
              </p:cNvSpPr>
              <p:nvPr/>
            </p:nvSpPr>
            <p:spPr>
              <a:xfrm>
                <a:off x="391971" y="1812964"/>
                <a:ext cx="6096000" cy="769441"/>
              </a:xfrm>
              <a:prstGeom prst="rect">
                <a:avLst/>
              </a:prstGeom>
              <a:blipFill>
                <a:blip r:embed="rId2"/>
                <a:stretch>
                  <a:fillRect l="-1300" t="-4724" b="-1496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6">
                <a:extLst>
                  <a:ext uri="{FF2B5EF4-FFF2-40B4-BE49-F238E27FC236}">
                    <a16:creationId xmlns:a16="http://schemas.microsoft.com/office/drawing/2014/main" id="{EA3F4D1B-7789-45D8-9653-7C3F6065F72F}"/>
                  </a:ext>
                </a:extLst>
              </p:cNvPr>
              <p:cNvSpPr/>
              <p:nvPr/>
            </p:nvSpPr>
            <p:spPr>
              <a:xfrm>
                <a:off x="280771" y="3148576"/>
                <a:ext cx="2398798" cy="430887"/>
              </a:xfrm>
              <a:prstGeom prst="rect">
                <a:avLst/>
              </a:prstGeom>
            </p:spPr>
            <p:txBody>
              <a:bodyPr wrap="none">
                <a:spAutoFit/>
              </a:bodyPr>
              <a:lstStyle/>
              <a:p>
                <a14:m>
                  <m:oMath xmlns:m="http://schemas.openxmlformats.org/officeDocument/2006/math">
                    <m:r>
                      <m:rPr>
                        <m:sty m:val="p"/>
                      </m:rPr>
                      <a:rPr lang="en-US" sz="2200" i="0">
                        <a:latin typeface="Cambria Math" panose="02040503050406030204" pitchFamily="18" charset="0"/>
                        <a:ea typeface="Times New Roman" panose="02020603050405020304" pitchFamily="18" charset="0"/>
                        <a:cs typeface="Times New Roman" panose="02020603050405020304" pitchFamily="18" charset="0"/>
                      </a:rPr>
                      <m:t>Pu</m:t>
                    </m:r>
                    <m:r>
                      <a:rPr lang="en-US" sz="2200" i="0">
                        <a:latin typeface="Cambria Math" panose="02040503050406030204" pitchFamily="18" charset="0"/>
                        <a:ea typeface="Times New Roman" panose="02020603050405020304" pitchFamily="18" charset="0"/>
                        <a:cs typeface="Times New Roman" panose="02020603050405020304" pitchFamily="18" charset="0"/>
                      </a:rPr>
                      <m:t>=</m:t>
                    </m:r>
                    <m:r>
                      <a:rPr lang="en-US" sz="2200" i="0">
                        <a:latin typeface="Cambria Math" panose="02040503050406030204" pitchFamily="18" charset="0"/>
                        <a:ea typeface="Times New Roman" panose="02020603050405020304" pitchFamily="18" charset="0"/>
                        <a:cs typeface="Times New Roman" panose="02020603050405020304" pitchFamily="18" charset="0"/>
                      </a:rPr>
                      <m:t>1</m:t>
                    </m:r>
                    <m:r>
                      <a:rPr lang="en-US" sz="2200" i="0">
                        <a:latin typeface="Cambria Math" panose="02040503050406030204" pitchFamily="18" charset="0"/>
                        <a:ea typeface="Times New Roman" panose="02020603050405020304" pitchFamily="18" charset="0"/>
                        <a:cs typeface="Times New Roman" panose="02020603050405020304" pitchFamily="18" charset="0"/>
                      </a:rPr>
                      <m:t>.</m:t>
                    </m:r>
                    <m:r>
                      <a:rPr lang="en-US" sz="2200" i="0">
                        <a:latin typeface="Cambria Math" panose="02040503050406030204" pitchFamily="18" charset="0"/>
                        <a:ea typeface="Times New Roman" panose="02020603050405020304" pitchFamily="18" charset="0"/>
                        <a:cs typeface="Times New Roman" panose="02020603050405020304" pitchFamily="18" charset="0"/>
                      </a:rPr>
                      <m:t>2</m:t>
                    </m:r>
                    <m:r>
                      <m:rPr>
                        <m:sty m:val="p"/>
                      </m:rPr>
                      <a:rPr lang="en-US" sz="2200" i="0">
                        <a:latin typeface="Cambria Math" panose="02040503050406030204" pitchFamily="18" charset="0"/>
                        <a:ea typeface="Times New Roman" panose="02020603050405020304" pitchFamily="18" charset="0"/>
                        <a:cs typeface="Times New Roman" panose="02020603050405020304" pitchFamily="18" charset="0"/>
                      </a:rPr>
                      <m:t>D</m:t>
                    </m:r>
                    <m:r>
                      <a:rPr lang="en-US" sz="2200" i="0">
                        <a:latin typeface="Cambria Math" panose="02040503050406030204" pitchFamily="18" charset="0"/>
                        <a:ea typeface="Times New Roman" panose="02020603050405020304" pitchFamily="18" charset="0"/>
                        <a:cs typeface="Times New Roman" panose="02020603050405020304" pitchFamily="18" charset="0"/>
                      </a:rPr>
                      <m:t>+</m:t>
                    </m:r>
                    <m:r>
                      <a:rPr lang="en-US" sz="2200" i="0">
                        <a:latin typeface="Cambria Math" panose="02040503050406030204" pitchFamily="18" charset="0"/>
                        <a:ea typeface="Times New Roman" panose="02020603050405020304" pitchFamily="18" charset="0"/>
                        <a:cs typeface="Times New Roman" panose="02020603050405020304" pitchFamily="18" charset="0"/>
                      </a:rPr>
                      <m:t>1</m:t>
                    </m:r>
                    <m:r>
                      <a:rPr lang="en-US" sz="2200" i="0">
                        <a:latin typeface="Cambria Math" panose="02040503050406030204" pitchFamily="18" charset="0"/>
                        <a:ea typeface="Times New Roman" panose="02020603050405020304" pitchFamily="18" charset="0"/>
                        <a:cs typeface="Times New Roman" panose="02020603050405020304" pitchFamily="18" charset="0"/>
                      </a:rPr>
                      <m:t>.</m:t>
                    </m:r>
                    <m:r>
                      <a:rPr lang="en-US" sz="2200" i="0">
                        <a:latin typeface="Cambria Math" panose="02040503050406030204" pitchFamily="18" charset="0"/>
                        <a:ea typeface="Times New Roman" panose="02020603050405020304" pitchFamily="18" charset="0"/>
                        <a:cs typeface="Times New Roman" panose="02020603050405020304" pitchFamily="18" charset="0"/>
                      </a:rPr>
                      <m:t>6</m:t>
                    </m:r>
                    <m:r>
                      <m:rPr>
                        <m:sty m:val="p"/>
                      </m:rPr>
                      <a:rPr lang="en-US" sz="2200" i="0">
                        <a:latin typeface="Cambria Math" panose="02040503050406030204" pitchFamily="18" charset="0"/>
                        <a:ea typeface="Times New Roman" panose="02020603050405020304" pitchFamily="18" charset="0"/>
                        <a:cs typeface="Times New Roman" panose="02020603050405020304" pitchFamily="18" charset="0"/>
                      </a:rPr>
                      <m:t>L</m:t>
                    </m:r>
                  </m:oMath>
                </a14:m>
                <a:r>
                  <a:rPr lang="en-US" sz="2200" dirty="0">
                    <a:latin typeface="Times New Roman" panose="02020603050405020304" pitchFamily="18" charset="0"/>
                    <a:ea typeface="Times New Roman" panose="02020603050405020304" pitchFamily="18" charset="0"/>
                  </a:rPr>
                  <a:t> </a:t>
                </a:r>
                <a:endParaRPr lang="en-US" sz="2200" dirty="0"/>
              </a:p>
            </p:txBody>
          </p:sp>
        </mc:Choice>
        <mc:Fallback xmlns="">
          <p:sp>
            <p:nvSpPr>
              <p:cNvPr id="7" name="Rectangle 6">
                <a:extLst>
                  <a:ext uri="{FF2B5EF4-FFF2-40B4-BE49-F238E27FC236}">
                    <a16:creationId xmlns:a16="http://schemas.microsoft.com/office/drawing/2014/main" id="{EA3F4D1B-7789-45D8-9653-7C3F6065F72F}"/>
                  </a:ext>
                </a:extLst>
              </p:cNvPr>
              <p:cNvSpPr>
                <a:spLocks noRot="1" noChangeAspect="1" noMove="1" noResize="1" noEditPoints="1" noAdjustHandles="1" noChangeArrowheads="1" noChangeShapeType="1" noTextEdit="1"/>
              </p:cNvSpPr>
              <p:nvPr/>
            </p:nvSpPr>
            <p:spPr>
              <a:xfrm>
                <a:off x="280771" y="3148576"/>
                <a:ext cx="2398798" cy="430887"/>
              </a:xfrm>
              <a:prstGeom prst="rect">
                <a:avLst/>
              </a:prstGeom>
              <a:blipFill>
                <a:blip r:embed="rId4"/>
                <a:stretch>
                  <a:fillRect l="-25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Rectangle 7">
                <a:extLst>
                  <a:ext uri="{FF2B5EF4-FFF2-40B4-BE49-F238E27FC236}">
                    <a16:creationId xmlns:a16="http://schemas.microsoft.com/office/drawing/2014/main" id="{39D55CA8-EB8C-48EA-8AA9-E798C757255A}"/>
                  </a:ext>
                </a:extLst>
              </p:cNvPr>
              <p:cNvSpPr/>
              <p:nvPr/>
            </p:nvSpPr>
            <p:spPr>
              <a:xfrm>
                <a:off x="246197" y="3764994"/>
                <a:ext cx="2000483" cy="43088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US" sz="2200" i="0">
                          <a:latin typeface="Cambria Math" panose="02040503050406030204" pitchFamily="18" charset="0"/>
                        </a:rPr>
                        <m:t>Pu</m:t>
                      </m:r>
                      <m:r>
                        <a:rPr lang="en-US" sz="2200" i="0">
                          <a:latin typeface="Cambria Math" panose="02040503050406030204" pitchFamily="18" charset="0"/>
                        </a:rPr>
                        <m:t>=</m:t>
                      </m:r>
                      <m:r>
                        <m:rPr>
                          <m:nor/>
                        </m:rPr>
                        <a:rPr lang="en-US" sz="2200">
                          <a:latin typeface="Cambria Math" panose="02040503050406030204" pitchFamily="18" charset="0"/>
                        </a:rPr>
                        <m:t>3333</m:t>
                      </m:r>
                      <m:r>
                        <m:rPr>
                          <m:sty m:val="p"/>
                        </m:rPr>
                        <a:rPr lang="en-US" sz="2200" i="0">
                          <a:latin typeface="Cambria Math" panose="02040503050406030204" pitchFamily="18" charset="0"/>
                        </a:rPr>
                        <m:t>KN</m:t>
                      </m:r>
                    </m:oMath>
                  </m:oMathPara>
                </a14:m>
                <a:endParaRPr lang="en-US" sz="2200" dirty="0"/>
              </a:p>
            </p:txBody>
          </p:sp>
        </mc:Choice>
        <mc:Fallback xmlns="">
          <p:sp>
            <p:nvSpPr>
              <p:cNvPr id="8" name="Rectangle 7">
                <a:extLst>
                  <a:ext uri="{FF2B5EF4-FFF2-40B4-BE49-F238E27FC236}">
                    <a16:creationId xmlns:a16="http://schemas.microsoft.com/office/drawing/2014/main" id="{39D55CA8-EB8C-48EA-8AA9-E798C757255A}"/>
                  </a:ext>
                </a:extLst>
              </p:cNvPr>
              <p:cNvSpPr>
                <a:spLocks noRot="1" noChangeAspect="1" noMove="1" noResize="1" noEditPoints="1" noAdjustHandles="1" noChangeArrowheads="1" noChangeShapeType="1" noTextEdit="1"/>
              </p:cNvSpPr>
              <p:nvPr/>
            </p:nvSpPr>
            <p:spPr>
              <a:xfrm>
                <a:off x="246197" y="3764994"/>
                <a:ext cx="2000483" cy="430887"/>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Rectangle 8">
                <a:extLst>
                  <a:ext uri="{FF2B5EF4-FFF2-40B4-BE49-F238E27FC236}">
                    <a16:creationId xmlns:a16="http://schemas.microsoft.com/office/drawing/2014/main" id="{61D27565-F620-414C-A781-C7CFE191851A}"/>
                  </a:ext>
                </a:extLst>
              </p:cNvPr>
              <p:cNvSpPr/>
              <p:nvPr/>
            </p:nvSpPr>
            <p:spPr>
              <a:xfrm>
                <a:off x="246196" y="4303603"/>
                <a:ext cx="7581243" cy="43088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ctrlPr>
                            <a:rPr lang="en-US" sz="2200" i="1" smtClean="0">
                              <a:latin typeface="Cambria Math" panose="02040503050406030204" pitchFamily="18" charset="0"/>
                            </a:rPr>
                          </m:ctrlPr>
                        </m:dPr>
                        <m:e>
                          <m:r>
                            <m:rPr>
                              <m:sty m:val="p"/>
                            </m:rPr>
                            <a:rPr lang="en-US" sz="2200" i="0">
                              <a:latin typeface="Cambria Math" panose="02040503050406030204" pitchFamily="18" charset="0"/>
                            </a:rPr>
                            <m:t>Pu</m:t>
                          </m:r>
                          <m:r>
                            <a:rPr lang="en-US" sz="2200" i="0">
                              <a:latin typeface="Cambria Math" panose="02040503050406030204" pitchFamily="18" charset="0"/>
                            </a:rPr>
                            <m:t>=</m:t>
                          </m:r>
                          <m:r>
                            <m:rPr>
                              <m:nor/>
                            </m:rPr>
                            <a:rPr lang="en-US" i="1">
                              <a:sym typeface="Symbol" panose="05050102010706020507" pitchFamily="18" charset="2"/>
                            </a:rPr>
                            <m:t></m:t>
                          </m:r>
                          <m:r>
                            <m:rPr>
                              <m:sty m:val="p"/>
                            </m:rPr>
                            <a:rPr lang="en-US" sz="2200" i="0">
                              <a:latin typeface="Cambria Math" panose="02040503050406030204" pitchFamily="18" charset="0"/>
                            </a:rPr>
                            <m:t>Pn</m:t>
                          </m:r>
                          <m:r>
                            <a:rPr lang="en-US" sz="2200" i="0">
                              <a:latin typeface="Cambria Math" panose="02040503050406030204" pitchFamily="18" charset="0"/>
                            </a:rPr>
                            <m:t>=</m:t>
                          </m:r>
                          <m:r>
                            <a:rPr lang="en-US" sz="2200" i="0">
                              <a:latin typeface="Cambria Math" panose="02040503050406030204" pitchFamily="18" charset="0"/>
                            </a:rPr>
                            <m:t>0</m:t>
                          </m:r>
                          <m:r>
                            <a:rPr lang="en-US" sz="2200" i="0">
                              <a:latin typeface="Cambria Math" panose="02040503050406030204" pitchFamily="18" charset="0"/>
                            </a:rPr>
                            <m:t>.</m:t>
                          </m:r>
                          <m:r>
                            <a:rPr lang="en-US" sz="2200" i="0">
                              <a:latin typeface="Cambria Math" panose="02040503050406030204" pitchFamily="18" charset="0"/>
                            </a:rPr>
                            <m:t>75</m:t>
                          </m:r>
                          <m:r>
                            <a:rPr lang="en-US" sz="2200" i="1" smtClean="0">
                              <a:latin typeface="Cambria Math" panose="02040503050406030204" pitchFamily="18" charset="0"/>
                              <a:ea typeface="Cambria Math" panose="02040503050406030204" pitchFamily="18" charset="0"/>
                            </a:rPr>
                            <m:t>×</m:t>
                          </m:r>
                          <m:r>
                            <a:rPr lang="en-US" sz="2200" i="0">
                              <a:latin typeface="Cambria Math" panose="02040503050406030204" pitchFamily="18" charset="0"/>
                            </a:rPr>
                            <m:t>0</m:t>
                          </m:r>
                          <m:r>
                            <a:rPr lang="en-US" sz="2200" i="0">
                              <a:latin typeface="Cambria Math" panose="02040503050406030204" pitchFamily="18" charset="0"/>
                            </a:rPr>
                            <m:t>.</m:t>
                          </m:r>
                          <m:r>
                            <a:rPr lang="en-US" sz="2200" i="0">
                              <a:latin typeface="Cambria Math" panose="02040503050406030204" pitchFamily="18" charset="0"/>
                            </a:rPr>
                            <m:t>85</m:t>
                          </m:r>
                          <m:r>
                            <a:rPr lang="en-US" sz="2200" i="0">
                              <a:latin typeface="Cambria Math" panose="02040503050406030204" pitchFamily="18" charset="0"/>
                            </a:rPr>
                            <m:t> </m:t>
                          </m:r>
                          <m:r>
                            <a:rPr lang="en-US" sz="2200" i="1" smtClean="0">
                              <a:latin typeface="Cambria Math" panose="02040503050406030204" pitchFamily="18" charset="0"/>
                              <a:ea typeface="Cambria Math" panose="02040503050406030204" pitchFamily="18" charset="0"/>
                            </a:rPr>
                            <m:t>×</m:t>
                          </m:r>
                          <m:r>
                            <a:rPr lang="en-US" sz="2200" i="0">
                              <a:latin typeface="Cambria Math" panose="02040503050406030204" pitchFamily="18" charset="0"/>
                            </a:rPr>
                            <m:t>(</m:t>
                          </m:r>
                          <m:r>
                            <a:rPr lang="en-US" sz="2200" i="0">
                              <a:latin typeface="Cambria Math" panose="02040503050406030204" pitchFamily="18" charset="0"/>
                            </a:rPr>
                            <m:t>0</m:t>
                          </m:r>
                          <m:r>
                            <a:rPr lang="en-US" sz="2200" i="0">
                              <a:latin typeface="Cambria Math" panose="02040503050406030204" pitchFamily="18" charset="0"/>
                            </a:rPr>
                            <m:t>.</m:t>
                          </m:r>
                          <m:r>
                            <a:rPr lang="en-US" sz="2200" i="0">
                              <a:latin typeface="Cambria Math" panose="02040503050406030204" pitchFamily="18" charset="0"/>
                            </a:rPr>
                            <m:t>85</m:t>
                          </m:r>
                          <m:r>
                            <a:rPr lang="en-US" sz="2200" i="0">
                              <a:latin typeface="Cambria Math" panose="02040503050406030204" pitchFamily="18" charset="0"/>
                            </a:rPr>
                            <m:t>  </m:t>
                          </m:r>
                          <m:r>
                            <m:rPr>
                              <m:sty m:val="p"/>
                            </m:rPr>
                            <a:rPr lang="en-US" sz="2200" i="0">
                              <a:latin typeface="Cambria Math" panose="02040503050406030204" pitchFamily="18" charset="0"/>
                            </a:rPr>
                            <m:t>f</m:t>
                          </m:r>
                          <m:sSup>
                            <m:sSupPr>
                              <m:ctrlPr>
                                <a:rPr lang="en-US" sz="2200" i="1">
                                  <a:latin typeface="Cambria Math" panose="02040503050406030204" pitchFamily="18" charset="0"/>
                                </a:rPr>
                              </m:ctrlPr>
                            </m:sSupPr>
                            <m:e>
                              <m:r>
                                <m:rPr>
                                  <m:sty m:val="p"/>
                                </m:rPr>
                                <a:rPr lang="en-US" sz="2200" i="0">
                                  <a:latin typeface="Cambria Math" panose="02040503050406030204" pitchFamily="18" charset="0"/>
                                </a:rPr>
                                <m:t>c</m:t>
                              </m:r>
                            </m:e>
                            <m:sup>
                              <m:r>
                                <a:rPr lang="en-US" sz="2200" i="0">
                                  <a:latin typeface="Cambria Math" panose="02040503050406030204" pitchFamily="18" charset="0"/>
                                </a:rPr>
                                <m:t>′</m:t>
                              </m:r>
                            </m:sup>
                          </m:sSup>
                          <m:r>
                            <a:rPr lang="en-US" sz="2200" i="1" smtClean="0">
                              <a:latin typeface="Cambria Math" panose="02040503050406030204" pitchFamily="18" charset="0"/>
                              <a:ea typeface="Cambria Math" panose="02040503050406030204" pitchFamily="18" charset="0"/>
                            </a:rPr>
                            <m:t>×</m:t>
                          </m:r>
                          <m:r>
                            <m:rPr>
                              <m:sty m:val="p"/>
                            </m:rPr>
                            <a:rPr lang="en-US" sz="2200" i="0">
                              <a:latin typeface="Cambria Math" panose="02040503050406030204" pitchFamily="18" charset="0"/>
                            </a:rPr>
                            <m:t>Ag</m:t>
                          </m:r>
                          <m:r>
                            <a:rPr lang="en-US" sz="2200" i="0">
                              <a:latin typeface="Cambria Math" panose="02040503050406030204" pitchFamily="18" charset="0"/>
                            </a:rPr>
                            <m:t>(</m:t>
                          </m:r>
                          <m:r>
                            <a:rPr lang="en-US" sz="2200" i="0">
                              <a:latin typeface="Cambria Math" panose="02040503050406030204" pitchFamily="18" charset="0"/>
                            </a:rPr>
                            <m:t>1</m:t>
                          </m:r>
                          <m:r>
                            <a:rPr lang="en-US" sz="2200" i="0">
                              <a:latin typeface="Cambria Math" panose="02040503050406030204" pitchFamily="18" charset="0"/>
                            </a:rPr>
                            <m:t>−</m:t>
                          </m:r>
                          <m:r>
                            <m:rPr>
                              <m:sty m:val="p"/>
                            </m:rPr>
                            <a:rPr lang="en-US" sz="2200">
                              <a:latin typeface="Cambria Math" panose="02040503050406030204" pitchFamily="18" charset="0"/>
                            </a:rPr>
                            <m:t>ρ</m:t>
                          </m:r>
                          <m:r>
                            <a:rPr lang="en-US" sz="2200" i="0">
                              <a:latin typeface="Cambria Math" panose="02040503050406030204" pitchFamily="18" charset="0"/>
                            </a:rPr>
                            <m:t>)+</m:t>
                          </m:r>
                          <m:r>
                            <m:rPr>
                              <m:sty m:val="p"/>
                            </m:rPr>
                            <a:rPr lang="en-US" sz="2200" i="0">
                              <a:latin typeface="Cambria Math" panose="02040503050406030204" pitchFamily="18" charset="0"/>
                            </a:rPr>
                            <m:t>fy</m:t>
                          </m:r>
                          <m:r>
                            <a:rPr lang="en-US" sz="2200" i="1" smtClean="0">
                              <a:latin typeface="Cambria Math" panose="02040503050406030204" pitchFamily="18" charset="0"/>
                              <a:ea typeface="Cambria Math" panose="02040503050406030204" pitchFamily="18" charset="0"/>
                            </a:rPr>
                            <m:t>×</m:t>
                          </m:r>
                          <m:r>
                            <m:rPr>
                              <m:sty m:val="p"/>
                            </m:rPr>
                            <a:rPr lang="en-US" sz="2200">
                              <a:latin typeface="Cambria Math" panose="02040503050406030204" pitchFamily="18" charset="0"/>
                            </a:rPr>
                            <m:t>ρ</m:t>
                          </m:r>
                          <m:r>
                            <m:rPr>
                              <m:sty m:val="p"/>
                            </m:rPr>
                            <a:rPr lang="en-US" sz="2200" i="0">
                              <a:latin typeface="Cambria Math" panose="02040503050406030204" pitchFamily="18" charset="0"/>
                            </a:rPr>
                            <m:t>Ag</m:t>
                          </m:r>
                        </m:e>
                      </m:d>
                    </m:oMath>
                  </m:oMathPara>
                </a14:m>
                <a:endParaRPr lang="en-US" sz="2200" dirty="0"/>
              </a:p>
            </p:txBody>
          </p:sp>
        </mc:Choice>
        <mc:Fallback xmlns="">
          <p:sp>
            <p:nvSpPr>
              <p:cNvPr id="9" name="Rectangle 8">
                <a:extLst>
                  <a:ext uri="{FF2B5EF4-FFF2-40B4-BE49-F238E27FC236}">
                    <a16:creationId xmlns:a16="http://schemas.microsoft.com/office/drawing/2014/main" id="{61D27565-F620-414C-A781-C7CFE191851A}"/>
                  </a:ext>
                </a:extLst>
              </p:cNvPr>
              <p:cNvSpPr>
                <a:spLocks noRot="1" noChangeAspect="1" noMove="1" noResize="1" noEditPoints="1" noAdjustHandles="1" noChangeArrowheads="1" noChangeShapeType="1" noTextEdit="1"/>
              </p:cNvSpPr>
              <p:nvPr/>
            </p:nvSpPr>
            <p:spPr>
              <a:xfrm>
                <a:off x="246196" y="4303603"/>
                <a:ext cx="7581243" cy="430887"/>
              </a:xfrm>
              <a:prstGeom prst="rect">
                <a:avLst/>
              </a:prstGeom>
              <a:blipFill>
                <a:blip r:embed="rId6"/>
                <a:stretch>
                  <a:fillRect t="-123944" r="-7878" b="-19154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Rectangle 9">
                <a:extLst>
                  <a:ext uri="{FF2B5EF4-FFF2-40B4-BE49-F238E27FC236}">
                    <a16:creationId xmlns:a16="http://schemas.microsoft.com/office/drawing/2014/main" id="{C9015049-3704-4338-8E4F-292D85E89C89}"/>
                  </a:ext>
                </a:extLst>
              </p:cNvPr>
              <p:cNvSpPr/>
              <p:nvPr/>
            </p:nvSpPr>
            <p:spPr>
              <a:xfrm>
                <a:off x="246196" y="4807502"/>
                <a:ext cx="2866619"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US" sz="2200" i="0" smtClean="0">
                          <a:latin typeface="Cambria Math" panose="02040503050406030204" pitchFamily="18" charset="0"/>
                        </a:rPr>
                        <m:t>Ag</m:t>
                      </m:r>
                      <m:r>
                        <a:rPr lang="en-US" sz="2200" i="0" smtClean="0">
                          <a:latin typeface="Cambria Math" panose="02040503050406030204" pitchFamily="18" charset="0"/>
                        </a:rPr>
                        <m:t>=</m:t>
                      </m:r>
                      <m:r>
                        <a:rPr lang="en-US" sz="2400" b="0" i="1" smtClean="0">
                          <a:latin typeface="Cambria Math" panose="02040503050406030204" pitchFamily="18" charset="0"/>
                        </a:rPr>
                        <m:t>250896</m:t>
                      </m:r>
                      <m:r>
                        <a:rPr lang="en-US" sz="2400" b="0" i="1" smtClean="0">
                          <a:latin typeface="Cambria Math" panose="02040503050406030204" pitchFamily="18" charset="0"/>
                        </a:rPr>
                        <m:t>.</m:t>
                      </m:r>
                      <m:r>
                        <a:rPr lang="en-US" sz="2400" b="0" i="1" smtClean="0">
                          <a:latin typeface="Cambria Math" panose="02040503050406030204" pitchFamily="18" charset="0"/>
                        </a:rPr>
                        <m:t>4</m:t>
                      </m:r>
                      <m:sSup>
                        <m:sSupPr>
                          <m:ctrlPr>
                            <a:rPr lang="en-US" sz="2400" i="1">
                              <a:latin typeface="Cambria Math" panose="02040503050406030204" pitchFamily="18" charset="0"/>
                            </a:rPr>
                          </m:ctrlPr>
                        </m:sSupPr>
                        <m:e>
                          <m:r>
                            <a:rPr lang="en-US" sz="2400" i="1">
                              <a:latin typeface="Cambria Math"/>
                            </a:rPr>
                            <m:t>𝑚𝑚</m:t>
                          </m:r>
                        </m:e>
                        <m:sup>
                          <m:r>
                            <a:rPr lang="en-GB" sz="2400" b="0" i="1" smtClean="0">
                              <a:latin typeface="Cambria Math"/>
                            </a:rPr>
                            <m:t>2</m:t>
                          </m:r>
                        </m:sup>
                      </m:sSup>
                    </m:oMath>
                  </m:oMathPara>
                </a14:m>
                <a:endParaRPr lang="en-US" sz="2200" dirty="0"/>
              </a:p>
            </p:txBody>
          </p:sp>
        </mc:Choice>
        <mc:Fallback xmlns="">
          <p:sp>
            <p:nvSpPr>
              <p:cNvPr id="10" name="Rectangle 9">
                <a:extLst>
                  <a:ext uri="{FF2B5EF4-FFF2-40B4-BE49-F238E27FC236}">
                    <a16:creationId xmlns:a16="http://schemas.microsoft.com/office/drawing/2014/main" id="{C9015049-3704-4338-8E4F-292D85E89C89}"/>
                  </a:ext>
                </a:extLst>
              </p:cNvPr>
              <p:cNvSpPr>
                <a:spLocks noRot="1" noChangeAspect="1" noMove="1" noResize="1" noEditPoints="1" noAdjustHandles="1" noChangeArrowheads="1" noChangeShapeType="1" noTextEdit="1"/>
              </p:cNvSpPr>
              <p:nvPr/>
            </p:nvSpPr>
            <p:spPr>
              <a:xfrm>
                <a:off x="246196" y="4807502"/>
                <a:ext cx="2866619" cy="461665"/>
              </a:xfrm>
              <a:prstGeom prst="rect">
                <a:avLst/>
              </a:prstGeom>
              <a:blipFill>
                <a:blip r:embed="rId7"/>
                <a:stretch>
                  <a:fillRect b="-16000"/>
                </a:stretch>
              </a:blipFill>
            </p:spPr>
            <p:txBody>
              <a:bodyPr/>
              <a:lstStyle/>
              <a:p>
                <a:r>
                  <a:rPr lang="en-US">
                    <a:noFill/>
                  </a:rPr>
                  <a:t> </a:t>
                </a:r>
              </a:p>
            </p:txBody>
          </p:sp>
        </mc:Fallback>
      </mc:AlternateContent>
      <p:sp>
        <p:nvSpPr>
          <p:cNvPr id="11" name="Rectangle 10">
            <a:extLst>
              <a:ext uri="{FF2B5EF4-FFF2-40B4-BE49-F238E27FC236}">
                <a16:creationId xmlns:a16="http://schemas.microsoft.com/office/drawing/2014/main" id="{6D32D63F-DD1F-472D-9FB7-202D307AE467}"/>
              </a:ext>
            </a:extLst>
          </p:cNvPr>
          <p:cNvSpPr/>
          <p:nvPr/>
        </p:nvSpPr>
        <p:spPr>
          <a:xfrm>
            <a:off x="246196" y="5458630"/>
            <a:ext cx="9215856" cy="539378"/>
          </a:xfrm>
          <a:prstGeom prst="rect">
            <a:avLst/>
          </a:prstGeom>
        </p:spPr>
        <p:txBody>
          <a:bodyPr wrap="square">
            <a:spAutoFit/>
          </a:bodyPr>
          <a:lstStyle/>
          <a:p>
            <a:pPr>
              <a:lnSpc>
                <a:spcPct val="150000"/>
              </a:lnSpc>
              <a:spcAft>
                <a:spcPts val="800"/>
              </a:spcAft>
              <a:tabLst>
                <a:tab pos="1518285" algn="l"/>
              </a:tabLst>
            </a:pPr>
            <a:r>
              <a:rPr lang="en-US" sz="2200" dirty="0">
                <a:latin typeface="Times New Roman" panose="02020603050405020304" pitchFamily="18" charset="0"/>
                <a:ea typeface="Times New Roman" panose="02020603050405020304" pitchFamily="18" charset="0"/>
                <a:cs typeface="Times New Roman" panose="02020603050405020304" pitchFamily="18" charset="0"/>
              </a:rPr>
              <a:t>Therefore, column 70*40 cm used with area = 240000   mm</a:t>
            </a:r>
            <a:r>
              <a:rPr lang="en-US" sz="2200" baseline="30000" dirty="0">
                <a:latin typeface="Times New Roman" panose="02020603050405020304" pitchFamily="18" charset="0"/>
                <a:ea typeface="Times New Roman" panose="02020603050405020304" pitchFamily="18" charset="0"/>
                <a:cs typeface="Times New Roman" panose="02020603050405020304" pitchFamily="18" charset="0"/>
              </a:rPr>
              <a:t>2</a:t>
            </a:r>
            <a:endParaRPr lang="en-US" sz="2200" dirty="0">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14" name="Picture 13">
            <a:extLst>
              <a:ext uri="{FF2B5EF4-FFF2-40B4-BE49-F238E27FC236}">
                <a16:creationId xmlns:a16="http://schemas.microsoft.com/office/drawing/2014/main" id="{9E57068C-30D4-46B6-9B31-AAC3E9F7CFED}"/>
              </a:ext>
            </a:extLst>
          </p:cNvPr>
          <p:cNvPicPr/>
          <p:nvPr/>
        </p:nvPicPr>
        <p:blipFill rotWithShape="1">
          <a:blip r:embed="rId8">
            <a:extLst>
              <a:ext uri="{28A0092B-C50C-407E-A947-70E740481C1C}">
                <a14:useLocalDpi xmlns:a14="http://schemas.microsoft.com/office/drawing/2010/main" val="0"/>
              </a:ext>
            </a:extLst>
          </a:blip>
          <a:srcRect l="1041" r="-1041" b="27551"/>
          <a:stretch/>
        </p:blipFill>
        <p:spPr bwMode="auto">
          <a:xfrm>
            <a:off x="7827439" y="1151285"/>
            <a:ext cx="3657600" cy="2028825"/>
          </a:xfrm>
          <a:prstGeom prst="rect">
            <a:avLst/>
          </a:prstGeom>
          <a:ln>
            <a:noFill/>
          </a:ln>
          <a:extLst>
            <a:ext uri="{53640926-AAD7-44D8-BBD7-CCE9431645EC}">
              <a14:shadowObscured xmlns:a14="http://schemas.microsoft.com/office/drawing/2010/main"/>
            </a:ext>
          </a:extLst>
        </p:spPr>
      </p:pic>
      <p:sp>
        <p:nvSpPr>
          <p:cNvPr id="15" name="TextBox 14">
            <a:extLst>
              <a:ext uri="{FF2B5EF4-FFF2-40B4-BE49-F238E27FC236}">
                <a16:creationId xmlns:a16="http://schemas.microsoft.com/office/drawing/2014/main" id="{EE4BE438-C246-4A95-90A9-05E2D7C38154}"/>
              </a:ext>
            </a:extLst>
          </p:cNvPr>
          <p:cNvSpPr txBox="1"/>
          <p:nvPr/>
        </p:nvSpPr>
        <p:spPr>
          <a:xfrm>
            <a:off x="8438289" y="3059668"/>
            <a:ext cx="6093500" cy="369332"/>
          </a:xfrm>
          <a:prstGeom prst="rect">
            <a:avLst/>
          </a:prstGeom>
          <a:noFill/>
        </p:spPr>
        <p:txBody>
          <a:bodyPr wrap="square">
            <a:spAutoFit/>
          </a:bodyPr>
          <a:lstStyle/>
          <a:p>
            <a:r>
              <a:rPr lang="en-US" sz="1800" dirty="0">
                <a:effectLst/>
                <a:latin typeface="Times New Roman" panose="02020603050405020304" pitchFamily="18" charset="0"/>
                <a:ea typeface="Calibri" panose="020F0502020204030204" pitchFamily="34" charset="0"/>
                <a:cs typeface="Arial" panose="020B0604020202020204" pitchFamily="34" charset="0"/>
              </a:rPr>
              <a:t>column demotion</a:t>
            </a:r>
            <a:endParaRPr lang="en-US" dirty="0"/>
          </a:p>
        </p:txBody>
      </p:sp>
    </p:spTree>
    <p:extLst>
      <p:ext uri="{BB962C8B-B14F-4D97-AF65-F5344CB8AC3E}">
        <p14:creationId xmlns:p14="http://schemas.microsoft.com/office/powerpoint/2010/main" val="4453265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6289210-E991-43C2-9FE0-B413F66EC565}"/>
              </a:ext>
            </a:extLst>
          </p:cNvPr>
          <p:cNvSpPr txBox="1"/>
          <p:nvPr/>
        </p:nvSpPr>
        <p:spPr>
          <a:xfrm>
            <a:off x="651829" y="198002"/>
            <a:ext cx="6782642" cy="923330"/>
          </a:xfrm>
          <a:prstGeom prst="rect">
            <a:avLst/>
          </a:prstGeom>
          <a:noFill/>
        </p:spPr>
        <p:txBody>
          <a:bodyPr wrap="square" rtlCol="0" anchor="ctr">
            <a:spAutoFit/>
          </a:bodyPr>
          <a:lstStyle/>
          <a:p>
            <a:r>
              <a:rPr lang="en-US" altLang="ko-KR" sz="5400" dirty="0">
                <a:solidFill>
                  <a:schemeClr val="tx1">
                    <a:lumMod val="95000"/>
                    <a:lumOff val="5000"/>
                  </a:schemeClr>
                </a:solidFill>
                <a:latin typeface="Times New Roman" panose="02020603050405020304" pitchFamily="18" charset="0"/>
                <a:cs typeface="Times New Roman" panose="02020603050405020304" pitchFamily="18" charset="0"/>
              </a:rPr>
              <a:t>02 Preliminary design</a:t>
            </a:r>
            <a:endParaRPr lang="ko-KR" altLang="en-US" sz="5400"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0D33AA0B-8A61-4F52-A1C6-CAB58D2A1053}"/>
              </a:ext>
            </a:extLst>
          </p:cNvPr>
          <p:cNvSpPr txBox="1"/>
          <p:nvPr/>
        </p:nvSpPr>
        <p:spPr>
          <a:xfrm>
            <a:off x="559065" y="1108088"/>
            <a:ext cx="6163615" cy="584775"/>
          </a:xfrm>
          <a:prstGeom prst="rect">
            <a:avLst/>
          </a:prstGeom>
          <a:noFill/>
        </p:spPr>
        <p:txBody>
          <a:bodyPr wrap="square" rtlCol="0">
            <a:spAutoFit/>
          </a:bodyPr>
          <a:lstStyle/>
          <a:p>
            <a:r>
              <a:rPr lang="en-US" altLang="ko-KR" sz="3200" dirty="0">
                <a:solidFill>
                  <a:schemeClr val="tx1">
                    <a:lumMod val="95000"/>
                    <a:lumOff val="5000"/>
                  </a:schemeClr>
                </a:solidFill>
                <a:latin typeface="Times New Roman" panose="02020603050405020304" pitchFamily="18" charset="0"/>
                <a:cs typeface="Times New Roman" panose="02020603050405020304" pitchFamily="18" charset="0"/>
              </a:rPr>
              <a:t>Bracing dimension :-</a:t>
            </a:r>
          </a:p>
        </p:txBody>
      </p:sp>
      <p:sp>
        <p:nvSpPr>
          <p:cNvPr id="6" name="Rectangle 5">
            <a:extLst>
              <a:ext uri="{FF2B5EF4-FFF2-40B4-BE49-F238E27FC236}">
                <a16:creationId xmlns:a16="http://schemas.microsoft.com/office/drawing/2014/main" id="{CF839135-9E64-424C-84FB-3980E4E13127}"/>
              </a:ext>
            </a:extLst>
          </p:cNvPr>
          <p:cNvSpPr/>
          <p:nvPr/>
        </p:nvSpPr>
        <p:spPr>
          <a:xfrm>
            <a:off x="391971" y="1812964"/>
            <a:ext cx="6096000" cy="430887"/>
          </a:xfrm>
          <a:prstGeom prst="rect">
            <a:avLst/>
          </a:prstGeom>
        </p:spPr>
        <p:txBody>
          <a:bodyPr>
            <a:spAutoFit/>
          </a:bodyPr>
          <a:lstStyle/>
          <a:p>
            <a:r>
              <a:rPr lang="en-US" sz="2200" dirty="0">
                <a:latin typeface="Times New Roman" panose="02020603050405020304" pitchFamily="18" charset="0"/>
                <a:ea typeface="Times New Roman" panose="02020603050405020304" pitchFamily="18" charset="0"/>
              </a:rPr>
              <a:t>Bracing used instead of stone walls</a:t>
            </a:r>
            <a:endParaRPr lang="en-US" sz="2200" dirty="0"/>
          </a:p>
        </p:txBody>
      </p:sp>
      <mc:AlternateContent xmlns:mc="http://schemas.openxmlformats.org/markup-compatibility/2006" xmlns:a14="http://schemas.microsoft.com/office/drawing/2010/main">
        <mc:Choice Requires="a14">
          <p:sp>
            <p:nvSpPr>
              <p:cNvPr id="7" name="Rectangle 6">
                <a:extLst>
                  <a:ext uri="{FF2B5EF4-FFF2-40B4-BE49-F238E27FC236}">
                    <a16:creationId xmlns:a16="http://schemas.microsoft.com/office/drawing/2014/main" id="{EA3F4D1B-7789-45D8-9653-7C3F6065F72F}"/>
                  </a:ext>
                </a:extLst>
              </p:cNvPr>
              <p:cNvSpPr/>
              <p:nvPr/>
            </p:nvSpPr>
            <p:spPr>
              <a:xfrm>
                <a:off x="310732" y="2385469"/>
                <a:ext cx="6411948" cy="43088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US" sz="2200">
                          <a:latin typeface="Cambria Math" panose="02040503050406030204" pitchFamily="18" charset="0"/>
                          <a:ea typeface="Times New Roman" panose="02020603050405020304" pitchFamily="18" charset="0"/>
                          <a:cs typeface="Times New Roman" panose="02020603050405020304" pitchFamily="18" charset="0"/>
                        </a:rPr>
                        <m:t>Width</m:t>
                      </m:r>
                      <m:r>
                        <a:rPr lang="en-US" sz="2200">
                          <a:latin typeface="Cambria Math" panose="02040503050406030204" pitchFamily="18" charset="0"/>
                          <a:ea typeface="Times New Roman" panose="02020603050405020304" pitchFamily="18" charset="0"/>
                          <a:cs typeface="Times New Roman" panose="02020603050405020304" pitchFamily="18" charset="0"/>
                        </a:rPr>
                        <m:t> = </m:t>
                      </m:r>
                      <m:r>
                        <a:rPr lang="en-US" sz="2200">
                          <a:latin typeface="Cambria Math" panose="02040503050406030204" pitchFamily="18" charset="0"/>
                          <a:ea typeface="Times New Roman" panose="02020603050405020304" pitchFamily="18" charset="0"/>
                          <a:cs typeface="Times New Roman" panose="02020603050405020304" pitchFamily="18" charset="0"/>
                        </a:rPr>
                        <m:t>20</m:t>
                      </m:r>
                      <m:r>
                        <a:rPr lang="en-US" sz="2200">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200">
                          <a:latin typeface="Cambria Math" panose="02040503050406030204" pitchFamily="18" charset="0"/>
                          <a:ea typeface="Times New Roman" panose="02020603050405020304" pitchFamily="18" charset="0"/>
                          <a:cs typeface="Times New Roman" panose="02020603050405020304" pitchFamily="18" charset="0"/>
                        </a:rPr>
                        <m:t>cm</m:t>
                      </m:r>
                      <m:r>
                        <a:rPr lang="en-US" sz="2200">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200">
                          <a:latin typeface="Cambria Math" panose="02040503050406030204" pitchFamily="18" charset="0"/>
                          <a:ea typeface="Times New Roman" panose="02020603050405020304" pitchFamily="18" charset="0"/>
                          <a:cs typeface="Times New Roman" panose="02020603050405020304" pitchFamily="18" charset="0"/>
                        </a:rPr>
                        <m:t>which</m:t>
                      </m:r>
                      <m:r>
                        <a:rPr lang="en-US" sz="2200">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200">
                          <a:latin typeface="Cambria Math" panose="02040503050406030204" pitchFamily="18" charset="0"/>
                          <a:ea typeface="Times New Roman" panose="02020603050405020304" pitchFamily="18" charset="0"/>
                          <a:cs typeface="Times New Roman" panose="02020603050405020304" pitchFamily="18" charset="0"/>
                        </a:rPr>
                        <m:t>is</m:t>
                      </m:r>
                      <m:r>
                        <a:rPr lang="en-US" sz="2200">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200">
                          <a:latin typeface="Cambria Math" panose="02040503050406030204" pitchFamily="18" charset="0"/>
                          <a:ea typeface="Times New Roman" panose="02020603050405020304" pitchFamily="18" charset="0"/>
                          <a:cs typeface="Times New Roman" panose="02020603050405020304" pitchFamily="18" charset="0"/>
                        </a:rPr>
                        <m:t>the</m:t>
                      </m:r>
                      <m:r>
                        <a:rPr lang="en-US" sz="2200">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200">
                          <a:latin typeface="Cambria Math" panose="02040503050406030204" pitchFamily="18" charset="0"/>
                          <a:ea typeface="Times New Roman" panose="02020603050405020304" pitchFamily="18" charset="0"/>
                          <a:cs typeface="Times New Roman" panose="02020603050405020304" pitchFamily="18" charset="0"/>
                        </a:rPr>
                        <m:t>real</m:t>
                      </m:r>
                      <m:r>
                        <a:rPr lang="en-US" sz="2200">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200">
                          <a:latin typeface="Cambria Math" panose="02040503050406030204" pitchFamily="18" charset="0"/>
                          <a:ea typeface="Times New Roman" panose="02020603050405020304" pitchFamily="18" charset="0"/>
                          <a:cs typeface="Times New Roman" panose="02020603050405020304" pitchFamily="18" charset="0"/>
                        </a:rPr>
                        <m:t>thickness</m:t>
                      </m:r>
                      <m:r>
                        <a:rPr lang="en-US" sz="2200">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200">
                          <a:latin typeface="Cambria Math" panose="02040503050406030204" pitchFamily="18" charset="0"/>
                          <a:ea typeface="Times New Roman" panose="02020603050405020304" pitchFamily="18" charset="0"/>
                          <a:cs typeface="Times New Roman" panose="02020603050405020304" pitchFamily="18" charset="0"/>
                        </a:rPr>
                        <m:t>of</m:t>
                      </m:r>
                      <m:r>
                        <a:rPr lang="en-US" sz="2200">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200">
                          <a:latin typeface="Cambria Math" panose="02040503050406030204" pitchFamily="18" charset="0"/>
                          <a:ea typeface="Times New Roman" panose="02020603050405020304" pitchFamily="18" charset="0"/>
                          <a:cs typeface="Times New Roman" panose="02020603050405020304" pitchFamily="18" charset="0"/>
                        </a:rPr>
                        <m:t>wall</m:t>
                      </m:r>
                      <m:r>
                        <a:rPr lang="en-US" sz="2200">
                          <a:latin typeface="Cambria Math" panose="02040503050406030204" pitchFamily="18" charset="0"/>
                          <a:ea typeface="Times New Roman" panose="02020603050405020304" pitchFamily="18" charset="0"/>
                          <a:cs typeface="Times New Roman" panose="02020603050405020304" pitchFamily="18" charset="0"/>
                        </a:rPr>
                        <m:t> </m:t>
                      </m:r>
                    </m:oMath>
                  </m:oMathPara>
                </a14:m>
                <a:endParaRPr lang="en-US" sz="2200" dirty="0"/>
              </a:p>
            </p:txBody>
          </p:sp>
        </mc:Choice>
        <mc:Fallback xmlns="">
          <p:sp>
            <p:nvSpPr>
              <p:cNvPr id="7" name="Rectangle 6">
                <a:extLst>
                  <a:ext uri="{FF2B5EF4-FFF2-40B4-BE49-F238E27FC236}">
                    <a16:creationId xmlns:a16="http://schemas.microsoft.com/office/drawing/2014/main" id="{EA3F4D1B-7789-45D8-9653-7C3F6065F72F}"/>
                  </a:ext>
                </a:extLst>
              </p:cNvPr>
              <p:cNvSpPr>
                <a:spLocks noRot="1" noChangeAspect="1" noMove="1" noResize="1" noEditPoints="1" noAdjustHandles="1" noChangeArrowheads="1" noChangeShapeType="1" noTextEdit="1"/>
              </p:cNvSpPr>
              <p:nvPr/>
            </p:nvSpPr>
            <p:spPr>
              <a:xfrm>
                <a:off x="310732" y="2385469"/>
                <a:ext cx="6411948" cy="430887"/>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Rectangle 7">
                <a:extLst>
                  <a:ext uri="{FF2B5EF4-FFF2-40B4-BE49-F238E27FC236}">
                    <a16:creationId xmlns:a16="http://schemas.microsoft.com/office/drawing/2014/main" id="{39D55CA8-EB8C-48EA-8AA9-E798C757255A}"/>
                  </a:ext>
                </a:extLst>
              </p:cNvPr>
              <p:cNvSpPr/>
              <p:nvPr/>
            </p:nvSpPr>
            <p:spPr>
              <a:xfrm>
                <a:off x="391971" y="3678617"/>
                <a:ext cx="3779111" cy="43088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US" sz="2200">
                          <a:latin typeface="Cambria Math" panose="02040503050406030204" pitchFamily="18" charset="0"/>
                        </a:rPr>
                        <m:t>Where</m:t>
                      </m:r>
                      <m:r>
                        <a:rPr lang="en-US" sz="2200">
                          <a:latin typeface="Cambria Math" panose="02040503050406030204" pitchFamily="18" charset="0"/>
                        </a:rPr>
                        <m:t> </m:t>
                      </m:r>
                      <m:r>
                        <m:rPr>
                          <m:sty m:val="p"/>
                        </m:rPr>
                        <a:rPr lang="en-US" sz="2200">
                          <a:latin typeface="Cambria Math" panose="02040503050406030204" pitchFamily="18" charset="0"/>
                        </a:rPr>
                        <m:t>L</m:t>
                      </m:r>
                      <m:r>
                        <a:rPr lang="en-US" sz="2200">
                          <a:latin typeface="Cambria Math" panose="02040503050406030204" pitchFamily="18" charset="0"/>
                        </a:rPr>
                        <m:t>: </m:t>
                      </m:r>
                      <m:r>
                        <m:rPr>
                          <m:sty m:val="p"/>
                        </m:rPr>
                        <a:rPr lang="en-US" sz="2200">
                          <a:latin typeface="Cambria Math" panose="02040503050406030204" pitchFamily="18" charset="0"/>
                        </a:rPr>
                        <m:t>the</m:t>
                      </m:r>
                      <m:r>
                        <a:rPr lang="en-US" sz="2200">
                          <a:latin typeface="Cambria Math" panose="02040503050406030204" pitchFamily="18" charset="0"/>
                        </a:rPr>
                        <m:t> </m:t>
                      </m:r>
                      <m:r>
                        <m:rPr>
                          <m:sty m:val="p"/>
                        </m:rPr>
                        <a:rPr lang="en-US" sz="2200">
                          <a:latin typeface="Cambria Math" panose="02040503050406030204" pitchFamily="18" charset="0"/>
                        </a:rPr>
                        <m:t>diagonal</m:t>
                      </m:r>
                      <m:r>
                        <a:rPr lang="en-US" sz="2200">
                          <a:latin typeface="Cambria Math" panose="02040503050406030204" pitchFamily="18" charset="0"/>
                        </a:rPr>
                        <m:t> </m:t>
                      </m:r>
                      <m:r>
                        <m:rPr>
                          <m:sty m:val="p"/>
                        </m:rPr>
                        <a:rPr lang="en-US" sz="2200">
                          <a:latin typeface="Cambria Math" panose="02040503050406030204" pitchFamily="18" charset="0"/>
                        </a:rPr>
                        <m:t>length</m:t>
                      </m:r>
                    </m:oMath>
                  </m:oMathPara>
                </a14:m>
                <a:endParaRPr lang="en-US" sz="2200" dirty="0"/>
              </a:p>
            </p:txBody>
          </p:sp>
        </mc:Choice>
        <mc:Fallback xmlns="">
          <p:sp>
            <p:nvSpPr>
              <p:cNvPr id="8" name="Rectangle 7">
                <a:extLst>
                  <a:ext uri="{FF2B5EF4-FFF2-40B4-BE49-F238E27FC236}">
                    <a16:creationId xmlns:a16="http://schemas.microsoft.com/office/drawing/2014/main" id="{39D55CA8-EB8C-48EA-8AA9-E798C757255A}"/>
                  </a:ext>
                </a:extLst>
              </p:cNvPr>
              <p:cNvSpPr>
                <a:spLocks noRot="1" noChangeAspect="1" noMove="1" noResize="1" noEditPoints="1" noAdjustHandles="1" noChangeArrowheads="1" noChangeShapeType="1" noTextEdit="1"/>
              </p:cNvSpPr>
              <p:nvPr/>
            </p:nvSpPr>
            <p:spPr>
              <a:xfrm>
                <a:off x="391971" y="3678617"/>
                <a:ext cx="3779111" cy="430887"/>
              </a:xfrm>
              <a:prstGeom prst="rect">
                <a:avLst/>
              </a:prstGeom>
              <a:blipFill>
                <a:blip r:embed="rId3"/>
                <a:stretch>
                  <a:fillRect b="-18310"/>
                </a:stretch>
              </a:blipFill>
            </p:spPr>
            <p:txBody>
              <a:bodyPr/>
              <a:lstStyle/>
              <a:p>
                <a:r>
                  <a:rPr lang="en-US">
                    <a:noFill/>
                  </a:rPr>
                  <a:t> </a:t>
                </a:r>
              </a:p>
            </p:txBody>
          </p:sp>
        </mc:Fallback>
      </mc:AlternateContent>
      <p:sp>
        <p:nvSpPr>
          <p:cNvPr id="17" name="TextBox 16">
            <a:extLst>
              <a:ext uri="{FF2B5EF4-FFF2-40B4-BE49-F238E27FC236}">
                <a16:creationId xmlns:a16="http://schemas.microsoft.com/office/drawing/2014/main" id="{20DC9A2D-E5DF-4289-B2DB-6A6A9735A5B5}"/>
              </a:ext>
            </a:extLst>
          </p:cNvPr>
          <p:cNvSpPr txBox="1"/>
          <p:nvPr/>
        </p:nvSpPr>
        <p:spPr>
          <a:xfrm>
            <a:off x="405450" y="2979677"/>
            <a:ext cx="7262734" cy="400110"/>
          </a:xfrm>
          <a:prstGeom prst="rect">
            <a:avLst/>
          </a:prstGeom>
          <a:noFill/>
        </p:spPr>
        <p:txBody>
          <a:bodyPr wrap="square">
            <a:spAutoFit/>
          </a:bodyPr>
          <a:lstStyle/>
          <a:p>
            <a:r>
              <a:rPr lang="en-US" sz="2000" dirty="0"/>
              <a:t>Depth = L/8 = 3.6/8 = 0.45 m </a:t>
            </a:r>
          </a:p>
        </p:txBody>
      </p:sp>
    </p:spTree>
    <p:extLst>
      <p:ext uri="{BB962C8B-B14F-4D97-AF65-F5344CB8AC3E}">
        <p14:creationId xmlns:p14="http://schemas.microsoft.com/office/powerpoint/2010/main" val="6549152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9400" y="-23230"/>
            <a:ext cx="6191673" cy="923330"/>
          </a:xfrm>
          <a:prstGeom prst="rect">
            <a:avLst/>
          </a:prstGeom>
          <a:noFill/>
        </p:spPr>
        <p:txBody>
          <a:bodyPr wrap="square" rtlCol="0" anchor="ctr">
            <a:spAutoFit/>
          </a:bodyPr>
          <a:lstStyle/>
          <a:p>
            <a:r>
              <a:rPr lang="en-US" altLang="ko-KR" sz="5400" dirty="0">
                <a:solidFill>
                  <a:schemeClr val="accent1"/>
                </a:solidFill>
                <a:cs typeface="Arial" pitchFamily="34" charset="0"/>
              </a:rPr>
              <a:t>Content:-</a:t>
            </a:r>
            <a:endParaRPr lang="ko-KR" altLang="en-US" sz="5400" dirty="0">
              <a:solidFill>
                <a:schemeClr val="tx1">
                  <a:lumMod val="85000"/>
                  <a:lumOff val="15000"/>
                </a:schemeClr>
              </a:solidFill>
              <a:cs typeface="Arial" pitchFamily="34" charset="0"/>
            </a:endParaRPr>
          </a:p>
        </p:txBody>
      </p:sp>
      <p:grpSp>
        <p:nvGrpSpPr>
          <p:cNvPr id="518" name="Group 517">
            <a:extLst>
              <a:ext uri="{FF2B5EF4-FFF2-40B4-BE49-F238E27FC236}">
                <a16:creationId xmlns:a16="http://schemas.microsoft.com/office/drawing/2014/main" id="{00497DD8-356E-4BAB-B211-B7C471D4EE7B}"/>
              </a:ext>
            </a:extLst>
          </p:cNvPr>
          <p:cNvGrpSpPr/>
          <p:nvPr/>
        </p:nvGrpSpPr>
        <p:grpSpPr>
          <a:xfrm>
            <a:off x="5747645" y="146889"/>
            <a:ext cx="7987758" cy="1309240"/>
            <a:chOff x="5517174" y="972041"/>
            <a:chExt cx="7987758" cy="1309240"/>
          </a:xfrm>
        </p:grpSpPr>
        <p:grpSp>
          <p:nvGrpSpPr>
            <p:cNvPr id="4" name="Group 3"/>
            <p:cNvGrpSpPr/>
            <p:nvPr/>
          </p:nvGrpSpPr>
          <p:grpSpPr>
            <a:xfrm>
              <a:off x="6555259" y="1038277"/>
              <a:ext cx="6949673" cy="1243004"/>
              <a:chOff x="6342283" y="644278"/>
              <a:chExt cx="6949673" cy="1243004"/>
            </a:xfrm>
          </p:grpSpPr>
          <p:sp>
            <p:nvSpPr>
              <p:cNvPr id="8" name="TextBox 7"/>
              <p:cNvSpPr txBox="1"/>
              <p:nvPr/>
            </p:nvSpPr>
            <p:spPr>
              <a:xfrm>
                <a:off x="8784264" y="810064"/>
                <a:ext cx="4507692" cy="1077218"/>
              </a:xfrm>
              <a:prstGeom prst="rect">
                <a:avLst/>
              </a:prstGeom>
              <a:noFill/>
            </p:spPr>
            <p:txBody>
              <a:bodyPr wrap="square" rtlCol="0">
                <a:spAutoFit/>
              </a:bodyPr>
              <a:lstStyle/>
              <a:p>
                <a:r>
                  <a:rPr lang="en-US" altLang="ko-KR" sz="1600" dirty="0">
                    <a:solidFill>
                      <a:schemeClr val="tx1">
                        <a:lumMod val="85000"/>
                        <a:lumOff val="15000"/>
                      </a:schemeClr>
                    </a:solidFill>
                    <a:latin typeface="Times New Roman" panose="02020603050405020304" pitchFamily="18" charset="0"/>
                    <a:cs typeface="Times New Roman" panose="02020603050405020304" pitchFamily="18" charset="0"/>
                  </a:rPr>
                  <a:t>-Project description.</a:t>
                </a:r>
              </a:p>
              <a:p>
                <a:r>
                  <a:rPr lang="en-US" altLang="ko-KR" sz="1600" dirty="0">
                    <a:solidFill>
                      <a:schemeClr val="tx1">
                        <a:lumMod val="85000"/>
                        <a:lumOff val="15000"/>
                      </a:schemeClr>
                    </a:solidFill>
                    <a:latin typeface="Times New Roman" panose="02020603050405020304" pitchFamily="18" charset="0"/>
                    <a:cs typeface="Times New Roman" panose="02020603050405020304" pitchFamily="18" charset="0"/>
                  </a:rPr>
                  <a:t>-codes.</a:t>
                </a:r>
              </a:p>
              <a:p>
                <a:r>
                  <a:rPr lang="en-US" altLang="ko-KR" sz="1600" dirty="0">
                    <a:solidFill>
                      <a:schemeClr val="tx1">
                        <a:lumMod val="85000"/>
                        <a:lumOff val="15000"/>
                      </a:schemeClr>
                    </a:solidFill>
                    <a:latin typeface="Times New Roman" panose="02020603050405020304" pitchFamily="18" charset="0"/>
                    <a:cs typeface="Times New Roman" panose="02020603050405020304" pitchFamily="18" charset="0"/>
                  </a:rPr>
                  <a:t>-Material.</a:t>
                </a:r>
              </a:p>
              <a:p>
                <a:r>
                  <a:rPr lang="en-US" altLang="ko-KR" sz="1600" dirty="0">
                    <a:solidFill>
                      <a:schemeClr val="tx1">
                        <a:lumMod val="85000"/>
                        <a:lumOff val="15000"/>
                      </a:schemeClr>
                    </a:solidFill>
                    <a:latin typeface="Times New Roman" panose="02020603050405020304" pitchFamily="18" charset="0"/>
                    <a:cs typeface="Times New Roman" panose="02020603050405020304" pitchFamily="18" charset="0"/>
                  </a:rPr>
                  <a:t>-Loads.   </a:t>
                </a:r>
              </a:p>
            </p:txBody>
          </p:sp>
          <p:sp>
            <p:nvSpPr>
              <p:cNvPr id="9" name="TextBox 8"/>
              <p:cNvSpPr txBox="1"/>
              <p:nvPr/>
            </p:nvSpPr>
            <p:spPr>
              <a:xfrm>
                <a:off x="6342283" y="644278"/>
                <a:ext cx="4507692" cy="507831"/>
              </a:xfrm>
              <a:prstGeom prst="rect">
                <a:avLst/>
              </a:prstGeom>
              <a:noFill/>
            </p:spPr>
            <p:txBody>
              <a:bodyPr wrap="square" lIns="108000" rIns="108000" rtlCol="0">
                <a:spAutoFit/>
              </a:bodyPr>
              <a:lstStyle/>
              <a:p>
                <a:r>
                  <a:rPr lang="en-US" altLang="ko-KR" sz="2700" b="1" dirty="0">
                    <a:solidFill>
                      <a:schemeClr val="tx1">
                        <a:lumMod val="85000"/>
                        <a:lumOff val="15000"/>
                      </a:schemeClr>
                    </a:solidFill>
                    <a:cs typeface="Arial" pitchFamily="34" charset="0"/>
                  </a:rPr>
                  <a:t>Introduction </a:t>
                </a:r>
                <a:endParaRPr lang="ko-KR" altLang="en-US" sz="2700" b="1" dirty="0">
                  <a:solidFill>
                    <a:schemeClr val="tx1">
                      <a:lumMod val="85000"/>
                      <a:lumOff val="15000"/>
                    </a:schemeClr>
                  </a:solidFill>
                  <a:cs typeface="Arial" pitchFamily="34" charset="0"/>
                </a:endParaRPr>
              </a:p>
            </p:txBody>
          </p:sp>
        </p:grpSp>
        <p:sp>
          <p:nvSpPr>
            <p:cNvPr id="7" name="TextBox 6"/>
            <p:cNvSpPr txBox="1"/>
            <p:nvPr/>
          </p:nvSpPr>
          <p:spPr>
            <a:xfrm>
              <a:off x="5517174" y="972041"/>
              <a:ext cx="1077420" cy="830997"/>
            </a:xfrm>
            <a:prstGeom prst="rect">
              <a:avLst/>
            </a:prstGeom>
            <a:noFill/>
          </p:spPr>
          <p:txBody>
            <a:bodyPr wrap="square" lIns="108000" rIns="108000" rtlCol="0">
              <a:spAutoFit/>
            </a:bodyPr>
            <a:lstStyle/>
            <a:p>
              <a:pPr algn="r"/>
              <a:r>
                <a:rPr lang="en-US" altLang="ko-KR" sz="4800" b="1" dirty="0">
                  <a:solidFill>
                    <a:schemeClr val="tx1">
                      <a:lumMod val="85000"/>
                      <a:lumOff val="15000"/>
                    </a:schemeClr>
                  </a:solidFill>
                  <a:cs typeface="Arial" pitchFamily="34" charset="0"/>
                </a:rPr>
                <a:t>01</a:t>
              </a:r>
              <a:endParaRPr lang="ko-KR" altLang="en-US" sz="4800" b="1" dirty="0">
                <a:solidFill>
                  <a:schemeClr val="tx1">
                    <a:lumMod val="85000"/>
                    <a:lumOff val="15000"/>
                  </a:schemeClr>
                </a:solidFill>
                <a:cs typeface="Arial" pitchFamily="34" charset="0"/>
              </a:endParaRPr>
            </a:p>
          </p:txBody>
        </p:sp>
      </p:grpSp>
      <p:grpSp>
        <p:nvGrpSpPr>
          <p:cNvPr id="255" name="Group 254">
            <a:extLst>
              <a:ext uri="{FF2B5EF4-FFF2-40B4-BE49-F238E27FC236}">
                <a16:creationId xmlns:a16="http://schemas.microsoft.com/office/drawing/2014/main" id="{DBC81C1B-CDB4-483C-840E-2603EBB1039B}"/>
              </a:ext>
            </a:extLst>
          </p:cNvPr>
          <p:cNvGrpSpPr/>
          <p:nvPr/>
        </p:nvGrpSpPr>
        <p:grpSpPr>
          <a:xfrm>
            <a:off x="366017" y="447152"/>
            <a:ext cx="4817208" cy="5827220"/>
            <a:chOff x="603493" y="456156"/>
            <a:chExt cx="4817208" cy="5827220"/>
          </a:xfrm>
          <a:solidFill>
            <a:schemeClr val="accent6"/>
          </a:solidFill>
        </p:grpSpPr>
        <p:sp>
          <p:nvSpPr>
            <p:cNvPr id="256" name="Rectangle 5">
              <a:extLst>
                <a:ext uri="{FF2B5EF4-FFF2-40B4-BE49-F238E27FC236}">
                  <a16:creationId xmlns:a16="http://schemas.microsoft.com/office/drawing/2014/main" id="{E8CD313F-96D3-4EB6-8B16-FF676E2F24D4}"/>
                </a:ext>
              </a:extLst>
            </p:cNvPr>
            <p:cNvSpPr>
              <a:spLocks noChangeArrowheads="1"/>
            </p:cNvSpPr>
            <p:nvPr/>
          </p:nvSpPr>
          <p:spPr bwMode="auto">
            <a:xfrm>
              <a:off x="1837714" y="3548606"/>
              <a:ext cx="98425" cy="13366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 name="Rectangle 6">
              <a:extLst>
                <a:ext uri="{FF2B5EF4-FFF2-40B4-BE49-F238E27FC236}">
                  <a16:creationId xmlns:a16="http://schemas.microsoft.com/office/drawing/2014/main" id="{A99DF9EE-3323-4B69-9985-222A1DF024CB}"/>
                </a:ext>
              </a:extLst>
            </p:cNvPr>
            <p:cNvSpPr>
              <a:spLocks noChangeArrowheads="1"/>
            </p:cNvSpPr>
            <p:nvPr/>
          </p:nvSpPr>
          <p:spPr bwMode="auto">
            <a:xfrm>
              <a:off x="2182201" y="3548606"/>
              <a:ext cx="85725" cy="13366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 name="Rectangle 7">
              <a:extLst>
                <a:ext uri="{FF2B5EF4-FFF2-40B4-BE49-F238E27FC236}">
                  <a16:creationId xmlns:a16="http://schemas.microsoft.com/office/drawing/2014/main" id="{11001C15-3EAF-42F8-B578-23FF8521F941}"/>
                </a:ext>
              </a:extLst>
            </p:cNvPr>
            <p:cNvSpPr>
              <a:spLocks noChangeArrowheads="1"/>
            </p:cNvSpPr>
            <p:nvPr/>
          </p:nvSpPr>
          <p:spPr bwMode="auto">
            <a:xfrm>
              <a:off x="1878989" y="3602581"/>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 name="Freeform 8">
              <a:extLst>
                <a:ext uri="{FF2B5EF4-FFF2-40B4-BE49-F238E27FC236}">
                  <a16:creationId xmlns:a16="http://schemas.microsoft.com/office/drawing/2014/main" id="{B3F2AAD9-3C3E-4D7F-ADAD-50FBC14F11CC}"/>
                </a:ext>
              </a:extLst>
            </p:cNvPr>
            <p:cNvSpPr>
              <a:spLocks/>
            </p:cNvSpPr>
            <p:nvPr/>
          </p:nvSpPr>
          <p:spPr bwMode="auto">
            <a:xfrm>
              <a:off x="1904389" y="3631156"/>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 name="Freeform 9">
              <a:extLst>
                <a:ext uri="{FF2B5EF4-FFF2-40B4-BE49-F238E27FC236}">
                  <a16:creationId xmlns:a16="http://schemas.microsoft.com/office/drawing/2014/main" id="{FB69AB88-B326-4BFA-84E7-43FBD629CE3C}"/>
                </a:ext>
              </a:extLst>
            </p:cNvPr>
            <p:cNvSpPr>
              <a:spLocks/>
            </p:cNvSpPr>
            <p:nvPr/>
          </p:nvSpPr>
          <p:spPr bwMode="auto">
            <a:xfrm>
              <a:off x="1904389" y="3631156"/>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 name="Rectangle 10">
              <a:extLst>
                <a:ext uri="{FF2B5EF4-FFF2-40B4-BE49-F238E27FC236}">
                  <a16:creationId xmlns:a16="http://schemas.microsoft.com/office/drawing/2014/main" id="{FB6CB1A2-3879-4E80-8687-519C9047C345}"/>
                </a:ext>
              </a:extLst>
            </p:cNvPr>
            <p:cNvSpPr>
              <a:spLocks noChangeArrowheads="1"/>
            </p:cNvSpPr>
            <p:nvPr/>
          </p:nvSpPr>
          <p:spPr bwMode="auto">
            <a:xfrm>
              <a:off x="1878989" y="3896268"/>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 name="Freeform 11">
              <a:extLst>
                <a:ext uri="{FF2B5EF4-FFF2-40B4-BE49-F238E27FC236}">
                  <a16:creationId xmlns:a16="http://schemas.microsoft.com/office/drawing/2014/main" id="{02472A70-D136-4D8B-9E51-7135BA191B62}"/>
                </a:ext>
              </a:extLst>
            </p:cNvPr>
            <p:cNvSpPr>
              <a:spLocks/>
            </p:cNvSpPr>
            <p:nvPr/>
          </p:nvSpPr>
          <p:spPr bwMode="auto">
            <a:xfrm>
              <a:off x="1904389" y="3924843"/>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 name="Freeform 12">
              <a:extLst>
                <a:ext uri="{FF2B5EF4-FFF2-40B4-BE49-F238E27FC236}">
                  <a16:creationId xmlns:a16="http://schemas.microsoft.com/office/drawing/2014/main" id="{5A0FE986-183C-4101-BB40-8D7716091D95}"/>
                </a:ext>
              </a:extLst>
            </p:cNvPr>
            <p:cNvSpPr>
              <a:spLocks/>
            </p:cNvSpPr>
            <p:nvPr/>
          </p:nvSpPr>
          <p:spPr bwMode="auto">
            <a:xfrm>
              <a:off x="1904389" y="3924843"/>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 name="Rectangle 13">
              <a:extLst>
                <a:ext uri="{FF2B5EF4-FFF2-40B4-BE49-F238E27FC236}">
                  <a16:creationId xmlns:a16="http://schemas.microsoft.com/office/drawing/2014/main" id="{F7457D4D-CA0A-4CAC-B9AF-7DD2FB31E471}"/>
                </a:ext>
              </a:extLst>
            </p:cNvPr>
            <p:cNvSpPr>
              <a:spLocks noChangeArrowheads="1"/>
            </p:cNvSpPr>
            <p:nvPr/>
          </p:nvSpPr>
          <p:spPr bwMode="auto">
            <a:xfrm>
              <a:off x="1878989" y="4188368"/>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 name="Freeform 14">
              <a:extLst>
                <a:ext uri="{FF2B5EF4-FFF2-40B4-BE49-F238E27FC236}">
                  <a16:creationId xmlns:a16="http://schemas.microsoft.com/office/drawing/2014/main" id="{05FDA777-1808-4EAA-986C-5E80474991C9}"/>
                </a:ext>
              </a:extLst>
            </p:cNvPr>
            <p:cNvSpPr>
              <a:spLocks/>
            </p:cNvSpPr>
            <p:nvPr/>
          </p:nvSpPr>
          <p:spPr bwMode="auto">
            <a:xfrm>
              <a:off x="1904389" y="4216943"/>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 name="Freeform 15">
              <a:extLst>
                <a:ext uri="{FF2B5EF4-FFF2-40B4-BE49-F238E27FC236}">
                  <a16:creationId xmlns:a16="http://schemas.microsoft.com/office/drawing/2014/main" id="{04955016-6BA8-48C1-AEDA-1C56D8DB9B52}"/>
                </a:ext>
              </a:extLst>
            </p:cNvPr>
            <p:cNvSpPr>
              <a:spLocks/>
            </p:cNvSpPr>
            <p:nvPr/>
          </p:nvSpPr>
          <p:spPr bwMode="auto">
            <a:xfrm>
              <a:off x="1904389" y="4216943"/>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 name="Rectangle 16">
              <a:extLst>
                <a:ext uri="{FF2B5EF4-FFF2-40B4-BE49-F238E27FC236}">
                  <a16:creationId xmlns:a16="http://schemas.microsoft.com/office/drawing/2014/main" id="{33D06CAF-811C-4CC5-B376-BF632CEAB75C}"/>
                </a:ext>
              </a:extLst>
            </p:cNvPr>
            <p:cNvSpPr>
              <a:spLocks noChangeArrowheads="1"/>
            </p:cNvSpPr>
            <p:nvPr/>
          </p:nvSpPr>
          <p:spPr bwMode="auto">
            <a:xfrm>
              <a:off x="1878989" y="4482056"/>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 name="Freeform 17">
              <a:extLst>
                <a:ext uri="{FF2B5EF4-FFF2-40B4-BE49-F238E27FC236}">
                  <a16:creationId xmlns:a16="http://schemas.microsoft.com/office/drawing/2014/main" id="{61A1BEEC-EE7C-46BD-8469-EDC7FD3D6726}"/>
                </a:ext>
              </a:extLst>
            </p:cNvPr>
            <p:cNvSpPr>
              <a:spLocks/>
            </p:cNvSpPr>
            <p:nvPr/>
          </p:nvSpPr>
          <p:spPr bwMode="auto">
            <a:xfrm>
              <a:off x="1904389" y="4510631"/>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9" name="Freeform 18">
              <a:extLst>
                <a:ext uri="{FF2B5EF4-FFF2-40B4-BE49-F238E27FC236}">
                  <a16:creationId xmlns:a16="http://schemas.microsoft.com/office/drawing/2014/main" id="{B4AB533A-37B5-4718-ADE2-7E1D05692C46}"/>
                </a:ext>
              </a:extLst>
            </p:cNvPr>
            <p:cNvSpPr>
              <a:spLocks/>
            </p:cNvSpPr>
            <p:nvPr/>
          </p:nvSpPr>
          <p:spPr bwMode="auto">
            <a:xfrm>
              <a:off x="1904389" y="4510631"/>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0" name="Rectangle 19">
              <a:extLst>
                <a:ext uri="{FF2B5EF4-FFF2-40B4-BE49-F238E27FC236}">
                  <a16:creationId xmlns:a16="http://schemas.microsoft.com/office/drawing/2014/main" id="{D1E18DBC-84AE-4CD8-A346-23350C7CA684}"/>
                </a:ext>
              </a:extLst>
            </p:cNvPr>
            <p:cNvSpPr>
              <a:spLocks noChangeArrowheads="1"/>
            </p:cNvSpPr>
            <p:nvPr/>
          </p:nvSpPr>
          <p:spPr bwMode="auto">
            <a:xfrm>
              <a:off x="1837714" y="2351631"/>
              <a:ext cx="98425" cy="12827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1" name="Rectangle 20">
              <a:extLst>
                <a:ext uri="{FF2B5EF4-FFF2-40B4-BE49-F238E27FC236}">
                  <a16:creationId xmlns:a16="http://schemas.microsoft.com/office/drawing/2014/main" id="{C3768417-5004-461B-9424-6AEEC8E334F7}"/>
                </a:ext>
              </a:extLst>
            </p:cNvPr>
            <p:cNvSpPr>
              <a:spLocks noChangeArrowheads="1"/>
            </p:cNvSpPr>
            <p:nvPr/>
          </p:nvSpPr>
          <p:spPr bwMode="auto">
            <a:xfrm>
              <a:off x="2182201" y="2351631"/>
              <a:ext cx="85725" cy="12827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2" name="Rectangle 21">
              <a:extLst>
                <a:ext uri="{FF2B5EF4-FFF2-40B4-BE49-F238E27FC236}">
                  <a16:creationId xmlns:a16="http://schemas.microsoft.com/office/drawing/2014/main" id="{B6C03F19-6FEA-4531-A333-DD0CDB206439}"/>
                </a:ext>
              </a:extLst>
            </p:cNvPr>
            <p:cNvSpPr>
              <a:spLocks noChangeArrowheads="1"/>
            </p:cNvSpPr>
            <p:nvPr/>
          </p:nvSpPr>
          <p:spPr bwMode="auto">
            <a:xfrm>
              <a:off x="1878989" y="2351631"/>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3" name="Freeform 22">
              <a:extLst>
                <a:ext uri="{FF2B5EF4-FFF2-40B4-BE49-F238E27FC236}">
                  <a16:creationId xmlns:a16="http://schemas.microsoft.com/office/drawing/2014/main" id="{8AEBDBC8-4861-40AB-B4A7-3F5276CE125E}"/>
                </a:ext>
              </a:extLst>
            </p:cNvPr>
            <p:cNvSpPr>
              <a:spLocks/>
            </p:cNvSpPr>
            <p:nvPr/>
          </p:nvSpPr>
          <p:spPr bwMode="auto">
            <a:xfrm>
              <a:off x="1904389" y="2380206"/>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4" name="Freeform 23">
              <a:extLst>
                <a:ext uri="{FF2B5EF4-FFF2-40B4-BE49-F238E27FC236}">
                  <a16:creationId xmlns:a16="http://schemas.microsoft.com/office/drawing/2014/main" id="{2ECBFC03-5C8D-42B1-9D0E-6F26D179BF08}"/>
                </a:ext>
              </a:extLst>
            </p:cNvPr>
            <p:cNvSpPr>
              <a:spLocks/>
            </p:cNvSpPr>
            <p:nvPr/>
          </p:nvSpPr>
          <p:spPr bwMode="auto">
            <a:xfrm>
              <a:off x="1904389" y="2380206"/>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5" name="Rectangle 24">
              <a:extLst>
                <a:ext uri="{FF2B5EF4-FFF2-40B4-BE49-F238E27FC236}">
                  <a16:creationId xmlns:a16="http://schemas.microsoft.com/office/drawing/2014/main" id="{AA56BDC3-8E00-49D8-B842-8636BA3D7A68}"/>
                </a:ext>
              </a:extLst>
            </p:cNvPr>
            <p:cNvSpPr>
              <a:spLocks noChangeArrowheads="1"/>
            </p:cNvSpPr>
            <p:nvPr/>
          </p:nvSpPr>
          <p:spPr bwMode="auto">
            <a:xfrm>
              <a:off x="1878989" y="2643731"/>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6" name="Freeform 25">
              <a:extLst>
                <a:ext uri="{FF2B5EF4-FFF2-40B4-BE49-F238E27FC236}">
                  <a16:creationId xmlns:a16="http://schemas.microsoft.com/office/drawing/2014/main" id="{CA249F19-76A7-4DF1-A699-0299883F9399}"/>
                </a:ext>
              </a:extLst>
            </p:cNvPr>
            <p:cNvSpPr>
              <a:spLocks/>
            </p:cNvSpPr>
            <p:nvPr/>
          </p:nvSpPr>
          <p:spPr bwMode="auto">
            <a:xfrm>
              <a:off x="1904389" y="2672306"/>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7" name="Freeform 26">
              <a:extLst>
                <a:ext uri="{FF2B5EF4-FFF2-40B4-BE49-F238E27FC236}">
                  <a16:creationId xmlns:a16="http://schemas.microsoft.com/office/drawing/2014/main" id="{9C430714-E500-4EC2-A0CC-E7D7802BB4CA}"/>
                </a:ext>
              </a:extLst>
            </p:cNvPr>
            <p:cNvSpPr>
              <a:spLocks/>
            </p:cNvSpPr>
            <p:nvPr/>
          </p:nvSpPr>
          <p:spPr bwMode="auto">
            <a:xfrm>
              <a:off x="1904389" y="2672306"/>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8" name="Rectangle 27">
              <a:extLst>
                <a:ext uri="{FF2B5EF4-FFF2-40B4-BE49-F238E27FC236}">
                  <a16:creationId xmlns:a16="http://schemas.microsoft.com/office/drawing/2014/main" id="{051C91D4-39D1-48CF-8661-0771C4A7C93F}"/>
                </a:ext>
              </a:extLst>
            </p:cNvPr>
            <p:cNvSpPr>
              <a:spLocks noChangeArrowheads="1"/>
            </p:cNvSpPr>
            <p:nvPr/>
          </p:nvSpPr>
          <p:spPr bwMode="auto">
            <a:xfrm>
              <a:off x="1878989" y="2937418"/>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9" name="Freeform 28">
              <a:extLst>
                <a:ext uri="{FF2B5EF4-FFF2-40B4-BE49-F238E27FC236}">
                  <a16:creationId xmlns:a16="http://schemas.microsoft.com/office/drawing/2014/main" id="{6ABF17CC-E093-4B02-9886-1D317A26F770}"/>
                </a:ext>
              </a:extLst>
            </p:cNvPr>
            <p:cNvSpPr>
              <a:spLocks/>
            </p:cNvSpPr>
            <p:nvPr/>
          </p:nvSpPr>
          <p:spPr bwMode="auto">
            <a:xfrm>
              <a:off x="1904389" y="2965993"/>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0" name="Freeform 29">
              <a:extLst>
                <a:ext uri="{FF2B5EF4-FFF2-40B4-BE49-F238E27FC236}">
                  <a16:creationId xmlns:a16="http://schemas.microsoft.com/office/drawing/2014/main" id="{778CC4A3-6D7C-47E7-A4ED-5B06E5B93F8A}"/>
                </a:ext>
              </a:extLst>
            </p:cNvPr>
            <p:cNvSpPr>
              <a:spLocks/>
            </p:cNvSpPr>
            <p:nvPr/>
          </p:nvSpPr>
          <p:spPr bwMode="auto">
            <a:xfrm>
              <a:off x="1904389" y="2965993"/>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1" name="Rectangle 30">
              <a:extLst>
                <a:ext uri="{FF2B5EF4-FFF2-40B4-BE49-F238E27FC236}">
                  <a16:creationId xmlns:a16="http://schemas.microsoft.com/office/drawing/2014/main" id="{A317D194-17E6-4232-8E28-76D991F46B66}"/>
                </a:ext>
              </a:extLst>
            </p:cNvPr>
            <p:cNvSpPr>
              <a:spLocks noChangeArrowheads="1"/>
            </p:cNvSpPr>
            <p:nvPr/>
          </p:nvSpPr>
          <p:spPr bwMode="auto">
            <a:xfrm>
              <a:off x="1878989" y="3229518"/>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2" name="Freeform 31">
              <a:extLst>
                <a:ext uri="{FF2B5EF4-FFF2-40B4-BE49-F238E27FC236}">
                  <a16:creationId xmlns:a16="http://schemas.microsoft.com/office/drawing/2014/main" id="{917F5AC4-0C63-4276-A628-A7273AE0550C}"/>
                </a:ext>
              </a:extLst>
            </p:cNvPr>
            <p:cNvSpPr>
              <a:spLocks/>
            </p:cNvSpPr>
            <p:nvPr/>
          </p:nvSpPr>
          <p:spPr bwMode="auto">
            <a:xfrm>
              <a:off x="1904389" y="3258093"/>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3" name="Freeform 32">
              <a:extLst>
                <a:ext uri="{FF2B5EF4-FFF2-40B4-BE49-F238E27FC236}">
                  <a16:creationId xmlns:a16="http://schemas.microsoft.com/office/drawing/2014/main" id="{C7279255-F0DD-473E-B4DD-B576FA04FC10}"/>
                </a:ext>
              </a:extLst>
            </p:cNvPr>
            <p:cNvSpPr>
              <a:spLocks/>
            </p:cNvSpPr>
            <p:nvPr/>
          </p:nvSpPr>
          <p:spPr bwMode="auto">
            <a:xfrm>
              <a:off x="1904389" y="3258093"/>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4" name="Rectangle 33">
              <a:extLst>
                <a:ext uri="{FF2B5EF4-FFF2-40B4-BE49-F238E27FC236}">
                  <a16:creationId xmlns:a16="http://schemas.microsoft.com/office/drawing/2014/main" id="{9F50DA4A-15F6-4E9F-A5F7-78B17D438F80}"/>
                </a:ext>
              </a:extLst>
            </p:cNvPr>
            <p:cNvSpPr>
              <a:spLocks noChangeArrowheads="1"/>
            </p:cNvSpPr>
            <p:nvPr/>
          </p:nvSpPr>
          <p:spPr bwMode="auto">
            <a:xfrm>
              <a:off x="1910739" y="1373731"/>
              <a:ext cx="44450" cy="9810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5" name="Rectangle 34">
              <a:extLst>
                <a:ext uri="{FF2B5EF4-FFF2-40B4-BE49-F238E27FC236}">
                  <a16:creationId xmlns:a16="http://schemas.microsoft.com/office/drawing/2014/main" id="{6DACBFD1-71C1-477F-B258-A6D19714F7E8}"/>
                </a:ext>
              </a:extLst>
            </p:cNvPr>
            <p:cNvSpPr>
              <a:spLocks noChangeArrowheads="1"/>
            </p:cNvSpPr>
            <p:nvPr/>
          </p:nvSpPr>
          <p:spPr bwMode="auto">
            <a:xfrm>
              <a:off x="2144101" y="1373731"/>
              <a:ext cx="53975" cy="9810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6" name="Rectangle 35">
              <a:extLst>
                <a:ext uri="{FF2B5EF4-FFF2-40B4-BE49-F238E27FC236}">
                  <a16:creationId xmlns:a16="http://schemas.microsoft.com/office/drawing/2014/main" id="{1C73D63A-2BD9-4C36-A2CB-1F6161176E81}"/>
                </a:ext>
              </a:extLst>
            </p:cNvPr>
            <p:cNvSpPr>
              <a:spLocks noChangeArrowheads="1"/>
            </p:cNvSpPr>
            <p:nvPr/>
          </p:nvSpPr>
          <p:spPr bwMode="auto">
            <a:xfrm>
              <a:off x="1910739" y="1370556"/>
              <a:ext cx="2746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7" name="Freeform 36">
              <a:extLst>
                <a:ext uri="{FF2B5EF4-FFF2-40B4-BE49-F238E27FC236}">
                  <a16:creationId xmlns:a16="http://schemas.microsoft.com/office/drawing/2014/main" id="{18EF1C78-8AC5-48C7-8C79-9EC9C6FA7CCE}"/>
                </a:ext>
              </a:extLst>
            </p:cNvPr>
            <p:cNvSpPr>
              <a:spLocks/>
            </p:cNvSpPr>
            <p:nvPr/>
          </p:nvSpPr>
          <p:spPr bwMode="auto">
            <a:xfrm>
              <a:off x="1929789" y="1392781"/>
              <a:ext cx="236538" cy="234950"/>
            </a:xfrm>
            <a:custGeom>
              <a:avLst/>
              <a:gdLst>
                <a:gd name="T0" fmla="*/ 135 w 149"/>
                <a:gd name="T1" fmla="*/ 148 h 148"/>
                <a:gd name="T2" fmla="*/ 0 w 149"/>
                <a:gd name="T3" fmla="*/ 14 h 148"/>
                <a:gd name="T4" fmla="*/ 14 w 149"/>
                <a:gd name="T5" fmla="*/ 0 h 148"/>
                <a:gd name="T6" fmla="*/ 149 w 149"/>
                <a:gd name="T7" fmla="*/ 134 h 148"/>
                <a:gd name="T8" fmla="*/ 135 w 149"/>
                <a:gd name="T9" fmla="*/ 148 h 148"/>
              </a:gdLst>
              <a:ahLst/>
              <a:cxnLst>
                <a:cxn ang="0">
                  <a:pos x="T0" y="T1"/>
                </a:cxn>
                <a:cxn ang="0">
                  <a:pos x="T2" y="T3"/>
                </a:cxn>
                <a:cxn ang="0">
                  <a:pos x="T4" y="T5"/>
                </a:cxn>
                <a:cxn ang="0">
                  <a:pos x="T6" y="T7"/>
                </a:cxn>
                <a:cxn ang="0">
                  <a:pos x="T8" y="T9"/>
                </a:cxn>
              </a:cxnLst>
              <a:rect l="0" t="0" r="r" b="b"/>
              <a:pathLst>
                <a:path w="149" h="148">
                  <a:moveTo>
                    <a:pt x="135" y="148"/>
                  </a:moveTo>
                  <a:lnTo>
                    <a:pt x="0" y="14"/>
                  </a:lnTo>
                  <a:lnTo>
                    <a:pt x="14" y="0"/>
                  </a:lnTo>
                  <a:lnTo>
                    <a:pt x="149" y="134"/>
                  </a:lnTo>
                  <a:lnTo>
                    <a:pt x="135" y="1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Freeform 37">
              <a:extLst>
                <a:ext uri="{FF2B5EF4-FFF2-40B4-BE49-F238E27FC236}">
                  <a16:creationId xmlns:a16="http://schemas.microsoft.com/office/drawing/2014/main" id="{1194E952-FD2B-401E-81FD-B67E618D6731}"/>
                </a:ext>
              </a:extLst>
            </p:cNvPr>
            <p:cNvSpPr>
              <a:spLocks/>
            </p:cNvSpPr>
            <p:nvPr/>
          </p:nvSpPr>
          <p:spPr bwMode="auto">
            <a:xfrm>
              <a:off x="1929789" y="1392781"/>
              <a:ext cx="236538" cy="234950"/>
            </a:xfrm>
            <a:custGeom>
              <a:avLst/>
              <a:gdLst>
                <a:gd name="T0" fmla="*/ 0 w 149"/>
                <a:gd name="T1" fmla="*/ 134 h 148"/>
                <a:gd name="T2" fmla="*/ 135 w 149"/>
                <a:gd name="T3" fmla="*/ 0 h 148"/>
                <a:gd name="T4" fmla="*/ 149 w 149"/>
                <a:gd name="T5" fmla="*/ 14 h 148"/>
                <a:gd name="T6" fmla="*/ 14 w 149"/>
                <a:gd name="T7" fmla="*/ 148 h 148"/>
                <a:gd name="T8" fmla="*/ 0 w 149"/>
                <a:gd name="T9" fmla="*/ 134 h 148"/>
              </a:gdLst>
              <a:ahLst/>
              <a:cxnLst>
                <a:cxn ang="0">
                  <a:pos x="T0" y="T1"/>
                </a:cxn>
                <a:cxn ang="0">
                  <a:pos x="T2" y="T3"/>
                </a:cxn>
                <a:cxn ang="0">
                  <a:pos x="T4" y="T5"/>
                </a:cxn>
                <a:cxn ang="0">
                  <a:pos x="T6" y="T7"/>
                </a:cxn>
                <a:cxn ang="0">
                  <a:pos x="T8" y="T9"/>
                </a:cxn>
              </a:cxnLst>
              <a:rect l="0" t="0" r="r" b="b"/>
              <a:pathLst>
                <a:path w="149" h="148">
                  <a:moveTo>
                    <a:pt x="0" y="134"/>
                  </a:moveTo>
                  <a:lnTo>
                    <a:pt x="135" y="0"/>
                  </a:lnTo>
                  <a:lnTo>
                    <a:pt x="149" y="14"/>
                  </a:lnTo>
                  <a:lnTo>
                    <a:pt x="14" y="148"/>
                  </a:lnTo>
                  <a:lnTo>
                    <a:pt x="0"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Rectangle 38">
              <a:extLst>
                <a:ext uri="{FF2B5EF4-FFF2-40B4-BE49-F238E27FC236}">
                  <a16:creationId xmlns:a16="http://schemas.microsoft.com/office/drawing/2014/main" id="{CF3C2201-1318-4910-8A47-7A3827342CA2}"/>
                </a:ext>
              </a:extLst>
            </p:cNvPr>
            <p:cNvSpPr>
              <a:spLocks noChangeArrowheads="1"/>
            </p:cNvSpPr>
            <p:nvPr/>
          </p:nvSpPr>
          <p:spPr bwMode="auto">
            <a:xfrm>
              <a:off x="1910739" y="1595981"/>
              <a:ext cx="2746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0" name="Freeform 39">
              <a:extLst>
                <a:ext uri="{FF2B5EF4-FFF2-40B4-BE49-F238E27FC236}">
                  <a16:creationId xmlns:a16="http://schemas.microsoft.com/office/drawing/2014/main" id="{D19D8312-2C54-49C7-A3EB-DC7CD7A67EF2}"/>
                </a:ext>
              </a:extLst>
            </p:cNvPr>
            <p:cNvSpPr>
              <a:spLocks/>
            </p:cNvSpPr>
            <p:nvPr/>
          </p:nvSpPr>
          <p:spPr bwMode="auto">
            <a:xfrm>
              <a:off x="1929789" y="1615031"/>
              <a:ext cx="236538" cy="236537"/>
            </a:xfrm>
            <a:custGeom>
              <a:avLst/>
              <a:gdLst>
                <a:gd name="T0" fmla="*/ 135 w 149"/>
                <a:gd name="T1" fmla="*/ 149 h 149"/>
                <a:gd name="T2" fmla="*/ 0 w 149"/>
                <a:gd name="T3" fmla="*/ 14 h 149"/>
                <a:gd name="T4" fmla="*/ 14 w 149"/>
                <a:gd name="T5" fmla="*/ 0 h 149"/>
                <a:gd name="T6" fmla="*/ 149 w 149"/>
                <a:gd name="T7" fmla="*/ 135 h 149"/>
                <a:gd name="T8" fmla="*/ 135 w 149"/>
                <a:gd name="T9" fmla="*/ 149 h 149"/>
              </a:gdLst>
              <a:ahLst/>
              <a:cxnLst>
                <a:cxn ang="0">
                  <a:pos x="T0" y="T1"/>
                </a:cxn>
                <a:cxn ang="0">
                  <a:pos x="T2" y="T3"/>
                </a:cxn>
                <a:cxn ang="0">
                  <a:pos x="T4" y="T5"/>
                </a:cxn>
                <a:cxn ang="0">
                  <a:pos x="T6" y="T7"/>
                </a:cxn>
                <a:cxn ang="0">
                  <a:pos x="T8" y="T9"/>
                </a:cxn>
              </a:cxnLst>
              <a:rect l="0" t="0" r="r" b="b"/>
              <a:pathLst>
                <a:path w="149" h="149">
                  <a:moveTo>
                    <a:pt x="135" y="149"/>
                  </a:moveTo>
                  <a:lnTo>
                    <a:pt x="0" y="14"/>
                  </a:lnTo>
                  <a:lnTo>
                    <a:pt x="14" y="0"/>
                  </a:lnTo>
                  <a:lnTo>
                    <a:pt x="149" y="135"/>
                  </a:lnTo>
                  <a:lnTo>
                    <a:pt x="135"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1" name="Freeform 40">
              <a:extLst>
                <a:ext uri="{FF2B5EF4-FFF2-40B4-BE49-F238E27FC236}">
                  <a16:creationId xmlns:a16="http://schemas.microsoft.com/office/drawing/2014/main" id="{10F667A6-9D8A-4A97-8471-3E4BED31CD24}"/>
                </a:ext>
              </a:extLst>
            </p:cNvPr>
            <p:cNvSpPr>
              <a:spLocks/>
            </p:cNvSpPr>
            <p:nvPr/>
          </p:nvSpPr>
          <p:spPr bwMode="auto">
            <a:xfrm>
              <a:off x="1929789" y="1615031"/>
              <a:ext cx="236538" cy="236537"/>
            </a:xfrm>
            <a:custGeom>
              <a:avLst/>
              <a:gdLst>
                <a:gd name="T0" fmla="*/ 0 w 149"/>
                <a:gd name="T1" fmla="*/ 135 h 149"/>
                <a:gd name="T2" fmla="*/ 135 w 149"/>
                <a:gd name="T3" fmla="*/ 0 h 149"/>
                <a:gd name="T4" fmla="*/ 149 w 149"/>
                <a:gd name="T5" fmla="*/ 14 h 149"/>
                <a:gd name="T6" fmla="*/ 14 w 149"/>
                <a:gd name="T7" fmla="*/ 149 h 149"/>
                <a:gd name="T8" fmla="*/ 0 w 149"/>
                <a:gd name="T9" fmla="*/ 135 h 149"/>
              </a:gdLst>
              <a:ahLst/>
              <a:cxnLst>
                <a:cxn ang="0">
                  <a:pos x="T0" y="T1"/>
                </a:cxn>
                <a:cxn ang="0">
                  <a:pos x="T2" y="T3"/>
                </a:cxn>
                <a:cxn ang="0">
                  <a:pos x="T4" y="T5"/>
                </a:cxn>
                <a:cxn ang="0">
                  <a:pos x="T6" y="T7"/>
                </a:cxn>
                <a:cxn ang="0">
                  <a:pos x="T8" y="T9"/>
                </a:cxn>
              </a:cxnLst>
              <a:rect l="0" t="0" r="r" b="b"/>
              <a:pathLst>
                <a:path w="149" h="149">
                  <a:moveTo>
                    <a:pt x="0" y="135"/>
                  </a:moveTo>
                  <a:lnTo>
                    <a:pt x="135" y="0"/>
                  </a:lnTo>
                  <a:lnTo>
                    <a:pt x="149" y="14"/>
                  </a:lnTo>
                  <a:lnTo>
                    <a:pt x="14" y="149"/>
                  </a:lnTo>
                  <a:lnTo>
                    <a:pt x="0"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2" name="Rectangle 41">
              <a:extLst>
                <a:ext uri="{FF2B5EF4-FFF2-40B4-BE49-F238E27FC236}">
                  <a16:creationId xmlns:a16="http://schemas.microsoft.com/office/drawing/2014/main" id="{57205092-8629-4666-9488-060B93E007D8}"/>
                </a:ext>
              </a:extLst>
            </p:cNvPr>
            <p:cNvSpPr>
              <a:spLocks noChangeArrowheads="1"/>
            </p:cNvSpPr>
            <p:nvPr/>
          </p:nvSpPr>
          <p:spPr bwMode="auto">
            <a:xfrm>
              <a:off x="1910739" y="1819818"/>
              <a:ext cx="2746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3" name="Freeform 42">
              <a:extLst>
                <a:ext uri="{FF2B5EF4-FFF2-40B4-BE49-F238E27FC236}">
                  <a16:creationId xmlns:a16="http://schemas.microsoft.com/office/drawing/2014/main" id="{4BD345C5-BDF6-4AD0-875E-353C8D375DF8}"/>
                </a:ext>
              </a:extLst>
            </p:cNvPr>
            <p:cNvSpPr>
              <a:spLocks/>
            </p:cNvSpPr>
            <p:nvPr/>
          </p:nvSpPr>
          <p:spPr bwMode="auto">
            <a:xfrm>
              <a:off x="1929789" y="1842043"/>
              <a:ext cx="236538" cy="231775"/>
            </a:xfrm>
            <a:custGeom>
              <a:avLst/>
              <a:gdLst>
                <a:gd name="T0" fmla="*/ 135 w 149"/>
                <a:gd name="T1" fmla="*/ 146 h 146"/>
                <a:gd name="T2" fmla="*/ 0 w 149"/>
                <a:gd name="T3" fmla="*/ 12 h 146"/>
                <a:gd name="T4" fmla="*/ 14 w 149"/>
                <a:gd name="T5" fmla="*/ 0 h 146"/>
                <a:gd name="T6" fmla="*/ 149 w 149"/>
                <a:gd name="T7" fmla="*/ 134 h 146"/>
                <a:gd name="T8" fmla="*/ 135 w 149"/>
                <a:gd name="T9" fmla="*/ 146 h 146"/>
              </a:gdLst>
              <a:ahLst/>
              <a:cxnLst>
                <a:cxn ang="0">
                  <a:pos x="T0" y="T1"/>
                </a:cxn>
                <a:cxn ang="0">
                  <a:pos x="T2" y="T3"/>
                </a:cxn>
                <a:cxn ang="0">
                  <a:pos x="T4" y="T5"/>
                </a:cxn>
                <a:cxn ang="0">
                  <a:pos x="T6" y="T7"/>
                </a:cxn>
                <a:cxn ang="0">
                  <a:pos x="T8" y="T9"/>
                </a:cxn>
              </a:cxnLst>
              <a:rect l="0" t="0" r="r" b="b"/>
              <a:pathLst>
                <a:path w="149" h="146">
                  <a:moveTo>
                    <a:pt x="135" y="146"/>
                  </a:moveTo>
                  <a:lnTo>
                    <a:pt x="0" y="12"/>
                  </a:lnTo>
                  <a:lnTo>
                    <a:pt x="14" y="0"/>
                  </a:lnTo>
                  <a:lnTo>
                    <a:pt x="149" y="134"/>
                  </a:lnTo>
                  <a:lnTo>
                    <a:pt x="135"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4" name="Freeform 43">
              <a:extLst>
                <a:ext uri="{FF2B5EF4-FFF2-40B4-BE49-F238E27FC236}">
                  <a16:creationId xmlns:a16="http://schemas.microsoft.com/office/drawing/2014/main" id="{4A8EC181-BCBC-4CDE-A957-B31AB297CCDD}"/>
                </a:ext>
              </a:extLst>
            </p:cNvPr>
            <p:cNvSpPr>
              <a:spLocks/>
            </p:cNvSpPr>
            <p:nvPr/>
          </p:nvSpPr>
          <p:spPr bwMode="auto">
            <a:xfrm>
              <a:off x="1929789" y="1842043"/>
              <a:ext cx="236538" cy="231775"/>
            </a:xfrm>
            <a:custGeom>
              <a:avLst/>
              <a:gdLst>
                <a:gd name="T0" fmla="*/ 0 w 149"/>
                <a:gd name="T1" fmla="*/ 134 h 146"/>
                <a:gd name="T2" fmla="*/ 135 w 149"/>
                <a:gd name="T3" fmla="*/ 0 h 146"/>
                <a:gd name="T4" fmla="*/ 149 w 149"/>
                <a:gd name="T5" fmla="*/ 12 h 146"/>
                <a:gd name="T6" fmla="*/ 14 w 149"/>
                <a:gd name="T7" fmla="*/ 146 h 146"/>
                <a:gd name="T8" fmla="*/ 0 w 149"/>
                <a:gd name="T9" fmla="*/ 134 h 146"/>
              </a:gdLst>
              <a:ahLst/>
              <a:cxnLst>
                <a:cxn ang="0">
                  <a:pos x="T0" y="T1"/>
                </a:cxn>
                <a:cxn ang="0">
                  <a:pos x="T2" y="T3"/>
                </a:cxn>
                <a:cxn ang="0">
                  <a:pos x="T4" y="T5"/>
                </a:cxn>
                <a:cxn ang="0">
                  <a:pos x="T6" y="T7"/>
                </a:cxn>
                <a:cxn ang="0">
                  <a:pos x="T8" y="T9"/>
                </a:cxn>
              </a:cxnLst>
              <a:rect l="0" t="0" r="r" b="b"/>
              <a:pathLst>
                <a:path w="149" h="146">
                  <a:moveTo>
                    <a:pt x="0" y="134"/>
                  </a:moveTo>
                  <a:lnTo>
                    <a:pt x="135" y="0"/>
                  </a:lnTo>
                  <a:lnTo>
                    <a:pt x="149" y="12"/>
                  </a:lnTo>
                  <a:lnTo>
                    <a:pt x="14" y="146"/>
                  </a:lnTo>
                  <a:lnTo>
                    <a:pt x="0"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5" name="Rectangle 44">
              <a:extLst>
                <a:ext uri="{FF2B5EF4-FFF2-40B4-BE49-F238E27FC236}">
                  <a16:creationId xmlns:a16="http://schemas.microsoft.com/office/drawing/2014/main" id="{20B21C86-0457-4EF3-8FFF-F0EFE0AF9A43}"/>
                </a:ext>
              </a:extLst>
            </p:cNvPr>
            <p:cNvSpPr>
              <a:spLocks noChangeArrowheads="1"/>
            </p:cNvSpPr>
            <p:nvPr/>
          </p:nvSpPr>
          <p:spPr bwMode="auto">
            <a:xfrm>
              <a:off x="1910739" y="2045243"/>
              <a:ext cx="274638"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6" name="Freeform 45">
              <a:extLst>
                <a:ext uri="{FF2B5EF4-FFF2-40B4-BE49-F238E27FC236}">
                  <a16:creationId xmlns:a16="http://schemas.microsoft.com/office/drawing/2014/main" id="{FA8B7904-51D0-4390-8C1F-78C3C345E7B7}"/>
                </a:ext>
              </a:extLst>
            </p:cNvPr>
            <p:cNvSpPr>
              <a:spLocks/>
            </p:cNvSpPr>
            <p:nvPr/>
          </p:nvSpPr>
          <p:spPr bwMode="auto">
            <a:xfrm>
              <a:off x="1929789" y="2064293"/>
              <a:ext cx="236538" cy="236537"/>
            </a:xfrm>
            <a:custGeom>
              <a:avLst/>
              <a:gdLst>
                <a:gd name="T0" fmla="*/ 135 w 149"/>
                <a:gd name="T1" fmla="*/ 149 h 149"/>
                <a:gd name="T2" fmla="*/ 0 w 149"/>
                <a:gd name="T3" fmla="*/ 14 h 149"/>
                <a:gd name="T4" fmla="*/ 14 w 149"/>
                <a:gd name="T5" fmla="*/ 0 h 149"/>
                <a:gd name="T6" fmla="*/ 149 w 149"/>
                <a:gd name="T7" fmla="*/ 135 h 149"/>
                <a:gd name="T8" fmla="*/ 135 w 149"/>
                <a:gd name="T9" fmla="*/ 149 h 149"/>
              </a:gdLst>
              <a:ahLst/>
              <a:cxnLst>
                <a:cxn ang="0">
                  <a:pos x="T0" y="T1"/>
                </a:cxn>
                <a:cxn ang="0">
                  <a:pos x="T2" y="T3"/>
                </a:cxn>
                <a:cxn ang="0">
                  <a:pos x="T4" y="T5"/>
                </a:cxn>
                <a:cxn ang="0">
                  <a:pos x="T6" y="T7"/>
                </a:cxn>
                <a:cxn ang="0">
                  <a:pos x="T8" y="T9"/>
                </a:cxn>
              </a:cxnLst>
              <a:rect l="0" t="0" r="r" b="b"/>
              <a:pathLst>
                <a:path w="149" h="149">
                  <a:moveTo>
                    <a:pt x="135" y="149"/>
                  </a:moveTo>
                  <a:lnTo>
                    <a:pt x="0" y="14"/>
                  </a:lnTo>
                  <a:lnTo>
                    <a:pt x="14" y="0"/>
                  </a:lnTo>
                  <a:lnTo>
                    <a:pt x="149" y="135"/>
                  </a:lnTo>
                  <a:lnTo>
                    <a:pt x="135"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7" name="Freeform 46">
              <a:extLst>
                <a:ext uri="{FF2B5EF4-FFF2-40B4-BE49-F238E27FC236}">
                  <a16:creationId xmlns:a16="http://schemas.microsoft.com/office/drawing/2014/main" id="{ADCB3A48-B630-43D5-B66F-5932719649A4}"/>
                </a:ext>
              </a:extLst>
            </p:cNvPr>
            <p:cNvSpPr>
              <a:spLocks/>
            </p:cNvSpPr>
            <p:nvPr/>
          </p:nvSpPr>
          <p:spPr bwMode="auto">
            <a:xfrm>
              <a:off x="1929789" y="2064293"/>
              <a:ext cx="236538" cy="236537"/>
            </a:xfrm>
            <a:custGeom>
              <a:avLst/>
              <a:gdLst>
                <a:gd name="T0" fmla="*/ 0 w 149"/>
                <a:gd name="T1" fmla="*/ 135 h 149"/>
                <a:gd name="T2" fmla="*/ 135 w 149"/>
                <a:gd name="T3" fmla="*/ 0 h 149"/>
                <a:gd name="T4" fmla="*/ 149 w 149"/>
                <a:gd name="T5" fmla="*/ 14 h 149"/>
                <a:gd name="T6" fmla="*/ 14 w 149"/>
                <a:gd name="T7" fmla="*/ 149 h 149"/>
                <a:gd name="T8" fmla="*/ 0 w 149"/>
                <a:gd name="T9" fmla="*/ 135 h 149"/>
              </a:gdLst>
              <a:ahLst/>
              <a:cxnLst>
                <a:cxn ang="0">
                  <a:pos x="T0" y="T1"/>
                </a:cxn>
                <a:cxn ang="0">
                  <a:pos x="T2" y="T3"/>
                </a:cxn>
                <a:cxn ang="0">
                  <a:pos x="T4" y="T5"/>
                </a:cxn>
                <a:cxn ang="0">
                  <a:pos x="T6" y="T7"/>
                </a:cxn>
                <a:cxn ang="0">
                  <a:pos x="T8" y="T9"/>
                </a:cxn>
              </a:cxnLst>
              <a:rect l="0" t="0" r="r" b="b"/>
              <a:pathLst>
                <a:path w="149" h="149">
                  <a:moveTo>
                    <a:pt x="0" y="135"/>
                  </a:moveTo>
                  <a:lnTo>
                    <a:pt x="135" y="0"/>
                  </a:lnTo>
                  <a:lnTo>
                    <a:pt x="149" y="14"/>
                  </a:lnTo>
                  <a:lnTo>
                    <a:pt x="14" y="149"/>
                  </a:lnTo>
                  <a:lnTo>
                    <a:pt x="0"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8" name="Rectangle 47">
              <a:extLst>
                <a:ext uri="{FF2B5EF4-FFF2-40B4-BE49-F238E27FC236}">
                  <a16:creationId xmlns:a16="http://schemas.microsoft.com/office/drawing/2014/main" id="{3A17829E-1C60-40DC-B237-032A163F8667}"/>
                </a:ext>
              </a:extLst>
            </p:cNvPr>
            <p:cNvSpPr>
              <a:spLocks noChangeArrowheads="1"/>
            </p:cNvSpPr>
            <p:nvPr/>
          </p:nvSpPr>
          <p:spPr bwMode="auto">
            <a:xfrm>
              <a:off x="1913914" y="672056"/>
              <a:ext cx="44450" cy="7461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9" name="Rectangle 48">
              <a:extLst>
                <a:ext uri="{FF2B5EF4-FFF2-40B4-BE49-F238E27FC236}">
                  <a16:creationId xmlns:a16="http://schemas.microsoft.com/office/drawing/2014/main" id="{25C803CB-B2E9-4E67-A8AB-E1C67D707EEE}"/>
                </a:ext>
              </a:extLst>
            </p:cNvPr>
            <p:cNvSpPr>
              <a:spLocks noChangeArrowheads="1"/>
            </p:cNvSpPr>
            <p:nvPr/>
          </p:nvSpPr>
          <p:spPr bwMode="auto">
            <a:xfrm>
              <a:off x="2147276" y="672056"/>
              <a:ext cx="53975" cy="7461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0" name="Freeform 49">
              <a:extLst>
                <a:ext uri="{FF2B5EF4-FFF2-40B4-BE49-F238E27FC236}">
                  <a16:creationId xmlns:a16="http://schemas.microsoft.com/office/drawing/2014/main" id="{E2950A86-6A63-4C25-A437-466063D00063}"/>
                </a:ext>
              </a:extLst>
            </p:cNvPr>
            <p:cNvSpPr>
              <a:spLocks/>
            </p:cNvSpPr>
            <p:nvPr/>
          </p:nvSpPr>
          <p:spPr bwMode="auto">
            <a:xfrm>
              <a:off x="1913914" y="519656"/>
              <a:ext cx="287338" cy="188912"/>
            </a:xfrm>
            <a:custGeom>
              <a:avLst/>
              <a:gdLst>
                <a:gd name="T0" fmla="*/ 181 w 181"/>
                <a:gd name="T1" fmla="*/ 119 h 119"/>
                <a:gd name="T2" fmla="*/ 0 w 181"/>
                <a:gd name="T3" fmla="*/ 119 h 119"/>
                <a:gd name="T4" fmla="*/ 0 w 181"/>
                <a:gd name="T5" fmla="*/ 80 h 119"/>
                <a:gd name="T6" fmla="*/ 86 w 181"/>
                <a:gd name="T7" fmla="*/ 0 h 119"/>
                <a:gd name="T8" fmla="*/ 181 w 181"/>
                <a:gd name="T9" fmla="*/ 26 h 119"/>
                <a:gd name="T10" fmla="*/ 181 w 181"/>
                <a:gd name="T11" fmla="*/ 119 h 119"/>
              </a:gdLst>
              <a:ahLst/>
              <a:cxnLst>
                <a:cxn ang="0">
                  <a:pos x="T0" y="T1"/>
                </a:cxn>
                <a:cxn ang="0">
                  <a:pos x="T2" y="T3"/>
                </a:cxn>
                <a:cxn ang="0">
                  <a:pos x="T4" y="T5"/>
                </a:cxn>
                <a:cxn ang="0">
                  <a:pos x="T6" y="T7"/>
                </a:cxn>
                <a:cxn ang="0">
                  <a:pos x="T8" y="T9"/>
                </a:cxn>
                <a:cxn ang="0">
                  <a:pos x="T10" y="T11"/>
                </a:cxn>
              </a:cxnLst>
              <a:rect l="0" t="0" r="r" b="b"/>
              <a:pathLst>
                <a:path w="181" h="119">
                  <a:moveTo>
                    <a:pt x="181" y="119"/>
                  </a:moveTo>
                  <a:lnTo>
                    <a:pt x="0" y="119"/>
                  </a:lnTo>
                  <a:lnTo>
                    <a:pt x="0" y="80"/>
                  </a:lnTo>
                  <a:lnTo>
                    <a:pt x="86" y="0"/>
                  </a:lnTo>
                  <a:lnTo>
                    <a:pt x="181" y="26"/>
                  </a:lnTo>
                  <a:lnTo>
                    <a:pt x="181"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1" name="Freeform 50">
              <a:extLst>
                <a:ext uri="{FF2B5EF4-FFF2-40B4-BE49-F238E27FC236}">
                  <a16:creationId xmlns:a16="http://schemas.microsoft.com/office/drawing/2014/main" id="{1A48C5B5-340E-4F23-A1D7-CAE752B166F6}"/>
                </a:ext>
              </a:extLst>
            </p:cNvPr>
            <p:cNvSpPr>
              <a:spLocks/>
            </p:cNvSpPr>
            <p:nvPr/>
          </p:nvSpPr>
          <p:spPr bwMode="auto">
            <a:xfrm>
              <a:off x="1932964" y="681581"/>
              <a:ext cx="236538" cy="236537"/>
            </a:xfrm>
            <a:custGeom>
              <a:avLst/>
              <a:gdLst>
                <a:gd name="T0" fmla="*/ 135 w 149"/>
                <a:gd name="T1" fmla="*/ 149 h 149"/>
                <a:gd name="T2" fmla="*/ 0 w 149"/>
                <a:gd name="T3" fmla="*/ 15 h 149"/>
                <a:gd name="T4" fmla="*/ 14 w 149"/>
                <a:gd name="T5" fmla="*/ 0 h 149"/>
                <a:gd name="T6" fmla="*/ 149 w 149"/>
                <a:gd name="T7" fmla="*/ 135 h 149"/>
                <a:gd name="T8" fmla="*/ 135 w 149"/>
                <a:gd name="T9" fmla="*/ 149 h 149"/>
              </a:gdLst>
              <a:ahLst/>
              <a:cxnLst>
                <a:cxn ang="0">
                  <a:pos x="T0" y="T1"/>
                </a:cxn>
                <a:cxn ang="0">
                  <a:pos x="T2" y="T3"/>
                </a:cxn>
                <a:cxn ang="0">
                  <a:pos x="T4" y="T5"/>
                </a:cxn>
                <a:cxn ang="0">
                  <a:pos x="T6" y="T7"/>
                </a:cxn>
                <a:cxn ang="0">
                  <a:pos x="T8" y="T9"/>
                </a:cxn>
              </a:cxnLst>
              <a:rect l="0" t="0" r="r" b="b"/>
              <a:pathLst>
                <a:path w="149" h="149">
                  <a:moveTo>
                    <a:pt x="135" y="149"/>
                  </a:moveTo>
                  <a:lnTo>
                    <a:pt x="0" y="15"/>
                  </a:lnTo>
                  <a:lnTo>
                    <a:pt x="14" y="0"/>
                  </a:lnTo>
                  <a:lnTo>
                    <a:pt x="149" y="135"/>
                  </a:lnTo>
                  <a:lnTo>
                    <a:pt x="135"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2" name="Freeform 51">
              <a:extLst>
                <a:ext uri="{FF2B5EF4-FFF2-40B4-BE49-F238E27FC236}">
                  <a16:creationId xmlns:a16="http://schemas.microsoft.com/office/drawing/2014/main" id="{B2975B0E-4FF6-468F-BA12-C5E20975C953}"/>
                </a:ext>
              </a:extLst>
            </p:cNvPr>
            <p:cNvSpPr>
              <a:spLocks/>
            </p:cNvSpPr>
            <p:nvPr/>
          </p:nvSpPr>
          <p:spPr bwMode="auto">
            <a:xfrm>
              <a:off x="1932964" y="681581"/>
              <a:ext cx="236538" cy="236537"/>
            </a:xfrm>
            <a:custGeom>
              <a:avLst/>
              <a:gdLst>
                <a:gd name="T0" fmla="*/ 0 w 149"/>
                <a:gd name="T1" fmla="*/ 135 h 149"/>
                <a:gd name="T2" fmla="*/ 135 w 149"/>
                <a:gd name="T3" fmla="*/ 0 h 149"/>
                <a:gd name="T4" fmla="*/ 149 w 149"/>
                <a:gd name="T5" fmla="*/ 15 h 149"/>
                <a:gd name="T6" fmla="*/ 14 w 149"/>
                <a:gd name="T7" fmla="*/ 149 h 149"/>
                <a:gd name="T8" fmla="*/ 0 w 149"/>
                <a:gd name="T9" fmla="*/ 135 h 149"/>
              </a:gdLst>
              <a:ahLst/>
              <a:cxnLst>
                <a:cxn ang="0">
                  <a:pos x="T0" y="T1"/>
                </a:cxn>
                <a:cxn ang="0">
                  <a:pos x="T2" y="T3"/>
                </a:cxn>
                <a:cxn ang="0">
                  <a:pos x="T4" y="T5"/>
                </a:cxn>
                <a:cxn ang="0">
                  <a:pos x="T6" y="T7"/>
                </a:cxn>
                <a:cxn ang="0">
                  <a:pos x="T8" y="T9"/>
                </a:cxn>
              </a:cxnLst>
              <a:rect l="0" t="0" r="r" b="b"/>
              <a:pathLst>
                <a:path w="149" h="149">
                  <a:moveTo>
                    <a:pt x="0" y="135"/>
                  </a:moveTo>
                  <a:lnTo>
                    <a:pt x="135" y="0"/>
                  </a:lnTo>
                  <a:lnTo>
                    <a:pt x="149" y="15"/>
                  </a:lnTo>
                  <a:lnTo>
                    <a:pt x="14" y="149"/>
                  </a:lnTo>
                  <a:lnTo>
                    <a:pt x="0"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3" name="Rectangle 52">
              <a:extLst>
                <a:ext uri="{FF2B5EF4-FFF2-40B4-BE49-F238E27FC236}">
                  <a16:creationId xmlns:a16="http://schemas.microsoft.com/office/drawing/2014/main" id="{0E4B10D1-8386-428C-B65D-BF696F67736F}"/>
                </a:ext>
              </a:extLst>
            </p:cNvPr>
            <p:cNvSpPr>
              <a:spLocks noChangeArrowheads="1"/>
            </p:cNvSpPr>
            <p:nvPr/>
          </p:nvSpPr>
          <p:spPr bwMode="auto">
            <a:xfrm>
              <a:off x="1913914" y="886368"/>
              <a:ext cx="2746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4" name="Freeform 53">
              <a:extLst>
                <a:ext uri="{FF2B5EF4-FFF2-40B4-BE49-F238E27FC236}">
                  <a16:creationId xmlns:a16="http://schemas.microsoft.com/office/drawing/2014/main" id="{A0195879-CD91-4B90-B2C2-A2C0350B04C2}"/>
                </a:ext>
              </a:extLst>
            </p:cNvPr>
            <p:cNvSpPr>
              <a:spLocks/>
            </p:cNvSpPr>
            <p:nvPr/>
          </p:nvSpPr>
          <p:spPr bwMode="auto">
            <a:xfrm>
              <a:off x="1932964" y="905418"/>
              <a:ext cx="236538" cy="234950"/>
            </a:xfrm>
            <a:custGeom>
              <a:avLst/>
              <a:gdLst>
                <a:gd name="T0" fmla="*/ 135 w 149"/>
                <a:gd name="T1" fmla="*/ 148 h 148"/>
                <a:gd name="T2" fmla="*/ 0 w 149"/>
                <a:gd name="T3" fmla="*/ 14 h 148"/>
                <a:gd name="T4" fmla="*/ 14 w 149"/>
                <a:gd name="T5" fmla="*/ 0 h 148"/>
                <a:gd name="T6" fmla="*/ 149 w 149"/>
                <a:gd name="T7" fmla="*/ 134 h 148"/>
                <a:gd name="T8" fmla="*/ 135 w 149"/>
                <a:gd name="T9" fmla="*/ 148 h 148"/>
              </a:gdLst>
              <a:ahLst/>
              <a:cxnLst>
                <a:cxn ang="0">
                  <a:pos x="T0" y="T1"/>
                </a:cxn>
                <a:cxn ang="0">
                  <a:pos x="T2" y="T3"/>
                </a:cxn>
                <a:cxn ang="0">
                  <a:pos x="T4" y="T5"/>
                </a:cxn>
                <a:cxn ang="0">
                  <a:pos x="T6" y="T7"/>
                </a:cxn>
                <a:cxn ang="0">
                  <a:pos x="T8" y="T9"/>
                </a:cxn>
              </a:cxnLst>
              <a:rect l="0" t="0" r="r" b="b"/>
              <a:pathLst>
                <a:path w="149" h="148">
                  <a:moveTo>
                    <a:pt x="135" y="148"/>
                  </a:moveTo>
                  <a:lnTo>
                    <a:pt x="0" y="14"/>
                  </a:lnTo>
                  <a:lnTo>
                    <a:pt x="14" y="0"/>
                  </a:lnTo>
                  <a:lnTo>
                    <a:pt x="149" y="134"/>
                  </a:lnTo>
                  <a:lnTo>
                    <a:pt x="135" y="1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5" name="Freeform 54">
              <a:extLst>
                <a:ext uri="{FF2B5EF4-FFF2-40B4-BE49-F238E27FC236}">
                  <a16:creationId xmlns:a16="http://schemas.microsoft.com/office/drawing/2014/main" id="{1A21B4E1-ECC4-45C7-B12C-9E9F773FB324}"/>
                </a:ext>
              </a:extLst>
            </p:cNvPr>
            <p:cNvSpPr>
              <a:spLocks/>
            </p:cNvSpPr>
            <p:nvPr/>
          </p:nvSpPr>
          <p:spPr bwMode="auto">
            <a:xfrm>
              <a:off x="1932964" y="905418"/>
              <a:ext cx="236538" cy="234950"/>
            </a:xfrm>
            <a:custGeom>
              <a:avLst/>
              <a:gdLst>
                <a:gd name="T0" fmla="*/ 0 w 149"/>
                <a:gd name="T1" fmla="*/ 134 h 148"/>
                <a:gd name="T2" fmla="*/ 135 w 149"/>
                <a:gd name="T3" fmla="*/ 0 h 148"/>
                <a:gd name="T4" fmla="*/ 149 w 149"/>
                <a:gd name="T5" fmla="*/ 14 h 148"/>
                <a:gd name="T6" fmla="*/ 14 w 149"/>
                <a:gd name="T7" fmla="*/ 148 h 148"/>
                <a:gd name="T8" fmla="*/ 0 w 149"/>
                <a:gd name="T9" fmla="*/ 134 h 148"/>
              </a:gdLst>
              <a:ahLst/>
              <a:cxnLst>
                <a:cxn ang="0">
                  <a:pos x="T0" y="T1"/>
                </a:cxn>
                <a:cxn ang="0">
                  <a:pos x="T2" y="T3"/>
                </a:cxn>
                <a:cxn ang="0">
                  <a:pos x="T4" y="T5"/>
                </a:cxn>
                <a:cxn ang="0">
                  <a:pos x="T6" y="T7"/>
                </a:cxn>
                <a:cxn ang="0">
                  <a:pos x="T8" y="T9"/>
                </a:cxn>
              </a:cxnLst>
              <a:rect l="0" t="0" r="r" b="b"/>
              <a:pathLst>
                <a:path w="149" h="148">
                  <a:moveTo>
                    <a:pt x="0" y="134"/>
                  </a:moveTo>
                  <a:lnTo>
                    <a:pt x="135" y="0"/>
                  </a:lnTo>
                  <a:lnTo>
                    <a:pt x="149" y="14"/>
                  </a:lnTo>
                  <a:lnTo>
                    <a:pt x="14" y="148"/>
                  </a:lnTo>
                  <a:lnTo>
                    <a:pt x="0"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6" name="Rectangle 55">
              <a:extLst>
                <a:ext uri="{FF2B5EF4-FFF2-40B4-BE49-F238E27FC236}">
                  <a16:creationId xmlns:a16="http://schemas.microsoft.com/office/drawing/2014/main" id="{860DA315-DC95-437D-9E59-E40BF4730298}"/>
                </a:ext>
              </a:extLst>
            </p:cNvPr>
            <p:cNvSpPr>
              <a:spLocks noChangeArrowheads="1"/>
            </p:cNvSpPr>
            <p:nvPr/>
          </p:nvSpPr>
          <p:spPr bwMode="auto">
            <a:xfrm>
              <a:off x="1913914" y="1108618"/>
              <a:ext cx="2746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7" name="Freeform 56">
              <a:extLst>
                <a:ext uri="{FF2B5EF4-FFF2-40B4-BE49-F238E27FC236}">
                  <a16:creationId xmlns:a16="http://schemas.microsoft.com/office/drawing/2014/main" id="{F47E77BC-F595-4A4D-BA11-730359BC2BB7}"/>
                </a:ext>
              </a:extLst>
            </p:cNvPr>
            <p:cNvSpPr>
              <a:spLocks/>
            </p:cNvSpPr>
            <p:nvPr/>
          </p:nvSpPr>
          <p:spPr bwMode="auto">
            <a:xfrm>
              <a:off x="1932964" y="1130843"/>
              <a:ext cx="236538" cy="233362"/>
            </a:xfrm>
            <a:custGeom>
              <a:avLst/>
              <a:gdLst>
                <a:gd name="T0" fmla="*/ 135 w 149"/>
                <a:gd name="T1" fmla="*/ 147 h 147"/>
                <a:gd name="T2" fmla="*/ 0 w 149"/>
                <a:gd name="T3" fmla="*/ 12 h 147"/>
                <a:gd name="T4" fmla="*/ 14 w 149"/>
                <a:gd name="T5" fmla="*/ 0 h 147"/>
                <a:gd name="T6" fmla="*/ 149 w 149"/>
                <a:gd name="T7" fmla="*/ 135 h 147"/>
                <a:gd name="T8" fmla="*/ 135 w 149"/>
                <a:gd name="T9" fmla="*/ 147 h 147"/>
              </a:gdLst>
              <a:ahLst/>
              <a:cxnLst>
                <a:cxn ang="0">
                  <a:pos x="T0" y="T1"/>
                </a:cxn>
                <a:cxn ang="0">
                  <a:pos x="T2" y="T3"/>
                </a:cxn>
                <a:cxn ang="0">
                  <a:pos x="T4" y="T5"/>
                </a:cxn>
                <a:cxn ang="0">
                  <a:pos x="T6" y="T7"/>
                </a:cxn>
                <a:cxn ang="0">
                  <a:pos x="T8" y="T9"/>
                </a:cxn>
              </a:cxnLst>
              <a:rect l="0" t="0" r="r" b="b"/>
              <a:pathLst>
                <a:path w="149" h="147">
                  <a:moveTo>
                    <a:pt x="135" y="147"/>
                  </a:moveTo>
                  <a:lnTo>
                    <a:pt x="0" y="12"/>
                  </a:lnTo>
                  <a:lnTo>
                    <a:pt x="14" y="0"/>
                  </a:lnTo>
                  <a:lnTo>
                    <a:pt x="149" y="135"/>
                  </a:lnTo>
                  <a:lnTo>
                    <a:pt x="135"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 name="Freeform 57">
              <a:extLst>
                <a:ext uri="{FF2B5EF4-FFF2-40B4-BE49-F238E27FC236}">
                  <a16:creationId xmlns:a16="http://schemas.microsoft.com/office/drawing/2014/main" id="{C1B3A39E-8562-472B-94A1-743B4E574176}"/>
                </a:ext>
              </a:extLst>
            </p:cNvPr>
            <p:cNvSpPr>
              <a:spLocks/>
            </p:cNvSpPr>
            <p:nvPr/>
          </p:nvSpPr>
          <p:spPr bwMode="auto">
            <a:xfrm>
              <a:off x="1932964" y="1130843"/>
              <a:ext cx="236538" cy="233362"/>
            </a:xfrm>
            <a:custGeom>
              <a:avLst/>
              <a:gdLst>
                <a:gd name="T0" fmla="*/ 0 w 149"/>
                <a:gd name="T1" fmla="*/ 135 h 147"/>
                <a:gd name="T2" fmla="*/ 135 w 149"/>
                <a:gd name="T3" fmla="*/ 0 h 147"/>
                <a:gd name="T4" fmla="*/ 149 w 149"/>
                <a:gd name="T5" fmla="*/ 12 h 147"/>
                <a:gd name="T6" fmla="*/ 14 w 149"/>
                <a:gd name="T7" fmla="*/ 147 h 147"/>
                <a:gd name="T8" fmla="*/ 0 w 149"/>
                <a:gd name="T9" fmla="*/ 135 h 147"/>
              </a:gdLst>
              <a:ahLst/>
              <a:cxnLst>
                <a:cxn ang="0">
                  <a:pos x="T0" y="T1"/>
                </a:cxn>
                <a:cxn ang="0">
                  <a:pos x="T2" y="T3"/>
                </a:cxn>
                <a:cxn ang="0">
                  <a:pos x="T4" y="T5"/>
                </a:cxn>
                <a:cxn ang="0">
                  <a:pos x="T6" y="T7"/>
                </a:cxn>
                <a:cxn ang="0">
                  <a:pos x="T8" y="T9"/>
                </a:cxn>
              </a:cxnLst>
              <a:rect l="0" t="0" r="r" b="b"/>
              <a:pathLst>
                <a:path w="149" h="147">
                  <a:moveTo>
                    <a:pt x="0" y="135"/>
                  </a:moveTo>
                  <a:lnTo>
                    <a:pt x="135" y="0"/>
                  </a:lnTo>
                  <a:lnTo>
                    <a:pt x="149" y="12"/>
                  </a:lnTo>
                  <a:lnTo>
                    <a:pt x="14" y="147"/>
                  </a:lnTo>
                  <a:lnTo>
                    <a:pt x="0"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 name="Rectangle 58">
              <a:extLst>
                <a:ext uri="{FF2B5EF4-FFF2-40B4-BE49-F238E27FC236}">
                  <a16:creationId xmlns:a16="http://schemas.microsoft.com/office/drawing/2014/main" id="{EF08E4A2-FC5F-469C-9EE1-CAD988FA03DC}"/>
                </a:ext>
              </a:extLst>
            </p:cNvPr>
            <p:cNvSpPr>
              <a:spLocks noChangeArrowheads="1"/>
            </p:cNvSpPr>
            <p:nvPr/>
          </p:nvSpPr>
          <p:spPr bwMode="auto">
            <a:xfrm>
              <a:off x="1129689" y="1210218"/>
              <a:ext cx="825500"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 name="Rectangle 59">
              <a:extLst>
                <a:ext uri="{FF2B5EF4-FFF2-40B4-BE49-F238E27FC236}">
                  <a16:creationId xmlns:a16="http://schemas.microsoft.com/office/drawing/2014/main" id="{6FBC52B3-C706-40B6-BD9E-A3351D48A1AD}"/>
                </a:ext>
              </a:extLst>
            </p:cNvPr>
            <p:cNvSpPr>
              <a:spLocks noChangeArrowheads="1"/>
            </p:cNvSpPr>
            <p:nvPr/>
          </p:nvSpPr>
          <p:spPr bwMode="auto">
            <a:xfrm>
              <a:off x="1129689" y="1405481"/>
              <a:ext cx="825500"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1" name="Rectangle 60">
              <a:extLst>
                <a:ext uri="{FF2B5EF4-FFF2-40B4-BE49-F238E27FC236}">
                  <a16:creationId xmlns:a16="http://schemas.microsoft.com/office/drawing/2014/main" id="{83106E17-C82F-49FF-BB8A-BD298F91B9D4}"/>
                </a:ext>
              </a:extLst>
            </p:cNvPr>
            <p:cNvSpPr>
              <a:spLocks noChangeArrowheads="1"/>
            </p:cNvSpPr>
            <p:nvPr/>
          </p:nvSpPr>
          <p:spPr bwMode="auto">
            <a:xfrm>
              <a:off x="1917089" y="1210218"/>
              <a:ext cx="38100"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2" name="Freeform 61">
              <a:extLst>
                <a:ext uri="{FF2B5EF4-FFF2-40B4-BE49-F238E27FC236}">
                  <a16:creationId xmlns:a16="http://schemas.microsoft.com/office/drawing/2014/main" id="{543158A8-4ADC-4E58-8E93-D925E51E2E63}"/>
                </a:ext>
              </a:extLst>
            </p:cNvPr>
            <p:cNvSpPr>
              <a:spLocks/>
            </p:cNvSpPr>
            <p:nvPr/>
          </p:nvSpPr>
          <p:spPr bwMode="auto">
            <a:xfrm>
              <a:off x="1740876" y="1227681"/>
              <a:ext cx="198438" cy="196850"/>
            </a:xfrm>
            <a:custGeom>
              <a:avLst/>
              <a:gdLst>
                <a:gd name="T0" fmla="*/ 0 w 125"/>
                <a:gd name="T1" fmla="*/ 112 h 124"/>
                <a:gd name="T2" fmla="*/ 113 w 125"/>
                <a:gd name="T3" fmla="*/ 0 h 124"/>
                <a:gd name="T4" fmla="*/ 125 w 125"/>
                <a:gd name="T5" fmla="*/ 12 h 124"/>
                <a:gd name="T6" fmla="*/ 11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3" y="0"/>
                  </a:lnTo>
                  <a:lnTo>
                    <a:pt x="125" y="12"/>
                  </a:lnTo>
                  <a:lnTo>
                    <a:pt x="11"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3" name="Freeform 62">
              <a:extLst>
                <a:ext uri="{FF2B5EF4-FFF2-40B4-BE49-F238E27FC236}">
                  <a16:creationId xmlns:a16="http://schemas.microsoft.com/office/drawing/2014/main" id="{74DEFD90-58FA-4E18-B268-AD3139220AE7}"/>
                </a:ext>
              </a:extLst>
            </p:cNvPr>
            <p:cNvSpPr>
              <a:spLocks/>
            </p:cNvSpPr>
            <p:nvPr/>
          </p:nvSpPr>
          <p:spPr bwMode="auto">
            <a:xfrm>
              <a:off x="1740876" y="1227681"/>
              <a:ext cx="198438" cy="196850"/>
            </a:xfrm>
            <a:custGeom>
              <a:avLst/>
              <a:gdLst>
                <a:gd name="T0" fmla="*/ 11 w 125"/>
                <a:gd name="T1" fmla="*/ 0 h 124"/>
                <a:gd name="T2" fmla="*/ 125 w 125"/>
                <a:gd name="T3" fmla="*/ 112 h 124"/>
                <a:gd name="T4" fmla="*/ 113 w 125"/>
                <a:gd name="T5" fmla="*/ 124 h 124"/>
                <a:gd name="T6" fmla="*/ 0 w 125"/>
                <a:gd name="T7" fmla="*/ 12 h 124"/>
                <a:gd name="T8" fmla="*/ 11 w 125"/>
                <a:gd name="T9" fmla="*/ 0 h 124"/>
              </a:gdLst>
              <a:ahLst/>
              <a:cxnLst>
                <a:cxn ang="0">
                  <a:pos x="T0" y="T1"/>
                </a:cxn>
                <a:cxn ang="0">
                  <a:pos x="T2" y="T3"/>
                </a:cxn>
                <a:cxn ang="0">
                  <a:pos x="T4" y="T5"/>
                </a:cxn>
                <a:cxn ang="0">
                  <a:pos x="T6" y="T7"/>
                </a:cxn>
                <a:cxn ang="0">
                  <a:pos x="T8" y="T9"/>
                </a:cxn>
              </a:cxnLst>
              <a:rect l="0" t="0" r="r" b="b"/>
              <a:pathLst>
                <a:path w="125" h="124">
                  <a:moveTo>
                    <a:pt x="11" y="0"/>
                  </a:moveTo>
                  <a:lnTo>
                    <a:pt x="125" y="112"/>
                  </a:lnTo>
                  <a:lnTo>
                    <a:pt x="113" y="124"/>
                  </a:lnTo>
                  <a:lnTo>
                    <a:pt x="0" y="12"/>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4" name="Rectangle 63">
              <a:extLst>
                <a:ext uri="{FF2B5EF4-FFF2-40B4-BE49-F238E27FC236}">
                  <a16:creationId xmlns:a16="http://schemas.microsoft.com/office/drawing/2014/main" id="{760B7789-5300-410E-96B0-ACE4C07C13E9}"/>
                </a:ext>
              </a:extLst>
            </p:cNvPr>
            <p:cNvSpPr>
              <a:spLocks noChangeArrowheads="1"/>
            </p:cNvSpPr>
            <p:nvPr/>
          </p:nvSpPr>
          <p:spPr bwMode="auto">
            <a:xfrm>
              <a:off x="1728176" y="1210218"/>
              <a:ext cx="39688"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 name="Freeform 64">
              <a:extLst>
                <a:ext uri="{FF2B5EF4-FFF2-40B4-BE49-F238E27FC236}">
                  <a16:creationId xmlns:a16="http://schemas.microsoft.com/office/drawing/2014/main" id="{9091A779-26B9-4F08-A8FC-744D8AC8527E}"/>
                </a:ext>
              </a:extLst>
            </p:cNvPr>
            <p:cNvSpPr>
              <a:spLocks/>
            </p:cNvSpPr>
            <p:nvPr/>
          </p:nvSpPr>
          <p:spPr bwMode="auto">
            <a:xfrm>
              <a:off x="1550376" y="1227681"/>
              <a:ext cx="201613" cy="196850"/>
            </a:xfrm>
            <a:custGeom>
              <a:avLst/>
              <a:gdLst>
                <a:gd name="T0" fmla="*/ 0 w 127"/>
                <a:gd name="T1" fmla="*/ 112 h 124"/>
                <a:gd name="T2" fmla="*/ 114 w 127"/>
                <a:gd name="T3" fmla="*/ 0 h 124"/>
                <a:gd name="T4" fmla="*/ 127 w 127"/>
                <a:gd name="T5" fmla="*/ 12 h 124"/>
                <a:gd name="T6" fmla="*/ 12 w 127"/>
                <a:gd name="T7" fmla="*/ 124 h 124"/>
                <a:gd name="T8" fmla="*/ 0 w 127"/>
                <a:gd name="T9" fmla="*/ 112 h 124"/>
              </a:gdLst>
              <a:ahLst/>
              <a:cxnLst>
                <a:cxn ang="0">
                  <a:pos x="T0" y="T1"/>
                </a:cxn>
                <a:cxn ang="0">
                  <a:pos x="T2" y="T3"/>
                </a:cxn>
                <a:cxn ang="0">
                  <a:pos x="T4" y="T5"/>
                </a:cxn>
                <a:cxn ang="0">
                  <a:pos x="T6" y="T7"/>
                </a:cxn>
                <a:cxn ang="0">
                  <a:pos x="T8" y="T9"/>
                </a:cxn>
              </a:cxnLst>
              <a:rect l="0" t="0" r="r" b="b"/>
              <a:pathLst>
                <a:path w="127" h="124">
                  <a:moveTo>
                    <a:pt x="0" y="112"/>
                  </a:moveTo>
                  <a:lnTo>
                    <a:pt x="114" y="0"/>
                  </a:lnTo>
                  <a:lnTo>
                    <a:pt x="127"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 name="Freeform 65">
              <a:extLst>
                <a:ext uri="{FF2B5EF4-FFF2-40B4-BE49-F238E27FC236}">
                  <a16:creationId xmlns:a16="http://schemas.microsoft.com/office/drawing/2014/main" id="{543F7A84-EFD0-47AD-8276-97AC04B75DA6}"/>
                </a:ext>
              </a:extLst>
            </p:cNvPr>
            <p:cNvSpPr>
              <a:spLocks/>
            </p:cNvSpPr>
            <p:nvPr/>
          </p:nvSpPr>
          <p:spPr bwMode="auto">
            <a:xfrm>
              <a:off x="1550376" y="1227681"/>
              <a:ext cx="201613" cy="196850"/>
            </a:xfrm>
            <a:custGeom>
              <a:avLst/>
              <a:gdLst>
                <a:gd name="T0" fmla="*/ 12 w 127"/>
                <a:gd name="T1" fmla="*/ 0 h 124"/>
                <a:gd name="T2" fmla="*/ 127 w 127"/>
                <a:gd name="T3" fmla="*/ 112 h 124"/>
                <a:gd name="T4" fmla="*/ 114 w 127"/>
                <a:gd name="T5" fmla="*/ 124 h 124"/>
                <a:gd name="T6" fmla="*/ 0 w 127"/>
                <a:gd name="T7" fmla="*/ 12 h 124"/>
                <a:gd name="T8" fmla="*/ 12 w 127"/>
                <a:gd name="T9" fmla="*/ 0 h 124"/>
              </a:gdLst>
              <a:ahLst/>
              <a:cxnLst>
                <a:cxn ang="0">
                  <a:pos x="T0" y="T1"/>
                </a:cxn>
                <a:cxn ang="0">
                  <a:pos x="T2" y="T3"/>
                </a:cxn>
                <a:cxn ang="0">
                  <a:pos x="T4" y="T5"/>
                </a:cxn>
                <a:cxn ang="0">
                  <a:pos x="T6" y="T7"/>
                </a:cxn>
                <a:cxn ang="0">
                  <a:pos x="T8" y="T9"/>
                </a:cxn>
              </a:cxnLst>
              <a:rect l="0" t="0" r="r" b="b"/>
              <a:pathLst>
                <a:path w="127" h="124">
                  <a:moveTo>
                    <a:pt x="12" y="0"/>
                  </a:moveTo>
                  <a:lnTo>
                    <a:pt x="127" y="112"/>
                  </a:lnTo>
                  <a:lnTo>
                    <a:pt x="114"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 name="Rectangle 66">
              <a:extLst>
                <a:ext uri="{FF2B5EF4-FFF2-40B4-BE49-F238E27FC236}">
                  <a16:creationId xmlns:a16="http://schemas.microsoft.com/office/drawing/2014/main" id="{4524710E-947F-4892-983A-DAA146316790}"/>
                </a:ext>
              </a:extLst>
            </p:cNvPr>
            <p:cNvSpPr>
              <a:spLocks noChangeArrowheads="1"/>
            </p:cNvSpPr>
            <p:nvPr/>
          </p:nvSpPr>
          <p:spPr bwMode="auto">
            <a:xfrm>
              <a:off x="1537676" y="1210218"/>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8" name="Freeform 67">
              <a:extLst>
                <a:ext uri="{FF2B5EF4-FFF2-40B4-BE49-F238E27FC236}">
                  <a16:creationId xmlns:a16="http://schemas.microsoft.com/office/drawing/2014/main" id="{2C29DAF8-C3D6-48FB-AD89-59EEEA25809D}"/>
                </a:ext>
              </a:extLst>
            </p:cNvPr>
            <p:cNvSpPr>
              <a:spLocks/>
            </p:cNvSpPr>
            <p:nvPr/>
          </p:nvSpPr>
          <p:spPr bwMode="auto">
            <a:xfrm>
              <a:off x="1363051" y="1227681"/>
              <a:ext cx="196850" cy="196850"/>
            </a:xfrm>
            <a:custGeom>
              <a:avLst/>
              <a:gdLst>
                <a:gd name="T0" fmla="*/ 0 w 124"/>
                <a:gd name="T1" fmla="*/ 112 h 124"/>
                <a:gd name="T2" fmla="*/ 114 w 124"/>
                <a:gd name="T3" fmla="*/ 0 h 124"/>
                <a:gd name="T4" fmla="*/ 124 w 124"/>
                <a:gd name="T5" fmla="*/ 12 h 124"/>
                <a:gd name="T6" fmla="*/ 12 w 124"/>
                <a:gd name="T7" fmla="*/ 124 h 124"/>
                <a:gd name="T8" fmla="*/ 0 w 124"/>
                <a:gd name="T9" fmla="*/ 112 h 124"/>
              </a:gdLst>
              <a:ahLst/>
              <a:cxnLst>
                <a:cxn ang="0">
                  <a:pos x="T0" y="T1"/>
                </a:cxn>
                <a:cxn ang="0">
                  <a:pos x="T2" y="T3"/>
                </a:cxn>
                <a:cxn ang="0">
                  <a:pos x="T4" y="T5"/>
                </a:cxn>
                <a:cxn ang="0">
                  <a:pos x="T6" y="T7"/>
                </a:cxn>
                <a:cxn ang="0">
                  <a:pos x="T8" y="T9"/>
                </a:cxn>
              </a:cxnLst>
              <a:rect l="0" t="0" r="r" b="b"/>
              <a:pathLst>
                <a:path w="124" h="124">
                  <a:moveTo>
                    <a:pt x="0" y="112"/>
                  </a:moveTo>
                  <a:lnTo>
                    <a:pt x="114" y="0"/>
                  </a:lnTo>
                  <a:lnTo>
                    <a:pt x="124"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9" name="Freeform 68">
              <a:extLst>
                <a:ext uri="{FF2B5EF4-FFF2-40B4-BE49-F238E27FC236}">
                  <a16:creationId xmlns:a16="http://schemas.microsoft.com/office/drawing/2014/main" id="{D6993175-D6E3-475B-8F23-410A2C2087E2}"/>
                </a:ext>
              </a:extLst>
            </p:cNvPr>
            <p:cNvSpPr>
              <a:spLocks/>
            </p:cNvSpPr>
            <p:nvPr/>
          </p:nvSpPr>
          <p:spPr bwMode="auto">
            <a:xfrm>
              <a:off x="1363051" y="1227681"/>
              <a:ext cx="196850" cy="196850"/>
            </a:xfrm>
            <a:custGeom>
              <a:avLst/>
              <a:gdLst>
                <a:gd name="T0" fmla="*/ 12 w 124"/>
                <a:gd name="T1" fmla="*/ 0 h 124"/>
                <a:gd name="T2" fmla="*/ 124 w 124"/>
                <a:gd name="T3" fmla="*/ 112 h 124"/>
                <a:gd name="T4" fmla="*/ 114 w 124"/>
                <a:gd name="T5" fmla="*/ 124 h 124"/>
                <a:gd name="T6" fmla="*/ 0 w 124"/>
                <a:gd name="T7" fmla="*/ 12 h 124"/>
                <a:gd name="T8" fmla="*/ 12 w 124"/>
                <a:gd name="T9" fmla="*/ 0 h 124"/>
              </a:gdLst>
              <a:ahLst/>
              <a:cxnLst>
                <a:cxn ang="0">
                  <a:pos x="T0" y="T1"/>
                </a:cxn>
                <a:cxn ang="0">
                  <a:pos x="T2" y="T3"/>
                </a:cxn>
                <a:cxn ang="0">
                  <a:pos x="T4" y="T5"/>
                </a:cxn>
                <a:cxn ang="0">
                  <a:pos x="T6" y="T7"/>
                </a:cxn>
                <a:cxn ang="0">
                  <a:pos x="T8" y="T9"/>
                </a:cxn>
              </a:cxnLst>
              <a:rect l="0" t="0" r="r" b="b"/>
              <a:pathLst>
                <a:path w="124" h="124">
                  <a:moveTo>
                    <a:pt x="12" y="0"/>
                  </a:moveTo>
                  <a:lnTo>
                    <a:pt x="124" y="112"/>
                  </a:lnTo>
                  <a:lnTo>
                    <a:pt x="114"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0" name="Rectangle 69">
              <a:extLst>
                <a:ext uri="{FF2B5EF4-FFF2-40B4-BE49-F238E27FC236}">
                  <a16:creationId xmlns:a16="http://schemas.microsoft.com/office/drawing/2014/main" id="{ED254E37-6E46-48B5-BBAF-BCA446DD7088}"/>
                </a:ext>
              </a:extLst>
            </p:cNvPr>
            <p:cNvSpPr>
              <a:spLocks noChangeArrowheads="1"/>
            </p:cNvSpPr>
            <p:nvPr/>
          </p:nvSpPr>
          <p:spPr bwMode="auto">
            <a:xfrm>
              <a:off x="1348764" y="1210218"/>
              <a:ext cx="42863"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1" name="Freeform 70">
              <a:extLst>
                <a:ext uri="{FF2B5EF4-FFF2-40B4-BE49-F238E27FC236}">
                  <a16:creationId xmlns:a16="http://schemas.microsoft.com/office/drawing/2014/main" id="{381DEFB8-9366-49B7-AD6C-076ABA33DA78}"/>
                </a:ext>
              </a:extLst>
            </p:cNvPr>
            <p:cNvSpPr>
              <a:spLocks/>
            </p:cNvSpPr>
            <p:nvPr/>
          </p:nvSpPr>
          <p:spPr bwMode="auto">
            <a:xfrm>
              <a:off x="1174139" y="1227681"/>
              <a:ext cx="198438" cy="196850"/>
            </a:xfrm>
            <a:custGeom>
              <a:avLst/>
              <a:gdLst>
                <a:gd name="T0" fmla="*/ 0 w 125"/>
                <a:gd name="T1" fmla="*/ 112 h 124"/>
                <a:gd name="T2" fmla="*/ 112 w 125"/>
                <a:gd name="T3" fmla="*/ 0 h 124"/>
                <a:gd name="T4" fmla="*/ 125 w 125"/>
                <a:gd name="T5" fmla="*/ 12 h 124"/>
                <a:gd name="T6" fmla="*/ 12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2" y="0"/>
                  </a:lnTo>
                  <a:lnTo>
                    <a:pt x="125"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2" name="Freeform 71">
              <a:extLst>
                <a:ext uri="{FF2B5EF4-FFF2-40B4-BE49-F238E27FC236}">
                  <a16:creationId xmlns:a16="http://schemas.microsoft.com/office/drawing/2014/main" id="{65CA2B05-69F2-4C5B-B697-615854F2D7B9}"/>
                </a:ext>
              </a:extLst>
            </p:cNvPr>
            <p:cNvSpPr>
              <a:spLocks/>
            </p:cNvSpPr>
            <p:nvPr/>
          </p:nvSpPr>
          <p:spPr bwMode="auto">
            <a:xfrm>
              <a:off x="1174139" y="1227681"/>
              <a:ext cx="198438" cy="196850"/>
            </a:xfrm>
            <a:custGeom>
              <a:avLst/>
              <a:gdLst>
                <a:gd name="T0" fmla="*/ 12 w 125"/>
                <a:gd name="T1" fmla="*/ 0 h 124"/>
                <a:gd name="T2" fmla="*/ 125 w 125"/>
                <a:gd name="T3" fmla="*/ 112 h 124"/>
                <a:gd name="T4" fmla="*/ 112 w 125"/>
                <a:gd name="T5" fmla="*/ 124 h 124"/>
                <a:gd name="T6" fmla="*/ 0 w 125"/>
                <a:gd name="T7" fmla="*/ 12 h 124"/>
                <a:gd name="T8" fmla="*/ 12 w 125"/>
                <a:gd name="T9" fmla="*/ 0 h 124"/>
              </a:gdLst>
              <a:ahLst/>
              <a:cxnLst>
                <a:cxn ang="0">
                  <a:pos x="T0" y="T1"/>
                </a:cxn>
                <a:cxn ang="0">
                  <a:pos x="T2" y="T3"/>
                </a:cxn>
                <a:cxn ang="0">
                  <a:pos x="T4" y="T5"/>
                </a:cxn>
                <a:cxn ang="0">
                  <a:pos x="T6" y="T7"/>
                </a:cxn>
                <a:cxn ang="0">
                  <a:pos x="T8" y="T9"/>
                </a:cxn>
              </a:cxnLst>
              <a:rect l="0" t="0" r="r" b="b"/>
              <a:pathLst>
                <a:path w="125" h="124">
                  <a:moveTo>
                    <a:pt x="12" y="0"/>
                  </a:moveTo>
                  <a:lnTo>
                    <a:pt x="125" y="112"/>
                  </a:lnTo>
                  <a:lnTo>
                    <a:pt x="112"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3" name="Rectangle 72">
              <a:extLst>
                <a:ext uri="{FF2B5EF4-FFF2-40B4-BE49-F238E27FC236}">
                  <a16:creationId xmlns:a16="http://schemas.microsoft.com/office/drawing/2014/main" id="{1D8ED357-4F88-4A13-9D41-8BA6F4F88A33}"/>
                </a:ext>
              </a:extLst>
            </p:cNvPr>
            <p:cNvSpPr>
              <a:spLocks noChangeArrowheads="1"/>
            </p:cNvSpPr>
            <p:nvPr/>
          </p:nvSpPr>
          <p:spPr bwMode="auto">
            <a:xfrm>
              <a:off x="2236176" y="1210218"/>
              <a:ext cx="822325"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4" name="Rectangle 73">
              <a:extLst>
                <a:ext uri="{FF2B5EF4-FFF2-40B4-BE49-F238E27FC236}">
                  <a16:creationId xmlns:a16="http://schemas.microsoft.com/office/drawing/2014/main" id="{9024AEF9-07B1-415D-90D2-B6ADB5B4B70A}"/>
                </a:ext>
              </a:extLst>
            </p:cNvPr>
            <p:cNvSpPr>
              <a:spLocks noChangeArrowheads="1"/>
            </p:cNvSpPr>
            <p:nvPr/>
          </p:nvSpPr>
          <p:spPr bwMode="auto">
            <a:xfrm>
              <a:off x="2236176" y="1405481"/>
              <a:ext cx="82232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5" name="Rectangle 74">
              <a:extLst>
                <a:ext uri="{FF2B5EF4-FFF2-40B4-BE49-F238E27FC236}">
                  <a16:creationId xmlns:a16="http://schemas.microsoft.com/office/drawing/2014/main" id="{8B6C994F-6BD5-4AFC-A723-2B51B7728159}"/>
                </a:ext>
              </a:extLst>
            </p:cNvPr>
            <p:cNvSpPr>
              <a:spLocks noChangeArrowheads="1"/>
            </p:cNvSpPr>
            <p:nvPr/>
          </p:nvSpPr>
          <p:spPr bwMode="auto">
            <a:xfrm>
              <a:off x="3023576" y="1210218"/>
              <a:ext cx="38100"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Freeform 75">
              <a:extLst>
                <a:ext uri="{FF2B5EF4-FFF2-40B4-BE49-F238E27FC236}">
                  <a16:creationId xmlns:a16="http://schemas.microsoft.com/office/drawing/2014/main" id="{389E1893-84DB-4F6C-B7F9-31673A409C1C}"/>
                </a:ext>
              </a:extLst>
            </p:cNvPr>
            <p:cNvSpPr>
              <a:spLocks/>
            </p:cNvSpPr>
            <p:nvPr/>
          </p:nvSpPr>
          <p:spPr bwMode="auto">
            <a:xfrm>
              <a:off x="2847364" y="1227681"/>
              <a:ext cx="198438" cy="196850"/>
            </a:xfrm>
            <a:custGeom>
              <a:avLst/>
              <a:gdLst>
                <a:gd name="T0" fmla="*/ 0 w 125"/>
                <a:gd name="T1" fmla="*/ 112 h 124"/>
                <a:gd name="T2" fmla="*/ 113 w 125"/>
                <a:gd name="T3" fmla="*/ 0 h 124"/>
                <a:gd name="T4" fmla="*/ 125 w 125"/>
                <a:gd name="T5" fmla="*/ 12 h 124"/>
                <a:gd name="T6" fmla="*/ 10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3" y="0"/>
                  </a:lnTo>
                  <a:lnTo>
                    <a:pt x="125" y="12"/>
                  </a:lnTo>
                  <a:lnTo>
                    <a:pt x="10"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Freeform 76">
              <a:extLst>
                <a:ext uri="{FF2B5EF4-FFF2-40B4-BE49-F238E27FC236}">
                  <a16:creationId xmlns:a16="http://schemas.microsoft.com/office/drawing/2014/main" id="{A9723497-6A2F-47DE-B671-50A54D61121C}"/>
                </a:ext>
              </a:extLst>
            </p:cNvPr>
            <p:cNvSpPr>
              <a:spLocks/>
            </p:cNvSpPr>
            <p:nvPr/>
          </p:nvSpPr>
          <p:spPr bwMode="auto">
            <a:xfrm>
              <a:off x="2847364" y="1227681"/>
              <a:ext cx="198438" cy="196850"/>
            </a:xfrm>
            <a:custGeom>
              <a:avLst/>
              <a:gdLst>
                <a:gd name="T0" fmla="*/ 10 w 125"/>
                <a:gd name="T1" fmla="*/ 0 h 124"/>
                <a:gd name="T2" fmla="*/ 125 w 125"/>
                <a:gd name="T3" fmla="*/ 112 h 124"/>
                <a:gd name="T4" fmla="*/ 113 w 125"/>
                <a:gd name="T5" fmla="*/ 124 h 124"/>
                <a:gd name="T6" fmla="*/ 0 w 125"/>
                <a:gd name="T7" fmla="*/ 12 h 124"/>
                <a:gd name="T8" fmla="*/ 10 w 125"/>
                <a:gd name="T9" fmla="*/ 0 h 124"/>
              </a:gdLst>
              <a:ahLst/>
              <a:cxnLst>
                <a:cxn ang="0">
                  <a:pos x="T0" y="T1"/>
                </a:cxn>
                <a:cxn ang="0">
                  <a:pos x="T2" y="T3"/>
                </a:cxn>
                <a:cxn ang="0">
                  <a:pos x="T4" y="T5"/>
                </a:cxn>
                <a:cxn ang="0">
                  <a:pos x="T6" y="T7"/>
                </a:cxn>
                <a:cxn ang="0">
                  <a:pos x="T8" y="T9"/>
                </a:cxn>
              </a:cxnLst>
              <a:rect l="0" t="0" r="r" b="b"/>
              <a:pathLst>
                <a:path w="125" h="124">
                  <a:moveTo>
                    <a:pt x="10" y="0"/>
                  </a:moveTo>
                  <a:lnTo>
                    <a:pt x="125" y="112"/>
                  </a:lnTo>
                  <a:lnTo>
                    <a:pt x="113" y="124"/>
                  </a:lnTo>
                  <a:lnTo>
                    <a:pt x="0" y="12"/>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Rectangle 77">
              <a:extLst>
                <a:ext uri="{FF2B5EF4-FFF2-40B4-BE49-F238E27FC236}">
                  <a16:creationId xmlns:a16="http://schemas.microsoft.com/office/drawing/2014/main" id="{5F466615-8296-4863-A5B8-B7F25740A109}"/>
                </a:ext>
              </a:extLst>
            </p:cNvPr>
            <p:cNvSpPr>
              <a:spLocks noChangeArrowheads="1"/>
            </p:cNvSpPr>
            <p:nvPr/>
          </p:nvSpPr>
          <p:spPr bwMode="auto">
            <a:xfrm>
              <a:off x="2831489" y="1210218"/>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9" name="Freeform 78">
              <a:extLst>
                <a:ext uri="{FF2B5EF4-FFF2-40B4-BE49-F238E27FC236}">
                  <a16:creationId xmlns:a16="http://schemas.microsoft.com/office/drawing/2014/main" id="{610590F2-C76E-4DFD-A76F-9FFECEE8B20E}"/>
                </a:ext>
              </a:extLst>
            </p:cNvPr>
            <p:cNvSpPr>
              <a:spLocks/>
            </p:cNvSpPr>
            <p:nvPr/>
          </p:nvSpPr>
          <p:spPr bwMode="auto">
            <a:xfrm>
              <a:off x="2656864" y="1227681"/>
              <a:ext cx="200025" cy="196850"/>
            </a:xfrm>
            <a:custGeom>
              <a:avLst/>
              <a:gdLst>
                <a:gd name="T0" fmla="*/ 0 w 126"/>
                <a:gd name="T1" fmla="*/ 112 h 124"/>
                <a:gd name="T2" fmla="*/ 114 w 126"/>
                <a:gd name="T3" fmla="*/ 0 h 124"/>
                <a:gd name="T4" fmla="*/ 126 w 126"/>
                <a:gd name="T5" fmla="*/ 12 h 124"/>
                <a:gd name="T6" fmla="*/ 12 w 126"/>
                <a:gd name="T7" fmla="*/ 124 h 124"/>
                <a:gd name="T8" fmla="*/ 0 w 126"/>
                <a:gd name="T9" fmla="*/ 112 h 124"/>
              </a:gdLst>
              <a:ahLst/>
              <a:cxnLst>
                <a:cxn ang="0">
                  <a:pos x="T0" y="T1"/>
                </a:cxn>
                <a:cxn ang="0">
                  <a:pos x="T2" y="T3"/>
                </a:cxn>
                <a:cxn ang="0">
                  <a:pos x="T4" y="T5"/>
                </a:cxn>
                <a:cxn ang="0">
                  <a:pos x="T6" y="T7"/>
                </a:cxn>
                <a:cxn ang="0">
                  <a:pos x="T8" y="T9"/>
                </a:cxn>
              </a:cxnLst>
              <a:rect l="0" t="0" r="r" b="b"/>
              <a:pathLst>
                <a:path w="126" h="124">
                  <a:moveTo>
                    <a:pt x="0" y="112"/>
                  </a:moveTo>
                  <a:lnTo>
                    <a:pt x="114" y="0"/>
                  </a:lnTo>
                  <a:lnTo>
                    <a:pt x="126"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79">
              <a:extLst>
                <a:ext uri="{FF2B5EF4-FFF2-40B4-BE49-F238E27FC236}">
                  <a16:creationId xmlns:a16="http://schemas.microsoft.com/office/drawing/2014/main" id="{8D2DE494-2B84-4CBB-9517-73E4B93EA051}"/>
                </a:ext>
              </a:extLst>
            </p:cNvPr>
            <p:cNvSpPr>
              <a:spLocks/>
            </p:cNvSpPr>
            <p:nvPr/>
          </p:nvSpPr>
          <p:spPr bwMode="auto">
            <a:xfrm>
              <a:off x="2656864" y="1227681"/>
              <a:ext cx="200025" cy="196850"/>
            </a:xfrm>
            <a:custGeom>
              <a:avLst/>
              <a:gdLst>
                <a:gd name="T0" fmla="*/ 12 w 126"/>
                <a:gd name="T1" fmla="*/ 0 h 124"/>
                <a:gd name="T2" fmla="*/ 126 w 126"/>
                <a:gd name="T3" fmla="*/ 112 h 124"/>
                <a:gd name="T4" fmla="*/ 114 w 126"/>
                <a:gd name="T5" fmla="*/ 124 h 124"/>
                <a:gd name="T6" fmla="*/ 0 w 126"/>
                <a:gd name="T7" fmla="*/ 12 h 124"/>
                <a:gd name="T8" fmla="*/ 12 w 126"/>
                <a:gd name="T9" fmla="*/ 0 h 124"/>
              </a:gdLst>
              <a:ahLst/>
              <a:cxnLst>
                <a:cxn ang="0">
                  <a:pos x="T0" y="T1"/>
                </a:cxn>
                <a:cxn ang="0">
                  <a:pos x="T2" y="T3"/>
                </a:cxn>
                <a:cxn ang="0">
                  <a:pos x="T4" y="T5"/>
                </a:cxn>
                <a:cxn ang="0">
                  <a:pos x="T6" y="T7"/>
                </a:cxn>
                <a:cxn ang="0">
                  <a:pos x="T8" y="T9"/>
                </a:cxn>
              </a:cxnLst>
              <a:rect l="0" t="0" r="r" b="b"/>
              <a:pathLst>
                <a:path w="126" h="124">
                  <a:moveTo>
                    <a:pt x="12" y="0"/>
                  </a:moveTo>
                  <a:lnTo>
                    <a:pt x="126" y="112"/>
                  </a:lnTo>
                  <a:lnTo>
                    <a:pt x="114"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Rectangle 80">
              <a:extLst>
                <a:ext uri="{FF2B5EF4-FFF2-40B4-BE49-F238E27FC236}">
                  <a16:creationId xmlns:a16="http://schemas.microsoft.com/office/drawing/2014/main" id="{FEB4C99F-DACE-4946-A8EA-7CA207B41048}"/>
                </a:ext>
              </a:extLst>
            </p:cNvPr>
            <p:cNvSpPr>
              <a:spLocks noChangeArrowheads="1"/>
            </p:cNvSpPr>
            <p:nvPr/>
          </p:nvSpPr>
          <p:spPr bwMode="auto">
            <a:xfrm>
              <a:off x="2644164" y="1210218"/>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2" name="Freeform 81">
              <a:extLst>
                <a:ext uri="{FF2B5EF4-FFF2-40B4-BE49-F238E27FC236}">
                  <a16:creationId xmlns:a16="http://schemas.microsoft.com/office/drawing/2014/main" id="{EEE1D4F9-3EB5-4D3C-BE64-8A2C20ECEC4A}"/>
                </a:ext>
              </a:extLst>
            </p:cNvPr>
            <p:cNvSpPr>
              <a:spLocks/>
            </p:cNvSpPr>
            <p:nvPr/>
          </p:nvSpPr>
          <p:spPr bwMode="auto">
            <a:xfrm>
              <a:off x="2467951" y="1227681"/>
              <a:ext cx="198438" cy="196850"/>
            </a:xfrm>
            <a:custGeom>
              <a:avLst/>
              <a:gdLst>
                <a:gd name="T0" fmla="*/ 0 w 125"/>
                <a:gd name="T1" fmla="*/ 112 h 124"/>
                <a:gd name="T2" fmla="*/ 113 w 125"/>
                <a:gd name="T3" fmla="*/ 0 h 124"/>
                <a:gd name="T4" fmla="*/ 125 w 125"/>
                <a:gd name="T5" fmla="*/ 12 h 124"/>
                <a:gd name="T6" fmla="*/ 12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3" y="0"/>
                  </a:lnTo>
                  <a:lnTo>
                    <a:pt x="125"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3" name="Freeform 82">
              <a:extLst>
                <a:ext uri="{FF2B5EF4-FFF2-40B4-BE49-F238E27FC236}">
                  <a16:creationId xmlns:a16="http://schemas.microsoft.com/office/drawing/2014/main" id="{D5BACE30-0D73-4F57-86D6-1C939DAB199A}"/>
                </a:ext>
              </a:extLst>
            </p:cNvPr>
            <p:cNvSpPr>
              <a:spLocks/>
            </p:cNvSpPr>
            <p:nvPr/>
          </p:nvSpPr>
          <p:spPr bwMode="auto">
            <a:xfrm>
              <a:off x="2467951" y="1227681"/>
              <a:ext cx="198438" cy="196850"/>
            </a:xfrm>
            <a:custGeom>
              <a:avLst/>
              <a:gdLst>
                <a:gd name="T0" fmla="*/ 12 w 125"/>
                <a:gd name="T1" fmla="*/ 0 h 124"/>
                <a:gd name="T2" fmla="*/ 125 w 125"/>
                <a:gd name="T3" fmla="*/ 112 h 124"/>
                <a:gd name="T4" fmla="*/ 113 w 125"/>
                <a:gd name="T5" fmla="*/ 124 h 124"/>
                <a:gd name="T6" fmla="*/ 0 w 125"/>
                <a:gd name="T7" fmla="*/ 12 h 124"/>
                <a:gd name="T8" fmla="*/ 12 w 125"/>
                <a:gd name="T9" fmla="*/ 0 h 124"/>
              </a:gdLst>
              <a:ahLst/>
              <a:cxnLst>
                <a:cxn ang="0">
                  <a:pos x="T0" y="T1"/>
                </a:cxn>
                <a:cxn ang="0">
                  <a:pos x="T2" y="T3"/>
                </a:cxn>
                <a:cxn ang="0">
                  <a:pos x="T4" y="T5"/>
                </a:cxn>
                <a:cxn ang="0">
                  <a:pos x="T6" y="T7"/>
                </a:cxn>
                <a:cxn ang="0">
                  <a:pos x="T8" y="T9"/>
                </a:cxn>
              </a:cxnLst>
              <a:rect l="0" t="0" r="r" b="b"/>
              <a:pathLst>
                <a:path w="125" h="124">
                  <a:moveTo>
                    <a:pt x="12" y="0"/>
                  </a:moveTo>
                  <a:lnTo>
                    <a:pt x="125" y="112"/>
                  </a:lnTo>
                  <a:lnTo>
                    <a:pt x="113"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4" name="Rectangle 83">
              <a:extLst>
                <a:ext uri="{FF2B5EF4-FFF2-40B4-BE49-F238E27FC236}">
                  <a16:creationId xmlns:a16="http://schemas.microsoft.com/office/drawing/2014/main" id="{3857594D-8AC4-4565-AD63-4788683F045B}"/>
                </a:ext>
              </a:extLst>
            </p:cNvPr>
            <p:cNvSpPr>
              <a:spLocks noChangeArrowheads="1"/>
            </p:cNvSpPr>
            <p:nvPr/>
          </p:nvSpPr>
          <p:spPr bwMode="auto">
            <a:xfrm>
              <a:off x="2455251" y="1210218"/>
              <a:ext cx="38100"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5" name="Freeform 84">
              <a:extLst>
                <a:ext uri="{FF2B5EF4-FFF2-40B4-BE49-F238E27FC236}">
                  <a16:creationId xmlns:a16="http://schemas.microsoft.com/office/drawing/2014/main" id="{4715947C-FF39-4000-A232-C80B0BF22B74}"/>
                </a:ext>
              </a:extLst>
            </p:cNvPr>
            <p:cNvSpPr>
              <a:spLocks/>
            </p:cNvSpPr>
            <p:nvPr/>
          </p:nvSpPr>
          <p:spPr bwMode="auto">
            <a:xfrm>
              <a:off x="2280626" y="1227681"/>
              <a:ext cx="196850" cy="196850"/>
            </a:xfrm>
            <a:custGeom>
              <a:avLst/>
              <a:gdLst>
                <a:gd name="T0" fmla="*/ 0 w 124"/>
                <a:gd name="T1" fmla="*/ 112 h 124"/>
                <a:gd name="T2" fmla="*/ 112 w 124"/>
                <a:gd name="T3" fmla="*/ 0 h 124"/>
                <a:gd name="T4" fmla="*/ 124 w 124"/>
                <a:gd name="T5" fmla="*/ 12 h 124"/>
                <a:gd name="T6" fmla="*/ 12 w 124"/>
                <a:gd name="T7" fmla="*/ 124 h 124"/>
                <a:gd name="T8" fmla="*/ 0 w 124"/>
                <a:gd name="T9" fmla="*/ 112 h 124"/>
              </a:gdLst>
              <a:ahLst/>
              <a:cxnLst>
                <a:cxn ang="0">
                  <a:pos x="T0" y="T1"/>
                </a:cxn>
                <a:cxn ang="0">
                  <a:pos x="T2" y="T3"/>
                </a:cxn>
                <a:cxn ang="0">
                  <a:pos x="T4" y="T5"/>
                </a:cxn>
                <a:cxn ang="0">
                  <a:pos x="T6" y="T7"/>
                </a:cxn>
                <a:cxn ang="0">
                  <a:pos x="T8" y="T9"/>
                </a:cxn>
              </a:cxnLst>
              <a:rect l="0" t="0" r="r" b="b"/>
              <a:pathLst>
                <a:path w="124" h="124">
                  <a:moveTo>
                    <a:pt x="0" y="112"/>
                  </a:moveTo>
                  <a:lnTo>
                    <a:pt x="112" y="0"/>
                  </a:lnTo>
                  <a:lnTo>
                    <a:pt x="124"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6" name="Freeform 85">
              <a:extLst>
                <a:ext uri="{FF2B5EF4-FFF2-40B4-BE49-F238E27FC236}">
                  <a16:creationId xmlns:a16="http://schemas.microsoft.com/office/drawing/2014/main" id="{98AC3B1D-0FF8-436E-A6C2-276A3A28737D}"/>
                </a:ext>
              </a:extLst>
            </p:cNvPr>
            <p:cNvSpPr>
              <a:spLocks/>
            </p:cNvSpPr>
            <p:nvPr/>
          </p:nvSpPr>
          <p:spPr bwMode="auto">
            <a:xfrm>
              <a:off x="2280626" y="1227681"/>
              <a:ext cx="196850" cy="196850"/>
            </a:xfrm>
            <a:custGeom>
              <a:avLst/>
              <a:gdLst>
                <a:gd name="T0" fmla="*/ 12 w 124"/>
                <a:gd name="T1" fmla="*/ 0 h 124"/>
                <a:gd name="T2" fmla="*/ 124 w 124"/>
                <a:gd name="T3" fmla="*/ 112 h 124"/>
                <a:gd name="T4" fmla="*/ 112 w 124"/>
                <a:gd name="T5" fmla="*/ 124 h 124"/>
                <a:gd name="T6" fmla="*/ 0 w 124"/>
                <a:gd name="T7" fmla="*/ 12 h 124"/>
                <a:gd name="T8" fmla="*/ 12 w 124"/>
                <a:gd name="T9" fmla="*/ 0 h 124"/>
              </a:gdLst>
              <a:ahLst/>
              <a:cxnLst>
                <a:cxn ang="0">
                  <a:pos x="T0" y="T1"/>
                </a:cxn>
                <a:cxn ang="0">
                  <a:pos x="T2" y="T3"/>
                </a:cxn>
                <a:cxn ang="0">
                  <a:pos x="T4" y="T5"/>
                </a:cxn>
                <a:cxn ang="0">
                  <a:pos x="T6" y="T7"/>
                </a:cxn>
                <a:cxn ang="0">
                  <a:pos x="T8" y="T9"/>
                </a:cxn>
              </a:cxnLst>
              <a:rect l="0" t="0" r="r" b="b"/>
              <a:pathLst>
                <a:path w="124" h="124">
                  <a:moveTo>
                    <a:pt x="12" y="0"/>
                  </a:moveTo>
                  <a:lnTo>
                    <a:pt x="124" y="112"/>
                  </a:lnTo>
                  <a:lnTo>
                    <a:pt x="112"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7" name="Rectangle 86">
              <a:extLst>
                <a:ext uri="{FF2B5EF4-FFF2-40B4-BE49-F238E27FC236}">
                  <a16:creationId xmlns:a16="http://schemas.microsoft.com/office/drawing/2014/main" id="{BE964BAE-0B6C-4555-A57C-AE5B2B014C9A}"/>
                </a:ext>
              </a:extLst>
            </p:cNvPr>
            <p:cNvSpPr>
              <a:spLocks noChangeArrowheads="1"/>
            </p:cNvSpPr>
            <p:nvPr/>
          </p:nvSpPr>
          <p:spPr bwMode="auto">
            <a:xfrm>
              <a:off x="2998176" y="1210218"/>
              <a:ext cx="825500"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8" name="Freeform 87">
              <a:extLst>
                <a:ext uri="{FF2B5EF4-FFF2-40B4-BE49-F238E27FC236}">
                  <a16:creationId xmlns:a16="http://schemas.microsoft.com/office/drawing/2014/main" id="{B69D1120-554C-4E90-AD8A-11034970AC98}"/>
                </a:ext>
              </a:extLst>
            </p:cNvPr>
            <p:cNvSpPr>
              <a:spLocks/>
            </p:cNvSpPr>
            <p:nvPr/>
          </p:nvSpPr>
          <p:spPr bwMode="auto">
            <a:xfrm>
              <a:off x="2998176" y="1405481"/>
              <a:ext cx="1379538" cy="44450"/>
            </a:xfrm>
            <a:custGeom>
              <a:avLst/>
              <a:gdLst>
                <a:gd name="T0" fmla="*/ 869 w 869"/>
                <a:gd name="T1" fmla="*/ 0 h 28"/>
                <a:gd name="T2" fmla="*/ 869 w 869"/>
                <a:gd name="T3" fmla="*/ 28 h 28"/>
                <a:gd name="T4" fmla="*/ 0 w 869"/>
                <a:gd name="T5" fmla="*/ 28 h 28"/>
                <a:gd name="T6" fmla="*/ 0 w 869"/>
                <a:gd name="T7" fmla="*/ 0 h 28"/>
                <a:gd name="T8" fmla="*/ 777 w 869"/>
                <a:gd name="T9" fmla="*/ 0 h 28"/>
                <a:gd name="T10" fmla="*/ 869 w 869"/>
                <a:gd name="T11" fmla="*/ 0 h 28"/>
              </a:gdLst>
              <a:ahLst/>
              <a:cxnLst>
                <a:cxn ang="0">
                  <a:pos x="T0" y="T1"/>
                </a:cxn>
                <a:cxn ang="0">
                  <a:pos x="T2" y="T3"/>
                </a:cxn>
                <a:cxn ang="0">
                  <a:pos x="T4" y="T5"/>
                </a:cxn>
                <a:cxn ang="0">
                  <a:pos x="T6" y="T7"/>
                </a:cxn>
                <a:cxn ang="0">
                  <a:pos x="T8" y="T9"/>
                </a:cxn>
                <a:cxn ang="0">
                  <a:pos x="T10" y="T11"/>
                </a:cxn>
              </a:cxnLst>
              <a:rect l="0" t="0" r="r" b="b"/>
              <a:pathLst>
                <a:path w="869" h="28">
                  <a:moveTo>
                    <a:pt x="869" y="0"/>
                  </a:moveTo>
                  <a:lnTo>
                    <a:pt x="869" y="28"/>
                  </a:lnTo>
                  <a:lnTo>
                    <a:pt x="0" y="28"/>
                  </a:lnTo>
                  <a:lnTo>
                    <a:pt x="0" y="0"/>
                  </a:lnTo>
                  <a:lnTo>
                    <a:pt x="777" y="0"/>
                  </a:lnTo>
                  <a:lnTo>
                    <a:pt x="86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9" name="Freeform 88">
              <a:extLst>
                <a:ext uri="{FF2B5EF4-FFF2-40B4-BE49-F238E27FC236}">
                  <a16:creationId xmlns:a16="http://schemas.microsoft.com/office/drawing/2014/main" id="{C88C8E7B-001A-47C7-A12F-1B42895CB22A}"/>
                </a:ext>
              </a:extLst>
            </p:cNvPr>
            <p:cNvSpPr>
              <a:spLocks/>
            </p:cNvSpPr>
            <p:nvPr/>
          </p:nvSpPr>
          <p:spPr bwMode="auto">
            <a:xfrm>
              <a:off x="2998176" y="1405481"/>
              <a:ext cx="1379538" cy="44450"/>
            </a:xfrm>
            <a:custGeom>
              <a:avLst/>
              <a:gdLst>
                <a:gd name="T0" fmla="*/ 869 w 869"/>
                <a:gd name="T1" fmla="*/ 0 h 28"/>
                <a:gd name="T2" fmla="*/ 869 w 869"/>
                <a:gd name="T3" fmla="*/ 28 h 28"/>
                <a:gd name="T4" fmla="*/ 0 w 869"/>
                <a:gd name="T5" fmla="*/ 28 h 28"/>
                <a:gd name="T6" fmla="*/ 0 w 869"/>
                <a:gd name="T7" fmla="*/ 0 h 28"/>
                <a:gd name="T8" fmla="*/ 777 w 869"/>
                <a:gd name="T9" fmla="*/ 0 h 28"/>
              </a:gdLst>
              <a:ahLst/>
              <a:cxnLst>
                <a:cxn ang="0">
                  <a:pos x="T0" y="T1"/>
                </a:cxn>
                <a:cxn ang="0">
                  <a:pos x="T2" y="T3"/>
                </a:cxn>
                <a:cxn ang="0">
                  <a:pos x="T4" y="T5"/>
                </a:cxn>
                <a:cxn ang="0">
                  <a:pos x="T6" y="T7"/>
                </a:cxn>
                <a:cxn ang="0">
                  <a:pos x="T8" y="T9"/>
                </a:cxn>
              </a:cxnLst>
              <a:rect l="0" t="0" r="r" b="b"/>
              <a:pathLst>
                <a:path w="869" h="28">
                  <a:moveTo>
                    <a:pt x="869" y="0"/>
                  </a:moveTo>
                  <a:lnTo>
                    <a:pt x="869" y="28"/>
                  </a:lnTo>
                  <a:lnTo>
                    <a:pt x="0" y="28"/>
                  </a:lnTo>
                  <a:lnTo>
                    <a:pt x="0" y="0"/>
                  </a:lnTo>
                  <a:lnTo>
                    <a:pt x="77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0" name="Rectangle 89">
              <a:extLst>
                <a:ext uri="{FF2B5EF4-FFF2-40B4-BE49-F238E27FC236}">
                  <a16:creationId xmlns:a16="http://schemas.microsoft.com/office/drawing/2014/main" id="{586A8DB3-E62D-48C0-8FE0-0AD1DA7EB149}"/>
                </a:ext>
              </a:extLst>
            </p:cNvPr>
            <p:cNvSpPr>
              <a:spLocks noChangeArrowheads="1"/>
            </p:cNvSpPr>
            <p:nvPr/>
          </p:nvSpPr>
          <p:spPr bwMode="auto">
            <a:xfrm>
              <a:off x="3785576" y="1210218"/>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1" name="Freeform 90">
              <a:extLst>
                <a:ext uri="{FF2B5EF4-FFF2-40B4-BE49-F238E27FC236}">
                  <a16:creationId xmlns:a16="http://schemas.microsoft.com/office/drawing/2014/main" id="{33B33182-DBA6-4BC7-A381-599562C03751}"/>
                </a:ext>
              </a:extLst>
            </p:cNvPr>
            <p:cNvSpPr>
              <a:spLocks/>
            </p:cNvSpPr>
            <p:nvPr/>
          </p:nvSpPr>
          <p:spPr bwMode="auto">
            <a:xfrm>
              <a:off x="3609364" y="1227681"/>
              <a:ext cx="198438" cy="196850"/>
            </a:xfrm>
            <a:custGeom>
              <a:avLst/>
              <a:gdLst>
                <a:gd name="T0" fmla="*/ 0 w 125"/>
                <a:gd name="T1" fmla="*/ 112 h 124"/>
                <a:gd name="T2" fmla="*/ 113 w 125"/>
                <a:gd name="T3" fmla="*/ 0 h 124"/>
                <a:gd name="T4" fmla="*/ 125 w 125"/>
                <a:gd name="T5" fmla="*/ 12 h 124"/>
                <a:gd name="T6" fmla="*/ 12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3" y="0"/>
                  </a:lnTo>
                  <a:lnTo>
                    <a:pt x="125"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2" name="Freeform 91">
              <a:extLst>
                <a:ext uri="{FF2B5EF4-FFF2-40B4-BE49-F238E27FC236}">
                  <a16:creationId xmlns:a16="http://schemas.microsoft.com/office/drawing/2014/main" id="{528F8135-FA85-487E-AD85-A5013EB3B53C}"/>
                </a:ext>
              </a:extLst>
            </p:cNvPr>
            <p:cNvSpPr>
              <a:spLocks/>
            </p:cNvSpPr>
            <p:nvPr/>
          </p:nvSpPr>
          <p:spPr bwMode="auto">
            <a:xfrm>
              <a:off x="3609364" y="1227681"/>
              <a:ext cx="198438" cy="196850"/>
            </a:xfrm>
            <a:custGeom>
              <a:avLst/>
              <a:gdLst>
                <a:gd name="T0" fmla="*/ 12 w 125"/>
                <a:gd name="T1" fmla="*/ 0 h 124"/>
                <a:gd name="T2" fmla="*/ 125 w 125"/>
                <a:gd name="T3" fmla="*/ 112 h 124"/>
                <a:gd name="T4" fmla="*/ 113 w 125"/>
                <a:gd name="T5" fmla="*/ 124 h 124"/>
                <a:gd name="T6" fmla="*/ 0 w 125"/>
                <a:gd name="T7" fmla="*/ 12 h 124"/>
                <a:gd name="T8" fmla="*/ 12 w 125"/>
                <a:gd name="T9" fmla="*/ 0 h 124"/>
              </a:gdLst>
              <a:ahLst/>
              <a:cxnLst>
                <a:cxn ang="0">
                  <a:pos x="T0" y="T1"/>
                </a:cxn>
                <a:cxn ang="0">
                  <a:pos x="T2" y="T3"/>
                </a:cxn>
                <a:cxn ang="0">
                  <a:pos x="T4" y="T5"/>
                </a:cxn>
                <a:cxn ang="0">
                  <a:pos x="T6" y="T7"/>
                </a:cxn>
                <a:cxn ang="0">
                  <a:pos x="T8" y="T9"/>
                </a:cxn>
              </a:cxnLst>
              <a:rect l="0" t="0" r="r" b="b"/>
              <a:pathLst>
                <a:path w="125" h="124">
                  <a:moveTo>
                    <a:pt x="12" y="0"/>
                  </a:moveTo>
                  <a:lnTo>
                    <a:pt x="125" y="112"/>
                  </a:lnTo>
                  <a:lnTo>
                    <a:pt x="113"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3" name="Rectangle 92">
              <a:extLst>
                <a:ext uri="{FF2B5EF4-FFF2-40B4-BE49-F238E27FC236}">
                  <a16:creationId xmlns:a16="http://schemas.microsoft.com/office/drawing/2014/main" id="{425FA9DF-6E0C-4F4B-BBC6-1CCC5FC00C7C}"/>
                </a:ext>
              </a:extLst>
            </p:cNvPr>
            <p:cNvSpPr>
              <a:spLocks noChangeArrowheads="1"/>
            </p:cNvSpPr>
            <p:nvPr/>
          </p:nvSpPr>
          <p:spPr bwMode="auto">
            <a:xfrm>
              <a:off x="3596664" y="1210218"/>
              <a:ext cx="38100"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4" name="Freeform 93">
              <a:extLst>
                <a:ext uri="{FF2B5EF4-FFF2-40B4-BE49-F238E27FC236}">
                  <a16:creationId xmlns:a16="http://schemas.microsoft.com/office/drawing/2014/main" id="{9FC3C249-4272-4508-B699-1D4F5B518475}"/>
                </a:ext>
              </a:extLst>
            </p:cNvPr>
            <p:cNvSpPr>
              <a:spLocks/>
            </p:cNvSpPr>
            <p:nvPr/>
          </p:nvSpPr>
          <p:spPr bwMode="auto">
            <a:xfrm>
              <a:off x="3422039" y="1227681"/>
              <a:ext cx="196850" cy="196850"/>
            </a:xfrm>
            <a:custGeom>
              <a:avLst/>
              <a:gdLst>
                <a:gd name="T0" fmla="*/ 0 w 124"/>
                <a:gd name="T1" fmla="*/ 112 h 124"/>
                <a:gd name="T2" fmla="*/ 112 w 124"/>
                <a:gd name="T3" fmla="*/ 0 h 124"/>
                <a:gd name="T4" fmla="*/ 124 w 124"/>
                <a:gd name="T5" fmla="*/ 12 h 124"/>
                <a:gd name="T6" fmla="*/ 10 w 124"/>
                <a:gd name="T7" fmla="*/ 124 h 124"/>
                <a:gd name="T8" fmla="*/ 0 w 124"/>
                <a:gd name="T9" fmla="*/ 112 h 124"/>
              </a:gdLst>
              <a:ahLst/>
              <a:cxnLst>
                <a:cxn ang="0">
                  <a:pos x="T0" y="T1"/>
                </a:cxn>
                <a:cxn ang="0">
                  <a:pos x="T2" y="T3"/>
                </a:cxn>
                <a:cxn ang="0">
                  <a:pos x="T4" y="T5"/>
                </a:cxn>
                <a:cxn ang="0">
                  <a:pos x="T6" y="T7"/>
                </a:cxn>
                <a:cxn ang="0">
                  <a:pos x="T8" y="T9"/>
                </a:cxn>
              </a:cxnLst>
              <a:rect l="0" t="0" r="r" b="b"/>
              <a:pathLst>
                <a:path w="124" h="124">
                  <a:moveTo>
                    <a:pt x="0" y="112"/>
                  </a:moveTo>
                  <a:lnTo>
                    <a:pt x="112" y="0"/>
                  </a:lnTo>
                  <a:lnTo>
                    <a:pt x="124" y="12"/>
                  </a:lnTo>
                  <a:lnTo>
                    <a:pt x="10"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5" name="Freeform 94">
              <a:extLst>
                <a:ext uri="{FF2B5EF4-FFF2-40B4-BE49-F238E27FC236}">
                  <a16:creationId xmlns:a16="http://schemas.microsoft.com/office/drawing/2014/main" id="{0D289913-8D70-4B2B-8F49-F1A2AAB23BBA}"/>
                </a:ext>
              </a:extLst>
            </p:cNvPr>
            <p:cNvSpPr>
              <a:spLocks/>
            </p:cNvSpPr>
            <p:nvPr/>
          </p:nvSpPr>
          <p:spPr bwMode="auto">
            <a:xfrm>
              <a:off x="3422039" y="1227681"/>
              <a:ext cx="196850" cy="196850"/>
            </a:xfrm>
            <a:custGeom>
              <a:avLst/>
              <a:gdLst>
                <a:gd name="T0" fmla="*/ 10 w 124"/>
                <a:gd name="T1" fmla="*/ 0 h 124"/>
                <a:gd name="T2" fmla="*/ 124 w 124"/>
                <a:gd name="T3" fmla="*/ 112 h 124"/>
                <a:gd name="T4" fmla="*/ 112 w 124"/>
                <a:gd name="T5" fmla="*/ 124 h 124"/>
                <a:gd name="T6" fmla="*/ 0 w 124"/>
                <a:gd name="T7" fmla="*/ 12 h 124"/>
                <a:gd name="T8" fmla="*/ 10 w 124"/>
                <a:gd name="T9" fmla="*/ 0 h 124"/>
              </a:gdLst>
              <a:ahLst/>
              <a:cxnLst>
                <a:cxn ang="0">
                  <a:pos x="T0" y="T1"/>
                </a:cxn>
                <a:cxn ang="0">
                  <a:pos x="T2" y="T3"/>
                </a:cxn>
                <a:cxn ang="0">
                  <a:pos x="T4" y="T5"/>
                </a:cxn>
                <a:cxn ang="0">
                  <a:pos x="T6" y="T7"/>
                </a:cxn>
                <a:cxn ang="0">
                  <a:pos x="T8" y="T9"/>
                </a:cxn>
              </a:cxnLst>
              <a:rect l="0" t="0" r="r" b="b"/>
              <a:pathLst>
                <a:path w="124" h="124">
                  <a:moveTo>
                    <a:pt x="10" y="0"/>
                  </a:moveTo>
                  <a:lnTo>
                    <a:pt x="124" y="112"/>
                  </a:lnTo>
                  <a:lnTo>
                    <a:pt x="112" y="124"/>
                  </a:lnTo>
                  <a:lnTo>
                    <a:pt x="0" y="12"/>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6" name="Rectangle 95">
              <a:extLst>
                <a:ext uri="{FF2B5EF4-FFF2-40B4-BE49-F238E27FC236}">
                  <a16:creationId xmlns:a16="http://schemas.microsoft.com/office/drawing/2014/main" id="{67A928CC-357F-4FDB-AA59-4E8D6D006D9F}"/>
                </a:ext>
              </a:extLst>
            </p:cNvPr>
            <p:cNvSpPr>
              <a:spLocks noChangeArrowheads="1"/>
            </p:cNvSpPr>
            <p:nvPr/>
          </p:nvSpPr>
          <p:spPr bwMode="auto">
            <a:xfrm>
              <a:off x="3406164" y="1210218"/>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7" name="Freeform 96">
              <a:extLst>
                <a:ext uri="{FF2B5EF4-FFF2-40B4-BE49-F238E27FC236}">
                  <a16:creationId xmlns:a16="http://schemas.microsoft.com/office/drawing/2014/main" id="{972C90E1-C818-478C-823A-55B484084286}"/>
                </a:ext>
              </a:extLst>
            </p:cNvPr>
            <p:cNvSpPr>
              <a:spLocks/>
            </p:cNvSpPr>
            <p:nvPr/>
          </p:nvSpPr>
          <p:spPr bwMode="auto">
            <a:xfrm>
              <a:off x="3229951" y="1227681"/>
              <a:ext cx="201613" cy="196850"/>
            </a:xfrm>
            <a:custGeom>
              <a:avLst/>
              <a:gdLst>
                <a:gd name="T0" fmla="*/ 0 w 127"/>
                <a:gd name="T1" fmla="*/ 112 h 124"/>
                <a:gd name="T2" fmla="*/ 115 w 127"/>
                <a:gd name="T3" fmla="*/ 0 h 124"/>
                <a:gd name="T4" fmla="*/ 127 w 127"/>
                <a:gd name="T5" fmla="*/ 12 h 124"/>
                <a:gd name="T6" fmla="*/ 12 w 127"/>
                <a:gd name="T7" fmla="*/ 124 h 124"/>
                <a:gd name="T8" fmla="*/ 0 w 127"/>
                <a:gd name="T9" fmla="*/ 112 h 124"/>
              </a:gdLst>
              <a:ahLst/>
              <a:cxnLst>
                <a:cxn ang="0">
                  <a:pos x="T0" y="T1"/>
                </a:cxn>
                <a:cxn ang="0">
                  <a:pos x="T2" y="T3"/>
                </a:cxn>
                <a:cxn ang="0">
                  <a:pos x="T4" y="T5"/>
                </a:cxn>
                <a:cxn ang="0">
                  <a:pos x="T6" y="T7"/>
                </a:cxn>
                <a:cxn ang="0">
                  <a:pos x="T8" y="T9"/>
                </a:cxn>
              </a:cxnLst>
              <a:rect l="0" t="0" r="r" b="b"/>
              <a:pathLst>
                <a:path w="127" h="124">
                  <a:moveTo>
                    <a:pt x="0" y="112"/>
                  </a:moveTo>
                  <a:lnTo>
                    <a:pt x="115" y="0"/>
                  </a:lnTo>
                  <a:lnTo>
                    <a:pt x="127"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8" name="Freeform 97">
              <a:extLst>
                <a:ext uri="{FF2B5EF4-FFF2-40B4-BE49-F238E27FC236}">
                  <a16:creationId xmlns:a16="http://schemas.microsoft.com/office/drawing/2014/main" id="{C839098B-DA7C-45DE-A652-CDF8AA867592}"/>
                </a:ext>
              </a:extLst>
            </p:cNvPr>
            <p:cNvSpPr>
              <a:spLocks/>
            </p:cNvSpPr>
            <p:nvPr/>
          </p:nvSpPr>
          <p:spPr bwMode="auto">
            <a:xfrm>
              <a:off x="3229951" y="1227681"/>
              <a:ext cx="201613" cy="196850"/>
            </a:xfrm>
            <a:custGeom>
              <a:avLst/>
              <a:gdLst>
                <a:gd name="T0" fmla="*/ 12 w 127"/>
                <a:gd name="T1" fmla="*/ 0 h 124"/>
                <a:gd name="T2" fmla="*/ 127 w 127"/>
                <a:gd name="T3" fmla="*/ 112 h 124"/>
                <a:gd name="T4" fmla="*/ 115 w 127"/>
                <a:gd name="T5" fmla="*/ 124 h 124"/>
                <a:gd name="T6" fmla="*/ 0 w 127"/>
                <a:gd name="T7" fmla="*/ 12 h 124"/>
                <a:gd name="T8" fmla="*/ 12 w 127"/>
                <a:gd name="T9" fmla="*/ 0 h 124"/>
              </a:gdLst>
              <a:ahLst/>
              <a:cxnLst>
                <a:cxn ang="0">
                  <a:pos x="T0" y="T1"/>
                </a:cxn>
                <a:cxn ang="0">
                  <a:pos x="T2" y="T3"/>
                </a:cxn>
                <a:cxn ang="0">
                  <a:pos x="T4" y="T5"/>
                </a:cxn>
                <a:cxn ang="0">
                  <a:pos x="T6" y="T7"/>
                </a:cxn>
                <a:cxn ang="0">
                  <a:pos x="T8" y="T9"/>
                </a:cxn>
              </a:cxnLst>
              <a:rect l="0" t="0" r="r" b="b"/>
              <a:pathLst>
                <a:path w="127" h="124">
                  <a:moveTo>
                    <a:pt x="12" y="0"/>
                  </a:moveTo>
                  <a:lnTo>
                    <a:pt x="127" y="112"/>
                  </a:lnTo>
                  <a:lnTo>
                    <a:pt x="115"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9" name="Rectangle 98">
              <a:extLst>
                <a:ext uri="{FF2B5EF4-FFF2-40B4-BE49-F238E27FC236}">
                  <a16:creationId xmlns:a16="http://schemas.microsoft.com/office/drawing/2014/main" id="{8F898BAE-C047-452E-9658-677920F3CD8B}"/>
                </a:ext>
              </a:extLst>
            </p:cNvPr>
            <p:cNvSpPr>
              <a:spLocks noChangeArrowheads="1"/>
            </p:cNvSpPr>
            <p:nvPr/>
          </p:nvSpPr>
          <p:spPr bwMode="auto">
            <a:xfrm>
              <a:off x="3217251" y="1210218"/>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0" name="Freeform 99">
              <a:extLst>
                <a:ext uri="{FF2B5EF4-FFF2-40B4-BE49-F238E27FC236}">
                  <a16:creationId xmlns:a16="http://schemas.microsoft.com/office/drawing/2014/main" id="{861399A1-8D73-414E-9AD3-C1FD2363F39A}"/>
                </a:ext>
              </a:extLst>
            </p:cNvPr>
            <p:cNvSpPr>
              <a:spLocks/>
            </p:cNvSpPr>
            <p:nvPr/>
          </p:nvSpPr>
          <p:spPr bwMode="auto">
            <a:xfrm>
              <a:off x="3042626" y="1227681"/>
              <a:ext cx="196850" cy="196850"/>
            </a:xfrm>
            <a:custGeom>
              <a:avLst/>
              <a:gdLst>
                <a:gd name="T0" fmla="*/ 0 w 124"/>
                <a:gd name="T1" fmla="*/ 112 h 124"/>
                <a:gd name="T2" fmla="*/ 112 w 124"/>
                <a:gd name="T3" fmla="*/ 0 h 124"/>
                <a:gd name="T4" fmla="*/ 124 w 124"/>
                <a:gd name="T5" fmla="*/ 12 h 124"/>
                <a:gd name="T6" fmla="*/ 12 w 124"/>
                <a:gd name="T7" fmla="*/ 124 h 124"/>
                <a:gd name="T8" fmla="*/ 0 w 124"/>
                <a:gd name="T9" fmla="*/ 112 h 124"/>
              </a:gdLst>
              <a:ahLst/>
              <a:cxnLst>
                <a:cxn ang="0">
                  <a:pos x="T0" y="T1"/>
                </a:cxn>
                <a:cxn ang="0">
                  <a:pos x="T2" y="T3"/>
                </a:cxn>
                <a:cxn ang="0">
                  <a:pos x="T4" y="T5"/>
                </a:cxn>
                <a:cxn ang="0">
                  <a:pos x="T6" y="T7"/>
                </a:cxn>
                <a:cxn ang="0">
                  <a:pos x="T8" y="T9"/>
                </a:cxn>
              </a:cxnLst>
              <a:rect l="0" t="0" r="r" b="b"/>
              <a:pathLst>
                <a:path w="124" h="124">
                  <a:moveTo>
                    <a:pt x="0" y="112"/>
                  </a:moveTo>
                  <a:lnTo>
                    <a:pt x="112" y="0"/>
                  </a:lnTo>
                  <a:lnTo>
                    <a:pt x="124"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1" name="Freeform 100">
              <a:extLst>
                <a:ext uri="{FF2B5EF4-FFF2-40B4-BE49-F238E27FC236}">
                  <a16:creationId xmlns:a16="http://schemas.microsoft.com/office/drawing/2014/main" id="{4E7E0F68-B631-4CC2-A13D-D87F021A1540}"/>
                </a:ext>
              </a:extLst>
            </p:cNvPr>
            <p:cNvSpPr>
              <a:spLocks/>
            </p:cNvSpPr>
            <p:nvPr/>
          </p:nvSpPr>
          <p:spPr bwMode="auto">
            <a:xfrm>
              <a:off x="3042626" y="1227681"/>
              <a:ext cx="196850" cy="196850"/>
            </a:xfrm>
            <a:custGeom>
              <a:avLst/>
              <a:gdLst>
                <a:gd name="T0" fmla="*/ 12 w 124"/>
                <a:gd name="T1" fmla="*/ 0 h 124"/>
                <a:gd name="T2" fmla="*/ 124 w 124"/>
                <a:gd name="T3" fmla="*/ 112 h 124"/>
                <a:gd name="T4" fmla="*/ 112 w 124"/>
                <a:gd name="T5" fmla="*/ 124 h 124"/>
                <a:gd name="T6" fmla="*/ 0 w 124"/>
                <a:gd name="T7" fmla="*/ 12 h 124"/>
                <a:gd name="T8" fmla="*/ 12 w 124"/>
                <a:gd name="T9" fmla="*/ 0 h 124"/>
              </a:gdLst>
              <a:ahLst/>
              <a:cxnLst>
                <a:cxn ang="0">
                  <a:pos x="T0" y="T1"/>
                </a:cxn>
                <a:cxn ang="0">
                  <a:pos x="T2" y="T3"/>
                </a:cxn>
                <a:cxn ang="0">
                  <a:pos x="T4" y="T5"/>
                </a:cxn>
                <a:cxn ang="0">
                  <a:pos x="T6" y="T7"/>
                </a:cxn>
                <a:cxn ang="0">
                  <a:pos x="T8" y="T9"/>
                </a:cxn>
              </a:cxnLst>
              <a:rect l="0" t="0" r="r" b="b"/>
              <a:pathLst>
                <a:path w="124" h="124">
                  <a:moveTo>
                    <a:pt x="12" y="0"/>
                  </a:moveTo>
                  <a:lnTo>
                    <a:pt x="124" y="112"/>
                  </a:lnTo>
                  <a:lnTo>
                    <a:pt x="112"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2" name="Freeform 101">
              <a:extLst>
                <a:ext uri="{FF2B5EF4-FFF2-40B4-BE49-F238E27FC236}">
                  <a16:creationId xmlns:a16="http://schemas.microsoft.com/office/drawing/2014/main" id="{9A95BB8D-A7D8-43D5-AFC2-733AC2B3D2E4}"/>
                </a:ext>
              </a:extLst>
            </p:cNvPr>
            <p:cNvSpPr>
              <a:spLocks/>
            </p:cNvSpPr>
            <p:nvPr/>
          </p:nvSpPr>
          <p:spPr bwMode="auto">
            <a:xfrm>
              <a:off x="1783739" y="1083218"/>
              <a:ext cx="652463" cy="474662"/>
            </a:xfrm>
            <a:custGeom>
              <a:avLst/>
              <a:gdLst>
                <a:gd name="T0" fmla="*/ 205 w 205"/>
                <a:gd name="T1" fmla="*/ 149 h 149"/>
                <a:gd name="T2" fmla="*/ 0 w 205"/>
                <a:gd name="T3" fmla="*/ 149 h 149"/>
                <a:gd name="T4" fmla="*/ 0 w 205"/>
                <a:gd name="T5" fmla="*/ 0 h 149"/>
                <a:gd name="T6" fmla="*/ 125 w 205"/>
                <a:gd name="T7" fmla="*/ 0 h 149"/>
                <a:gd name="T8" fmla="*/ 205 w 205"/>
                <a:gd name="T9" fmla="*/ 67 h 149"/>
                <a:gd name="T10" fmla="*/ 205 w 205"/>
                <a:gd name="T11" fmla="*/ 149 h 149"/>
              </a:gdLst>
              <a:ahLst/>
              <a:cxnLst>
                <a:cxn ang="0">
                  <a:pos x="T0" y="T1"/>
                </a:cxn>
                <a:cxn ang="0">
                  <a:pos x="T2" y="T3"/>
                </a:cxn>
                <a:cxn ang="0">
                  <a:pos x="T4" y="T5"/>
                </a:cxn>
                <a:cxn ang="0">
                  <a:pos x="T6" y="T7"/>
                </a:cxn>
                <a:cxn ang="0">
                  <a:pos x="T8" y="T9"/>
                </a:cxn>
                <a:cxn ang="0">
                  <a:pos x="T10" y="T11"/>
                </a:cxn>
              </a:cxnLst>
              <a:rect l="0" t="0" r="r" b="b"/>
              <a:pathLst>
                <a:path w="205" h="149">
                  <a:moveTo>
                    <a:pt x="205" y="149"/>
                  </a:moveTo>
                  <a:cubicBezTo>
                    <a:pt x="0" y="149"/>
                    <a:pt x="0" y="149"/>
                    <a:pt x="0" y="149"/>
                  </a:cubicBezTo>
                  <a:cubicBezTo>
                    <a:pt x="0" y="0"/>
                    <a:pt x="0" y="0"/>
                    <a:pt x="0" y="0"/>
                  </a:cubicBezTo>
                  <a:cubicBezTo>
                    <a:pt x="125" y="0"/>
                    <a:pt x="125" y="0"/>
                    <a:pt x="125" y="0"/>
                  </a:cubicBezTo>
                  <a:cubicBezTo>
                    <a:pt x="169" y="0"/>
                    <a:pt x="205" y="30"/>
                    <a:pt x="205" y="67"/>
                  </a:cubicBezTo>
                  <a:lnTo>
                    <a:pt x="205"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3" name="Rectangle 102">
              <a:extLst>
                <a:ext uri="{FF2B5EF4-FFF2-40B4-BE49-F238E27FC236}">
                  <a16:creationId xmlns:a16="http://schemas.microsoft.com/office/drawing/2014/main" id="{2DA971D8-4EA3-4BA1-BC5C-BFA6BFC50AC7}"/>
                </a:ext>
              </a:extLst>
            </p:cNvPr>
            <p:cNvSpPr>
              <a:spLocks noChangeArrowheads="1"/>
            </p:cNvSpPr>
            <p:nvPr/>
          </p:nvSpPr>
          <p:spPr bwMode="auto">
            <a:xfrm>
              <a:off x="967764" y="1153068"/>
              <a:ext cx="219075" cy="4905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Freeform 103">
              <a:extLst>
                <a:ext uri="{FF2B5EF4-FFF2-40B4-BE49-F238E27FC236}">
                  <a16:creationId xmlns:a16="http://schemas.microsoft.com/office/drawing/2014/main" id="{20C054C9-2101-4A6B-829D-FC6EA7254F32}"/>
                </a:ext>
              </a:extLst>
            </p:cNvPr>
            <p:cNvSpPr>
              <a:spLocks/>
            </p:cNvSpPr>
            <p:nvPr/>
          </p:nvSpPr>
          <p:spPr bwMode="auto">
            <a:xfrm>
              <a:off x="1142389" y="456156"/>
              <a:ext cx="3952875" cy="977900"/>
            </a:xfrm>
            <a:custGeom>
              <a:avLst/>
              <a:gdLst>
                <a:gd name="T0" fmla="*/ 2474 w 2490"/>
                <a:gd name="T1" fmla="*/ 616 h 616"/>
                <a:gd name="T2" fmla="*/ 580 w 2490"/>
                <a:gd name="T3" fmla="*/ 48 h 616"/>
                <a:gd name="T4" fmla="*/ 28 w 2490"/>
                <a:gd name="T5" fmla="*/ 469 h 616"/>
                <a:gd name="T6" fmla="*/ 0 w 2490"/>
                <a:gd name="T7" fmla="*/ 437 h 616"/>
                <a:gd name="T8" fmla="*/ 572 w 2490"/>
                <a:gd name="T9" fmla="*/ 0 h 616"/>
                <a:gd name="T10" fmla="*/ 2490 w 2490"/>
                <a:gd name="T11" fmla="*/ 578 h 616"/>
                <a:gd name="T12" fmla="*/ 2474 w 2490"/>
                <a:gd name="T13" fmla="*/ 616 h 616"/>
              </a:gdLst>
              <a:ahLst/>
              <a:cxnLst>
                <a:cxn ang="0">
                  <a:pos x="T0" y="T1"/>
                </a:cxn>
                <a:cxn ang="0">
                  <a:pos x="T2" y="T3"/>
                </a:cxn>
                <a:cxn ang="0">
                  <a:pos x="T4" y="T5"/>
                </a:cxn>
                <a:cxn ang="0">
                  <a:pos x="T6" y="T7"/>
                </a:cxn>
                <a:cxn ang="0">
                  <a:pos x="T8" y="T9"/>
                </a:cxn>
                <a:cxn ang="0">
                  <a:pos x="T10" y="T11"/>
                </a:cxn>
                <a:cxn ang="0">
                  <a:pos x="T12" y="T13"/>
                </a:cxn>
              </a:cxnLst>
              <a:rect l="0" t="0" r="r" b="b"/>
              <a:pathLst>
                <a:path w="2490" h="616">
                  <a:moveTo>
                    <a:pt x="2474" y="616"/>
                  </a:moveTo>
                  <a:lnTo>
                    <a:pt x="580" y="48"/>
                  </a:lnTo>
                  <a:lnTo>
                    <a:pt x="28" y="469"/>
                  </a:lnTo>
                  <a:lnTo>
                    <a:pt x="0" y="437"/>
                  </a:lnTo>
                  <a:lnTo>
                    <a:pt x="572" y="0"/>
                  </a:lnTo>
                  <a:lnTo>
                    <a:pt x="2490" y="578"/>
                  </a:lnTo>
                  <a:lnTo>
                    <a:pt x="2474" y="6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 name="Rectangle 104">
              <a:extLst>
                <a:ext uri="{FF2B5EF4-FFF2-40B4-BE49-F238E27FC236}">
                  <a16:creationId xmlns:a16="http://schemas.microsoft.com/office/drawing/2014/main" id="{CA05F819-C580-4351-B5B5-0F6DACE07AF9}"/>
                </a:ext>
              </a:extLst>
            </p:cNvPr>
            <p:cNvSpPr>
              <a:spLocks noChangeArrowheads="1"/>
            </p:cNvSpPr>
            <p:nvPr/>
          </p:nvSpPr>
          <p:spPr bwMode="auto">
            <a:xfrm>
              <a:off x="5025414" y="1421356"/>
              <a:ext cx="44450" cy="1012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6" name="Rectangle 105">
              <a:extLst>
                <a:ext uri="{FF2B5EF4-FFF2-40B4-BE49-F238E27FC236}">
                  <a16:creationId xmlns:a16="http://schemas.microsoft.com/office/drawing/2014/main" id="{6C083038-7B7E-42F7-BB3A-87A15EED7030}"/>
                </a:ext>
              </a:extLst>
            </p:cNvPr>
            <p:cNvSpPr>
              <a:spLocks noChangeArrowheads="1"/>
            </p:cNvSpPr>
            <p:nvPr/>
          </p:nvSpPr>
          <p:spPr bwMode="auto">
            <a:xfrm>
              <a:off x="4684101" y="2392906"/>
              <a:ext cx="736600" cy="2413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7" name="Rectangle 106">
              <a:extLst>
                <a:ext uri="{FF2B5EF4-FFF2-40B4-BE49-F238E27FC236}">
                  <a16:creationId xmlns:a16="http://schemas.microsoft.com/office/drawing/2014/main" id="{24622094-7596-4AC1-BDEE-FE6A0F36A54A}"/>
                </a:ext>
              </a:extLst>
            </p:cNvPr>
            <p:cNvSpPr>
              <a:spLocks noChangeArrowheads="1"/>
            </p:cNvSpPr>
            <p:nvPr/>
          </p:nvSpPr>
          <p:spPr bwMode="auto">
            <a:xfrm>
              <a:off x="4955564" y="2310356"/>
              <a:ext cx="187325" cy="1238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8" name="Rectangle 107">
              <a:extLst>
                <a:ext uri="{FF2B5EF4-FFF2-40B4-BE49-F238E27FC236}">
                  <a16:creationId xmlns:a16="http://schemas.microsoft.com/office/drawing/2014/main" id="{3F6FA18F-1C36-40A4-B56A-9E80F3FEBA13}"/>
                </a:ext>
              </a:extLst>
            </p:cNvPr>
            <p:cNvSpPr>
              <a:spLocks noChangeArrowheads="1"/>
            </p:cNvSpPr>
            <p:nvPr/>
          </p:nvSpPr>
          <p:spPr bwMode="auto">
            <a:xfrm>
              <a:off x="3776051" y="1207043"/>
              <a:ext cx="771525" cy="36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9" name="Freeform 108">
              <a:extLst>
                <a:ext uri="{FF2B5EF4-FFF2-40B4-BE49-F238E27FC236}">
                  <a16:creationId xmlns:a16="http://schemas.microsoft.com/office/drawing/2014/main" id="{728147CB-2386-42BC-A22A-D29AB8496F8A}"/>
                </a:ext>
              </a:extLst>
            </p:cNvPr>
            <p:cNvSpPr>
              <a:spLocks/>
            </p:cNvSpPr>
            <p:nvPr/>
          </p:nvSpPr>
          <p:spPr bwMode="auto">
            <a:xfrm>
              <a:off x="3776051" y="1354681"/>
              <a:ext cx="1287463" cy="88900"/>
            </a:xfrm>
            <a:custGeom>
              <a:avLst/>
              <a:gdLst>
                <a:gd name="T0" fmla="*/ 0 w 811"/>
                <a:gd name="T1" fmla="*/ 56 h 56"/>
                <a:gd name="T2" fmla="*/ 0 w 811"/>
                <a:gd name="T3" fmla="*/ 30 h 56"/>
                <a:gd name="T4" fmla="*/ 725 w 811"/>
                <a:gd name="T5" fmla="*/ 30 h 56"/>
                <a:gd name="T6" fmla="*/ 735 w 811"/>
                <a:gd name="T7" fmla="*/ 0 h 56"/>
                <a:gd name="T8" fmla="*/ 811 w 811"/>
                <a:gd name="T9" fmla="*/ 30 h 56"/>
                <a:gd name="T10" fmla="*/ 811 w 811"/>
                <a:gd name="T11" fmla="*/ 56 h 56"/>
                <a:gd name="T12" fmla="*/ 0 w 811"/>
                <a:gd name="T13" fmla="*/ 56 h 56"/>
              </a:gdLst>
              <a:ahLst/>
              <a:cxnLst>
                <a:cxn ang="0">
                  <a:pos x="T0" y="T1"/>
                </a:cxn>
                <a:cxn ang="0">
                  <a:pos x="T2" y="T3"/>
                </a:cxn>
                <a:cxn ang="0">
                  <a:pos x="T4" y="T5"/>
                </a:cxn>
                <a:cxn ang="0">
                  <a:pos x="T6" y="T7"/>
                </a:cxn>
                <a:cxn ang="0">
                  <a:pos x="T8" y="T9"/>
                </a:cxn>
                <a:cxn ang="0">
                  <a:pos x="T10" y="T11"/>
                </a:cxn>
                <a:cxn ang="0">
                  <a:pos x="T12" y="T13"/>
                </a:cxn>
              </a:cxnLst>
              <a:rect l="0" t="0" r="r" b="b"/>
              <a:pathLst>
                <a:path w="811" h="56">
                  <a:moveTo>
                    <a:pt x="0" y="56"/>
                  </a:moveTo>
                  <a:lnTo>
                    <a:pt x="0" y="30"/>
                  </a:lnTo>
                  <a:lnTo>
                    <a:pt x="725" y="30"/>
                  </a:lnTo>
                  <a:lnTo>
                    <a:pt x="735" y="0"/>
                  </a:lnTo>
                  <a:lnTo>
                    <a:pt x="811" y="30"/>
                  </a:lnTo>
                  <a:lnTo>
                    <a:pt x="811" y="56"/>
                  </a:lnTo>
                  <a:lnTo>
                    <a:pt x="0"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0" name="Rectangle 109">
              <a:extLst>
                <a:ext uri="{FF2B5EF4-FFF2-40B4-BE49-F238E27FC236}">
                  <a16:creationId xmlns:a16="http://schemas.microsoft.com/office/drawing/2014/main" id="{FD37DBD4-ED07-4C27-913B-C148F61FB6D9}"/>
                </a:ext>
              </a:extLst>
            </p:cNvPr>
            <p:cNvSpPr>
              <a:spLocks noChangeArrowheads="1"/>
            </p:cNvSpPr>
            <p:nvPr/>
          </p:nvSpPr>
          <p:spPr bwMode="auto">
            <a:xfrm>
              <a:off x="4512651" y="1207043"/>
              <a:ext cx="34925" cy="214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1" name="Rectangle 110">
              <a:extLst>
                <a:ext uri="{FF2B5EF4-FFF2-40B4-BE49-F238E27FC236}">
                  <a16:creationId xmlns:a16="http://schemas.microsoft.com/office/drawing/2014/main" id="{22BDDA8D-088A-4944-B225-6DCC92BEEBA2}"/>
                </a:ext>
              </a:extLst>
            </p:cNvPr>
            <p:cNvSpPr>
              <a:spLocks noChangeArrowheads="1"/>
            </p:cNvSpPr>
            <p:nvPr/>
          </p:nvSpPr>
          <p:spPr bwMode="auto">
            <a:xfrm>
              <a:off x="4680926" y="1275306"/>
              <a:ext cx="38100" cy="1333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2" name="Freeform 111">
              <a:extLst>
                <a:ext uri="{FF2B5EF4-FFF2-40B4-BE49-F238E27FC236}">
                  <a16:creationId xmlns:a16="http://schemas.microsoft.com/office/drawing/2014/main" id="{3C29CABA-1844-4A94-B290-C34F9B9EFBD9}"/>
                </a:ext>
              </a:extLst>
            </p:cNvPr>
            <p:cNvSpPr>
              <a:spLocks/>
            </p:cNvSpPr>
            <p:nvPr/>
          </p:nvSpPr>
          <p:spPr bwMode="auto">
            <a:xfrm>
              <a:off x="4345964" y="1222918"/>
              <a:ext cx="185738" cy="185737"/>
            </a:xfrm>
            <a:custGeom>
              <a:avLst/>
              <a:gdLst>
                <a:gd name="T0" fmla="*/ 0 w 117"/>
                <a:gd name="T1" fmla="*/ 105 h 117"/>
                <a:gd name="T2" fmla="*/ 107 w 117"/>
                <a:gd name="T3" fmla="*/ 0 h 117"/>
                <a:gd name="T4" fmla="*/ 117 w 117"/>
                <a:gd name="T5" fmla="*/ 11 h 117"/>
                <a:gd name="T6" fmla="*/ 12 w 117"/>
                <a:gd name="T7" fmla="*/ 117 h 117"/>
                <a:gd name="T8" fmla="*/ 0 w 117"/>
                <a:gd name="T9" fmla="*/ 105 h 117"/>
              </a:gdLst>
              <a:ahLst/>
              <a:cxnLst>
                <a:cxn ang="0">
                  <a:pos x="T0" y="T1"/>
                </a:cxn>
                <a:cxn ang="0">
                  <a:pos x="T2" y="T3"/>
                </a:cxn>
                <a:cxn ang="0">
                  <a:pos x="T4" y="T5"/>
                </a:cxn>
                <a:cxn ang="0">
                  <a:pos x="T6" y="T7"/>
                </a:cxn>
                <a:cxn ang="0">
                  <a:pos x="T8" y="T9"/>
                </a:cxn>
              </a:cxnLst>
              <a:rect l="0" t="0" r="r" b="b"/>
              <a:pathLst>
                <a:path w="117" h="117">
                  <a:moveTo>
                    <a:pt x="0" y="105"/>
                  </a:moveTo>
                  <a:lnTo>
                    <a:pt x="107" y="0"/>
                  </a:lnTo>
                  <a:lnTo>
                    <a:pt x="117" y="11"/>
                  </a:lnTo>
                  <a:lnTo>
                    <a:pt x="12" y="117"/>
                  </a:lnTo>
                  <a:lnTo>
                    <a:pt x="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3" name="Freeform 112">
              <a:extLst>
                <a:ext uri="{FF2B5EF4-FFF2-40B4-BE49-F238E27FC236}">
                  <a16:creationId xmlns:a16="http://schemas.microsoft.com/office/drawing/2014/main" id="{360D7164-0EE0-498A-BCDC-67E06C1B10D2}"/>
                </a:ext>
              </a:extLst>
            </p:cNvPr>
            <p:cNvSpPr>
              <a:spLocks/>
            </p:cNvSpPr>
            <p:nvPr/>
          </p:nvSpPr>
          <p:spPr bwMode="auto">
            <a:xfrm>
              <a:off x="4528526" y="1268956"/>
              <a:ext cx="142875" cy="139700"/>
            </a:xfrm>
            <a:custGeom>
              <a:avLst/>
              <a:gdLst>
                <a:gd name="T0" fmla="*/ 0 w 90"/>
                <a:gd name="T1" fmla="*/ 78 h 88"/>
                <a:gd name="T2" fmla="*/ 78 w 90"/>
                <a:gd name="T3" fmla="*/ 0 h 88"/>
                <a:gd name="T4" fmla="*/ 90 w 90"/>
                <a:gd name="T5" fmla="*/ 10 h 88"/>
                <a:gd name="T6" fmla="*/ 12 w 90"/>
                <a:gd name="T7" fmla="*/ 88 h 88"/>
                <a:gd name="T8" fmla="*/ 0 w 90"/>
                <a:gd name="T9" fmla="*/ 78 h 88"/>
              </a:gdLst>
              <a:ahLst/>
              <a:cxnLst>
                <a:cxn ang="0">
                  <a:pos x="T0" y="T1"/>
                </a:cxn>
                <a:cxn ang="0">
                  <a:pos x="T2" y="T3"/>
                </a:cxn>
                <a:cxn ang="0">
                  <a:pos x="T4" y="T5"/>
                </a:cxn>
                <a:cxn ang="0">
                  <a:pos x="T6" y="T7"/>
                </a:cxn>
                <a:cxn ang="0">
                  <a:pos x="T8" y="T9"/>
                </a:cxn>
              </a:cxnLst>
              <a:rect l="0" t="0" r="r" b="b"/>
              <a:pathLst>
                <a:path w="90" h="88">
                  <a:moveTo>
                    <a:pt x="0" y="78"/>
                  </a:moveTo>
                  <a:lnTo>
                    <a:pt x="78" y="0"/>
                  </a:lnTo>
                  <a:lnTo>
                    <a:pt x="90" y="10"/>
                  </a:lnTo>
                  <a:lnTo>
                    <a:pt x="12" y="88"/>
                  </a:lnTo>
                  <a:lnTo>
                    <a:pt x="0"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4" name="Freeform 113">
              <a:extLst>
                <a:ext uri="{FF2B5EF4-FFF2-40B4-BE49-F238E27FC236}">
                  <a16:creationId xmlns:a16="http://schemas.microsoft.com/office/drawing/2014/main" id="{57230D07-797B-4E93-B605-3AEC10E46992}"/>
                </a:ext>
              </a:extLst>
            </p:cNvPr>
            <p:cNvSpPr>
              <a:spLocks/>
            </p:cNvSpPr>
            <p:nvPr/>
          </p:nvSpPr>
          <p:spPr bwMode="auto">
            <a:xfrm>
              <a:off x="4345964" y="1222918"/>
              <a:ext cx="185738" cy="185737"/>
            </a:xfrm>
            <a:custGeom>
              <a:avLst/>
              <a:gdLst>
                <a:gd name="T0" fmla="*/ 12 w 117"/>
                <a:gd name="T1" fmla="*/ 0 h 117"/>
                <a:gd name="T2" fmla="*/ 117 w 117"/>
                <a:gd name="T3" fmla="*/ 105 h 117"/>
                <a:gd name="T4" fmla="*/ 107 w 117"/>
                <a:gd name="T5" fmla="*/ 117 h 117"/>
                <a:gd name="T6" fmla="*/ 0 w 117"/>
                <a:gd name="T7" fmla="*/ 11 h 117"/>
                <a:gd name="T8" fmla="*/ 12 w 117"/>
                <a:gd name="T9" fmla="*/ 0 h 117"/>
              </a:gdLst>
              <a:ahLst/>
              <a:cxnLst>
                <a:cxn ang="0">
                  <a:pos x="T0" y="T1"/>
                </a:cxn>
                <a:cxn ang="0">
                  <a:pos x="T2" y="T3"/>
                </a:cxn>
                <a:cxn ang="0">
                  <a:pos x="T4" y="T5"/>
                </a:cxn>
                <a:cxn ang="0">
                  <a:pos x="T6" y="T7"/>
                </a:cxn>
                <a:cxn ang="0">
                  <a:pos x="T8" y="T9"/>
                </a:cxn>
              </a:cxnLst>
              <a:rect l="0" t="0" r="r" b="b"/>
              <a:pathLst>
                <a:path w="117" h="117">
                  <a:moveTo>
                    <a:pt x="12" y="0"/>
                  </a:moveTo>
                  <a:lnTo>
                    <a:pt x="117" y="105"/>
                  </a:lnTo>
                  <a:lnTo>
                    <a:pt x="107" y="117"/>
                  </a:lnTo>
                  <a:lnTo>
                    <a:pt x="0" y="11"/>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5" name="Rectangle 114">
              <a:extLst>
                <a:ext uri="{FF2B5EF4-FFF2-40B4-BE49-F238E27FC236}">
                  <a16:creationId xmlns:a16="http://schemas.microsoft.com/office/drawing/2014/main" id="{E2F9FBF6-09B7-40CB-8944-E28BAEF0409F}"/>
                </a:ext>
              </a:extLst>
            </p:cNvPr>
            <p:cNvSpPr>
              <a:spLocks noChangeArrowheads="1"/>
            </p:cNvSpPr>
            <p:nvPr/>
          </p:nvSpPr>
          <p:spPr bwMode="auto">
            <a:xfrm>
              <a:off x="4333264" y="1207043"/>
              <a:ext cx="38100" cy="214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6" name="Freeform 115">
              <a:extLst>
                <a:ext uri="{FF2B5EF4-FFF2-40B4-BE49-F238E27FC236}">
                  <a16:creationId xmlns:a16="http://schemas.microsoft.com/office/drawing/2014/main" id="{C656B9D0-BE23-4E4A-A61F-E8A0D60A1368}"/>
                </a:ext>
              </a:extLst>
            </p:cNvPr>
            <p:cNvSpPr>
              <a:spLocks/>
            </p:cNvSpPr>
            <p:nvPr/>
          </p:nvSpPr>
          <p:spPr bwMode="auto">
            <a:xfrm>
              <a:off x="4171339" y="1222918"/>
              <a:ext cx="184150" cy="185737"/>
            </a:xfrm>
            <a:custGeom>
              <a:avLst/>
              <a:gdLst>
                <a:gd name="T0" fmla="*/ 0 w 116"/>
                <a:gd name="T1" fmla="*/ 105 h 117"/>
                <a:gd name="T2" fmla="*/ 104 w 116"/>
                <a:gd name="T3" fmla="*/ 0 h 117"/>
                <a:gd name="T4" fmla="*/ 116 w 116"/>
                <a:gd name="T5" fmla="*/ 11 h 117"/>
                <a:gd name="T6" fmla="*/ 10 w 116"/>
                <a:gd name="T7" fmla="*/ 117 h 117"/>
                <a:gd name="T8" fmla="*/ 0 w 116"/>
                <a:gd name="T9" fmla="*/ 105 h 117"/>
              </a:gdLst>
              <a:ahLst/>
              <a:cxnLst>
                <a:cxn ang="0">
                  <a:pos x="T0" y="T1"/>
                </a:cxn>
                <a:cxn ang="0">
                  <a:pos x="T2" y="T3"/>
                </a:cxn>
                <a:cxn ang="0">
                  <a:pos x="T4" y="T5"/>
                </a:cxn>
                <a:cxn ang="0">
                  <a:pos x="T6" y="T7"/>
                </a:cxn>
                <a:cxn ang="0">
                  <a:pos x="T8" y="T9"/>
                </a:cxn>
              </a:cxnLst>
              <a:rect l="0" t="0" r="r" b="b"/>
              <a:pathLst>
                <a:path w="116" h="117">
                  <a:moveTo>
                    <a:pt x="0" y="105"/>
                  </a:moveTo>
                  <a:lnTo>
                    <a:pt x="104" y="0"/>
                  </a:lnTo>
                  <a:lnTo>
                    <a:pt x="116" y="11"/>
                  </a:lnTo>
                  <a:lnTo>
                    <a:pt x="10" y="117"/>
                  </a:lnTo>
                  <a:lnTo>
                    <a:pt x="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7" name="Freeform 116">
              <a:extLst>
                <a:ext uri="{FF2B5EF4-FFF2-40B4-BE49-F238E27FC236}">
                  <a16:creationId xmlns:a16="http://schemas.microsoft.com/office/drawing/2014/main" id="{FB2646E9-9240-4BD6-802D-EB526A36313E}"/>
                </a:ext>
              </a:extLst>
            </p:cNvPr>
            <p:cNvSpPr>
              <a:spLocks/>
            </p:cNvSpPr>
            <p:nvPr/>
          </p:nvSpPr>
          <p:spPr bwMode="auto">
            <a:xfrm>
              <a:off x="4171339" y="1222918"/>
              <a:ext cx="184150" cy="185737"/>
            </a:xfrm>
            <a:custGeom>
              <a:avLst/>
              <a:gdLst>
                <a:gd name="T0" fmla="*/ 10 w 116"/>
                <a:gd name="T1" fmla="*/ 0 h 117"/>
                <a:gd name="T2" fmla="*/ 116 w 116"/>
                <a:gd name="T3" fmla="*/ 105 h 117"/>
                <a:gd name="T4" fmla="*/ 104 w 116"/>
                <a:gd name="T5" fmla="*/ 117 h 117"/>
                <a:gd name="T6" fmla="*/ 0 w 116"/>
                <a:gd name="T7" fmla="*/ 11 h 117"/>
                <a:gd name="T8" fmla="*/ 10 w 116"/>
                <a:gd name="T9" fmla="*/ 0 h 117"/>
              </a:gdLst>
              <a:ahLst/>
              <a:cxnLst>
                <a:cxn ang="0">
                  <a:pos x="T0" y="T1"/>
                </a:cxn>
                <a:cxn ang="0">
                  <a:pos x="T2" y="T3"/>
                </a:cxn>
                <a:cxn ang="0">
                  <a:pos x="T4" y="T5"/>
                </a:cxn>
                <a:cxn ang="0">
                  <a:pos x="T6" y="T7"/>
                </a:cxn>
                <a:cxn ang="0">
                  <a:pos x="T8" y="T9"/>
                </a:cxn>
              </a:cxnLst>
              <a:rect l="0" t="0" r="r" b="b"/>
              <a:pathLst>
                <a:path w="116" h="117">
                  <a:moveTo>
                    <a:pt x="10" y="0"/>
                  </a:moveTo>
                  <a:lnTo>
                    <a:pt x="116" y="105"/>
                  </a:lnTo>
                  <a:lnTo>
                    <a:pt x="104" y="117"/>
                  </a:lnTo>
                  <a:lnTo>
                    <a:pt x="0" y="11"/>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8" name="Rectangle 117">
              <a:extLst>
                <a:ext uri="{FF2B5EF4-FFF2-40B4-BE49-F238E27FC236}">
                  <a16:creationId xmlns:a16="http://schemas.microsoft.com/office/drawing/2014/main" id="{AEF9395A-E1FD-4C60-A799-2881A0874ED9}"/>
                </a:ext>
              </a:extLst>
            </p:cNvPr>
            <p:cNvSpPr>
              <a:spLocks noChangeArrowheads="1"/>
            </p:cNvSpPr>
            <p:nvPr/>
          </p:nvSpPr>
          <p:spPr bwMode="auto">
            <a:xfrm>
              <a:off x="4158639" y="1207043"/>
              <a:ext cx="38100" cy="214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9" name="Freeform 118">
              <a:extLst>
                <a:ext uri="{FF2B5EF4-FFF2-40B4-BE49-F238E27FC236}">
                  <a16:creationId xmlns:a16="http://schemas.microsoft.com/office/drawing/2014/main" id="{98E402CA-E272-4F23-94DD-5B2CF8238887}"/>
                </a:ext>
              </a:extLst>
            </p:cNvPr>
            <p:cNvSpPr>
              <a:spLocks/>
            </p:cNvSpPr>
            <p:nvPr/>
          </p:nvSpPr>
          <p:spPr bwMode="auto">
            <a:xfrm>
              <a:off x="3991951" y="1222918"/>
              <a:ext cx="188913" cy="185737"/>
            </a:xfrm>
            <a:custGeom>
              <a:avLst/>
              <a:gdLst>
                <a:gd name="T0" fmla="*/ 0 w 119"/>
                <a:gd name="T1" fmla="*/ 105 h 117"/>
                <a:gd name="T2" fmla="*/ 107 w 119"/>
                <a:gd name="T3" fmla="*/ 0 h 117"/>
                <a:gd name="T4" fmla="*/ 119 w 119"/>
                <a:gd name="T5" fmla="*/ 11 h 117"/>
                <a:gd name="T6" fmla="*/ 12 w 119"/>
                <a:gd name="T7" fmla="*/ 117 h 117"/>
                <a:gd name="T8" fmla="*/ 0 w 119"/>
                <a:gd name="T9" fmla="*/ 105 h 117"/>
              </a:gdLst>
              <a:ahLst/>
              <a:cxnLst>
                <a:cxn ang="0">
                  <a:pos x="T0" y="T1"/>
                </a:cxn>
                <a:cxn ang="0">
                  <a:pos x="T2" y="T3"/>
                </a:cxn>
                <a:cxn ang="0">
                  <a:pos x="T4" y="T5"/>
                </a:cxn>
                <a:cxn ang="0">
                  <a:pos x="T6" y="T7"/>
                </a:cxn>
                <a:cxn ang="0">
                  <a:pos x="T8" y="T9"/>
                </a:cxn>
              </a:cxnLst>
              <a:rect l="0" t="0" r="r" b="b"/>
              <a:pathLst>
                <a:path w="119" h="117">
                  <a:moveTo>
                    <a:pt x="0" y="105"/>
                  </a:moveTo>
                  <a:lnTo>
                    <a:pt x="107" y="0"/>
                  </a:lnTo>
                  <a:lnTo>
                    <a:pt x="119" y="11"/>
                  </a:lnTo>
                  <a:lnTo>
                    <a:pt x="12" y="117"/>
                  </a:lnTo>
                  <a:lnTo>
                    <a:pt x="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0" name="Freeform 119">
              <a:extLst>
                <a:ext uri="{FF2B5EF4-FFF2-40B4-BE49-F238E27FC236}">
                  <a16:creationId xmlns:a16="http://schemas.microsoft.com/office/drawing/2014/main" id="{C92CBF54-448F-4155-9D77-D8D1B059FA0A}"/>
                </a:ext>
              </a:extLst>
            </p:cNvPr>
            <p:cNvSpPr>
              <a:spLocks/>
            </p:cNvSpPr>
            <p:nvPr/>
          </p:nvSpPr>
          <p:spPr bwMode="auto">
            <a:xfrm>
              <a:off x="3991951" y="1222918"/>
              <a:ext cx="188913" cy="185737"/>
            </a:xfrm>
            <a:custGeom>
              <a:avLst/>
              <a:gdLst>
                <a:gd name="T0" fmla="*/ 12 w 119"/>
                <a:gd name="T1" fmla="*/ 0 h 117"/>
                <a:gd name="T2" fmla="*/ 119 w 119"/>
                <a:gd name="T3" fmla="*/ 105 h 117"/>
                <a:gd name="T4" fmla="*/ 107 w 119"/>
                <a:gd name="T5" fmla="*/ 117 h 117"/>
                <a:gd name="T6" fmla="*/ 0 w 119"/>
                <a:gd name="T7" fmla="*/ 11 h 117"/>
                <a:gd name="T8" fmla="*/ 12 w 119"/>
                <a:gd name="T9" fmla="*/ 0 h 117"/>
              </a:gdLst>
              <a:ahLst/>
              <a:cxnLst>
                <a:cxn ang="0">
                  <a:pos x="T0" y="T1"/>
                </a:cxn>
                <a:cxn ang="0">
                  <a:pos x="T2" y="T3"/>
                </a:cxn>
                <a:cxn ang="0">
                  <a:pos x="T4" y="T5"/>
                </a:cxn>
                <a:cxn ang="0">
                  <a:pos x="T6" y="T7"/>
                </a:cxn>
                <a:cxn ang="0">
                  <a:pos x="T8" y="T9"/>
                </a:cxn>
              </a:cxnLst>
              <a:rect l="0" t="0" r="r" b="b"/>
              <a:pathLst>
                <a:path w="119" h="117">
                  <a:moveTo>
                    <a:pt x="12" y="0"/>
                  </a:moveTo>
                  <a:lnTo>
                    <a:pt x="119" y="105"/>
                  </a:lnTo>
                  <a:lnTo>
                    <a:pt x="107" y="117"/>
                  </a:lnTo>
                  <a:lnTo>
                    <a:pt x="0" y="11"/>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1" name="Rectangle 120">
              <a:extLst>
                <a:ext uri="{FF2B5EF4-FFF2-40B4-BE49-F238E27FC236}">
                  <a16:creationId xmlns:a16="http://schemas.microsoft.com/office/drawing/2014/main" id="{A99E6B0A-E063-4A58-A351-4F6C1F6201A6}"/>
                </a:ext>
              </a:extLst>
            </p:cNvPr>
            <p:cNvSpPr>
              <a:spLocks noChangeArrowheads="1"/>
            </p:cNvSpPr>
            <p:nvPr/>
          </p:nvSpPr>
          <p:spPr bwMode="auto">
            <a:xfrm>
              <a:off x="3982426" y="1207043"/>
              <a:ext cx="34925" cy="214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2" name="Freeform 121">
              <a:extLst>
                <a:ext uri="{FF2B5EF4-FFF2-40B4-BE49-F238E27FC236}">
                  <a16:creationId xmlns:a16="http://schemas.microsoft.com/office/drawing/2014/main" id="{D8F965FA-7BCF-422F-B235-53718B28E210}"/>
                </a:ext>
              </a:extLst>
            </p:cNvPr>
            <p:cNvSpPr>
              <a:spLocks/>
            </p:cNvSpPr>
            <p:nvPr/>
          </p:nvSpPr>
          <p:spPr bwMode="auto">
            <a:xfrm>
              <a:off x="3817326" y="1222918"/>
              <a:ext cx="184150" cy="185737"/>
            </a:xfrm>
            <a:custGeom>
              <a:avLst/>
              <a:gdLst>
                <a:gd name="T0" fmla="*/ 0 w 116"/>
                <a:gd name="T1" fmla="*/ 105 h 117"/>
                <a:gd name="T2" fmla="*/ 106 w 116"/>
                <a:gd name="T3" fmla="*/ 0 h 117"/>
                <a:gd name="T4" fmla="*/ 116 w 116"/>
                <a:gd name="T5" fmla="*/ 11 h 117"/>
                <a:gd name="T6" fmla="*/ 12 w 116"/>
                <a:gd name="T7" fmla="*/ 117 h 117"/>
                <a:gd name="T8" fmla="*/ 0 w 116"/>
                <a:gd name="T9" fmla="*/ 105 h 117"/>
              </a:gdLst>
              <a:ahLst/>
              <a:cxnLst>
                <a:cxn ang="0">
                  <a:pos x="T0" y="T1"/>
                </a:cxn>
                <a:cxn ang="0">
                  <a:pos x="T2" y="T3"/>
                </a:cxn>
                <a:cxn ang="0">
                  <a:pos x="T4" y="T5"/>
                </a:cxn>
                <a:cxn ang="0">
                  <a:pos x="T6" y="T7"/>
                </a:cxn>
                <a:cxn ang="0">
                  <a:pos x="T8" y="T9"/>
                </a:cxn>
              </a:cxnLst>
              <a:rect l="0" t="0" r="r" b="b"/>
              <a:pathLst>
                <a:path w="116" h="117">
                  <a:moveTo>
                    <a:pt x="0" y="105"/>
                  </a:moveTo>
                  <a:lnTo>
                    <a:pt x="106" y="0"/>
                  </a:lnTo>
                  <a:lnTo>
                    <a:pt x="116" y="11"/>
                  </a:lnTo>
                  <a:lnTo>
                    <a:pt x="12" y="117"/>
                  </a:lnTo>
                  <a:lnTo>
                    <a:pt x="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3" name="Freeform 122">
              <a:extLst>
                <a:ext uri="{FF2B5EF4-FFF2-40B4-BE49-F238E27FC236}">
                  <a16:creationId xmlns:a16="http://schemas.microsoft.com/office/drawing/2014/main" id="{674AC0D1-0F5D-44D4-82BB-88BFFA5FA865}"/>
                </a:ext>
              </a:extLst>
            </p:cNvPr>
            <p:cNvSpPr>
              <a:spLocks/>
            </p:cNvSpPr>
            <p:nvPr/>
          </p:nvSpPr>
          <p:spPr bwMode="auto">
            <a:xfrm>
              <a:off x="3817326" y="1222918"/>
              <a:ext cx="184150" cy="185737"/>
            </a:xfrm>
            <a:custGeom>
              <a:avLst/>
              <a:gdLst>
                <a:gd name="T0" fmla="*/ 12 w 116"/>
                <a:gd name="T1" fmla="*/ 0 h 117"/>
                <a:gd name="T2" fmla="*/ 116 w 116"/>
                <a:gd name="T3" fmla="*/ 105 h 117"/>
                <a:gd name="T4" fmla="*/ 106 w 116"/>
                <a:gd name="T5" fmla="*/ 117 h 117"/>
                <a:gd name="T6" fmla="*/ 0 w 116"/>
                <a:gd name="T7" fmla="*/ 11 h 117"/>
                <a:gd name="T8" fmla="*/ 12 w 116"/>
                <a:gd name="T9" fmla="*/ 0 h 117"/>
              </a:gdLst>
              <a:ahLst/>
              <a:cxnLst>
                <a:cxn ang="0">
                  <a:pos x="T0" y="T1"/>
                </a:cxn>
                <a:cxn ang="0">
                  <a:pos x="T2" y="T3"/>
                </a:cxn>
                <a:cxn ang="0">
                  <a:pos x="T4" y="T5"/>
                </a:cxn>
                <a:cxn ang="0">
                  <a:pos x="T6" y="T7"/>
                </a:cxn>
                <a:cxn ang="0">
                  <a:pos x="T8" y="T9"/>
                </a:cxn>
              </a:cxnLst>
              <a:rect l="0" t="0" r="r" b="b"/>
              <a:pathLst>
                <a:path w="116" h="117">
                  <a:moveTo>
                    <a:pt x="12" y="0"/>
                  </a:moveTo>
                  <a:lnTo>
                    <a:pt x="116" y="105"/>
                  </a:lnTo>
                  <a:lnTo>
                    <a:pt x="106" y="117"/>
                  </a:lnTo>
                  <a:lnTo>
                    <a:pt x="0" y="11"/>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Rectangle 123">
              <a:extLst>
                <a:ext uri="{FF2B5EF4-FFF2-40B4-BE49-F238E27FC236}">
                  <a16:creationId xmlns:a16="http://schemas.microsoft.com/office/drawing/2014/main" id="{9C05359D-B3F2-45CF-BC6D-A5925A2F8E95}"/>
                </a:ext>
              </a:extLst>
            </p:cNvPr>
            <p:cNvSpPr>
              <a:spLocks noChangeArrowheads="1"/>
            </p:cNvSpPr>
            <p:nvPr/>
          </p:nvSpPr>
          <p:spPr bwMode="auto">
            <a:xfrm>
              <a:off x="4684101" y="2660554"/>
              <a:ext cx="736600" cy="24288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5" name="Rectangle 124">
              <a:extLst>
                <a:ext uri="{FF2B5EF4-FFF2-40B4-BE49-F238E27FC236}">
                  <a16:creationId xmlns:a16="http://schemas.microsoft.com/office/drawing/2014/main" id="{D403C258-5125-428F-AF6A-1897211C18AE}"/>
                </a:ext>
              </a:extLst>
            </p:cNvPr>
            <p:cNvSpPr>
              <a:spLocks noChangeArrowheads="1"/>
            </p:cNvSpPr>
            <p:nvPr/>
          </p:nvSpPr>
          <p:spPr bwMode="auto">
            <a:xfrm>
              <a:off x="603493" y="1149893"/>
              <a:ext cx="337283" cy="85811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76" name="Freeform 125">
              <a:extLst>
                <a:ext uri="{FF2B5EF4-FFF2-40B4-BE49-F238E27FC236}">
                  <a16:creationId xmlns:a16="http://schemas.microsoft.com/office/drawing/2014/main" id="{C165FDD5-1AFB-4E20-92BB-0531682DD6C5}"/>
                </a:ext>
              </a:extLst>
            </p:cNvPr>
            <p:cNvSpPr>
              <a:spLocks/>
            </p:cNvSpPr>
            <p:nvPr/>
          </p:nvSpPr>
          <p:spPr bwMode="auto">
            <a:xfrm>
              <a:off x="1480526" y="6075414"/>
              <a:ext cx="1154113" cy="207962"/>
            </a:xfrm>
            <a:custGeom>
              <a:avLst/>
              <a:gdLst>
                <a:gd name="T0" fmla="*/ 362 w 362"/>
                <a:gd name="T1" fmla="*/ 31 h 65"/>
                <a:gd name="T2" fmla="*/ 362 w 362"/>
                <a:gd name="T3" fmla="*/ 65 h 65"/>
                <a:gd name="T4" fmla="*/ 0 w 362"/>
                <a:gd name="T5" fmla="*/ 65 h 65"/>
                <a:gd name="T6" fmla="*/ 0 w 362"/>
                <a:gd name="T7" fmla="*/ 31 h 65"/>
                <a:gd name="T8" fmla="*/ 30 w 362"/>
                <a:gd name="T9" fmla="*/ 0 h 65"/>
                <a:gd name="T10" fmla="*/ 332 w 362"/>
                <a:gd name="T11" fmla="*/ 0 h 65"/>
                <a:gd name="T12" fmla="*/ 362 w 362"/>
                <a:gd name="T13" fmla="*/ 31 h 65"/>
              </a:gdLst>
              <a:ahLst/>
              <a:cxnLst>
                <a:cxn ang="0">
                  <a:pos x="T0" y="T1"/>
                </a:cxn>
                <a:cxn ang="0">
                  <a:pos x="T2" y="T3"/>
                </a:cxn>
                <a:cxn ang="0">
                  <a:pos x="T4" y="T5"/>
                </a:cxn>
                <a:cxn ang="0">
                  <a:pos x="T6" y="T7"/>
                </a:cxn>
                <a:cxn ang="0">
                  <a:pos x="T8" y="T9"/>
                </a:cxn>
                <a:cxn ang="0">
                  <a:pos x="T10" y="T11"/>
                </a:cxn>
                <a:cxn ang="0">
                  <a:pos x="T12" y="T13"/>
                </a:cxn>
              </a:cxnLst>
              <a:rect l="0" t="0" r="r" b="b"/>
              <a:pathLst>
                <a:path w="362" h="65">
                  <a:moveTo>
                    <a:pt x="362" y="31"/>
                  </a:moveTo>
                  <a:cubicBezTo>
                    <a:pt x="362" y="65"/>
                    <a:pt x="362" y="65"/>
                    <a:pt x="362" y="65"/>
                  </a:cubicBezTo>
                  <a:cubicBezTo>
                    <a:pt x="0" y="65"/>
                    <a:pt x="0" y="65"/>
                    <a:pt x="0" y="65"/>
                  </a:cubicBezTo>
                  <a:cubicBezTo>
                    <a:pt x="0" y="31"/>
                    <a:pt x="0" y="31"/>
                    <a:pt x="0" y="31"/>
                  </a:cubicBezTo>
                  <a:cubicBezTo>
                    <a:pt x="0" y="14"/>
                    <a:pt x="13" y="0"/>
                    <a:pt x="30" y="0"/>
                  </a:cubicBezTo>
                  <a:cubicBezTo>
                    <a:pt x="332" y="0"/>
                    <a:pt x="332" y="0"/>
                    <a:pt x="332" y="0"/>
                  </a:cubicBezTo>
                  <a:cubicBezTo>
                    <a:pt x="349" y="0"/>
                    <a:pt x="362" y="14"/>
                    <a:pt x="362"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77" name="Group 376">
              <a:extLst>
                <a:ext uri="{FF2B5EF4-FFF2-40B4-BE49-F238E27FC236}">
                  <a16:creationId xmlns:a16="http://schemas.microsoft.com/office/drawing/2014/main" id="{B278563E-0CEA-4D26-ACC1-8A788130A7E1}"/>
                </a:ext>
              </a:extLst>
            </p:cNvPr>
            <p:cNvGrpSpPr/>
            <p:nvPr/>
          </p:nvGrpSpPr>
          <p:grpSpPr>
            <a:xfrm>
              <a:off x="1867614" y="4818439"/>
              <a:ext cx="357188" cy="627063"/>
              <a:chOff x="2031389" y="4340768"/>
              <a:chExt cx="357188" cy="627063"/>
            </a:xfrm>
            <a:grpFill/>
          </p:grpSpPr>
          <p:sp>
            <p:nvSpPr>
              <p:cNvPr id="387" name="Rectangle 13">
                <a:extLst>
                  <a:ext uri="{FF2B5EF4-FFF2-40B4-BE49-F238E27FC236}">
                    <a16:creationId xmlns:a16="http://schemas.microsoft.com/office/drawing/2014/main" id="{C4826F3F-B7DE-4320-B172-F930D7EA5D86}"/>
                  </a:ext>
                </a:extLst>
              </p:cNvPr>
              <p:cNvSpPr>
                <a:spLocks noChangeArrowheads="1"/>
              </p:cNvSpPr>
              <p:nvPr/>
            </p:nvSpPr>
            <p:spPr bwMode="auto">
              <a:xfrm>
                <a:off x="2031389" y="4340768"/>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8" name="Freeform 14">
                <a:extLst>
                  <a:ext uri="{FF2B5EF4-FFF2-40B4-BE49-F238E27FC236}">
                    <a16:creationId xmlns:a16="http://schemas.microsoft.com/office/drawing/2014/main" id="{F0C17A0C-A980-4507-92B2-0D5D9214EDCF}"/>
                  </a:ext>
                </a:extLst>
              </p:cNvPr>
              <p:cNvSpPr>
                <a:spLocks/>
              </p:cNvSpPr>
              <p:nvPr/>
            </p:nvSpPr>
            <p:spPr bwMode="auto">
              <a:xfrm>
                <a:off x="2056789" y="4369343"/>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 name="Freeform 15">
                <a:extLst>
                  <a:ext uri="{FF2B5EF4-FFF2-40B4-BE49-F238E27FC236}">
                    <a16:creationId xmlns:a16="http://schemas.microsoft.com/office/drawing/2014/main" id="{385BA6D9-518D-4BE2-893E-0329398206F9}"/>
                  </a:ext>
                </a:extLst>
              </p:cNvPr>
              <p:cNvSpPr>
                <a:spLocks/>
              </p:cNvSpPr>
              <p:nvPr/>
            </p:nvSpPr>
            <p:spPr bwMode="auto">
              <a:xfrm>
                <a:off x="2056789" y="4369343"/>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 name="Rectangle 16">
                <a:extLst>
                  <a:ext uri="{FF2B5EF4-FFF2-40B4-BE49-F238E27FC236}">
                    <a16:creationId xmlns:a16="http://schemas.microsoft.com/office/drawing/2014/main" id="{17CA673C-3BF3-42C6-85CE-AC41B86A9CB4}"/>
                  </a:ext>
                </a:extLst>
              </p:cNvPr>
              <p:cNvSpPr>
                <a:spLocks noChangeArrowheads="1"/>
              </p:cNvSpPr>
              <p:nvPr/>
            </p:nvSpPr>
            <p:spPr bwMode="auto">
              <a:xfrm>
                <a:off x="2031389" y="4634456"/>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 name="Freeform 17">
                <a:extLst>
                  <a:ext uri="{FF2B5EF4-FFF2-40B4-BE49-F238E27FC236}">
                    <a16:creationId xmlns:a16="http://schemas.microsoft.com/office/drawing/2014/main" id="{791DBD6E-6302-407C-88D7-8FBBD9E625C1}"/>
                  </a:ext>
                </a:extLst>
              </p:cNvPr>
              <p:cNvSpPr>
                <a:spLocks/>
              </p:cNvSpPr>
              <p:nvPr/>
            </p:nvSpPr>
            <p:spPr bwMode="auto">
              <a:xfrm>
                <a:off x="2056789" y="4663031"/>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 name="Freeform 18">
                <a:extLst>
                  <a:ext uri="{FF2B5EF4-FFF2-40B4-BE49-F238E27FC236}">
                    <a16:creationId xmlns:a16="http://schemas.microsoft.com/office/drawing/2014/main" id="{2140A29F-42C7-4028-9E18-8C67AF42F3DE}"/>
                  </a:ext>
                </a:extLst>
              </p:cNvPr>
              <p:cNvSpPr>
                <a:spLocks/>
              </p:cNvSpPr>
              <p:nvPr/>
            </p:nvSpPr>
            <p:spPr bwMode="auto">
              <a:xfrm>
                <a:off x="2056789" y="4663031"/>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78" name="Rectangle 5">
              <a:extLst>
                <a:ext uri="{FF2B5EF4-FFF2-40B4-BE49-F238E27FC236}">
                  <a16:creationId xmlns:a16="http://schemas.microsoft.com/office/drawing/2014/main" id="{AE1388DD-2958-44FF-8FE3-D969D5D5DD4D}"/>
                </a:ext>
              </a:extLst>
            </p:cNvPr>
            <p:cNvSpPr>
              <a:spLocks noChangeArrowheads="1"/>
            </p:cNvSpPr>
            <p:nvPr/>
          </p:nvSpPr>
          <p:spPr bwMode="auto">
            <a:xfrm>
              <a:off x="1839986" y="4792833"/>
              <a:ext cx="98425" cy="13366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9" name="Rectangle 6">
              <a:extLst>
                <a:ext uri="{FF2B5EF4-FFF2-40B4-BE49-F238E27FC236}">
                  <a16:creationId xmlns:a16="http://schemas.microsoft.com/office/drawing/2014/main" id="{A7B98014-F200-4DC1-8054-183F5A72EBFB}"/>
                </a:ext>
              </a:extLst>
            </p:cNvPr>
            <p:cNvSpPr>
              <a:spLocks noChangeArrowheads="1"/>
            </p:cNvSpPr>
            <p:nvPr/>
          </p:nvSpPr>
          <p:spPr bwMode="auto">
            <a:xfrm>
              <a:off x="2184473" y="4792833"/>
              <a:ext cx="85725" cy="13366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80" name="Group 379">
              <a:extLst>
                <a:ext uri="{FF2B5EF4-FFF2-40B4-BE49-F238E27FC236}">
                  <a16:creationId xmlns:a16="http://schemas.microsoft.com/office/drawing/2014/main" id="{3FC93A8E-3B8E-44D4-9399-3CAFAA0E676E}"/>
                </a:ext>
              </a:extLst>
            </p:cNvPr>
            <p:cNvGrpSpPr/>
            <p:nvPr/>
          </p:nvGrpSpPr>
          <p:grpSpPr>
            <a:xfrm>
              <a:off x="1897182" y="5434863"/>
              <a:ext cx="357188" cy="627063"/>
              <a:chOff x="2031389" y="4340768"/>
              <a:chExt cx="357188" cy="627063"/>
            </a:xfrm>
            <a:grpFill/>
          </p:grpSpPr>
          <p:sp>
            <p:nvSpPr>
              <p:cNvPr id="381" name="Rectangle 13">
                <a:extLst>
                  <a:ext uri="{FF2B5EF4-FFF2-40B4-BE49-F238E27FC236}">
                    <a16:creationId xmlns:a16="http://schemas.microsoft.com/office/drawing/2014/main" id="{95E99C4B-017B-4341-840C-427A0253B6A8}"/>
                  </a:ext>
                </a:extLst>
              </p:cNvPr>
              <p:cNvSpPr>
                <a:spLocks noChangeArrowheads="1"/>
              </p:cNvSpPr>
              <p:nvPr/>
            </p:nvSpPr>
            <p:spPr bwMode="auto">
              <a:xfrm>
                <a:off x="2031389" y="4340768"/>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 name="Freeform 14">
                <a:extLst>
                  <a:ext uri="{FF2B5EF4-FFF2-40B4-BE49-F238E27FC236}">
                    <a16:creationId xmlns:a16="http://schemas.microsoft.com/office/drawing/2014/main" id="{2F637765-37F2-49FD-B130-588FB8BA1160}"/>
                  </a:ext>
                </a:extLst>
              </p:cNvPr>
              <p:cNvSpPr>
                <a:spLocks/>
              </p:cNvSpPr>
              <p:nvPr/>
            </p:nvSpPr>
            <p:spPr bwMode="auto">
              <a:xfrm>
                <a:off x="2056789" y="4369343"/>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 name="Freeform 15">
                <a:extLst>
                  <a:ext uri="{FF2B5EF4-FFF2-40B4-BE49-F238E27FC236}">
                    <a16:creationId xmlns:a16="http://schemas.microsoft.com/office/drawing/2014/main" id="{714F137C-8226-418B-999B-DB6061D3ED1F}"/>
                  </a:ext>
                </a:extLst>
              </p:cNvPr>
              <p:cNvSpPr>
                <a:spLocks/>
              </p:cNvSpPr>
              <p:nvPr/>
            </p:nvSpPr>
            <p:spPr bwMode="auto">
              <a:xfrm>
                <a:off x="2056789" y="4369343"/>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 name="Rectangle 16">
                <a:extLst>
                  <a:ext uri="{FF2B5EF4-FFF2-40B4-BE49-F238E27FC236}">
                    <a16:creationId xmlns:a16="http://schemas.microsoft.com/office/drawing/2014/main" id="{FCA1FAAE-7C16-4F48-80DA-0F040D4B4B36}"/>
                  </a:ext>
                </a:extLst>
              </p:cNvPr>
              <p:cNvSpPr>
                <a:spLocks noChangeArrowheads="1"/>
              </p:cNvSpPr>
              <p:nvPr/>
            </p:nvSpPr>
            <p:spPr bwMode="auto">
              <a:xfrm>
                <a:off x="2031389" y="4634456"/>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 name="Freeform 17">
                <a:extLst>
                  <a:ext uri="{FF2B5EF4-FFF2-40B4-BE49-F238E27FC236}">
                    <a16:creationId xmlns:a16="http://schemas.microsoft.com/office/drawing/2014/main" id="{87C99CA5-0A46-455F-AF28-050DA220A694}"/>
                  </a:ext>
                </a:extLst>
              </p:cNvPr>
              <p:cNvSpPr>
                <a:spLocks/>
              </p:cNvSpPr>
              <p:nvPr/>
            </p:nvSpPr>
            <p:spPr bwMode="auto">
              <a:xfrm>
                <a:off x="2056789" y="4663031"/>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 name="Freeform 18">
                <a:extLst>
                  <a:ext uri="{FF2B5EF4-FFF2-40B4-BE49-F238E27FC236}">
                    <a16:creationId xmlns:a16="http://schemas.microsoft.com/office/drawing/2014/main" id="{32D786AA-E4BB-40BF-BDB2-168F8AC51164}"/>
                  </a:ext>
                </a:extLst>
              </p:cNvPr>
              <p:cNvSpPr>
                <a:spLocks/>
              </p:cNvSpPr>
              <p:nvPr/>
            </p:nvSpPr>
            <p:spPr bwMode="auto">
              <a:xfrm>
                <a:off x="2056789" y="4663031"/>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13" name="Group 412">
            <a:extLst>
              <a:ext uri="{FF2B5EF4-FFF2-40B4-BE49-F238E27FC236}">
                <a16:creationId xmlns:a16="http://schemas.microsoft.com/office/drawing/2014/main" id="{45CEF817-8F5B-46F1-9406-2B7F4E8632E4}"/>
              </a:ext>
            </a:extLst>
          </p:cNvPr>
          <p:cNvGrpSpPr/>
          <p:nvPr/>
        </p:nvGrpSpPr>
        <p:grpSpPr>
          <a:xfrm>
            <a:off x="132304" y="5071047"/>
            <a:ext cx="1051030" cy="1203325"/>
            <a:chOff x="4061465" y="3403600"/>
            <a:chExt cx="2688585" cy="3078163"/>
          </a:xfrm>
          <a:solidFill>
            <a:schemeClr val="accent6"/>
          </a:solidFill>
        </p:grpSpPr>
        <p:sp>
          <p:nvSpPr>
            <p:cNvPr id="396" name="Rectangle 129">
              <a:extLst>
                <a:ext uri="{FF2B5EF4-FFF2-40B4-BE49-F238E27FC236}">
                  <a16:creationId xmlns:a16="http://schemas.microsoft.com/office/drawing/2014/main" id="{0980A933-109D-4AB6-A0AA-4D7CF3913B93}"/>
                </a:ext>
              </a:extLst>
            </p:cNvPr>
            <p:cNvSpPr>
              <a:spLocks noChangeArrowheads="1"/>
            </p:cNvSpPr>
            <p:nvPr/>
          </p:nvSpPr>
          <p:spPr bwMode="auto">
            <a:xfrm>
              <a:off x="4071938" y="5254625"/>
              <a:ext cx="2678112" cy="12271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7" name="Rectangle 130">
              <a:extLst>
                <a:ext uri="{FF2B5EF4-FFF2-40B4-BE49-F238E27FC236}">
                  <a16:creationId xmlns:a16="http://schemas.microsoft.com/office/drawing/2014/main" id="{9B1C0B9C-8879-4FA8-B487-9BB41FB5C83C}"/>
                </a:ext>
              </a:extLst>
            </p:cNvPr>
            <p:cNvSpPr>
              <a:spLocks noChangeArrowheads="1"/>
            </p:cNvSpPr>
            <p:nvPr/>
          </p:nvSpPr>
          <p:spPr bwMode="auto">
            <a:xfrm>
              <a:off x="6513513" y="3403600"/>
              <a:ext cx="98425" cy="18669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8" name="Rectangle 131">
              <a:extLst>
                <a:ext uri="{FF2B5EF4-FFF2-40B4-BE49-F238E27FC236}">
                  <a16:creationId xmlns:a16="http://schemas.microsoft.com/office/drawing/2014/main" id="{914CFD06-2852-4777-AD5B-9D18E8099B19}"/>
                </a:ext>
              </a:extLst>
            </p:cNvPr>
            <p:cNvSpPr>
              <a:spLocks noChangeArrowheads="1"/>
            </p:cNvSpPr>
            <p:nvPr/>
          </p:nvSpPr>
          <p:spPr bwMode="auto">
            <a:xfrm>
              <a:off x="6143625" y="3403600"/>
              <a:ext cx="95250" cy="18669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9" name="Rectangle 132">
              <a:extLst>
                <a:ext uri="{FF2B5EF4-FFF2-40B4-BE49-F238E27FC236}">
                  <a16:creationId xmlns:a16="http://schemas.microsoft.com/office/drawing/2014/main" id="{A4DDD171-6F77-46E1-887B-82527F093C6D}"/>
                </a:ext>
              </a:extLst>
            </p:cNvPr>
            <p:cNvSpPr>
              <a:spLocks noChangeArrowheads="1"/>
            </p:cNvSpPr>
            <p:nvPr/>
          </p:nvSpPr>
          <p:spPr bwMode="auto">
            <a:xfrm>
              <a:off x="5773738" y="3403600"/>
              <a:ext cx="95250" cy="18669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Rectangle 133">
              <a:extLst>
                <a:ext uri="{FF2B5EF4-FFF2-40B4-BE49-F238E27FC236}">
                  <a16:creationId xmlns:a16="http://schemas.microsoft.com/office/drawing/2014/main" id="{BB35C104-BF1A-4A83-8388-9F8C8B136E7B}"/>
                </a:ext>
              </a:extLst>
            </p:cNvPr>
            <p:cNvSpPr>
              <a:spLocks noChangeArrowheads="1"/>
            </p:cNvSpPr>
            <p:nvPr/>
          </p:nvSpPr>
          <p:spPr bwMode="auto">
            <a:xfrm>
              <a:off x="5399088" y="3403600"/>
              <a:ext cx="100012" cy="18669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 name="Rectangle 134">
              <a:extLst>
                <a:ext uri="{FF2B5EF4-FFF2-40B4-BE49-F238E27FC236}">
                  <a16:creationId xmlns:a16="http://schemas.microsoft.com/office/drawing/2014/main" id="{F77CD7C0-D6B7-495C-BA79-FEDD5C19159F}"/>
                </a:ext>
              </a:extLst>
            </p:cNvPr>
            <p:cNvSpPr>
              <a:spLocks noChangeArrowheads="1"/>
            </p:cNvSpPr>
            <p:nvPr/>
          </p:nvSpPr>
          <p:spPr bwMode="auto">
            <a:xfrm>
              <a:off x="5029200" y="3403600"/>
              <a:ext cx="100012" cy="18669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 name="Rectangle 135">
              <a:extLst>
                <a:ext uri="{FF2B5EF4-FFF2-40B4-BE49-F238E27FC236}">
                  <a16:creationId xmlns:a16="http://schemas.microsoft.com/office/drawing/2014/main" id="{3ABCD400-780B-44FA-84FA-E5079270D555}"/>
                </a:ext>
              </a:extLst>
            </p:cNvPr>
            <p:cNvSpPr>
              <a:spLocks noChangeArrowheads="1"/>
            </p:cNvSpPr>
            <p:nvPr/>
          </p:nvSpPr>
          <p:spPr bwMode="auto">
            <a:xfrm>
              <a:off x="4659313" y="3403600"/>
              <a:ext cx="95250" cy="18669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 name="Rectangle 136">
              <a:extLst>
                <a:ext uri="{FF2B5EF4-FFF2-40B4-BE49-F238E27FC236}">
                  <a16:creationId xmlns:a16="http://schemas.microsoft.com/office/drawing/2014/main" id="{890D6AE1-03A4-43AA-89DC-D0AFD6FEE3FB}"/>
                </a:ext>
              </a:extLst>
            </p:cNvPr>
            <p:cNvSpPr>
              <a:spLocks noChangeArrowheads="1"/>
            </p:cNvSpPr>
            <p:nvPr/>
          </p:nvSpPr>
          <p:spPr bwMode="auto">
            <a:xfrm>
              <a:off x="4061465" y="3403600"/>
              <a:ext cx="236537" cy="18669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 name="Rectangle 137">
              <a:extLst>
                <a:ext uri="{FF2B5EF4-FFF2-40B4-BE49-F238E27FC236}">
                  <a16:creationId xmlns:a16="http://schemas.microsoft.com/office/drawing/2014/main" id="{9627E1FA-3E95-4B31-AB9E-8C23E7931F26}"/>
                </a:ext>
              </a:extLst>
            </p:cNvPr>
            <p:cNvSpPr>
              <a:spLocks noChangeArrowheads="1"/>
            </p:cNvSpPr>
            <p:nvPr/>
          </p:nvSpPr>
          <p:spPr bwMode="auto">
            <a:xfrm>
              <a:off x="4071938" y="4289425"/>
              <a:ext cx="2678112"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Rectangle 138">
              <a:extLst>
                <a:ext uri="{FF2B5EF4-FFF2-40B4-BE49-F238E27FC236}">
                  <a16:creationId xmlns:a16="http://schemas.microsoft.com/office/drawing/2014/main" id="{D2D6BA2B-91F1-4FCB-A8B5-BD1236C11241}"/>
                </a:ext>
              </a:extLst>
            </p:cNvPr>
            <p:cNvSpPr>
              <a:spLocks noChangeArrowheads="1"/>
            </p:cNvSpPr>
            <p:nvPr/>
          </p:nvSpPr>
          <p:spPr bwMode="auto">
            <a:xfrm>
              <a:off x="5445125" y="4014788"/>
              <a:ext cx="1304925"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 name="Rectangle 139">
              <a:extLst>
                <a:ext uri="{FF2B5EF4-FFF2-40B4-BE49-F238E27FC236}">
                  <a16:creationId xmlns:a16="http://schemas.microsoft.com/office/drawing/2014/main" id="{D2D52CC8-713F-4EC0-8B6D-3549F08B4BEA}"/>
                </a:ext>
              </a:extLst>
            </p:cNvPr>
            <p:cNvSpPr>
              <a:spLocks noChangeArrowheads="1"/>
            </p:cNvSpPr>
            <p:nvPr/>
          </p:nvSpPr>
          <p:spPr bwMode="auto">
            <a:xfrm>
              <a:off x="5445125" y="3738563"/>
              <a:ext cx="1304925"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 name="Rectangle 140">
              <a:extLst>
                <a:ext uri="{FF2B5EF4-FFF2-40B4-BE49-F238E27FC236}">
                  <a16:creationId xmlns:a16="http://schemas.microsoft.com/office/drawing/2014/main" id="{FDC50C4E-72B9-4DCF-BA89-A32178CD7B90}"/>
                </a:ext>
              </a:extLst>
            </p:cNvPr>
            <p:cNvSpPr>
              <a:spLocks noChangeArrowheads="1"/>
            </p:cNvSpPr>
            <p:nvPr/>
          </p:nvSpPr>
          <p:spPr bwMode="auto">
            <a:xfrm>
              <a:off x="4071938" y="4541838"/>
              <a:ext cx="2678112"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 name="Rectangle 141">
              <a:extLst>
                <a:ext uri="{FF2B5EF4-FFF2-40B4-BE49-F238E27FC236}">
                  <a16:creationId xmlns:a16="http://schemas.microsoft.com/office/drawing/2014/main" id="{2C974C0D-7330-427C-902B-4C04BC2A057F}"/>
                </a:ext>
              </a:extLst>
            </p:cNvPr>
            <p:cNvSpPr>
              <a:spLocks noChangeArrowheads="1"/>
            </p:cNvSpPr>
            <p:nvPr/>
          </p:nvSpPr>
          <p:spPr bwMode="auto">
            <a:xfrm>
              <a:off x="4071938" y="4792663"/>
              <a:ext cx="2678112"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 name="Rectangle 142">
              <a:extLst>
                <a:ext uri="{FF2B5EF4-FFF2-40B4-BE49-F238E27FC236}">
                  <a16:creationId xmlns:a16="http://schemas.microsoft.com/office/drawing/2014/main" id="{6836E0F2-A2B7-424F-AC2E-35CD8BCFD45D}"/>
                </a:ext>
              </a:extLst>
            </p:cNvPr>
            <p:cNvSpPr>
              <a:spLocks noChangeArrowheads="1"/>
            </p:cNvSpPr>
            <p:nvPr/>
          </p:nvSpPr>
          <p:spPr bwMode="auto">
            <a:xfrm>
              <a:off x="4071938" y="5045075"/>
              <a:ext cx="2678112"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 name="Rectangle 143">
              <a:extLst>
                <a:ext uri="{FF2B5EF4-FFF2-40B4-BE49-F238E27FC236}">
                  <a16:creationId xmlns:a16="http://schemas.microsoft.com/office/drawing/2014/main" id="{B15A13CD-B137-4DFA-8D45-355BE67D6170}"/>
                </a:ext>
              </a:extLst>
            </p:cNvPr>
            <p:cNvSpPr>
              <a:spLocks noChangeArrowheads="1"/>
            </p:cNvSpPr>
            <p:nvPr/>
          </p:nvSpPr>
          <p:spPr bwMode="auto">
            <a:xfrm>
              <a:off x="5076825" y="3938588"/>
              <a:ext cx="331787" cy="3762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 name="Rectangle 144">
              <a:extLst>
                <a:ext uri="{FF2B5EF4-FFF2-40B4-BE49-F238E27FC236}">
                  <a16:creationId xmlns:a16="http://schemas.microsoft.com/office/drawing/2014/main" id="{DDA38115-FEDD-4D01-91BF-E5B677EF701A}"/>
                </a:ext>
              </a:extLst>
            </p:cNvPr>
            <p:cNvSpPr>
              <a:spLocks noChangeArrowheads="1"/>
            </p:cNvSpPr>
            <p:nvPr/>
          </p:nvSpPr>
          <p:spPr bwMode="auto">
            <a:xfrm>
              <a:off x="4706938" y="4314825"/>
              <a:ext cx="331787" cy="2301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 name="Rectangle 145">
              <a:extLst>
                <a:ext uri="{FF2B5EF4-FFF2-40B4-BE49-F238E27FC236}">
                  <a16:creationId xmlns:a16="http://schemas.microsoft.com/office/drawing/2014/main" id="{7E662B95-2D26-4DB0-87E7-DAED83A10B84}"/>
                </a:ext>
              </a:extLst>
            </p:cNvPr>
            <p:cNvSpPr>
              <a:spLocks noChangeArrowheads="1"/>
            </p:cNvSpPr>
            <p:nvPr/>
          </p:nvSpPr>
          <p:spPr bwMode="auto">
            <a:xfrm>
              <a:off x="5473700" y="4805363"/>
              <a:ext cx="331787" cy="4905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18" name="Group 417">
            <a:extLst>
              <a:ext uri="{FF2B5EF4-FFF2-40B4-BE49-F238E27FC236}">
                <a16:creationId xmlns:a16="http://schemas.microsoft.com/office/drawing/2014/main" id="{773323BB-6F36-4FD3-ABCE-738811481F30}"/>
              </a:ext>
            </a:extLst>
          </p:cNvPr>
          <p:cNvGrpSpPr/>
          <p:nvPr/>
        </p:nvGrpSpPr>
        <p:grpSpPr>
          <a:xfrm>
            <a:off x="2456381" y="5626592"/>
            <a:ext cx="1343686" cy="647780"/>
            <a:chOff x="2633799" y="5558352"/>
            <a:chExt cx="1343686" cy="647780"/>
          </a:xfrm>
          <a:solidFill>
            <a:schemeClr val="accent6"/>
          </a:solidFill>
        </p:grpSpPr>
        <p:sp>
          <p:nvSpPr>
            <p:cNvPr id="414" name="Rectangle 129">
              <a:extLst>
                <a:ext uri="{FF2B5EF4-FFF2-40B4-BE49-F238E27FC236}">
                  <a16:creationId xmlns:a16="http://schemas.microsoft.com/office/drawing/2014/main" id="{CCBC2921-E964-45C4-9EEE-D97112D9B526}"/>
                </a:ext>
              </a:extLst>
            </p:cNvPr>
            <p:cNvSpPr>
              <a:spLocks noChangeArrowheads="1"/>
            </p:cNvSpPr>
            <p:nvPr/>
          </p:nvSpPr>
          <p:spPr bwMode="auto">
            <a:xfrm>
              <a:off x="2633799" y="5910921"/>
              <a:ext cx="644269" cy="2952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 name="Rectangle 129">
              <a:extLst>
                <a:ext uri="{FF2B5EF4-FFF2-40B4-BE49-F238E27FC236}">
                  <a16:creationId xmlns:a16="http://schemas.microsoft.com/office/drawing/2014/main" id="{AE764D2A-25D3-43F6-B794-BB0FE51366AD}"/>
                </a:ext>
              </a:extLst>
            </p:cNvPr>
            <p:cNvSpPr>
              <a:spLocks noChangeArrowheads="1"/>
            </p:cNvSpPr>
            <p:nvPr/>
          </p:nvSpPr>
          <p:spPr bwMode="auto">
            <a:xfrm>
              <a:off x="3330944" y="5910921"/>
              <a:ext cx="644269" cy="2952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6" name="Rectangle 129">
              <a:extLst>
                <a:ext uri="{FF2B5EF4-FFF2-40B4-BE49-F238E27FC236}">
                  <a16:creationId xmlns:a16="http://schemas.microsoft.com/office/drawing/2014/main" id="{8AB809FB-3337-4539-91AA-3CD5E3948863}"/>
                </a:ext>
              </a:extLst>
            </p:cNvPr>
            <p:cNvSpPr>
              <a:spLocks noChangeArrowheads="1"/>
            </p:cNvSpPr>
            <p:nvPr/>
          </p:nvSpPr>
          <p:spPr bwMode="auto">
            <a:xfrm>
              <a:off x="2636071" y="5558352"/>
              <a:ext cx="644269" cy="2952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7" name="Rectangle 129">
              <a:extLst>
                <a:ext uri="{FF2B5EF4-FFF2-40B4-BE49-F238E27FC236}">
                  <a16:creationId xmlns:a16="http://schemas.microsoft.com/office/drawing/2014/main" id="{1C7BFB05-4F50-4434-AF2A-E3A03983ACE2}"/>
                </a:ext>
              </a:extLst>
            </p:cNvPr>
            <p:cNvSpPr>
              <a:spLocks noChangeArrowheads="1"/>
            </p:cNvSpPr>
            <p:nvPr/>
          </p:nvSpPr>
          <p:spPr bwMode="auto">
            <a:xfrm>
              <a:off x="3333216" y="5558352"/>
              <a:ext cx="644269" cy="2952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94" name="Group 493">
            <a:extLst>
              <a:ext uri="{FF2B5EF4-FFF2-40B4-BE49-F238E27FC236}">
                <a16:creationId xmlns:a16="http://schemas.microsoft.com/office/drawing/2014/main" id="{8861397A-F7C7-40F8-BAF2-9CDEEF0B34DF}"/>
              </a:ext>
            </a:extLst>
          </p:cNvPr>
          <p:cNvGrpSpPr/>
          <p:nvPr/>
        </p:nvGrpSpPr>
        <p:grpSpPr>
          <a:xfrm>
            <a:off x="-30456" y="6705945"/>
            <a:ext cx="12240040" cy="170806"/>
            <a:chOff x="-48040" y="6512575"/>
            <a:chExt cx="12240040" cy="364176"/>
          </a:xfrm>
        </p:grpSpPr>
        <p:sp>
          <p:nvSpPr>
            <p:cNvPr id="419" name="Rectangle 418">
              <a:extLst>
                <a:ext uri="{FF2B5EF4-FFF2-40B4-BE49-F238E27FC236}">
                  <a16:creationId xmlns:a16="http://schemas.microsoft.com/office/drawing/2014/main" id="{892DED0D-52A6-42B8-8553-62DC089010FE}"/>
                </a:ext>
              </a:extLst>
            </p:cNvPr>
            <p:cNvSpPr/>
            <p:nvPr/>
          </p:nvSpPr>
          <p:spPr>
            <a:xfrm>
              <a:off x="-17584" y="6512575"/>
              <a:ext cx="12192000" cy="3641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3" name="Freeform: Shape 492">
              <a:extLst>
                <a:ext uri="{FF2B5EF4-FFF2-40B4-BE49-F238E27FC236}">
                  <a16:creationId xmlns:a16="http://schemas.microsoft.com/office/drawing/2014/main" id="{4AAD6B18-FAC3-4DD2-AE4D-3BE6FE0C3F9B}"/>
                </a:ext>
              </a:extLst>
            </p:cNvPr>
            <p:cNvSpPr/>
            <p:nvPr/>
          </p:nvSpPr>
          <p:spPr>
            <a:xfrm>
              <a:off x="-48040" y="6526705"/>
              <a:ext cx="12240040" cy="347675"/>
            </a:xfrm>
            <a:custGeom>
              <a:avLst/>
              <a:gdLst>
                <a:gd name="connsiteX0" fmla="*/ 12135116 w 12240040"/>
                <a:gd name="connsiteY0" fmla="*/ 0 h 347675"/>
                <a:gd name="connsiteX1" fmla="*/ 12240040 w 12240040"/>
                <a:gd name="connsiteY1" fmla="*/ 0 h 347675"/>
                <a:gd name="connsiteX2" fmla="*/ 12075846 w 12240040"/>
                <a:gd name="connsiteY2" fmla="*/ 347675 h 347675"/>
                <a:gd name="connsiteX3" fmla="*/ 11970922 w 12240040"/>
                <a:gd name="connsiteY3" fmla="*/ 347675 h 347675"/>
                <a:gd name="connsiteX4" fmla="*/ 11930117 w 12240040"/>
                <a:gd name="connsiteY4" fmla="*/ 0 h 347675"/>
                <a:gd name="connsiteX5" fmla="*/ 12035041 w 12240040"/>
                <a:gd name="connsiteY5" fmla="*/ 0 h 347675"/>
                <a:gd name="connsiteX6" fmla="*/ 11870847 w 12240040"/>
                <a:gd name="connsiteY6" fmla="*/ 347675 h 347675"/>
                <a:gd name="connsiteX7" fmla="*/ 11765923 w 12240040"/>
                <a:gd name="connsiteY7" fmla="*/ 347675 h 347675"/>
                <a:gd name="connsiteX8" fmla="*/ 11725116 w 12240040"/>
                <a:gd name="connsiteY8" fmla="*/ 0 h 347675"/>
                <a:gd name="connsiteX9" fmla="*/ 11830040 w 12240040"/>
                <a:gd name="connsiteY9" fmla="*/ 0 h 347675"/>
                <a:gd name="connsiteX10" fmla="*/ 11665846 w 12240040"/>
                <a:gd name="connsiteY10" fmla="*/ 347675 h 347675"/>
                <a:gd name="connsiteX11" fmla="*/ 11560922 w 12240040"/>
                <a:gd name="connsiteY11" fmla="*/ 347675 h 347675"/>
                <a:gd name="connsiteX12" fmla="*/ 11520115 w 12240040"/>
                <a:gd name="connsiteY12" fmla="*/ 0 h 347675"/>
                <a:gd name="connsiteX13" fmla="*/ 11625039 w 12240040"/>
                <a:gd name="connsiteY13" fmla="*/ 0 h 347675"/>
                <a:gd name="connsiteX14" fmla="*/ 11460845 w 12240040"/>
                <a:gd name="connsiteY14" fmla="*/ 347675 h 347675"/>
                <a:gd name="connsiteX15" fmla="*/ 11355921 w 12240040"/>
                <a:gd name="connsiteY15" fmla="*/ 347675 h 347675"/>
                <a:gd name="connsiteX16" fmla="*/ 11315114 w 12240040"/>
                <a:gd name="connsiteY16" fmla="*/ 0 h 347675"/>
                <a:gd name="connsiteX17" fmla="*/ 11420038 w 12240040"/>
                <a:gd name="connsiteY17" fmla="*/ 0 h 347675"/>
                <a:gd name="connsiteX18" fmla="*/ 11255844 w 12240040"/>
                <a:gd name="connsiteY18" fmla="*/ 347675 h 347675"/>
                <a:gd name="connsiteX19" fmla="*/ 11150920 w 12240040"/>
                <a:gd name="connsiteY19" fmla="*/ 347675 h 347675"/>
                <a:gd name="connsiteX20" fmla="*/ 11110113 w 12240040"/>
                <a:gd name="connsiteY20" fmla="*/ 0 h 347675"/>
                <a:gd name="connsiteX21" fmla="*/ 11215037 w 12240040"/>
                <a:gd name="connsiteY21" fmla="*/ 0 h 347675"/>
                <a:gd name="connsiteX22" fmla="*/ 11050843 w 12240040"/>
                <a:gd name="connsiteY22" fmla="*/ 347675 h 347675"/>
                <a:gd name="connsiteX23" fmla="*/ 10945919 w 12240040"/>
                <a:gd name="connsiteY23" fmla="*/ 347675 h 347675"/>
                <a:gd name="connsiteX24" fmla="*/ 10905112 w 12240040"/>
                <a:gd name="connsiteY24" fmla="*/ 0 h 347675"/>
                <a:gd name="connsiteX25" fmla="*/ 11010036 w 12240040"/>
                <a:gd name="connsiteY25" fmla="*/ 0 h 347675"/>
                <a:gd name="connsiteX26" fmla="*/ 10845842 w 12240040"/>
                <a:gd name="connsiteY26" fmla="*/ 347675 h 347675"/>
                <a:gd name="connsiteX27" fmla="*/ 10740918 w 12240040"/>
                <a:gd name="connsiteY27" fmla="*/ 347675 h 347675"/>
                <a:gd name="connsiteX28" fmla="*/ 10700111 w 12240040"/>
                <a:gd name="connsiteY28" fmla="*/ 0 h 347675"/>
                <a:gd name="connsiteX29" fmla="*/ 10805035 w 12240040"/>
                <a:gd name="connsiteY29" fmla="*/ 0 h 347675"/>
                <a:gd name="connsiteX30" fmla="*/ 10640841 w 12240040"/>
                <a:gd name="connsiteY30" fmla="*/ 347675 h 347675"/>
                <a:gd name="connsiteX31" fmla="*/ 10535917 w 12240040"/>
                <a:gd name="connsiteY31" fmla="*/ 347675 h 347675"/>
                <a:gd name="connsiteX32" fmla="*/ 10495110 w 12240040"/>
                <a:gd name="connsiteY32" fmla="*/ 0 h 347675"/>
                <a:gd name="connsiteX33" fmla="*/ 10600034 w 12240040"/>
                <a:gd name="connsiteY33" fmla="*/ 0 h 347675"/>
                <a:gd name="connsiteX34" fmla="*/ 10435840 w 12240040"/>
                <a:gd name="connsiteY34" fmla="*/ 347675 h 347675"/>
                <a:gd name="connsiteX35" fmla="*/ 10330916 w 12240040"/>
                <a:gd name="connsiteY35" fmla="*/ 347675 h 347675"/>
                <a:gd name="connsiteX36" fmla="*/ 10290109 w 12240040"/>
                <a:gd name="connsiteY36" fmla="*/ 0 h 347675"/>
                <a:gd name="connsiteX37" fmla="*/ 10395033 w 12240040"/>
                <a:gd name="connsiteY37" fmla="*/ 0 h 347675"/>
                <a:gd name="connsiteX38" fmla="*/ 10230839 w 12240040"/>
                <a:gd name="connsiteY38" fmla="*/ 347675 h 347675"/>
                <a:gd name="connsiteX39" fmla="*/ 10125915 w 12240040"/>
                <a:gd name="connsiteY39" fmla="*/ 347675 h 347675"/>
                <a:gd name="connsiteX40" fmla="*/ 10085108 w 12240040"/>
                <a:gd name="connsiteY40" fmla="*/ 0 h 347675"/>
                <a:gd name="connsiteX41" fmla="*/ 10190032 w 12240040"/>
                <a:gd name="connsiteY41" fmla="*/ 0 h 347675"/>
                <a:gd name="connsiteX42" fmla="*/ 10025838 w 12240040"/>
                <a:gd name="connsiteY42" fmla="*/ 347675 h 347675"/>
                <a:gd name="connsiteX43" fmla="*/ 9920914 w 12240040"/>
                <a:gd name="connsiteY43" fmla="*/ 347675 h 347675"/>
                <a:gd name="connsiteX44" fmla="*/ 9893895 w 12240040"/>
                <a:gd name="connsiteY44" fmla="*/ 0 h 347675"/>
                <a:gd name="connsiteX45" fmla="*/ 9998819 w 12240040"/>
                <a:gd name="connsiteY45" fmla="*/ 0 h 347675"/>
                <a:gd name="connsiteX46" fmla="*/ 9834625 w 12240040"/>
                <a:gd name="connsiteY46" fmla="*/ 347675 h 347675"/>
                <a:gd name="connsiteX47" fmla="*/ 9729701 w 12240040"/>
                <a:gd name="connsiteY47" fmla="*/ 347675 h 347675"/>
                <a:gd name="connsiteX48" fmla="*/ 9688896 w 12240040"/>
                <a:gd name="connsiteY48" fmla="*/ 0 h 347675"/>
                <a:gd name="connsiteX49" fmla="*/ 9793820 w 12240040"/>
                <a:gd name="connsiteY49" fmla="*/ 0 h 347675"/>
                <a:gd name="connsiteX50" fmla="*/ 9629626 w 12240040"/>
                <a:gd name="connsiteY50" fmla="*/ 347675 h 347675"/>
                <a:gd name="connsiteX51" fmla="*/ 9524702 w 12240040"/>
                <a:gd name="connsiteY51" fmla="*/ 347675 h 347675"/>
                <a:gd name="connsiteX52" fmla="*/ 9483895 w 12240040"/>
                <a:gd name="connsiteY52" fmla="*/ 0 h 347675"/>
                <a:gd name="connsiteX53" fmla="*/ 9588819 w 12240040"/>
                <a:gd name="connsiteY53" fmla="*/ 0 h 347675"/>
                <a:gd name="connsiteX54" fmla="*/ 9424625 w 12240040"/>
                <a:gd name="connsiteY54" fmla="*/ 347675 h 347675"/>
                <a:gd name="connsiteX55" fmla="*/ 9319701 w 12240040"/>
                <a:gd name="connsiteY55" fmla="*/ 347675 h 347675"/>
                <a:gd name="connsiteX56" fmla="*/ 9278894 w 12240040"/>
                <a:gd name="connsiteY56" fmla="*/ 0 h 347675"/>
                <a:gd name="connsiteX57" fmla="*/ 9383818 w 12240040"/>
                <a:gd name="connsiteY57" fmla="*/ 0 h 347675"/>
                <a:gd name="connsiteX58" fmla="*/ 9219624 w 12240040"/>
                <a:gd name="connsiteY58" fmla="*/ 347675 h 347675"/>
                <a:gd name="connsiteX59" fmla="*/ 9114700 w 12240040"/>
                <a:gd name="connsiteY59" fmla="*/ 347675 h 347675"/>
                <a:gd name="connsiteX60" fmla="*/ 9073893 w 12240040"/>
                <a:gd name="connsiteY60" fmla="*/ 0 h 347675"/>
                <a:gd name="connsiteX61" fmla="*/ 9178817 w 12240040"/>
                <a:gd name="connsiteY61" fmla="*/ 0 h 347675"/>
                <a:gd name="connsiteX62" fmla="*/ 9014623 w 12240040"/>
                <a:gd name="connsiteY62" fmla="*/ 347675 h 347675"/>
                <a:gd name="connsiteX63" fmla="*/ 8909699 w 12240040"/>
                <a:gd name="connsiteY63" fmla="*/ 347675 h 347675"/>
                <a:gd name="connsiteX64" fmla="*/ 8868892 w 12240040"/>
                <a:gd name="connsiteY64" fmla="*/ 0 h 347675"/>
                <a:gd name="connsiteX65" fmla="*/ 8973816 w 12240040"/>
                <a:gd name="connsiteY65" fmla="*/ 0 h 347675"/>
                <a:gd name="connsiteX66" fmla="*/ 8809622 w 12240040"/>
                <a:gd name="connsiteY66" fmla="*/ 347675 h 347675"/>
                <a:gd name="connsiteX67" fmla="*/ 8704698 w 12240040"/>
                <a:gd name="connsiteY67" fmla="*/ 347675 h 347675"/>
                <a:gd name="connsiteX68" fmla="*/ 8663891 w 12240040"/>
                <a:gd name="connsiteY68" fmla="*/ 0 h 347675"/>
                <a:gd name="connsiteX69" fmla="*/ 8768815 w 12240040"/>
                <a:gd name="connsiteY69" fmla="*/ 0 h 347675"/>
                <a:gd name="connsiteX70" fmla="*/ 8604621 w 12240040"/>
                <a:gd name="connsiteY70" fmla="*/ 347675 h 347675"/>
                <a:gd name="connsiteX71" fmla="*/ 8499697 w 12240040"/>
                <a:gd name="connsiteY71" fmla="*/ 347675 h 347675"/>
                <a:gd name="connsiteX72" fmla="*/ 8458890 w 12240040"/>
                <a:gd name="connsiteY72" fmla="*/ 0 h 347675"/>
                <a:gd name="connsiteX73" fmla="*/ 8563814 w 12240040"/>
                <a:gd name="connsiteY73" fmla="*/ 0 h 347675"/>
                <a:gd name="connsiteX74" fmla="*/ 8399620 w 12240040"/>
                <a:gd name="connsiteY74" fmla="*/ 347675 h 347675"/>
                <a:gd name="connsiteX75" fmla="*/ 8294696 w 12240040"/>
                <a:gd name="connsiteY75" fmla="*/ 347675 h 347675"/>
                <a:gd name="connsiteX76" fmla="*/ 8253889 w 12240040"/>
                <a:gd name="connsiteY76" fmla="*/ 0 h 347675"/>
                <a:gd name="connsiteX77" fmla="*/ 8358813 w 12240040"/>
                <a:gd name="connsiteY77" fmla="*/ 0 h 347675"/>
                <a:gd name="connsiteX78" fmla="*/ 8194619 w 12240040"/>
                <a:gd name="connsiteY78" fmla="*/ 347675 h 347675"/>
                <a:gd name="connsiteX79" fmla="*/ 8089695 w 12240040"/>
                <a:gd name="connsiteY79" fmla="*/ 347675 h 347675"/>
                <a:gd name="connsiteX80" fmla="*/ 8048888 w 12240040"/>
                <a:gd name="connsiteY80" fmla="*/ 0 h 347675"/>
                <a:gd name="connsiteX81" fmla="*/ 8153812 w 12240040"/>
                <a:gd name="connsiteY81" fmla="*/ 0 h 347675"/>
                <a:gd name="connsiteX82" fmla="*/ 7989618 w 12240040"/>
                <a:gd name="connsiteY82" fmla="*/ 347675 h 347675"/>
                <a:gd name="connsiteX83" fmla="*/ 7884694 w 12240040"/>
                <a:gd name="connsiteY83" fmla="*/ 347675 h 347675"/>
                <a:gd name="connsiteX84" fmla="*/ 7843887 w 12240040"/>
                <a:gd name="connsiteY84" fmla="*/ 0 h 347675"/>
                <a:gd name="connsiteX85" fmla="*/ 7948811 w 12240040"/>
                <a:gd name="connsiteY85" fmla="*/ 0 h 347675"/>
                <a:gd name="connsiteX86" fmla="*/ 7784617 w 12240040"/>
                <a:gd name="connsiteY86" fmla="*/ 347675 h 347675"/>
                <a:gd name="connsiteX87" fmla="*/ 7679693 w 12240040"/>
                <a:gd name="connsiteY87" fmla="*/ 347675 h 347675"/>
                <a:gd name="connsiteX88" fmla="*/ 7652677 w 12240040"/>
                <a:gd name="connsiteY88" fmla="*/ 0 h 347675"/>
                <a:gd name="connsiteX89" fmla="*/ 7757601 w 12240040"/>
                <a:gd name="connsiteY89" fmla="*/ 0 h 347675"/>
                <a:gd name="connsiteX90" fmla="*/ 7593407 w 12240040"/>
                <a:gd name="connsiteY90" fmla="*/ 347675 h 347675"/>
                <a:gd name="connsiteX91" fmla="*/ 7488483 w 12240040"/>
                <a:gd name="connsiteY91" fmla="*/ 347675 h 347675"/>
                <a:gd name="connsiteX92" fmla="*/ 7447678 w 12240040"/>
                <a:gd name="connsiteY92" fmla="*/ 0 h 347675"/>
                <a:gd name="connsiteX93" fmla="*/ 7552602 w 12240040"/>
                <a:gd name="connsiteY93" fmla="*/ 0 h 347675"/>
                <a:gd name="connsiteX94" fmla="*/ 7388408 w 12240040"/>
                <a:gd name="connsiteY94" fmla="*/ 347675 h 347675"/>
                <a:gd name="connsiteX95" fmla="*/ 7283484 w 12240040"/>
                <a:gd name="connsiteY95" fmla="*/ 347675 h 347675"/>
                <a:gd name="connsiteX96" fmla="*/ 7242677 w 12240040"/>
                <a:gd name="connsiteY96" fmla="*/ 0 h 347675"/>
                <a:gd name="connsiteX97" fmla="*/ 7347601 w 12240040"/>
                <a:gd name="connsiteY97" fmla="*/ 0 h 347675"/>
                <a:gd name="connsiteX98" fmla="*/ 7183407 w 12240040"/>
                <a:gd name="connsiteY98" fmla="*/ 347675 h 347675"/>
                <a:gd name="connsiteX99" fmla="*/ 7078483 w 12240040"/>
                <a:gd name="connsiteY99" fmla="*/ 347675 h 347675"/>
                <a:gd name="connsiteX100" fmla="*/ 7037676 w 12240040"/>
                <a:gd name="connsiteY100" fmla="*/ 0 h 347675"/>
                <a:gd name="connsiteX101" fmla="*/ 7142600 w 12240040"/>
                <a:gd name="connsiteY101" fmla="*/ 0 h 347675"/>
                <a:gd name="connsiteX102" fmla="*/ 6978406 w 12240040"/>
                <a:gd name="connsiteY102" fmla="*/ 347675 h 347675"/>
                <a:gd name="connsiteX103" fmla="*/ 6873482 w 12240040"/>
                <a:gd name="connsiteY103" fmla="*/ 347675 h 347675"/>
                <a:gd name="connsiteX104" fmla="*/ 6832675 w 12240040"/>
                <a:gd name="connsiteY104" fmla="*/ 0 h 347675"/>
                <a:gd name="connsiteX105" fmla="*/ 6937599 w 12240040"/>
                <a:gd name="connsiteY105" fmla="*/ 0 h 347675"/>
                <a:gd name="connsiteX106" fmla="*/ 6773405 w 12240040"/>
                <a:gd name="connsiteY106" fmla="*/ 347675 h 347675"/>
                <a:gd name="connsiteX107" fmla="*/ 6668481 w 12240040"/>
                <a:gd name="connsiteY107" fmla="*/ 347675 h 347675"/>
                <a:gd name="connsiteX108" fmla="*/ 6627674 w 12240040"/>
                <a:gd name="connsiteY108" fmla="*/ 0 h 347675"/>
                <a:gd name="connsiteX109" fmla="*/ 6732598 w 12240040"/>
                <a:gd name="connsiteY109" fmla="*/ 0 h 347675"/>
                <a:gd name="connsiteX110" fmla="*/ 6568404 w 12240040"/>
                <a:gd name="connsiteY110" fmla="*/ 347675 h 347675"/>
                <a:gd name="connsiteX111" fmla="*/ 6463480 w 12240040"/>
                <a:gd name="connsiteY111" fmla="*/ 347675 h 347675"/>
                <a:gd name="connsiteX112" fmla="*/ 6422673 w 12240040"/>
                <a:gd name="connsiteY112" fmla="*/ 0 h 347675"/>
                <a:gd name="connsiteX113" fmla="*/ 6527597 w 12240040"/>
                <a:gd name="connsiteY113" fmla="*/ 0 h 347675"/>
                <a:gd name="connsiteX114" fmla="*/ 6363403 w 12240040"/>
                <a:gd name="connsiteY114" fmla="*/ 347675 h 347675"/>
                <a:gd name="connsiteX115" fmla="*/ 6258479 w 12240040"/>
                <a:gd name="connsiteY115" fmla="*/ 347675 h 347675"/>
                <a:gd name="connsiteX116" fmla="*/ 6217672 w 12240040"/>
                <a:gd name="connsiteY116" fmla="*/ 0 h 347675"/>
                <a:gd name="connsiteX117" fmla="*/ 6322596 w 12240040"/>
                <a:gd name="connsiteY117" fmla="*/ 0 h 347675"/>
                <a:gd name="connsiteX118" fmla="*/ 6158402 w 12240040"/>
                <a:gd name="connsiteY118" fmla="*/ 347675 h 347675"/>
                <a:gd name="connsiteX119" fmla="*/ 6053478 w 12240040"/>
                <a:gd name="connsiteY119" fmla="*/ 347675 h 347675"/>
                <a:gd name="connsiteX120" fmla="*/ 6012672 w 12240040"/>
                <a:gd name="connsiteY120" fmla="*/ 0 h 347675"/>
                <a:gd name="connsiteX121" fmla="*/ 6117596 w 12240040"/>
                <a:gd name="connsiteY121" fmla="*/ 0 h 347675"/>
                <a:gd name="connsiteX122" fmla="*/ 5953402 w 12240040"/>
                <a:gd name="connsiteY122" fmla="*/ 347675 h 347675"/>
                <a:gd name="connsiteX123" fmla="*/ 5848478 w 12240040"/>
                <a:gd name="connsiteY123" fmla="*/ 347675 h 347675"/>
                <a:gd name="connsiteX124" fmla="*/ 5807671 w 12240040"/>
                <a:gd name="connsiteY124" fmla="*/ 0 h 347675"/>
                <a:gd name="connsiteX125" fmla="*/ 5912595 w 12240040"/>
                <a:gd name="connsiteY125" fmla="*/ 0 h 347675"/>
                <a:gd name="connsiteX126" fmla="*/ 5748402 w 12240040"/>
                <a:gd name="connsiteY126" fmla="*/ 347675 h 347675"/>
                <a:gd name="connsiteX127" fmla="*/ 5643479 w 12240040"/>
                <a:gd name="connsiteY127" fmla="*/ 347675 h 347675"/>
                <a:gd name="connsiteX128" fmla="*/ 5602671 w 12240040"/>
                <a:gd name="connsiteY128" fmla="*/ 0 h 347675"/>
                <a:gd name="connsiteX129" fmla="*/ 5707595 w 12240040"/>
                <a:gd name="connsiteY129" fmla="*/ 0 h 347675"/>
                <a:gd name="connsiteX130" fmla="*/ 5543402 w 12240040"/>
                <a:gd name="connsiteY130" fmla="*/ 347675 h 347675"/>
                <a:gd name="connsiteX131" fmla="*/ 5438478 w 12240040"/>
                <a:gd name="connsiteY131" fmla="*/ 347675 h 347675"/>
                <a:gd name="connsiteX132" fmla="*/ 5411462 w 12240040"/>
                <a:gd name="connsiteY132" fmla="*/ 0 h 347675"/>
                <a:gd name="connsiteX133" fmla="*/ 5516385 w 12240040"/>
                <a:gd name="connsiteY133" fmla="*/ 0 h 347675"/>
                <a:gd name="connsiteX134" fmla="*/ 5352193 w 12240040"/>
                <a:gd name="connsiteY134" fmla="*/ 347675 h 347675"/>
                <a:gd name="connsiteX135" fmla="*/ 5247268 w 12240040"/>
                <a:gd name="connsiteY135" fmla="*/ 347675 h 347675"/>
                <a:gd name="connsiteX136" fmla="*/ 5206463 w 12240040"/>
                <a:gd name="connsiteY136" fmla="*/ 0 h 347675"/>
                <a:gd name="connsiteX137" fmla="*/ 5311388 w 12240040"/>
                <a:gd name="connsiteY137" fmla="*/ 0 h 347675"/>
                <a:gd name="connsiteX138" fmla="*/ 5147194 w 12240040"/>
                <a:gd name="connsiteY138" fmla="*/ 347675 h 347675"/>
                <a:gd name="connsiteX139" fmla="*/ 5042269 w 12240040"/>
                <a:gd name="connsiteY139" fmla="*/ 347675 h 347675"/>
                <a:gd name="connsiteX140" fmla="*/ 5001460 w 12240040"/>
                <a:gd name="connsiteY140" fmla="*/ 0 h 347675"/>
                <a:gd name="connsiteX141" fmla="*/ 5106386 w 12240040"/>
                <a:gd name="connsiteY141" fmla="*/ 0 h 347675"/>
                <a:gd name="connsiteX142" fmla="*/ 4942191 w 12240040"/>
                <a:gd name="connsiteY142" fmla="*/ 347675 h 347675"/>
                <a:gd name="connsiteX143" fmla="*/ 4837267 w 12240040"/>
                <a:gd name="connsiteY143" fmla="*/ 347675 h 347675"/>
                <a:gd name="connsiteX144" fmla="*/ 4796461 w 12240040"/>
                <a:gd name="connsiteY144" fmla="*/ 0 h 347675"/>
                <a:gd name="connsiteX145" fmla="*/ 4901383 w 12240040"/>
                <a:gd name="connsiteY145" fmla="*/ 0 h 347675"/>
                <a:gd name="connsiteX146" fmla="*/ 4737191 w 12240040"/>
                <a:gd name="connsiteY146" fmla="*/ 347675 h 347675"/>
                <a:gd name="connsiteX147" fmla="*/ 4632266 w 12240040"/>
                <a:gd name="connsiteY147" fmla="*/ 347675 h 347675"/>
                <a:gd name="connsiteX148" fmla="*/ 4591459 w 12240040"/>
                <a:gd name="connsiteY148" fmla="*/ 0 h 347675"/>
                <a:gd name="connsiteX149" fmla="*/ 4696383 w 12240040"/>
                <a:gd name="connsiteY149" fmla="*/ 0 h 347675"/>
                <a:gd name="connsiteX150" fmla="*/ 4532189 w 12240040"/>
                <a:gd name="connsiteY150" fmla="*/ 347675 h 347675"/>
                <a:gd name="connsiteX151" fmla="*/ 4427265 w 12240040"/>
                <a:gd name="connsiteY151" fmla="*/ 347675 h 347675"/>
                <a:gd name="connsiteX152" fmla="*/ 4386457 w 12240040"/>
                <a:gd name="connsiteY152" fmla="*/ 0 h 347675"/>
                <a:gd name="connsiteX153" fmla="*/ 4491381 w 12240040"/>
                <a:gd name="connsiteY153" fmla="*/ 0 h 347675"/>
                <a:gd name="connsiteX154" fmla="*/ 4327188 w 12240040"/>
                <a:gd name="connsiteY154" fmla="*/ 347675 h 347675"/>
                <a:gd name="connsiteX155" fmla="*/ 4222266 w 12240040"/>
                <a:gd name="connsiteY155" fmla="*/ 347675 h 347675"/>
                <a:gd name="connsiteX156" fmla="*/ 4181459 w 12240040"/>
                <a:gd name="connsiteY156" fmla="*/ 0 h 347675"/>
                <a:gd name="connsiteX157" fmla="*/ 4286380 w 12240040"/>
                <a:gd name="connsiteY157" fmla="*/ 0 h 347675"/>
                <a:gd name="connsiteX158" fmla="*/ 4122189 w 12240040"/>
                <a:gd name="connsiteY158" fmla="*/ 347675 h 347675"/>
                <a:gd name="connsiteX159" fmla="*/ 4017265 w 12240040"/>
                <a:gd name="connsiteY159" fmla="*/ 347675 h 347675"/>
                <a:gd name="connsiteX160" fmla="*/ 3976457 w 12240040"/>
                <a:gd name="connsiteY160" fmla="*/ 0 h 347675"/>
                <a:gd name="connsiteX161" fmla="*/ 4081381 w 12240040"/>
                <a:gd name="connsiteY161" fmla="*/ 0 h 347675"/>
                <a:gd name="connsiteX162" fmla="*/ 3917187 w 12240040"/>
                <a:gd name="connsiteY162" fmla="*/ 347675 h 347675"/>
                <a:gd name="connsiteX163" fmla="*/ 3812264 w 12240040"/>
                <a:gd name="connsiteY163" fmla="*/ 347675 h 347675"/>
                <a:gd name="connsiteX164" fmla="*/ 3771456 w 12240040"/>
                <a:gd name="connsiteY164" fmla="*/ 0 h 347675"/>
                <a:gd name="connsiteX165" fmla="*/ 3876380 w 12240040"/>
                <a:gd name="connsiteY165" fmla="*/ 0 h 347675"/>
                <a:gd name="connsiteX166" fmla="*/ 3712187 w 12240040"/>
                <a:gd name="connsiteY166" fmla="*/ 347675 h 347675"/>
                <a:gd name="connsiteX167" fmla="*/ 3607263 w 12240040"/>
                <a:gd name="connsiteY167" fmla="*/ 347675 h 347675"/>
                <a:gd name="connsiteX168" fmla="*/ 3566456 w 12240040"/>
                <a:gd name="connsiteY168" fmla="*/ 0 h 347675"/>
                <a:gd name="connsiteX169" fmla="*/ 3671379 w 12240040"/>
                <a:gd name="connsiteY169" fmla="*/ 0 h 347675"/>
                <a:gd name="connsiteX170" fmla="*/ 3507186 w 12240040"/>
                <a:gd name="connsiteY170" fmla="*/ 347675 h 347675"/>
                <a:gd name="connsiteX171" fmla="*/ 3402262 w 12240040"/>
                <a:gd name="connsiteY171" fmla="*/ 347675 h 347675"/>
                <a:gd name="connsiteX172" fmla="*/ 3361454 w 12240040"/>
                <a:gd name="connsiteY172" fmla="*/ 0 h 347675"/>
                <a:gd name="connsiteX173" fmla="*/ 3466379 w 12240040"/>
                <a:gd name="connsiteY173" fmla="*/ 0 h 347675"/>
                <a:gd name="connsiteX174" fmla="*/ 3302184 w 12240040"/>
                <a:gd name="connsiteY174" fmla="*/ 347675 h 347675"/>
                <a:gd name="connsiteX175" fmla="*/ 3197260 w 12240040"/>
                <a:gd name="connsiteY175" fmla="*/ 347675 h 347675"/>
                <a:gd name="connsiteX176" fmla="*/ 3170244 w 12240040"/>
                <a:gd name="connsiteY176" fmla="*/ 0 h 347675"/>
                <a:gd name="connsiteX177" fmla="*/ 3275168 w 12240040"/>
                <a:gd name="connsiteY177" fmla="*/ 0 h 347675"/>
                <a:gd name="connsiteX178" fmla="*/ 3110974 w 12240040"/>
                <a:gd name="connsiteY178" fmla="*/ 347675 h 347675"/>
                <a:gd name="connsiteX179" fmla="*/ 3006050 w 12240040"/>
                <a:gd name="connsiteY179" fmla="*/ 347675 h 347675"/>
                <a:gd name="connsiteX180" fmla="*/ 2965245 w 12240040"/>
                <a:gd name="connsiteY180" fmla="*/ 0 h 347675"/>
                <a:gd name="connsiteX181" fmla="*/ 3070169 w 12240040"/>
                <a:gd name="connsiteY181" fmla="*/ 0 h 347675"/>
                <a:gd name="connsiteX182" fmla="*/ 2905975 w 12240040"/>
                <a:gd name="connsiteY182" fmla="*/ 347675 h 347675"/>
                <a:gd name="connsiteX183" fmla="*/ 2801051 w 12240040"/>
                <a:gd name="connsiteY183" fmla="*/ 347675 h 347675"/>
                <a:gd name="connsiteX184" fmla="*/ 2760244 w 12240040"/>
                <a:gd name="connsiteY184" fmla="*/ 0 h 347675"/>
                <a:gd name="connsiteX185" fmla="*/ 2865168 w 12240040"/>
                <a:gd name="connsiteY185" fmla="*/ 0 h 347675"/>
                <a:gd name="connsiteX186" fmla="*/ 2700973 w 12240040"/>
                <a:gd name="connsiteY186" fmla="*/ 347675 h 347675"/>
                <a:gd name="connsiteX187" fmla="*/ 2596050 w 12240040"/>
                <a:gd name="connsiteY187" fmla="*/ 347675 h 347675"/>
                <a:gd name="connsiteX188" fmla="*/ 2555242 w 12240040"/>
                <a:gd name="connsiteY188" fmla="*/ 0 h 347675"/>
                <a:gd name="connsiteX189" fmla="*/ 2660166 w 12240040"/>
                <a:gd name="connsiteY189" fmla="*/ 0 h 347675"/>
                <a:gd name="connsiteX190" fmla="*/ 2495973 w 12240040"/>
                <a:gd name="connsiteY190" fmla="*/ 347675 h 347675"/>
                <a:gd name="connsiteX191" fmla="*/ 2391049 w 12240040"/>
                <a:gd name="connsiteY191" fmla="*/ 347675 h 347675"/>
                <a:gd name="connsiteX192" fmla="*/ 2350242 w 12240040"/>
                <a:gd name="connsiteY192" fmla="*/ 0 h 347675"/>
                <a:gd name="connsiteX193" fmla="*/ 2455165 w 12240040"/>
                <a:gd name="connsiteY193" fmla="*/ 0 h 347675"/>
                <a:gd name="connsiteX194" fmla="*/ 2290972 w 12240040"/>
                <a:gd name="connsiteY194" fmla="*/ 347675 h 347675"/>
                <a:gd name="connsiteX195" fmla="*/ 2186048 w 12240040"/>
                <a:gd name="connsiteY195" fmla="*/ 347675 h 347675"/>
                <a:gd name="connsiteX196" fmla="*/ 2145240 w 12240040"/>
                <a:gd name="connsiteY196" fmla="*/ 0 h 347675"/>
                <a:gd name="connsiteX197" fmla="*/ 2250164 w 12240040"/>
                <a:gd name="connsiteY197" fmla="*/ 0 h 347675"/>
                <a:gd name="connsiteX198" fmla="*/ 2085970 w 12240040"/>
                <a:gd name="connsiteY198" fmla="*/ 347675 h 347675"/>
                <a:gd name="connsiteX199" fmla="*/ 1981046 w 12240040"/>
                <a:gd name="connsiteY199" fmla="*/ 347675 h 347675"/>
                <a:gd name="connsiteX200" fmla="*/ 1940238 w 12240040"/>
                <a:gd name="connsiteY200" fmla="*/ 0 h 347675"/>
                <a:gd name="connsiteX201" fmla="*/ 2045162 w 12240040"/>
                <a:gd name="connsiteY201" fmla="*/ 0 h 347675"/>
                <a:gd name="connsiteX202" fmla="*/ 1880969 w 12240040"/>
                <a:gd name="connsiteY202" fmla="*/ 347675 h 347675"/>
                <a:gd name="connsiteX203" fmla="*/ 1776044 w 12240040"/>
                <a:gd name="connsiteY203" fmla="*/ 347675 h 347675"/>
                <a:gd name="connsiteX204" fmla="*/ 1735237 w 12240040"/>
                <a:gd name="connsiteY204" fmla="*/ 0 h 347675"/>
                <a:gd name="connsiteX205" fmla="*/ 1840161 w 12240040"/>
                <a:gd name="connsiteY205" fmla="*/ 0 h 347675"/>
                <a:gd name="connsiteX206" fmla="*/ 1675967 w 12240040"/>
                <a:gd name="connsiteY206" fmla="*/ 347675 h 347675"/>
                <a:gd name="connsiteX207" fmla="*/ 1571043 w 12240040"/>
                <a:gd name="connsiteY207" fmla="*/ 347675 h 347675"/>
                <a:gd name="connsiteX208" fmla="*/ 1530236 w 12240040"/>
                <a:gd name="connsiteY208" fmla="*/ 0 h 347675"/>
                <a:gd name="connsiteX209" fmla="*/ 1635160 w 12240040"/>
                <a:gd name="connsiteY209" fmla="*/ 0 h 347675"/>
                <a:gd name="connsiteX210" fmla="*/ 1470966 w 12240040"/>
                <a:gd name="connsiteY210" fmla="*/ 347675 h 347675"/>
                <a:gd name="connsiteX211" fmla="*/ 1366042 w 12240040"/>
                <a:gd name="connsiteY211" fmla="*/ 347675 h 347675"/>
                <a:gd name="connsiteX212" fmla="*/ 1325235 w 12240040"/>
                <a:gd name="connsiteY212" fmla="*/ 0 h 347675"/>
                <a:gd name="connsiteX213" fmla="*/ 1430159 w 12240040"/>
                <a:gd name="connsiteY213" fmla="*/ 0 h 347675"/>
                <a:gd name="connsiteX214" fmla="*/ 1265965 w 12240040"/>
                <a:gd name="connsiteY214" fmla="*/ 347675 h 347675"/>
                <a:gd name="connsiteX215" fmla="*/ 1161041 w 12240040"/>
                <a:gd name="connsiteY215" fmla="*/ 347675 h 347675"/>
                <a:gd name="connsiteX216" fmla="*/ 1120234 w 12240040"/>
                <a:gd name="connsiteY216" fmla="*/ 0 h 347675"/>
                <a:gd name="connsiteX217" fmla="*/ 1225158 w 12240040"/>
                <a:gd name="connsiteY217" fmla="*/ 0 h 347675"/>
                <a:gd name="connsiteX218" fmla="*/ 1060964 w 12240040"/>
                <a:gd name="connsiteY218" fmla="*/ 347675 h 347675"/>
                <a:gd name="connsiteX219" fmla="*/ 956040 w 12240040"/>
                <a:gd name="connsiteY219" fmla="*/ 347675 h 347675"/>
                <a:gd name="connsiteX220" fmla="*/ 929024 w 12240040"/>
                <a:gd name="connsiteY220" fmla="*/ 0 h 347675"/>
                <a:gd name="connsiteX221" fmla="*/ 1033948 w 12240040"/>
                <a:gd name="connsiteY221" fmla="*/ 0 h 347675"/>
                <a:gd name="connsiteX222" fmla="*/ 869754 w 12240040"/>
                <a:gd name="connsiteY222" fmla="*/ 347675 h 347675"/>
                <a:gd name="connsiteX223" fmla="*/ 764830 w 12240040"/>
                <a:gd name="connsiteY223" fmla="*/ 347675 h 347675"/>
                <a:gd name="connsiteX224" fmla="*/ 737813 w 12240040"/>
                <a:gd name="connsiteY224" fmla="*/ 0 h 347675"/>
                <a:gd name="connsiteX225" fmla="*/ 842738 w 12240040"/>
                <a:gd name="connsiteY225" fmla="*/ 0 h 347675"/>
                <a:gd name="connsiteX226" fmla="*/ 678544 w 12240040"/>
                <a:gd name="connsiteY226" fmla="*/ 347675 h 347675"/>
                <a:gd name="connsiteX227" fmla="*/ 573620 w 12240040"/>
                <a:gd name="connsiteY227" fmla="*/ 347675 h 347675"/>
                <a:gd name="connsiteX228" fmla="*/ 546603 w 12240040"/>
                <a:gd name="connsiteY228" fmla="*/ 0 h 347675"/>
                <a:gd name="connsiteX229" fmla="*/ 651527 w 12240040"/>
                <a:gd name="connsiteY229" fmla="*/ 0 h 347675"/>
                <a:gd name="connsiteX230" fmla="*/ 487333 w 12240040"/>
                <a:gd name="connsiteY230" fmla="*/ 347675 h 347675"/>
                <a:gd name="connsiteX231" fmla="*/ 382409 w 12240040"/>
                <a:gd name="connsiteY231" fmla="*/ 347675 h 347675"/>
                <a:gd name="connsiteX232" fmla="*/ 355393 w 12240040"/>
                <a:gd name="connsiteY232" fmla="*/ 0 h 347675"/>
                <a:gd name="connsiteX233" fmla="*/ 460317 w 12240040"/>
                <a:gd name="connsiteY233" fmla="*/ 0 h 347675"/>
                <a:gd name="connsiteX234" fmla="*/ 296123 w 12240040"/>
                <a:gd name="connsiteY234" fmla="*/ 347675 h 347675"/>
                <a:gd name="connsiteX235" fmla="*/ 191199 w 12240040"/>
                <a:gd name="connsiteY235" fmla="*/ 347675 h 347675"/>
                <a:gd name="connsiteX236" fmla="*/ 164194 w 12240040"/>
                <a:gd name="connsiteY236" fmla="*/ 0 h 347675"/>
                <a:gd name="connsiteX237" fmla="*/ 269118 w 12240040"/>
                <a:gd name="connsiteY237" fmla="*/ 0 h 347675"/>
                <a:gd name="connsiteX238" fmla="*/ 104924 w 12240040"/>
                <a:gd name="connsiteY238" fmla="*/ 347675 h 347675"/>
                <a:gd name="connsiteX239" fmla="*/ 0 w 12240040"/>
                <a:gd name="connsiteY239" fmla="*/ 347675 h 3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Lst>
              <a:rect l="l" t="t" r="r" b="b"/>
              <a:pathLst>
                <a:path w="12240040" h="347675">
                  <a:moveTo>
                    <a:pt x="12135116" y="0"/>
                  </a:moveTo>
                  <a:lnTo>
                    <a:pt x="12240040" y="0"/>
                  </a:lnTo>
                  <a:lnTo>
                    <a:pt x="12075846" y="347675"/>
                  </a:lnTo>
                  <a:lnTo>
                    <a:pt x="11970922" y="347675"/>
                  </a:lnTo>
                  <a:close/>
                  <a:moveTo>
                    <a:pt x="11930117" y="0"/>
                  </a:moveTo>
                  <a:lnTo>
                    <a:pt x="12035041" y="0"/>
                  </a:lnTo>
                  <a:lnTo>
                    <a:pt x="11870847" y="347675"/>
                  </a:lnTo>
                  <a:lnTo>
                    <a:pt x="11765923" y="347675"/>
                  </a:lnTo>
                  <a:close/>
                  <a:moveTo>
                    <a:pt x="11725116" y="0"/>
                  </a:moveTo>
                  <a:lnTo>
                    <a:pt x="11830040" y="0"/>
                  </a:lnTo>
                  <a:lnTo>
                    <a:pt x="11665846" y="347675"/>
                  </a:lnTo>
                  <a:lnTo>
                    <a:pt x="11560922" y="347675"/>
                  </a:lnTo>
                  <a:close/>
                  <a:moveTo>
                    <a:pt x="11520115" y="0"/>
                  </a:moveTo>
                  <a:lnTo>
                    <a:pt x="11625039" y="0"/>
                  </a:lnTo>
                  <a:lnTo>
                    <a:pt x="11460845" y="347675"/>
                  </a:lnTo>
                  <a:lnTo>
                    <a:pt x="11355921" y="347675"/>
                  </a:lnTo>
                  <a:close/>
                  <a:moveTo>
                    <a:pt x="11315114" y="0"/>
                  </a:moveTo>
                  <a:lnTo>
                    <a:pt x="11420038" y="0"/>
                  </a:lnTo>
                  <a:lnTo>
                    <a:pt x="11255844" y="347675"/>
                  </a:lnTo>
                  <a:lnTo>
                    <a:pt x="11150920" y="347675"/>
                  </a:lnTo>
                  <a:close/>
                  <a:moveTo>
                    <a:pt x="11110113" y="0"/>
                  </a:moveTo>
                  <a:lnTo>
                    <a:pt x="11215037" y="0"/>
                  </a:lnTo>
                  <a:lnTo>
                    <a:pt x="11050843" y="347675"/>
                  </a:lnTo>
                  <a:lnTo>
                    <a:pt x="10945919" y="347675"/>
                  </a:lnTo>
                  <a:close/>
                  <a:moveTo>
                    <a:pt x="10905112" y="0"/>
                  </a:moveTo>
                  <a:lnTo>
                    <a:pt x="11010036" y="0"/>
                  </a:lnTo>
                  <a:lnTo>
                    <a:pt x="10845842" y="347675"/>
                  </a:lnTo>
                  <a:lnTo>
                    <a:pt x="10740918" y="347675"/>
                  </a:lnTo>
                  <a:close/>
                  <a:moveTo>
                    <a:pt x="10700111" y="0"/>
                  </a:moveTo>
                  <a:lnTo>
                    <a:pt x="10805035" y="0"/>
                  </a:lnTo>
                  <a:lnTo>
                    <a:pt x="10640841" y="347675"/>
                  </a:lnTo>
                  <a:lnTo>
                    <a:pt x="10535917" y="347675"/>
                  </a:lnTo>
                  <a:close/>
                  <a:moveTo>
                    <a:pt x="10495110" y="0"/>
                  </a:moveTo>
                  <a:lnTo>
                    <a:pt x="10600034" y="0"/>
                  </a:lnTo>
                  <a:lnTo>
                    <a:pt x="10435840" y="347675"/>
                  </a:lnTo>
                  <a:lnTo>
                    <a:pt x="10330916" y="347675"/>
                  </a:lnTo>
                  <a:close/>
                  <a:moveTo>
                    <a:pt x="10290109" y="0"/>
                  </a:moveTo>
                  <a:lnTo>
                    <a:pt x="10395033" y="0"/>
                  </a:lnTo>
                  <a:lnTo>
                    <a:pt x="10230839" y="347675"/>
                  </a:lnTo>
                  <a:lnTo>
                    <a:pt x="10125915" y="347675"/>
                  </a:lnTo>
                  <a:close/>
                  <a:moveTo>
                    <a:pt x="10085108" y="0"/>
                  </a:moveTo>
                  <a:lnTo>
                    <a:pt x="10190032" y="0"/>
                  </a:lnTo>
                  <a:lnTo>
                    <a:pt x="10025838" y="347675"/>
                  </a:lnTo>
                  <a:lnTo>
                    <a:pt x="9920914" y="347675"/>
                  </a:lnTo>
                  <a:close/>
                  <a:moveTo>
                    <a:pt x="9893895" y="0"/>
                  </a:moveTo>
                  <a:lnTo>
                    <a:pt x="9998819" y="0"/>
                  </a:lnTo>
                  <a:lnTo>
                    <a:pt x="9834625" y="347675"/>
                  </a:lnTo>
                  <a:lnTo>
                    <a:pt x="9729701" y="347675"/>
                  </a:lnTo>
                  <a:close/>
                  <a:moveTo>
                    <a:pt x="9688896" y="0"/>
                  </a:moveTo>
                  <a:lnTo>
                    <a:pt x="9793820" y="0"/>
                  </a:lnTo>
                  <a:lnTo>
                    <a:pt x="9629626" y="347675"/>
                  </a:lnTo>
                  <a:lnTo>
                    <a:pt x="9524702" y="347675"/>
                  </a:lnTo>
                  <a:close/>
                  <a:moveTo>
                    <a:pt x="9483895" y="0"/>
                  </a:moveTo>
                  <a:lnTo>
                    <a:pt x="9588819" y="0"/>
                  </a:lnTo>
                  <a:lnTo>
                    <a:pt x="9424625" y="347675"/>
                  </a:lnTo>
                  <a:lnTo>
                    <a:pt x="9319701" y="347675"/>
                  </a:lnTo>
                  <a:close/>
                  <a:moveTo>
                    <a:pt x="9278894" y="0"/>
                  </a:moveTo>
                  <a:lnTo>
                    <a:pt x="9383818" y="0"/>
                  </a:lnTo>
                  <a:lnTo>
                    <a:pt x="9219624" y="347675"/>
                  </a:lnTo>
                  <a:lnTo>
                    <a:pt x="9114700" y="347675"/>
                  </a:lnTo>
                  <a:close/>
                  <a:moveTo>
                    <a:pt x="9073893" y="0"/>
                  </a:moveTo>
                  <a:lnTo>
                    <a:pt x="9178817" y="0"/>
                  </a:lnTo>
                  <a:lnTo>
                    <a:pt x="9014623" y="347675"/>
                  </a:lnTo>
                  <a:lnTo>
                    <a:pt x="8909699" y="347675"/>
                  </a:lnTo>
                  <a:close/>
                  <a:moveTo>
                    <a:pt x="8868892" y="0"/>
                  </a:moveTo>
                  <a:lnTo>
                    <a:pt x="8973816" y="0"/>
                  </a:lnTo>
                  <a:lnTo>
                    <a:pt x="8809622" y="347675"/>
                  </a:lnTo>
                  <a:lnTo>
                    <a:pt x="8704698" y="347675"/>
                  </a:lnTo>
                  <a:close/>
                  <a:moveTo>
                    <a:pt x="8663891" y="0"/>
                  </a:moveTo>
                  <a:lnTo>
                    <a:pt x="8768815" y="0"/>
                  </a:lnTo>
                  <a:lnTo>
                    <a:pt x="8604621" y="347675"/>
                  </a:lnTo>
                  <a:lnTo>
                    <a:pt x="8499697" y="347675"/>
                  </a:lnTo>
                  <a:close/>
                  <a:moveTo>
                    <a:pt x="8458890" y="0"/>
                  </a:moveTo>
                  <a:lnTo>
                    <a:pt x="8563814" y="0"/>
                  </a:lnTo>
                  <a:lnTo>
                    <a:pt x="8399620" y="347675"/>
                  </a:lnTo>
                  <a:lnTo>
                    <a:pt x="8294696" y="347675"/>
                  </a:lnTo>
                  <a:close/>
                  <a:moveTo>
                    <a:pt x="8253889" y="0"/>
                  </a:moveTo>
                  <a:lnTo>
                    <a:pt x="8358813" y="0"/>
                  </a:lnTo>
                  <a:lnTo>
                    <a:pt x="8194619" y="347675"/>
                  </a:lnTo>
                  <a:lnTo>
                    <a:pt x="8089695" y="347675"/>
                  </a:lnTo>
                  <a:close/>
                  <a:moveTo>
                    <a:pt x="8048888" y="0"/>
                  </a:moveTo>
                  <a:lnTo>
                    <a:pt x="8153812" y="0"/>
                  </a:lnTo>
                  <a:lnTo>
                    <a:pt x="7989618" y="347675"/>
                  </a:lnTo>
                  <a:lnTo>
                    <a:pt x="7884694" y="347675"/>
                  </a:lnTo>
                  <a:close/>
                  <a:moveTo>
                    <a:pt x="7843887" y="0"/>
                  </a:moveTo>
                  <a:lnTo>
                    <a:pt x="7948811" y="0"/>
                  </a:lnTo>
                  <a:lnTo>
                    <a:pt x="7784617" y="347675"/>
                  </a:lnTo>
                  <a:lnTo>
                    <a:pt x="7679693" y="347675"/>
                  </a:lnTo>
                  <a:close/>
                  <a:moveTo>
                    <a:pt x="7652677" y="0"/>
                  </a:moveTo>
                  <a:lnTo>
                    <a:pt x="7757601" y="0"/>
                  </a:lnTo>
                  <a:lnTo>
                    <a:pt x="7593407" y="347675"/>
                  </a:lnTo>
                  <a:lnTo>
                    <a:pt x="7488483" y="347675"/>
                  </a:lnTo>
                  <a:close/>
                  <a:moveTo>
                    <a:pt x="7447678" y="0"/>
                  </a:moveTo>
                  <a:lnTo>
                    <a:pt x="7552602" y="0"/>
                  </a:lnTo>
                  <a:lnTo>
                    <a:pt x="7388408" y="347675"/>
                  </a:lnTo>
                  <a:lnTo>
                    <a:pt x="7283484" y="347675"/>
                  </a:lnTo>
                  <a:close/>
                  <a:moveTo>
                    <a:pt x="7242677" y="0"/>
                  </a:moveTo>
                  <a:lnTo>
                    <a:pt x="7347601" y="0"/>
                  </a:lnTo>
                  <a:lnTo>
                    <a:pt x="7183407" y="347675"/>
                  </a:lnTo>
                  <a:lnTo>
                    <a:pt x="7078483" y="347675"/>
                  </a:lnTo>
                  <a:close/>
                  <a:moveTo>
                    <a:pt x="7037676" y="0"/>
                  </a:moveTo>
                  <a:lnTo>
                    <a:pt x="7142600" y="0"/>
                  </a:lnTo>
                  <a:lnTo>
                    <a:pt x="6978406" y="347675"/>
                  </a:lnTo>
                  <a:lnTo>
                    <a:pt x="6873482" y="347675"/>
                  </a:lnTo>
                  <a:close/>
                  <a:moveTo>
                    <a:pt x="6832675" y="0"/>
                  </a:moveTo>
                  <a:lnTo>
                    <a:pt x="6937599" y="0"/>
                  </a:lnTo>
                  <a:lnTo>
                    <a:pt x="6773405" y="347675"/>
                  </a:lnTo>
                  <a:lnTo>
                    <a:pt x="6668481" y="347675"/>
                  </a:lnTo>
                  <a:close/>
                  <a:moveTo>
                    <a:pt x="6627674" y="0"/>
                  </a:moveTo>
                  <a:lnTo>
                    <a:pt x="6732598" y="0"/>
                  </a:lnTo>
                  <a:lnTo>
                    <a:pt x="6568404" y="347675"/>
                  </a:lnTo>
                  <a:lnTo>
                    <a:pt x="6463480" y="347675"/>
                  </a:lnTo>
                  <a:close/>
                  <a:moveTo>
                    <a:pt x="6422673" y="0"/>
                  </a:moveTo>
                  <a:lnTo>
                    <a:pt x="6527597" y="0"/>
                  </a:lnTo>
                  <a:lnTo>
                    <a:pt x="6363403" y="347675"/>
                  </a:lnTo>
                  <a:lnTo>
                    <a:pt x="6258479" y="347675"/>
                  </a:lnTo>
                  <a:close/>
                  <a:moveTo>
                    <a:pt x="6217672" y="0"/>
                  </a:moveTo>
                  <a:lnTo>
                    <a:pt x="6322596" y="0"/>
                  </a:lnTo>
                  <a:lnTo>
                    <a:pt x="6158402" y="347675"/>
                  </a:lnTo>
                  <a:lnTo>
                    <a:pt x="6053478" y="347675"/>
                  </a:lnTo>
                  <a:close/>
                  <a:moveTo>
                    <a:pt x="6012672" y="0"/>
                  </a:moveTo>
                  <a:lnTo>
                    <a:pt x="6117596" y="0"/>
                  </a:lnTo>
                  <a:lnTo>
                    <a:pt x="5953402" y="347675"/>
                  </a:lnTo>
                  <a:lnTo>
                    <a:pt x="5848478" y="347675"/>
                  </a:lnTo>
                  <a:close/>
                  <a:moveTo>
                    <a:pt x="5807671" y="0"/>
                  </a:moveTo>
                  <a:lnTo>
                    <a:pt x="5912595" y="0"/>
                  </a:lnTo>
                  <a:lnTo>
                    <a:pt x="5748402" y="347675"/>
                  </a:lnTo>
                  <a:lnTo>
                    <a:pt x="5643479" y="347675"/>
                  </a:lnTo>
                  <a:close/>
                  <a:moveTo>
                    <a:pt x="5602671" y="0"/>
                  </a:moveTo>
                  <a:lnTo>
                    <a:pt x="5707595" y="0"/>
                  </a:lnTo>
                  <a:lnTo>
                    <a:pt x="5543402" y="347675"/>
                  </a:lnTo>
                  <a:lnTo>
                    <a:pt x="5438478" y="347675"/>
                  </a:lnTo>
                  <a:close/>
                  <a:moveTo>
                    <a:pt x="5411462" y="0"/>
                  </a:moveTo>
                  <a:lnTo>
                    <a:pt x="5516385" y="0"/>
                  </a:lnTo>
                  <a:lnTo>
                    <a:pt x="5352193" y="347675"/>
                  </a:lnTo>
                  <a:lnTo>
                    <a:pt x="5247268" y="347675"/>
                  </a:lnTo>
                  <a:close/>
                  <a:moveTo>
                    <a:pt x="5206463" y="0"/>
                  </a:moveTo>
                  <a:lnTo>
                    <a:pt x="5311388" y="0"/>
                  </a:lnTo>
                  <a:lnTo>
                    <a:pt x="5147194" y="347675"/>
                  </a:lnTo>
                  <a:lnTo>
                    <a:pt x="5042269" y="347675"/>
                  </a:lnTo>
                  <a:close/>
                  <a:moveTo>
                    <a:pt x="5001460" y="0"/>
                  </a:moveTo>
                  <a:lnTo>
                    <a:pt x="5106386" y="0"/>
                  </a:lnTo>
                  <a:lnTo>
                    <a:pt x="4942191" y="347675"/>
                  </a:lnTo>
                  <a:lnTo>
                    <a:pt x="4837267" y="347675"/>
                  </a:lnTo>
                  <a:close/>
                  <a:moveTo>
                    <a:pt x="4796461" y="0"/>
                  </a:moveTo>
                  <a:lnTo>
                    <a:pt x="4901383" y="0"/>
                  </a:lnTo>
                  <a:lnTo>
                    <a:pt x="4737191" y="347675"/>
                  </a:lnTo>
                  <a:lnTo>
                    <a:pt x="4632266" y="347675"/>
                  </a:lnTo>
                  <a:close/>
                  <a:moveTo>
                    <a:pt x="4591459" y="0"/>
                  </a:moveTo>
                  <a:lnTo>
                    <a:pt x="4696383" y="0"/>
                  </a:lnTo>
                  <a:lnTo>
                    <a:pt x="4532189" y="347675"/>
                  </a:lnTo>
                  <a:lnTo>
                    <a:pt x="4427265" y="347675"/>
                  </a:lnTo>
                  <a:close/>
                  <a:moveTo>
                    <a:pt x="4386457" y="0"/>
                  </a:moveTo>
                  <a:lnTo>
                    <a:pt x="4491381" y="0"/>
                  </a:lnTo>
                  <a:lnTo>
                    <a:pt x="4327188" y="347675"/>
                  </a:lnTo>
                  <a:lnTo>
                    <a:pt x="4222266" y="347675"/>
                  </a:lnTo>
                  <a:close/>
                  <a:moveTo>
                    <a:pt x="4181459" y="0"/>
                  </a:moveTo>
                  <a:lnTo>
                    <a:pt x="4286380" y="0"/>
                  </a:lnTo>
                  <a:lnTo>
                    <a:pt x="4122189" y="347675"/>
                  </a:lnTo>
                  <a:lnTo>
                    <a:pt x="4017265" y="347675"/>
                  </a:lnTo>
                  <a:close/>
                  <a:moveTo>
                    <a:pt x="3976457" y="0"/>
                  </a:moveTo>
                  <a:lnTo>
                    <a:pt x="4081381" y="0"/>
                  </a:lnTo>
                  <a:lnTo>
                    <a:pt x="3917187" y="347675"/>
                  </a:lnTo>
                  <a:lnTo>
                    <a:pt x="3812264" y="347675"/>
                  </a:lnTo>
                  <a:close/>
                  <a:moveTo>
                    <a:pt x="3771456" y="0"/>
                  </a:moveTo>
                  <a:lnTo>
                    <a:pt x="3876380" y="0"/>
                  </a:lnTo>
                  <a:lnTo>
                    <a:pt x="3712187" y="347675"/>
                  </a:lnTo>
                  <a:lnTo>
                    <a:pt x="3607263" y="347675"/>
                  </a:lnTo>
                  <a:close/>
                  <a:moveTo>
                    <a:pt x="3566456" y="0"/>
                  </a:moveTo>
                  <a:lnTo>
                    <a:pt x="3671379" y="0"/>
                  </a:lnTo>
                  <a:lnTo>
                    <a:pt x="3507186" y="347675"/>
                  </a:lnTo>
                  <a:lnTo>
                    <a:pt x="3402262" y="347675"/>
                  </a:lnTo>
                  <a:close/>
                  <a:moveTo>
                    <a:pt x="3361454" y="0"/>
                  </a:moveTo>
                  <a:lnTo>
                    <a:pt x="3466379" y="0"/>
                  </a:lnTo>
                  <a:lnTo>
                    <a:pt x="3302184" y="347675"/>
                  </a:lnTo>
                  <a:lnTo>
                    <a:pt x="3197260" y="347675"/>
                  </a:lnTo>
                  <a:close/>
                  <a:moveTo>
                    <a:pt x="3170244" y="0"/>
                  </a:moveTo>
                  <a:lnTo>
                    <a:pt x="3275168" y="0"/>
                  </a:lnTo>
                  <a:lnTo>
                    <a:pt x="3110974" y="347675"/>
                  </a:lnTo>
                  <a:lnTo>
                    <a:pt x="3006050" y="347675"/>
                  </a:lnTo>
                  <a:close/>
                  <a:moveTo>
                    <a:pt x="2965245" y="0"/>
                  </a:moveTo>
                  <a:lnTo>
                    <a:pt x="3070169" y="0"/>
                  </a:lnTo>
                  <a:lnTo>
                    <a:pt x="2905975" y="347675"/>
                  </a:lnTo>
                  <a:lnTo>
                    <a:pt x="2801051" y="347675"/>
                  </a:lnTo>
                  <a:close/>
                  <a:moveTo>
                    <a:pt x="2760244" y="0"/>
                  </a:moveTo>
                  <a:lnTo>
                    <a:pt x="2865168" y="0"/>
                  </a:lnTo>
                  <a:lnTo>
                    <a:pt x="2700973" y="347675"/>
                  </a:lnTo>
                  <a:lnTo>
                    <a:pt x="2596050" y="347675"/>
                  </a:lnTo>
                  <a:close/>
                  <a:moveTo>
                    <a:pt x="2555242" y="0"/>
                  </a:moveTo>
                  <a:lnTo>
                    <a:pt x="2660166" y="0"/>
                  </a:lnTo>
                  <a:lnTo>
                    <a:pt x="2495973" y="347675"/>
                  </a:lnTo>
                  <a:lnTo>
                    <a:pt x="2391049" y="347675"/>
                  </a:lnTo>
                  <a:close/>
                  <a:moveTo>
                    <a:pt x="2350242" y="0"/>
                  </a:moveTo>
                  <a:lnTo>
                    <a:pt x="2455165" y="0"/>
                  </a:lnTo>
                  <a:lnTo>
                    <a:pt x="2290972" y="347675"/>
                  </a:lnTo>
                  <a:lnTo>
                    <a:pt x="2186048" y="347675"/>
                  </a:lnTo>
                  <a:close/>
                  <a:moveTo>
                    <a:pt x="2145240" y="0"/>
                  </a:moveTo>
                  <a:lnTo>
                    <a:pt x="2250164" y="0"/>
                  </a:lnTo>
                  <a:lnTo>
                    <a:pt x="2085970" y="347675"/>
                  </a:lnTo>
                  <a:lnTo>
                    <a:pt x="1981046" y="347675"/>
                  </a:lnTo>
                  <a:close/>
                  <a:moveTo>
                    <a:pt x="1940238" y="0"/>
                  </a:moveTo>
                  <a:lnTo>
                    <a:pt x="2045162" y="0"/>
                  </a:lnTo>
                  <a:lnTo>
                    <a:pt x="1880969" y="347675"/>
                  </a:lnTo>
                  <a:lnTo>
                    <a:pt x="1776044" y="347675"/>
                  </a:lnTo>
                  <a:close/>
                  <a:moveTo>
                    <a:pt x="1735237" y="0"/>
                  </a:moveTo>
                  <a:lnTo>
                    <a:pt x="1840161" y="0"/>
                  </a:lnTo>
                  <a:lnTo>
                    <a:pt x="1675967" y="347675"/>
                  </a:lnTo>
                  <a:lnTo>
                    <a:pt x="1571043" y="347675"/>
                  </a:lnTo>
                  <a:close/>
                  <a:moveTo>
                    <a:pt x="1530236" y="0"/>
                  </a:moveTo>
                  <a:lnTo>
                    <a:pt x="1635160" y="0"/>
                  </a:lnTo>
                  <a:lnTo>
                    <a:pt x="1470966" y="347675"/>
                  </a:lnTo>
                  <a:lnTo>
                    <a:pt x="1366042" y="347675"/>
                  </a:lnTo>
                  <a:close/>
                  <a:moveTo>
                    <a:pt x="1325235" y="0"/>
                  </a:moveTo>
                  <a:lnTo>
                    <a:pt x="1430159" y="0"/>
                  </a:lnTo>
                  <a:lnTo>
                    <a:pt x="1265965" y="347675"/>
                  </a:lnTo>
                  <a:lnTo>
                    <a:pt x="1161041" y="347675"/>
                  </a:lnTo>
                  <a:close/>
                  <a:moveTo>
                    <a:pt x="1120234" y="0"/>
                  </a:moveTo>
                  <a:lnTo>
                    <a:pt x="1225158" y="0"/>
                  </a:lnTo>
                  <a:lnTo>
                    <a:pt x="1060964" y="347675"/>
                  </a:lnTo>
                  <a:lnTo>
                    <a:pt x="956040" y="347675"/>
                  </a:lnTo>
                  <a:close/>
                  <a:moveTo>
                    <a:pt x="929024" y="0"/>
                  </a:moveTo>
                  <a:lnTo>
                    <a:pt x="1033948" y="0"/>
                  </a:lnTo>
                  <a:lnTo>
                    <a:pt x="869754" y="347675"/>
                  </a:lnTo>
                  <a:lnTo>
                    <a:pt x="764830" y="347675"/>
                  </a:lnTo>
                  <a:close/>
                  <a:moveTo>
                    <a:pt x="737813" y="0"/>
                  </a:moveTo>
                  <a:lnTo>
                    <a:pt x="842738" y="0"/>
                  </a:lnTo>
                  <a:lnTo>
                    <a:pt x="678544" y="347675"/>
                  </a:lnTo>
                  <a:lnTo>
                    <a:pt x="573620" y="347675"/>
                  </a:lnTo>
                  <a:close/>
                  <a:moveTo>
                    <a:pt x="546603" y="0"/>
                  </a:moveTo>
                  <a:lnTo>
                    <a:pt x="651527" y="0"/>
                  </a:lnTo>
                  <a:lnTo>
                    <a:pt x="487333" y="347675"/>
                  </a:lnTo>
                  <a:lnTo>
                    <a:pt x="382409" y="347675"/>
                  </a:lnTo>
                  <a:close/>
                  <a:moveTo>
                    <a:pt x="355393" y="0"/>
                  </a:moveTo>
                  <a:lnTo>
                    <a:pt x="460317" y="0"/>
                  </a:lnTo>
                  <a:lnTo>
                    <a:pt x="296123" y="347675"/>
                  </a:lnTo>
                  <a:lnTo>
                    <a:pt x="191199" y="347675"/>
                  </a:lnTo>
                  <a:close/>
                  <a:moveTo>
                    <a:pt x="164194" y="0"/>
                  </a:moveTo>
                  <a:lnTo>
                    <a:pt x="269118" y="0"/>
                  </a:lnTo>
                  <a:lnTo>
                    <a:pt x="104924" y="347675"/>
                  </a:lnTo>
                  <a:lnTo>
                    <a:pt x="0" y="347675"/>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13" name="Group 512">
            <a:extLst>
              <a:ext uri="{FF2B5EF4-FFF2-40B4-BE49-F238E27FC236}">
                <a16:creationId xmlns:a16="http://schemas.microsoft.com/office/drawing/2014/main" id="{078CFBA2-D054-42BD-A235-DAE54DF7D12B}"/>
              </a:ext>
            </a:extLst>
          </p:cNvPr>
          <p:cNvGrpSpPr/>
          <p:nvPr/>
        </p:nvGrpSpPr>
        <p:grpSpPr>
          <a:xfrm>
            <a:off x="3848793" y="5626592"/>
            <a:ext cx="1341414" cy="647780"/>
            <a:chOff x="2633799" y="5558352"/>
            <a:chExt cx="1341414" cy="647780"/>
          </a:xfrm>
          <a:solidFill>
            <a:schemeClr val="accent6"/>
          </a:solidFill>
        </p:grpSpPr>
        <p:sp>
          <p:nvSpPr>
            <p:cNvPr id="514" name="Rectangle 129">
              <a:extLst>
                <a:ext uri="{FF2B5EF4-FFF2-40B4-BE49-F238E27FC236}">
                  <a16:creationId xmlns:a16="http://schemas.microsoft.com/office/drawing/2014/main" id="{14CAA18C-CB4E-41FE-A967-1BB14449CFA0}"/>
                </a:ext>
              </a:extLst>
            </p:cNvPr>
            <p:cNvSpPr>
              <a:spLocks noChangeArrowheads="1"/>
            </p:cNvSpPr>
            <p:nvPr/>
          </p:nvSpPr>
          <p:spPr bwMode="auto">
            <a:xfrm>
              <a:off x="2633799" y="5910921"/>
              <a:ext cx="644269" cy="2952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5" name="Rectangle 129">
              <a:extLst>
                <a:ext uri="{FF2B5EF4-FFF2-40B4-BE49-F238E27FC236}">
                  <a16:creationId xmlns:a16="http://schemas.microsoft.com/office/drawing/2014/main" id="{7243B1AC-AF3D-430D-B7A5-0DC2CB9F038E}"/>
                </a:ext>
              </a:extLst>
            </p:cNvPr>
            <p:cNvSpPr>
              <a:spLocks noChangeArrowheads="1"/>
            </p:cNvSpPr>
            <p:nvPr/>
          </p:nvSpPr>
          <p:spPr bwMode="auto">
            <a:xfrm>
              <a:off x="3330944" y="5910921"/>
              <a:ext cx="644269" cy="2952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6" name="Rectangle 129">
              <a:extLst>
                <a:ext uri="{FF2B5EF4-FFF2-40B4-BE49-F238E27FC236}">
                  <a16:creationId xmlns:a16="http://schemas.microsoft.com/office/drawing/2014/main" id="{B5016880-637B-42B1-B816-BC7C71BB1E34}"/>
                </a:ext>
              </a:extLst>
            </p:cNvPr>
            <p:cNvSpPr>
              <a:spLocks noChangeArrowheads="1"/>
            </p:cNvSpPr>
            <p:nvPr/>
          </p:nvSpPr>
          <p:spPr bwMode="auto">
            <a:xfrm>
              <a:off x="2636071" y="5558352"/>
              <a:ext cx="644269" cy="2952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19" name="Group 518">
            <a:extLst>
              <a:ext uri="{FF2B5EF4-FFF2-40B4-BE49-F238E27FC236}">
                <a16:creationId xmlns:a16="http://schemas.microsoft.com/office/drawing/2014/main" id="{A8FAD785-8AC8-49C3-9097-096756178E13}"/>
              </a:ext>
            </a:extLst>
          </p:cNvPr>
          <p:cNvGrpSpPr/>
          <p:nvPr/>
        </p:nvGrpSpPr>
        <p:grpSpPr>
          <a:xfrm>
            <a:off x="5610262" y="1154447"/>
            <a:ext cx="8151385" cy="1535737"/>
            <a:chOff x="5370806" y="689829"/>
            <a:chExt cx="8151385" cy="1535737"/>
          </a:xfrm>
        </p:grpSpPr>
        <p:grpSp>
          <p:nvGrpSpPr>
            <p:cNvPr id="520" name="Group 519">
              <a:extLst>
                <a:ext uri="{FF2B5EF4-FFF2-40B4-BE49-F238E27FC236}">
                  <a16:creationId xmlns:a16="http://schemas.microsoft.com/office/drawing/2014/main" id="{79211B63-18A4-4F8F-AC86-23400C657DEE}"/>
                </a:ext>
              </a:extLst>
            </p:cNvPr>
            <p:cNvGrpSpPr/>
            <p:nvPr/>
          </p:nvGrpSpPr>
          <p:grpSpPr>
            <a:xfrm>
              <a:off x="6369545" y="879609"/>
              <a:ext cx="7152646" cy="1345957"/>
              <a:chOff x="6156569" y="485610"/>
              <a:chExt cx="7152646" cy="1345957"/>
            </a:xfrm>
          </p:grpSpPr>
          <p:sp>
            <p:nvSpPr>
              <p:cNvPr id="522" name="TextBox 521">
                <a:extLst>
                  <a:ext uri="{FF2B5EF4-FFF2-40B4-BE49-F238E27FC236}">
                    <a16:creationId xmlns:a16="http://schemas.microsoft.com/office/drawing/2014/main" id="{42CB56DE-91AB-4A89-B0B7-15F95CC6B138}"/>
                  </a:ext>
                </a:extLst>
              </p:cNvPr>
              <p:cNvSpPr txBox="1"/>
              <p:nvPr/>
            </p:nvSpPr>
            <p:spPr>
              <a:xfrm>
                <a:off x="8801523" y="1000570"/>
                <a:ext cx="4507692" cy="830997"/>
              </a:xfrm>
              <a:prstGeom prst="rect">
                <a:avLst/>
              </a:prstGeom>
              <a:noFill/>
            </p:spPr>
            <p:txBody>
              <a:bodyPr wrap="square" rtlCol="0">
                <a:spAutoFit/>
              </a:bodyPr>
              <a:lstStyle/>
              <a:p>
                <a:r>
                  <a:rPr lang="en-US" altLang="ko-KR" sz="1600" dirty="0">
                    <a:solidFill>
                      <a:schemeClr val="tx1">
                        <a:lumMod val="85000"/>
                        <a:lumOff val="15000"/>
                      </a:schemeClr>
                    </a:solidFill>
                    <a:latin typeface="Times New Roman" panose="02020603050405020304" pitchFamily="18" charset="0"/>
                    <a:cs typeface="Times New Roman" panose="02020603050405020304" pitchFamily="18" charset="0"/>
                  </a:rPr>
                  <a:t>-Slab preliminary design.</a:t>
                </a:r>
              </a:p>
              <a:p>
                <a:r>
                  <a:rPr lang="en-US" altLang="ko-KR" sz="1600" dirty="0">
                    <a:solidFill>
                      <a:schemeClr val="tx1">
                        <a:lumMod val="85000"/>
                        <a:lumOff val="15000"/>
                      </a:schemeClr>
                    </a:solidFill>
                    <a:latin typeface="Times New Roman" panose="02020603050405020304" pitchFamily="18" charset="0"/>
                    <a:cs typeface="Times New Roman" panose="02020603050405020304" pitchFamily="18" charset="0"/>
                  </a:rPr>
                  <a:t>-Beam preliminary design.</a:t>
                </a:r>
              </a:p>
              <a:p>
                <a:r>
                  <a:rPr lang="en-US" altLang="ko-KR" sz="1600" dirty="0">
                    <a:solidFill>
                      <a:schemeClr val="tx1">
                        <a:lumMod val="85000"/>
                        <a:lumOff val="15000"/>
                      </a:schemeClr>
                    </a:solidFill>
                    <a:latin typeface="Times New Roman" panose="02020603050405020304" pitchFamily="18" charset="0"/>
                    <a:cs typeface="Times New Roman" panose="02020603050405020304" pitchFamily="18" charset="0"/>
                  </a:rPr>
                  <a:t>-column preliminary design.</a:t>
                </a:r>
              </a:p>
            </p:txBody>
          </p:sp>
          <p:sp>
            <p:nvSpPr>
              <p:cNvPr id="523" name="TextBox 522">
                <a:extLst>
                  <a:ext uri="{FF2B5EF4-FFF2-40B4-BE49-F238E27FC236}">
                    <a16:creationId xmlns:a16="http://schemas.microsoft.com/office/drawing/2014/main" id="{B831105A-5E4E-47C1-8CFA-567C10A0F2EB}"/>
                  </a:ext>
                </a:extLst>
              </p:cNvPr>
              <p:cNvSpPr txBox="1"/>
              <p:nvPr/>
            </p:nvSpPr>
            <p:spPr>
              <a:xfrm>
                <a:off x="6156569" y="485610"/>
                <a:ext cx="4507692" cy="507831"/>
              </a:xfrm>
              <a:prstGeom prst="rect">
                <a:avLst/>
              </a:prstGeom>
              <a:noFill/>
            </p:spPr>
            <p:txBody>
              <a:bodyPr wrap="square" lIns="108000" rIns="108000" rtlCol="0">
                <a:spAutoFit/>
              </a:bodyPr>
              <a:lstStyle/>
              <a:p>
                <a:r>
                  <a:rPr lang="en-US" altLang="ko-KR" sz="2700" b="1" dirty="0">
                    <a:solidFill>
                      <a:schemeClr val="tx1">
                        <a:lumMod val="85000"/>
                        <a:lumOff val="15000"/>
                      </a:schemeClr>
                    </a:solidFill>
                    <a:cs typeface="Arial" pitchFamily="34" charset="0"/>
                  </a:rPr>
                  <a:t>Preliminary Design</a:t>
                </a:r>
                <a:endParaRPr lang="ko-KR" altLang="en-US" sz="2700" b="1" dirty="0">
                  <a:solidFill>
                    <a:schemeClr val="tx1">
                      <a:lumMod val="85000"/>
                      <a:lumOff val="15000"/>
                    </a:schemeClr>
                  </a:solidFill>
                  <a:cs typeface="Arial" pitchFamily="34" charset="0"/>
                </a:endParaRPr>
              </a:p>
            </p:txBody>
          </p:sp>
        </p:grpSp>
        <p:sp>
          <p:nvSpPr>
            <p:cNvPr id="521" name="TextBox 520">
              <a:extLst>
                <a:ext uri="{FF2B5EF4-FFF2-40B4-BE49-F238E27FC236}">
                  <a16:creationId xmlns:a16="http://schemas.microsoft.com/office/drawing/2014/main" id="{CA4229A1-7E6B-497E-ABCB-53CF7F63B457}"/>
                </a:ext>
              </a:extLst>
            </p:cNvPr>
            <p:cNvSpPr txBox="1"/>
            <p:nvPr/>
          </p:nvSpPr>
          <p:spPr>
            <a:xfrm>
              <a:off x="5370806" y="689829"/>
              <a:ext cx="1077420" cy="830997"/>
            </a:xfrm>
            <a:prstGeom prst="rect">
              <a:avLst/>
            </a:prstGeom>
            <a:noFill/>
          </p:spPr>
          <p:txBody>
            <a:bodyPr wrap="square" lIns="108000" rIns="108000" rtlCol="0">
              <a:spAutoFit/>
            </a:bodyPr>
            <a:lstStyle/>
            <a:p>
              <a:pPr algn="r"/>
              <a:r>
                <a:rPr lang="en-US" altLang="ko-KR" sz="4800" b="1" dirty="0">
                  <a:solidFill>
                    <a:schemeClr val="tx1">
                      <a:lumMod val="85000"/>
                      <a:lumOff val="15000"/>
                    </a:schemeClr>
                  </a:solidFill>
                  <a:cs typeface="Arial" pitchFamily="34" charset="0"/>
                </a:rPr>
                <a:t>02</a:t>
              </a:r>
              <a:endParaRPr lang="ko-KR" altLang="en-US" sz="4800" b="1" dirty="0">
                <a:solidFill>
                  <a:schemeClr val="tx1">
                    <a:lumMod val="85000"/>
                    <a:lumOff val="15000"/>
                  </a:schemeClr>
                </a:solidFill>
                <a:cs typeface="Arial" pitchFamily="34" charset="0"/>
              </a:endParaRPr>
            </a:p>
          </p:txBody>
        </p:sp>
      </p:grpSp>
      <p:grpSp>
        <p:nvGrpSpPr>
          <p:cNvPr id="524" name="Group 523">
            <a:extLst>
              <a:ext uri="{FF2B5EF4-FFF2-40B4-BE49-F238E27FC236}">
                <a16:creationId xmlns:a16="http://schemas.microsoft.com/office/drawing/2014/main" id="{41ECBB98-E891-4FC6-BDE8-370D937679A8}"/>
              </a:ext>
            </a:extLst>
          </p:cNvPr>
          <p:cNvGrpSpPr/>
          <p:nvPr/>
        </p:nvGrpSpPr>
        <p:grpSpPr>
          <a:xfrm>
            <a:off x="5602460" y="2383902"/>
            <a:ext cx="8159187" cy="1517806"/>
            <a:chOff x="5297663" y="764386"/>
            <a:chExt cx="8159187" cy="1517806"/>
          </a:xfrm>
        </p:grpSpPr>
        <p:grpSp>
          <p:nvGrpSpPr>
            <p:cNvPr id="525" name="Group 524">
              <a:extLst>
                <a:ext uri="{FF2B5EF4-FFF2-40B4-BE49-F238E27FC236}">
                  <a16:creationId xmlns:a16="http://schemas.microsoft.com/office/drawing/2014/main" id="{7427FAE8-C40F-4FEE-B88A-EB87A9FC1245}"/>
                </a:ext>
              </a:extLst>
            </p:cNvPr>
            <p:cNvGrpSpPr/>
            <p:nvPr/>
          </p:nvGrpSpPr>
          <p:grpSpPr>
            <a:xfrm>
              <a:off x="6288958" y="977495"/>
              <a:ext cx="7167892" cy="1304697"/>
              <a:chOff x="6075982" y="583496"/>
              <a:chExt cx="7167892" cy="1304697"/>
            </a:xfrm>
          </p:grpSpPr>
          <p:sp>
            <p:nvSpPr>
              <p:cNvPr id="527" name="TextBox 526">
                <a:extLst>
                  <a:ext uri="{FF2B5EF4-FFF2-40B4-BE49-F238E27FC236}">
                    <a16:creationId xmlns:a16="http://schemas.microsoft.com/office/drawing/2014/main" id="{11935C1B-9FB9-4214-A322-BBE88BD91BF7}"/>
                  </a:ext>
                </a:extLst>
              </p:cNvPr>
              <p:cNvSpPr txBox="1"/>
              <p:nvPr/>
            </p:nvSpPr>
            <p:spPr>
              <a:xfrm>
                <a:off x="8736182" y="1057196"/>
                <a:ext cx="4507692" cy="830997"/>
              </a:xfrm>
              <a:prstGeom prst="rect">
                <a:avLst/>
              </a:prstGeom>
              <a:noFill/>
            </p:spPr>
            <p:txBody>
              <a:bodyPr wrap="square" rtlCol="0">
                <a:spAutoFit/>
              </a:bodyPr>
              <a:lstStyle/>
              <a:p>
                <a:r>
                  <a:rPr lang="en-US" altLang="ko-KR" sz="1600" dirty="0">
                    <a:solidFill>
                      <a:schemeClr val="tx1">
                        <a:lumMod val="85000"/>
                        <a:lumOff val="15000"/>
                      </a:schemeClr>
                    </a:solidFill>
                    <a:latin typeface="Times New Roman" panose="02020603050405020304" pitchFamily="18" charset="0"/>
                    <a:cs typeface="Times New Roman" panose="02020603050405020304" pitchFamily="18" charset="0"/>
                  </a:rPr>
                  <a:t>-Introduction.</a:t>
                </a:r>
              </a:p>
              <a:p>
                <a:r>
                  <a:rPr lang="en-US" altLang="ko-KR" sz="1600" dirty="0">
                    <a:solidFill>
                      <a:schemeClr val="tx1">
                        <a:lumMod val="85000"/>
                        <a:lumOff val="15000"/>
                      </a:schemeClr>
                    </a:solidFill>
                    <a:latin typeface="Times New Roman" panose="02020603050405020304" pitchFamily="18" charset="0"/>
                    <a:cs typeface="Times New Roman" panose="02020603050405020304" pitchFamily="18" charset="0"/>
                  </a:rPr>
                  <a:t>-Define material, sections</a:t>
                </a:r>
              </a:p>
              <a:p>
                <a:r>
                  <a:rPr lang="en-US" altLang="ko-KR" sz="1600" dirty="0">
                    <a:solidFill>
                      <a:schemeClr val="tx1">
                        <a:lumMod val="85000"/>
                        <a:lumOff val="15000"/>
                      </a:schemeClr>
                    </a:solidFill>
                    <a:latin typeface="Times New Roman" panose="02020603050405020304" pitchFamily="18" charset="0"/>
                    <a:cs typeface="Times New Roman" panose="02020603050405020304" pitchFamily="18" charset="0"/>
                  </a:rPr>
                  <a:t> modifiers, and loads.</a:t>
                </a:r>
              </a:p>
            </p:txBody>
          </p:sp>
          <p:sp>
            <p:nvSpPr>
              <p:cNvPr id="528" name="TextBox 527">
                <a:extLst>
                  <a:ext uri="{FF2B5EF4-FFF2-40B4-BE49-F238E27FC236}">
                    <a16:creationId xmlns:a16="http://schemas.microsoft.com/office/drawing/2014/main" id="{EF6561FD-7370-4EC5-9755-4A2683568965}"/>
                  </a:ext>
                </a:extLst>
              </p:cNvPr>
              <p:cNvSpPr txBox="1"/>
              <p:nvPr/>
            </p:nvSpPr>
            <p:spPr>
              <a:xfrm>
                <a:off x="6075982" y="583496"/>
                <a:ext cx="4507692" cy="507831"/>
              </a:xfrm>
              <a:prstGeom prst="rect">
                <a:avLst/>
              </a:prstGeom>
              <a:noFill/>
            </p:spPr>
            <p:txBody>
              <a:bodyPr wrap="square" lIns="108000" rIns="108000" rtlCol="0">
                <a:spAutoFit/>
              </a:bodyPr>
              <a:lstStyle/>
              <a:p>
                <a:r>
                  <a:rPr lang="en-US" altLang="ko-KR" sz="2700" b="1" dirty="0">
                    <a:solidFill>
                      <a:schemeClr val="tx1">
                        <a:lumMod val="85000"/>
                        <a:lumOff val="15000"/>
                      </a:schemeClr>
                    </a:solidFill>
                    <a:cs typeface="Arial" pitchFamily="34" charset="0"/>
                  </a:rPr>
                  <a:t>Modeling and analysis</a:t>
                </a:r>
                <a:endParaRPr lang="ko-KR" altLang="en-US" sz="2700" b="1" dirty="0">
                  <a:solidFill>
                    <a:schemeClr val="tx1">
                      <a:lumMod val="85000"/>
                      <a:lumOff val="15000"/>
                    </a:schemeClr>
                  </a:solidFill>
                  <a:cs typeface="Arial" pitchFamily="34" charset="0"/>
                </a:endParaRPr>
              </a:p>
            </p:txBody>
          </p:sp>
        </p:grpSp>
        <p:sp>
          <p:nvSpPr>
            <p:cNvPr id="526" name="TextBox 525">
              <a:extLst>
                <a:ext uri="{FF2B5EF4-FFF2-40B4-BE49-F238E27FC236}">
                  <a16:creationId xmlns:a16="http://schemas.microsoft.com/office/drawing/2014/main" id="{FC8A8104-67B1-40D1-996D-4A3EEC17B248}"/>
                </a:ext>
              </a:extLst>
            </p:cNvPr>
            <p:cNvSpPr txBox="1"/>
            <p:nvPr/>
          </p:nvSpPr>
          <p:spPr>
            <a:xfrm>
              <a:off x="5297663" y="764386"/>
              <a:ext cx="1077420" cy="830997"/>
            </a:xfrm>
            <a:prstGeom prst="rect">
              <a:avLst/>
            </a:prstGeom>
            <a:noFill/>
          </p:spPr>
          <p:txBody>
            <a:bodyPr wrap="square" lIns="108000" rIns="108000" rtlCol="0">
              <a:spAutoFit/>
            </a:bodyPr>
            <a:lstStyle/>
            <a:p>
              <a:pPr algn="r"/>
              <a:r>
                <a:rPr lang="en-US" altLang="ko-KR" sz="4800" b="1" dirty="0">
                  <a:solidFill>
                    <a:schemeClr val="tx1">
                      <a:lumMod val="85000"/>
                      <a:lumOff val="15000"/>
                    </a:schemeClr>
                  </a:solidFill>
                  <a:cs typeface="Arial" pitchFamily="34" charset="0"/>
                </a:rPr>
                <a:t>03</a:t>
              </a:r>
              <a:endParaRPr lang="ko-KR" altLang="en-US" sz="4800" b="1" dirty="0">
                <a:solidFill>
                  <a:schemeClr val="tx1">
                    <a:lumMod val="85000"/>
                    <a:lumOff val="15000"/>
                  </a:schemeClr>
                </a:solidFill>
                <a:cs typeface="Arial" pitchFamily="34" charset="0"/>
              </a:endParaRPr>
            </a:p>
          </p:txBody>
        </p:sp>
      </p:grpSp>
      <p:grpSp>
        <p:nvGrpSpPr>
          <p:cNvPr id="529" name="Group 528">
            <a:extLst>
              <a:ext uri="{FF2B5EF4-FFF2-40B4-BE49-F238E27FC236}">
                <a16:creationId xmlns:a16="http://schemas.microsoft.com/office/drawing/2014/main" id="{BE6A5442-66B9-4C76-BA02-4CE800AE5CE2}"/>
              </a:ext>
            </a:extLst>
          </p:cNvPr>
          <p:cNvGrpSpPr/>
          <p:nvPr/>
        </p:nvGrpSpPr>
        <p:grpSpPr>
          <a:xfrm>
            <a:off x="5610262" y="3613357"/>
            <a:ext cx="8145155" cy="1297072"/>
            <a:chOff x="5290832" y="851532"/>
            <a:chExt cx="8145155" cy="1297072"/>
          </a:xfrm>
        </p:grpSpPr>
        <p:grpSp>
          <p:nvGrpSpPr>
            <p:cNvPr id="530" name="Group 529">
              <a:extLst>
                <a:ext uri="{FF2B5EF4-FFF2-40B4-BE49-F238E27FC236}">
                  <a16:creationId xmlns:a16="http://schemas.microsoft.com/office/drawing/2014/main" id="{6EA0E41B-9859-42D3-A54F-764C9A535E0E}"/>
                </a:ext>
              </a:extLst>
            </p:cNvPr>
            <p:cNvGrpSpPr/>
            <p:nvPr/>
          </p:nvGrpSpPr>
          <p:grpSpPr>
            <a:xfrm>
              <a:off x="6289571" y="963361"/>
              <a:ext cx="7146416" cy="1185243"/>
              <a:chOff x="6076595" y="569362"/>
              <a:chExt cx="7146416" cy="1185243"/>
            </a:xfrm>
          </p:grpSpPr>
          <p:sp>
            <p:nvSpPr>
              <p:cNvPr id="532" name="TextBox 531">
                <a:extLst>
                  <a:ext uri="{FF2B5EF4-FFF2-40B4-BE49-F238E27FC236}">
                    <a16:creationId xmlns:a16="http://schemas.microsoft.com/office/drawing/2014/main" id="{56C4B5CF-EC41-4180-9E0D-C17324640EAD}"/>
                  </a:ext>
                </a:extLst>
              </p:cNvPr>
              <p:cNvSpPr txBox="1"/>
              <p:nvPr/>
            </p:nvSpPr>
            <p:spPr>
              <a:xfrm>
                <a:off x="8715319" y="923608"/>
                <a:ext cx="4507692" cy="830997"/>
              </a:xfrm>
              <a:prstGeom prst="rect">
                <a:avLst/>
              </a:prstGeom>
              <a:noFill/>
            </p:spPr>
            <p:txBody>
              <a:bodyPr wrap="square" rtlCol="0">
                <a:spAutoFit/>
              </a:bodyPr>
              <a:lstStyle/>
              <a:p>
                <a:r>
                  <a:rPr lang="en-US" altLang="ko-KR" sz="1600" dirty="0">
                    <a:solidFill>
                      <a:schemeClr val="tx1">
                        <a:lumMod val="85000"/>
                        <a:lumOff val="15000"/>
                      </a:schemeClr>
                    </a:solidFill>
                    <a:latin typeface="Times New Roman" panose="02020603050405020304" pitchFamily="18" charset="0"/>
                    <a:cs typeface="Times New Roman" panose="02020603050405020304" pitchFamily="18" charset="0"/>
                  </a:rPr>
                  <a:t>-Introduction.</a:t>
                </a:r>
              </a:p>
              <a:p>
                <a:r>
                  <a:rPr lang="en-US" altLang="ko-KR" sz="1600" dirty="0">
                    <a:solidFill>
                      <a:schemeClr val="tx1">
                        <a:lumMod val="85000"/>
                        <a:lumOff val="15000"/>
                      </a:schemeClr>
                    </a:solidFill>
                    <a:latin typeface="Times New Roman" panose="02020603050405020304" pitchFamily="18" charset="0"/>
                    <a:cs typeface="Times New Roman" panose="02020603050405020304" pitchFamily="18" charset="0"/>
                  </a:rPr>
                  <a:t>-Model Checks.</a:t>
                </a:r>
              </a:p>
              <a:p>
                <a:r>
                  <a:rPr lang="en-US" altLang="ko-KR" sz="1600" dirty="0">
                    <a:solidFill>
                      <a:schemeClr val="tx1">
                        <a:lumMod val="85000"/>
                        <a:lumOff val="15000"/>
                      </a:schemeClr>
                    </a:solidFill>
                    <a:latin typeface="Times New Roman" panose="02020603050405020304" pitchFamily="18" charset="0"/>
                    <a:cs typeface="Times New Roman" panose="02020603050405020304" pitchFamily="18" charset="0"/>
                  </a:rPr>
                  <a:t>-Design checks.</a:t>
                </a:r>
              </a:p>
            </p:txBody>
          </p:sp>
          <p:sp>
            <p:nvSpPr>
              <p:cNvPr id="533" name="TextBox 532">
                <a:extLst>
                  <a:ext uri="{FF2B5EF4-FFF2-40B4-BE49-F238E27FC236}">
                    <a16:creationId xmlns:a16="http://schemas.microsoft.com/office/drawing/2014/main" id="{2346C14C-1F16-4F96-9ACE-C9571706B312}"/>
                  </a:ext>
                </a:extLst>
              </p:cNvPr>
              <p:cNvSpPr txBox="1"/>
              <p:nvPr/>
            </p:nvSpPr>
            <p:spPr>
              <a:xfrm>
                <a:off x="6076595" y="569362"/>
                <a:ext cx="4507692" cy="507831"/>
              </a:xfrm>
              <a:prstGeom prst="rect">
                <a:avLst/>
              </a:prstGeom>
              <a:noFill/>
            </p:spPr>
            <p:txBody>
              <a:bodyPr wrap="square" lIns="108000" rIns="108000" rtlCol="0">
                <a:spAutoFit/>
              </a:bodyPr>
              <a:lstStyle/>
              <a:p>
                <a:r>
                  <a:rPr lang="en-US" altLang="ko-KR" sz="2700" b="1" dirty="0">
                    <a:solidFill>
                      <a:schemeClr val="tx1">
                        <a:lumMod val="85000"/>
                        <a:lumOff val="15000"/>
                      </a:schemeClr>
                    </a:solidFill>
                    <a:cs typeface="Arial" pitchFamily="34" charset="0"/>
                  </a:rPr>
                  <a:t>Checks</a:t>
                </a:r>
                <a:endParaRPr lang="ko-KR" altLang="en-US" sz="2700" b="1" dirty="0">
                  <a:solidFill>
                    <a:schemeClr val="tx1">
                      <a:lumMod val="85000"/>
                      <a:lumOff val="15000"/>
                    </a:schemeClr>
                  </a:solidFill>
                  <a:cs typeface="Arial" pitchFamily="34" charset="0"/>
                </a:endParaRPr>
              </a:p>
            </p:txBody>
          </p:sp>
        </p:grpSp>
        <p:sp>
          <p:nvSpPr>
            <p:cNvPr id="531" name="TextBox 530">
              <a:extLst>
                <a:ext uri="{FF2B5EF4-FFF2-40B4-BE49-F238E27FC236}">
                  <a16:creationId xmlns:a16="http://schemas.microsoft.com/office/drawing/2014/main" id="{5C81FCFF-3D2F-4EF9-A74F-806FD3150BD8}"/>
                </a:ext>
              </a:extLst>
            </p:cNvPr>
            <p:cNvSpPr txBox="1"/>
            <p:nvPr/>
          </p:nvSpPr>
          <p:spPr>
            <a:xfrm>
              <a:off x="5290832" y="851532"/>
              <a:ext cx="1077420" cy="830997"/>
            </a:xfrm>
            <a:prstGeom prst="rect">
              <a:avLst/>
            </a:prstGeom>
            <a:noFill/>
          </p:spPr>
          <p:txBody>
            <a:bodyPr wrap="square" lIns="108000" rIns="108000" rtlCol="0">
              <a:spAutoFit/>
            </a:bodyPr>
            <a:lstStyle/>
            <a:p>
              <a:pPr algn="r"/>
              <a:r>
                <a:rPr lang="en-US" altLang="ko-KR" sz="4800" b="1" dirty="0">
                  <a:solidFill>
                    <a:schemeClr val="tx1">
                      <a:lumMod val="85000"/>
                      <a:lumOff val="15000"/>
                    </a:schemeClr>
                  </a:solidFill>
                  <a:cs typeface="Arial" pitchFamily="34" charset="0"/>
                </a:rPr>
                <a:t>04</a:t>
              </a:r>
              <a:endParaRPr lang="ko-KR" altLang="en-US" sz="4800" b="1" dirty="0">
                <a:solidFill>
                  <a:schemeClr val="tx1">
                    <a:lumMod val="85000"/>
                    <a:lumOff val="15000"/>
                  </a:schemeClr>
                </a:solidFill>
                <a:cs typeface="Arial" pitchFamily="34" charset="0"/>
              </a:endParaRPr>
            </a:p>
          </p:txBody>
        </p:sp>
      </p:grpSp>
      <p:grpSp>
        <p:nvGrpSpPr>
          <p:cNvPr id="191" name="Group 528">
            <a:extLst>
              <a:ext uri="{FF2B5EF4-FFF2-40B4-BE49-F238E27FC236}">
                <a16:creationId xmlns:a16="http://schemas.microsoft.com/office/drawing/2014/main" id="{BE6A5442-66B9-4C76-BA02-4CE800AE5CE2}"/>
              </a:ext>
            </a:extLst>
          </p:cNvPr>
          <p:cNvGrpSpPr/>
          <p:nvPr/>
        </p:nvGrpSpPr>
        <p:grpSpPr>
          <a:xfrm>
            <a:off x="5531581" y="4755246"/>
            <a:ext cx="7823399" cy="1976022"/>
            <a:chOff x="5382054" y="-54376"/>
            <a:chExt cx="7823399" cy="1976022"/>
          </a:xfrm>
        </p:grpSpPr>
        <p:grpSp>
          <p:nvGrpSpPr>
            <p:cNvPr id="192" name="Group 529">
              <a:extLst>
                <a:ext uri="{FF2B5EF4-FFF2-40B4-BE49-F238E27FC236}">
                  <a16:creationId xmlns:a16="http://schemas.microsoft.com/office/drawing/2014/main" id="{6EA0E41B-9859-42D3-A54F-764C9A535E0E}"/>
                </a:ext>
              </a:extLst>
            </p:cNvPr>
            <p:cNvGrpSpPr/>
            <p:nvPr/>
          </p:nvGrpSpPr>
          <p:grpSpPr>
            <a:xfrm>
              <a:off x="6577145" y="598207"/>
              <a:ext cx="6628308" cy="1323439"/>
              <a:chOff x="6364169" y="204208"/>
              <a:chExt cx="6628308" cy="1323439"/>
            </a:xfrm>
          </p:grpSpPr>
          <p:sp>
            <p:nvSpPr>
              <p:cNvPr id="194" name="TextBox 531">
                <a:extLst>
                  <a:ext uri="{FF2B5EF4-FFF2-40B4-BE49-F238E27FC236}">
                    <a16:creationId xmlns:a16="http://schemas.microsoft.com/office/drawing/2014/main" id="{56C4B5CF-EC41-4180-9E0D-C17324640EAD}"/>
                  </a:ext>
                </a:extLst>
              </p:cNvPr>
              <p:cNvSpPr txBox="1"/>
              <p:nvPr/>
            </p:nvSpPr>
            <p:spPr>
              <a:xfrm>
                <a:off x="8484785" y="204208"/>
                <a:ext cx="4507692" cy="1323439"/>
              </a:xfrm>
              <a:prstGeom prst="rect">
                <a:avLst/>
              </a:prstGeom>
              <a:noFill/>
            </p:spPr>
            <p:txBody>
              <a:bodyPr wrap="square" rtlCol="0">
                <a:spAutoFit/>
              </a:bodyPr>
              <a:lstStyle/>
              <a:p>
                <a:r>
                  <a:rPr lang="en-US" altLang="ko-KR" sz="1600" dirty="0">
                    <a:solidFill>
                      <a:schemeClr val="tx1">
                        <a:lumMod val="85000"/>
                        <a:lumOff val="15000"/>
                      </a:schemeClr>
                    </a:solidFill>
                    <a:latin typeface="Times New Roman" panose="02020603050405020304" pitchFamily="18" charset="0"/>
                    <a:cs typeface="Times New Roman" panose="02020603050405020304" pitchFamily="18" charset="0"/>
                  </a:rPr>
                  <a:t>- Shear wall design.</a:t>
                </a:r>
              </a:p>
              <a:p>
                <a:r>
                  <a:rPr lang="en-US" altLang="ko-KR" sz="1600" dirty="0">
                    <a:solidFill>
                      <a:schemeClr val="tx1">
                        <a:lumMod val="85000"/>
                        <a:lumOff val="15000"/>
                      </a:schemeClr>
                    </a:solidFill>
                    <a:latin typeface="Times New Roman" panose="02020603050405020304" pitchFamily="18" charset="0"/>
                    <a:cs typeface="Times New Roman" panose="02020603050405020304" pitchFamily="18" charset="0"/>
                  </a:rPr>
                  <a:t>-Beam design.</a:t>
                </a:r>
              </a:p>
              <a:p>
                <a:r>
                  <a:rPr lang="en-US" altLang="ko-KR" sz="1600" dirty="0">
                    <a:solidFill>
                      <a:schemeClr val="tx1">
                        <a:lumMod val="85000"/>
                        <a:lumOff val="15000"/>
                      </a:schemeClr>
                    </a:solidFill>
                    <a:latin typeface="Times New Roman" panose="02020603050405020304" pitchFamily="18" charset="0"/>
                    <a:cs typeface="Times New Roman" panose="02020603050405020304" pitchFamily="18" charset="0"/>
                  </a:rPr>
                  <a:t>-Column design.</a:t>
                </a:r>
              </a:p>
              <a:p>
                <a:r>
                  <a:rPr lang="en-US" altLang="ko-KR" sz="1600" dirty="0">
                    <a:solidFill>
                      <a:schemeClr val="tx1">
                        <a:lumMod val="85000"/>
                        <a:lumOff val="15000"/>
                      </a:schemeClr>
                    </a:solidFill>
                    <a:latin typeface="Times New Roman" panose="02020603050405020304" pitchFamily="18" charset="0"/>
                    <a:cs typeface="Times New Roman" panose="02020603050405020304" pitchFamily="18" charset="0"/>
                  </a:rPr>
                  <a:t>-Slab design.</a:t>
                </a:r>
              </a:p>
              <a:p>
                <a:r>
                  <a:rPr lang="en-US" altLang="ko-KR" sz="1600" dirty="0">
                    <a:solidFill>
                      <a:schemeClr val="tx1">
                        <a:lumMod val="85000"/>
                        <a:lumOff val="15000"/>
                      </a:schemeClr>
                    </a:solidFill>
                    <a:latin typeface="Times New Roman" panose="02020603050405020304" pitchFamily="18" charset="0"/>
                    <a:cs typeface="Times New Roman" panose="02020603050405020304" pitchFamily="18" charset="0"/>
                  </a:rPr>
                  <a:t>- Footing design.</a:t>
                </a:r>
              </a:p>
            </p:txBody>
          </p:sp>
          <p:sp>
            <p:nvSpPr>
              <p:cNvPr id="195" name="TextBox 532">
                <a:extLst>
                  <a:ext uri="{FF2B5EF4-FFF2-40B4-BE49-F238E27FC236}">
                    <a16:creationId xmlns:a16="http://schemas.microsoft.com/office/drawing/2014/main" id="{2346C14C-1F16-4F96-9ACE-C9571706B312}"/>
                  </a:ext>
                </a:extLst>
              </p:cNvPr>
              <p:cNvSpPr txBox="1"/>
              <p:nvPr/>
            </p:nvSpPr>
            <p:spPr>
              <a:xfrm>
                <a:off x="6364169" y="434642"/>
                <a:ext cx="4507692" cy="507831"/>
              </a:xfrm>
              <a:prstGeom prst="rect">
                <a:avLst/>
              </a:prstGeom>
              <a:noFill/>
            </p:spPr>
            <p:txBody>
              <a:bodyPr wrap="square" lIns="108000" rIns="108000" rtlCol="0">
                <a:spAutoFit/>
              </a:bodyPr>
              <a:lstStyle/>
              <a:p>
                <a:r>
                  <a:rPr lang="en-US" altLang="ko-KR" sz="2700" b="1" dirty="0">
                    <a:solidFill>
                      <a:schemeClr val="tx1">
                        <a:lumMod val="85000"/>
                        <a:lumOff val="15000"/>
                      </a:schemeClr>
                    </a:solidFill>
                    <a:cs typeface="Arial" pitchFamily="34" charset="0"/>
                  </a:rPr>
                  <a:t>Design</a:t>
                </a:r>
                <a:endParaRPr lang="ko-KR" altLang="en-US" sz="2700" b="1" dirty="0">
                  <a:solidFill>
                    <a:schemeClr val="tx1">
                      <a:lumMod val="85000"/>
                      <a:lumOff val="15000"/>
                    </a:schemeClr>
                  </a:solidFill>
                  <a:cs typeface="Arial" pitchFamily="34" charset="0"/>
                </a:endParaRPr>
              </a:p>
            </p:txBody>
          </p:sp>
        </p:grpSp>
        <p:sp>
          <p:nvSpPr>
            <p:cNvPr id="193" name="TextBox 530">
              <a:extLst>
                <a:ext uri="{FF2B5EF4-FFF2-40B4-BE49-F238E27FC236}">
                  <a16:creationId xmlns:a16="http://schemas.microsoft.com/office/drawing/2014/main" id="{5C81FCFF-3D2F-4EF9-A74F-806FD3150BD8}"/>
                </a:ext>
              </a:extLst>
            </p:cNvPr>
            <p:cNvSpPr txBox="1"/>
            <p:nvPr/>
          </p:nvSpPr>
          <p:spPr>
            <a:xfrm>
              <a:off x="5382054" y="-54376"/>
              <a:ext cx="1077420" cy="830997"/>
            </a:xfrm>
            <a:prstGeom prst="rect">
              <a:avLst/>
            </a:prstGeom>
            <a:noFill/>
          </p:spPr>
          <p:txBody>
            <a:bodyPr wrap="square" lIns="108000" rIns="108000" rtlCol="0">
              <a:spAutoFit/>
            </a:bodyPr>
            <a:lstStyle/>
            <a:p>
              <a:pPr algn="r"/>
              <a:r>
                <a:rPr lang="en-US" altLang="ko-KR" sz="4800" b="1" dirty="0">
                  <a:solidFill>
                    <a:schemeClr val="tx1">
                      <a:lumMod val="85000"/>
                      <a:lumOff val="15000"/>
                    </a:schemeClr>
                  </a:solidFill>
                  <a:cs typeface="Arial" pitchFamily="34" charset="0"/>
                </a:rPr>
                <a:t>05</a:t>
              </a:r>
              <a:endParaRPr lang="ko-KR" altLang="en-US" sz="4800" b="1" dirty="0">
                <a:solidFill>
                  <a:schemeClr val="tx1">
                    <a:lumMod val="85000"/>
                    <a:lumOff val="15000"/>
                  </a:schemeClr>
                </a:solidFill>
                <a:cs typeface="Arial" pitchFamily="34" charset="0"/>
              </a:endParaRPr>
            </a:p>
          </p:txBody>
        </p:sp>
      </p:grpSp>
      <p:sp>
        <p:nvSpPr>
          <p:cNvPr id="196" name="TextBox 195">
            <a:extLst>
              <a:ext uri="{FF2B5EF4-FFF2-40B4-BE49-F238E27FC236}">
                <a16:creationId xmlns:a16="http://schemas.microsoft.com/office/drawing/2014/main" id="{CC68ACE7-4554-4F33-92B5-13807D3D29FD}"/>
              </a:ext>
            </a:extLst>
          </p:cNvPr>
          <p:cNvSpPr txBox="1"/>
          <p:nvPr/>
        </p:nvSpPr>
        <p:spPr>
          <a:xfrm>
            <a:off x="6530224" y="4912066"/>
            <a:ext cx="4507692" cy="507831"/>
          </a:xfrm>
          <a:prstGeom prst="rect">
            <a:avLst/>
          </a:prstGeom>
          <a:noFill/>
        </p:spPr>
        <p:txBody>
          <a:bodyPr wrap="square" lIns="108000" rIns="108000" rtlCol="0">
            <a:spAutoFit/>
          </a:bodyPr>
          <a:lstStyle/>
          <a:p>
            <a:r>
              <a:rPr lang="en-US" altLang="ko-KR" sz="2700" b="1" dirty="0">
                <a:solidFill>
                  <a:schemeClr val="tx1">
                    <a:lumMod val="85000"/>
                    <a:lumOff val="15000"/>
                  </a:schemeClr>
                </a:solidFill>
                <a:cs typeface="Arial" pitchFamily="34" charset="0"/>
              </a:rPr>
              <a:t>Seismic load calculation</a:t>
            </a:r>
            <a:endParaRPr lang="ko-KR" altLang="en-US" sz="2700" b="1" dirty="0">
              <a:solidFill>
                <a:schemeClr val="tx1">
                  <a:lumMod val="85000"/>
                  <a:lumOff val="15000"/>
                </a:schemeClr>
              </a:solidFill>
              <a:cs typeface="Arial" pitchFamily="34" charset="0"/>
            </a:endParaRPr>
          </a:p>
        </p:txBody>
      </p:sp>
      <p:sp>
        <p:nvSpPr>
          <p:cNvPr id="197" name="TextBox 530">
            <a:extLst>
              <a:ext uri="{FF2B5EF4-FFF2-40B4-BE49-F238E27FC236}">
                <a16:creationId xmlns:a16="http://schemas.microsoft.com/office/drawing/2014/main" id="{72654E90-6F15-4F42-9C70-81F4633465F4}"/>
              </a:ext>
            </a:extLst>
          </p:cNvPr>
          <p:cNvSpPr txBox="1"/>
          <p:nvPr/>
        </p:nvSpPr>
        <p:spPr>
          <a:xfrm>
            <a:off x="5531581" y="5480904"/>
            <a:ext cx="1077420" cy="830997"/>
          </a:xfrm>
          <a:prstGeom prst="rect">
            <a:avLst/>
          </a:prstGeom>
          <a:noFill/>
        </p:spPr>
        <p:txBody>
          <a:bodyPr wrap="square" lIns="108000" rIns="108000" rtlCol="0">
            <a:spAutoFit/>
          </a:bodyPr>
          <a:lstStyle/>
          <a:p>
            <a:pPr algn="r"/>
            <a:r>
              <a:rPr lang="en-US" altLang="ko-KR" sz="4800" b="1" dirty="0">
                <a:solidFill>
                  <a:schemeClr val="tx1">
                    <a:lumMod val="85000"/>
                    <a:lumOff val="15000"/>
                  </a:schemeClr>
                </a:solidFill>
                <a:cs typeface="Arial" pitchFamily="34" charset="0"/>
              </a:rPr>
              <a:t>06</a:t>
            </a:r>
            <a:endParaRPr lang="ko-KR" altLang="en-US" sz="4800" b="1" dirty="0">
              <a:solidFill>
                <a:schemeClr val="tx1">
                  <a:lumMod val="85000"/>
                  <a:lumOff val="15000"/>
                </a:schemeClr>
              </a:solidFill>
              <a:cs typeface="Arial" pitchFamily="34" charset="0"/>
            </a:endParaRPr>
          </a:p>
        </p:txBody>
      </p:sp>
    </p:spTree>
    <p:extLst>
      <p:ext uri="{BB962C8B-B14F-4D97-AF65-F5344CB8AC3E}">
        <p14:creationId xmlns:p14="http://schemas.microsoft.com/office/powerpoint/2010/main" val="40333848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hevron 3">
            <a:extLst>
              <a:ext uri="{FF2B5EF4-FFF2-40B4-BE49-F238E27FC236}">
                <a16:creationId xmlns:a16="http://schemas.microsoft.com/office/drawing/2014/main" id="{C34A01BC-37A8-4985-B69F-190565902D91}"/>
              </a:ext>
            </a:extLst>
          </p:cNvPr>
          <p:cNvSpPr/>
          <p:nvPr/>
        </p:nvSpPr>
        <p:spPr>
          <a:xfrm>
            <a:off x="424639" y="2571944"/>
            <a:ext cx="478800" cy="558600"/>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p:sp>
        <p:nvSpPr>
          <p:cNvPr id="6" name="Chevron 3">
            <a:extLst>
              <a:ext uri="{FF2B5EF4-FFF2-40B4-BE49-F238E27FC236}">
                <a16:creationId xmlns:a16="http://schemas.microsoft.com/office/drawing/2014/main" id="{9A85A553-8B14-4EF9-B151-93AEBB34869B}"/>
              </a:ext>
            </a:extLst>
          </p:cNvPr>
          <p:cNvSpPr/>
          <p:nvPr/>
        </p:nvSpPr>
        <p:spPr>
          <a:xfrm>
            <a:off x="400426" y="3479717"/>
            <a:ext cx="478800" cy="558600"/>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p:sp>
        <p:nvSpPr>
          <p:cNvPr id="8" name="TextBox 7">
            <a:extLst>
              <a:ext uri="{FF2B5EF4-FFF2-40B4-BE49-F238E27FC236}">
                <a16:creationId xmlns:a16="http://schemas.microsoft.com/office/drawing/2014/main" id="{08C8FCD8-9377-4B63-8E3F-757328E4450A}"/>
              </a:ext>
            </a:extLst>
          </p:cNvPr>
          <p:cNvSpPr txBox="1"/>
          <p:nvPr/>
        </p:nvSpPr>
        <p:spPr>
          <a:xfrm>
            <a:off x="903439" y="3514127"/>
            <a:ext cx="10582741" cy="430887"/>
          </a:xfrm>
          <a:prstGeom prst="rect">
            <a:avLst/>
          </a:prstGeom>
          <a:noFill/>
        </p:spPr>
        <p:txBody>
          <a:bodyPr wrap="square" rtlCol="0" anchor="ctr">
            <a:spAutoFit/>
          </a:bodyPr>
          <a:lstStyle/>
          <a:p>
            <a:r>
              <a:rPr lang="en-US" altLang="ko-KR" sz="2200" dirty="0">
                <a:solidFill>
                  <a:schemeClr val="bg1"/>
                </a:solidFill>
                <a:latin typeface="Times New Roman" panose="02020603050405020304" pitchFamily="18" charset="0"/>
                <a:cs typeface="Times New Roman" panose="02020603050405020304" pitchFamily="18" charset="0"/>
              </a:rPr>
              <a:t>All supports will be model as pin support.</a:t>
            </a:r>
            <a:endParaRPr lang="ko-KR" altLang="en-US" sz="2200" dirty="0">
              <a:solidFill>
                <a:schemeClr val="bg1"/>
              </a:solidFill>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906A61BF-4EB0-432A-B43A-DDB873AD05BC}"/>
              </a:ext>
            </a:extLst>
          </p:cNvPr>
          <p:cNvSpPr txBox="1"/>
          <p:nvPr/>
        </p:nvSpPr>
        <p:spPr>
          <a:xfrm>
            <a:off x="925422" y="4364518"/>
            <a:ext cx="10582741" cy="430887"/>
          </a:xfrm>
          <a:prstGeom prst="rect">
            <a:avLst/>
          </a:prstGeom>
          <a:noFill/>
        </p:spPr>
        <p:txBody>
          <a:bodyPr wrap="square" rtlCol="0" anchor="ctr">
            <a:spAutoFit/>
          </a:bodyPr>
          <a:lstStyle/>
          <a:p>
            <a:r>
              <a:rPr lang="en-US" altLang="ko-KR" sz="2200" dirty="0">
                <a:solidFill>
                  <a:schemeClr val="bg1"/>
                </a:solidFill>
                <a:latin typeface="Times New Roman" panose="02020603050405020304" pitchFamily="18" charset="0"/>
                <a:cs typeface="Times New Roman" panose="02020603050405020304" pitchFamily="18" charset="0"/>
              </a:rPr>
              <a:t>Exterior partition as linear load and interior partition as distributed load.</a:t>
            </a:r>
            <a:endParaRPr lang="ko-KR" altLang="en-US" sz="2200" dirty="0">
              <a:solidFill>
                <a:schemeClr val="bg1"/>
              </a:solidFill>
              <a:latin typeface="Times New Roman" panose="02020603050405020304" pitchFamily="18" charset="0"/>
              <a:cs typeface="Times New Roman" panose="02020603050405020304" pitchFamily="18" charset="0"/>
            </a:endParaRPr>
          </a:p>
        </p:txBody>
      </p:sp>
      <p:sp>
        <p:nvSpPr>
          <p:cNvPr id="11" name="TextBox 10">
            <a:extLst>
              <a:ext uri="{FF2B5EF4-FFF2-40B4-BE49-F238E27FC236}">
                <a16:creationId xmlns:a16="http://schemas.microsoft.com/office/drawing/2014/main" id="{FC7A0266-7E29-4086-B7F1-4ABF600EE9E9}"/>
              </a:ext>
            </a:extLst>
          </p:cNvPr>
          <p:cNvSpPr txBox="1"/>
          <p:nvPr/>
        </p:nvSpPr>
        <p:spPr>
          <a:xfrm>
            <a:off x="214509" y="529302"/>
            <a:ext cx="7962082" cy="923330"/>
          </a:xfrm>
          <a:prstGeom prst="rect">
            <a:avLst/>
          </a:prstGeom>
          <a:noFill/>
        </p:spPr>
        <p:txBody>
          <a:bodyPr wrap="square" rtlCol="0" anchor="ctr">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03 Modeling and analysis</a:t>
            </a:r>
            <a:endParaRPr lang="ko-KR" altLang="en-US" sz="5400" dirty="0">
              <a:solidFill>
                <a:schemeClr val="bg1"/>
              </a:solidFill>
              <a:latin typeface="Times New Roman" panose="02020603050405020304" pitchFamily="18" charset="0"/>
              <a:cs typeface="Times New Roman" panose="02020603050405020304" pitchFamily="18" charset="0"/>
            </a:endParaRPr>
          </a:p>
        </p:txBody>
      </p:sp>
      <p:sp>
        <p:nvSpPr>
          <p:cNvPr id="12" name="TextBox 11">
            <a:extLst>
              <a:ext uri="{FF2B5EF4-FFF2-40B4-BE49-F238E27FC236}">
                <a16:creationId xmlns:a16="http://schemas.microsoft.com/office/drawing/2014/main" id="{CEE5BF68-152C-4B3A-9E54-1AD61F400F5D}"/>
              </a:ext>
            </a:extLst>
          </p:cNvPr>
          <p:cNvSpPr txBox="1"/>
          <p:nvPr/>
        </p:nvSpPr>
        <p:spPr>
          <a:xfrm>
            <a:off x="372489" y="1521828"/>
            <a:ext cx="6163615" cy="584775"/>
          </a:xfrm>
          <a:prstGeom prst="rect">
            <a:avLst/>
          </a:prstGeom>
          <a:noFill/>
        </p:spPr>
        <p:txBody>
          <a:bodyPr wrap="square" rtlCol="0">
            <a:spAutoFit/>
          </a:bodyPr>
          <a:lstStyle/>
          <a:p>
            <a:r>
              <a:rPr lang="en-US" altLang="ko-KR" sz="3200" dirty="0">
                <a:solidFill>
                  <a:schemeClr val="bg1"/>
                </a:solidFill>
                <a:latin typeface="Times New Roman" panose="02020603050405020304" pitchFamily="18" charset="0"/>
                <a:cs typeface="Times New Roman" panose="02020603050405020304" pitchFamily="18" charset="0"/>
              </a:rPr>
              <a:t>Introduction:- </a:t>
            </a:r>
          </a:p>
        </p:txBody>
      </p:sp>
      <p:sp>
        <p:nvSpPr>
          <p:cNvPr id="13" name="TextBox 12">
            <a:extLst>
              <a:ext uri="{FF2B5EF4-FFF2-40B4-BE49-F238E27FC236}">
                <a16:creationId xmlns:a16="http://schemas.microsoft.com/office/drawing/2014/main" id="{31B354D6-1298-4270-88FC-B8B874E35B7A}"/>
              </a:ext>
            </a:extLst>
          </p:cNvPr>
          <p:cNvSpPr txBox="1"/>
          <p:nvPr/>
        </p:nvSpPr>
        <p:spPr>
          <a:xfrm>
            <a:off x="879226" y="2630725"/>
            <a:ext cx="10582741" cy="430887"/>
          </a:xfrm>
          <a:prstGeom prst="rect">
            <a:avLst/>
          </a:prstGeom>
          <a:noFill/>
        </p:spPr>
        <p:txBody>
          <a:bodyPr wrap="square" rtlCol="0" anchor="ctr">
            <a:spAutoFit/>
          </a:bodyPr>
          <a:lstStyle/>
          <a:p>
            <a:r>
              <a:rPr lang="en-US" altLang="ko-KR" sz="2200" dirty="0">
                <a:solidFill>
                  <a:schemeClr val="bg1"/>
                </a:solidFill>
                <a:latin typeface="Times New Roman" panose="02020603050405020304" pitchFamily="18" charset="0"/>
                <a:cs typeface="Times New Roman" panose="02020603050405020304" pitchFamily="18" charset="0"/>
              </a:rPr>
              <a:t>Modeling and analysis will performed by using ETABS 18 program.</a:t>
            </a:r>
            <a:endParaRPr lang="ko-KR" altLang="en-US" sz="2200" dirty="0">
              <a:solidFill>
                <a:schemeClr val="bg1"/>
              </a:solidFill>
              <a:latin typeface="Times New Roman" panose="02020603050405020304" pitchFamily="18" charset="0"/>
              <a:cs typeface="Times New Roman" panose="02020603050405020304" pitchFamily="18" charset="0"/>
            </a:endParaRPr>
          </a:p>
        </p:txBody>
      </p:sp>
      <p:sp>
        <p:nvSpPr>
          <p:cNvPr id="14" name="Chevron 3">
            <a:extLst>
              <a:ext uri="{FF2B5EF4-FFF2-40B4-BE49-F238E27FC236}">
                <a16:creationId xmlns:a16="http://schemas.microsoft.com/office/drawing/2014/main" id="{FD03D49E-A365-4455-8F80-99AEADA5FD2E}"/>
              </a:ext>
            </a:extLst>
          </p:cNvPr>
          <p:cNvSpPr/>
          <p:nvPr/>
        </p:nvSpPr>
        <p:spPr>
          <a:xfrm>
            <a:off x="372489" y="4300661"/>
            <a:ext cx="478800" cy="558600"/>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p:sp>
        <p:nvSpPr>
          <p:cNvPr id="16" name="Chevron 3">
            <a:extLst>
              <a:ext uri="{FF2B5EF4-FFF2-40B4-BE49-F238E27FC236}">
                <a16:creationId xmlns:a16="http://schemas.microsoft.com/office/drawing/2014/main" id="{5385341B-C966-4130-9502-0ACA9A99CE51}"/>
              </a:ext>
            </a:extLst>
          </p:cNvPr>
          <p:cNvSpPr/>
          <p:nvPr/>
        </p:nvSpPr>
        <p:spPr>
          <a:xfrm>
            <a:off x="363819" y="5207210"/>
            <a:ext cx="478800" cy="558600"/>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p:sp>
        <p:nvSpPr>
          <p:cNvPr id="17" name="TextBox 16">
            <a:extLst>
              <a:ext uri="{FF2B5EF4-FFF2-40B4-BE49-F238E27FC236}">
                <a16:creationId xmlns:a16="http://schemas.microsoft.com/office/drawing/2014/main" id="{BAAD3F66-EDF8-43CF-8E8F-0AF550AE4508}"/>
              </a:ext>
            </a:extLst>
          </p:cNvPr>
          <p:cNvSpPr txBox="1"/>
          <p:nvPr/>
        </p:nvSpPr>
        <p:spPr>
          <a:xfrm>
            <a:off x="925421" y="5275769"/>
            <a:ext cx="10582741" cy="769441"/>
          </a:xfrm>
          <a:prstGeom prst="rect">
            <a:avLst/>
          </a:prstGeom>
          <a:noFill/>
        </p:spPr>
        <p:txBody>
          <a:bodyPr wrap="square" rtlCol="0" anchor="ctr">
            <a:spAutoFit/>
          </a:bodyPr>
          <a:lstStyle/>
          <a:p>
            <a:r>
              <a:rPr lang="en-US" sz="2200" dirty="0">
                <a:solidFill>
                  <a:schemeClr val="bg1"/>
                </a:solidFill>
                <a:latin typeface="Times New Roman" panose="02020603050405020304" pitchFamily="18" charset="0"/>
                <a:cs typeface="Times New Roman" panose="02020603050405020304" pitchFamily="18" charset="0"/>
              </a:rPr>
              <a:t>All joint will assumed as fixed joint.</a:t>
            </a:r>
          </a:p>
          <a:p>
            <a:endParaRPr lang="ko-KR" altLang="en-US" sz="2200" dirty="0">
              <a:solidFill>
                <a:schemeClr val="bg1"/>
              </a:solidFill>
              <a:latin typeface="Times New Roman" panose="02020603050405020304" pitchFamily="18" charset="0"/>
              <a:cs typeface="Times New Roman" panose="02020603050405020304" pitchFamily="18" charset="0"/>
            </a:endParaRPr>
          </a:p>
        </p:txBody>
      </p:sp>
      <p:sp>
        <p:nvSpPr>
          <p:cNvPr id="18" name="Chevron 3">
            <a:extLst>
              <a:ext uri="{FF2B5EF4-FFF2-40B4-BE49-F238E27FC236}">
                <a16:creationId xmlns:a16="http://schemas.microsoft.com/office/drawing/2014/main" id="{1B896D2F-DDC4-4BAC-A36A-94C65DCD1122}"/>
              </a:ext>
            </a:extLst>
          </p:cNvPr>
          <p:cNvSpPr/>
          <p:nvPr/>
        </p:nvSpPr>
        <p:spPr>
          <a:xfrm>
            <a:off x="363819" y="5951851"/>
            <a:ext cx="478800" cy="558600"/>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p:sp>
        <p:nvSpPr>
          <p:cNvPr id="19" name="TextBox 18">
            <a:extLst>
              <a:ext uri="{FF2B5EF4-FFF2-40B4-BE49-F238E27FC236}">
                <a16:creationId xmlns:a16="http://schemas.microsoft.com/office/drawing/2014/main" id="{C71A6055-9ED2-41F6-90F3-9496BCCFC18B}"/>
              </a:ext>
            </a:extLst>
          </p:cNvPr>
          <p:cNvSpPr txBox="1"/>
          <p:nvPr/>
        </p:nvSpPr>
        <p:spPr>
          <a:xfrm>
            <a:off x="804629" y="5985517"/>
            <a:ext cx="10582741" cy="769441"/>
          </a:xfrm>
          <a:prstGeom prst="rect">
            <a:avLst/>
          </a:prstGeom>
          <a:noFill/>
        </p:spPr>
        <p:txBody>
          <a:bodyPr wrap="square" rtlCol="0" anchor="ctr">
            <a:spAutoFit/>
          </a:bodyPr>
          <a:lstStyle/>
          <a:p>
            <a:r>
              <a:rPr lang="en-US" sz="2200" dirty="0">
                <a:solidFill>
                  <a:schemeClr val="bg1"/>
                </a:solidFill>
                <a:latin typeface="Times New Roman" panose="02020603050405020304" pitchFamily="18" charset="0"/>
                <a:cs typeface="Times New Roman" panose="02020603050405020304" pitchFamily="18" charset="0"/>
              </a:rPr>
              <a:t>Bracing used instead of exterior stone wall.</a:t>
            </a:r>
          </a:p>
          <a:p>
            <a:endParaRPr lang="ko-KR" altLang="en-US" sz="22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765646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B225B02-B940-475A-ADE1-05895F469720}"/>
              </a:ext>
            </a:extLst>
          </p:cNvPr>
          <p:cNvSpPr txBox="1"/>
          <p:nvPr/>
        </p:nvSpPr>
        <p:spPr>
          <a:xfrm>
            <a:off x="612074" y="197998"/>
            <a:ext cx="7962082" cy="923330"/>
          </a:xfrm>
          <a:prstGeom prst="rect">
            <a:avLst/>
          </a:prstGeom>
          <a:noFill/>
        </p:spPr>
        <p:txBody>
          <a:bodyPr wrap="square" rtlCol="0" anchor="ctr">
            <a:spAutoFit/>
          </a:bodyPr>
          <a:lstStyle/>
          <a:p>
            <a:r>
              <a:rPr lang="en-US" altLang="ko-KR" sz="5400" dirty="0">
                <a:solidFill>
                  <a:schemeClr val="tx1">
                    <a:lumMod val="95000"/>
                    <a:lumOff val="5000"/>
                  </a:schemeClr>
                </a:solidFill>
                <a:latin typeface="Times New Roman" panose="02020603050405020304" pitchFamily="18" charset="0"/>
                <a:cs typeface="Times New Roman" panose="02020603050405020304" pitchFamily="18" charset="0"/>
              </a:rPr>
              <a:t>03 Modeling and analysis</a:t>
            </a:r>
            <a:endParaRPr lang="ko-KR" altLang="en-US" sz="5400"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3726A4EA-6CEA-49F5-AE7F-E913E90FA30B}"/>
              </a:ext>
            </a:extLst>
          </p:cNvPr>
          <p:cNvSpPr txBox="1"/>
          <p:nvPr/>
        </p:nvSpPr>
        <p:spPr>
          <a:xfrm>
            <a:off x="465253" y="1124264"/>
            <a:ext cx="7167998" cy="584775"/>
          </a:xfrm>
          <a:prstGeom prst="rect">
            <a:avLst/>
          </a:prstGeom>
          <a:noFill/>
        </p:spPr>
        <p:txBody>
          <a:bodyPr wrap="square" rtlCol="0">
            <a:spAutoFit/>
          </a:bodyPr>
          <a:lstStyle/>
          <a:p>
            <a:r>
              <a:rPr lang="en-US" altLang="ko-KR" sz="3200" dirty="0">
                <a:solidFill>
                  <a:schemeClr val="tx1">
                    <a:lumMod val="95000"/>
                    <a:lumOff val="5000"/>
                  </a:schemeClr>
                </a:solidFill>
                <a:latin typeface="Times New Roman" panose="02020603050405020304" pitchFamily="18" charset="0"/>
                <a:cs typeface="Times New Roman" panose="02020603050405020304" pitchFamily="18" charset="0"/>
              </a:rPr>
              <a:t>Define material and sections and loads:- </a:t>
            </a:r>
          </a:p>
        </p:txBody>
      </p:sp>
      <p:pic>
        <p:nvPicPr>
          <p:cNvPr id="6" name="Picture 5">
            <a:extLst>
              <a:ext uri="{FF2B5EF4-FFF2-40B4-BE49-F238E27FC236}">
                <a16:creationId xmlns:a16="http://schemas.microsoft.com/office/drawing/2014/main" id="{8CB87DC2-1C25-4BE3-92D5-85D74FED92F6}"/>
              </a:ext>
            </a:extLst>
          </p:cNvPr>
          <p:cNvPicPr/>
          <p:nvPr/>
        </p:nvPicPr>
        <p:blipFill rotWithShape="1">
          <a:blip r:embed="rId2">
            <a:extLst>
              <a:ext uri="{28A0092B-C50C-407E-A947-70E740481C1C}">
                <a14:useLocalDpi xmlns:a14="http://schemas.microsoft.com/office/drawing/2010/main" val="0"/>
              </a:ext>
            </a:extLst>
          </a:blip>
          <a:srcRect r="3885" b="22013"/>
          <a:stretch/>
        </p:blipFill>
        <p:spPr bwMode="auto">
          <a:xfrm>
            <a:off x="3707612" y="1709039"/>
            <a:ext cx="4097338" cy="4437761"/>
          </a:xfrm>
          <a:prstGeom prst="rect">
            <a:avLst/>
          </a:prstGeom>
          <a:ln>
            <a:noFill/>
          </a:ln>
          <a:extLst>
            <a:ext uri="{53640926-AAD7-44D8-BBD7-CCE9431645EC}">
              <a14:shadowObscured xmlns:a14="http://schemas.microsoft.com/office/drawing/2010/main"/>
            </a:ext>
          </a:extLst>
        </p:spPr>
      </p:pic>
      <p:sp>
        <p:nvSpPr>
          <p:cNvPr id="8" name="TextBox 7">
            <a:extLst>
              <a:ext uri="{FF2B5EF4-FFF2-40B4-BE49-F238E27FC236}">
                <a16:creationId xmlns:a16="http://schemas.microsoft.com/office/drawing/2014/main" id="{FAD07738-2F69-425F-8DF3-9D0E6AD1EB18}"/>
              </a:ext>
            </a:extLst>
          </p:cNvPr>
          <p:cNvSpPr txBox="1"/>
          <p:nvPr/>
        </p:nvSpPr>
        <p:spPr>
          <a:xfrm>
            <a:off x="4175559" y="6259892"/>
            <a:ext cx="3161443" cy="400110"/>
          </a:xfrm>
          <a:prstGeom prst="rect">
            <a:avLst/>
          </a:prstGeom>
          <a:noFill/>
        </p:spPr>
        <p:txBody>
          <a:bodyPr wrap="none" rtlCol="0">
            <a:spAutoFit/>
          </a:bodyPr>
          <a:lstStyle/>
          <a:p>
            <a:r>
              <a:rPr lang="en-US" sz="2000" dirty="0"/>
              <a:t>Figure-8 Material Property</a:t>
            </a:r>
          </a:p>
        </p:txBody>
      </p:sp>
    </p:spTree>
    <p:extLst>
      <p:ext uri="{BB962C8B-B14F-4D97-AF65-F5344CB8AC3E}">
        <p14:creationId xmlns:p14="http://schemas.microsoft.com/office/powerpoint/2010/main" val="10484506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C47B283-D273-4206-8ADF-0E408797643A}"/>
              </a:ext>
            </a:extLst>
          </p:cNvPr>
          <p:cNvSpPr>
            <a:spLocks noGrp="1"/>
          </p:cNvSpPr>
          <p:nvPr>
            <p:ph type="body" sz="quarter" idx="10"/>
          </p:nvPr>
        </p:nvSpPr>
        <p:spPr/>
        <p:txBody>
          <a:bodyPr/>
          <a:lstStyle/>
          <a:p>
            <a:r>
              <a:rPr lang="en-US" dirty="0"/>
              <a:t>Sections:</a:t>
            </a:r>
          </a:p>
        </p:txBody>
      </p:sp>
      <p:sp>
        <p:nvSpPr>
          <p:cNvPr id="5" name="TextBox 4">
            <a:extLst>
              <a:ext uri="{FF2B5EF4-FFF2-40B4-BE49-F238E27FC236}">
                <a16:creationId xmlns:a16="http://schemas.microsoft.com/office/drawing/2014/main" id="{D007B761-F101-4B28-BFFB-A92C3FCFE72D}"/>
              </a:ext>
            </a:extLst>
          </p:cNvPr>
          <p:cNvSpPr txBox="1"/>
          <p:nvPr/>
        </p:nvSpPr>
        <p:spPr>
          <a:xfrm>
            <a:off x="4562329" y="6083999"/>
            <a:ext cx="3644900" cy="400110"/>
          </a:xfrm>
          <a:prstGeom prst="rect">
            <a:avLst/>
          </a:prstGeom>
          <a:noFill/>
        </p:spPr>
        <p:txBody>
          <a:bodyPr wrap="square" rtlCol="0">
            <a:spAutoFit/>
          </a:bodyPr>
          <a:lstStyle/>
          <a:p>
            <a:r>
              <a:rPr lang="en-US" sz="2000" dirty="0"/>
              <a:t>Figure-9 sections used</a:t>
            </a:r>
          </a:p>
        </p:txBody>
      </p:sp>
      <p:pic>
        <p:nvPicPr>
          <p:cNvPr id="6" name="Picture 5">
            <a:extLst>
              <a:ext uri="{FF2B5EF4-FFF2-40B4-BE49-F238E27FC236}">
                <a16:creationId xmlns:a16="http://schemas.microsoft.com/office/drawing/2014/main" id="{0635EA12-284C-45FA-9BAA-CEEAD074C8E8}"/>
              </a:ext>
            </a:extLst>
          </p:cNvPr>
          <p:cNvPicPr/>
          <p:nvPr/>
        </p:nvPicPr>
        <p:blipFill>
          <a:blip r:embed="rId2">
            <a:extLst>
              <a:ext uri="{28A0092B-C50C-407E-A947-70E740481C1C}">
                <a14:useLocalDpi xmlns:a14="http://schemas.microsoft.com/office/drawing/2010/main" val="0"/>
              </a:ext>
            </a:extLst>
          </a:blip>
          <a:stretch>
            <a:fillRect/>
          </a:stretch>
        </p:blipFill>
        <p:spPr>
          <a:xfrm>
            <a:off x="3990351" y="2340573"/>
            <a:ext cx="3909465" cy="3310718"/>
          </a:xfrm>
          <a:prstGeom prst="rect">
            <a:avLst/>
          </a:prstGeom>
        </p:spPr>
      </p:pic>
    </p:spTree>
    <p:extLst>
      <p:ext uri="{BB962C8B-B14F-4D97-AF65-F5344CB8AC3E}">
        <p14:creationId xmlns:p14="http://schemas.microsoft.com/office/powerpoint/2010/main" val="22191173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22E6905-DA6A-46E8-93B3-A0282040CB2D}"/>
              </a:ext>
            </a:extLst>
          </p:cNvPr>
          <p:cNvSpPr>
            <a:spLocks noGrp="1"/>
          </p:cNvSpPr>
          <p:nvPr>
            <p:ph type="body" sz="quarter" idx="10"/>
          </p:nvPr>
        </p:nvSpPr>
        <p:spPr/>
        <p:txBody>
          <a:bodyPr/>
          <a:lstStyle/>
          <a:p>
            <a:r>
              <a:rPr lang="en-US" dirty="0"/>
              <a:t>Sections:</a:t>
            </a:r>
          </a:p>
        </p:txBody>
      </p:sp>
      <p:sp>
        <p:nvSpPr>
          <p:cNvPr id="4" name="TextBox 3">
            <a:extLst>
              <a:ext uri="{FF2B5EF4-FFF2-40B4-BE49-F238E27FC236}">
                <a16:creationId xmlns:a16="http://schemas.microsoft.com/office/drawing/2014/main" id="{F9F0C6EB-8C13-47D4-A9B0-BBC5F2DAEBB5}"/>
              </a:ext>
            </a:extLst>
          </p:cNvPr>
          <p:cNvSpPr txBox="1"/>
          <p:nvPr/>
        </p:nvSpPr>
        <p:spPr>
          <a:xfrm>
            <a:off x="1346200" y="5510014"/>
            <a:ext cx="4940300" cy="369332"/>
          </a:xfrm>
          <a:prstGeom prst="rect">
            <a:avLst/>
          </a:prstGeom>
          <a:noFill/>
        </p:spPr>
        <p:txBody>
          <a:bodyPr wrap="square" rtlCol="0">
            <a:spAutoFit/>
          </a:bodyPr>
          <a:lstStyle/>
          <a:p>
            <a:r>
              <a:rPr lang="en-US" dirty="0"/>
              <a:t>Figure-10 Main beam section</a:t>
            </a:r>
          </a:p>
        </p:txBody>
      </p:sp>
      <p:pic>
        <p:nvPicPr>
          <p:cNvPr id="5" name="Picture 4">
            <a:extLst>
              <a:ext uri="{FF2B5EF4-FFF2-40B4-BE49-F238E27FC236}">
                <a16:creationId xmlns:a16="http://schemas.microsoft.com/office/drawing/2014/main" id="{CA8D5318-C2B6-4EBA-B28D-CEBCE856046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7737" y="1076180"/>
            <a:ext cx="4933890" cy="4433834"/>
          </a:xfrm>
          <a:prstGeom prst="rect">
            <a:avLst/>
          </a:prstGeom>
        </p:spPr>
      </p:pic>
      <p:sp>
        <p:nvSpPr>
          <p:cNvPr id="6" name="TextBox 5">
            <a:extLst>
              <a:ext uri="{FF2B5EF4-FFF2-40B4-BE49-F238E27FC236}">
                <a16:creationId xmlns:a16="http://schemas.microsoft.com/office/drawing/2014/main" id="{BCE35C61-9CF4-40D3-A5D3-828AEC4D4DFF}"/>
              </a:ext>
            </a:extLst>
          </p:cNvPr>
          <p:cNvSpPr txBox="1"/>
          <p:nvPr/>
        </p:nvSpPr>
        <p:spPr>
          <a:xfrm>
            <a:off x="6431326" y="5510014"/>
            <a:ext cx="4940300" cy="369332"/>
          </a:xfrm>
          <a:prstGeom prst="rect">
            <a:avLst/>
          </a:prstGeom>
          <a:noFill/>
        </p:spPr>
        <p:txBody>
          <a:bodyPr wrap="square" rtlCol="0">
            <a:spAutoFit/>
          </a:bodyPr>
          <a:lstStyle/>
          <a:p>
            <a:r>
              <a:rPr lang="en-US" dirty="0"/>
              <a:t>Figure-11 secondary beam section</a:t>
            </a:r>
          </a:p>
        </p:txBody>
      </p:sp>
      <p:pic>
        <p:nvPicPr>
          <p:cNvPr id="7" name="Picture 6" descr="Frame Section Property Data">
            <a:extLst>
              <a:ext uri="{FF2B5EF4-FFF2-40B4-BE49-F238E27FC236}">
                <a16:creationId xmlns:a16="http://schemas.microsoft.com/office/drawing/2014/main" id="{42617862-5B43-4FCA-8F4C-535020C3FEA5}"/>
              </a:ext>
            </a:extLst>
          </p:cNvPr>
          <p:cNvPicPr/>
          <p:nvPr/>
        </p:nvPicPr>
        <p:blipFill>
          <a:blip r:embed="rId3">
            <a:extLst>
              <a:ext uri="{28A0092B-C50C-407E-A947-70E740481C1C}">
                <a14:useLocalDpi xmlns:a14="http://schemas.microsoft.com/office/drawing/2010/main" val="0"/>
              </a:ext>
            </a:extLst>
          </a:blip>
          <a:stretch>
            <a:fillRect/>
          </a:stretch>
        </p:blipFill>
        <p:spPr>
          <a:xfrm>
            <a:off x="820374" y="1353952"/>
            <a:ext cx="4940300" cy="4156062"/>
          </a:xfrm>
          <a:prstGeom prst="rect">
            <a:avLst/>
          </a:prstGeom>
        </p:spPr>
      </p:pic>
    </p:spTree>
    <p:extLst>
      <p:ext uri="{BB962C8B-B14F-4D97-AF65-F5344CB8AC3E}">
        <p14:creationId xmlns:p14="http://schemas.microsoft.com/office/powerpoint/2010/main" val="5864004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1F58C39-7ABB-48A3-A460-98BF8DE9E831}"/>
              </a:ext>
            </a:extLst>
          </p:cNvPr>
          <p:cNvSpPr>
            <a:spLocks noGrp="1"/>
          </p:cNvSpPr>
          <p:nvPr>
            <p:ph type="body" sz="quarter" idx="10"/>
          </p:nvPr>
        </p:nvSpPr>
        <p:spPr/>
        <p:txBody>
          <a:bodyPr/>
          <a:lstStyle/>
          <a:p>
            <a:r>
              <a:rPr lang="en-US" dirty="0"/>
              <a:t>Sections:</a:t>
            </a:r>
          </a:p>
        </p:txBody>
      </p:sp>
      <p:pic>
        <p:nvPicPr>
          <p:cNvPr id="3" name="Picture 2">
            <a:extLst>
              <a:ext uri="{FF2B5EF4-FFF2-40B4-BE49-F238E27FC236}">
                <a16:creationId xmlns:a16="http://schemas.microsoft.com/office/drawing/2014/main" id="{41B4ADDC-BD3E-4631-9E2C-CB67BF166CC5}"/>
              </a:ext>
            </a:extLst>
          </p:cNvPr>
          <p:cNvPicPr/>
          <p:nvPr/>
        </p:nvPicPr>
        <p:blipFill>
          <a:blip r:embed="rId2">
            <a:extLst>
              <a:ext uri="{28A0092B-C50C-407E-A947-70E740481C1C}">
                <a14:useLocalDpi xmlns:a14="http://schemas.microsoft.com/office/drawing/2010/main" val="0"/>
              </a:ext>
            </a:extLst>
          </a:blip>
          <a:stretch>
            <a:fillRect/>
          </a:stretch>
        </p:blipFill>
        <p:spPr>
          <a:xfrm>
            <a:off x="1202532" y="1396840"/>
            <a:ext cx="3614738" cy="4064318"/>
          </a:xfrm>
          <a:prstGeom prst="rect">
            <a:avLst/>
          </a:prstGeom>
        </p:spPr>
      </p:pic>
      <p:pic>
        <p:nvPicPr>
          <p:cNvPr id="4" name="Picture 3">
            <a:extLst>
              <a:ext uri="{FF2B5EF4-FFF2-40B4-BE49-F238E27FC236}">
                <a16:creationId xmlns:a16="http://schemas.microsoft.com/office/drawing/2014/main" id="{2535A76F-2077-479F-9604-D7A57722D766}"/>
              </a:ext>
            </a:extLst>
          </p:cNvPr>
          <p:cNvPicPr/>
          <p:nvPr/>
        </p:nvPicPr>
        <p:blipFill>
          <a:blip r:embed="rId3">
            <a:extLst>
              <a:ext uri="{28A0092B-C50C-407E-A947-70E740481C1C}">
                <a14:useLocalDpi xmlns:a14="http://schemas.microsoft.com/office/drawing/2010/main" val="0"/>
              </a:ext>
            </a:extLst>
          </a:blip>
          <a:stretch>
            <a:fillRect/>
          </a:stretch>
        </p:blipFill>
        <p:spPr>
          <a:xfrm>
            <a:off x="5729604" y="1561782"/>
            <a:ext cx="3452495" cy="3734435"/>
          </a:xfrm>
          <a:prstGeom prst="rect">
            <a:avLst/>
          </a:prstGeom>
        </p:spPr>
      </p:pic>
      <p:sp>
        <p:nvSpPr>
          <p:cNvPr id="5" name="TextBox 4">
            <a:extLst>
              <a:ext uri="{FF2B5EF4-FFF2-40B4-BE49-F238E27FC236}">
                <a16:creationId xmlns:a16="http://schemas.microsoft.com/office/drawing/2014/main" id="{921AF056-B60F-4C5B-971E-639B51575A46}"/>
              </a:ext>
            </a:extLst>
          </p:cNvPr>
          <p:cNvSpPr txBox="1"/>
          <p:nvPr/>
        </p:nvSpPr>
        <p:spPr>
          <a:xfrm>
            <a:off x="1621523" y="5713671"/>
            <a:ext cx="2776756" cy="646331"/>
          </a:xfrm>
          <a:prstGeom prst="rect">
            <a:avLst/>
          </a:prstGeom>
          <a:noFill/>
        </p:spPr>
        <p:txBody>
          <a:bodyPr wrap="square" rtlCol="0">
            <a:spAutoFit/>
          </a:bodyPr>
          <a:lstStyle/>
          <a:p>
            <a:r>
              <a:rPr lang="en-US" dirty="0"/>
              <a:t>Figure-12 One-way ribbed Slab sections </a:t>
            </a:r>
          </a:p>
        </p:txBody>
      </p:sp>
      <p:sp>
        <p:nvSpPr>
          <p:cNvPr id="6" name="TextBox 5">
            <a:extLst>
              <a:ext uri="{FF2B5EF4-FFF2-40B4-BE49-F238E27FC236}">
                <a16:creationId xmlns:a16="http://schemas.microsoft.com/office/drawing/2014/main" id="{8F8503AB-4C39-44C8-B65B-AD2A7DB2723A}"/>
              </a:ext>
            </a:extLst>
          </p:cNvPr>
          <p:cNvSpPr txBox="1"/>
          <p:nvPr/>
        </p:nvSpPr>
        <p:spPr>
          <a:xfrm>
            <a:off x="6096000" y="5713670"/>
            <a:ext cx="2776756" cy="646331"/>
          </a:xfrm>
          <a:prstGeom prst="rect">
            <a:avLst/>
          </a:prstGeom>
          <a:noFill/>
        </p:spPr>
        <p:txBody>
          <a:bodyPr wrap="square" rtlCol="0">
            <a:spAutoFit/>
          </a:bodyPr>
          <a:lstStyle/>
          <a:p>
            <a:r>
              <a:rPr lang="en-US" dirty="0"/>
              <a:t>Figure-13 Two-way ribbed Slab sections </a:t>
            </a:r>
          </a:p>
        </p:txBody>
      </p:sp>
    </p:spTree>
    <p:extLst>
      <p:ext uri="{BB962C8B-B14F-4D97-AF65-F5344CB8AC3E}">
        <p14:creationId xmlns:p14="http://schemas.microsoft.com/office/powerpoint/2010/main" val="6423410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9BBF01E-2E9C-49ED-AEEF-CC0510EFEEA5}"/>
              </a:ext>
            </a:extLst>
          </p:cNvPr>
          <p:cNvSpPr>
            <a:spLocks noGrp="1"/>
          </p:cNvSpPr>
          <p:nvPr>
            <p:ph type="body" sz="quarter" idx="10"/>
          </p:nvPr>
        </p:nvSpPr>
        <p:spPr/>
        <p:txBody>
          <a:bodyPr/>
          <a:lstStyle/>
          <a:p>
            <a:r>
              <a:rPr lang="en-US" dirty="0"/>
              <a:t>Modifiers </a:t>
            </a:r>
          </a:p>
        </p:txBody>
      </p:sp>
      <p:sp>
        <p:nvSpPr>
          <p:cNvPr id="4" name="TextBox 3">
            <a:extLst>
              <a:ext uri="{FF2B5EF4-FFF2-40B4-BE49-F238E27FC236}">
                <a16:creationId xmlns:a16="http://schemas.microsoft.com/office/drawing/2014/main" id="{A9DFA4BE-80D8-4D22-A0A7-D1F1D3829A5B}"/>
              </a:ext>
            </a:extLst>
          </p:cNvPr>
          <p:cNvSpPr txBox="1"/>
          <p:nvPr/>
        </p:nvSpPr>
        <p:spPr>
          <a:xfrm>
            <a:off x="1379639" y="5247997"/>
            <a:ext cx="3695700" cy="369332"/>
          </a:xfrm>
          <a:prstGeom prst="rect">
            <a:avLst/>
          </a:prstGeom>
          <a:noFill/>
        </p:spPr>
        <p:txBody>
          <a:bodyPr wrap="square" rtlCol="0">
            <a:spAutoFit/>
          </a:bodyPr>
          <a:lstStyle/>
          <a:p>
            <a:r>
              <a:rPr lang="en-US" dirty="0"/>
              <a:t>Figure-14 Column modifiers. </a:t>
            </a:r>
          </a:p>
        </p:txBody>
      </p:sp>
      <p:pic>
        <p:nvPicPr>
          <p:cNvPr id="5" name="Picture 4">
            <a:extLst>
              <a:ext uri="{FF2B5EF4-FFF2-40B4-BE49-F238E27FC236}">
                <a16:creationId xmlns:a16="http://schemas.microsoft.com/office/drawing/2014/main" id="{0F5EBCF9-8804-4693-A4A9-4E0A79DD0FE0}"/>
              </a:ext>
            </a:extLst>
          </p:cNvPr>
          <p:cNvPicPr/>
          <p:nvPr/>
        </p:nvPicPr>
        <p:blipFill>
          <a:blip r:embed="rId2">
            <a:extLst>
              <a:ext uri="{28A0092B-C50C-407E-A947-70E740481C1C}">
                <a14:useLocalDpi xmlns:a14="http://schemas.microsoft.com/office/drawing/2010/main" val="0"/>
              </a:ext>
            </a:extLst>
          </a:blip>
          <a:stretch>
            <a:fillRect/>
          </a:stretch>
        </p:blipFill>
        <p:spPr>
          <a:xfrm>
            <a:off x="6285874" y="1750044"/>
            <a:ext cx="3996295" cy="3272046"/>
          </a:xfrm>
          <a:prstGeom prst="rect">
            <a:avLst/>
          </a:prstGeom>
        </p:spPr>
      </p:pic>
      <p:sp>
        <p:nvSpPr>
          <p:cNvPr id="6" name="TextBox 5">
            <a:extLst>
              <a:ext uri="{FF2B5EF4-FFF2-40B4-BE49-F238E27FC236}">
                <a16:creationId xmlns:a16="http://schemas.microsoft.com/office/drawing/2014/main" id="{03C1EE33-AEDD-47DC-94E6-EF673CECA079}"/>
              </a:ext>
            </a:extLst>
          </p:cNvPr>
          <p:cNvSpPr txBox="1"/>
          <p:nvPr/>
        </p:nvSpPr>
        <p:spPr>
          <a:xfrm>
            <a:off x="6582222" y="5247997"/>
            <a:ext cx="3403600" cy="369332"/>
          </a:xfrm>
          <a:prstGeom prst="rect">
            <a:avLst/>
          </a:prstGeom>
          <a:noFill/>
        </p:spPr>
        <p:txBody>
          <a:bodyPr wrap="square" rtlCol="0">
            <a:spAutoFit/>
          </a:bodyPr>
          <a:lstStyle/>
          <a:p>
            <a:r>
              <a:rPr lang="en-US" dirty="0"/>
              <a:t>Figure-15 beams modifiers </a:t>
            </a:r>
          </a:p>
        </p:txBody>
      </p:sp>
      <p:pic>
        <p:nvPicPr>
          <p:cNvPr id="7" name="Picture 6" descr="Property/Stiffness Modification Factors">
            <a:extLst>
              <a:ext uri="{FF2B5EF4-FFF2-40B4-BE49-F238E27FC236}">
                <a16:creationId xmlns:a16="http://schemas.microsoft.com/office/drawing/2014/main" id="{F345E4A7-4833-4D6D-A9A2-368CED5B2D30}"/>
              </a:ext>
            </a:extLst>
          </p:cNvPr>
          <p:cNvPicPr/>
          <p:nvPr/>
        </p:nvPicPr>
        <p:blipFill>
          <a:blip r:embed="rId3">
            <a:extLst>
              <a:ext uri="{28A0092B-C50C-407E-A947-70E740481C1C}">
                <a14:useLocalDpi xmlns:a14="http://schemas.microsoft.com/office/drawing/2010/main" val="0"/>
              </a:ext>
            </a:extLst>
          </a:blip>
          <a:stretch>
            <a:fillRect/>
          </a:stretch>
        </p:blipFill>
        <p:spPr>
          <a:xfrm>
            <a:off x="972443" y="1750044"/>
            <a:ext cx="3996294" cy="3438200"/>
          </a:xfrm>
          <a:prstGeom prst="rect">
            <a:avLst/>
          </a:prstGeom>
        </p:spPr>
      </p:pic>
    </p:spTree>
    <p:extLst>
      <p:ext uri="{BB962C8B-B14F-4D97-AF65-F5344CB8AC3E}">
        <p14:creationId xmlns:p14="http://schemas.microsoft.com/office/powerpoint/2010/main" val="35115368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AB4FCD1-7836-4026-8B01-98A1CFF5EBF8}"/>
              </a:ext>
            </a:extLst>
          </p:cNvPr>
          <p:cNvSpPr>
            <a:spLocks noGrp="1"/>
          </p:cNvSpPr>
          <p:nvPr>
            <p:ph type="body" sz="quarter" idx="10"/>
          </p:nvPr>
        </p:nvSpPr>
        <p:spPr/>
        <p:txBody>
          <a:bodyPr/>
          <a:lstStyle/>
          <a:p>
            <a:r>
              <a:rPr lang="en-US" dirty="0"/>
              <a:t>Modifiers </a:t>
            </a:r>
          </a:p>
        </p:txBody>
      </p:sp>
      <p:pic>
        <p:nvPicPr>
          <p:cNvPr id="3" name="Picture 2">
            <a:extLst>
              <a:ext uri="{FF2B5EF4-FFF2-40B4-BE49-F238E27FC236}">
                <a16:creationId xmlns:a16="http://schemas.microsoft.com/office/drawing/2014/main" id="{153D2FB4-5F4B-4826-A9B7-23619A92BCA1}"/>
              </a:ext>
            </a:extLst>
          </p:cNvPr>
          <p:cNvPicPr/>
          <p:nvPr/>
        </p:nvPicPr>
        <p:blipFill>
          <a:blip r:embed="rId2">
            <a:extLst>
              <a:ext uri="{28A0092B-C50C-407E-A947-70E740481C1C}">
                <a14:useLocalDpi xmlns:a14="http://schemas.microsoft.com/office/drawing/2010/main" val="0"/>
              </a:ext>
            </a:extLst>
          </a:blip>
          <a:stretch>
            <a:fillRect/>
          </a:stretch>
        </p:blipFill>
        <p:spPr>
          <a:xfrm>
            <a:off x="1776497" y="1626022"/>
            <a:ext cx="3835400" cy="3605956"/>
          </a:xfrm>
          <a:prstGeom prst="rect">
            <a:avLst/>
          </a:prstGeom>
        </p:spPr>
      </p:pic>
      <p:sp>
        <p:nvSpPr>
          <p:cNvPr id="4" name="TextBox 3">
            <a:extLst>
              <a:ext uri="{FF2B5EF4-FFF2-40B4-BE49-F238E27FC236}">
                <a16:creationId xmlns:a16="http://schemas.microsoft.com/office/drawing/2014/main" id="{370D6002-D60D-49BE-983A-65B574A2110D}"/>
              </a:ext>
            </a:extLst>
          </p:cNvPr>
          <p:cNvSpPr txBox="1"/>
          <p:nvPr/>
        </p:nvSpPr>
        <p:spPr>
          <a:xfrm>
            <a:off x="6227194" y="5599050"/>
            <a:ext cx="3835400" cy="368300"/>
          </a:xfrm>
          <a:prstGeom prst="rect">
            <a:avLst/>
          </a:prstGeom>
          <a:noFill/>
        </p:spPr>
        <p:txBody>
          <a:bodyPr wrap="square" rtlCol="0">
            <a:spAutoFit/>
          </a:bodyPr>
          <a:lstStyle/>
          <a:p>
            <a:r>
              <a:rPr lang="en-US" dirty="0"/>
              <a:t>Figure-17 Bracing modifiers  </a:t>
            </a:r>
          </a:p>
        </p:txBody>
      </p:sp>
      <p:sp>
        <p:nvSpPr>
          <p:cNvPr id="7" name="TextBox 6">
            <a:extLst>
              <a:ext uri="{FF2B5EF4-FFF2-40B4-BE49-F238E27FC236}">
                <a16:creationId xmlns:a16="http://schemas.microsoft.com/office/drawing/2014/main" id="{475E928A-F1D9-46B9-9EE2-5B34CAAC3768}"/>
              </a:ext>
            </a:extLst>
          </p:cNvPr>
          <p:cNvSpPr txBox="1"/>
          <p:nvPr/>
        </p:nvSpPr>
        <p:spPr>
          <a:xfrm>
            <a:off x="2067653" y="5659171"/>
            <a:ext cx="3835400" cy="368300"/>
          </a:xfrm>
          <a:prstGeom prst="rect">
            <a:avLst/>
          </a:prstGeom>
          <a:noFill/>
        </p:spPr>
        <p:txBody>
          <a:bodyPr wrap="square" rtlCol="0">
            <a:spAutoFit/>
          </a:bodyPr>
          <a:lstStyle/>
          <a:p>
            <a:r>
              <a:rPr lang="en-US" dirty="0"/>
              <a:t>Figure-16 Slabs modifiers  </a:t>
            </a:r>
          </a:p>
        </p:txBody>
      </p:sp>
      <p:pic>
        <p:nvPicPr>
          <p:cNvPr id="8" name="Picture 7">
            <a:extLst>
              <a:ext uri="{FF2B5EF4-FFF2-40B4-BE49-F238E27FC236}">
                <a16:creationId xmlns:a16="http://schemas.microsoft.com/office/drawing/2014/main" id="{E9BCC058-F914-42AE-B20A-FB302B607F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7194" y="1520958"/>
            <a:ext cx="3696295" cy="3816083"/>
          </a:xfrm>
          <a:prstGeom prst="rect">
            <a:avLst/>
          </a:prstGeom>
        </p:spPr>
      </p:pic>
    </p:spTree>
    <p:extLst>
      <p:ext uri="{BB962C8B-B14F-4D97-AF65-F5344CB8AC3E}">
        <p14:creationId xmlns:p14="http://schemas.microsoft.com/office/powerpoint/2010/main" val="37525059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B88503F-5419-45FB-93AF-E466A345D253}"/>
              </a:ext>
            </a:extLst>
          </p:cNvPr>
          <p:cNvSpPr txBox="1"/>
          <p:nvPr/>
        </p:nvSpPr>
        <p:spPr>
          <a:xfrm>
            <a:off x="424639" y="599557"/>
            <a:ext cx="6191673" cy="923330"/>
          </a:xfrm>
          <a:prstGeom prst="rect">
            <a:avLst/>
          </a:prstGeom>
          <a:noFill/>
        </p:spPr>
        <p:txBody>
          <a:bodyPr wrap="square" rtlCol="0" anchor="ctr">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04 Checks</a:t>
            </a:r>
            <a:endParaRPr lang="ko-KR" altLang="en-US" sz="5400" dirty="0">
              <a:solidFill>
                <a:schemeClr val="bg1"/>
              </a:solidFill>
              <a:latin typeface="Times New Roman" panose="02020603050405020304" pitchFamily="18" charset="0"/>
              <a:cs typeface="Times New Roman" panose="02020603050405020304" pitchFamily="18" charset="0"/>
            </a:endParaRPr>
          </a:p>
        </p:txBody>
      </p:sp>
      <p:sp>
        <p:nvSpPr>
          <p:cNvPr id="4" name="Rectangle 3">
            <a:extLst>
              <a:ext uri="{FF2B5EF4-FFF2-40B4-BE49-F238E27FC236}">
                <a16:creationId xmlns:a16="http://schemas.microsoft.com/office/drawing/2014/main" id="{00C0A557-FA04-445A-A6F4-3355C618D4E7}"/>
              </a:ext>
            </a:extLst>
          </p:cNvPr>
          <p:cNvSpPr/>
          <p:nvPr/>
        </p:nvSpPr>
        <p:spPr>
          <a:xfrm>
            <a:off x="636109" y="2627244"/>
            <a:ext cx="12192000" cy="539378"/>
          </a:xfrm>
          <a:prstGeom prst="rect">
            <a:avLst/>
          </a:prstGeom>
        </p:spPr>
        <p:txBody>
          <a:bodyPr wrap="square">
            <a:spAutoFit/>
          </a:bodyPr>
          <a:lstStyle/>
          <a:p>
            <a:pPr>
              <a:lnSpc>
                <a:spcPct val="150000"/>
              </a:lnSpc>
              <a:spcAft>
                <a:spcPts val="800"/>
              </a:spcAft>
            </a:pPr>
            <a:r>
              <a:rPr lang="en-US" sz="22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The Checks which will be discussed in this section include:</a:t>
            </a:r>
          </a:p>
        </p:txBody>
      </p:sp>
      <p:sp>
        <p:nvSpPr>
          <p:cNvPr id="6" name="Chevron 3">
            <a:extLst>
              <a:ext uri="{FF2B5EF4-FFF2-40B4-BE49-F238E27FC236}">
                <a16:creationId xmlns:a16="http://schemas.microsoft.com/office/drawing/2014/main" id="{CD4A143B-57B2-4365-99E6-CE38F2E94E39}"/>
              </a:ext>
            </a:extLst>
          </p:cNvPr>
          <p:cNvSpPr/>
          <p:nvPr/>
        </p:nvSpPr>
        <p:spPr>
          <a:xfrm>
            <a:off x="241402" y="2684585"/>
            <a:ext cx="478800" cy="558600"/>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p:sp>
        <p:nvSpPr>
          <p:cNvPr id="7" name="TextBox 6">
            <a:extLst>
              <a:ext uri="{FF2B5EF4-FFF2-40B4-BE49-F238E27FC236}">
                <a16:creationId xmlns:a16="http://schemas.microsoft.com/office/drawing/2014/main" id="{7CC6072D-E4A6-446F-9E61-9C5F0D0A09ED}"/>
              </a:ext>
            </a:extLst>
          </p:cNvPr>
          <p:cNvSpPr txBox="1"/>
          <p:nvPr/>
        </p:nvSpPr>
        <p:spPr>
          <a:xfrm>
            <a:off x="839470" y="1558716"/>
            <a:ext cx="6163615" cy="584775"/>
          </a:xfrm>
          <a:prstGeom prst="rect">
            <a:avLst/>
          </a:prstGeom>
          <a:noFill/>
        </p:spPr>
        <p:txBody>
          <a:bodyPr wrap="square" rtlCol="0">
            <a:spAutoFit/>
          </a:bodyPr>
          <a:lstStyle/>
          <a:p>
            <a:r>
              <a:rPr lang="en-US" altLang="ko-KR" sz="3200" dirty="0">
                <a:solidFill>
                  <a:schemeClr val="bg1"/>
                </a:solidFill>
                <a:latin typeface="Times New Roman" panose="02020603050405020304" pitchFamily="18" charset="0"/>
                <a:cs typeface="Times New Roman" panose="02020603050405020304" pitchFamily="18" charset="0"/>
              </a:rPr>
              <a:t>Introduction:- </a:t>
            </a:r>
          </a:p>
        </p:txBody>
      </p:sp>
      <p:sp>
        <p:nvSpPr>
          <p:cNvPr id="8" name="TextBox 7">
            <a:extLst>
              <a:ext uri="{FF2B5EF4-FFF2-40B4-BE49-F238E27FC236}">
                <a16:creationId xmlns:a16="http://schemas.microsoft.com/office/drawing/2014/main" id="{B8DDE0C9-E201-4B0F-8200-F47B3042A68A}"/>
              </a:ext>
            </a:extLst>
          </p:cNvPr>
          <p:cNvSpPr txBox="1"/>
          <p:nvPr/>
        </p:nvSpPr>
        <p:spPr>
          <a:xfrm>
            <a:off x="914400" y="4031470"/>
            <a:ext cx="9448800" cy="369332"/>
          </a:xfrm>
          <a:prstGeom prst="rect">
            <a:avLst/>
          </a:prstGeom>
          <a:noFill/>
        </p:spPr>
        <p:txBody>
          <a:bodyPr wrap="square" rtlCol="0">
            <a:spAutoFit/>
          </a:bodyPr>
          <a:lstStyle/>
          <a:p>
            <a:r>
              <a:rPr lang="en-US" dirty="0">
                <a:solidFill>
                  <a:schemeClr val="bg1"/>
                </a:solidFill>
              </a:rPr>
              <a:t>Model checks, compatibility, equilibrium, internal force checks.  </a:t>
            </a:r>
          </a:p>
        </p:txBody>
      </p:sp>
      <p:sp>
        <p:nvSpPr>
          <p:cNvPr id="9" name="TextBox 8">
            <a:extLst>
              <a:ext uri="{FF2B5EF4-FFF2-40B4-BE49-F238E27FC236}">
                <a16:creationId xmlns:a16="http://schemas.microsoft.com/office/drawing/2014/main" id="{DBBC2142-4600-4633-85F3-C82161A9E9E1}"/>
              </a:ext>
            </a:extLst>
          </p:cNvPr>
          <p:cNvSpPr txBox="1"/>
          <p:nvPr/>
        </p:nvSpPr>
        <p:spPr>
          <a:xfrm>
            <a:off x="948319" y="4580657"/>
            <a:ext cx="5181600" cy="369332"/>
          </a:xfrm>
          <a:prstGeom prst="rect">
            <a:avLst/>
          </a:prstGeom>
          <a:noFill/>
        </p:spPr>
        <p:txBody>
          <a:bodyPr wrap="square" rtlCol="0">
            <a:spAutoFit/>
          </a:bodyPr>
          <a:lstStyle/>
          <a:p>
            <a:r>
              <a:rPr lang="en-US" dirty="0">
                <a:solidFill>
                  <a:schemeClr val="bg1"/>
                </a:solidFill>
              </a:rPr>
              <a:t>Deflection check</a:t>
            </a:r>
          </a:p>
        </p:txBody>
      </p:sp>
      <p:sp>
        <p:nvSpPr>
          <p:cNvPr id="10" name="TextBox 9">
            <a:extLst>
              <a:ext uri="{FF2B5EF4-FFF2-40B4-BE49-F238E27FC236}">
                <a16:creationId xmlns:a16="http://schemas.microsoft.com/office/drawing/2014/main" id="{8FD9D0AE-701F-4DB2-9E08-334F05567D55}"/>
              </a:ext>
            </a:extLst>
          </p:cNvPr>
          <p:cNvSpPr txBox="1"/>
          <p:nvPr/>
        </p:nvSpPr>
        <p:spPr>
          <a:xfrm>
            <a:off x="948319" y="5114618"/>
            <a:ext cx="5181600" cy="369332"/>
          </a:xfrm>
          <a:prstGeom prst="rect">
            <a:avLst/>
          </a:prstGeom>
          <a:noFill/>
        </p:spPr>
        <p:txBody>
          <a:bodyPr wrap="square" rtlCol="0">
            <a:spAutoFit/>
          </a:bodyPr>
          <a:lstStyle/>
          <a:p>
            <a:r>
              <a:rPr lang="en-US" dirty="0">
                <a:solidFill>
                  <a:schemeClr val="bg1"/>
                </a:solidFill>
              </a:rPr>
              <a:t>Design checks </a:t>
            </a:r>
          </a:p>
        </p:txBody>
      </p:sp>
      <p:sp>
        <p:nvSpPr>
          <p:cNvPr id="11" name="Chevron 3">
            <a:extLst>
              <a:ext uri="{FF2B5EF4-FFF2-40B4-BE49-F238E27FC236}">
                <a16:creationId xmlns:a16="http://schemas.microsoft.com/office/drawing/2014/main" id="{586E4DEF-354E-49FC-BD00-B828EE13955E}"/>
              </a:ext>
            </a:extLst>
          </p:cNvPr>
          <p:cNvSpPr/>
          <p:nvPr/>
        </p:nvSpPr>
        <p:spPr>
          <a:xfrm>
            <a:off x="696702" y="4101754"/>
            <a:ext cx="217698" cy="228764"/>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p:sp>
        <p:nvSpPr>
          <p:cNvPr id="13" name="Chevron 3">
            <a:extLst>
              <a:ext uri="{FF2B5EF4-FFF2-40B4-BE49-F238E27FC236}">
                <a16:creationId xmlns:a16="http://schemas.microsoft.com/office/drawing/2014/main" id="{39F4893E-B366-4820-9BE5-350763ADA811}"/>
              </a:ext>
            </a:extLst>
          </p:cNvPr>
          <p:cNvSpPr/>
          <p:nvPr/>
        </p:nvSpPr>
        <p:spPr>
          <a:xfrm>
            <a:off x="722764" y="4710753"/>
            <a:ext cx="217698" cy="228764"/>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p:sp>
        <p:nvSpPr>
          <p:cNvPr id="14" name="Chevron 3">
            <a:extLst>
              <a:ext uri="{FF2B5EF4-FFF2-40B4-BE49-F238E27FC236}">
                <a16:creationId xmlns:a16="http://schemas.microsoft.com/office/drawing/2014/main" id="{2BEFDC97-C2CD-42F6-83B5-DE6D25A66CCD}"/>
              </a:ext>
            </a:extLst>
          </p:cNvPr>
          <p:cNvSpPr/>
          <p:nvPr/>
        </p:nvSpPr>
        <p:spPr>
          <a:xfrm>
            <a:off x="720202" y="5221552"/>
            <a:ext cx="217698" cy="228764"/>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p:sp>
        <p:nvSpPr>
          <p:cNvPr id="15" name="Chevron 3">
            <a:extLst>
              <a:ext uri="{FF2B5EF4-FFF2-40B4-BE49-F238E27FC236}">
                <a16:creationId xmlns:a16="http://schemas.microsoft.com/office/drawing/2014/main" id="{E6731B14-26DF-4D0A-B80B-8F65D2905298}"/>
              </a:ext>
            </a:extLst>
          </p:cNvPr>
          <p:cNvSpPr/>
          <p:nvPr/>
        </p:nvSpPr>
        <p:spPr>
          <a:xfrm>
            <a:off x="730621" y="3716557"/>
            <a:ext cx="217698" cy="228764"/>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p:sp>
        <p:nvSpPr>
          <p:cNvPr id="19" name="TextBox 18">
            <a:extLst>
              <a:ext uri="{FF2B5EF4-FFF2-40B4-BE49-F238E27FC236}">
                <a16:creationId xmlns:a16="http://schemas.microsoft.com/office/drawing/2014/main" id="{1ABCCDEA-E259-4AFD-8018-4E026BDD095B}"/>
              </a:ext>
            </a:extLst>
          </p:cNvPr>
          <p:cNvSpPr txBox="1"/>
          <p:nvPr/>
        </p:nvSpPr>
        <p:spPr>
          <a:xfrm>
            <a:off x="910600" y="3646273"/>
            <a:ext cx="9448800" cy="369332"/>
          </a:xfrm>
          <a:prstGeom prst="rect">
            <a:avLst/>
          </a:prstGeom>
          <a:noFill/>
        </p:spPr>
        <p:txBody>
          <a:bodyPr wrap="square" rtlCol="0">
            <a:spAutoFit/>
          </a:bodyPr>
          <a:lstStyle/>
          <a:p>
            <a:r>
              <a:rPr lang="en-US" dirty="0">
                <a:solidFill>
                  <a:schemeClr val="bg1"/>
                </a:solidFill>
              </a:rPr>
              <a:t>Preliminary design checks.</a:t>
            </a:r>
          </a:p>
        </p:txBody>
      </p:sp>
    </p:spTree>
    <p:extLst>
      <p:ext uri="{BB962C8B-B14F-4D97-AF65-F5344CB8AC3E}">
        <p14:creationId xmlns:p14="http://schemas.microsoft.com/office/powerpoint/2010/main" val="26133965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7290C7A-CC0D-4B33-A57F-18E42431C2B7}"/>
              </a:ext>
            </a:extLst>
          </p:cNvPr>
          <p:cNvSpPr txBox="1"/>
          <p:nvPr/>
        </p:nvSpPr>
        <p:spPr>
          <a:xfrm>
            <a:off x="623037" y="304188"/>
            <a:ext cx="7167998" cy="584775"/>
          </a:xfrm>
          <a:prstGeom prst="rect">
            <a:avLst/>
          </a:prstGeom>
          <a:noFill/>
        </p:spPr>
        <p:txBody>
          <a:bodyPr wrap="square" rtlCol="0">
            <a:spAutoFit/>
          </a:bodyPr>
          <a:lstStyle/>
          <a:p>
            <a:r>
              <a:rPr lang="en-US" altLang="ko-KR" sz="3200" dirty="0">
                <a:solidFill>
                  <a:srgbClr val="FF7F00"/>
                </a:solidFill>
                <a:latin typeface="Times New Roman" panose="02020603050405020304" pitchFamily="18" charset="0"/>
                <a:cs typeface="Times New Roman" panose="02020603050405020304" pitchFamily="18" charset="0"/>
              </a:rPr>
              <a:t> Model checks:-</a:t>
            </a:r>
          </a:p>
        </p:txBody>
      </p:sp>
      <p:sp>
        <p:nvSpPr>
          <p:cNvPr id="4" name="Rectangle 3">
            <a:extLst>
              <a:ext uri="{FF2B5EF4-FFF2-40B4-BE49-F238E27FC236}">
                <a16:creationId xmlns:a16="http://schemas.microsoft.com/office/drawing/2014/main" id="{16135EB6-D4C8-4CD3-BCFB-0DA42C662DD8}"/>
              </a:ext>
            </a:extLst>
          </p:cNvPr>
          <p:cNvSpPr/>
          <p:nvPr/>
        </p:nvSpPr>
        <p:spPr>
          <a:xfrm>
            <a:off x="570029" y="805466"/>
            <a:ext cx="12192000" cy="600293"/>
          </a:xfrm>
          <a:prstGeom prst="rect">
            <a:avLst/>
          </a:prstGeom>
        </p:spPr>
        <p:txBody>
          <a:bodyPr wrap="square">
            <a:spAutoFit/>
          </a:bodyPr>
          <a:lstStyle/>
          <a:p>
            <a:pPr marL="342900" indent="-342900">
              <a:lnSpc>
                <a:spcPct val="150000"/>
              </a:lnSpc>
              <a:spcAft>
                <a:spcPts val="800"/>
              </a:spcAft>
              <a:buFont typeface="Wingdings" panose="05000000000000000000" pitchFamily="2" charset="2"/>
              <a:buChar char="ü"/>
            </a:pPr>
            <a:r>
              <a:rPr lang="en-US" sz="25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 compatibility check:</a:t>
            </a:r>
          </a:p>
        </p:txBody>
      </p:sp>
      <p:sp>
        <p:nvSpPr>
          <p:cNvPr id="6" name="Rectangle 5">
            <a:extLst>
              <a:ext uri="{FF2B5EF4-FFF2-40B4-BE49-F238E27FC236}">
                <a16:creationId xmlns:a16="http://schemas.microsoft.com/office/drawing/2014/main" id="{101C2554-389F-41C6-856B-E013EF772B67}"/>
              </a:ext>
            </a:extLst>
          </p:cNvPr>
          <p:cNvSpPr/>
          <p:nvPr/>
        </p:nvSpPr>
        <p:spPr>
          <a:xfrm>
            <a:off x="4667416" y="5979518"/>
            <a:ext cx="3486852" cy="458074"/>
          </a:xfrm>
          <a:prstGeom prst="rect">
            <a:avLst/>
          </a:prstGeom>
        </p:spPr>
        <p:txBody>
          <a:bodyPr wrap="none">
            <a:spAutoFit/>
          </a:bodyPr>
          <a:lstStyle/>
          <a:p>
            <a:pPr algn="ctr">
              <a:lnSpc>
                <a:spcPct val="150000"/>
              </a:lnSpc>
              <a:spcAft>
                <a:spcPts val="800"/>
              </a:spcAft>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Figure‑23: compatibility animation.</a:t>
            </a:r>
          </a:p>
        </p:txBody>
      </p:sp>
      <p:pic>
        <p:nvPicPr>
          <p:cNvPr id="9" name="Picture 8">
            <a:extLst>
              <a:ext uri="{FF2B5EF4-FFF2-40B4-BE49-F238E27FC236}">
                <a16:creationId xmlns:a16="http://schemas.microsoft.com/office/drawing/2014/main" id="{786B0DF8-EF43-41F8-8E6E-B983180D9137}"/>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4009531" y="888963"/>
            <a:ext cx="5096369" cy="5007058"/>
          </a:xfrm>
          <a:prstGeom prst="rect">
            <a:avLst/>
          </a:prstGeom>
        </p:spPr>
      </p:pic>
    </p:spTree>
    <p:extLst>
      <p:ext uri="{BB962C8B-B14F-4D97-AF65-F5344CB8AC3E}">
        <p14:creationId xmlns:p14="http://schemas.microsoft.com/office/powerpoint/2010/main" val="41094741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8C3F472-CA5E-4B4B-A24A-02E39F24F812}"/>
              </a:ext>
            </a:extLst>
          </p:cNvPr>
          <p:cNvSpPr txBox="1"/>
          <p:nvPr/>
        </p:nvSpPr>
        <p:spPr>
          <a:xfrm>
            <a:off x="623037" y="304188"/>
            <a:ext cx="7167998" cy="584775"/>
          </a:xfrm>
          <a:prstGeom prst="rect">
            <a:avLst/>
          </a:prstGeom>
          <a:noFill/>
        </p:spPr>
        <p:txBody>
          <a:bodyPr wrap="square" rtlCol="0">
            <a:spAutoFit/>
          </a:bodyPr>
          <a:lstStyle/>
          <a:p>
            <a:r>
              <a:rPr lang="en-US" altLang="ko-KR" sz="3200" dirty="0">
                <a:solidFill>
                  <a:srgbClr val="FF7F00"/>
                </a:solidFill>
                <a:latin typeface="Times New Roman" panose="02020603050405020304" pitchFamily="18" charset="0"/>
                <a:cs typeface="Times New Roman" panose="02020603050405020304" pitchFamily="18" charset="0"/>
              </a:rPr>
              <a:t> Model checks:-</a:t>
            </a:r>
          </a:p>
        </p:txBody>
      </p:sp>
      <p:sp>
        <p:nvSpPr>
          <p:cNvPr id="4" name="Rectangle 3">
            <a:extLst>
              <a:ext uri="{FF2B5EF4-FFF2-40B4-BE49-F238E27FC236}">
                <a16:creationId xmlns:a16="http://schemas.microsoft.com/office/drawing/2014/main" id="{26C5CE45-0C8D-4993-B54B-BBA3537153F7}"/>
              </a:ext>
            </a:extLst>
          </p:cNvPr>
          <p:cNvSpPr/>
          <p:nvPr/>
        </p:nvSpPr>
        <p:spPr>
          <a:xfrm>
            <a:off x="570029" y="805466"/>
            <a:ext cx="12192000" cy="600293"/>
          </a:xfrm>
          <a:prstGeom prst="rect">
            <a:avLst/>
          </a:prstGeom>
        </p:spPr>
        <p:txBody>
          <a:bodyPr wrap="square">
            <a:spAutoFit/>
          </a:bodyPr>
          <a:lstStyle/>
          <a:p>
            <a:pPr marL="342900" indent="-342900">
              <a:lnSpc>
                <a:spcPct val="150000"/>
              </a:lnSpc>
              <a:spcAft>
                <a:spcPts val="800"/>
              </a:spcAft>
              <a:buFont typeface="Wingdings" panose="05000000000000000000" pitchFamily="2" charset="2"/>
              <a:buChar char="ü"/>
            </a:pPr>
            <a:r>
              <a:rPr lang="en-US" sz="25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 Equilibrium check:</a:t>
            </a:r>
          </a:p>
        </p:txBody>
      </p:sp>
      <mc:AlternateContent xmlns:mc="http://schemas.openxmlformats.org/markup-compatibility/2006" xmlns:a14="http://schemas.microsoft.com/office/drawing/2010/main">
        <mc:Choice Requires="a14">
          <p:sp>
            <p:nvSpPr>
              <p:cNvPr id="8" name="Rectangle 7">
                <a:extLst>
                  <a:ext uri="{FF2B5EF4-FFF2-40B4-BE49-F238E27FC236}">
                    <a16:creationId xmlns:a16="http://schemas.microsoft.com/office/drawing/2014/main" id="{16B7AAD3-1107-41F0-B587-4A1568D119CC}"/>
                  </a:ext>
                </a:extLst>
              </p:cNvPr>
              <p:cNvSpPr/>
              <p:nvPr/>
            </p:nvSpPr>
            <p:spPr>
              <a:xfrm>
                <a:off x="715706" y="1820897"/>
                <a:ext cx="4165052" cy="5011628"/>
              </a:xfrm>
              <a:prstGeom prst="rect">
                <a:avLst/>
              </a:prstGeom>
            </p:spPr>
            <p:txBody>
              <a:bodyPr wrap="square">
                <a:spAutoFit/>
              </a:bodyPr>
              <a:lstStyle/>
              <a:p>
                <a:pPr marL="342900" indent="-342900">
                  <a:lnSpc>
                    <a:spcPct val="150000"/>
                  </a:lnSpc>
                  <a:spcAft>
                    <a:spcPts val="800"/>
                  </a:spcAft>
                  <a:buFont typeface="Arial" panose="020B0604020202020204" pitchFamily="34" charset="0"/>
                  <a:buChar char="•"/>
                </a:pPr>
                <a:r>
                  <a:rPr lang="en-US" sz="22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Live load:</a:t>
                </a:r>
              </a:p>
              <a:p>
                <a:pPr>
                  <a:spcAft>
                    <a:spcPts val="800"/>
                  </a:spcAft>
                </a:pPr>
                <a:r>
                  <a:rPr lang="en-US" sz="22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From program = 13368  KN</a:t>
                </a:r>
              </a:p>
              <a:p>
                <a:pPr>
                  <a:spcAft>
                    <a:spcPts val="800"/>
                  </a:spcAft>
                </a:pPr>
                <a:r>
                  <a:rPr lang="en-US" sz="22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Manually =</a:t>
                </a:r>
                <a:r>
                  <a:rPr lang="en-US" sz="2000" dirty="0"/>
                  <a:t>13347</a:t>
                </a:r>
                <a14:m>
                  <m:oMath xmlns:m="http://schemas.openxmlformats.org/officeDocument/2006/math">
                    <m:r>
                      <a:rPr lang="en-US" sz="2200" b="0" i="0" smtClean="0">
                        <a:latin typeface="Cambria Math" panose="02040503050406030204" pitchFamily="18" charset="0"/>
                      </a:rPr>
                      <m:t> </m:t>
                    </m:r>
                    <m:r>
                      <m:rPr>
                        <m:sty m:val="p"/>
                      </m:rPr>
                      <a:rPr lang="en-US" sz="2200" i="0">
                        <a:latin typeface="Cambria Math" panose="02040503050406030204" pitchFamily="18" charset="0"/>
                      </a:rPr>
                      <m:t>KN</m:t>
                    </m:r>
                  </m:oMath>
                </a14:m>
                <a:endParaRPr lang="en-US" sz="22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endParaRPr>
              </a:p>
              <a:p>
                <a:pPr rtl="1">
                  <a:spcAft>
                    <a:spcPts val="800"/>
                  </a:spcAft>
                </a:pPr>
                <a:r>
                  <a:rPr lang="en-US" sz="22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Then, Error </a:t>
                </a:r>
                <a:r>
                  <a:rPr lang="en-US" sz="2200" dirty="0">
                    <a:latin typeface="Times New Roman" panose="02020603050405020304" pitchFamily="18" charset="0"/>
                    <a:cs typeface="Times New Roman" panose="02020603050405020304" pitchFamily="18" charset="0"/>
                  </a:rPr>
                  <a:t>0.</a:t>
                </a:r>
                <a:r>
                  <a:rPr lang="en-GB" sz="2200" dirty="0">
                    <a:latin typeface="Times New Roman" panose="02020603050405020304" pitchFamily="18" charset="0"/>
                    <a:cs typeface="Times New Roman" panose="02020603050405020304" pitchFamily="18" charset="0"/>
                  </a:rPr>
                  <a:t>15</a:t>
                </a:r>
                <a:r>
                  <a:rPr lang="en-US" sz="2200" dirty="0">
                    <a:latin typeface="Times New Roman" panose="02020603050405020304" pitchFamily="18" charset="0"/>
                    <a:cs typeface="Times New Roman" panose="02020603050405020304" pitchFamily="18" charset="0"/>
                  </a:rPr>
                  <a:t>% &lt; 5% ok.</a:t>
                </a:r>
              </a:p>
              <a:p>
                <a:pPr>
                  <a:spcAft>
                    <a:spcPts val="800"/>
                  </a:spcAft>
                </a:pPr>
                <a:endParaRPr lang="en-US" sz="2200" dirty="0">
                  <a:latin typeface="Times New Roman" panose="02020603050405020304" pitchFamily="18" charset="0"/>
                  <a:cs typeface="Times New Roman" panose="02020603050405020304" pitchFamily="18" charset="0"/>
                </a:endParaRPr>
              </a:p>
              <a:p>
                <a:pPr marL="342900" indent="-342900">
                  <a:spcAft>
                    <a:spcPts val="800"/>
                  </a:spcAft>
                  <a:buFont typeface="Arial" panose="020B0604020202020204" pitchFamily="34" charset="0"/>
                  <a:buChar char="•"/>
                </a:pPr>
                <a:r>
                  <a:rPr lang="en-US" sz="2200" dirty="0">
                    <a:latin typeface="Times New Roman" panose="02020603050405020304" pitchFamily="18" charset="0"/>
                    <a:cs typeface="Times New Roman" panose="02020603050405020304" pitchFamily="18" charset="0"/>
                  </a:rPr>
                  <a:t>Dead load:</a:t>
                </a:r>
              </a:p>
              <a:p>
                <a:pPr>
                  <a:spcAft>
                    <a:spcPts val="800"/>
                  </a:spcAft>
                </a:pPr>
                <a:r>
                  <a:rPr lang="en-US" sz="2200" dirty="0">
                    <a:latin typeface="Times New Roman" panose="02020603050405020304" pitchFamily="18" charset="0"/>
                    <a:cs typeface="Times New Roman" panose="02020603050405020304" pitchFamily="18" charset="0"/>
                  </a:rPr>
                  <a:t>From program = 37198  KN</a:t>
                </a:r>
              </a:p>
              <a:p>
                <a:pPr>
                  <a:spcAft>
                    <a:spcPts val="800"/>
                  </a:spcAft>
                </a:pPr>
                <a:r>
                  <a:rPr lang="en-US" sz="2200" dirty="0">
                    <a:latin typeface="Times New Roman" panose="02020603050405020304" pitchFamily="18" charset="0"/>
                    <a:cs typeface="Times New Roman" panose="02020603050405020304" pitchFamily="18" charset="0"/>
                  </a:rPr>
                  <a:t>Manually = 37446 </a:t>
                </a:r>
                <a14:m>
                  <m:oMath xmlns:m="http://schemas.openxmlformats.org/officeDocument/2006/math">
                    <m:r>
                      <m:rPr>
                        <m:sty m:val="p"/>
                      </m:rPr>
                      <a:rPr lang="en-US" sz="2200" i="0">
                        <a:latin typeface="Cambria Math" panose="02040503050406030204" pitchFamily="18" charset="0"/>
                      </a:rPr>
                      <m:t>KN</m:t>
                    </m:r>
                  </m:oMath>
                </a14:m>
                <a:endParaRPr lang="en-US" sz="2200" dirty="0">
                  <a:latin typeface="Times New Roman" panose="02020603050405020304" pitchFamily="18" charset="0"/>
                  <a:cs typeface="Times New Roman" panose="02020603050405020304" pitchFamily="18" charset="0"/>
                </a:endParaRPr>
              </a:p>
              <a:p>
                <a:pPr>
                  <a:spcAft>
                    <a:spcPts val="800"/>
                  </a:spcAft>
                </a:pPr>
                <a:r>
                  <a:rPr lang="en-US" sz="2200" dirty="0">
                    <a:latin typeface="Times New Roman" panose="02020603050405020304" pitchFamily="18" charset="0"/>
                    <a:cs typeface="Times New Roman" panose="02020603050405020304" pitchFamily="18" charset="0"/>
                  </a:rPr>
                  <a:t>Then, Error 0.667  % &lt; 5% OK</a:t>
                </a:r>
              </a:p>
              <a:p>
                <a:pPr>
                  <a:spcAft>
                    <a:spcPts val="800"/>
                  </a:spcAft>
                </a:pPr>
                <a:endParaRPr lang="en-US" sz="2200" dirty="0">
                  <a:latin typeface="Times New Roman" panose="02020603050405020304" pitchFamily="18" charset="0"/>
                  <a:cs typeface="Times New Roman" panose="02020603050405020304" pitchFamily="18" charset="0"/>
                </a:endParaRPr>
              </a:p>
              <a:p>
                <a:pPr>
                  <a:spcAft>
                    <a:spcPts val="800"/>
                  </a:spcAft>
                </a:pPr>
                <a:endParaRPr lang="en-US" sz="22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endParaRPr>
              </a:p>
            </p:txBody>
          </p:sp>
        </mc:Choice>
        <mc:Fallback xmlns="">
          <p:sp>
            <p:nvSpPr>
              <p:cNvPr id="8" name="Rectangle 7">
                <a:extLst>
                  <a:ext uri="{FF2B5EF4-FFF2-40B4-BE49-F238E27FC236}">
                    <a16:creationId xmlns:a16="http://schemas.microsoft.com/office/drawing/2014/main" id="{16B7AAD3-1107-41F0-B587-4A1568D119CC}"/>
                  </a:ext>
                </a:extLst>
              </p:cNvPr>
              <p:cNvSpPr>
                <a:spLocks noRot="1" noChangeAspect="1" noMove="1" noResize="1" noEditPoints="1" noAdjustHandles="1" noChangeArrowheads="1" noChangeShapeType="1" noTextEdit="1"/>
              </p:cNvSpPr>
              <p:nvPr/>
            </p:nvSpPr>
            <p:spPr>
              <a:xfrm>
                <a:off x="715706" y="1820897"/>
                <a:ext cx="4165052" cy="5011628"/>
              </a:xfrm>
              <a:prstGeom prst="rect">
                <a:avLst/>
              </a:prstGeom>
              <a:blipFill>
                <a:blip r:embed="rId2"/>
                <a:stretch>
                  <a:fillRect l="-1901"/>
                </a:stretch>
              </a:blipFill>
            </p:spPr>
            <p:txBody>
              <a:bodyPr/>
              <a:lstStyle/>
              <a:p>
                <a:r>
                  <a:rPr lang="en-US">
                    <a:noFill/>
                  </a:rPr>
                  <a:t> </a:t>
                </a:r>
              </a:p>
            </p:txBody>
          </p:sp>
        </mc:Fallback>
      </mc:AlternateContent>
      <p:sp>
        <p:nvSpPr>
          <p:cNvPr id="11" name="Arrow: Right 10">
            <a:extLst>
              <a:ext uri="{FF2B5EF4-FFF2-40B4-BE49-F238E27FC236}">
                <a16:creationId xmlns:a16="http://schemas.microsoft.com/office/drawing/2014/main" id="{58BAABC8-46E0-4F3D-A161-AE18D0A69AA5}"/>
              </a:ext>
            </a:extLst>
          </p:cNvPr>
          <p:cNvSpPr/>
          <p:nvPr/>
        </p:nvSpPr>
        <p:spPr>
          <a:xfrm>
            <a:off x="318053" y="3408669"/>
            <a:ext cx="424070" cy="2754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hevron 3">
            <a:extLst>
              <a:ext uri="{FF2B5EF4-FFF2-40B4-BE49-F238E27FC236}">
                <a16:creationId xmlns:a16="http://schemas.microsoft.com/office/drawing/2014/main" id="{6A11C800-ED84-43E7-AC7D-9E5E365FAD2B}"/>
              </a:ext>
            </a:extLst>
          </p:cNvPr>
          <p:cNvSpPr/>
          <p:nvPr/>
        </p:nvSpPr>
        <p:spPr>
          <a:xfrm>
            <a:off x="144237" y="1334315"/>
            <a:ext cx="478800" cy="5586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mc:AlternateContent xmlns:mc="http://schemas.openxmlformats.org/markup-compatibility/2006" xmlns:a14="http://schemas.microsoft.com/office/drawing/2010/main">
        <mc:Choice Requires="a14">
          <p:sp>
            <p:nvSpPr>
              <p:cNvPr id="14" name="Rectangle 13">
                <a:extLst>
                  <a:ext uri="{FF2B5EF4-FFF2-40B4-BE49-F238E27FC236}">
                    <a16:creationId xmlns:a16="http://schemas.microsoft.com/office/drawing/2014/main" id="{8F6102DE-4CC3-4FEC-8189-6F53B6B50817}"/>
                  </a:ext>
                </a:extLst>
              </p:cNvPr>
              <p:cNvSpPr/>
              <p:nvPr/>
            </p:nvSpPr>
            <p:spPr>
              <a:xfrm>
                <a:off x="6791827" y="1625590"/>
                <a:ext cx="3743651" cy="2364750"/>
              </a:xfrm>
              <a:prstGeom prst="rect">
                <a:avLst/>
              </a:prstGeom>
            </p:spPr>
            <p:txBody>
              <a:bodyPr wrap="square">
                <a:spAutoFit/>
              </a:bodyPr>
              <a:lstStyle/>
              <a:p>
                <a:pPr marL="342900" indent="-342900">
                  <a:lnSpc>
                    <a:spcPct val="150000"/>
                  </a:lnSpc>
                  <a:spcAft>
                    <a:spcPts val="800"/>
                  </a:spcAft>
                  <a:buFont typeface="Arial" panose="020B0604020202020204" pitchFamily="34" charset="0"/>
                  <a:buChar char="•"/>
                </a:pPr>
                <a:r>
                  <a:rPr lang="en-US" sz="22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Super dead load:</a:t>
                </a:r>
              </a:p>
              <a:p>
                <a:pPr>
                  <a:spcAft>
                    <a:spcPts val="800"/>
                  </a:spcAft>
                </a:pPr>
                <a:r>
                  <a:rPr lang="en-US" sz="22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From program = 49426 KN</a:t>
                </a:r>
              </a:p>
              <a:p>
                <a:pPr>
                  <a:spcAft>
                    <a:spcPts val="800"/>
                  </a:spcAft>
                </a:pPr>
                <a:r>
                  <a:rPr lang="en-US" sz="22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Manually =</a:t>
                </a:r>
                <a14:m>
                  <m:oMath xmlns:m="http://schemas.openxmlformats.org/officeDocument/2006/math">
                    <m:r>
                      <a:rPr lang="en-US" sz="2200">
                        <a:latin typeface="Cambria Math" panose="02040503050406030204" pitchFamily="18" charset="0"/>
                      </a:rPr>
                      <m:t>49136</m:t>
                    </m:r>
                    <m:r>
                      <a:rPr lang="en-US" sz="2200">
                        <a:latin typeface="Cambria Math" panose="02040503050406030204" pitchFamily="18" charset="0"/>
                      </a:rPr>
                      <m:t>.</m:t>
                    </m:r>
                    <m:r>
                      <a:rPr lang="en-US" sz="2200">
                        <a:latin typeface="Cambria Math" panose="02040503050406030204" pitchFamily="18" charset="0"/>
                      </a:rPr>
                      <m:t>2</m:t>
                    </m:r>
                    <m:r>
                      <m:rPr>
                        <m:sty m:val="p"/>
                      </m:rPr>
                      <a:rPr lang="en-US" sz="2200" i="0">
                        <a:latin typeface="Cambria Math" panose="02040503050406030204" pitchFamily="18" charset="0"/>
                      </a:rPr>
                      <m:t>KN</m:t>
                    </m:r>
                  </m:oMath>
                </a14:m>
                <a:endParaRPr lang="en-US" sz="22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800"/>
                  </a:spcAft>
                </a:pPr>
                <a:r>
                  <a:rPr lang="en-US" sz="22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Then, Error 0.6%  &lt; 5% OK</a:t>
                </a:r>
                <a:endParaRPr lang="en-US" sz="2200" dirty="0">
                  <a:latin typeface="Times New Roman" panose="02020603050405020304" pitchFamily="18" charset="0"/>
                  <a:cs typeface="Times New Roman" panose="02020603050405020304" pitchFamily="18" charset="0"/>
                </a:endParaRPr>
              </a:p>
              <a:p>
                <a:pPr>
                  <a:spcAft>
                    <a:spcPts val="800"/>
                  </a:spcAft>
                </a:pPr>
                <a:endParaRPr lang="en-US" sz="22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endParaRPr>
              </a:p>
            </p:txBody>
          </p:sp>
        </mc:Choice>
        <mc:Fallback xmlns="">
          <p:sp>
            <p:nvSpPr>
              <p:cNvPr id="14" name="Rectangle 13">
                <a:extLst>
                  <a:ext uri="{FF2B5EF4-FFF2-40B4-BE49-F238E27FC236}">
                    <a16:creationId xmlns:a16="http://schemas.microsoft.com/office/drawing/2014/main" id="{8F6102DE-4CC3-4FEC-8189-6F53B6B50817}"/>
                  </a:ext>
                </a:extLst>
              </p:cNvPr>
              <p:cNvSpPr>
                <a:spLocks noRot="1" noChangeAspect="1" noMove="1" noResize="1" noEditPoints="1" noAdjustHandles="1" noChangeArrowheads="1" noChangeShapeType="1" noTextEdit="1"/>
              </p:cNvSpPr>
              <p:nvPr/>
            </p:nvSpPr>
            <p:spPr>
              <a:xfrm>
                <a:off x="6791827" y="1625590"/>
                <a:ext cx="3743651" cy="2364750"/>
              </a:xfrm>
              <a:prstGeom prst="rect">
                <a:avLst/>
              </a:prstGeom>
              <a:blipFill>
                <a:blip r:embed="rId3"/>
                <a:stretch>
                  <a:fillRect l="-2117"/>
                </a:stretch>
              </a:blipFill>
            </p:spPr>
            <p:txBody>
              <a:bodyPr/>
              <a:lstStyle/>
              <a:p>
                <a:r>
                  <a:rPr lang="en-US">
                    <a:noFill/>
                  </a:rPr>
                  <a:t> </a:t>
                </a:r>
              </a:p>
            </p:txBody>
          </p:sp>
        </mc:Fallback>
      </mc:AlternateContent>
      <p:sp>
        <p:nvSpPr>
          <p:cNvPr id="15" name="Arrow: Right 14">
            <a:extLst>
              <a:ext uri="{FF2B5EF4-FFF2-40B4-BE49-F238E27FC236}">
                <a16:creationId xmlns:a16="http://schemas.microsoft.com/office/drawing/2014/main" id="{66EEF81A-F466-4900-9504-9A2E1284E10E}"/>
              </a:ext>
            </a:extLst>
          </p:cNvPr>
          <p:cNvSpPr/>
          <p:nvPr/>
        </p:nvSpPr>
        <p:spPr>
          <a:xfrm>
            <a:off x="291636" y="5563441"/>
            <a:ext cx="424070" cy="2754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Arrow: Right 15">
            <a:extLst>
              <a:ext uri="{FF2B5EF4-FFF2-40B4-BE49-F238E27FC236}">
                <a16:creationId xmlns:a16="http://schemas.microsoft.com/office/drawing/2014/main" id="{A0313F75-76BB-49EB-8C40-07FB94DEA882}"/>
              </a:ext>
            </a:extLst>
          </p:cNvPr>
          <p:cNvSpPr/>
          <p:nvPr/>
        </p:nvSpPr>
        <p:spPr>
          <a:xfrm>
            <a:off x="6367757" y="3189555"/>
            <a:ext cx="424070" cy="2754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19624E63-A677-4942-A49A-E2554FF1DDD8}"/>
              </a:ext>
            </a:extLst>
          </p:cNvPr>
          <p:cNvSpPr>
            <a:spLocks noChangeArrowheads="1"/>
          </p:cNvSpPr>
          <p:nvPr/>
        </p:nvSpPr>
        <p:spPr bwMode="auto">
          <a:xfrm>
            <a:off x="6756015" y="5232410"/>
            <a:ext cx="10872897"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5">
            <a:extLst>
              <a:ext uri="{FF2B5EF4-FFF2-40B4-BE49-F238E27FC236}">
                <a16:creationId xmlns:a16="http://schemas.microsoft.com/office/drawing/2014/main" id="{E950A30C-200E-4410-A37F-A3B568C74658}"/>
              </a:ext>
            </a:extLst>
          </p:cNvPr>
          <p:cNvSpPr>
            <a:spLocks noChangeArrowheads="1"/>
          </p:cNvSpPr>
          <p:nvPr/>
        </p:nvSpPr>
        <p:spPr bwMode="auto">
          <a:xfrm>
            <a:off x="6463915" y="6303585"/>
            <a:ext cx="1087289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520700" algn="l"/>
              </a:tabLst>
              <a:defRPr>
                <a:solidFill>
                  <a:schemeClr val="tx1"/>
                </a:solidFill>
                <a:latin typeface="Arial" panose="020B0604020202020204" pitchFamily="34" charset="0"/>
              </a:defRPr>
            </a:lvl1pPr>
            <a:lvl2pPr marL="457200" eaLnBrk="0" fontAlgn="base" hangingPunct="0">
              <a:spcBef>
                <a:spcPct val="0"/>
              </a:spcBef>
              <a:spcAft>
                <a:spcPct val="0"/>
              </a:spcAft>
              <a:tabLst>
                <a:tab pos="520700" algn="l"/>
              </a:tabLst>
              <a:defRPr>
                <a:solidFill>
                  <a:schemeClr val="tx1"/>
                </a:solidFill>
                <a:latin typeface="Arial" panose="020B0604020202020204" pitchFamily="34" charset="0"/>
              </a:defRPr>
            </a:lvl2pPr>
            <a:lvl3pPr marL="914400" eaLnBrk="0" fontAlgn="base" hangingPunct="0">
              <a:spcBef>
                <a:spcPct val="0"/>
              </a:spcBef>
              <a:spcAft>
                <a:spcPct val="0"/>
              </a:spcAft>
              <a:tabLst>
                <a:tab pos="520700" algn="l"/>
              </a:tabLst>
              <a:defRPr>
                <a:solidFill>
                  <a:schemeClr val="tx1"/>
                </a:solidFill>
                <a:latin typeface="Arial" panose="020B0604020202020204" pitchFamily="34" charset="0"/>
              </a:defRPr>
            </a:lvl3pPr>
            <a:lvl4pPr marL="1371600" eaLnBrk="0" fontAlgn="base" hangingPunct="0">
              <a:spcBef>
                <a:spcPct val="0"/>
              </a:spcBef>
              <a:spcAft>
                <a:spcPct val="0"/>
              </a:spcAft>
              <a:tabLst>
                <a:tab pos="520700" algn="l"/>
              </a:tabLst>
              <a:defRPr>
                <a:solidFill>
                  <a:schemeClr val="tx1"/>
                </a:solidFill>
                <a:latin typeface="Arial" panose="020B0604020202020204" pitchFamily="34" charset="0"/>
              </a:defRPr>
            </a:lvl4pPr>
            <a:lvl5pPr marL="1828800" eaLnBrk="0" fontAlgn="base" hangingPunct="0">
              <a:spcBef>
                <a:spcPct val="0"/>
              </a:spcBef>
              <a:spcAft>
                <a:spcPct val="0"/>
              </a:spcAft>
              <a:tabLst>
                <a:tab pos="520700" algn="l"/>
              </a:tabLst>
              <a:defRPr>
                <a:solidFill>
                  <a:schemeClr val="tx1"/>
                </a:solidFill>
                <a:latin typeface="Arial" panose="020B0604020202020204" pitchFamily="34" charset="0"/>
              </a:defRPr>
            </a:lvl5pPr>
            <a:lvl6pPr marL="2286000" eaLnBrk="0" fontAlgn="base" hangingPunct="0">
              <a:spcBef>
                <a:spcPct val="0"/>
              </a:spcBef>
              <a:spcAft>
                <a:spcPct val="0"/>
              </a:spcAft>
              <a:tabLst>
                <a:tab pos="520700" algn="l"/>
              </a:tabLst>
              <a:defRPr>
                <a:solidFill>
                  <a:schemeClr val="tx1"/>
                </a:solidFill>
                <a:latin typeface="Arial" panose="020B0604020202020204" pitchFamily="34" charset="0"/>
              </a:defRPr>
            </a:lvl6pPr>
            <a:lvl7pPr marL="2743200" eaLnBrk="0" fontAlgn="base" hangingPunct="0">
              <a:spcBef>
                <a:spcPct val="0"/>
              </a:spcBef>
              <a:spcAft>
                <a:spcPct val="0"/>
              </a:spcAft>
              <a:tabLst>
                <a:tab pos="520700" algn="l"/>
              </a:tabLst>
              <a:defRPr>
                <a:solidFill>
                  <a:schemeClr val="tx1"/>
                </a:solidFill>
                <a:latin typeface="Arial" panose="020B0604020202020204" pitchFamily="34" charset="0"/>
              </a:defRPr>
            </a:lvl7pPr>
            <a:lvl8pPr marL="3200400" eaLnBrk="0" fontAlgn="base" hangingPunct="0">
              <a:spcBef>
                <a:spcPct val="0"/>
              </a:spcBef>
              <a:spcAft>
                <a:spcPct val="0"/>
              </a:spcAft>
              <a:tabLst>
                <a:tab pos="520700" algn="l"/>
              </a:tabLst>
              <a:defRPr>
                <a:solidFill>
                  <a:schemeClr val="tx1"/>
                </a:solidFill>
                <a:latin typeface="Arial" panose="020B0604020202020204" pitchFamily="34" charset="0"/>
              </a:defRPr>
            </a:lvl8pPr>
            <a:lvl9pPr marL="3657600" eaLnBrk="0" fontAlgn="base" hangingPunct="0">
              <a:spcBef>
                <a:spcPct val="0"/>
              </a:spcBef>
              <a:spcAft>
                <a:spcPct val="0"/>
              </a:spcAft>
              <a:tabLst>
                <a:tab pos="5207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20700" algn="l"/>
              </a:tabLst>
            </a:pPr>
            <a:r>
              <a:rPr kumimoji="0" lang="en-US" altLang="en-US" sz="1200" b="0" i="0" u="none" strike="noStrike" cap="none" normalizeH="0" baseline="0">
                <a:ln>
                  <a:noFill/>
                </a:ln>
                <a:solidFill>
                  <a:schemeClr val="tx1"/>
                </a:solidFill>
                <a:effectLst/>
                <a:latin typeface="Times New Roman" panose="02020603050405020304" pitchFamily="18" charset="0"/>
                <a:ea typeface="Calibri" panose="020F0502020204030204" pitchFamily="34" charset="0"/>
                <a:cs typeface="Arial" panose="020B0604020202020204" pitchFamily="34"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 name="TextBox 8">
            <a:extLst>
              <a:ext uri="{FF2B5EF4-FFF2-40B4-BE49-F238E27FC236}">
                <a16:creationId xmlns:a16="http://schemas.microsoft.com/office/drawing/2014/main" id="{24CE30A5-EFF5-4C96-B879-17FE2B168A2E}"/>
              </a:ext>
            </a:extLst>
          </p:cNvPr>
          <p:cNvSpPr txBox="1"/>
          <p:nvPr/>
        </p:nvSpPr>
        <p:spPr>
          <a:xfrm>
            <a:off x="6463915" y="6107253"/>
            <a:ext cx="2902276" cy="369332"/>
          </a:xfrm>
          <a:prstGeom prst="rect">
            <a:avLst/>
          </a:prstGeom>
          <a:noFill/>
        </p:spPr>
        <p:txBody>
          <a:bodyPr wrap="square" rtlCol="0">
            <a:spAutoFit/>
          </a:bodyPr>
          <a:lstStyle/>
          <a:p>
            <a:r>
              <a:rPr lang="en-US" dirty="0"/>
              <a:t>Figure-24 </a:t>
            </a:r>
            <a:r>
              <a:rPr lang="en-US" dirty="0" err="1"/>
              <a:t>etaps</a:t>
            </a:r>
            <a:r>
              <a:rPr lang="en-US" dirty="0"/>
              <a:t> loads </a:t>
            </a:r>
          </a:p>
        </p:txBody>
      </p:sp>
      <p:pic>
        <p:nvPicPr>
          <p:cNvPr id="17" name="Picture 16">
            <a:extLst>
              <a:ext uri="{FF2B5EF4-FFF2-40B4-BE49-F238E27FC236}">
                <a16:creationId xmlns:a16="http://schemas.microsoft.com/office/drawing/2014/main" id="{431C39D1-34CD-47FD-A389-CA1B98504D17}"/>
              </a:ext>
            </a:extLst>
          </p:cNvPr>
          <p:cNvPicPr/>
          <p:nvPr/>
        </p:nvPicPr>
        <p:blipFill>
          <a:blip r:embed="rId4"/>
          <a:stretch>
            <a:fillRect/>
          </a:stretch>
        </p:blipFill>
        <p:spPr>
          <a:xfrm>
            <a:off x="5441430" y="4210171"/>
            <a:ext cx="6034864" cy="1628706"/>
          </a:xfrm>
          <a:prstGeom prst="rect">
            <a:avLst/>
          </a:prstGeom>
        </p:spPr>
      </p:pic>
      <p:sp>
        <p:nvSpPr>
          <p:cNvPr id="18" name="Rectangle 17">
            <a:extLst>
              <a:ext uri="{FF2B5EF4-FFF2-40B4-BE49-F238E27FC236}">
                <a16:creationId xmlns:a16="http://schemas.microsoft.com/office/drawing/2014/main" id="{3C200FC7-CEDD-4629-908A-F122765C5A02}"/>
              </a:ext>
            </a:extLst>
          </p:cNvPr>
          <p:cNvSpPr/>
          <p:nvPr/>
        </p:nvSpPr>
        <p:spPr>
          <a:xfrm>
            <a:off x="10260696" y="4700796"/>
            <a:ext cx="1287887" cy="1138081"/>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033514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hevron 3">
            <a:extLst>
              <a:ext uri="{FF2B5EF4-FFF2-40B4-BE49-F238E27FC236}">
                <a16:creationId xmlns:a16="http://schemas.microsoft.com/office/drawing/2014/main" id="{86603496-DE52-4CB0-B9E5-AD9536E101A5}"/>
              </a:ext>
            </a:extLst>
          </p:cNvPr>
          <p:cNvSpPr/>
          <p:nvPr/>
        </p:nvSpPr>
        <p:spPr>
          <a:xfrm>
            <a:off x="424639" y="2585196"/>
            <a:ext cx="478800" cy="558600"/>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p:sp>
        <p:nvSpPr>
          <p:cNvPr id="5" name="Chevron 4">
            <a:extLst>
              <a:ext uri="{FF2B5EF4-FFF2-40B4-BE49-F238E27FC236}">
                <a16:creationId xmlns:a16="http://schemas.microsoft.com/office/drawing/2014/main" id="{FECE6228-3A37-497B-A04D-A4C0878BC7C6}"/>
              </a:ext>
            </a:extLst>
          </p:cNvPr>
          <p:cNvSpPr/>
          <p:nvPr/>
        </p:nvSpPr>
        <p:spPr>
          <a:xfrm>
            <a:off x="424639" y="3927554"/>
            <a:ext cx="478800" cy="558600"/>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55C20FBB-545D-48A6-BE17-90786B637724}"/>
                  </a:ext>
                </a:extLst>
              </p:cNvPr>
              <p:cNvSpPr txBox="1"/>
              <p:nvPr/>
            </p:nvSpPr>
            <p:spPr>
              <a:xfrm>
                <a:off x="955693" y="3881125"/>
                <a:ext cx="6501072" cy="769441"/>
              </a:xfrm>
              <a:prstGeom prst="rect">
                <a:avLst/>
              </a:prstGeom>
              <a:noFill/>
            </p:spPr>
            <p:txBody>
              <a:bodyPr wrap="square" rtlCol="0" anchor="ctr">
                <a:spAutoFit/>
              </a:bodyPr>
              <a:lstStyle/>
              <a:p>
                <a:r>
                  <a:rPr lang="en-US" altLang="ko-KR" sz="2200" dirty="0">
                    <a:solidFill>
                      <a:schemeClr val="bg1"/>
                    </a:solidFill>
                    <a:latin typeface="Times New Roman" panose="02020603050405020304" pitchFamily="18" charset="0"/>
                    <a:cs typeface="Times New Roman" panose="02020603050405020304" pitchFamily="18" charset="0"/>
                  </a:rPr>
                  <a:t> The building consist of </a:t>
                </a:r>
                <a:r>
                  <a:rPr lang="en-GB" altLang="ko-KR" sz="2200" dirty="0">
                    <a:solidFill>
                      <a:schemeClr val="bg1"/>
                    </a:solidFill>
                    <a:latin typeface="Times New Roman" panose="02020603050405020304" pitchFamily="18" charset="0"/>
                    <a:cs typeface="Times New Roman" panose="02020603050405020304" pitchFamily="18" charset="0"/>
                  </a:rPr>
                  <a:t>10</a:t>
                </a:r>
                <a:r>
                  <a:rPr lang="en-US" altLang="ko-KR" sz="2200" dirty="0">
                    <a:solidFill>
                      <a:schemeClr val="bg1"/>
                    </a:solidFill>
                    <a:latin typeface="Times New Roman" panose="02020603050405020304" pitchFamily="18" charset="0"/>
                    <a:cs typeface="Times New Roman" panose="02020603050405020304" pitchFamily="18" charset="0"/>
                  </a:rPr>
                  <a:t> floors, with total area of the  building = </a:t>
                </a:r>
                <a14:m>
                  <m:oMath xmlns:m="http://schemas.openxmlformats.org/officeDocument/2006/math">
                    <m:sSup>
                      <m:sSupPr>
                        <m:ctrlPr>
                          <a:rPr lang="en-US" sz="2200" i="1">
                            <a:solidFill>
                              <a:schemeClr val="bg1"/>
                            </a:solidFill>
                            <a:latin typeface="Cambria Math" panose="02040503050406030204" pitchFamily="18" charset="0"/>
                          </a:rPr>
                        </m:ctrlPr>
                      </m:sSupPr>
                      <m:e>
                        <m:r>
                          <a:rPr lang="en-US" sz="2200" b="0" i="1" smtClean="0">
                            <a:solidFill>
                              <a:schemeClr val="bg1"/>
                            </a:solidFill>
                            <a:latin typeface="Cambria Math" panose="02040503050406030204" pitchFamily="18" charset="0"/>
                          </a:rPr>
                          <m:t>557</m:t>
                        </m:r>
                        <m:r>
                          <a:rPr lang="en-GB" sz="2200" b="0" i="1" smtClean="0">
                            <a:solidFill>
                              <a:schemeClr val="bg1"/>
                            </a:solidFill>
                            <a:latin typeface="Cambria Math"/>
                          </a:rPr>
                          <m:t> </m:t>
                        </m:r>
                        <m:r>
                          <a:rPr lang="en-US" sz="2200" i="1">
                            <a:solidFill>
                              <a:schemeClr val="bg1"/>
                            </a:solidFill>
                            <a:latin typeface="Cambria Math" panose="02040503050406030204" pitchFamily="18" charset="0"/>
                          </a:rPr>
                          <m:t>𝑚</m:t>
                        </m:r>
                      </m:e>
                      <m:sup>
                        <m:r>
                          <a:rPr lang="en-US" sz="2200" i="1">
                            <a:solidFill>
                              <a:schemeClr val="bg1"/>
                            </a:solidFill>
                            <a:latin typeface="Cambria Math" panose="02040503050406030204" pitchFamily="18" charset="0"/>
                          </a:rPr>
                          <m:t>2</m:t>
                        </m:r>
                      </m:sup>
                    </m:sSup>
                  </m:oMath>
                </a14:m>
                <a:r>
                  <a:rPr lang="en-US" altLang="ko-KR" sz="2200" dirty="0">
                    <a:solidFill>
                      <a:schemeClr val="bg1"/>
                    </a:solidFill>
                    <a:latin typeface="Times New Roman" panose="02020603050405020304" pitchFamily="18" charset="0"/>
                    <a:cs typeface="Times New Roman" panose="02020603050405020304" pitchFamily="18" charset="0"/>
                  </a:rPr>
                  <a:t>, and Hight of  story = 3.0 m.</a:t>
                </a:r>
                <a:endParaRPr lang="ko-KR" altLang="en-US" sz="2200" dirty="0">
                  <a:solidFill>
                    <a:schemeClr val="bg1"/>
                  </a:solidFill>
                  <a:latin typeface="Times New Roman" panose="02020603050405020304" pitchFamily="18" charset="0"/>
                  <a:cs typeface="Times New Roman" panose="02020603050405020304" pitchFamily="18" charset="0"/>
                </a:endParaRPr>
              </a:p>
            </p:txBody>
          </p:sp>
        </mc:Choice>
        <mc:Fallback xmlns="">
          <p:sp>
            <p:nvSpPr>
              <p:cNvPr id="18" name="TextBox 17">
                <a:extLst>
                  <a:ext uri="{FF2B5EF4-FFF2-40B4-BE49-F238E27FC236}">
                    <a16:creationId xmlns:a16="http://schemas.microsoft.com/office/drawing/2014/main" id="{55C20FBB-545D-48A6-BE17-90786B637724}"/>
                  </a:ext>
                </a:extLst>
              </p:cNvPr>
              <p:cNvSpPr txBox="1">
                <a:spLocks noRot="1" noChangeAspect="1" noMove="1" noResize="1" noEditPoints="1" noAdjustHandles="1" noChangeArrowheads="1" noChangeShapeType="1" noTextEdit="1"/>
              </p:cNvSpPr>
              <p:nvPr/>
            </p:nvSpPr>
            <p:spPr>
              <a:xfrm>
                <a:off x="955693" y="3881125"/>
                <a:ext cx="6501072" cy="769441"/>
              </a:xfrm>
              <a:prstGeom prst="rect">
                <a:avLst/>
              </a:prstGeom>
              <a:blipFill>
                <a:blip r:embed="rId2"/>
                <a:stretch>
                  <a:fillRect l="-1220" t="-4762" r="-1220" b="-15873"/>
                </a:stretch>
              </a:blipFill>
            </p:spPr>
            <p:txBody>
              <a:bodyPr/>
              <a:lstStyle/>
              <a:p>
                <a:r>
                  <a:rPr lang="en-US">
                    <a:noFill/>
                  </a:rPr>
                  <a:t> </a:t>
                </a:r>
              </a:p>
            </p:txBody>
          </p:sp>
        </mc:Fallback>
      </mc:AlternateContent>
      <p:sp>
        <p:nvSpPr>
          <p:cNvPr id="27" name="TextBox 26">
            <a:extLst>
              <a:ext uri="{FF2B5EF4-FFF2-40B4-BE49-F238E27FC236}">
                <a16:creationId xmlns:a16="http://schemas.microsoft.com/office/drawing/2014/main" id="{E94CBBE7-AA58-4178-AF3E-E7E445BE3DFF}"/>
              </a:ext>
            </a:extLst>
          </p:cNvPr>
          <p:cNvSpPr txBox="1"/>
          <p:nvPr/>
        </p:nvSpPr>
        <p:spPr>
          <a:xfrm>
            <a:off x="424639" y="679072"/>
            <a:ext cx="6191673" cy="923330"/>
          </a:xfrm>
          <a:prstGeom prst="rect">
            <a:avLst/>
          </a:prstGeom>
          <a:noFill/>
        </p:spPr>
        <p:txBody>
          <a:bodyPr wrap="square" rtlCol="0" anchor="ctr">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01 Introduction</a:t>
            </a:r>
            <a:endParaRPr lang="ko-KR" altLang="en-US" sz="5400" dirty="0">
              <a:solidFill>
                <a:schemeClr val="bg1"/>
              </a:solidFill>
              <a:latin typeface="Times New Roman" panose="02020603050405020304" pitchFamily="18" charset="0"/>
              <a:cs typeface="Times New Roman" panose="02020603050405020304" pitchFamily="18" charset="0"/>
            </a:endParaRPr>
          </a:p>
        </p:txBody>
      </p:sp>
      <p:sp>
        <p:nvSpPr>
          <p:cNvPr id="28" name="TextBox 27">
            <a:extLst>
              <a:ext uri="{FF2B5EF4-FFF2-40B4-BE49-F238E27FC236}">
                <a16:creationId xmlns:a16="http://schemas.microsoft.com/office/drawing/2014/main" id="{68EF81F5-031B-4906-BA08-078204E81164}"/>
              </a:ext>
            </a:extLst>
          </p:cNvPr>
          <p:cNvSpPr txBox="1"/>
          <p:nvPr/>
        </p:nvSpPr>
        <p:spPr>
          <a:xfrm>
            <a:off x="424639" y="1734025"/>
            <a:ext cx="6163615" cy="584775"/>
          </a:xfrm>
          <a:prstGeom prst="rect">
            <a:avLst/>
          </a:prstGeom>
          <a:noFill/>
        </p:spPr>
        <p:txBody>
          <a:bodyPr wrap="square" rtlCol="0">
            <a:spAutoFit/>
          </a:bodyPr>
          <a:lstStyle/>
          <a:p>
            <a:r>
              <a:rPr lang="en-US" altLang="ko-KR" sz="3200" dirty="0">
                <a:solidFill>
                  <a:schemeClr val="bg1"/>
                </a:solidFill>
                <a:latin typeface="Times New Roman" panose="02020603050405020304" pitchFamily="18" charset="0"/>
                <a:cs typeface="Times New Roman" panose="02020603050405020304" pitchFamily="18" charset="0"/>
              </a:rPr>
              <a:t>Project description:- </a:t>
            </a:r>
          </a:p>
        </p:txBody>
      </p:sp>
      <p:sp>
        <p:nvSpPr>
          <p:cNvPr id="13" name="TextBox 12">
            <a:extLst>
              <a:ext uri="{FF2B5EF4-FFF2-40B4-BE49-F238E27FC236}">
                <a16:creationId xmlns:a16="http://schemas.microsoft.com/office/drawing/2014/main" id="{FE5290D6-34A6-4B4A-9ADB-C4CB78F1F2FE}"/>
              </a:ext>
            </a:extLst>
          </p:cNvPr>
          <p:cNvSpPr txBox="1"/>
          <p:nvPr/>
        </p:nvSpPr>
        <p:spPr>
          <a:xfrm>
            <a:off x="893642" y="2400648"/>
            <a:ext cx="10582741" cy="769441"/>
          </a:xfrm>
          <a:prstGeom prst="rect">
            <a:avLst/>
          </a:prstGeom>
          <a:noFill/>
        </p:spPr>
        <p:txBody>
          <a:bodyPr wrap="square" rtlCol="0" anchor="ctr">
            <a:spAutoFit/>
          </a:bodyPr>
          <a:lstStyle/>
          <a:p>
            <a:r>
              <a:rPr lang="en-US" altLang="ko-KR" sz="2200" b="1" dirty="0">
                <a:solidFill>
                  <a:schemeClr val="bg1"/>
                </a:solidFill>
                <a:latin typeface="Times New Roman" panose="02020603050405020304" pitchFamily="18" charset="0"/>
                <a:cs typeface="Times New Roman" panose="02020603050405020304" pitchFamily="18" charset="0"/>
              </a:rPr>
              <a:t>Residential Building located at the middle </a:t>
            </a:r>
          </a:p>
          <a:p>
            <a:r>
              <a:rPr lang="en-US" altLang="ko-KR" sz="2200" b="1" dirty="0">
                <a:solidFill>
                  <a:schemeClr val="bg1"/>
                </a:solidFill>
                <a:latin typeface="Times New Roman" panose="02020603050405020304" pitchFamily="18" charset="0"/>
                <a:cs typeface="Times New Roman" panose="02020603050405020304" pitchFamily="18" charset="0"/>
              </a:rPr>
              <a:t>Of </a:t>
            </a:r>
            <a:r>
              <a:rPr lang="en-US" altLang="ko-KR" sz="2200" b="1" dirty="0" err="1">
                <a:solidFill>
                  <a:schemeClr val="bg1"/>
                </a:solidFill>
                <a:latin typeface="Times New Roman" panose="02020603050405020304" pitchFamily="18" charset="0"/>
                <a:cs typeface="Times New Roman" panose="02020603050405020304" pitchFamily="18" charset="0"/>
              </a:rPr>
              <a:t>Huwara</a:t>
            </a:r>
            <a:r>
              <a:rPr lang="en-US" altLang="ko-KR" sz="2200" b="1" dirty="0">
                <a:solidFill>
                  <a:schemeClr val="bg1"/>
                </a:solidFill>
                <a:latin typeface="Times New Roman" panose="02020603050405020304" pitchFamily="18" charset="0"/>
                <a:cs typeface="Times New Roman" panose="02020603050405020304" pitchFamily="18" charset="0"/>
              </a:rPr>
              <a:t>-south Nablus</a:t>
            </a:r>
            <a:r>
              <a:rPr lang="en-GB" altLang="ko-KR" sz="2200" b="1" dirty="0">
                <a:solidFill>
                  <a:schemeClr val="bg1"/>
                </a:solidFill>
                <a:latin typeface="Times New Roman" panose="02020603050405020304" pitchFamily="18" charset="0"/>
                <a:cs typeface="Times New Roman" panose="02020603050405020304" pitchFamily="18" charset="0"/>
              </a:rPr>
              <a:t>.</a:t>
            </a:r>
            <a:endParaRPr lang="en-US" altLang="ko-KR" sz="2200" b="1" dirty="0">
              <a:solidFill>
                <a:schemeClr val="bg1"/>
              </a:solidFill>
              <a:latin typeface="Times New Roman" panose="02020603050405020304" pitchFamily="18" charset="0"/>
              <a:cs typeface="Times New Roman" panose="02020603050405020304" pitchFamily="18" charset="0"/>
            </a:endParaRPr>
          </a:p>
        </p:txBody>
      </p:sp>
      <p:sp>
        <p:nvSpPr>
          <p:cNvPr id="10" name="Chevron 3">
            <a:extLst>
              <a:ext uri="{FF2B5EF4-FFF2-40B4-BE49-F238E27FC236}">
                <a16:creationId xmlns:a16="http://schemas.microsoft.com/office/drawing/2014/main" id="{9972D51F-61AB-4873-A47D-67F752E0CC33}"/>
              </a:ext>
            </a:extLst>
          </p:cNvPr>
          <p:cNvSpPr/>
          <p:nvPr/>
        </p:nvSpPr>
        <p:spPr>
          <a:xfrm>
            <a:off x="414842" y="5266716"/>
            <a:ext cx="478800" cy="558600"/>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9CC6522A-AF89-4332-A6D2-1C3459A1F55B}"/>
                  </a:ext>
                </a:extLst>
              </p:cNvPr>
              <p:cNvSpPr txBox="1"/>
              <p:nvPr/>
            </p:nvSpPr>
            <p:spPr>
              <a:xfrm>
                <a:off x="903439" y="5394429"/>
                <a:ext cx="10582741" cy="430887"/>
              </a:xfrm>
              <a:prstGeom prst="rect">
                <a:avLst/>
              </a:prstGeom>
              <a:noFill/>
            </p:spPr>
            <p:txBody>
              <a:bodyPr wrap="square" rtlCol="0" anchor="ctr">
                <a:spAutoFit/>
              </a:bodyPr>
              <a:lstStyle/>
              <a:p>
                <a:r>
                  <a:rPr lang="en-US" altLang="ko-KR" sz="2200" dirty="0">
                    <a:solidFill>
                      <a:schemeClr val="bg1"/>
                    </a:solidFill>
                    <a:latin typeface="Times New Roman" panose="02020603050405020304" pitchFamily="18" charset="0"/>
                    <a:cs typeface="Times New Roman" panose="02020603050405020304" pitchFamily="18" charset="0"/>
                  </a:rPr>
                  <a:t>Soil bearing capacity= 350 KN/</a:t>
                </a:r>
                <a:r>
                  <a:rPr lang="en-US" sz="2200" dirty="0">
                    <a:solidFill>
                      <a:schemeClr val="bg1"/>
                    </a:solidFill>
                  </a:rPr>
                  <a:t> </a:t>
                </a:r>
                <a14:m>
                  <m:oMath xmlns:m="http://schemas.openxmlformats.org/officeDocument/2006/math">
                    <m:sSup>
                      <m:sSupPr>
                        <m:ctrlPr>
                          <a:rPr lang="en-US" sz="2200" i="1">
                            <a:solidFill>
                              <a:schemeClr val="bg1"/>
                            </a:solidFill>
                            <a:latin typeface="Cambria Math" panose="02040503050406030204" pitchFamily="18" charset="0"/>
                          </a:rPr>
                        </m:ctrlPr>
                      </m:sSupPr>
                      <m:e>
                        <m:r>
                          <a:rPr lang="en-US" sz="2200" b="0" i="1">
                            <a:solidFill>
                              <a:schemeClr val="bg1"/>
                            </a:solidFill>
                            <a:latin typeface="Cambria Math" panose="02040503050406030204" pitchFamily="18" charset="0"/>
                          </a:rPr>
                          <m:t>𝑚</m:t>
                        </m:r>
                      </m:e>
                      <m:sup>
                        <m:r>
                          <a:rPr lang="en-US" sz="2200" b="0" i="1">
                            <a:solidFill>
                              <a:schemeClr val="bg1"/>
                            </a:solidFill>
                            <a:latin typeface="Cambria Math" panose="02040503050406030204" pitchFamily="18" charset="0"/>
                          </a:rPr>
                          <m:t>2</m:t>
                        </m:r>
                      </m:sup>
                    </m:sSup>
                  </m:oMath>
                </a14:m>
                <a:r>
                  <a:rPr lang="en-US" altLang="ko-KR" sz="2200" dirty="0">
                    <a:solidFill>
                      <a:schemeClr val="bg1"/>
                    </a:solidFill>
                    <a:latin typeface="Times New Roman" panose="02020603050405020304" pitchFamily="18" charset="0"/>
                    <a:cs typeface="Times New Roman" panose="02020603050405020304" pitchFamily="18" charset="0"/>
                  </a:rPr>
                  <a:t> </a:t>
                </a:r>
                <a:endParaRPr lang="ko-KR" altLang="en-US" sz="2200" dirty="0">
                  <a:solidFill>
                    <a:schemeClr val="bg1"/>
                  </a:solidFill>
                  <a:latin typeface="Times New Roman" panose="02020603050405020304" pitchFamily="18" charset="0"/>
                  <a:cs typeface="Times New Roman" panose="02020603050405020304" pitchFamily="18" charset="0"/>
                </a:endParaRPr>
              </a:p>
            </p:txBody>
          </p:sp>
        </mc:Choice>
        <mc:Fallback xmlns="">
          <p:sp>
            <p:nvSpPr>
              <p:cNvPr id="11" name="TextBox 10">
                <a:extLst>
                  <a:ext uri="{FF2B5EF4-FFF2-40B4-BE49-F238E27FC236}">
                    <a16:creationId xmlns:a16="http://schemas.microsoft.com/office/drawing/2014/main" id="{9CC6522A-AF89-4332-A6D2-1C3459A1F55B}"/>
                  </a:ext>
                </a:extLst>
              </p:cNvPr>
              <p:cNvSpPr txBox="1">
                <a:spLocks noRot="1" noChangeAspect="1" noMove="1" noResize="1" noEditPoints="1" noAdjustHandles="1" noChangeArrowheads="1" noChangeShapeType="1" noTextEdit="1"/>
              </p:cNvSpPr>
              <p:nvPr/>
            </p:nvSpPr>
            <p:spPr>
              <a:xfrm>
                <a:off x="903439" y="5394429"/>
                <a:ext cx="10582741" cy="430887"/>
              </a:xfrm>
              <a:prstGeom prst="rect">
                <a:avLst/>
              </a:prstGeom>
              <a:blipFill>
                <a:blip r:embed="rId3"/>
                <a:stretch>
                  <a:fillRect l="-749" t="-8451" b="-28169"/>
                </a:stretch>
              </a:blipFill>
            </p:spPr>
            <p:txBody>
              <a:bodyPr/>
              <a:lstStyle/>
              <a:p>
                <a:r>
                  <a:rPr lang="en-US">
                    <a:noFill/>
                  </a:rPr>
                  <a:t> </a:t>
                </a:r>
              </a:p>
            </p:txBody>
          </p:sp>
        </mc:Fallback>
      </mc:AlternateContent>
    </p:spTree>
    <p:extLst>
      <p:ext uri="{BB962C8B-B14F-4D97-AF65-F5344CB8AC3E}">
        <p14:creationId xmlns:p14="http://schemas.microsoft.com/office/powerpoint/2010/main" val="327701515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8C3F472-CA5E-4B4B-A24A-02E39F24F812}"/>
              </a:ext>
            </a:extLst>
          </p:cNvPr>
          <p:cNvSpPr txBox="1"/>
          <p:nvPr/>
        </p:nvSpPr>
        <p:spPr>
          <a:xfrm>
            <a:off x="623037" y="304188"/>
            <a:ext cx="7167998" cy="584775"/>
          </a:xfrm>
          <a:prstGeom prst="rect">
            <a:avLst/>
          </a:prstGeom>
          <a:noFill/>
        </p:spPr>
        <p:txBody>
          <a:bodyPr wrap="square" rtlCol="0">
            <a:spAutoFit/>
          </a:bodyPr>
          <a:lstStyle/>
          <a:p>
            <a:r>
              <a:rPr lang="en-US" altLang="ko-KR" sz="3200" dirty="0">
                <a:solidFill>
                  <a:srgbClr val="FF7F00"/>
                </a:solidFill>
                <a:latin typeface="Times New Roman" panose="02020603050405020304" pitchFamily="18" charset="0"/>
                <a:cs typeface="Times New Roman" panose="02020603050405020304" pitchFamily="18" charset="0"/>
              </a:rPr>
              <a:t> Model checks:-</a:t>
            </a:r>
          </a:p>
        </p:txBody>
      </p:sp>
      <p:sp>
        <p:nvSpPr>
          <p:cNvPr id="4" name="Rectangle 3">
            <a:extLst>
              <a:ext uri="{FF2B5EF4-FFF2-40B4-BE49-F238E27FC236}">
                <a16:creationId xmlns:a16="http://schemas.microsoft.com/office/drawing/2014/main" id="{26C5CE45-0C8D-4993-B54B-BBA3537153F7}"/>
              </a:ext>
            </a:extLst>
          </p:cNvPr>
          <p:cNvSpPr/>
          <p:nvPr/>
        </p:nvSpPr>
        <p:spPr>
          <a:xfrm>
            <a:off x="570029" y="805466"/>
            <a:ext cx="12192000" cy="600293"/>
          </a:xfrm>
          <a:prstGeom prst="rect">
            <a:avLst/>
          </a:prstGeom>
        </p:spPr>
        <p:txBody>
          <a:bodyPr wrap="square">
            <a:spAutoFit/>
          </a:bodyPr>
          <a:lstStyle/>
          <a:p>
            <a:pPr>
              <a:lnSpc>
                <a:spcPct val="150000"/>
              </a:lnSpc>
              <a:spcAft>
                <a:spcPts val="800"/>
              </a:spcAft>
            </a:pPr>
            <a:r>
              <a:rPr lang="en-US" sz="25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 3- Internal force check:</a:t>
            </a:r>
          </a:p>
        </p:txBody>
      </p:sp>
      <mc:AlternateContent xmlns:mc="http://schemas.openxmlformats.org/markup-compatibility/2006" xmlns:a14="http://schemas.microsoft.com/office/drawing/2010/main">
        <mc:Choice Requires="a14">
          <p:sp>
            <p:nvSpPr>
              <p:cNvPr id="8" name="Rectangle 7">
                <a:extLst>
                  <a:ext uri="{FF2B5EF4-FFF2-40B4-BE49-F238E27FC236}">
                    <a16:creationId xmlns:a16="http://schemas.microsoft.com/office/drawing/2014/main" id="{16B7AAD3-1107-41F0-B587-4A1568D119CC}"/>
                  </a:ext>
                </a:extLst>
              </p:cNvPr>
              <p:cNvSpPr/>
              <p:nvPr/>
            </p:nvSpPr>
            <p:spPr>
              <a:xfrm>
                <a:off x="715706" y="1820897"/>
                <a:ext cx="4320120" cy="5011628"/>
              </a:xfrm>
              <a:prstGeom prst="rect">
                <a:avLst/>
              </a:prstGeom>
            </p:spPr>
            <p:txBody>
              <a:bodyPr wrap="square">
                <a:spAutoFit/>
              </a:bodyPr>
              <a:lstStyle/>
              <a:p>
                <a:pPr marL="342900" indent="-342900">
                  <a:lnSpc>
                    <a:spcPct val="150000"/>
                  </a:lnSpc>
                  <a:spcAft>
                    <a:spcPts val="800"/>
                  </a:spcAft>
                  <a:buFont typeface="Arial" panose="020B0604020202020204" pitchFamily="34" charset="0"/>
                  <a:buChar char="•"/>
                </a:pPr>
                <a:r>
                  <a:rPr lang="en-US" sz="22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Column:</a:t>
                </a:r>
              </a:p>
              <a:p>
                <a:pPr>
                  <a:spcAft>
                    <a:spcPts val="800"/>
                  </a:spcAft>
                </a:pPr>
                <a:r>
                  <a:rPr lang="en-US" sz="22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From program M = </a:t>
                </a:r>
                <a:r>
                  <a:rPr lang="en-US" sz="2200" dirty="0">
                    <a:latin typeface="Times New Roman" panose="02020603050405020304" pitchFamily="18" charset="0"/>
                    <a:cs typeface="Times New Roman" panose="02020603050405020304" pitchFamily="18" charset="0"/>
                  </a:rPr>
                  <a:t>461 </a:t>
                </a:r>
                <a:r>
                  <a:rPr lang="en-US" sz="22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 KN.m</a:t>
                </a:r>
              </a:p>
              <a:p>
                <a:pPr>
                  <a:spcAft>
                    <a:spcPts val="800"/>
                  </a:spcAft>
                </a:pPr>
                <a:r>
                  <a:rPr lang="en-US" sz="2200" dirty="0">
                    <a:latin typeface="Times New Roman" panose="02020603050405020304" pitchFamily="18" charset="0"/>
                    <a:cs typeface="Times New Roman" panose="02020603050405020304" pitchFamily="18" charset="0"/>
                  </a:rPr>
                  <a:t>Manually M = 436.8  </a:t>
                </a:r>
                <a14:m>
                  <m:oMath xmlns:m="http://schemas.openxmlformats.org/officeDocument/2006/math">
                    <m:r>
                      <m:rPr>
                        <m:sty m:val="p"/>
                      </m:rPr>
                      <a:rPr lang="en-US" sz="2200" i="0" smtClean="0">
                        <a:latin typeface="Cambria Math" panose="02040503050406030204" pitchFamily="18" charset="0"/>
                      </a:rPr>
                      <m:t>KN</m:t>
                    </m:r>
                  </m:oMath>
                </a14:m>
                <a:r>
                  <a:rPr lang="en-US" sz="22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.m</a:t>
                </a:r>
              </a:p>
              <a:p>
                <a:pPr>
                  <a:spcAft>
                    <a:spcPts val="800"/>
                  </a:spcAft>
                </a:pPr>
                <a:r>
                  <a:rPr lang="en-US" sz="22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Then, Error 4.8  </a:t>
                </a:r>
                <a:r>
                  <a:rPr lang="en-US" sz="2200" dirty="0">
                    <a:latin typeface="Times New Roman" panose="02020603050405020304" pitchFamily="18" charset="0"/>
                    <a:cs typeface="Times New Roman" panose="02020603050405020304" pitchFamily="18" charset="0"/>
                  </a:rPr>
                  <a:t>% &lt;10% ok.</a:t>
                </a:r>
              </a:p>
              <a:p>
                <a:pPr>
                  <a:spcAft>
                    <a:spcPts val="800"/>
                  </a:spcAft>
                </a:pPr>
                <a:endParaRPr lang="en-US" sz="2200" dirty="0">
                  <a:latin typeface="Times New Roman" panose="02020603050405020304" pitchFamily="18" charset="0"/>
                  <a:cs typeface="Times New Roman" panose="02020603050405020304" pitchFamily="18" charset="0"/>
                </a:endParaRPr>
              </a:p>
              <a:p>
                <a:pPr marL="342900" indent="-342900">
                  <a:spcAft>
                    <a:spcPts val="800"/>
                  </a:spcAft>
                  <a:buFont typeface="Arial" panose="020B0604020202020204" pitchFamily="34" charset="0"/>
                  <a:buChar char="•"/>
                </a:pPr>
                <a:r>
                  <a:rPr lang="en-US" sz="2200" dirty="0">
                    <a:latin typeface="Times New Roman" panose="02020603050405020304" pitchFamily="18" charset="0"/>
                    <a:cs typeface="Times New Roman" panose="02020603050405020304" pitchFamily="18" charset="0"/>
                  </a:rPr>
                  <a:t>Beam :</a:t>
                </a:r>
              </a:p>
              <a:p>
                <a:pPr>
                  <a:spcAft>
                    <a:spcPts val="800"/>
                  </a:spcAft>
                </a:pPr>
                <a:r>
                  <a:rPr lang="en-US" sz="2200" dirty="0">
                    <a:latin typeface="Times New Roman" panose="02020603050405020304" pitchFamily="18" charset="0"/>
                    <a:cs typeface="Times New Roman" panose="02020603050405020304" pitchFamily="18" charset="0"/>
                  </a:rPr>
                  <a:t>From program M =14.37  </a:t>
                </a:r>
                <a14:m>
                  <m:oMath xmlns:m="http://schemas.openxmlformats.org/officeDocument/2006/math">
                    <m:r>
                      <a:rPr lang="en-GB" sz="2200" b="0" i="0" smtClean="0">
                        <a:latin typeface="Cambria Math"/>
                      </a:rPr>
                      <m:t> </m:t>
                    </m:r>
                    <m:r>
                      <m:rPr>
                        <m:sty m:val="p"/>
                      </m:rPr>
                      <a:rPr lang="en-US" sz="2200" i="0" smtClean="0">
                        <a:latin typeface="Cambria Math" panose="02040503050406030204" pitchFamily="18" charset="0"/>
                      </a:rPr>
                      <m:t>KN</m:t>
                    </m:r>
                    <m:r>
                      <a:rPr lang="en-US" sz="2200" i="0" smtClean="0">
                        <a:latin typeface="Cambria Math" panose="02040503050406030204" pitchFamily="18" charset="0"/>
                      </a:rPr>
                      <m:t>.</m:t>
                    </m:r>
                    <m:r>
                      <m:rPr>
                        <m:sty m:val="p"/>
                      </m:rPr>
                      <a:rPr lang="en-US" sz="2200" i="0" smtClean="0">
                        <a:latin typeface="Cambria Math" panose="02040503050406030204" pitchFamily="18" charset="0"/>
                      </a:rPr>
                      <m:t>m</m:t>
                    </m:r>
                  </m:oMath>
                </a14:m>
                <a:r>
                  <a:rPr lang="en-US" sz="2200" dirty="0">
                    <a:latin typeface="Times New Roman" panose="02020603050405020304" pitchFamily="18" charset="0"/>
                    <a:cs typeface="Times New Roman" panose="02020603050405020304" pitchFamily="18" charset="0"/>
                  </a:rPr>
                  <a:t> </a:t>
                </a:r>
              </a:p>
              <a:p>
                <a:pPr>
                  <a:spcAft>
                    <a:spcPts val="800"/>
                  </a:spcAft>
                </a:pPr>
                <a:r>
                  <a:rPr lang="en-US" sz="2200" dirty="0">
                    <a:latin typeface="Times New Roman" panose="02020603050405020304" pitchFamily="18" charset="0"/>
                    <a:cs typeface="Times New Roman" panose="02020603050405020304" pitchFamily="18" charset="0"/>
                  </a:rPr>
                  <a:t>Manually M =</a:t>
                </a:r>
                <a14:m>
                  <m:oMath xmlns:m="http://schemas.openxmlformats.org/officeDocument/2006/math">
                    <m:r>
                      <a:rPr lang="en-GB" sz="2200" i="1">
                        <a:latin typeface="Cambria Math" panose="02040503050406030204" pitchFamily="18" charset="0"/>
                      </a:rPr>
                      <m:t>14</m:t>
                    </m:r>
                    <m:r>
                      <a:rPr lang="en-GB" sz="2200" i="1">
                        <a:latin typeface="Cambria Math" panose="02040503050406030204" pitchFamily="18" charset="0"/>
                      </a:rPr>
                      <m:t>.</m:t>
                    </m:r>
                    <m:r>
                      <a:rPr lang="en-GB" sz="2200" i="1">
                        <a:latin typeface="Cambria Math" panose="02040503050406030204" pitchFamily="18" charset="0"/>
                      </a:rPr>
                      <m:t>8</m:t>
                    </m:r>
                    <m:r>
                      <m:rPr>
                        <m:sty m:val="p"/>
                      </m:rPr>
                      <a:rPr lang="en-US" sz="2200" i="0" smtClean="0">
                        <a:latin typeface="Cambria Math" panose="02040503050406030204" pitchFamily="18" charset="0"/>
                      </a:rPr>
                      <m:t>KN</m:t>
                    </m:r>
                    <m:r>
                      <a:rPr lang="en-US" sz="2200" i="0" smtClean="0">
                        <a:latin typeface="Cambria Math" panose="02040503050406030204" pitchFamily="18" charset="0"/>
                      </a:rPr>
                      <m:t>.</m:t>
                    </m:r>
                    <m:r>
                      <m:rPr>
                        <m:sty m:val="p"/>
                      </m:rPr>
                      <a:rPr lang="en-US" sz="2200" i="0" smtClean="0">
                        <a:latin typeface="Cambria Math" panose="02040503050406030204" pitchFamily="18" charset="0"/>
                      </a:rPr>
                      <m:t>m</m:t>
                    </m:r>
                  </m:oMath>
                </a14:m>
                <a:endParaRPr lang="en-US" sz="2200" dirty="0">
                  <a:latin typeface="Times New Roman" panose="02020603050405020304" pitchFamily="18" charset="0"/>
                  <a:cs typeface="Times New Roman" panose="02020603050405020304" pitchFamily="18" charset="0"/>
                </a:endParaRPr>
              </a:p>
              <a:p>
                <a:pPr>
                  <a:spcAft>
                    <a:spcPts val="800"/>
                  </a:spcAft>
                </a:pPr>
                <a:r>
                  <a:rPr lang="en-US" sz="2200" dirty="0">
                    <a:latin typeface="Times New Roman" panose="02020603050405020304" pitchFamily="18" charset="0"/>
                    <a:cs typeface="Times New Roman" panose="02020603050405020304" pitchFamily="18" charset="0"/>
                  </a:rPr>
                  <a:t>Then, Error 2.9% &lt; 10% ok </a:t>
                </a:r>
              </a:p>
              <a:p>
                <a:pPr>
                  <a:spcAft>
                    <a:spcPts val="800"/>
                  </a:spcAft>
                </a:pPr>
                <a:endParaRPr lang="en-US" sz="2200" dirty="0">
                  <a:latin typeface="Times New Roman" panose="02020603050405020304" pitchFamily="18" charset="0"/>
                  <a:cs typeface="Times New Roman" panose="02020603050405020304" pitchFamily="18" charset="0"/>
                </a:endParaRPr>
              </a:p>
              <a:p>
                <a:pPr>
                  <a:spcAft>
                    <a:spcPts val="800"/>
                  </a:spcAft>
                </a:pPr>
                <a:endParaRPr lang="en-US" sz="22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endParaRPr>
              </a:p>
            </p:txBody>
          </p:sp>
        </mc:Choice>
        <mc:Fallback xmlns="">
          <p:sp>
            <p:nvSpPr>
              <p:cNvPr id="8" name="Rectangle 7">
                <a:extLst>
                  <a:ext uri="{FF2B5EF4-FFF2-40B4-BE49-F238E27FC236}">
                    <a16:creationId xmlns:a16="http://schemas.microsoft.com/office/drawing/2014/main" id="{16B7AAD3-1107-41F0-B587-4A1568D119CC}"/>
                  </a:ext>
                </a:extLst>
              </p:cNvPr>
              <p:cNvSpPr>
                <a:spLocks noRot="1" noChangeAspect="1" noMove="1" noResize="1" noEditPoints="1" noAdjustHandles="1" noChangeArrowheads="1" noChangeShapeType="1" noTextEdit="1"/>
              </p:cNvSpPr>
              <p:nvPr/>
            </p:nvSpPr>
            <p:spPr>
              <a:xfrm>
                <a:off x="715706" y="1820897"/>
                <a:ext cx="4320120" cy="5011628"/>
              </a:xfrm>
              <a:prstGeom prst="rect">
                <a:avLst/>
              </a:prstGeom>
              <a:blipFill>
                <a:blip r:embed="rId2"/>
                <a:stretch>
                  <a:fillRect l="-1834"/>
                </a:stretch>
              </a:blipFill>
            </p:spPr>
            <p:txBody>
              <a:bodyPr/>
              <a:lstStyle/>
              <a:p>
                <a:r>
                  <a:rPr lang="en-US">
                    <a:noFill/>
                  </a:rPr>
                  <a:t> </a:t>
                </a:r>
              </a:p>
            </p:txBody>
          </p:sp>
        </mc:Fallback>
      </mc:AlternateContent>
      <p:sp>
        <p:nvSpPr>
          <p:cNvPr id="11" name="Arrow: Right 10">
            <a:extLst>
              <a:ext uri="{FF2B5EF4-FFF2-40B4-BE49-F238E27FC236}">
                <a16:creationId xmlns:a16="http://schemas.microsoft.com/office/drawing/2014/main" id="{58BAABC8-46E0-4F3D-A161-AE18D0A69AA5}"/>
              </a:ext>
            </a:extLst>
          </p:cNvPr>
          <p:cNvSpPr/>
          <p:nvPr/>
        </p:nvSpPr>
        <p:spPr>
          <a:xfrm>
            <a:off x="291549" y="3408669"/>
            <a:ext cx="424070" cy="2754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hevron 3">
            <a:extLst>
              <a:ext uri="{FF2B5EF4-FFF2-40B4-BE49-F238E27FC236}">
                <a16:creationId xmlns:a16="http://schemas.microsoft.com/office/drawing/2014/main" id="{6A11C800-ED84-43E7-AC7D-9E5E365FAD2B}"/>
              </a:ext>
            </a:extLst>
          </p:cNvPr>
          <p:cNvSpPr/>
          <p:nvPr/>
        </p:nvSpPr>
        <p:spPr>
          <a:xfrm>
            <a:off x="144237" y="1334315"/>
            <a:ext cx="478800" cy="5586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15" name="Arrow: Right 14">
            <a:extLst>
              <a:ext uri="{FF2B5EF4-FFF2-40B4-BE49-F238E27FC236}">
                <a16:creationId xmlns:a16="http://schemas.microsoft.com/office/drawing/2014/main" id="{66EEF81A-F466-4900-9504-9A2E1284E10E}"/>
              </a:ext>
            </a:extLst>
          </p:cNvPr>
          <p:cNvSpPr/>
          <p:nvPr/>
        </p:nvSpPr>
        <p:spPr>
          <a:xfrm>
            <a:off x="291636" y="5576693"/>
            <a:ext cx="424070" cy="2754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753F65C9-AABF-4441-B96C-48F2CF86B079}"/>
              </a:ext>
            </a:extLst>
          </p:cNvPr>
          <p:cNvSpPr/>
          <p:nvPr/>
        </p:nvSpPr>
        <p:spPr>
          <a:xfrm>
            <a:off x="8979027" y="4989718"/>
            <a:ext cx="2879314" cy="498663"/>
          </a:xfrm>
          <a:prstGeom prst="rect">
            <a:avLst/>
          </a:prstGeom>
        </p:spPr>
        <p:txBody>
          <a:bodyPr wrap="none">
            <a:spAutoFit/>
          </a:bodyPr>
          <a:lstStyle/>
          <a:p>
            <a:pPr algn="ctr">
              <a:lnSpc>
                <a:spcPct val="150000"/>
              </a:lnSpc>
              <a:spcAft>
                <a:spcPts val="800"/>
              </a:spcAft>
            </a:pPr>
            <a:r>
              <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Figure-26: Beam location.</a:t>
            </a:r>
          </a:p>
        </p:txBody>
      </p:sp>
      <p:sp>
        <p:nvSpPr>
          <p:cNvPr id="7" name="Rectangle 6">
            <a:extLst>
              <a:ext uri="{FF2B5EF4-FFF2-40B4-BE49-F238E27FC236}">
                <a16:creationId xmlns:a16="http://schemas.microsoft.com/office/drawing/2014/main" id="{18B8E031-89E0-44F9-948E-7C4E3BBEB1BE}"/>
              </a:ext>
            </a:extLst>
          </p:cNvPr>
          <p:cNvSpPr/>
          <p:nvPr/>
        </p:nvSpPr>
        <p:spPr>
          <a:xfrm>
            <a:off x="5046673" y="5027342"/>
            <a:ext cx="3106941" cy="498663"/>
          </a:xfrm>
          <a:prstGeom prst="rect">
            <a:avLst/>
          </a:prstGeom>
        </p:spPr>
        <p:txBody>
          <a:bodyPr wrap="none">
            <a:spAutoFit/>
          </a:bodyPr>
          <a:lstStyle/>
          <a:p>
            <a:pPr algn="ctr">
              <a:lnSpc>
                <a:spcPct val="150000"/>
              </a:lnSpc>
              <a:spcAft>
                <a:spcPts val="800"/>
              </a:spcAft>
            </a:pPr>
            <a:r>
              <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Figure-25: Column location.</a:t>
            </a:r>
          </a:p>
        </p:txBody>
      </p:sp>
      <p:pic>
        <p:nvPicPr>
          <p:cNvPr id="14" name="Picture 13">
            <a:extLst>
              <a:ext uri="{FF2B5EF4-FFF2-40B4-BE49-F238E27FC236}">
                <a16:creationId xmlns:a16="http://schemas.microsoft.com/office/drawing/2014/main" id="{5740B0BC-520A-4296-A03C-0522ACD4ABD2}"/>
              </a:ext>
            </a:extLst>
          </p:cNvPr>
          <p:cNvPicPr/>
          <p:nvPr/>
        </p:nvPicPr>
        <p:blipFill rotWithShape="1">
          <a:blip r:embed="rId3">
            <a:extLst>
              <a:ext uri="{28A0092B-C50C-407E-A947-70E740481C1C}">
                <a14:useLocalDpi xmlns:a14="http://schemas.microsoft.com/office/drawing/2010/main" val="0"/>
              </a:ext>
            </a:extLst>
          </a:blip>
          <a:srcRect l="1972" t="2618" r="1650" b="2314"/>
          <a:stretch/>
        </p:blipFill>
        <p:spPr bwMode="auto">
          <a:xfrm>
            <a:off x="4597266" y="1636405"/>
            <a:ext cx="3307080" cy="3070860"/>
          </a:xfrm>
          <a:prstGeom prst="rect">
            <a:avLst/>
          </a:prstGeom>
          <a:ln>
            <a:noFill/>
          </a:ln>
          <a:extLst>
            <a:ext uri="{53640926-AAD7-44D8-BBD7-CCE9431645EC}">
              <a14:shadowObscured xmlns:a14="http://schemas.microsoft.com/office/drawing/2010/main"/>
            </a:ext>
          </a:extLst>
        </p:spPr>
      </p:pic>
      <p:sp>
        <p:nvSpPr>
          <p:cNvPr id="5" name="Rectangle 4">
            <a:extLst>
              <a:ext uri="{FF2B5EF4-FFF2-40B4-BE49-F238E27FC236}">
                <a16:creationId xmlns:a16="http://schemas.microsoft.com/office/drawing/2014/main" id="{D6C976F4-7F90-4023-949B-BD321822EB5B}"/>
              </a:ext>
            </a:extLst>
          </p:cNvPr>
          <p:cNvSpPr/>
          <p:nvPr/>
        </p:nvSpPr>
        <p:spPr>
          <a:xfrm>
            <a:off x="6936645" y="3900003"/>
            <a:ext cx="365855" cy="379897"/>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A6874360-D634-4071-923E-9B1DA859DBA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71533" y="1613615"/>
            <a:ext cx="3920467" cy="3534661"/>
          </a:xfrm>
          <a:prstGeom prst="rect">
            <a:avLst/>
          </a:prstGeom>
        </p:spPr>
      </p:pic>
    </p:spTree>
    <p:extLst>
      <p:ext uri="{BB962C8B-B14F-4D97-AF65-F5344CB8AC3E}">
        <p14:creationId xmlns:p14="http://schemas.microsoft.com/office/powerpoint/2010/main" val="33210004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8C3F472-CA5E-4B4B-A24A-02E39F24F812}"/>
              </a:ext>
            </a:extLst>
          </p:cNvPr>
          <p:cNvSpPr txBox="1"/>
          <p:nvPr/>
        </p:nvSpPr>
        <p:spPr>
          <a:xfrm>
            <a:off x="623037" y="304188"/>
            <a:ext cx="7167998" cy="584775"/>
          </a:xfrm>
          <a:prstGeom prst="rect">
            <a:avLst/>
          </a:prstGeom>
          <a:noFill/>
        </p:spPr>
        <p:txBody>
          <a:bodyPr wrap="square" rtlCol="0">
            <a:spAutoFit/>
          </a:bodyPr>
          <a:lstStyle/>
          <a:p>
            <a:r>
              <a:rPr lang="en-US" altLang="ko-KR" sz="3200" dirty="0">
                <a:solidFill>
                  <a:srgbClr val="FF7F00"/>
                </a:solidFill>
                <a:latin typeface="Times New Roman" panose="02020603050405020304" pitchFamily="18" charset="0"/>
                <a:cs typeface="Times New Roman" panose="02020603050405020304" pitchFamily="18" charset="0"/>
              </a:rPr>
              <a:t> Model checks:-</a:t>
            </a:r>
          </a:p>
        </p:txBody>
      </p:sp>
      <p:sp>
        <p:nvSpPr>
          <p:cNvPr id="4" name="Rectangle 3">
            <a:extLst>
              <a:ext uri="{FF2B5EF4-FFF2-40B4-BE49-F238E27FC236}">
                <a16:creationId xmlns:a16="http://schemas.microsoft.com/office/drawing/2014/main" id="{26C5CE45-0C8D-4993-B54B-BBA3537153F7}"/>
              </a:ext>
            </a:extLst>
          </p:cNvPr>
          <p:cNvSpPr/>
          <p:nvPr/>
        </p:nvSpPr>
        <p:spPr>
          <a:xfrm>
            <a:off x="570029" y="805466"/>
            <a:ext cx="12192000" cy="600293"/>
          </a:xfrm>
          <a:prstGeom prst="rect">
            <a:avLst/>
          </a:prstGeom>
        </p:spPr>
        <p:txBody>
          <a:bodyPr wrap="square">
            <a:spAutoFit/>
          </a:bodyPr>
          <a:lstStyle/>
          <a:p>
            <a:pPr>
              <a:lnSpc>
                <a:spcPct val="150000"/>
              </a:lnSpc>
              <a:spcAft>
                <a:spcPts val="800"/>
              </a:spcAft>
            </a:pPr>
            <a:r>
              <a:rPr lang="en-US" sz="25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 3- Internal force check:</a:t>
            </a:r>
          </a:p>
        </p:txBody>
      </p:sp>
      <mc:AlternateContent xmlns:mc="http://schemas.openxmlformats.org/markup-compatibility/2006" xmlns:a14="http://schemas.microsoft.com/office/drawing/2010/main">
        <mc:Choice Requires="a14">
          <p:sp>
            <p:nvSpPr>
              <p:cNvPr id="8" name="Rectangle 7">
                <a:extLst>
                  <a:ext uri="{FF2B5EF4-FFF2-40B4-BE49-F238E27FC236}">
                    <a16:creationId xmlns:a16="http://schemas.microsoft.com/office/drawing/2014/main" id="{16B7AAD3-1107-41F0-B587-4A1568D119CC}"/>
                  </a:ext>
                </a:extLst>
              </p:cNvPr>
              <p:cNvSpPr/>
              <p:nvPr/>
            </p:nvSpPr>
            <p:spPr>
              <a:xfrm>
                <a:off x="715706" y="1820897"/>
                <a:ext cx="4320120" cy="2805896"/>
              </a:xfrm>
              <a:prstGeom prst="rect">
                <a:avLst/>
              </a:prstGeom>
            </p:spPr>
            <p:txBody>
              <a:bodyPr wrap="square">
                <a:spAutoFit/>
              </a:bodyPr>
              <a:lstStyle/>
              <a:p>
                <a:pPr marL="342900" indent="-342900">
                  <a:lnSpc>
                    <a:spcPct val="150000"/>
                  </a:lnSpc>
                  <a:spcAft>
                    <a:spcPts val="800"/>
                  </a:spcAft>
                  <a:buFont typeface="Arial" panose="020B0604020202020204" pitchFamily="34" charset="0"/>
                  <a:buChar char="•"/>
                </a:pPr>
                <a:r>
                  <a:rPr lang="en-US" sz="22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Slab:</a:t>
                </a:r>
              </a:p>
              <a:p>
                <a:pPr>
                  <a:spcAft>
                    <a:spcPts val="800"/>
                  </a:spcAft>
                </a:pPr>
                <a:r>
                  <a:rPr lang="en-US" sz="22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From program M = </a:t>
                </a:r>
                <a:r>
                  <a:rPr lang="en-US" sz="2200" dirty="0">
                    <a:latin typeface="Times New Roman" panose="02020603050405020304" pitchFamily="18" charset="0"/>
                    <a:cs typeface="Times New Roman" panose="02020603050405020304" pitchFamily="18" charset="0"/>
                  </a:rPr>
                  <a:t>18.4 </a:t>
                </a:r>
                <a:r>
                  <a:rPr lang="en-US" sz="22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 KN.m</a:t>
                </a:r>
              </a:p>
              <a:p>
                <a:pPr>
                  <a:spcAft>
                    <a:spcPts val="800"/>
                  </a:spcAft>
                </a:pPr>
                <a:r>
                  <a:rPr lang="en-US" sz="2200" dirty="0">
                    <a:latin typeface="Times New Roman" panose="02020603050405020304" pitchFamily="18" charset="0"/>
                    <a:cs typeface="Times New Roman" panose="02020603050405020304" pitchFamily="18" charset="0"/>
                  </a:rPr>
                  <a:t>Manually M = 18.6 </a:t>
                </a:r>
                <a14:m>
                  <m:oMath xmlns:m="http://schemas.openxmlformats.org/officeDocument/2006/math">
                    <m:r>
                      <m:rPr>
                        <m:sty m:val="p"/>
                      </m:rPr>
                      <a:rPr lang="en-US" sz="2200" i="0" smtClean="0">
                        <a:latin typeface="Cambria Math" panose="02040503050406030204" pitchFamily="18" charset="0"/>
                      </a:rPr>
                      <m:t>KN</m:t>
                    </m:r>
                  </m:oMath>
                </a14:m>
                <a:r>
                  <a:rPr lang="en-US" sz="22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.m</a:t>
                </a:r>
              </a:p>
              <a:p>
                <a:pPr>
                  <a:spcAft>
                    <a:spcPts val="800"/>
                  </a:spcAft>
                </a:pPr>
                <a:r>
                  <a:rPr lang="en-US" sz="22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Then, Error = 2 </a:t>
                </a:r>
                <a:r>
                  <a:rPr lang="en-US" sz="2200" dirty="0">
                    <a:latin typeface="Times New Roman" panose="02020603050405020304" pitchFamily="18" charset="0"/>
                    <a:cs typeface="Times New Roman" panose="02020603050405020304" pitchFamily="18" charset="0"/>
                  </a:rPr>
                  <a:t>% &lt;10% ok.</a:t>
                </a:r>
              </a:p>
              <a:p>
                <a:pPr>
                  <a:spcAft>
                    <a:spcPts val="800"/>
                  </a:spcAft>
                </a:pPr>
                <a:endParaRPr lang="en-US" sz="2200" dirty="0">
                  <a:latin typeface="Times New Roman" panose="02020603050405020304" pitchFamily="18" charset="0"/>
                  <a:cs typeface="Times New Roman" panose="02020603050405020304" pitchFamily="18" charset="0"/>
                </a:endParaRPr>
              </a:p>
              <a:p>
                <a:pPr>
                  <a:spcAft>
                    <a:spcPts val="800"/>
                  </a:spcAft>
                </a:pPr>
                <a:endParaRPr lang="en-US" sz="22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endParaRPr>
              </a:p>
            </p:txBody>
          </p:sp>
        </mc:Choice>
        <mc:Fallback xmlns="">
          <p:sp>
            <p:nvSpPr>
              <p:cNvPr id="8" name="Rectangle 7">
                <a:extLst>
                  <a:ext uri="{FF2B5EF4-FFF2-40B4-BE49-F238E27FC236}">
                    <a16:creationId xmlns:a16="http://schemas.microsoft.com/office/drawing/2014/main" id="{16B7AAD3-1107-41F0-B587-4A1568D119CC}"/>
                  </a:ext>
                </a:extLst>
              </p:cNvPr>
              <p:cNvSpPr>
                <a:spLocks noRot="1" noChangeAspect="1" noMove="1" noResize="1" noEditPoints="1" noAdjustHandles="1" noChangeArrowheads="1" noChangeShapeType="1" noTextEdit="1"/>
              </p:cNvSpPr>
              <p:nvPr/>
            </p:nvSpPr>
            <p:spPr>
              <a:xfrm>
                <a:off x="715706" y="1820897"/>
                <a:ext cx="4320120" cy="2805896"/>
              </a:xfrm>
              <a:prstGeom prst="rect">
                <a:avLst/>
              </a:prstGeom>
              <a:blipFill>
                <a:blip r:embed="rId2"/>
                <a:stretch>
                  <a:fillRect l="-1834"/>
                </a:stretch>
              </a:blipFill>
            </p:spPr>
            <p:txBody>
              <a:bodyPr/>
              <a:lstStyle/>
              <a:p>
                <a:r>
                  <a:rPr lang="en-US">
                    <a:noFill/>
                  </a:rPr>
                  <a:t> </a:t>
                </a:r>
              </a:p>
            </p:txBody>
          </p:sp>
        </mc:Fallback>
      </mc:AlternateContent>
      <p:sp>
        <p:nvSpPr>
          <p:cNvPr id="11" name="Arrow: Right 10">
            <a:extLst>
              <a:ext uri="{FF2B5EF4-FFF2-40B4-BE49-F238E27FC236}">
                <a16:creationId xmlns:a16="http://schemas.microsoft.com/office/drawing/2014/main" id="{58BAABC8-46E0-4F3D-A161-AE18D0A69AA5}"/>
              </a:ext>
            </a:extLst>
          </p:cNvPr>
          <p:cNvSpPr/>
          <p:nvPr/>
        </p:nvSpPr>
        <p:spPr>
          <a:xfrm>
            <a:off x="291549" y="3408669"/>
            <a:ext cx="424070" cy="2754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hevron 3">
            <a:extLst>
              <a:ext uri="{FF2B5EF4-FFF2-40B4-BE49-F238E27FC236}">
                <a16:creationId xmlns:a16="http://schemas.microsoft.com/office/drawing/2014/main" id="{6A11C800-ED84-43E7-AC7D-9E5E365FAD2B}"/>
              </a:ext>
            </a:extLst>
          </p:cNvPr>
          <p:cNvSpPr/>
          <p:nvPr/>
        </p:nvSpPr>
        <p:spPr>
          <a:xfrm>
            <a:off x="144237" y="1334315"/>
            <a:ext cx="478800" cy="5586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7" name="Rectangle 6">
            <a:extLst>
              <a:ext uri="{FF2B5EF4-FFF2-40B4-BE49-F238E27FC236}">
                <a16:creationId xmlns:a16="http://schemas.microsoft.com/office/drawing/2014/main" id="{18B8E031-89E0-44F9-948E-7C4E3BBEB1BE}"/>
              </a:ext>
            </a:extLst>
          </p:cNvPr>
          <p:cNvSpPr/>
          <p:nvPr/>
        </p:nvSpPr>
        <p:spPr>
          <a:xfrm>
            <a:off x="5231820" y="5027342"/>
            <a:ext cx="2736647" cy="498663"/>
          </a:xfrm>
          <a:prstGeom prst="rect">
            <a:avLst/>
          </a:prstGeom>
        </p:spPr>
        <p:txBody>
          <a:bodyPr wrap="none">
            <a:spAutoFit/>
          </a:bodyPr>
          <a:lstStyle/>
          <a:p>
            <a:pPr algn="ctr">
              <a:lnSpc>
                <a:spcPct val="150000"/>
              </a:lnSpc>
              <a:spcAft>
                <a:spcPts val="800"/>
              </a:spcAft>
            </a:pPr>
            <a:r>
              <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Figure-27: Slab location.</a:t>
            </a:r>
          </a:p>
        </p:txBody>
      </p:sp>
      <p:grpSp>
        <p:nvGrpSpPr>
          <p:cNvPr id="18" name="Group 17">
            <a:extLst>
              <a:ext uri="{FF2B5EF4-FFF2-40B4-BE49-F238E27FC236}">
                <a16:creationId xmlns:a16="http://schemas.microsoft.com/office/drawing/2014/main" id="{B278B729-4E70-4666-BB47-7F0BC282FAF4}"/>
              </a:ext>
            </a:extLst>
          </p:cNvPr>
          <p:cNvGrpSpPr>
            <a:grpSpLocks/>
          </p:cNvGrpSpPr>
          <p:nvPr/>
        </p:nvGrpSpPr>
        <p:grpSpPr bwMode="auto">
          <a:xfrm>
            <a:off x="4829175" y="304188"/>
            <a:ext cx="5048250" cy="4745355"/>
            <a:chOff x="1440" y="182"/>
            <a:chExt cx="7950" cy="7473"/>
          </a:xfrm>
        </p:grpSpPr>
        <p:pic>
          <p:nvPicPr>
            <p:cNvPr id="19" name="Picture 18">
              <a:extLst>
                <a:ext uri="{FF2B5EF4-FFF2-40B4-BE49-F238E27FC236}">
                  <a16:creationId xmlns:a16="http://schemas.microsoft.com/office/drawing/2014/main" id="{D7D46812-6AD6-4B53-BCC6-DBB4A7175E7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0" y="182"/>
              <a:ext cx="7950" cy="7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Freeform 3">
              <a:extLst>
                <a:ext uri="{FF2B5EF4-FFF2-40B4-BE49-F238E27FC236}">
                  <a16:creationId xmlns:a16="http://schemas.microsoft.com/office/drawing/2014/main" id="{E56A2D63-5E5D-4544-B7E4-DF4C3BF27B0A}"/>
                </a:ext>
              </a:extLst>
            </p:cNvPr>
            <p:cNvSpPr>
              <a:spLocks/>
            </p:cNvSpPr>
            <p:nvPr/>
          </p:nvSpPr>
          <p:spPr bwMode="auto">
            <a:xfrm>
              <a:off x="7274" y="5189"/>
              <a:ext cx="237" cy="1277"/>
            </a:xfrm>
            <a:custGeom>
              <a:avLst/>
              <a:gdLst>
                <a:gd name="T0" fmla="+- 0 7274 7274"/>
                <a:gd name="T1" fmla="*/ T0 w 237"/>
                <a:gd name="T2" fmla="+- 0 5828 5190"/>
                <a:gd name="T3" fmla="*/ 5828 h 1277"/>
                <a:gd name="T4" fmla="+- 0 7276 7274"/>
                <a:gd name="T5" fmla="*/ T4 w 237"/>
                <a:gd name="T6" fmla="+- 0 5713 5190"/>
                <a:gd name="T7" fmla="*/ 5713 h 1277"/>
                <a:gd name="T8" fmla="+- 0 7281 7274"/>
                <a:gd name="T9" fmla="*/ T8 w 237"/>
                <a:gd name="T10" fmla="+- 0 5605 5190"/>
                <a:gd name="T11" fmla="*/ 5605 h 1277"/>
                <a:gd name="T12" fmla="+- 0 7290 7274"/>
                <a:gd name="T13" fmla="*/ T12 w 237"/>
                <a:gd name="T14" fmla="+- 0 5506 5190"/>
                <a:gd name="T15" fmla="*/ 5506 h 1277"/>
                <a:gd name="T16" fmla="+- 0 7302 7274"/>
                <a:gd name="T17" fmla="*/ T16 w 237"/>
                <a:gd name="T18" fmla="+- 0 5417 5190"/>
                <a:gd name="T19" fmla="*/ 5417 h 1277"/>
                <a:gd name="T20" fmla="+- 0 7316 7274"/>
                <a:gd name="T21" fmla="*/ T20 w 237"/>
                <a:gd name="T22" fmla="+- 0 5340 5190"/>
                <a:gd name="T23" fmla="*/ 5340 h 1277"/>
                <a:gd name="T24" fmla="+- 0 7333 7274"/>
                <a:gd name="T25" fmla="*/ T24 w 237"/>
                <a:gd name="T26" fmla="+- 0 5277 5190"/>
                <a:gd name="T27" fmla="*/ 5277 h 1277"/>
                <a:gd name="T28" fmla="+- 0 7371 7274"/>
                <a:gd name="T29" fmla="*/ T28 w 237"/>
                <a:gd name="T30" fmla="+- 0 5200 5190"/>
                <a:gd name="T31" fmla="*/ 5200 h 1277"/>
                <a:gd name="T32" fmla="+- 0 7392 7274"/>
                <a:gd name="T33" fmla="*/ T32 w 237"/>
                <a:gd name="T34" fmla="+- 0 5190 5190"/>
                <a:gd name="T35" fmla="*/ 5190 h 1277"/>
                <a:gd name="T36" fmla="+- 0 7414 7274"/>
                <a:gd name="T37" fmla="*/ T36 w 237"/>
                <a:gd name="T38" fmla="+- 0 5200 5190"/>
                <a:gd name="T39" fmla="*/ 5200 h 1277"/>
                <a:gd name="T40" fmla="+- 0 7452 7274"/>
                <a:gd name="T41" fmla="*/ T40 w 237"/>
                <a:gd name="T42" fmla="+- 0 5277 5190"/>
                <a:gd name="T43" fmla="*/ 5277 h 1277"/>
                <a:gd name="T44" fmla="+- 0 7469 7274"/>
                <a:gd name="T45" fmla="*/ T44 w 237"/>
                <a:gd name="T46" fmla="+- 0 5340 5190"/>
                <a:gd name="T47" fmla="*/ 5340 h 1277"/>
                <a:gd name="T48" fmla="+- 0 7483 7274"/>
                <a:gd name="T49" fmla="*/ T48 w 237"/>
                <a:gd name="T50" fmla="+- 0 5417 5190"/>
                <a:gd name="T51" fmla="*/ 5417 h 1277"/>
                <a:gd name="T52" fmla="+- 0 7495 7274"/>
                <a:gd name="T53" fmla="*/ T52 w 237"/>
                <a:gd name="T54" fmla="+- 0 5506 5190"/>
                <a:gd name="T55" fmla="*/ 5506 h 1277"/>
                <a:gd name="T56" fmla="+- 0 7504 7274"/>
                <a:gd name="T57" fmla="*/ T56 w 237"/>
                <a:gd name="T58" fmla="+- 0 5605 5190"/>
                <a:gd name="T59" fmla="*/ 5605 h 1277"/>
                <a:gd name="T60" fmla="+- 0 7509 7274"/>
                <a:gd name="T61" fmla="*/ T60 w 237"/>
                <a:gd name="T62" fmla="+- 0 5713 5190"/>
                <a:gd name="T63" fmla="*/ 5713 h 1277"/>
                <a:gd name="T64" fmla="+- 0 7511 7274"/>
                <a:gd name="T65" fmla="*/ T64 w 237"/>
                <a:gd name="T66" fmla="+- 0 5828 5190"/>
                <a:gd name="T67" fmla="*/ 5828 h 1277"/>
                <a:gd name="T68" fmla="+- 0 7509 7274"/>
                <a:gd name="T69" fmla="*/ T68 w 237"/>
                <a:gd name="T70" fmla="+- 0 5943 5190"/>
                <a:gd name="T71" fmla="*/ 5943 h 1277"/>
                <a:gd name="T72" fmla="+- 0 7504 7274"/>
                <a:gd name="T73" fmla="*/ T72 w 237"/>
                <a:gd name="T74" fmla="+- 0 6051 5190"/>
                <a:gd name="T75" fmla="*/ 6051 h 1277"/>
                <a:gd name="T76" fmla="+- 0 7495 7274"/>
                <a:gd name="T77" fmla="*/ T76 w 237"/>
                <a:gd name="T78" fmla="+- 0 6150 5190"/>
                <a:gd name="T79" fmla="*/ 6150 h 1277"/>
                <a:gd name="T80" fmla="+- 0 7483 7274"/>
                <a:gd name="T81" fmla="*/ T80 w 237"/>
                <a:gd name="T82" fmla="+- 0 6240 5190"/>
                <a:gd name="T83" fmla="*/ 6240 h 1277"/>
                <a:gd name="T84" fmla="+- 0 7469 7274"/>
                <a:gd name="T85" fmla="*/ T84 w 237"/>
                <a:gd name="T86" fmla="+- 0 6316 5190"/>
                <a:gd name="T87" fmla="*/ 6316 h 1277"/>
                <a:gd name="T88" fmla="+- 0 7452 7274"/>
                <a:gd name="T89" fmla="*/ T88 w 237"/>
                <a:gd name="T90" fmla="+- 0 6379 5190"/>
                <a:gd name="T91" fmla="*/ 6379 h 1277"/>
                <a:gd name="T92" fmla="+- 0 7414 7274"/>
                <a:gd name="T93" fmla="*/ T92 w 237"/>
                <a:gd name="T94" fmla="+- 0 6456 5190"/>
                <a:gd name="T95" fmla="*/ 6456 h 1277"/>
                <a:gd name="T96" fmla="+- 0 7392 7274"/>
                <a:gd name="T97" fmla="*/ T96 w 237"/>
                <a:gd name="T98" fmla="+- 0 6467 5190"/>
                <a:gd name="T99" fmla="*/ 6467 h 1277"/>
                <a:gd name="T100" fmla="+- 0 7371 7274"/>
                <a:gd name="T101" fmla="*/ T100 w 237"/>
                <a:gd name="T102" fmla="+- 0 6456 5190"/>
                <a:gd name="T103" fmla="*/ 6456 h 1277"/>
                <a:gd name="T104" fmla="+- 0 7333 7274"/>
                <a:gd name="T105" fmla="*/ T104 w 237"/>
                <a:gd name="T106" fmla="+- 0 6379 5190"/>
                <a:gd name="T107" fmla="*/ 6379 h 1277"/>
                <a:gd name="T108" fmla="+- 0 7316 7274"/>
                <a:gd name="T109" fmla="*/ T108 w 237"/>
                <a:gd name="T110" fmla="+- 0 6316 5190"/>
                <a:gd name="T111" fmla="*/ 6316 h 1277"/>
                <a:gd name="T112" fmla="+- 0 7302 7274"/>
                <a:gd name="T113" fmla="*/ T112 w 237"/>
                <a:gd name="T114" fmla="+- 0 6240 5190"/>
                <a:gd name="T115" fmla="*/ 6240 h 1277"/>
                <a:gd name="T116" fmla="+- 0 7290 7274"/>
                <a:gd name="T117" fmla="*/ T116 w 237"/>
                <a:gd name="T118" fmla="+- 0 6150 5190"/>
                <a:gd name="T119" fmla="*/ 6150 h 1277"/>
                <a:gd name="T120" fmla="+- 0 7281 7274"/>
                <a:gd name="T121" fmla="*/ T120 w 237"/>
                <a:gd name="T122" fmla="+- 0 6051 5190"/>
                <a:gd name="T123" fmla="*/ 6051 h 1277"/>
                <a:gd name="T124" fmla="+- 0 7276 7274"/>
                <a:gd name="T125" fmla="*/ T124 w 237"/>
                <a:gd name="T126" fmla="+- 0 5943 5190"/>
                <a:gd name="T127" fmla="*/ 5943 h 1277"/>
                <a:gd name="T128" fmla="+- 0 7274 7274"/>
                <a:gd name="T129" fmla="*/ T128 w 237"/>
                <a:gd name="T130" fmla="+- 0 5828 5190"/>
                <a:gd name="T131" fmla="*/ 5828 h 1277"/>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Lst>
              <a:rect l="0" t="0" r="r" b="b"/>
              <a:pathLst>
                <a:path w="237" h="1277">
                  <a:moveTo>
                    <a:pt x="0" y="638"/>
                  </a:moveTo>
                  <a:lnTo>
                    <a:pt x="2" y="523"/>
                  </a:lnTo>
                  <a:lnTo>
                    <a:pt x="7" y="415"/>
                  </a:lnTo>
                  <a:lnTo>
                    <a:pt x="16" y="316"/>
                  </a:lnTo>
                  <a:lnTo>
                    <a:pt x="28" y="227"/>
                  </a:lnTo>
                  <a:lnTo>
                    <a:pt x="42" y="150"/>
                  </a:lnTo>
                  <a:lnTo>
                    <a:pt x="59" y="87"/>
                  </a:lnTo>
                  <a:lnTo>
                    <a:pt x="97" y="10"/>
                  </a:lnTo>
                  <a:lnTo>
                    <a:pt x="118" y="0"/>
                  </a:lnTo>
                  <a:lnTo>
                    <a:pt x="140" y="10"/>
                  </a:lnTo>
                  <a:lnTo>
                    <a:pt x="178" y="87"/>
                  </a:lnTo>
                  <a:lnTo>
                    <a:pt x="195" y="150"/>
                  </a:lnTo>
                  <a:lnTo>
                    <a:pt x="209" y="227"/>
                  </a:lnTo>
                  <a:lnTo>
                    <a:pt x="221" y="316"/>
                  </a:lnTo>
                  <a:lnTo>
                    <a:pt x="230" y="415"/>
                  </a:lnTo>
                  <a:lnTo>
                    <a:pt x="235" y="523"/>
                  </a:lnTo>
                  <a:lnTo>
                    <a:pt x="237" y="638"/>
                  </a:lnTo>
                  <a:lnTo>
                    <a:pt x="235" y="753"/>
                  </a:lnTo>
                  <a:lnTo>
                    <a:pt x="230" y="861"/>
                  </a:lnTo>
                  <a:lnTo>
                    <a:pt x="221" y="960"/>
                  </a:lnTo>
                  <a:lnTo>
                    <a:pt x="209" y="1050"/>
                  </a:lnTo>
                  <a:lnTo>
                    <a:pt x="195" y="1126"/>
                  </a:lnTo>
                  <a:lnTo>
                    <a:pt x="178" y="1189"/>
                  </a:lnTo>
                  <a:lnTo>
                    <a:pt x="140" y="1266"/>
                  </a:lnTo>
                  <a:lnTo>
                    <a:pt x="118" y="1277"/>
                  </a:lnTo>
                  <a:lnTo>
                    <a:pt x="97" y="1266"/>
                  </a:lnTo>
                  <a:lnTo>
                    <a:pt x="59" y="1189"/>
                  </a:lnTo>
                  <a:lnTo>
                    <a:pt x="42" y="1126"/>
                  </a:lnTo>
                  <a:lnTo>
                    <a:pt x="28" y="1050"/>
                  </a:lnTo>
                  <a:lnTo>
                    <a:pt x="16" y="960"/>
                  </a:lnTo>
                  <a:lnTo>
                    <a:pt x="7" y="861"/>
                  </a:lnTo>
                  <a:lnTo>
                    <a:pt x="2" y="753"/>
                  </a:lnTo>
                  <a:lnTo>
                    <a:pt x="0" y="638"/>
                  </a:lnTo>
                  <a:close/>
                </a:path>
              </a:pathLst>
            </a:custGeom>
            <a:noFill/>
            <a:ln w="1270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spTree>
    <p:extLst>
      <p:ext uri="{BB962C8B-B14F-4D97-AF65-F5344CB8AC3E}">
        <p14:creationId xmlns:p14="http://schemas.microsoft.com/office/powerpoint/2010/main" val="26874320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AC7F88A-454A-4D91-BAD8-5973BC9A88DC}"/>
              </a:ext>
            </a:extLst>
          </p:cNvPr>
          <p:cNvSpPr txBox="1"/>
          <p:nvPr/>
        </p:nvSpPr>
        <p:spPr>
          <a:xfrm>
            <a:off x="623037" y="343944"/>
            <a:ext cx="7167998" cy="584775"/>
          </a:xfrm>
          <a:prstGeom prst="rect">
            <a:avLst/>
          </a:prstGeom>
          <a:noFill/>
        </p:spPr>
        <p:txBody>
          <a:bodyPr wrap="square" rtlCol="0">
            <a:spAutoFit/>
          </a:bodyPr>
          <a:lstStyle/>
          <a:p>
            <a:r>
              <a:rPr lang="en-US" altLang="ko-KR" sz="3200" dirty="0">
                <a:solidFill>
                  <a:srgbClr val="FF7F00"/>
                </a:solidFill>
                <a:latin typeface="Times New Roman" panose="02020603050405020304" pitchFamily="18" charset="0"/>
                <a:cs typeface="Times New Roman" panose="02020603050405020304" pitchFamily="18" charset="0"/>
              </a:rPr>
              <a:t> Design checks:-</a:t>
            </a:r>
          </a:p>
        </p:txBody>
      </p:sp>
      <p:sp>
        <p:nvSpPr>
          <p:cNvPr id="4" name="Rectangle 3">
            <a:extLst>
              <a:ext uri="{FF2B5EF4-FFF2-40B4-BE49-F238E27FC236}">
                <a16:creationId xmlns:a16="http://schemas.microsoft.com/office/drawing/2014/main" id="{EA8DE956-35F2-4660-A2B9-715F9AE33866}"/>
              </a:ext>
            </a:extLst>
          </p:cNvPr>
          <p:cNvSpPr/>
          <p:nvPr/>
        </p:nvSpPr>
        <p:spPr>
          <a:xfrm>
            <a:off x="570029" y="898230"/>
            <a:ext cx="12192000" cy="1279966"/>
          </a:xfrm>
          <a:prstGeom prst="rect">
            <a:avLst/>
          </a:prstGeom>
        </p:spPr>
        <p:txBody>
          <a:bodyPr wrap="square">
            <a:spAutoFit/>
          </a:bodyPr>
          <a:lstStyle/>
          <a:p>
            <a:pPr>
              <a:lnSpc>
                <a:spcPct val="150000"/>
              </a:lnSpc>
              <a:spcAft>
                <a:spcPts val="800"/>
              </a:spcAft>
            </a:pPr>
            <a:endParaRPr lang="en-US" sz="25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50000"/>
              </a:lnSpc>
              <a:spcAft>
                <a:spcPts val="800"/>
              </a:spcAft>
            </a:pPr>
            <a:r>
              <a:rPr lang="en-US" sz="25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4-Deflection check:</a:t>
            </a:r>
          </a:p>
        </p:txBody>
      </p:sp>
      <p:sp>
        <p:nvSpPr>
          <p:cNvPr id="7" name="Rectangle 6">
            <a:extLst>
              <a:ext uri="{FF2B5EF4-FFF2-40B4-BE49-F238E27FC236}">
                <a16:creationId xmlns:a16="http://schemas.microsoft.com/office/drawing/2014/main" id="{046CF3CE-E81E-45B7-A4BE-ACC3DEC8B8A6}"/>
              </a:ext>
            </a:extLst>
          </p:cNvPr>
          <p:cNvSpPr/>
          <p:nvPr/>
        </p:nvSpPr>
        <p:spPr>
          <a:xfrm>
            <a:off x="570029" y="1546831"/>
            <a:ext cx="1470806" cy="539378"/>
          </a:xfrm>
          <a:prstGeom prst="rect">
            <a:avLst/>
          </a:prstGeom>
        </p:spPr>
        <p:txBody>
          <a:bodyPr wrap="square">
            <a:spAutoFit/>
          </a:bodyPr>
          <a:lstStyle/>
          <a:p>
            <a:pPr>
              <a:lnSpc>
                <a:spcPct val="150000"/>
              </a:lnSpc>
              <a:spcAft>
                <a:spcPts val="800"/>
              </a:spcAft>
            </a:pPr>
            <a:r>
              <a:rPr lang="en-US" sz="22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 </a:t>
            </a:r>
          </a:p>
        </p:txBody>
      </p:sp>
      <p:sp>
        <p:nvSpPr>
          <p:cNvPr id="8" name="Chevron 3">
            <a:extLst>
              <a:ext uri="{FF2B5EF4-FFF2-40B4-BE49-F238E27FC236}">
                <a16:creationId xmlns:a16="http://schemas.microsoft.com/office/drawing/2014/main" id="{93910F9B-1741-4EA0-A86C-CFDB2DF139D1}"/>
              </a:ext>
            </a:extLst>
          </p:cNvPr>
          <p:cNvSpPr/>
          <p:nvPr/>
        </p:nvSpPr>
        <p:spPr>
          <a:xfrm>
            <a:off x="150505" y="1597822"/>
            <a:ext cx="478800" cy="5586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11" name="Rectangle 10">
            <a:extLst>
              <a:ext uri="{FF2B5EF4-FFF2-40B4-BE49-F238E27FC236}">
                <a16:creationId xmlns:a16="http://schemas.microsoft.com/office/drawing/2014/main" id="{00350A0F-F503-4586-B2EF-569568FDCA70}"/>
              </a:ext>
            </a:extLst>
          </p:cNvPr>
          <p:cNvSpPr/>
          <p:nvPr/>
        </p:nvSpPr>
        <p:spPr>
          <a:xfrm>
            <a:off x="776352" y="2823666"/>
            <a:ext cx="9586847" cy="2370649"/>
          </a:xfrm>
          <a:prstGeom prst="rect">
            <a:avLst/>
          </a:prstGeom>
        </p:spPr>
        <p:txBody>
          <a:bodyPr wrap="square">
            <a:spAutoFit/>
          </a:bodyPr>
          <a:lstStyle/>
          <a:p>
            <a:pPr>
              <a:lnSpc>
                <a:spcPct val="150000"/>
              </a:lnSpc>
              <a:spcAft>
                <a:spcPts val="800"/>
              </a:spcAft>
            </a:pPr>
            <a:r>
              <a:rPr lang="en-US" sz="2200" dirty="0">
                <a:latin typeface="Times New Roman" panose="02020603050405020304" pitchFamily="18" charset="0"/>
                <a:ea typeface="Times New Roman" panose="02020603050405020304" pitchFamily="18" charset="0"/>
                <a:cs typeface="Times New Roman" panose="02020603050405020304" pitchFamily="18" charset="0"/>
              </a:rPr>
              <a:t>Largest panel which has the maximum deflection</a:t>
            </a:r>
          </a:p>
          <a:p>
            <a:pPr>
              <a:lnSpc>
                <a:spcPct val="150000"/>
              </a:lnSpc>
              <a:spcAft>
                <a:spcPts val="800"/>
              </a:spcAft>
            </a:pPr>
            <a:r>
              <a:rPr lang="en-US" sz="2200" dirty="0">
                <a:latin typeface="Times New Roman" panose="02020603050405020304" pitchFamily="18" charset="0"/>
                <a:ea typeface="Times New Roman" panose="02020603050405020304" pitchFamily="18" charset="0"/>
                <a:cs typeface="Times New Roman" panose="02020603050405020304" pitchFamily="18" charset="0"/>
              </a:rPr>
              <a:t>Shown in the figure</a:t>
            </a:r>
          </a:p>
          <a:p>
            <a:pPr>
              <a:lnSpc>
                <a:spcPct val="150000"/>
              </a:lnSpc>
              <a:spcAft>
                <a:spcPts val="800"/>
              </a:spcAft>
            </a:pPr>
            <a:r>
              <a:rPr lang="en-US" sz="2200" dirty="0">
                <a:latin typeface="Times New Roman" panose="02020603050405020304" pitchFamily="18" charset="0"/>
                <a:ea typeface="Times New Roman" panose="02020603050405020304" pitchFamily="18" charset="0"/>
                <a:cs typeface="Times New Roman" panose="02020603050405020304" pitchFamily="18" charset="0"/>
              </a:rPr>
              <a:t>Longest side = 4962 mm </a:t>
            </a:r>
          </a:p>
          <a:p>
            <a:pPr>
              <a:lnSpc>
                <a:spcPct val="150000"/>
              </a:lnSpc>
              <a:spcAft>
                <a:spcPts val="800"/>
              </a:spcAft>
            </a:pPr>
            <a:r>
              <a:rPr lang="en-US" sz="2200" dirty="0">
                <a:latin typeface="Times New Roman" panose="02020603050405020304" pitchFamily="18" charset="0"/>
                <a:ea typeface="Times New Roman" panose="02020603050405020304" pitchFamily="18" charset="0"/>
                <a:cs typeface="Times New Roman" panose="02020603050405020304" pitchFamily="18" charset="0"/>
              </a:rPr>
              <a:t>Deflection = l/240 = 4962 /240 = 21 mm</a:t>
            </a:r>
          </a:p>
        </p:txBody>
      </p:sp>
      <p:sp>
        <p:nvSpPr>
          <p:cNvPr id="12" name="Rectangle 11">
            <a:extLst>
              <a:ext uri="{FF2B5EF4-FFF2-40B4-BE49-F238E27FC236}">
                <a16:creationId xmlns:a16="http://schemas.microsoft.com/office/drawing/2014/main" id="{5A07A42F-EC3C-4F22-978B-9E58D4293A2C}"/>
              </a:ext>
            </a:extLst>
          </p:cNvPr>
          <p:cNvSpPr/>
          <p:nvPr/>
        </p:nvSpPr>
        <p:spPr>
          <a:xfrm>
            <a:off x="7594299" y="4876332"/>
            <a:ext cx="2768900" cy="498663"/>
          </a:xfrm>
          <a:prstGeom prst="rect">
            <a:avLst/>
          </a:prstGeom>
        </p:spPr>
        <p:txBody>
          <a:bodyPr wrap="none">
            <a:spAutoFit/>
          </a:bodyPr>
          <a:lstStyle/>
          <a:p>
            <a:pPr algn="ctr">
              <a:lnSpc>
                <a:spcPct val="150000"/>
              </a:lnSpc>
              <a:spcAft>
                <a:spcPts val="800"/>
              </a:spcAft>
            </a:pPr>
            <a:r>
              <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Figure-29 Largest panel.</a:t>
            </a:r>
          </a:p>
        </p:txBody>
      </p:sp>
      <p:pic>
        <p:nvPicPr>
          <p:cNvPr id="9" name="Picture 8">
            <a:extLst>
              <a:ext uri="{FF2B5EF4-FFF2-40B4-BE49-F238E27FC236}">
                <a16:creationId xmlns:a16="http://schemas.microsoft.com/office/drawing/2014/main" id="{4F7ED369-4532-4F49-B7C8-390C2E473A8E}"/>
              </a:ext>
            </a:extLst>
          </p:cNvPr>
          <p:cNvPicPr/>
          <p:nvPr/>
        </p:nvPicPr>
        <p:blipFill>
          <a:blip r:embed="rId2">
            <a:extLst>
              <a:ext uri="{28A0092B-C50C-407E-A947-70E740481C1C}">
                <a14:useLocalDpi xmlns:a14="http://schemas.microsoft.com/office/drawing/2010/main" val="0"/>
              </a:ext>
            </a:extLst>
          </a:blip>
          <a:stretch>
            <a:fillRect/>
          </a:stretch>
        </p:blipFill>
        <p:spPr>
          <a:xfrm>
            <a:off x="6925456" y="1274164"/>
            <a:ext cx="4272195" cy="3717561"/>
          </a:xfrm>
          <a:prstGeom prst="rect">
            <a:avLst/>
          </a:prstGeom>
        </p:spPr>
      </p:pic>
    </p:spTree>
    <p:extLst>
      <p:ext uri="{BB962C8B-B14F-4D97-AF65-F5344CB8AC3E}">
        <p14:creationId xmlns:p14="http://schemas.microsoft.com/office/powerpoint/2010/main" val="13720421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AC7F88A-454A-4D91-BAD8-5973BC9A88DC}"/>
              </a:ext>
            </a:extLst>
          </p:cNvPr>
          <p:cNvSpPr txBox="1"/>
          <p:nvPr/>
        </p:nvSpPr>
        <p:spPr>
          <a:xfrm>
            <a:off x="623037" y="343944"/>
            <a:ext cx="7167998" cy="584775"/>
          </a:xfrm>
          <a:prstGeom prst="rect">
            <a:avLst/>
          </a:prstGeom>
          <a:noFill/>
        </p:spPr>
        <p:txBody>
          <a:bodyPr wrap="square" rtlCol="0">
            <a:spAutoFit/>
          </a:bodyPr>
          <a:lstStyle/>
          <a:p>
            <a:r>
              <a:rPr lang="en-US" altLang="ko-KR" sz="3200" dirty="0">
                <a:solidFill>
                  <a:srgbClr val="FF7F00"/>
                </a:solidFill>
                <a:latin typeface="Times New Roman" panose="02020603050405020304" pitchFamily="18" charset="0"/>
                <a:cs typeface="Times New Roman" panose="02020603050405020304" pitchFamily="18" charset="0"/>
              </a:rPr>
              <a:t> Design checks:-</a:t>
            </a:r>
          </a:p>
        </p:txBody>
      </p:sp>
      <p:sp>
        <p:nvSpPr>
          <p:cNvPr id="4" name="Rectangle 3">
            <a:extLst>
              <a:ext uri="{FF2B5EF4-FFF2-40B4-BE49-F238E27FC236}">
                <a16:creationId xmlns:a16="http://schemas.microsoft.com/office/drawing/2014/main" id="{EA8DE956-35F2-4660-A2B9-715F9AE33866}"/>
              </a:ext>
            </a:extLst>
          </p:cNvPr>
          <p:cNvSpPr/>
          <p:nvPr/>
        </p:nvSpPr>
        <p:spPr>
          <a:xfrm>
            <a:off x="570029" y="898230"/>
            <a:ext cx="12192000" cy="1279966"/>
          </a:xfrm>
          <a:prstGeom prst="rect">
            <a:avLst/>
          </a:prstGeom>
        </p:spPr>
        <p:txBody>
          <a:bodyPr wrap="square">
            <a:spAutoFit/>
          </a:bodyPr>
          <a:lstStyle/>
          <a:p>
            <a:pPr>
              <a:lnSpc>
                <a:spcPct val="150000"/>
              </a:lnSpc>
              <a:spcAft>
                <a:spcPts val="800"/>
              </a:spcAft>
            </a:pPr>
            <a:endParaRPr lang="en-US" sz="25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50000"/>
              </a:lnSpc>
              <a:spcAft>
                <a:spcPts val="800"/>
              </a:spcAft>
            </a:pPr>
            <a:r>
              <a:rPr lang="en-US" sz="25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4-Deflection check:</a:t>
            </a:r>
          </a:p>
        </p:txBody>
      </p:sp>
      <p:sp>
        <p:nvSpPr>
          <p:cNvPr id="7" name="Rectangle 6">
            <a:extLst>
              <a:ext uri="{FF2B5EF4-FFF2-40B4-BE49-F238E27FC236}">
                <a16:creationId xmlns:a16="http://schemas.microsoft.com/office/drawing/2014/main" id="{046CF3CE-E81E-45B7-A4BE-ACC3DEC8B8A6}"/>
              </a:ext>
            </a:extLst>
          </p:cNvPr>
          <p:cNvSpPr/>
          <p:nvPr/>
        </p:nvSpPr>
        <p:spPr>
          <a:xfrm>
            <a:off x="570029" y="1546831"/>
            <a:ext cx="1470806" cy="539378"/>
          </a:xfrm>
          <a:prstGeom prst="rect">
            <a:avLst/>
          </a:prstGeom>
        </p:spPr>
        <p:txBody>
          <a:bodyPr wrap="square">
            <a:spAutoFit/>
          </a:bodyPr>
          <a:lstStyle/>
          <a:p>
            <a:pPr>
              <a:lnSpc>
                <a:spcPct val="150000"/>
              </a:lnSpc>
              <a:spcAft>
                <a:spcPts val="800"/>
              </a:spcAft>
            </a:pPr>
            <a:r>
              <a:rPr lang="en-US" sz="22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 </a:t>
            </a:r>
          </a:p>
        </p:txBody>
      </p:sp>
      <p:sp>
        <p:nvSpPr>
          <p:cNvPr id="8" name="Chevron 3">
            <a:extLst>
              <a:ext uri="{FF2B5EF4-FFF2-40B4-BE49-F238E27FC236}">
                <a16:creationId xmlns:a16="http://schemas.microsoft.com/office/drawing/2014/main" id="{93910F9B-1741-4EA0-A86C-CFDB2DF139D1}"/>
              </a:ext>
            </a:extLst>
          </p:cNvPr>
          <p:cNvSpPr/>
          <p:nvPr/>
        </p:nvSpPr>
        <p:spPr>
          <a:xfrm>
            <a:off x="150505" y="1597822"/>
            <a:ext cx="478800" cy="5586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11" name="Rectangle 10">
            <a:extLst>
              <a:ext uri="{FF2B5EF4-FFF2-40B4-BE49-F238E27FC236}">
                <a16:creationId xmlns:a16="http://schemas.microsoft.com/office/drawing/2014/main" id="{00350A0F-F503-4586-B2EF-569568FDCA70}"/>
              </a:ext>
            </a:extLst>
          </p:cNvPr>
          <p:cNvSpPr/>
          <p:nvPr/>
        </p:nvSpPr>
        <p:spPr>
          <a:xfrm>
            <a:off x="776352" y="2823666"/>
            <a:ext cx="9586847" cy="3591496"/>
          </a:xfrm>
          <a:prstGeom prst="rect">
            <a:avLst/>
          </a:prstGeom>
        </p:spPr>
        <p:txBody>
          <a:bodyPr wrap="square">
            <a:spAutoFit/>
          </a:bodyPr>
          <a:lstStyle/>
          <a:p>
            <a:pPr>
              <a:lnSpc>
                <a:spcPct val="150000"/>
              </a:lnSpc>
              <a:spcAft>
                <a:spcPts val="800"/>
              </a:spcAft>
            </a:pPr>
            <a:r>
              <a:rPr lang="en-US" sz="2200" dirty="0">
                <a:latin typeface="Times New Roman" panose="02020603050405020304" pitchFamily="18" charset="0"/>
                <a:ea typeface="Times New Roman" panose="02020603050405020304" pitchFamily="18" charset="0"/>
                <a:cs typeface="Times New Roman" panose="02020603050405020304" pitchFamily="18" charset="0"/>
              </a:rPr>
              <a:t>Using long-term load combination 2D+2S.D+1.25L </a:t>
            </a:r>
          </a:p>
          <a:p>
            <a:pPr>
              <a:lnSpc>
                <a:spcPct val="150000"/>
              </a:lnSpc>
              <a:spcAft>
                <a:spcPts val="800"/>
              </a:spcAft>
            </a:pPr>
            <a:r>
              <a:rPr lang="en-US" sz="2200" dirty="0">
                <a:latin typeface="Times New Roman" panose="02020603050405020304" pitchFamily="18" charset="0"/>
                <a:ea typeface="Times New Roman" panose="02020603050405020304" pitchFamily="18" charset="0"/>
                <a:cs typeface="Times New Roman" panose="02020603050405020304" pitchFamily="18" charset="0"/>
              </a:rPr>
              <a:t>Maximum deflection from </a:t>
            </a:r>
            <a:r>
              <a:rPr lang="en-US" sz="2200" dirty="0" err="1">
                <a:latin typeface="Times New Roman" panose="02020603050405020304" pitchFamily="18" charset="0"/>
                <a:ea typeface="Times New Roman" panose="02020603050405020304" pitchFamily="18" charset="0"/>
                <a:cs typeface="Times New Roman" panose="02020603050405020304" pitchFamily="18" charset="0"/>
              </a:rPr>
              <a:t>etaps</a:t>
            </a:r>
            <a:r>
              <a:rPr lang="en-US" sz="2200" dirty="0">
                <a:latin typeface="Times New Roman" panose="02020603050405020304" pitchFamily="18" charset="0"/>
                <a:ea typeface="Times New Roman" panose="02020603050405020304" pitchFamily="18" charset="0"/>
                <a:cs typeface="Times New Roman" panose="02020603050405020304" pitchFamily="18" charset="0"/>
              </a:rPr>
              <a:t> = 38.5 mm </a:t>
            </a:r>
          </a:p>
          <a:p>
            <a:pPr>
              <a:lnSpc>
                <a:spcPct val="150000"/>
              </a:lnSpc>
              <a:spcAft>
                <a:spcPts val="800"/>
              </a:spcAft>
            </a:pPr>
            <a:r>
              <a:rPr lang="en-US" sz="2200" dirty="0">
                <a:latin typeface="Times New Roman" panose="02020603050405020304" pitchFamily="18" charset="0"/>
                <a:ea typeface="Times New Roman" panose="02020603050405020304" pitchFamily="18" charset="0"/>
                <a:cs typeface="Times New Roman" panose="02020603050405020304" pitchFamily="18" charset="0"/>
              </a:rPr>
              <a:t>Calculated maximum deflection = 27 mm </a:t>
            </a:r>
          </a:p>
          <a:p>
            <a:pPr>
              <a:lnSpc>
                <a:spcPct val="150000"/>
              </a:lnSpc>
              <a:spcAft>
                <a:spcPts val="800"/>
              </a:spcAft>
            </a:pPr>
            <a:r>
              <a:rPr lang="en-US" sz="2200" dirty="0">
                <a:latin typeface="Times New Roman" panose="02020603050405020304" pitchFamily="18" charset="0"/>
                <a:ea typeface="Times New Roman" panose="02020603050405020304" pitchFamily="18" charset="0"/>
                <a:cs typeface="Times New Roman" panose="02020603050405020304" pitchFamily="18" charset="0"/>
              </a:rPr>
              <a:t>Reduction factor 1.4 </a:t>
            </a:r>
          </a:p>
          <a:p>
            <a:pPr>
              <a:lnSpc>
                <a:spcPct val="150000"/>
              </a:lnSpc>
              <a:spcAft>
                <a:spcPts val="800"/>
              </a:spcAft>
            </a:pPr>
            <a:r>
              <a:rPr lang="en-US" sz="2200" dirty="0">
                <a:latin typeface="Times New Roman" panose="02020603050405020304" pitchFamily="18" charset="0"/>
                <a:ea typeface="Times New Roman" panose="02020603050405020304" pitchFamily="18" charset="0"/>
                <a:cs typeface="Times New Roman" panose="02020603050405020304" pitchFamily="18" charset="0"/>
              </a:rPr>
              <a:t>27/1.4 = 19.2 mm</a:t>
            </a:r>
          </a:p>
          <a:p>
            <a:pPr>
              <a:lnSpc>
                <a:spcPct val="150000"/>
              </a:lnSpc>
              <a:spcAft>
                <a:spcPts val="800"/>
              </a:spcAft>
            </a:pPr>
            <a:r>
              <a:rPr lang="en-US" sz="2200" dirty="0">
                <a:latin typeface="Times New Roman" panose="02020603050405020304" pitchFamily="18" charset="0"/>
                <a:ea typeface="Times New Roman" panose="02020603050405020304" pitchFamily="18" charset="0"/>
                <a:cs typeface="Times New Roman" panose="02020603050405020304" pitchFamily="18" charset="0"/>
              </a:rPr>
              <a:t>L.T all = 4962/240 = 21 &gt; 19.2 OK </a:t>
            </a:r>
          </a:p>
        </p:txBody>
      </p:sp>
      <p:sp>
        <p:nvSpPr>
          <p:cNvPr id="10" name="TextBox 9">
            <a:extLst>
              <a:ext uri="{FF2B5EF4-FFF2-40B4-BE49-F238E27FC236}">
                <a16:creationId xmlns:a16="http://schemas.microsoft.com/office/drawing/2014/main" id="{A93DAAC9-1408-45F2-8FF1-9117BED691F2}"/>
              </a:ext>
            </a:extLst>
          </p:cNvPr>
          <p:cNvSpPr txBox="1"/>
          <p:nvPr/>
        </p:nvSpPr>
        <p:spPr>
          <a:xfrm>
            <a:off x="776352" y="2423556"/>
            <a:ext cx="4241800" cy="400110"/>
          </a:xfrm>
          <a:prstGeom prst="rect">
            <a:avLst/>
          </a:prstGeom>
          <a:noFill/>
        </p:spPr>
        <p:txBody>
          <a:bodyPr wrap="square" rtlCol="0">
            <a:spAutoFit/>
          </a:bodyPr>
          <a:lstStyle/>
          <a:p>
            <a:r>
              <a:rPr lang="en-US" sz="2000" dirty="0"/>
              <a:t>To consider sustained live load</a:t>
            </a:r>
          </a:p>
        </p:txBody>
      </p:sp>
      <p:sp>
        <p:nvSpPr>
          <p:cNvPr id="12" name="Rectangle 11">
            <a:extLst>
              <a:ext uri="{FF2B5EF4-FFF2-40B4-BE49-F238E27FC236}">
                <a16:creationId xmlns:a16="http://schemas.microsoft.com/office/drawing/2014/main" id="{97A0EE79-96FE-47A2-998D-BFFE7A15B46A}"/>
              </a:ext>
            </a:extLst>
          </p:cNvPr>
          <p:cNvSpPr/>
          <p:nvPr/>
        </p:nvSpPr>
        <p:spPr>
          <a:xfrm>
            <a:off x="7951237" y="5501073"/>
            <a:ext cx="3464411" cy="498663"/>
          </a:xfrm>
          <a:prstGeom prst="rect">
            <a:avLst/>
          </a:prstGeom>
        </p:spPr>
        <p:txBody>
          <a:bodyPr wrap="none">
            <a:spAutoFit/>
          </a:bodyPr>
          <a:lstStyle/>
          <a:p>
            <a:pPr algn="ctr">
              <a:lnSpc>
                <a:spcPct val="150000"/>
              </a:lnSpc>
              <a:spcAft>
                <a:spcPts val="800"/>
              </a:spcAft>
            </a:pPr>
            <a:r>
              <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Figure-30 Deflection plan view.</a:t>
            </a:r>
          </a:p>
        </p:txBody>
      </p:sp>
      <p:pic>
        <p:nvPicPr>
          <p:cNvPr id="5" name="Picture 4">
            <a:extLst>
              <a:ext uri="{FF2B5EF4-FFF2-40B4-BE49-F238E27FC236}">
                <a16:creationId xmlns:a16="http://schemas.microsoft.com/office/drawing/2014/main" id="{19E78469-D93B-4AA2-B341-F0B640446403}"/>
              </a:ext>
            </a:extLst>
          </p:cNvPr>
          <p:cNvPicPr>
            <a:picLocks noChangeAspect="1"/>
          </p:cNvPicPr>
          <p:nvPr/>
        </p:nvPicPr>
        <p:blipFill rotWithShape="1">
          <a:blip r:embed="rId2">
            <a:extLst>
              <a:ext uri="{28A0092B-C50C-407E-A947-70E740481C1C}">
                <a14:useLocalDpi xmlns:a14="http://schemas.microsoft.com/office/drawing/2010/main" val="0"/>
              </a:ext>
            </a:extLst>
          </a:blip>
          <a:srcRect b="7764"/>
          <a:stretch/>
        </p:blipFill>
        <p:spPr>
          <a:xfrm>
            <a:off x="6900929" y="898230"/>
            <a:ext cx="5140566" cy="4547220"/>
          </a:xfrm>
          <a:prstGeom prst="rect">
            <a:avLst/>
          </a:prstGeom>
        </p:spPr>
      </p:pic>
    </p:spTree>
    <p:extLst>
      <p:ext uri="{BB962C8B-B14F-4D97-AF65-F5344CB8AC3E}">
        <p14:creationId xmlns:p14="http://schemas.microsoft.com/office/powerpoint/2010/main" val="3418835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B88503F-5419-45FB-93AF-E466A345D253}"/>
              </a:ext>
            </a:extLst>
          </p:cNvPr>
          <p:cNvSpPr txBox="1"/>
          <p:nvPr/>
        </p:nvSpPr>
        <p:spPr>
          <a:xfrm>
            <a:off x="424639" y="599557"/>
            <a:ext cx="9273997" cy="923330"/>
          </a:xfrm>
          <a:prstGeom prst="rect">
            <a:avLst/>
          </a:prstGeom>
          <a:noFill/>
        </p:spPr>
        <p:txBody>
          <a:bodyPr wrap="square" rtlCol="0" anchor="ctr">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05 Seismic Load Calculation </a:t>
            </a:r>
            <a:endParaRPr lang="ko-KR" altLang="en-US" sz="5400" dirty="0">
              <a:solidFill>
                <a:schemeClr val="bg1"/>
              </a:solidFill>
              <a:latin typeface="Times New Roman" panose="02020603050405020304" pitchFamily="18" charset="0"/>
              <a:cs typeface="Times New Roman" panose="02020603050405020304" pitchFamily="18" charset="0"/>
            </a:endParaRPr>
          </a:p>
        </p:txBody>
      </p:sp>
      <p:sp>
        <p:nvSpPr>
          <p:cNvPr id="6" name="Chevron 3">
            <a:extLst>
              <a:ext uri="{FF2B5EF4-FFF2-40B4-BE49-F238E27FC236}">
                <a16:creationId xmlns:a16="http://schemas.microsoft.com/office/drawing/2014/main" id="{CD4A143B-57B2-4365-99E6-CE38F2E94E39}"/>
              </a:ext>
            </a:extLst>
          </p:cNvPr>
          <p:cNvSpPr/>
          <p:nvPr/>
        </p:nvSpPr>
        <p:spPr>
          <a:xfrm>
            <a:off x="354175" y="2760447"/>
            <a:ext cx="478800" cy="558600"/>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p:sp>
        <p:nvSpPr>
          <p:cNvPr id="7" name="TextBox 6">
            <a:extLst>
              <a:ext uri="{FF2B5EF4-FFF2-40B4-BE49-F238E27FC236}">
                <a16:creationId xmlns:a16="http://schemas.microsoft.com/office/drawing/2014/main" id="{7CC6072D-E4A6-446F-9E61-9C5F0D0A09ED}"/>
              </a:ext>
            </a:extLst>
          </p:cNvPr>
          <p:cNvSpPr txBox="1"/>
          <p:nvPr/>
        </p:nvSpPr>
        <p:spPr>
          <a:xfrm>
            <a:off x="839470" y="1558716"/>
            <a:ext cx="6163615" cy="584775"/>
          </a:xfrm>
          <a:prstGeom prst="rect">
            <a:avLst/>
          </a:prstGeom>
          <a:noFill/>
        </p:spPr>
        <p:txBody>
          <a:bodyPr wrap="square" rtlCol="0">
            <a:spAutoFit/>
          </a:bodyPr>
          <a:lstStyle/>
          <a:p>
            <a:r>
              <a:rPr lang="en-US" altLang="ko-KR" sz="3200" dirty="0">
                <a:solidFill>
                  <a:schemeClr val="bg1"/>
                </a:solidFill>
                <a:latin typeface="Times New Roman" panose="02020603050405020304" pitchFamily="18" charset="0"/>
                <a:cs typeface="Times New Roman" panose="02020603050405020304" pitchFamily="18" charset="0"/>
              </a:rPr>
              <a:t>Introduction:- </a:t>
            </a:r>
          </a:p>
        </p:txBody>
      </p:sp>
      <p:sp>
        <p:nvSpPr>
          <p:cNvPr id="9" name="Chevron 3">
            <a:extLst>
              <a:ext uri="{FF2B5EF4-FFF2-40B4-BE49-F238E27FC236}">
                <a16:creationId xmlns:a16="http://schemas.microsoft.com/office/drawing/2014/main" id="{B0ACA02B-B2F6-4FE5-9759-3E259E7BDAFA}"/>
              </a:ext>
            </a:extLst>
          </p:cNvPr>
          <p:cNvSpPr/>
          <p:nvPr/>
        </p:nvSpPr>
        <p:spPr>
          <a:xfrm>
            <a:off x="360670" y="4412435"/>
            <a:ext cx="478800" cy="558600"/>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p:sp>
        <p:nvSpPr>
          <p:cNvPr id="2" name="TextBox 1">
            <a:extLst>
              <a:ext uri="{FF2B5EF4-FFF2-40B4-BE49-F238E27FC236}">
                <a16:creationId xmlns:a16="http://schemas.microsoft.com/office/drawing/2014/main" id="{B3FBE151-75EA-4E4B-AD8E-0F763796DF4C}"/>
              </a:ext>
            </a:extLst>
          </p:cNvPr>
          <p:cNvSpPr txBox="1"/>
          <p:nvPr/>
        </p:nvSpPr>
        <p:spPr>
          <a:xfrm>
            <a:off x="832975" y="2867547"/>
            <a:ext cx="7468776" cy="369332"/>
          </a:xfrm>
          <a:prstGeom prst="rect">
            <a:avLst/>
          </a:prstGeom>
          <a:noFill/>
        </p:spPr>
        <p:txBody>
          <a:bodyPr wrap="none" rtlCol="0">
            <a:spAutoFit/>
          </a:bodyPr>
          <a:lstStyle/>
          <a:p>
            <a:r>
              <a:rPr lang="en-US" dirty="0">
                <a:solidFill>
                  <a:schemeClr val="bg1"/>
                </a:solidFill>
              </a:rPr>
              <a:t>Seismic load calculation done acceding to UBC,IBC, and ASCE codes. </a:t>
            </a:r>
          </a:p>
        </p:txBody>
      </p:sp>
      <p:sp>
        <p:nvSpPr>
          <p:cNvPr id="10" name="TextBox 9">
            <a:extLst>
              <a:ext uri="{FF2B5EF4-FFF2-40B4-BE49-F238E27FC236}">
                <a16:creationId xmlns:a16="http://schemas.microsoft.com/office/drawing/2014/main" id="{FB73828A-5B3D-4E80-B76B-AFB488DA72B0}"/>
              </a:ext>
            </a:extLst>
          </p:cNvPr>
          <p:cNvSpPr txBox="1"/>
          <p:nvPr/>
        </p:nvSpPr>
        <p:spPr>
          <a:xfrm>
            <a:off x="839470" y="4507069"/>
            <a:ext cx="8764002" cy="369332"/>
          </a:xfrm>
          <a:prstGeom prst="rect">
            <a:avLst/>
          </a:prstGeom>
          <a:noFill/>
        </p:spPr>
        <p:txBody>
          <a:bodyPr wrap="none" rtlCol="0">
            <a:spAutoFit/>
          </a:bodyPr>
          <a:lstStyle/>
          <a:p>
            <a:r>
              <a:rPr lang="en-US" dirty="0">
                <a:solidFill>
                  <a:schemeClr val="bg1"/>
                </a:solidFill>
              </a:rPr>
              <a:t>Analysis procedures used for the design of building is  Response Spectrum Analysis.</a:t>
            </a:r>
          </a:p>
        </p:txBody>
      </p:sp>
    </p:spTree>
    <p:extLst>
      <p:ext uri="{BB962C8B-B14F-4D97-AF65-F5344CB8AC3E}">
        <p14:creationId xmlns:p14="http://schemas.microsoft.com/office/powerpoint/2010/main" val="224906001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E3C2A7D-A4A2-4922-A16A-B1B7839F5E01}"/>
              </a:ext>
            </a:extLst>
          </p:cNvPr>
          <p:cNvSpPr>
            <a:spLocks noGrp="1"/>
          </p:cNvSpPr>
          <p:nvPr>
            <p:ph type="body" sz="quarter" idx="10"/>
          </p:nvPr>
        </p:nvSpPr>
        <p:spPr/>
        <p:txBody>
          <a:bodyPr/>
          <a:lstStyle/>
          <a:p>
            <a:r>
              <a:rPr lang="en-US" altLang="ko-KR" sz="5400" dirty="0">
                <a:solidFill>
                  <a:srgbClr val="FF7F00"/>
                </a:solidFill>
                <a:latin typeface="Times New Roman" panose="02020603050405020304" pitchFamily="18" charset="0"/>
                <a:cs typeface="Times New Roman" panose="02020603050405020304" pitchFamily="18" charset="0"/>
              </a:rPr>
              <a:t>load combinations:- </a:t>
            </a:r>
          </a:p>
        </p:txBody>
      </p:sp>
      <p:sp>
        <p:nvSpPr>
          <p:cNvPr id="3" name="TextBox 2">
            <a:extLst>
              <a:ext uri="{FF2B5EF4-FFF2-40B4-BE49-F238E27FC236}">
                <a16:creationId xmlns:a16="http://schemas.microsoft.com/office/drawing/2014/main" id="{1AF835F7-7E46-4F57-800B-85BCB92A050D}"/>
              </a:ext>
            </a:extLst>
          </p:cNvPr>
          <p:cNvSpPr txBox="1"/>
          <p:nvPr/>
        </p:nvSpPr>
        <p:spPr>
          <a:xfrm>
            <a:off x="724600" y="1685636"/>
            <a:ext cx="6213422" cy="4517390"/>
          </a:xfrm>
          <a:prstGeom prst="rect">
            <a:avLst/>
          </a:prstGeom>
          <a:noFill/>
        </p:spPr>
        <p:txBody>
          <a:bodyPr wrap="square">
            <a:spAutoFit/>
          </a:bodyPr>
          <a:lstStyle/>
          <a:p>
            <a:pPr marL="0" marR="0">
              <a:lnSpc>
                <a:spcPct val="150000"/>
              </a:lnSpc>
              <a:spcBef>
                <a:spcPts val="0"/>
              </a:spcBef>
              <a:spcAft>
                <a:spcPts val="800"/>
              </a:spcAft>
            </a:pPr>
            <a:r>
              <a:rPr lang="en-US" sz="2400" dirty="0" err="1">
                <a:effectLst/>
                <a:ea typeface="Calibri" panose="020F0502020204030204" pitchFamily="34" charset="0"/>
                <a:cs typeface="Arial" panose="020B0604020202020204" pitchFamily="34" charset="0"/>
              </a:rPr>
              <a:t>Qx</a:t>
            </a:r>
            <a:r>
              <a:rPr lang="en-US" sz="2400" dirty="0">
                <a:effectLst/>
                <a:ea typeface="Calibri" panose="020F0502020204030204" pitchFamily="34" charset="0"/>
                <a:cs typeface="Arial" panose="020B0604020202020204" pitchFamily="34" charset="0"/>
              </a:rPr>
              <a:t> = </a:t>
            </a:r>
            <a:r>
              <a:rPr lang="en-US" sz="2400" dirty="0" err="1">
                <a:effectLst/>
                <a:ea typeface="Calibri" panose="020F0502020204030204" pitchFamily="34" charset="0"/>
                <a:cs typeface="Arial" panose="020B0604020202020204" pitchFamily="34" charset="0"/>
              </a:rPr>
              <a:t>EQx</a:t>
            </a:r>
            <a:r>
              <a:rPr lang="en-US" sz="2400" dirty="0">
                <a:effectLst/>
                <a:ea typeface="Calibri" panose="020F0502020204030204" pitchFamily="34" charset="0"/>
                <a:cs typeface="Arial" panose="020B0604020202020204" pitchFamily="34" charset="0"/>
              </a:rPr>
              <a:t> + 0.3 </a:t>
            </a:r>
            <a:r>
              <a:rPr lang="en-US" sz="2400" dirty="0" err="1">
                <a:effectLst/>
                <a:ea typeface="Calibri" panose="020F0502020204030204" pitchFamily="34" charset="0"/>
                <a:cs typeface="Arial" panose="020B0604020202020204" pitchFamily="34" charset="0"/>
              </a:rPr>
              <a:t>EQy</a:t>
            </a:r>
            <a:endParaRPr lang="en-US" sz="2400" dirty="0">
              <a:effectLst/>
              <a:ea typeface="Calibri" panose="020F0502020204030204" pitchFamily="34" charset="0"/>
              <a:cs typeface="Arial" panose="020B0604020202020204" pitchFamily="34" charset="0"/>
            </a:endParaRPr>
          </a:p>
          <a:p>
            <a:pPr marL="0" marR="0">
              <a:lnSpc>
                <a:spcPct val="150000"/>
              </a:lnSpc>
              <a:spcBef>
                <a:spcPts val="0"/>
              </a:spcBef>
              <a:spcAft>
                <a:spcPts val="800"/>
              </a:spcAft>
            </a:pPr>
            <a:r>
              <a:rPr lang="en-US" sz="2400" dirty="0" err="1">
                <a:effectLst/>
                <a:ea typeface="Calibri" panose="020F0502020204030204" pitchFamily="34" charset="0"/>
                <a:cs typeface="Arial" panose="020B0604020202020204" pitchFamily="34" charset="0"/>
              </a:rPr>
              <a:t>Qy</a:t>
            </a:r>
            <a:r>
              <a:rPr lang="en-US" sz="2400" dirty="0">
                <a:effectLst/>
                <a:ea typeface="Calibri" panose="020F0502020204030204" pitchFamily="34" charset="0"/>
                <a:cs typeface="Arial" panose="020B0604020202020204" pitchFamily="34" charset="0"/>
              </a:rPr>
              <a:t> = 0.3 </a:t>
            </a:r>
            <a:r>
              <a:rPr lang="en-US" sz="2400" dirty="0" err="1">
                <a:effectLst/>
                <a:ea typeface="Calibri" panose="020F0502020204030204" pitchFamily="34" charset="0"/>
                <a:cs typeface="Arial" panose="020B0604020202020204" pitchFamily="34" charset="0"/>
              </a:rPr>
              <a:t>EQx</a:t>
            </a:r>
            <a:r>
              <a:rPr lang="en-US" sz="2400" dirty="0">
                <a:effectLst/>
                <a:ea typeface="Calibri" panose="020F0502020204030204" pitchFamily="34" charset="0"/>
                <a:cs typeface="Arial" panose="020B0604020202020204" pitchFamily="34" charset="0"/>
              </a:rPr>
              <a:t> + </a:t>
            </a:r>
            <a:r>
              <a:rPr lang="en-US" sz="2400" dirty="0" err="1">
                <a:effectLst/>
                <a:ea typeface="Calibri" panose="020F0502020204030204" pitchFamily="34" charset="0"/>
                <a:cs typeface="Arial" panose="020B0604020202020204" pitchFamily="34" charset="0"/>
              </a:rPr>
              <a:t>Eqy</a:t>
            </a:r>
            <a:endParaRPr lang="en-US" sz="2400" dirty="0">
              <a:effectLst/>
              <a:ea typeface="Calibri" panose="020F0502020204030204" pitchFamily="34" charset="0"/>
              <a:cs typeface="Arial" panose="020B0604020202020204" pitchFamily="34" charset="0"/>
            </a:endParaRPr>
          </a:p>
          <a:p>
            <a:pPr marL="0" marR="0">
              <a:lnSpc>
                <a:spcPct val="150000"/>
              </a:lnSpc>
              <a:spcBef>
                <a:spcPts val="0"/>
              </a:spcBef>
              <a:spcAft>
                <a:spcPts val="800"/>
              </a:spcAft>
            </a:pPr>
            <a:r>
              <a:rPr lang="en-US" sz="2400" dirty="0">
                <a:ea typeface="Calibri" panose="020F0502020204030204" pitchFamily="34" charset="0"/>
                <a:cs typeface="Arial" panose="020B0604020202020204" pitchFamily="34" charset="0"/>
              </a:rPr>
              <a:t>Variability factor = 1.3 , E = Eh + </a:t>
            </a:r>
            <a:r>
              <a:rPr lang="en-US" sz="2400" dirty="0" err="1">
                <a:ea typeface="Calibri" panose="020F0502020204030204" pitchFamily="34" charset="0"/>
                <a:cs typeface="Arial" panose="020B0604020202020204" pitchFamily="34" charset="0"/>
              </a:rPr>
              <a:t>Ev</a:t>
            </a:r>
            <a:endParaRPr lang="en-US" sz="2400" dirty="0">
              <a:ea typeface="Calibri" panose="020F0502020204030204" pitchFamily="34" charset="0"/>
              <a:cs typeface="Arial" panose="020B0604020202020204" pitchFamily="34" charset="0"/>
            </a:endParaRPr>
          </a:p>
          <a:p>
            <a:pPr marL="0" marR="0">
              <a:lnSpc>
                <a:spcPct val="150000"/>
              </a:lnSpc>
              <a:spcBef>
                <a:spcPts val="0"/>
              </a:spcBef>
              <a:spcAft>
                <a:spcPts val="800"/>
              </a:spcAft>
            </a:pPr>
            <a:r>
              <a:rPr lang="en-US" sz="2400" dirty="0" err="1">
                <a:effectLst/>
                <a:ea typeface="Calibri" panose="020F0502020204030204" pitchFamily="34" charset="0"/>
                <a:cs typeface="Arial" panose="020B0604020202020204" pitchFamily="34" charset="0"/>
              </a:rPr>
              <a:t>Ev</a:t>
            </a:r>
            <a:r>
              <a:rPr lang="en-US" sz="2400" dirty="0">
                <a:effectLst/>
                <a:ea typeface="Calibri" panose="020F0502020204030204" pitchFamily="34" charset="0"/>
                <a:cs typeface="Arial" panose="020B0604020202020204" pitchFamily="34" charset="0"/>
              </a:rPr>
              <a:t> = 0.12D , </a:t>
            </a:r>
            <a:r>
              <a:rPr lang="en-US" sz="2400" dirty="0">
                <a:ea typeface="Calibri" panose="020F0502020204030204" pitchFamily="34" charset="0"/>
                <a:cs typeface="Arial" panose="020B0604020202020204" pitchFamily="34" charset="0"/>
              </a:rPr>
              <a:t>Eh = </a:t>
            </a:r>
            <a:r>
              <a:rPr lang="el-GR" sz="2400" dirty="0">
                <a:ea typeface="Calibri" panose="020F0502020204030204" pitchFamily="34" charset="0"/>
                <a:cs typeface="Arial" panose="020B0604020202020204" pitchFamily="34" charset="0"/>
              </a:rPr>
              <a:t>ρ</a:t>
            </a:r>
            <a:r>
              <a:rPr lang="en-US" sz="2400" dirty="0">
                <a:ea typeface="Calibri" panose="020F0502020204030204" pitchFamily="34" charset="0"/>
                <a:cs typeface="Arial" panose="020B0604020202020204" pitchFamily="34" charset="0"/>
              </a:rPr>
              <a:t>EQ </a:t>
            </a:r>
          </a:p>
          <a:p>
            <a:pPr marL="0" marR="0">
              <a:lnSpc>
                <a:spcPct val="150000"/>
              </a:lnSpc>
              <a:spcBef>
                <a:spcPts val="0"/>
              </a:spcBef>
              <a:spcAft>
                <a:spcPts val="800"/>
              </a:spcAft>
            </a:pPr>
            <a:r>
              <a:rPr lang="en-US" sz="2400" dirty="0">
                <a:effectLst/>
                <a:ea typeface="Calibri" panose="020F0502020204030204" pitchFamily="34" charset="0"/>
                <a:cs typeface="Arial" panose="020B0604020202020204" pitchFamily="34" charset="0"/>
              </a:rPr>
              <a:t>E = 0.12D + 1.3 </a:t>
            </a:r>
            <a:r>
              <a:rPr lang="en-US" sz="2400" dirty="0" err="1">
                <a:effectLst/>
                <a:ea typeface="Calibri" panose="020F0502020204030204" pitchFamily="34" charset="0"/>
                <a:cs typeface="Arial" panose="020B0604020202020204" pitchFamily="34" charset="0"/>
              </a:rPr>
              <a:t>EQx</a:t>
            </a:r>
            <a:r>
              <a:rPr lang="en-US" sz="2400" dirty="0">
                <a:effectLst/>
                <a:ea typeface="Calibri" panose="020F0502020204030204" pitchFamily="34" charset="0"/>
                <a:cs typeface="Arial" panose="020B0604020202020204" pitchFamily="34" charset="0"/>
              </a:rPr>
              <a:t> + 0.39EQy</a:t>
            </a:r>
          </a:p>
          <a:p>
            <a:pPr marL="0" marR="0">
              <a:lnSpc>
                <a:spcPct val="150000"/>
              </a:lnSpc>
              <a:spcBef>
                <a:spcPts val="0"/>
              </a:spcBef>
              <a:spcAft>
                <a:spcPts val="800"/>
              </a:spcAft>
            </a:pPr>
            <a:r>
              <a:rPr lang="en-US" sz="2400" dirty="0">
                <a:effectLst/>
                <a:ea typeface="Calibri" panose="020F0502020204030204" pitchFamily="34" charset="0"/>
                <a:cs typeface="Arial" panose="020B0604020202020204" pitchFamily="34" charset="0"/>
              </a:rPr>
              <a:t>E = 0.12D + 1.3 </a:t>
            </a:r>
            <a:r>
              <a:rPr lang="en-US" sz="2400" dirty="0" err="1">
                <a:effectLst/>
                <a:ea typeface="Calibri" panose="020F0502020204030204" pitchFamily="34" charset="0"/>
                <a:cs typeface="Arial" panose="020B0604020202020204" pitchFamily="34" charset="0"/>
              </a:rPr>
              <a:t>EQy</a:t>
            </a:r>
            <a:r>
              <a:rPr lang="en-US" sz="2400" dirty="0">
                <a:effectLst/>
                <a:ea typeface="Calibri" panose="020F0502020204030204" pitchFamily="34" charset="0"/>
                <a:cs typeface="Arial" panose="020B0604020202020204" pitchFamily="34" charset="0"/>
              </a:rPr>
              <a:t> + 0.39EQx</a:t>
            </a:r>
          </a:p>
          <a:p>
            <a:pPr marL="0" marR="0">
              <a:lnSpc>
                <a:spcPct val="150000"/>
              </a:lnSpc>
              <a:spcBef>
                <a:spcPts val="0"/>
              </a:spcBef>
              <a:spcAft>
                <a:spcPts val="800"/>
              </a:spcAft>
            </a:pPr>
            <a:endParaRPr lang="en-US" sz="2400" dirty="0">
              <a:effectLst/>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0410143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92841F5-9D10-4DBC-8BFA-83E4D39E28A5}"/>
              </a:ext>
            </a:extLst>
          </p:cNvPr>
          <p:cNvSpPr>
            <a:spLocks noGrp="1"/>
          </p:cNvSpPr>
          <p:nvPr>
            <p:ph type="body" sz="quarter" idx="10"/>
          </p:nvPr>
        </p:nvSpPr>
        <p:spPr>
          <a:xfrm>
            <a:off x="627885" y="287255"/>
            <a:ext cx="11219558" cy="724247"/>
          </a:xfrm>
        </p:spPr>
        <p:txBody>
          <a:bodyPr/>
          <a:lstStyle/>
          <a:p>
            <a:r>
              <a:rPr lang="en-US" altLang="ko-KR" sz="3200" dirty="0">
                <a:solidFill>
                  <a:srgbClr val="FF7F00"/>
                </a:solidFill>
                <a:latin typeface="Times New Roman" panose="02020603050405020304" pitchFamily="18" charset="0"/>
                <a:cs typeface="Times New Roman" panose="02020603050405020304" pitchFamily="18" charset="0"/>
              </a:rPr>
              <a:t>load combinations:- </a:t>
            </a:r>
          </a:p>
        </p:txBody>
      </p:sp>
      <mc:AlternateContent xmlns:mc="http://schemas.openxmlformats.org/markup-compatibility/2006" xmlns:a14="http://schemas.microsoft.com/office/drawing/2010/main">
        <mc:Choice Requires="a14">
          <p:sp>
            <p:nvSpPr>
              <p:cNvPr id="7" name="Rectangle 6">
                <a:extLst>
                  <a:ext uri="{FF2B5EF4-FFF2-40B4-BE49-F238E27FC236}">
                    <a16:creationId xmlns:a16="http://schemas.microsoft.com/office/drawing/2014/main" id="{DC350A9A-DCAD-4A07-A8A0-788E58A42628}"/>
                  </a:ext>
                </a:extLst>
              </p:cNvPr>
              <p:cNvSpPr/>
              <p:nvPr/>
            </p:nvSpPr>
            <p:spPr>
              <a:xfrm>
                <a:off x="855863" y="2989369"/>
                <a:ext cx="942886"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400" b="0" i="0" smtClean="0">
                          <a:latin typeface="Cambria Math" panose="02040503050406030204" pitchFamily="18" charset="0"/>
                        </a:rPr>
                        <m:t> </m:t>
                      </m:r>
                      <m:r>
                        <a:rPr lang="en-US" sz="2400" b="0" i="0" smtClean="0">
                          <a:latin typeface="Cambria Math" panose="02040503050406030204" pitchFamily="18" charset="0"/>
                        </a:rPr>
                        <m:t>1</m:t>
                      </m:r>
                      <m:r>
                        <a:rPr lang="en-US" sz="2400" b="0" i="0" smtClean="0">
                          <a:latin typeface="Cambria Math" panose="02040503050406030204" pitchFamily="18" charset="0"/>
                        </a:rPr>
                        <m:t>.</m:t>
                      </m:r>
                      <m:r>
                        <a:rPr lang="en-US" sz="2400" b="0" i="0" smtClean="0">
                          <a:latin typeface="Cambria Math" panose="02040503050406030204" pitchFamily="18" charset="0"/>
                        </a:rPr>
                        <m:t>4</m:t>
                      </m:r>
                      <m:r>
                        <m:rPr>
                          <m:sty m:val="p"/>
                        </m:rPr>
                        <a:rPr lang="en-US" sz="2400" i="0">
                          <a:latin typeface="Cambria Math" panose="02040503050406030204" pitchFamily="18" charset="0"/>
                        </a:rPr>
                        <m:t>D</m:t>
                      </m:r>
                    </m:oMath>
                  </m:oMathPara>
                </a14:m>
                <a:endParaRPr lang="en-US" sz="2200" dirty="0"/>
              </a:p>
            </p:txBody>
          </p:sp>
        </mc:Choice>
        <mc:Fallback xmlns="">
          <p:sp>
            <p:nvSpPr>
              <p:cNvPr id="7" name="Rectangle 6">
                <a:extLst>
                  <a:ext uri="{FF2B5EF4-FFF2-40B4-BE49-F238E27FC236}">
                    <a16:creationId xmlns:a16="http://schemas.microsoft.com/office/drawing/2014/main" id="{DC350A9A-DCAD-4A07-A8A0-788E58A42628}"/>
                  </a:ext>
                </a:extLst>
              </p:cNvPr>
              <p:cNvSpPr>
                <a:spLocks noRot="1" noChangeAspect="1" noMove="1" noResize="1" noEditPoints="1" noAdjustHandles="1" noChangeArrowheads="1" noChangeShapeType="1" noTextEdit="1"/>
              </p:cNvSpPr>
              <p:nvPr/>
            </p:nvSpPr>
            <p:spPr>
              <a:xfrm>
                <a:off x="855863" y="2989369"/>
                <a:ext cx="942886" cy="461665"/>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Rectangle 7">
                <a:extLst>
                  <a:ext uri="{FF2B5EF4-FFF2-40B4-BE49-F238E27FC236}">
                    <a16:creationId xmlns:a16="http://schemas.microsoft.com/office/drawing/2014/main" id="{78058A1B-2AF7-4E69-A0F3-FEB15552A7DA}"/>
                  </a:ext>
                </a:extLst>
              </p:cNvPr>
              <p:cNvSpPr/>
              <p:nvPr/>
            </p:nvSpPr>
            <p:spPr>
              <a:xfrm>
                <a:off x="842611" y="3463856"/>
                <a:ext cx="1809085"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400" smtClean="0">
                          <a:latin typeface="Cambria Math" panose="02040503050406030204" pitchFamily="18" charset="0"/>
                        </a:rPr>
                        <m:t>1</m:t>
                      </m:r>
                      <m:r>
                        <a:rPr lang="en-US" sz="2400" b="0" i="0" smtClean="0">
                          <a:latin typeface="Cambria Math" panose="02040503050406030204" pitchFamily="18" charset="0"/>
                        </a:rPr>
                        <m:t>.</m:t>
                      </m:r>
                      <m:r>
                        <a:rPr lang="en-US" sz="2400" b="0" i="0" smtClean="0">
                          <a:latin typeface="Cambria Math" panose="02040503050406030204" pitchFamily="18" charset="0"/>
                        </a:rPr>
                        <m:t>2</m:t>
                      </m:r>
                      <m:r>
                        <m:rPr>
                          <m:sty m:val="p"/>
                        </m:rPr>
                        <a:rPr lang="en-US" sz="2400" i="0">
                          <a:latin typeface="Cambria Math" panose="02040503050406030204" pitchFamily="18" charset="0"/>
                        </a:rPr>
                        <m:t>D</m:t>
                      </m:r>
                      <m:r>
                        <a:rPr lang="en-US" sz="2400" i="0">
                          <a:latin typeface="Cambria Math" panose="02040503050406030204" pitchFamily="18" charset="0"/>
                        </a:rPr>
                        <m:t>+</m:t>
                      </m:r>
                      <m:r>
                        <a:rPr lang="en-US" sz="2400" i="0">
                          <a:latin typeface="Cambria Math" panose="02040503050406030204" pitchFamily="18" charset="0"/>
                        </a:rPr>
                        <m:t>1</m:t>
                      </m:r>
                      <m:r>
                        <a:rPr lang="en-US" sz="2400" i="0">
                          <a:latin typeface="Cambria Math" panose="02040503050406030204" pitchFamily="18" charset="0"/>
                        </a:rPr>
                        <m:t>.</m:t>
                      </m:r>
                      <m:r>
                        <a:rPr lang="en-US" sz="2400" i="0">
                          <a:latin typeface="Cambria Math" panose="02040503050406030204" pitchFamily="18" charset="0"/>
                        </a:rPr>
                        <m:t>6</m:t>
                      </m:r>
                      <m:r>
                        <m:rPr>
                          <m:sty m:val="p"/>
                        </m:rPr>
                        <a:rPr lang="en-US" sz="2400" i="0">
                          <a:latin typeface="Cambria Math" panose="02040503050406030204" pitchFamily="18" charset="0"/>
                        </a:rPr>
                        <m:t>L</m:t>
                      </m:r>
                    </m:oMath>
                  </m:oMathPara>
                </a14:m>
                <a:endParaRPr lang="en-US" sz="2400" dirty="0"/>
              </a:p>
            </p:txBody>
          </p:sp>
        </mc:Choice>
        <mc:Fallback xmlns="">
          <p:sp>
            <p:nvSpPr>
              <p:cNvPr id="8" name="Rectangle 7">
                <a:extLst>
                  <a:ext uri="{FF2B5EF4-FFF2-40B4-BE49-F238E27FC236}">
                    <a16:creationId xmlns:a16="http://schemas.microsoft.com/office/drawing/2014/main" id="{78058A1B-2AF7-4E69-A0F3-FEB15552A7DA}"/>
                  </a:ext>
                </a:extLst>
              </p:cNvPr>
              <p:cNvSpPr>
                <a:spLocks noRot="1" noChangeAspect="1" noMove="1" noResize="1" noEditPoints="1" noAdjustHandles="1" noChangeArrowheads="1" noChangeShapeType="1" noTextEdit="1"/>
              </p:cNvSpPr>
              <p:nvPr/>
            </p:nvSpPr>
            <p:spPr>
              <a:xfrm>
                <a:off x="842611" y="3463856"/>
                <a:ext cx="1809085" cy="461665"/>
              </a:xfrm>
              <a:prstGeom prst="rect">
                <a:avLst/>
              </a:prstGeom>
              <a:blipFill>
                <a:blip r:embed="rId3"/>
                <a:stretch>
                  <a:fillRect/>
                </a:stretch>
              </a:blipFill>
            </p:spPr>
            <p:txBody>
              <a:bodyPr/>
              <a:lstStyle/>
              <a:p>
                <a:r>
                  <a:rPr lang="en-US">
                    <a:noFill/>
                  </a:rPr>
                  <a:t> </a:t>
                </a:r>
              </a:p>
            </p:txBody>
          </p:sp>
        </mc:Fallback>
      </mc:AlternateContent>
      <p:sp>
        <p:nvSpPr>
          <p:cNvPr id="9" name="Rectangle 8">
            <a:extLst>
              <a:ext uri="{FF2B5EF4-FFF2-40B4-BE49-F238E27FC236}">
                <a16:creationId xmlns:a16="http://schemas.microsoft.com/office/drawing/2014/main" id="{A74E5117-B325-40D0-B380-B29C18C524A0}"/>
              </a:ext>
            </a:extLst>
          </p:cNvPr>
          <p:cNvSpPr/>
          <p:nvPr/>
        </p:nvSpPr>
        <p:spPr>
          <a:xfrm>
            <a:off x="908630" y="4017855"/>
            <a:ext cx="3713026" cy="430887"/>
          </a:xfrm>
          <a:prstGeom prst="rect">
            <a:avLst/>
          </a:prstGeom>
        </p:spPr>
        <p:txBody>
          <a:bodyPr wrap="square">
            <a:spAutoFit/>
          </a:bodyPr>
          <a:lstStyle/>
          <a:p>
            <a:r>
              <a:rPr lang="en-GB" sz="2200" dirty="0"/>
              <a:t>1.2D + 1.0E + 1.0L</a:t>
            </a:r>
          </a:p>
        </p:txBody>
      </p:sp>
      <p:sp>
        <p:nvSpPr>
          <p:cNvPr id="12" name="Rectangle 11">
            <a:extLst>
              <a:ext uri="{FF2B5EF4-FFF2-40B4-BE49-F238E27FC236}">
                <a16:creationId xmlns:a16="http://schemas.microsoft.com/office/drawing/2014/main" id="{EB21006A-DE8D-4799-A0B6-2E3C3A151740}"/>
              </a:ext>
            </a:extLst>
          </p:cNvPr>
          <p:cNvSpPr/>
          <p:nvPr/>
        </p:nvSpPr>
        <p:spPr>
          <a:xfrm>
            <a:off x="842611" y="5271625"/>
            <a:ext cx="184731" cy="430887"/>
          </a:xfrm>
          <a:prstGeom prst="rect">
            <a:avLst/>
          </a:prstGeom>
        </p:spPr>
        <p:txBody>
          <a:bodyPr wrap="none">
            <a:spAutoFit/>
          </a:bodyPr>
          <a:lstStyle/>
          <a:p>
            <a:endParaRPr lang="en-US" sz="2200" dirty="0"/>
          </a:p>
        </p:txBody>
      </p:sp>
      <p:sp>
        <p:nvSpPr>
          <p:cNvPr id="13" name="Rectangle 12">
            <a:extLst>
              <a:ext uri="{FF2B5EF4-FFF2-40B4-BE49-F238E27FC236}">
                <a16:creationId xmlns:a16="http://schemas.microsoft.com/office/drawing/2014/main" id="{CDAB4674-C847-4BA6-9BC0-E6FFBD89D6CC}"/>
              </a:ext>
            </a:extLst>
          </p:cNvPr>
          <p:cNvSpPr/>
          <p:nvPr/>
        </p:nvSpPr>
        <p:spPr>
          <a:xfrm>
            <a:off x="842611" y="5825624"/>
            <a:ext cx="184731" cy="430887"/>
          </a:xfrm>
          <a:prstGeom prst="rect">
            <a:avLst/>
          </a:prstGeom>
        </p:spPr>
        <p:txBody>
          <a:bodyPr wrap="none">
            <a:spAutoFit/>
          </a:bodyPr>
          <a:lstStyle/>
          <a:p>
            <a:endParaRPr lang="en-US" sz="2200" dirty="0"/>
          </a:p>
        </p:txBody>
      </p:sp>
      <p:sp>
        <p:nvSpPr>
          <p:cNvPr id="16" name="Rectangle 15">
            <a:extLst>
              <a:ext uri="{FF2B5EF4-FFF2-40B4-BE49-F238E27FC236}">
                <a16:creationId xmlns:a16="http://schemas.microsoft.com/office/drawing/2014/main" id="{5DD07C4D-60CD-4A25-98E4-0FD7BA67F0CA}"/>
              </a:ext>
            </a:extLst>
          </p:cNvPr>
          <p:cNvSpPr/>
          <p:nvPr/>
        </p:nvSpPr>
        <p:spPr>
          <a:xfrm>
            <a:off x="5753659" y="3015873"/>
            <a:ext cx="867545" cy="430887"/>
          </a:xfrm>
          <a:prstGeom prst="rect">
            <a:avLst/>
          </a:prstGeom>
        </p:spPr>
        <p:txBody>
          <a:bodyPr wrap="none">
            <a:spAutoFit/>
          </a:bodyPr>
          <a:lstStyle/>
          <a:p>
            <a:r>
              <a:rPr lang="en-US" sz="2200" dirty="0">
                <a:latin typeface="Times New Roman" panose="02020603050405020304" pitchFamily="18" charset="0"/>
                <a:cs typeface="Times New Roman" panose="02020603050405020304" pitchFamily="18" charset="0"/>
              </a:rPr>
              <a:t>(1.12)</a:t>
            </a:r>
          </a:p>
        </p:txBody>
      </p:sp>
      <p:sp>
        <p:nvSpPr>
          <p:cNvPr id="17" name="Rectangle 16">
            <a:extLst>
              <a:ext uri="{FF2B5EF4-FFF2-40B4-BE49-F238E27FC236}">
                <a16:creationId xmlns:a16="http://schemas.microsoft.com/office/drawing/2014/main" id="{ABCF512E-1769-4446-AED9-9FCF2F473EE0}"/>
              </a:ext>
            </a:extLst>
          </p:cNvPr>
          <p:cNvSpPr/>
          <p:nvPr/>
        </p:nvSpPr>
        <p:spPr>
          <a:xfrm>
            <a:off x="5753658" y="3530116"/>
            <a:ext cx="867545" cy="430887"/>
          </a:xfrm>
          <a:prstGeom prst="rect">
            <a:avLst/>
          </a:prstGeom>
        </p:spPr>
        <p:txBody>
          <a:bodyPr wrap="none">
            <a:spAutoFit/>
          </a:bodyPr>
          <a:lstStyle/>
          <a:p>
            <a:r>
              <a:rPr lang="en-US" sz="2200" dirty="0">
                <a:latin typeface="Times New Roman" panose="02020603050405020304" pitchFamily="18" charset="0"/>
                <a:cs typeface="Times New Roman" panose="02020603050405020304" pitchFamily="18" charset="0"/>
              </a:rPr>
              <a:t>(1.13)</a:t>
            </a:r>
          </a:p>
        </p:txBody>
      </p:sp>
      <p:sp>
        <p:nvSpPr>
          <p:cNvPr id="18" name="Rectangle 17">
            <a:extLst>
              <a:ext uri="{FF2B5EF4-FFF2-40B4-BE49-F238E27FC236}">
                <a16:creationId xmlns:a16="http://schemas.microsoft.com/office/drawing/2014/main" id="{A438557F-EAD7-4A8D-A0DE-F2198A6B48D4}"/>
              </a:ext>
            </a:extLst>
          </p:cNvPr>
          <p:cNvSpPr/>
          <p:nvPr/>
        </p:nvSpPr>
        <p:spPr>
          <a:xfrm>
            <a:off x="5749548" y="4082546"/>
            <a:ext cx="867545" cy="430887"/>
          </a:xfrm>
          <a:prstGeom prst="rect">
            <a:avLst/>
          </a:prstGeom>
        </p:spPr>
        <p:txBody>
          <a:bodyPr wrap="none">
            <a:spAutoFit/>
          </a:bodyPr>
          <a:lstStyle/>
          <a:p>
            <a:r>
              <a:rPr lang="en-US" sz="2200" dirty="0">
                <a:latin typeface="Times New Roman" panose="02020603050405020304" pitchFamily="18" charset="0"/>
                <a:cs typeface="Times New Roman" panose="02020603050405020304" pitchFamily="18" charset="0"/>
              </a:rPr>
              <a:t>(1.21)</a:t>
            </a:r>
          </a:p>
        </p:txBody>
      </p:sp>
      <p:sp>
        <p:nvSpPr>
          <p:cNvPr id="22" name="Rectangle 21">
            <a:extLst>
              <a:ext uri="{FF2B5EF4-FFF2-40B4-BE49-F238E27FC236}">
                <a16:creationId xmlns:a16="http://schemas.microsoft.com/office/drawing/2014/main" id="{31602209-501D-478A-82F6-DE503448835C}"/>
              </a:ext>
            </a:extLst>
          </p:cNvPr>
          <p:cNvSpPr/>
          <p:nvPr/>
        </p:nvSpPr>
        <p:spPr>
          <a:xfrm>
            <a:off x="809972" y="1287265"/>
            <a:ext cx="6391943" cy="430887"/>
          </a:xfrm>
          <a:prstGeom prst="rect">
            <a:avLst/>
          </a:prstGeom>
        </p:spPr>
        <p:txBody>
          <a:bodyPr wrap="none">
            <a:spAutoFit/>
          </a:bodyPr>
          <a:lstStyle/>
          <a:p>
            <a:r>
              <a:rPr lang="en-US" sz="2200" dirty="0">
                <a:latin typeface="Times New Roman" panose="02020603050405020304" pitchFamily="18" charset="0"/>
              </a:rPr>
              <a:t>Load combination used with according to ASCE7-10 :</a:t>
            </a:r>
            <a:endParaRPr lang="en-US" sz="2200" dirty="0"/>
          </a:p>
        </p:txBody>
      </p:sp>
      <p:sp>
        <p:nvSpPr>
          <p:cNvPr id="23" name="Chevron 3">
            <a:extLst>
              <a:ext uri="{FF2B5EF4-FFF2-40B4-BE49-F238E27FC236}">
                <a16:creationId xmlns:a16="http://schemas.microsoft.com/office/drawing/2014/main" id="{358A6F2A-5F00-4B50-B0B5-27594F95C5D2}"/>
              </a:ext>
            </a:extLst>
          </p:cNvPr>
          <p:cNvSpPr/>
          <p:nvPr/>
        </p:nvSpPr>
        <p:spPr>
          <a:xfrm>
            <a:off x="342516" y="1260763"/>
            <a:ext cx="478800" cy="5586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2" name="Rectangle 1">
            <a:extLst>
              <a:ext uri="{FF2B5EF4-FFF2-40B4-BE49-F238E27FC236}">
                <a16:creationId xmlns:a16="http://schemas.microsoft.com/office/drawing/2014/main" id="{8B9F44EC-9A87-4F4E-9D26-95908C42DC65}"/>
              </a:ext>
            </a:extLst>
          </p:cNvPr>
          <p:cNvSpPr/>
          <p:nvPr/>
        </p:nvSpPr>
        <p:spPr>
          <a:xfrm>
            <a:off x="8228755" y="2485838"/>
            <a:ext cx="184731" cy="430887"/>
          </a:xfrm>
          <a:prstGeom prst="rect">
            <a:avLst/>
          </a:prstGeom>
        </p:spPr>
        <p:txBody>
          <a:bodyPr wrap="none">
            <a:spAutoFit/>
          </a:bodyPr>
          <a:lstStyle/>
          <a:p>
            <a:endParaRPr lang="en-US" sz="2200" dirty="0"/>
          </a:p>
        </p:txBody>
      </p:sp>
      <p:sp>
        <p:nvSpPr>
          <p:cNvPr id="6" name="Rectangle 5">
            <a:extLst>
              <a:ext uri="{FF2B5EF4-FFF2-40B4-BE49-F238E27FC236}">
                <a16:creationId xmlns:a16="http://schemas.microsoft.com/office/drawing/2014/main" id="{AB5B6CA0-D374-42D3-A9B7-B6B5347E70BD}"/>
              </a:ext>
            </a:extLst>
          </p:cNvPr>
          <p:cNvSpPr/>
          <p:nvPr/>
        </p:nvSpPr>
        <p:spPr>
          <a:xfrm>
            <a:off x="8208386" y="1993915"/>
            <a:ext cx="184731" cy="430887"/>
          </a:xfrm>
          <a:prstGeom prst="rect">
            <a:avLst/>
          </a:prstGeom>
        </p:spPr>
        <p:txBody>
          <a:bodyPr wrap="none">
            <a:spAutoFit/>
          </a:bodyPr>
          <a:lstStyle/>
          <a:p>
            <a:endParaRPr lang="en-US" sz="2200" dirty="0"/>
          </a:p>
        </p:txBody>
      </p:sp>
      <p:sp>
        <p:nvSpPr>
          <p:cNvPr id="11" name="Rectangle 10">
            <a:extLst>
              <a:ext uri="{FF2B5EF4-FFF2-40B4-BE49-F238E27FC236}">
                <a16:creationId xmlns:a16="http://schemas.microsoft.com/office/drawing/2014/main" id="{DA0A8DD2-0A7A-4CD1-B841-3AFD79C2CAD6}"/>
              </a:ext>
            </a:extLst>
          </p:cNvPr>
          <p:cNvSpPr/>
          <p:nvPr/>
        </p:nvSpPr>
        <p:spPr>
          <a:xfrm>
            <a:off x="8228755" y="3667828"/>
            <a:ext cx="184731" cy="430887"/>
          </a:xfrm>
          <a:prstGeom prst="rect">
            <a:avLst/>
          </a:prstGeom>
        </p:spPr>
        <p:txBody>
          <a:bodyPr wrap="none">
            <a:spAutoFit/>
          </a:bodyPr>
          <a:lstStyle/>
          <a:p>
            <a:endParaRPr lang="en-US" sz="2200" dirty="0"/>
          </a:p>
        </p:txBody>
      </p:sp>
      <p:sp>
        <p:nvSpPr>
          <p:cNvPr id="15" name="Rectangle 14">
            <a:extLst>
              <a:ext uri="{FF2B5EF4-FFF2-40B4-BE49-F238E27FC236}">
                <a16:creationId xmlns:a16="http://schemas.microsoft.com/office/drawing/2014/main" id="{41158A1D-BC79-487D-A4D5-9E9F1F5C713F}"/>
              </a:ext>
            </a:extLst>
          </p:cNvPr>
          <p:cNvSpPr/>
          <p:nvPr/>
        </p:nvSpPr>
        <p:spPr>
          <a:xfrm>
            <a:off x="8158124" y="2856821"/>
            <a:ext cx="184731" cy="430887"/>
          </a:xfrm>
          <a:prstGeom prst="rect">
            <a:avLst/>
          </a:prstGeom>
        </p:spPr>
        <p:txBody>
          <a:bodyPr wrap="none">
            <a:spAutoFit/>
          </a:bodyPr>
          <a:lstStyle/>
          <a:p>
            <a:endParaRPr lang="en-US" sz="2200" dirty="0"/>
          </a:p>
        </p:txBody>
      </p:sp>
      <p:sp>
        <p:nvSpPr>
          <p:cNvPr id="24" name="Rectangle 23">
            <a:extLst>
              <a:ext uri="{FF2B5EF4-FFF2-40B4-BE49-F238E27FC236}">
                <a16:creationId xmlns:a16="http://schemas.microsoft.com/office/drawing/2014/main" id="{466A13A9-8009-49FA-B359-F85B6C844890}"/>
              </a:ext>
            </a:extLst>
          </p:cNvPr>
          <p:cNvSpPr/>
          <p:nvPr/>
        </p:nvSpPr>
        <p:spPr>
          <a:xfrm>
            <a:off x="8162100" y="3225072"/>
            <a:ext cx="184731" cy="430887"/>
          </a:xfrm>
          <a:prstGeom prst="rect">
            <a:avLst/>
          </a:prstGeom>
        </p:spPr>
        <p:txBody>
          <a:bodyPr wrap="none">
            <a:spAutoFit/>
          </a:bodyPr>
          <a:lstStyle/>
          <a:p>
            <a:endParaRPr lang="en-US" sz="2200" dirty="0"/>
          </a:p>
        </p:txBody>
      </p:sp>
      <p:sp>
        <p:nvSpPr>
          <p:cNvPr id="25" name="Rectangle 24">
            <a:extLst>
              <a:ext uri="{FF2B5EF4-FFF2-40B4-BE49-F238E27FC236}">
                <a16:creationId xmlns:a16="http://schemas.microsoft.com/office/drawing/2014/main" id="{C84EAEC3-C605-49E2-80FD-AA878C6AA169}"/>
              </a:ext>
            </a:extLst>
          </p:cNvPr>
          <p:cNvSpPr/>
          <p:nvPr/>
        </p:nvSpPr>
        <p:spPr>
          <a:xfrm>
            <a:off x="7381462" y="3322420"/>
            <a:ext cx="5038913" cy="430887"/>
          </a:xfrm>
          <a:prstGeom prst="rect">
            <a:avLst/>
          </a:prstGeom>
        </p:spPr>
        <p:txBody>
          <a:bodyPr wrap="square">
            <a:spAutoFit/>
          </a:bodyPr>
          <a:lstStyle/>
          <a:p>
            <a:endParaRPr lang="en-US" sz="2200" dirty="0"/>
          </a:p>
        </p:txBody>
      </p:sp>
      <p:sp>
        <p:nvSpPr>
          <p:cNvPr id="27" name="Rectangle 26">
            <a:extLst>
              <a:ext uri="{FF2B5EF4-FFF2-40B4-BE49-F238E27FC236}">
                <a16:creationId xmlns:a16="http://schemas.microsoft.com/office/drawing/2014/main" id="{F3F2E8FD-4DE2-4231-8BC8-DD03288CBA9F}"/>
              </a:ext>
            </a:extLst>
          </p:cNvPr>
          <p:cNvSpPr/>
          <p:nvPr/>
        </p:nvSpPr>
        <p:spPr>
          <a:xfrm>
            <a:off x="757239" y="2180716"/>
            <a:ext cx="3640740" cy="430887"/>
          </a:xfrm>
          <a:prstGeom prst="rect">
            <a:avLst/>
          </a:prstGeom>
        </p:spPr>
        <p:txBody>
          <a:bodyPr wrap="none">
            <a:spAutoFit/>
          </a:bodyPr>
          <a:lstStyle/>
          <a:p>
            <a:r>
              <a:rPr lang="en-US" sz="2200" dirty="0">
                <a:latin typeface="Times New Roman" panose="02020603050405020304" pitchFamily="18" charset="0"/>
              </a:rPr>
              <a:t>Strength design  combination </a:t>
            </a:r>
            <a:endParaRPr lang="en-US" sz="2200" dirty="0"/>
          </a:p>
        </p:txBody>
      </p:sp>
      <p:sp>
        <p:nvSpPr>
          <p:cNvPr id="28" name="Rectangle 27">
            <a:extLst>
              <a:ext uri="{FF2B5EF4-FFF2-40B4-BE49-F238E27FC236}">
                <a16:creationId xmlns:a16="http://schemas.microsoft.com/office/drawing/2014/main" id="{FE7686A0-5339-4AB5-A69E-EF52098A8481}"/>
              </a:ext>
            </a:extLst>
          </p:cNvPr>
          <p:cNvSpPr/>
          <p:nvPr/>
        </p:nvSpPr>
        <p:spPr>
          <a:xfrm>
            <a:off x="934976" y="4513433"/>
            <a:ext cx="3713026" cy="430887"/>
          </a:xfrm>
          <a:prstGeom prst="rect">
            <a:avLst/>
          </a:prstGeom>
        </p:spPr>
        <p:txBody>
          <a:bodyPr wrap="square">
            <a:spAutoFit/>
          </a:bodyPr>
          <a:lstStyle/>
          <a:p>
            <a:r>
              <a:rPr lang="en-GB" sz="2200" dirty="0"/>
              <a:t>0.9D + 1.0E</a:t>
            </a:r>
          </a:p>
        </p:txBody>
      </p:sp>
      <p:sp>
        <p:nvSpPr>
          <p:cNvPr id="29" name="Rectangle 28">
            <a:extLst>
              <a:ext uri="{FF2B5EF4-FFF2-40B4-BE49-F238E27FC236}">
                <a16:creationId xmlns:a16="http://schemas.microsoft.com/office/drawing/2014/main" id="{F45B0FEB-831B-4B5D-A720-86200E40E03A}"/>
              </a:ext>
            </a:extLst>
          </p:cNvPr>
          <p:cNvSpPr/>
          <p:nvPr/>
        </p:nvSpPr>
        <p:spPr>
          <a:xfrm>
            <a:off x="5749547" y="4557418"/>
            <a:ext cx="867545" cy="430887"/>
          </a:xfrm>
          <a:prstGeom prst="rect">
            <a:avLst/>
          </a:prstGeom>
        </p:spPr>
        <p:txBody>
          <a:bodyPr wrap="none">
            <a:spAutoFit/>
          </a:bodyPr>
          <a:lstStyle/>
          <a:p>
            <a:r>
              <a:rPr lang="en-US" sz="2200" dirty="0">
                <a:latin typeface="Times New Roman" panose="02020603050405020304" pitchFamily="18" charset="0"/>
                <a:cs typeface="Times New Roman" panose="02020603050405020304" pitchFamily="18" charset="0"/>
              </a:rPr>
              <a:t>(1.22)</a:t>
            </a:r>
          </a:p>
        </p:txBody>
      </p:sp>
      <p:sp>
        <p:nvSpPr>
          <p:cNvPr id="30" name="Rectangle 29">
            <a:extLst>
              <a:ext uri="{FF2B5EF4-FFF2-40B4-BE49-F238E27FC236}">
                <a16:creationId xmlns:a16="http://schemas.microsoft.com/office/drawing/2014/main" id="{D79DF62F-2AB9-4129-B19A-DA9E738F420C}"/>
              </a:ext>
            </a:extLst>
          </p:cNvPr>
          <p:cNvSpPr/>
          <p:nvPr/>
        </p:nvSpPr>
        <p:spPr>
          <a:xfrm>
            <a:off x="5749546" y="5056181"/>
            <a:ext cx="867545" cy="430887"/>
          </a:xfrm>
          <a:prstGeom prst="rect">
            <a:avLst/>
          </a:prstGeom>
        </p:spPr>
        <p:txBody>
          <a:bodyPr wrap="none">
            <a:spAutoFit/>
          </a:bodyPr>
          <a:lstStyle/>
          <a:p>
            <a:r>
              <a:rPr lang="en-US" sz="2200" dirty="0">
                <a:latin typeface="Times New Roman" panose="02020603050405020304" pitchFamily="18" charset="0"/>
                <a:cs typeface="Times New Roman" panose="02020603050405020304" pitchFamily="18" charset="0"/>
              </a:rPr>
              <a:t>(1.23)</a:t>
            </a:r>
          </a:p>
        </p:txBody>
      </p:sp>
      <p:sp>
        <p:nvSpPr>
          <p:cNvPr id="31" name="Rectangle 30">
            <a:extLst>
              <a:ext uri="{FF2B5EF4-FFF2-40B4-BE49-F238E27FC236}">
                <a16:creationId xmlns:a16="http://schemas.microsoft.com/office/drawing/2014/main" id="{22DDBC61-11C5-4857-B94B-C9482B2553D4}"/>
              </a:ext>
            </a:extLst>
          </p:cNvPr>
          <p:cNvSpPr/>
          <p:nvPr/>
        </p:nvSpPr>
        <p:spPr>
          <a:xfrm>
            <a:off x="934976" y="5043111"/>
            <a:ext cx="3713026" cy="430887"/>
          </a:xfrm>
          <a:prstGeom prst="rect">
            <a:avLst/>
          </a:prstGeom>
        </p:spPr>
        <p:txBody>
          <a:bodyPr wrap="square">
            <a:spAutoFit/>
          </a:bodyPr>
          <a:lstStyle/>
          <a:p>
            <a:r>
              <a:rPr lang="en-GB" sz="2200" dirty="0"/>
              <a:t>0.9D + 1.0E</a:t>
            </a:r>
          </a:p>
        </p:txBody>
      </p:sp>
      <p:sp>
        <p:nvSpPr>
          <p:cNvPr id="32" name="Chevron 3">
            <a:extLst>
              <a:ext uri="{FF2B5EF4-FFF2-40B4-BE49-F238E27FC236}">
                <a16:creationId xmlns:a16="http://schemas.microsoft.com/office/drawing/2014/main" id="{94F60E3E-1AC8-461A-841C-D83323AF2662}"/>
              </a:ext>
            </a:extLst>
          </p:cNvPr>
          <p:cNvSpPr/>
          <p:nvPr/>
        </p:nvSpPr>
        <p:spPr>
          <a:xfrm>
            <a:off x="563808" y="2289331"/>
            <a:ext cx="193431" cy="213655"/>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Tree>
    <p:extLst>
      <p:ext uri="{BB962C8B-B14F-4D97-AF65-F5344CB8AC3E}">
        <p14:creationId xmlns:p14="http://schemas.microsoft.com/office/powerpoint/2010/main" val="198410348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92841F5-9D10-4DBC-8BFA-83E4D39E28A5}"/>
              </a:ext>
            </a:extLst>
          </p:cNvPr>
          <p:cNvSpPr>
            <a:spLocks noGrp="1"/>
          </p:cNvSpPr>
          <p:nvPr>
            <p:ph type="body" sz="quarter" idx="10"/>
          </p:nvPr>
        </p:nvSpPr>
        <p:spPr>
          <a:xfrm>
            <a:off x="627885" y="287255"/>
            <a:ext cx="11219558" cy="724247"/>
          </a:xfrm>
        </p:spPr>
        <p:txBody>
          <a:bodyPr/>
          <a:lstStyle/>
          <a:p>
            <a:r>
              <a:rPr lang="en-US" altLang="ko-KR" sz="3200" dirty="0">
                <a:solidFill>
                  <a:srgbClr val="FF7F00"/>
                </a:solidFill>
                <a:latin typeface="Times New Roman" panose="02020603050405020304" pitchFamily="18" charset="0"/>
                <a:cs typeface="Times New Roman" panose="02020603050405020304" pitchFamily="18" charset="0"/>
              </a:rPr>
              <a:t>Loads and load combinations:- </a:t>
            </a:r>
          </a:p>
        </p:txBody>
      </p:sp>
      <mc:AlternateContent xmlns:mc="http://schemas.openxmlformats.org/markup-compatibility/2006" xmlns:a14="http://schemas.microsoft.com/office/drawing/2010/main">
        <mc:Choice Requires="a14">
          <p:sp>
            <p:nvSpPr>
              <p:cNvPr id="7" name="Rectangle 6">
                <a:extLst>
                  <a:ext uri="{FF2B5EF4-FFF2-40B4-BE49-F238E27FC236}">
                    <a16:creationId xmlns:a16="http://schemas.microsoft.com/office/drawing/2014/main" id="{DC350A9A-DCAD-4A07-A8A0-788E58A42628}"/>
                  </a:ext>
                </a:extLst>
              </p:cNvPr>
              <p:cNvSpPr/>
              <p:nvPr/>
            </p:nvSpPr>
            <p:spPr>
              <a:xfrm>
                <a:off x="868626" y="2544388"/>
                <a:ext cx="511679" cy="43088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200" b="0" i="0" smtClean="0">
                          <a:latin typeface="Cambria Math" panose="02040503050406030204" pitchFamily="18" charset="0"/>
                        </a:rPr>
                        <m:t> </m:t>
                      </m:r>
                      <m:r>
                        <m:rPr>
                          <m:sty m:val="p"/>
                        </m:rPr>
                        <a:rPr lang="en-US" sz="2200" b="0" i="0" smtClean="0">
                          <a:latin typeface="Cambria Math" panose="02040503050406030204" pitchFamily="18" charset="0"/>
                        </a:rPr>
                        <m:t>D</m:t>
                      </m:r>
                    </m:oMath>
                  </m:oMathPara>
                </a14:m>
                <a:endParaRPr lang="en-US" sz="2200" dirty="0"/>
              </a:p>
            </p:txBody>
          </p:sp>
        </mc:Choice>
        <mc:Fallback xmlns="">
          <p:sp>
            <p:nvSpPr>
              <p:cNvPr id="7" name="Rectangle 6">
                <a:extLst>
                  <a:ext uri="{FF2B5EF4-FFF2-40B4-BE49-F238E27FC236}">
                    <a16:creationId xmlns:a16="http://schemas.microsoft.com/office/drawing/2014/main" id="{DC350A9A-DCAD-4A07-A8A0-788E58A42628}"/>
                  </a:ext>
                </a:extLst>
              </p:cNvPr>
              <p:cNvSpPr>
                <a:spLocks noRot="1" noChangeAspect="1" noMove="1" noResize="1" noEditPoints="1" noAdjustHandles="1" noChangeArrowheads="1" noChangeShapeType="1" noTextEdit="1"/>
              </p:cNvSpPr>
              <p:nvPr/>
            </p:nvSpPr>
            <p:spPr>
              <a:xfrm>
                <a:off x="868626" y="2544388"/>
                <a:ext cx="511679" cy="430887"/>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Rectangle 7">
                <a:extLst>
                  <a:ext uri="{FF2B5EF4-FFF2-40B4-BE49-F238E27FC236}">
                    <a16:creationId xmlns:a16="http://schemas.microsoft.com/office/drawing/2014/main" id="{78058A1B-2AF7-4E69-A0F3-FEB15552A7DA}"/>
                  </a:ext>
                </a:extLst>
              </p:cNvPr>
              <p:cNvSpPr/>
              <p:nvPr/>
            </p:nvSpPr>
            <p:spPr>
              <a:xfrm>
                <a:off x="855374" y="3018875"/>
                <a:ext cx="958917" cy="43088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200" i="1" smtClean="0">
                          <a:latin typeface="Cambria Math" panose="02040503050406030204" pitchFamily="18" charset="0"/>
                        </a:rPr>
                        <m:t>𝐷</m:t>
                      </m:r>
                      <m:r>
                        <a:rPr lang="en-US" sz="2200" b="0" i="1" smtClean="0">
                          <a:latin typeface="Cambria Math" panose="02040503050406030204" pitchFamily="18" charset="0"/>
                        </a:rPr>
                        <m:t>+</m:t>
                      </m:r>
                      <m:r>
                        <a:rPr lang="en-US" sz="2200" b="0" i="1" smtClean="0">
                          <a:latin typeface="Cambria Math" panose="02040503050406030204" pitchFamily="18" charset="0"/>
                        </a:rPr>
                        <m:t>𝐿</m:t>
                      </m:r>
                    </m:oMath>
                  </m:oMathPara>
                </a14:m>
                <a:endParaRPr lang="en-US" sz="2200" dirty="0"/>
              </a:p>
            </p:txBody>
          </p:sp>
        </mc:Choice>
        <mc:Fallback xmlns="">
          <p:sp>
            <p:nvSpPr>
              <p:cNvPr id="8" name="Rectangle 7">
                <a:extLst>
                  <a:ext uri="{FF2B5EF4-FFF2-40B4-BE49-F238E27FC236}">
                    <a16:creationId xmlns:a16="http://schemas.microsoft.com/office/drawing/2014/main" id="{78058A1B-2AF7-4E69-A0F3-FEB15552A7DA}"/>
                  </a:ext>
                </a:extLst>
              </p:cNvPr>
              <p:cNvSpPr>
                <a:spLocks noRot="1" noChangeAspect="1" noMove="1" noResize="1" noEditPoints="1" noAdjustHandles="1" noChangeArrowheads="1" noChangeShapeType="1" noTextEdit="1"/>
              </p:cNvSpPr>
              <p:nvPr/>
            </p:nvSpPr>
            <p:spPr>
              <a:xfrm>
                <a:off x="855374" y="3018875"/>
                <a:ext cx="958917" cy="430887"/>
              </a:xfrm>
              <a:prstGeom prst="rect">
                <a:avLst/>
              </a:prstGeom>
              <a:blipFill>
                <a:blip r:embed="rId3"/>
                <a:stretch>
                  <a:fillRect/>
                </a:stretch>
              </a:blipFill>
            </p:spPr>
            <p:txBody>
              <a:bodyPr/>
              <a:lstStyle/>
              <a:p>
                <a:r>
                  <a:rPr lang="en-US">
                    <a:noFill/>
                  </a:rPr>
                  <a:t> </a:t>
                </a:r>
              </a:p>
            </p:txBody>
          </p:sp>
        </mc:Fallback>
      </mc:AlternateContent>
      <p:sp>
        <p:nvSpPr>
          <p:cNvPr id="9" name="Rectangle 8">
            <a:extLst>
              <a:ext uri="{FF2B5EF4-FFF2-40B4-BE49-F238E27FC236}">
                <a16:creationId xmlns:a16="http://schemas.microsoft.com/office/drawing/2014/main" id="{A74E5117-B325-40D0-B380-B29C18C524A0}"/>
              </a:ext>
            </a:extLst>
          </p:cNvPr>
          <p:cNvSpPr/>
          <p:nvPr/>
        </p:nvSpPr>
        <p:spPr>
          <a:xfrm>
            <a:off x="921393" y="3572874"/>
            <a:ext cx="3713026" cy="430887"/>
          </a:xfrm>
          <a:prstGeom prst="rect">
            <a:avLst/>
          </a:prstGeom>
        </p:spPr>
        <p:txBody>
          <a:bodyPr wrap="square">
            <a:spAutoFit/>
          </a:bodyPr>
          <a:lstStyle/>
          <a:p>
            <a:r>
              <a:rPr lang="en-GB" sz="2200" dirty="0"/>
              <a:t>D + 0.7E </a:t>
            </a:r>
          </a:p>
        </p:txBody>
      </p:sp>
      <p:sp>
        <p:nvSpPr>
          <p:cNvPr id="10" name="Rectangle 9">
            <a:extLst>
              <a:ext uri="{FF2B5EF4-FFF2-40B4-BE49-F238E27FC236}">
                <a16:creationId xmlns:a16="http://schemas.microsoft.com/office/drawing/2014/main" id="{6513A7E9-DD11-4DB2-8EFB-BF9699ECBCE6}"/>
              </a:ext>
            </a:extLst>
          </p:cNvPr>
          <p:cNvSpPr/>
          <p:nvPr/>
        </p:nvSpPr>
        <p:spPr>
          <a:xfrm>
            <a:off x="908552" y="4188277"/>
            <a:ext cx="2858966" cy="430887"/>
          </a:xfrm>
          <a:prstGeom prst="rect">
            <a:avLst/>
          </a:prstGeom>
        </p:spPr>
        <p:txBody>
          <a:bodyPr wrap="square">
            <a:spAutoFit/>
          </a:bodyPr>
          <a:lstStyle/>
          <a:p>
            <a:r>
              <a:rPr lang="en-GB" sz="2200" dirty="0"/>
              <a:t>D+0.75L + 0.252E </a:t>
            </a:r>
            <a:endParaRPr lang="en-US" sz="2200" dirty="0"/>
          </a:p>
        </p:txBody>
      </p:sp>
      <p:sp>
        <p:nvSpPr>
          <p:cNvPr id="12" name="Rectangle 11">
            <a:extLst>
              <a:ext uri="{FF2B5EF4-FFF2-40B4-BE49-F238E27FC236}">
                <a16:creationId xmlns:a16="http://schemas.microsoft.com/office/drawing/2014/main" id="{EB21006A-DE8D-4799-A0B6-2E3C3A151740}"/>
              </a:ext>
            </a:extLst>
          </p:cNvPr>
          <p:cNvSpPr/>
          <p:nvPr/>
        </p:nvSpPr>
        <p:spPr>
          <a:xfrm>
            <a:off x="855374" y="4826644"/>
            <a:ext cx="184731" cy="430887"/>
          </a:xfrm>
          <a:prstGeom prst="rect">
            <a:avLst/>
          </a:prstGeom>
        </p:spPr>
        <p:txBody>
          <a:bodyPr wrap="none">
            <a:spAutoFit/>
          </a:bodyPr>
          <a:lstStyle/>
          <a:p>
            <a:endParaRPr lang="en-US" sz="2200" dirty="0"/>
          </a:p>
        </p:txBody>
      </p:sp>
      <p:sp>
        <p:nvSpPr>
          <p:cNvPr id="13" name="Rectangle 12">
            <a:extLst>
              <a:ext uri="{FF2B5EF4-FFF2-40B4-BE49-F238E27FC236}">
                <a16:creationId xmlns:a16="http://schemas.microsoft.com/office/drawing/2014/main" id="{CDAB4674-C847-4BA6-9BC0-E6FFBD89D6CC}"/>
              </a:ext>
            </a:extLst>
          </p:cNvPr>
          <p:cNvSpPr/>
          <p:nvPr/>
        </p:nvSpPr>
        <p:spPr>
          <a:xfrm>
            <a:off x="855374" y="5380643"/>
            <a:ext cx="184731" cy="430887"/>
          </a:xfrm>
          <a:prstGeom prst="rect">
            <a:avLst/>
          </a:prstGeom>
        </p:spPr>
        <p:txBody>
          <a:bodyPr wrap="none">
            <a:spAutoFit/>
          </a:bodyPr>
          <a:lstStyle/>
          <a:p>
            <a:endParaRPr lang="en-US" sz="2200" dirty="0"/>
          </a:p>
        </p:txBody>
      </p:sp>
      <p:sp>
        <p:nvSpPr>
          <p:cNvPr id="16" name="Rectangle 15">
            <a:extLst>
              <a:ext uri="{FF2B5EF4-FFF2-40B4-BE49-F238E27FC236}">
                <a16:creationId xmlns:a16="http://schemas.microsoft.com/office/drawing/2014/main" id="{5DD07C4D-60CD-4A25-98E4-0FD7BA67F0CA}"/>
              </a:ext>
            </a:extLst>
          </p:cNvPr>
          <p:cNvSpPr/>
          <p:nvPr/>
        </p:nvSpPr>
        <p:spPr>
          <a:xfrm>
            <a:off x="5766422" y="2570892"/>
            <a:ext cx="867545" cy="430887"/>
          </a:xfrm>
          <a:prstGeom prst="rect">
            <a:avLst/>
          </a:prstGeom>
        </p:spPr>
        <p:txBody>
          <a:bodyPr wrap="none">
            <a:spAutoFit/>
          </a:bodyPr>
          <a:lstStyle/>
          <a:p>
            <a:r>
              <a:rPr lang="en-US" sz="2200" dirty="0">
                <a:latin typeface="Times New Roman" panose="02020603050405020304" pitchFamily="18" charset="0"/>
                <a:cs typeface="Times New Roman" panose="02020603050405020304" pitchFamily="18" charset="0"/>
              </a:rPr>
              <a:t>(1.24)</a:t>
            </a:r>
          </a:p>
        </p:txBody>
      </p:sp>
      <p:sp>
        <p:nvSpPr>
          <p:cNvPr id="17" name="Rectangle 16">
            <a:extLst>
              <a:ext uri="{FF2B5EF4-FFF2-40B4-BE49-F238E27FC236}">
                <a16:creationId xmlns:a16="http://schemas.microsoft.com/office/drawing/2014/main" id="{ABCF512E-1769-4446-AED9-9FCF2F473EE0}"/>
              </a:ext>
            </a:extLst>
          </p:cNvPr>
          <p:cNvSpPr/>
          <p:nvPr/>
        </p:nvSpPr>
        <p:spPr>
          <a:xfrm>
            <a:off x="5766421" y="3085135"/>
            <a:ext cx="867545" cy="430887"/>
          </a:xfrm>
          <a:prstGeom prst="rect">
            <a:avLst/>
          </a:prstGeom>
        </p:spPr>
        <p:txBody>
          <a:bodyPr wrap="none">
            <a:spAutoFit/>
          </a:bodyPr>
          <a:lstStyle/>
          <a:p>
            <a:r>
              <a:rPr lang="en-US" sz="2200" dirty="0">
                <a:latin typeface="Times New Roman" panose="02020603050405020304" pitchFamily="18" charset="0"/>
                <a:cs typeface="Times New Roman" panose="02020603050405020304" pitchFamily="18" charset="0"/>
              </a:rPr>
              <a:t>(1.25)</a:t>
            </a:r>
          </a:p>
        </p:txBody>
      </p:sp>
      <p:sp>
        <p:nvSpPr>
          <p:cNvPr id="18" name="Rectangle 17">
            <a:extLst>
              <a:ext uri="{FF2B5EF4-FFF2-40B4-BE49-F238E27FC236}">
                <a16:creationId xmlns:a16="http://schemas.microsoft.com/office/drawing/2014/main" id="{A438557F-EAD7-4A8D-A0DE-F2198A6B48D4}"/>
              </a:ext>
            </a:extLst>
          </p:cNvPr>
          <p:cNvSpPr/>
          <p:nvPr/>
        </p:nvSpPr>
        <p:spPr>
          <a:xfrm>
            <a:off x="5762311" y="3637565"/>
            <a:ext cx="867545" cy="430887"/>
          </a:xfrm>
          <a:prstGeom prst="rect">
            <a:avLst/>
          </a:prstGeom>
        </p:spPr>
        <p:txBody>
          <a:bodyPr wrap="none">
            <a:spAutoFit/>
          </a:bodyPr>
          <a:lstStyle/>
          <a:p>
            <a:r>
              <a:rPr lang="en-US" sz="2200" dirty="0">
                <a:latin typeface="Times New Roman" panose="02020603050405020304" pitchFamily="18" charset="0"/>
                <a:cs typeface="Times New Roman" panose="02020603050405020304" pitchFamily="18" charset="0"/>
              </a:rPr>
              <a:t>(1.26)</a:t>
            </a:r>
          </a:p>
        </p:txBody>
      </p:sp>
      <p:sp>
        <p:nvSpPr>
          <p:cNvPr id="19" name="Rectangle 18">
            <a:extLst>
              <a:ext uri="{FF2B5EF4-FFF2-40B4-BE49-F238E27FC236}">
                <a16:creationId xmlns:a16="http://schemas.microsoft.com/office/drawing/2014/main" id="{FD91ABFC-66DB-40BD-B8F0-4E9ED1FCDE29}"/>
              </a:ext>
            </a:extLst>
          </p:cNvPr>
          <p:cNvSpPr/>
          <p:nvPr/>
        </p:nvSpPr>
        <p:spPr>
          <a:xfrm>
            <a:off x="5762310" y="4236235"/>
            <a:ext cx="867545" cy="430887"/>
          </a:xfrm>
          <a:prstGeom prst="rect">
            <a:avLst/>
          </a:prstGeom>
        </p:spPr>
        <p:txBody>
          <a:bodyPr wrap="none">
            <a:spAutoFit/>
          </a:bodyPr>
          <a:lstStyle/>
          <a:p>
            <a:r>
              <a:rPr lang="en-US" sz="2200" dirty="0">
                <a:latin typeface="Times New Roman" panose="02020603050405020304" pitchFamily="18" charset="0"/>
                <a:cs typeface="Times New Roman" panose="02020603050405020304" pitchFamily="18" charset="0"/>
              </a:rPr>
              <a:t>(1.27)</a:t>
            </a:r>
          </a:p>
        </p:txBody>
      </p:sp>
      <p:sp>
        <p:nvSpPr>
          <p:cNvPr id="22" name="Rectangle 21">
            <a:extLst>
              <a:ext uri="{FF2B5EF4-FFF2-40B4-BE49-F238E27FC236}">
                <a16:creationId xmlns:a16="http://schemas.microsoft.com/office/drawing/2014/main" id="{31602209-501D-478A-82F6-DE503448835C}"/>
              </a:ext>
            </a:extLst>
          </p:cNvPr>
          <p:cNvSpPr/>
          <p:nvPr/>
        </p:nvSpPr>
        <p:spPr>
          <a:xfrm>
            <a:off x="809972" y="1287265"/>
            <a:ext cx="6391943" cy="430887"/>
          </a:xfrm>
          <a:prstGeom prst="rect">
            <a:avLst/>
          </a:prstGeom>
        </p:spPr>
        <p:txBody>
          <a:bodyPr wrap="none">
            <a:spAutoFit/>
          </a:bodyPr>
          <a:lstStyle/>
          <a:p>
            <a:r>
              <a:rPr lang="en-US" sz="2200" dirty="0">
                <a:latin typeface="Times New Roman" panose="02020603050405020304" pitchFamily="18" charset="0"/>
              </a:rPr>
              <a:t>Load combination used with according to ASCE7-10 :</a:t>
            </a:r>
            <a:endParaRPr lang="en-US" sz="2200" dirty="0"/>
          </a:p>
        </p:txBody>
      </p:sp>
      <p:sp>
        <p:nvSpPr>
          <p:cNvPr id="23" name="Chevron 3">
            <a:extLst>
              <a:ext uri="{FF2B5EF4-FFF2-40B4-BE49-F238E27FC236}">
                <a16:creationId xmlns:a16="http://schemas.microsoft.com/office/drawing/2014/main" id="{358A6F2A-5F00-4B50-B0B5-27594F95C5D2}"/>
              </a:ext>
            </a:extLst>
          </p:cNvPr>
          <p:cNvSpPr/>
          <p:nvPr/>
        </p:nvSpPr>
        <p:spPr>
          <a:xfrm>
            <a:off x="342516" y="1260763"/>
            <a:ext cx="478800" cy="5586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2" name="Rectangle 1">
            <a:extLst>
              <a:ext uri="{FF2B5EF4-FFF2-40B4-BE49-F238E27FC236}">
                <a16:creationId xmlns:a16="http://schemas.microsoft.com/office/drawing/2014/main" id="{8B9F44EC-9A87-4F4E-9D26-95908C42DC65}"/>
              </a:ext>
            </a:extLst>
          </p:cNvPr>
          <p:cNvSpPr/>
          <p:nvPr/>
        </p:nvSpPr>
        <p:spPr>
          <a:xfrm>
            <a:off x="8228755" y="2485838"/>
            <a:ext cx="184731" cy="430887"/>
          </a:xfrm>
          <a:prstGeom prst="rect">
            <a:avLst/>
          </a:prstGeom>
        </p:spPr>
        <p:txBody>
          <a:bodyPr wrap="none">
            <a:spAutoFit/>
          </a:bodyPr>
          <a:lstStyle/>
          <a:p>
            <a:endParaRPr lang="en-US" sz="2200" dirty="0"/>
          </a:p>
        </p:txBody>
      </p:sp>
      <p:sp>
        <p:nvSpPr>
          <p:cNvPr id="6" name="Rectangle 5">
            <a:extLst>
              <a:ext uri="{FF2B5EF4-FFF2-40B4-BE49-F238E27FC236}">
                <a16:creationId xmlns:a16="http://schemas.microsoft.com/office/drawing/2014/main" id="{AB5B6CA0-D374-42D3-A9B7-B6B5347E70BD}"/>
              </a:ext>
            </a:extLst>
          </p:cNvPr>
          <p:cNvSpPr/>
          <p:nvPr/>
        </p:nvSpPr>
        <p:spPr>
          <a:xfrm>
            <a:off x="8175747" y="2900465"/>
            <a:ext cx="184731" cy="430887"/>
          </a:xfrm>
          <a:prstGeom prst="rect">
            <a:avLst/>
          </a:prstGeom>
        </p:spPr>
        <p:txBody>
          <a:bodyPr wrap="none">
            <a:spAutoFit/>
          </a:bodyPr>
          <a:lstStyle/>
          <a:p>
            <a:endParaRPr lang="en-US" sz="2200" dirty="0"/>
          </a:p>
        </p:txBody>
      </p:sp>
      <p:sp>
        <p:nvSpPr>
          <p:cNvPr id="11" name="Rectangle 10">
            <a:extLst>
              <a:ext uri="{FF2B5EF4-FFF2-40B4-BE49-F238E27FC236}">
                <a16:creationId xmlns:a16="http://schemas.microsoft.com/office/drawing/2014/main" id="{DA0A8DD2-0A7A-4CD1-B841-3AFD79C2CAD6}"/>
              </a:ext>
            </a:extLst>
          </p:cNvPr>
          <p:cNvSpPr/>
          <p:nvPr/>
        </p:nvSpPr>
        <p:spPr>
          <a:xfrm>
            <a:off x="8196116" y="4574378"/>
            <a:ext cx="184731" cy="430887"/>
          </a:xfrm>
          <a:prstGeom prst="rect">
            <a:avLst/>
          </a:prstGeom>
        </p:spPr>
        <p:txBody>
          <a:bodyPr wrap="none">
            <a:spAutoFit/>
          </a:bodyPr>
          <a:lstStyle/>
          <a:p>
            <a:endParaRPr lang="en-US" sz="2200" dirty="0"/>
          </a:p>
        </p:txBody>
      </p:sp>
      <p:sp>
        <p:nvSpPr>
          <p:cNvPr id="15" name="Rectangle 14">
            <a:extLst>
              <a:ext uri="{FF2B5EF4-FFF2-40B4-BE49-F238E27FC236}">
                <a16:creationId xmlns:a16="http://schemas.microsoft.com/office/drawing/2014/main" id="{41158A1D-BC79-487D-A4D5-9E9F1F5C713F}"/>
              </a:ext>
            </a:extLst>
          </p:cNvPr>
          <p:cNvSpPr/>
          <p:nvPr/>
        </p:nvSpPr>
        <p:spPr>
          <a:xfrm>
            <a:off x="8125485" y="3763371"/>
            <a:ext cx="184731" cy="430887"/>
          </a:xfrm>
          <a:prstGeom prst="rect">
            <a:avLst/>
          </a:prstGeom>
        </p:spPr>
        <p:txBody>
          <a:bodyPr wrap="none">
            <a:spAutoFit/>
          </a:bodyPr>
          <a:lstStyle/>
          <a:p>
            <a:endParaRPr lang="en-US" sz="2200" dirty="0"/>
          </a:p>
        </p:txBody>
      </p:sp>
      <p:sp>
        <p:nvSpPr>
          <p:cNvPr id="24" name="Rectangle 23">
            <a:extLst>
              <a:ext uri="{FF2B5EF4-FFF2-40B4-BE49-F238E27FC236}">
                <a16:creationId xmlns:a16="http://schemas.microsoft.com/office/drawing/2014/main" id="{466A13A9-8009-49FA-B359-F85B6C844890}"/>
              </a:ext>
            </a:extLst>
          </p:cNvPr>
          <p:cNvSpPr/>
          <p:nvPr/>
        </p:nvSpPr>
        <p:spPr>
          <a:xfrm>
            <a:off x="8129461" y="4131622"/>
            <a:ext cx="184731" cy="430887"/>
          </a:xfrm>
          <a:prstGeom prst="rect">
            <a:avLst/>
          </a:prstGeom>
        </p:spPr>
        <p:txBody>
          <a:bodyPr wrap="none">
            <a:spAutoFit/>
          </a:bodyPr>
          <a:lstStyle/>
          <a:p>
            <a:endParaRPr lang="en-US" sz="2200" dirty="0"/>
          </a:p>
        </p:txBody>
      </p:sp>
      <p:sp>
        <p:nvSpPr>
          <p:cNvPr id="25" name="Rectangle 24">
            <a:extLst>
              <a:ext uri="{FF2B5EF4-FFF2-40B4-BE49-F238E27FC236}">
                <a16:creationId xmlns:a16="http://schemas.microsoft.com/office/drawing/2014/main" id="{C84EAEC3-C605-49E2-80FD-AA878C6AA169}"/>
              </a:ext>
            </a:extLst>
          </p:cNvPr>
          <p:cNvSpPr/>
          <p:nvPr/>
        </p:nvSpPr>
        <p:spPr>
          <a:xfrm>
            <a:off x="7381462" y="3322420"/>
            <a:ext cx="5038913" cy="430887"/>
          </a:xfrm>
          <a:prstGeom prst="rect">
            <a:avLst/>
          </a:prstGeom>
        </p:spPr>
        <p:txBody>
          <a:bodyPr wrap="square">
            <a:spAutoFit/>
          </a:bodyPr>
          <a:lstStyle/>
          <a:p>
            <a:endParaRPr lang="en-US" sz="2200" dirty="0"/>
          </a:p>
        </p:txBody>
      </p:sp>
      <p:sp>
        <p:nvSpPr>
          <p:cNvPr id="27" name="Rectangle 26">
            <a:extLst>
              <a:ext uri="{FF2B5EF4-FFF2-40B4-BE49-F238E27FC236}">
                <a16:creationId xmlns:a16="http://schemas.microsoft.com/office/drawing/2014/main" id="{F3F2E8FD-4DE2-4231-8BC8-DD03288CBA9F}"/>
              </a:ext>
            </a:extLst>
          </p:cNvPr>
          <p:cNvSpPr/>
          <p:nvPr/>
        </p:nvSpPr>
        <p:spPr>
          <a:xfrm>
            <a:off x="581916" y="1993619"/>
            <a:ext cx="3858749" cy="430887"/>
          </a:xfrm>
          <a:prstGeom prst="rect">
            <a:avLst/>
          </a:prstGeom>
        </p:spPr>
        <p:txBody>
          <a:bodyPr wrap="none">
            <a:spAutoFit/>
          </a:bodyPr>
          <a:lstStyle/>
          <a:p>
            <a:r>
              <a:rPr lang="en-US" sz="2200" dirty="0">
                <a:latin typeface="Times New Roman" panose="02020603050405020304" pitchFamily="18" charset="0"/>
              </a:rPr>
              <a:t>Allowable design  combination </a:t>
            </a:r>
            <a:endParaRPr lang="en-US" sz="2200" dirty="0"/>
          </a:p>
        </p:txBody>
      </p:sp>
      <p:sp>
        <p:nvSpPr>
          <p:cNvPr id="26" name="Chevron 3">
            <a:extLst>
              <a:ext uri="{FF2B5EF4-FFF2-40B4-BE49-F238E27FC236}">
                <a16:creationId xmlns:a16="http://schemas.microsoft.com/office/drawing/2014/main" id="{943C42AA-C3F9-447F-876F-64B290E38087}"/>
              </a:ext>
            </a:extLst>
          </p:cNvPr>
          <p:cNvSpPr/>
          <p:nvPr/>
        </p:nvSpPr>
        <p:spPr>
          <a:xfrm>
            <a:off x="388485" y="2102234"/>
            <a:ext cx="193431" cy="213655"/>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28" name="Rectangle 27">
            <a:extLst>
              <a:ext uri="{FF2B5EF4-FFF2-40B4-BE49-F238E27FC236}">
                <a16:creationId xmlns:a16="http://schemas.microsoft.com/office/drawing/2014/main" id="{2D6205B2-AC2E-457C-A460-BA729D78AA4B}"/>
              </a:ext>
            </a:extLst>
          </p:cNvPr>
          <p:cNvSpPr/>
          <p:nvPr/>
        </p:nvSpPr>
        <p:spPr>
          <a:xfrm>
            <a:off x="885835" y="4703532"/>
            <a:ext cx="2858966" cy="430887"/>
          </a:xfrm>
          <a:prstGeom prst="rect">
            <a:avLst/>
          </a:prstGeom>
        </p:spPr>
        <p:txBody>
          <a:bodyPr wrap="square">
            <a:spAutoFit/>
          </a:bodyPr>
          <a:lstStyle/>
          <a:p>
            <a:r>
              <a:rPr lang="en-GB" sz="2200" dirty="0"/>
              <a:t>0.6D + 0.7E </a:t>
            </a:r>
            <a:endParaRPr lang="en-US" sz="2200" dirty="0"/>
          </a:p>
        </p:txBody>
      </p:sp>
      <p:sp>
        <p:nvSpPr>
          <p:cNvPr id="29" name="Rectangle 28">
            <a:extLst>
              <a:ext uri="{FF2B5EF4-FFF2-40B4-BE49-F238E27FC236}">
                <a16:creationId xmlns:a16="http://schemas.microsoft.com/office/drawing/2014/main" id="{63BDEFAD-0C8F-4C8F-A04B-2EB53EBC8E32}"/>
              </a:ext>
            </a:extLst>
          </p:cNvPr>
          <p:cNvSpPr/>
          <p:nvPr/>
        </p:nvSpPr>
        <p:spPr>
          <a:xfrm>
            <a:off x="5762309" y="4710335"/>
            <a:ext cx="867545" cy="430887"/>
          </a:xfrm>
          <a:prstGeom prst="rect">
            <a:avLst/>
          </a:prstGeom>
        </p:spPr>
        <p:txBody>
          <a:bodyPr wrap="none">
            <a:spAutoFit/>
          </a:bodyPr>
          <a:lstStyle/>
          <a:p>
            <a:r>
              <a:rPr lang="en-US" sz="2200" dirty="0">
                <a:latin typeface="Times New Roman" panose="02020603050405020304" pitchFamily="18" charset="0"/>
                <a:cs typeface="Times New Roman" panose="02020603050405020304" pitchFamily="18" charset="0"/>
              </a:rPr>
              <a:t>(1.27)</a:t>
            </a:r>
          </a:p>
        </p:txBody>
      </p:sp>
    </p:spTree>
    <p:extLst>
      <p:ext uri="{BB962C8B-B14F-4D97-AF65-F5344CB8AC3E}">
        <p14:creationId xmlns:p14="http://schemas.microsoft.com/office/powerpoint/2010/main" val="231318680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92841F5-9D10-4DBC-8BFA-83E4D39E28A5}"/>
              </a:ext>
            </a:extLst>
          </p:cNvPr>
          <p:cNvSpPr>
            <a:spLocks noGrp="1"/>
          </p:cNvSpPr>
          <p:nvPr>
            <p:ph type="body" sz="quarter" idx="10"/>
          </p:nvPr>
        </p:nvSpPr>
        <p:spPr>
          <a:xfrm>
            <a:off x="627885" y="287255"/>
            <a:ext cx="11219558" cy="724247"/>
          </a:xfrm>
        </p:spPr>
        <p:txBody>
          <a:bodyPr/>
          <a:lstStyle/>
          <a:p>
            <a:r>
              <a:rPr lang="en-US" altLang="ko-KR" sz="3200" dirty="0">
                <a:solidFill>
                  <a:srgbClr val="FF7F00"/>
                </a:solidFill>
                <a:latin typeface="Times New Roman" panose="02020603050405020304" pitchFamily="18" charset="0"/>
                <a:cs typeface="Times New Roman" panose="02020603050405020304" pitchFamily="18" charset="0"/>
              </a:rPr>
              <a:t>Loads and load combinations:- </a:t>
            </a:r>
          </a:p>
        </p:txBody>
      </p:sp>
      <mc:AlternateContent xmlns:mc="http://schemas.openxmlformats.org/markup-compatibility/2006" xmlns:a14="http://schemas.microsoft.com/office/drawing/2010/main">
        <mc:Choice Requires="a14">
          <p:sp>
            <p:nvSpPr>
              <p:cNvPr id="7" name="Rectangle 6">
                <a:extLst>
                  <a:ext uri="{FF2B5EF4-FFF2-40B4-BE49-F238E27FC236}">
                    <a16:creationId xmlns:a16="http://schemas.microsoft.com/office/drawing/2014/main" id="{DC350A9A-DCAD-4A07-A8A0-788E58A42628}"/>
                  </a:ext>
                </a:extLst>
              </p:cNvPr>
              <p:cNvSpPr/>
              <p:nvPr/>
            </p:nvSpPr>
            <p:spPr>
              <a:xfrm>
                <a:off x="868626" y="2544388"/>
                <a:ext cx="9368527" cy="43088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US" sz="2200">
                          <a:latin typeface="Cambria Math" panose="02040503050406030204" pitchFamily="18" charset="0"/>
                        </a:rPr>
                        <m:t>D</m:t>
                      </m:r>
                      <m:r>
                        <a:rPr lang="en-US" sz="2200">
                          <a:latin typeface="Cambria Math" panose="02040503050406030204" pitchFamily="18" charset="0"/>
                        </a:rPr>
                        <m:t> + (</m:t>
                      </m:r>
                      <m:r>
                        <m:rPr>
                          <m:sty m:val="p"/>
                        </m:rPr>
                        <a:rPr lang="en-US" sz="2200">
                          <a:latin typeface="Cambria Math" panose="02040503050406030204" pitchFamily="18" charset="0"/>
                        </a:rPr>
                        <m:t>D</m:t>
                      </m:r>
                      <m:r>
                        <a:rPr lang="en-US" sz="2200">
                          <a:latin typeface="Cambria Math" panose="02040503050406030204" pitchFamily="18" charset="0"/>
                        </a:rPr>
                        <m:t>+</m:t>
                      </m:r>
                      <m:r>
                        <m:rPr>
                          <m:sty m:val="p"/>
                        </m:rPr>
                        <a:rPr lang="en-US" sz="2200">
                          <a:latin typeface="Cambria Math" panose="02040503050406030204" pitchFamily="18" charset="0"/>
                        </a:rPr>
                        <m:t>L</m:t>
                      </m:r>
                      <m:r>
                        <a:rPr lang="en-US" sz="2200">
                          <a:latin typeface="Cambria Math" panose="02040503050406030204" pitchFamily="18" charset="0"/>
                        </a:rPr>
                        <m:t>) + (</m:t>
                      </m:r>
                      <m:r>
                        <m:rPr>
                          <m:sty m:val="p"/>
                        </m:rPr>
                        <a:rPr lang="en-US" sz="2200">
                          <a:latin typeface="Cambria Math" panose="02040503050406030204" pitchFamily="18" charset="0"/>
                        </a:rPr>
                        <m:t>D</m:t>
                      </m:r>
                      <m:r>
                        <a:rPr lang="en-US" sz="2200">
                          <a:latin typeface="Cambria Math" panose="02040503050406030204" pitchFamily="18" charset="0"/>
                        </a:rPr>
                        <m:t> + </m:t>
                      </m:r>
                      <m:r>
                        <a:rPr lang="en-US" sz="2200">
                          <a:latin typeface="Cambria Math" panose="02040503050406030204" pitchFamily="18" charset="0"/>
                        </a:rPr>
                        <m:t>0</m:t>
                      </m:r>
                      <m:r>
                        <a:rPr lang="en-US" sz="2200">
                          <a:latin typeface="Cambria Math" panose="02040503050406030204" pitchFamily="18" charset="0"/>
                        </a:rPr>
                        <m:t>.</m:t>
                      </m:r>
                      <m:r>
                        <a:rPr lang="en-US" sz="2200">
                          <a:latin typeface="Cambria Math" panose="02040503050406030204" pitchFamily="18" charset="0"/>
                        </a:rPr>
                        <m:t>7</m:t>
                      </m:r>
                      <m:r>
                        <m:rPr>
                          <m:sty m:val="p"/>
                        </m:rPr>
                        <a:rPr lang="en-US" sz="2200">
                          <a:latin typeface="Cambria Math" panose="02040503050406030204" pitchFamily="18" charset="0"/>
                        </a:rPr>
                        <m:t>E</m:t>
                      </m:r>
                      <m:r>
                        <a:rPr lang="en-US" sz="2200">
                          <a:latin typeface="Cambria Math" panose="02040503050406030204" pitchFamily="18" charset="0"/>
                        </a:rPr>
                        <m:t>) + (</m:t>
                      </m:r>
                      <m:r>
                        <m:rPr>
                          <m:sty m:val="p"/>
                        </m:rPr>
                        <a:rPr lang="en-US" sz="2200">
                          <a:latin typeface="Cambria Math" panose="02040503050406030204" pitchFamily="18" charset="0"/>
                        </a:rPr>
                        <m:t>D</m:t>
                      </m:r>
                      <m:r>
                        <a:rPr lang="en-US" sz="2200">
                          <a:latin typeface="Cambria Math" panose="02040503050406030204" pitchFamily="18" charset="0"/>
                        </a:rPr>
                        <m:t>+</m:t>
                      </m:r>
                      <m:r>
                        <a:rPr lang="en-US" sz="2200">
                          <a:latin typeface="Cambria Math" panose="02040503050406030204" pitchFamily="18" charset="0"/>
                        </a:rPr>
                        <m:t>0</m:t>
                      </m:r>
                      <m:r>
                        <a:rPr lang="en-US" sz="2200">
                          <a:latin typeface="Cambria Math" panose="02040503050406030204" pitchFamily="18" charset="0"/>
                        </a:rPr>
                        <m:t>.</m:t>
                      </m:r>
                      <m:r>
                        <a:rPr lang="en-US" sz="2200">
                          <a:latin typeface="Cambria Math" panose="02040503050406030204" pitchFamily="18" charset="0"/>
                        </a:rPr>
                        <m:t>75</m:t>
                      </m:r>
                      <m:r>
                        <m:rPr>
                          <m:sty m:val="p"/>
                        </m:rPr>
                        <a:rPr lang="en-US" sz="2200">
                          <a:latin typeface="Cambria Math" panose="02040503050406030204" pitchFamily="18" charset="0"/>
                        </a:rPr>
                        <m:t>L</m:t>
                      </m:r>
                      <m:r>
                        <a:rPr lang="en-US" sz="2200">
                          <a:latin typeface="Cambria Math" panose="02040503050406030204" pitchFamily="18" charset="0"/>
                        </a:rPr>
                        <m:t> + </m:t>
                      </m:r>
                      <m:r>
                        <a:rPr lang="en-US" sz="2200">
                          <a:latin typeface="Cambria Math" panose="02040503050406030204" pitchFamily="18" charset="0"/>
                        </a:rPr>
                        <m:t>0</m:t>
                      </m:r>
                      <m:r>
                        <a:rPr lang="en-US" sz="2200">
                          <a:latin typeface="Cambria Math" panose="02040503050406030204" pitchFamily="18" charset="0"/>
                        </a:rPr>
                        <m:t>.</m:t>
                      </m:r>
                      <m:r>
                        <a:rPr lang="en-US" sz="2200">
                          <a:latin typeface="Cambria Math" panose="02040503050406030204" pitchFamily="18" charset="0"/>
                        </a:rPr>
                        <m:t>252</m:t>
                      </m:r>
                      <m:r>
                        <m:rPr>
                          <m:sty m:val="p"/>
                        </m:rPr>
                        <a:rPr lang="en-US" sz="2200">
                          <a:latin typeface="Cambria Math" panose="02040503050406030204" pitchFamily="18" charset="0"/>
                        </a:rPr>
                        <m:t>E</m:t>
                      </m:r>
                      <m:r>
                        <a:rPr lang="en-US" sz="2200">
                          <a:latin typeface="Cambria Math" panose="02040503050406030204" pitchFamily="18" charset="0"/>
                        </a:rPr>
                        <m:t>) + (</m:t>
                      </m:r>
                      <m:r>
                        <a:rPr lang="en-US" sz="2200">
                          <a:latin typeface="Cambria Math" panose="02040503050406030204" pitchFamily="18" charset="0"/>
                        </a:rPr>
                        <m:t>0</m:t>
                      </m:r>
                      <m:r>
                        <a:rPr lang="en-US" sz="2200">
                          <a:latin typeface="Cambria Math" panose="02040503050406030204" pitchFamily="18" charset="0"/>
                        </a:rPr>
                        <m:t>.</m:t>
                      </m:r>
                      <m:r>
                        <a:rPr lang="en-US" sz="2200">
                          <a:latin typeface="Cambria Math" panose="02040503050406030204" pitchFamily="18" charset="0"/>
                        </a:rPr>
                        <m:t>6</m:t>
                      </m:r>
                      <m:r>
                        <m:rPr>
                          <m:sty m:val="p"/>
                        </m:rPr>
                        <a:rPr lang="en-US" sz="2200">
                          <a:latin typeface="Cambria Math" panose="02040503050406030204" pitchFamily="18" charset="0"/>
                        </a:rPr>
                        <m:t>D</m:t>
                      </m:r>
                      <m:r>
                        <a:rPr lang="en-US" sz="2200">
                          <a:latin typeface="Cambria Math" panose="02040503050406030204" pitchFamily="18" charset="0"/>
                        </a:rPr>
                        <m:t> + </m:t>
                      </m:r>
                      <m:r>
                        <a:rPr lang="en-US" sz="2200">
                          <a:latin typeface="Cambria Math" panose="02040503050406030204" pitchFamily="18" charset="0"/>
                        </a:rPr>
                        <m:t>0</m:t>
                      </m:r>
                      <m:r>
                        <a:rPr lang="en-US" sz="2200">
                          <a:latin typeface="Cambria Math" panose="02040503050406030204" pitchFamily="18" charset="0"/>
                        </a:rPr>
                        <m:t>.</m:t>
                      </m:r>
                      <m:r>
                        <a:rPr lang="en-US" sz="2200">
                          <a:latin typeface="Cambria Math" panose="02040503050406030204" pitchFamily="18" charset="0"/>
                        </a:rPr>
                        <m:t>7</m:t>
                      </m:r>
                      <m:r>
                        <m:rPr>
                          <m:sty m:val="p"/>
                        </m:rPr>
                        <a:rPr lang="en-US" sz="2200">
                          <a:latin typeface="Cambria Math" panose="02040503050406030204" pitchFamily="18" charset="0"/>
                        </a:rPr>
                        <m:t>E</m:t>
                      </m:r>
                      <m:r>
                        <a:rPr lang="en-US" sz="2200">
                          <a:latin typeface="Cambria Math" panose="02040503050406030204" pitchFamily="18" charset="0"/>
                        </a:rPr>
                        <m:t>)</m:t>
                      </m:r>
                    </m:oMath>
                  </m:oMathPara>
                </a14:m>
                <a:endParaRPr lang="en-US" sz="2200" dirty="0"/>
              </a:p>
            </p:txBody>
          </p:sp>
        </mc:Choice>
        <mc:Fallback xmlns="">
          <p:sp>
            <p:nvSpPr>
              <p:cNvPr id="7" name="Rectangle 6">
                <a:extLst>
                  <a:ext uri="{FF2B5EF4-FFF2-40B4-BE49-F238E27FC236}">
                    <a16:creationId xmlns:a16="http://schemas.microsoft.com/office/drawing/2014/main" id="{DC350A9A-DCAD-4A07-A8A0-788E58A42628}"/>
                  </a:ext>
                </a:extLst>
              </p:cNvPr>
              <p:cNvSpPr>
                <a:spLocks noRot="1" noChangeAspect="1" noMove="1" noResize="1" noEditPoints="1" noAdjustHandles="1" noChangeArrowheads="1" noChangeShapeType="1" noTextEdit="1"/>
              </p:cNvSpPr>
              <p:nvPr/>
            </p:nvSpPr>
            <p:spPr>
              <a:xfrm>
                <a:off x="868626" y="2544388"/>
                <a:ext cx="9368527" cy="430887"/>
              </a:xfrm>
              <a:prstGeom prst="rect">
                <a:avLst/>
              </a:prstGeom>
              <a:blipFill>
                <a:blip r:embed="rId2"/>
                <a:stretch>
                  <a:fillRect b="-18310"/>
                </a:stretch>
              </a:blipFill>
            </p:spPr>
            <p:txBody>
              <a:bodyPr/>
              <a:lstStyle/>
              <a:p>
                <a:r>
                  <a:rPr lang="en-US">
                    <a:noFill/>
                  </a:rPr>
                  <a:t> </a:t>
                </a:r>
              </a:p>
            </p:txBody>
          </p:sp>
        </mc:Fallback>
      </mc:AlternateContent>
      <p:sp>
        <p:nvSpPr>
          <p:cNvPr id="13" name="Rectangle 12">
            <a:extLst>
              <a:ext uri="{FF2B5EF4-FFF2-40B4-BE49-F238E27FC236}">
                <a16:creationId xmlns:a16="http://schemas.microsoft.com/office/drawing/2014/main" id="{CDAB4674-C847-4BA6-9BC0-E6FFBD89D6CC}"/>
              </a:ext>
            </a:extLst>
          </p:cNvPr>
          <p:cNvSpPr/>
          <p:nvPr/>
        </p:nvSpPr>
        <p:spPr>
          <a:xfrm>
            <a:off x="855374" y="5380643"/>
            <a:ext cx="184731" cy="430887"/>
          </a:xfrm>
          <a:prstGeom prst="rect">
            <a:avLst/>
          </a:prstGeom>
        </p:spPr>
        <p:txBody>
          <a:bodyPr wrap="none">
            <a:spAutoFit/>
          </a:bodyPr>
          <a:lstStyle/>
          <a:p>
            <a:endParaRPr lang="en-US" sz="2200" dirty="0"/>
          </a:p>
        </p:txBody>
      </p:sp>
      <p:sp>
        <p:nvSpPr>
          <p:cNvPr id="16" name="Rectangle 15">
            <a:extLst>
              <a:ext uri="{FF2B5EF4-FFF2-40B4-BE49-F238E27FC236}">
                <a16:creationId xmlns:a16="http://schemas.microsoft.com/office/drawing/2014/main" id="{5DD07C4D-60CD-4A25-98E4-0FD7BA67F0CA}"/>
              </a:ext>
            </a:extLst>
          </p:cNvPr>
          <p:cNvSpPr/>
          <p:nvPr/>
        </p:nvSpPr>
        <p:spPr>
          <a:xfrm>
            <a:off x="10281441" y="2544388"/>
            <a:ext cx="867545" cy="430887"/>
          </a:xfrm>
          <a:prstGeom prst="rect">
            <a:avLst/>
          </a:prstGeom>
        </p:spPr>
        <p:txBody>
          <a:bodyPr wrap="none">
            <a:spAutoFit/>
          </a:bodyPr>
          <a:lstStyle/>
          <a:p>
            <a:r>
              <a:rPr lang="en-US" sz="2200" dirty="0">
                <a:latin typeface="Times New Roman" panose="02020603050405020304" pitchFamily="18" charset="0"/>
                <a:cs typeface="Times New Roman" panose="02020603050405020304" pitchFamily="18" charset="0"/>
              </a:rPr>
              <a:t>(1.12)</a:t>
            </a:r>
          </a:p>
        </p:txBody>
      </p:sp>
      <p:sp>
        <p:nvSpPr>
          <p:cNvPr id="22" name="Rectangle 21">
            <a:extLst>
              <a:ext uri="{FF2B5EF4-FFF2-40B4-BE49-F238E27FC236}">
                <a16:creationId xmlns:a16="http://schemas.microsoft.com/office/drawing/2014/main" id="{31602209-501D-478A-82F6-DE503448835C}"/>
              </a:ext>
            </a:extLst>
          </p:cNvPr>
          <p:cNvSpPr/>
          <p:nvPr/>
        </p:nvSpPr>
        <p:spPr>
          <a:xfrm>
            <a:off x="809972" y="1287265"/>
            <a:ext cx="6391943" cy="430887"/>
          </a:xfrm>
          <a:prstGeom prst="rect">
            <a:avLst/>
          </a:prstGeom>
        </p:spPr>
        <p:txBody>
          <a:bodyPr wrap="none">
            <a:spAutoFit/>
          </a:bodyPr>
          <a:lstStyle/>
          <a:p>
            <a:r>
              <a:rPr lang="en-US" sz="2200" dirty="0">
                <a:latin typeface="Times New Roman" panose="02020603050405020304" pitchFamily="18" charset="0"/>
              </a:rPr>
              <a:t>Load combination used with according to ASCE7-10 :</a:t>
            </a:r>
            <a:endParaRPr lang="en-US" sz="2200" dirty="0"/>
          </a:p>
        </p:txBody>
      </p:sp>
      <p:sp>
        <p:nvSpPr>
          <p:cNvPr id="23" name="Chevron 3">
            <a:extLst>
              <a:ext uri="{FF2B5EF4-FFF2-40B4-BE49-F238E27FC236}">
                <a16:creationId xmlns:a16="http://schemas.microsoft.com/office/drawing/2014/main" id="{358A6F2A-5F00-4B50-B0B5-27594F95C5D2}"/>
              </a:ext>
            </a:extLst>
          </p:cNvPr>
          <p:cNvSpPr/>
          <p:nvPr/>
        </p:nvSpPr>
        <p:spPr>
          <a:xfrm>
            <a:off x="342516" y="1260763"/>
            <a:ext cx="478800" cy="5586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2" name="Rectangle 1">
            <a:extLst>
              <a:ext uri="{FF2B5EF4-FFF2-40B4-BE49-F238E27FC236}">
                <a16:creationId xmlns:a16="http://schemas.microsoft.com/office/drawing/2014/main" id="{8B9F44EC-9A87-4F4E-9D26-95908C42DC65}"/>
              </a:ext>
            </a:extLst>
          </p:cNvPr>
          <p:cNvSpPr/>
          <p:nvPr/>
        </p:nvSpPr>
        <p:spPr>
          <a:xfrm>
            <a:off x="8228755" y="2485838"/>
            <a:ext cx="184731" cy="430887"/>
          </a:xfrm>
          <a:prstGeom prst="rect">
            <a:avLst/>
          </a:prstGeom>
        </p:spPr>
        <p:txBody>
          <a:bodyPr wrap="none">
            <a:spAutoFit/>
          </a:bodyPr>
          <a:lstStyle/>
          <a:p>
            <a:endParaRPr lang="en-US" sz="2200" dirty="0"/>
          </a:p>
        </p:txBody>
      </p:sp>
      <p:sp>
        <p:nvSpPr>
          <p:cNvPr id="6" name="Rectangle 5">
            <a:extLst>
              <a:ext uri="{FF2B5EF4-FFF2-40B4-BE49-F238E27FC236}">
                <a16:creationId xmlns:a16="http://schemas.microsoft.com/office/drawing/2014/main" id="{AB5B6CA0-D374-42D3-A9B7-B6B5347E70BD}"/>
              </a:ext>
            </a:extLst>
          </p:cNvPr>
          <p:cNvSpPr/>
          <p:nvPr/>
        </p:nvSpPr>
        <p:spPr>
          <a:xfrm>
            <a:off x="8175747" y="2900465"/>
            <a:ext cx="184731" cy="430887"/>
          </a:xfrm>
          <a:prstGeom prst="rect">
            <a:avLst/>
          </a:prstGeom>
        </p:spPr>
        <p:txBody>
          <a:bodyPr wrap="none">
            <a:spAutoFit/>
          </a:bodyPr>
          <a:lstStyle/>
          <a:p>
            <a:endParaRPr lang="en-US" sz="2200" dirty="0"/>
          </a:p>
        </p:txBody>
      </p:sp>
      <p:sp>
        <p:nvSpPr>
          <p:cNvPr id="11" name="Rectangle 10">
            <a:extLst>
              <a:ext uri="{FF2B5EF4-FFF2-40B4-BE49-F238E27FC236}">
                <a16:creationId xmlns:a16="http://schemas.microsoft.com/office/drawing/2014/main" id="{DA0A8DD2-0A7A-4CD1-B841-3AFD79C2CAD6}"/>
              </a:ext>
            </a:extLst>
          </p:cNvPr>
          <p:cNvSpPr/>
          <p:nvPr/>
        </p:nvSpPr>
        <p:spPr>
          <a:xfrm>
            <a:off x="8196116" y="4574378"/>
            <a:ext cx="184731" cy="430887"/>
          </a:xfrm>
          <a:prstGeom prst="rect">
            <a:avLst/>
          </a:prstGeom>
        </p:spPr>
        <p:txBody>
          <a:bodyPr wrap="none">
            <a:spAutoFit/>
          </a:bodyPr>
          <a:lstStyle/>
          <a:p>
            <a:endParaRPr lang="en-US" sz="2200" dirty="0"/>
          </a:p>
        </p:txBody>
      </p:sp>
      <p:sp>
        <p:nvSpPr>
          <p:cNvPr id="15" name="Rectangle 14">
            <a:extLst>
              <a:ext uri="{FF2B5EF4-FFF2-40B4-BE49-F238E27FC236}">
                <a16:creationId xmlns:a16="http://schemas.microsoft.com/office/drawing/2014/main" id="{41158A1D-BC79-487D-A4D5-9E9F1F5C713F}"/>
              </a:ext>
            </a:extLst>
          </p:cNvPr>
          <p:cNvSpPr/>
          <p:nvPr/>
        </p:nvSpPr>
        <p:spPr>
          <a:xfrm>
            <a:off x="8125485" y="3763371"/>
            <a:ext cx="184731" cy="430887"/>
          </a:xfrm>
          <a:prstGeom prst="rect">
            <a:avLst/>
          </a:prstGeom>
        </p:spPr>
        <p:txBody>
          <a:bodyPr wrap="none">
            <a:spAutoFit/>
          </a:bodyPr>
          <a:lstStyle/>
          <a:p>
            <a:endParaRPr lang="en-US" sz="2200" dirty="0"/>
          </a:p>
        </p:txBody>
      </p:sp>
      <p:sp>
        <p:nvSpPr>
          <p:cNvPr id="24" name="Rectangle 23">
            <a:extLst>
              <a:ext uri="{FF2B5EF4-FFF2-40B4-BE49-F238E27FC236}">
                <a16:creationId xmlns:a16="http://schemas.microsoft.com/office/drawing/2014/main" id="{466A13A9-8009-49FA-B359-F85B6C844890}"/>
              </a:ext>
            </a:extLst>
          </p:cNvPr>
          <p:cNvSpPr/>
          <p:nvPr/>
        </p:nvSpPr>
        <p:spPr>
          <a:xfrm>
            <a:off x="8129461" y="4131622"/>
            <a:ext cx="184731" cy="430887"/>
          </a:xfrm>
          <a:prstGeom prst="rect">
            <a:avLst/>
          </a:prstGeom>
        </p:spPr>
        <p:txBody>
          <a:bodyPr wrap="none">
            <a:spAutoFit/>
          </a:bodyPr>
          <a:lstStyle/>
          <a:p>
            <a:endParaRPr lang="en-US" sz="2200" dirty="0"/>
          </a:p>
        </p:txBody>
      </p:sp>
      <p:sp>
        <p:nvSpPr>
          <p:cNvPr id="25" name="Rectangle 24">
            <a:extLst>
              <a:ext uri="{FF2B5EF4-FFF2-40B4-BE49-F238E27FC236}">
                <a16:creationId xmlns:a16="http://schemas.microsoft.com/office/drawing/2014/main" id="{C84EAEC3-C605-49E2-80FD-AA878C6AA169}"/>
              </a:ext>
            </a:extLst>
          </p:cNvPr>
          <p:cNvSpPr/>
          <p:nvPr/>
        </p:nvSpPr>
        <p:spPr>
          <a:xfrm>
            <a:off x="7381462" y="3322420"/>
            <a:ext cx="5038913" cy="430887"/>
          </a:xfrm>
          <a:prstGeom prst="rect">
            <a:avLst/>
          </a:prstGeom>
        </p:spPr>
        <p:txBody>
          <a:bodyPr wrap="square">
            <a:spAutoFit/>
          </a:bodyPr>
          <a:lstStyle/>
          <a:p>
            <a:endParaRPr lang="en-US" sz="2200" dirty="0"/>
          </a:p>
        </p:txBody>
      </p:sp>
      <p:sp>
        <p:nvSpPr>
          <p:cNvPr id="27" name="Rectangle 26">
            <a:extLst>
              <a:ext uri="{FF2B5EF4-FFF2-40B4-BE49-F238E27FC236}">
                <a16:creationId xmlns:a16="http://schemas.microsoft.com/office/drawing/2014/main" id="{F3F2E8FD-4DE2-4231-8BC8-DD03288CBA9F}"/>
              </a:ext>
            </a:extLst>
          </p:cNvPr>
          <p:cNvSpPr/>
          <p:nvPr/>
        </p:nvSpPr>
        <p:spPr>
          <a:xfrm>
            <a:off x="581916" y="1993619"/>
            <a:ext cx="3882794" cy="430887"/>
          </a:xfrm>
          <a:prstGeom prst="rect">
            <a:avLst/>
          </a:prstGeom>
        </p:spPr>
        <p:txBody>
          <a:bodyPr wrap="none">
            <a:spAutoFit/>
          </a:bodyPr>
          <a:lstStyle/>
          <a:p>
            <a:r>
              <a:rPr lang="en-US" sz="2200" dirty="0">
                <a:latin typeface="Times New Roman" panose="02020603050405020304" pitchFamily="18" charset="0"/>
              </a:rPr>
              <a:t>Envelope  service   combination </a:t>
            </a:r>
            <a:endParaRPr lang="en-US" sz="2200" dirty="0"/>
          </a:p>
        </p:txBody>
      </p:sp>
      <p:sp>
        <p:nvSpPr>
          <p:cNvPr id="29" name="Chevron 3">
            <a:extLst>
              <a:ext uri="{FF2B5EF4-FFF2-40B4-BE49-F238E27FC236}">
                <a16:creationId xmlns:a16="http://schemas.microsoft.com/office/drawing/2014/main" id="{1DDD7986-327E-4D01-8AFE-A76AE8CB7D65}"/>
              </a:ext>
            </a:extLst>
          </p:cNvPr>
          <p:cNvSpPr/>
          <p:nvPr/>
        </p:nvSpPr>
        <p:spPr>
          <a:xfrm>
            <a:off x="388485" y="2102234"/>
            <a:ext cx="193431" cy="213655"/>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mc:AlternateContent xmlns:mc="http://schemas.openxmlformats.org/markup-compatibility/2006" xmlns:a14="http://schemas.microsoft.com/office/drawing/2010/main">
        <mc:Choice Requires="a14">
          <p:sp>
            <p:nvSpPr>
              <p:cNvPr id="30" name="Rectangle 29">
                <a:extLst>
                  <a:ext uri="{FF2B5EF4-FFF2-40B4-BE49-F238E27FC236}">
                    <a16:creationId xmlns:a16="http://schemas.microsoft.com/office/drawing/2014/main" id="{264785D1-C7BF-44CA-8C85-38FFF9FB6440}"/>
                  </a:ext>
                </a:extLst>
              </p:cNvPr>
              <p:cNvSpPr/>
              <p:nvPr/>
            </p:nvSpPr>
            <p:spPr>
              <a:xfrm>
                <a:off x="868626" y="3729749"/>
                <a:ext cx="9368527" cy="43088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US" sz="2200">
                          <a:latin typeface="Cambria Math" panose="02040503050406030204" pitchFamily="18" charset="0"/>
                        </a:rPr>
                        <m:t>D</m:t>
                      </m:r>
                      <m:r>
                        <a:rPr lang="en-US" sz="2200">
                          <a:latin typeface="Cambria Math" panose="02040503050406030204" pitchFamily="18" charset="0"/>
                        </a:rPr>
                        <m:t> + (</m:t>
                      </m:r>
                      <m:r>
                        <m:rPr>
                          <m:sty m:val="p"/>
                        </m:rPr>
                        <a:rPr lang="en-US" sz="2200">
                          <a:latin typeface="Cambria Math" panose="02040503050406030204" pitchFamily="18" charset="0"/>
                        </a:rPr>
                        <m:t>D</m:t>
                      </m:r>
                      <m:r>
                        <a:rPr lang="en-US" sz="2200">
                          <a:latin typeface="Cambria Math" panose="02040503050406030204" pitchFamily="18" charset="0"/>
                        </a:rPr>
                        <m:t>+</m:t>
                      </m:r>
                      <m:r>
                        <m:rPr>
                          <m:sty m:val="p"/>
                        </m:rPr>
                        <a:rPr lang="en-US" sz="2200">
                          <a:latin typeface="Cambria Math" panose="02040503050406030204" pitchFamily="18" charset="0"/>
                        </a:rPr>
                        <m:t>L</m:t>
                      </m:r>
                      <m:r>
                        <a:rPr lang="en-US" sz="2200">
                          <a:latin typeface="Cambria Math" panose="02040503050406030204" pitchFamily="18" charset="0"/>
                        </a:rPr>
                        <m:t>) + (</m:t>
                      </m:r>
                      <m:r>
                        <m:rPr>
                          <m:sty m:val="p"/>
                        </m:rPr>
                        <a:rPr lang="en-US" sz="2200">
                          <a:latin typeface="Cambria Math" panose="02040503050406030204" pitchFamily="18" charset="0"/>
                        </a:rPr>
                        <m:t>D</m:t>
                      </m:r>
                      <m:r>
                        <a:rPr lang="en-US" sz="2200">
                          <a:latin typeface="Cambria Math" panose="02040503050406030204" pitchFamily="18" charset="0"/>
                        </a:rPr>
                        <m:t> + </m:t>
                      </m:r>
                      <m:r>
                        <a:rPr lang="en-US" sz="2200">
                          <a:latin typeface="Cambria Math" panose="02040503050406030204" pitchFamily="18" charset="0"/>
                        </a:rPr>
                        <m:t>0</m:t>
                      </m:r>
                      <m:r>
                        <a:rPr lang="en-US" sz="2200">
                          <a:latin typeface="Cambria Math" panose="02040503050406030204" pitchFamily="18" charset="0"/>
                        </a:rPr>
                        <m:t>.</m:t>
                      </m:r>
                      <m:r>
                        <a:rPr lang="en-US" sz="2200">
                          <a:latin typeface="Cambria Math" panose="02040503050406030204" pitchFamily="18" charset="0"/>
                        </a:rPr>
                        <m:t>7</m:t>
                      </m:r>
                      <m:r>
                        <m:rPr>
                          <m:sty m:val="p"/>
                        </m:rPr>
                        <a:rPr lang="en-US" sz="2200">
                          <a:latin typeface="Cambria Math" panose="02040503050406030204" pitchFamily="18" charset="0"/>
                        </a:rPr>
                        <m:t>E</m:t>
                      </m:r>
                      <m:r>
                        <a:rPr lang="en-US" sz="2200">
                          <a:latin typeface="Cambria Math" panose="02040503050406030204" pitchFamily="18" charset="0"/>
                        </a:rPr>
                        <m:t>) + (</m:t>
                      </m:r>
                      <m:r>
                        <m:rPr>
                          <m:sty m:val="p"/>
                        </m:rPr>
                        <a:rPr lang="en-US" sz="2200">
                          <a:latin typeface="Cambria Math" panose="02040503050406030204" pitchFamily="18" charset="0"/>
                        </a:rPr>
                        <m:t>D</m:t>
                      </m:r>
                      <m:r>
                        <a:rPr lang="en-US" sz="2200">
                          <a:latin typeface="Cambria Math" panose="02040503050406030204" pitchFamily="18" charset="0"/>
                        </a:rPr>
                        <m:t>+</m:t>
                      </m:r>
                      <m:r>
                        <a:rPr lang="en-US" sz="2200">
                          <a:latin typeface="Cambria Math" panose="02040503050406030204" pitchFamily="18" charset="0"/>
                        </a:rPr>
                        <m:t>0</m:t>
                      </m:r>
                      <m:r>
                        <a:rPr lang="en-US" sz="2200">
                          <a:latin typeface="Cambria Math" panose="02040503050406030204" pitchFamily="18" charset="0"/>
                        </a:rPr>
                        <m:t>.</m:t>
                      </m:r>
                      <m:r>
                        <a:rPr lang="en-US" sz="2200">
                          <a:latin typeface="Cambria Math" panose="02040503050406030204" pitchFamily="18" charset="0"/>
                        </a:rPr>
                        <m:t>75</m:t>
                      </m:r>
                      <m:r>
                        <m:rPr>
                          <m:sty m:val="p"/>
                        </m:rPr>
                        <a:rPr lang="en-US" sz="2200">
                          <a:latin typeface="Cambria Math" panose="02040503050406030204" pitchFamily="18" charset="0"/>
                        </a:rPr>
                        <m:t>L</m:t>
                      </m:r>
                      <m:r>
                        <a:rPr lang="en-US" sz="2200">
                          <a:latin typeface="Cambria Math" panose="02040503050406030204" pitchFamily="18" charset="0"/>
                        </a:rPr>
                        <m:t> + </m:t>
                      </m:r>
                      <m:r>
                        <a:rPr lang="en-US" sz="2200">
                          <a:latin typeface="Cambria Math" panose="02040503050406030204" pitchFamily="18" charset="0"/>
                        </a:rPr>
                        <m:t>0</m:t>
                      </m:r>
                      <m:r>
                        <a:rPr lang="en-US" sz="2200">
                          <a:latin typeface="Cambria Math" panose="02040503050406030204" pitchFamily="18" charset="0"/>
                        </a:rPr>
                        <m:t>.</m:t>
                      </m:r>
                      <m:r>
                        <a:rPr lang="en-US" sz="2200">
                          <a:latin typeface="Cambria Math" panose="02040503050406030204" pitchFamily="18" charset="0"/>
                        </a:rPr>
                        <m:t>252</m:t>
                      </m:r>
                      <m:r>
                        <m:rPr>
                          <m:sty m:val="p"/>
                        </m:rPr>
                        <a:rPr lang="en-US" sz="2200">
                          <a:latin typeface="Cambria Math" panose="02040503050406030204" pitchFamily="18" charset="0"/>
                        </a:rPr>
                        <m:t>E</m:t>
                      </m:r>
                      <m:r>
                        <a:rPr lang="en-US" sz="2200">
                          <a:latin typeface="Cambria Math" panose="02040503050406030204" pitchFamily="18" charset="0"/>
                        </a:rPr>
                        <m:t>) + (</m:t>
                      </m:r>
                      <m:r>
                        <a:rPr lang="en-US" sz="2200">
                          <a:latin typeface="Cambria Math" panose="02040503050406030204" pitchFamily="18" charset="0"/>
                        </a:rPr>
                        <m:t>0</m:t>
                      </m:r>
                      <m:r>
                        <a:rPr lang="en-US" sz="2200">
                          <a:latin typeface="Cambria Math" panose="02040503050406030204" pitchFamily="18" charset="0"/>
                        </a:rPr>
                        <m:t>.</m:t>
                      </m:r>
                      <m:r>
                        <a:rPr lang="en-US" sz="2200">
                          <a:latin typeface="Cambria Math" panose="02040503050406030204" pitchFamily="18" charset="0"/>
                        </a:rPr>
                        <m:t>6</m:t>
                      </m:r>
                      <m:r>
                        <m:rPr>
                          <m:sty m:val="p"/>
                        </m:rPr>
                        <a:rPr lang="en-US" sz="2200">
                          <a:latin typeface="Cambria Math" panose="02040503050406030204" pitchFamily="18" charset="0"/>
                        </a:rPr>
                        <m:t>D</m:t>
                      </m:r>
                      <m:r>
                        <a:rPr lang="en-US" sz="2200">
                          <a:latin typeface="Cambria Math" panose="02040503050406030204" pitchFamily="18" charset="0"/>
                        </a:rPr>
                        <m:t> + </m:t>
                      </m:r>
                      <m:r>
                        <a:rPr lang="en-US" sz="2200">
                          <a:latin typeface="Cambria Math" panose="02040503050406030204" pitchFamily="18" charset="0"/>
                        </a:rPr>
                        <m:t>0</m:t>
                      </m:r>
                      <m:r>
                        <a:rPr lang="en-US" sz="2200">
                          <a:latin typeface="Cambria Math" panose="02040503050406030204" pitchFamily="18" charset="0"/>
                        </a:rPr>
                        <m:t>.</m:t>
                      </m:r>
                      <m:r>
                        <a:rPr lang="en-US" sz="2200">
                          <a:latin typeface="Cambria Math" panose="02040503050406030204" pitchFamily="18" charset="0"/>
                        </a:rPr>
                        <m:t>7</m:t>
                      </m:r>
                      <m:r>
                        <m:rPr>
                          <m:sty m:val="p"/>
                        </m:rPr>
                        <a:rPr lang="en-US" sz="2200">
                          <a:latin typeface="Cambria Math" panose="02040503050406030204" pitchFamily="18" charset="0"/>
                        </a:rPr>
                        <m:t>E</m:t>
                      </m:r>
                      <m:r>
                        <a:rPr lang="en-US" sz="2200">
                          <a:latin typeface="Cambria Math" panose="02040503050406030204" pitchFamily="18" charset="0"/>
                        </a:rPr>
                        <m:t>)</m:t>
                      </m:r>
                    </m:oMath>
                  </m:oMathPara>
                </a14:m>
                <a:endParaRPr lang="en-US" sz="2200" dirty="0"/>
              </a:p>
            </p:txBody>
          </p:sp>
        </mc:Choice>
        <mc:Fallback xmlns="">
          <p:sp>
            <p:nvSpPr>
              <p:cNvPr id="30" name="Rectangle 29">
                <a:extLst>
                  <a:ext uri="{FF2B5EF4-FFF2-40B4-BE49-F238E27FC236}">
                    <a16:creationId xmlns:a16="http://schemas.microsoft.com/office/drawing/2014/main" id="{264785D1-C7BF-44CA-8C85-38FFF9FB6440}"/>
                  </a:ext>
                </a:extLst>
              </p:cNvPr>
              <p:cNvSpPr>
                <a:spLocks noRot="1" noChangeAspect="1" noMove="1" noResize="1" noEditPoints="1" noAdjustHandles="1" noChangeArrowheads="1" noChangeShapeType="1" noTextEdit="1"/>
              </p:cNvSpPr>
              <p:nvPr/>
            </p:nvSpPr>
            <p:spPr>
              <a:xfrm>
                <a:off x="868626" y="3729749"/>
                <a:ext cx="9368527" cy="430887"/>
              </a:xfrm>
              <a:prstGeom prst="rect">
                <a:avLst/>
              </a:prstGeom>
              <a:blipFill>
                <a:blip r:embed="rId3"/>
                <a:stretch>
                  <a:fillRect b="-18310"/>
                </a:stretch>
              </a:blipFill>
            </p:spPr>
            <p:txBody>
              <a:bodyPr/>
              <a:lstStyle/>
              <a:p>
                <a:r>
                  <a:rPr lang="en-US">
                    <a:noFill/>
                  </a:rPr>
                  <a:t> </a:t>
                </a:r>
              </a:p>
            </p:txBody>
          </p:sp>
        </mc:Fallback>
      </mc:AlternateContent>
      <p:sp>
        <p:nvSpPr>
          <p:cNvPr id="31" name="Rectangle 30">
            <a:extLst>
              <a:ext uri="{FF2B5EF4-FFF2-40B4-BE49-F238E27FC236}">
                <a16:creationId xmlns:a16="http://schemas.microsoft.com/office/drawing/2014/main" id="{6B1B453E-3915-48A1-A5EA-AD5DC3D134A6}"/>
              </a:ext>
            </a:extLst>
          </p:cNvPr>
          <p:cNvSpPr/>
          <p:nvPr/>
        </p:nvSpPr>
        <p:spPr>
          <a:xfrm>
            <a:off x="8228755" y="3235528"/>
            <a:ext cx="184731" cy="430887"/>
          </a:xfrm>
          <a:prstGeom prst="rect">
            <a:avLst/>
          </a:prstGeom>
        </p:spPr>
        <p:txBody>
          <a:bodyPr wrap="none">
            <a:spAutoFit/>
          </a:bodyPr>
          <a:lstStyle/>
          <a:p>
            <a:endParaRPr lang="en-US" sz="2200" dirty="0"/>
          </a:p>
        </p:txBody>
      </p:sp>
      <p:sp>
        <p:nvSpPr>
          <p:cNvPr id="32" name="Rectangle 31">
            <a:extLst>
              <a:ext uri="{FF2B5EF4-FFF2-40B4-BE49-F238E27FC236}">
                <a16:creationId xmlns:a16="http://schemas.microsoft.com/office/drawing/2014/main" id="{6E805B81-5921-4098-9390-47FBA4F069CC}"/>
              </a:ext>
            </a:extLst>
          </p:cNvPr>
          <p:cNvSpPr/>
          <p:nvPr/>
        </p:nvSpPr>
        <p:spPr>
          <a:xfrm>
            <a:off x="8175747" y="3650155"/>
            <a:ext cx="184731" cy="430887"/>
          </a:xfrm>
          <a:prstGeom prst="rect">
            <a:avLst/>
          </a:prstGeom>
        </p:spPr>
        <p:txBody>
          <a:bodyPr wrap="none">
            <a:spAutoFit/>
          </a:bodyPr>
          <a:lstStyle/>
          <a:p>
            <a:endParaRPr lang="en-US" sz="2200" dirty="0"/>
          </a:p>
        </p:txBody>
      </p:sp>
      <p:sp>
        <p:nvSpPr>
          <p:cNvPr id="33" name="Chevron 3">
            <a:extLst>
              <a:ext uri="{FF2B5EF4-FFF2-40B4-BE49-F238E27FC236}">
                <a16:creationId xmlns:a16="http://schemas.microsoft.com/office/drawing/2014/main" id="{9F4ACCC8-0898-4FEB-B10F-CAA6A921B9B9}"/>
              </a:ext>
            </a:extLst>
          </p:cNvPr>
          <p:cNvSpPr/>
          <p:nvPr/>
        </p:nvSpPr>
        <p:spPr>
          <a:xfrm>
            <a:off x="434454" y="3411661"/>
            <a:ext cx="193431" cy="213655"/>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34" name="Rectangle 33">
            <a:extLst>
              <a:ext uri="{FF2B5EF4-FFF2-40B4-BE49-F238E27FC236}">
                <a16:creationId xmlns:a16="http://schemas.microsoft.com/office/drawing/2014/main" id="{ACC9D419-497C-48C5-8C4D-92691D60BF2A}"/>
              </a:ext>
            </a:extLst>
          </p:cNvPr>
          <p:cNvSpPr/>
          <p:nvPr/>
        </p:nvSpPr>
        <p:spPr>
          <a:xfrm>
            <a:off x="678147" y="3280549"/>
            <a:ext cx="3727302" cy="430887"/>
          </a:xfrm>
          <a:prstGeom prst="rect">
            <a:avLst/>
          </a:prstGeom>
        </p:spPr>
        <p:txBody>
          <a:bodyPr wrap="none">
            <a:spAutoFit/>
          </a:bodyPr>
          <a:lstStyle/>
          <a:p>
            <a:r>
              <a:rPr lang="en-US" sz="2200" dirty="0">
                <a:latin typeface="Times New Roman" panose="02020603050405020304" pitchFamily="18" charset="0"/>
              </a:rPr>
              <a:t>Envelope ultimate combination</a:t>
            </a:r>
            <a:endParaRPr lang="en-US" sz="2200" dirty="0"/>
          </a:p>
        </p:txBody>
      </p:sp>
      <mc:AlternateContent xmlns:mc="http://schemas.openxmlformats.org/markup-compatibility/2006" xmlns:a14="http://schemas.microsoft.com/office/drawing/2010/main">
        <mc:Choice Requires="a14">
          <p:sp>
            <p:nvSpPr>
              <p:cNvPr id="38" name="Rectangle 37">
                <a:extLst>
                  <a:ext uri="{FF2B5EF4-FFF2-40B4-BE49-F238E27FC236}">
                    <a16:creationId xmlns:a16="http://schemas.microsoft.com/office/drawing/2014/main" id="{A31EB24F-294E-4912-A381-60A33FC39E5D}"/>
                  </a:ext>
                </a:extLst>
              </p:cNvPr>
              <p:cNvSpPr/>
              <p:nvPr/>
            </p:nvSpPr>
            <p:spPr>
              <a:xfrm>
                <a:off x="916504" y="4690699"/>
                <a:ext cx="1802481" cy="43088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200" i="1">
                          <a:latin typeface="Cambria Math" panose="02040503050406030204" pitchFamily="18" charset="0"/>
                        </a:rPr>
                        <m:t>2</m:t>
                      </m:r>
                      <m:r>
                        <m:rPr>
                          <m:sty m:val="p"/>
                        </m:rPr>
                        <a:rPr lang="en-US" sz="2200" i="1">
                          <a:latin typeface="Cambria Math" panose="02040503050406030204" pitchFamily="18" charset="0"/>
                        </a:rPr>
                        <m:t>D</m:t>
                      </m:r>
                      <m:r>
                        <a:rPr lang="en-US" sz="2200" i="1">
                          <a:latin typeface="Cambria Math" panose="02040503050406030204" pitchFamily="18" charset="0"/>
                        </a:rPr>
                        <m:t> + </m:t>
                      </m:r>
                      <m:r>
                        <a:rPr lang="en-US" sz="2200" i="1">
                          <a:latin typeface="Cambria Math" panose="02040503050406030204" pitchFamily="18" charset="0"/>
                        </a:rPr>
                        <m:t>1</m:t>
                      </m:r>
                      <m:r>
                        <a:rPr lang="en-US" sz="2200" i="1">
                          <a:latin typeface="Cambria Math" panose="02040503050406030204" pitchFamily="18" charset="0"/>
                        </a:rPr>
                        <m:t>.</m:t>
                      </m:r>
                      <m:r>
                        <a:rPr lang="en-US" sz="2200" i="1">
                          <a:latin typeface="Cambria Math" panose="02040503050406030204" pitchFamily="18" charset="0"/>
                        </a:rPr>
                        <m:t>25</m:t>
                      </m:r>
                      <m:r>
                        <a:rPr lang="en-US" sz="2200" i="1">
                          <a:latin typeface="Cambria Math" panose="02040503050406030204" pitchFamily="18" charset="0"/>
                        </a:rPr>
                        <m:t> </m:t>
                      </m:r>
                      <m:r>
                        <m:rPr>
                          <m:sty m:val="p"/>
                        </m:rPr>
                        <a:rPr lang="en-US" sz="2200" i="1">
                          <a:latin typeface="Cambria Math" panose="02040503050406030204" pitchFamily="18" charset="0"/>
                        </a:rPr>
                        <m:t>L</m:t>
                      </m:r>
                    </m:oMath>
                  </m:oMathPara>
                </a14:m>
                <a:endParaRPr lang="en-US" sz="2200" dirty="0"/>
              </a:p>
            </p:txBody>
          </p:sp>
        </mc:Choice>
        <mc:Fallback xmlns="">
          <p:sp>
            <p:nvSpPr>
              <p:cNvPr id="38" name="Rectangle 37">
                <a:extLst>
                  <a:ext uri="{FF2B5EF4-FFF2-40B4-BE49-F238E27FC236}">
                    <a16:creationId xmlns:a16="http://schemas.microsoft.com/office/drawing/2014/main" id="{A31EB24F-294E-4912-A381-60A33FC39E5D}"/>
                  </a:ext>
                </a:extLst>
              </p:cNvPr>
              <p:cNvSpPr>
                <a:spLocks noRot="1" noChangeAspect="1" noMove="1" noResize="1" noEditPoints="1" noAdjustHandles="1" noChangeArrowheads="1" noChangeShapeType="1" noTextEdit="1"/>
              </p:cNvSpPr>
              <p:nvPr/>
            </p:nvSpPr>
            <p:spPr>
              <a:xfrm>
                <a:off x="916504" y="4690699"/>
                <a:ext cx="1802481" cy="430887"/>
              </a:xfrm>
              <a:prstGeom prst="rect">
                <a:avLst/>
              </a:prstGeom>
              <a:blipFill>
                <a:blip r:embed="rId4"/>
                <a:stretch>
                  <a:fillRect/>
                </a:stretch>
              </a:blipFill>
            </p:spPr>
            <p:txBody>
              <a:bodyPr/>
              <a:lstStyle/>
              <a:p>
                <a:r>
                  <a:rPr lang="en-US">
                    <a:noFill/>
                  </a:rPr>
                  <a:t> </a:t>
                </a:r>
              </a:p>
            </p:txBody>
          </p:sp>
        </mc:Fallback>
      </mc:AlternateContent>
      <p:sp>
        <p:nvSpPr>
          <p:cNvPr id="39" name="Chevron 3">
            <a:extLst>
              <a:ext uri="{FF2B5EF4-FFF2-40B4-BE49-F238E27FC236}">
                <a16:creationId xmlns:a16="http://schemas.microsoft.com/office/drawing/2014/main" id="{60318ACE-A985-4862-B9E3-122C28709F0D}"/>
              </a:ext>
            </a:extLst>
          </p:cNvPr>
          <p:cNvSpPr/>
          <p:nvPr/>
        </p:nvSpPr>
        <p:spPr>
          <a:xfrm>
            <a:off x="482332" y="4372611"/>
            <a:ext cx="193431" cy="213655"/>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40" name="Rectangle 39">
            <a:extLst>
              <a:ext uri="{FF2B5EF4-FFF2-40B4-BE49-F238E27FC236}">
                <a16:creationId xmlns:a16="http://schemas.microsoft.com/office/drawing/2014/main" id="{4D52638C-D129-405E-B6E7-4B054E11C40D}"/>
              </a:ext>
            </a:extLst>
          </p:cNvPr>
          <p:cNvSpPr/>
          <p:nvPr/>
        </p:nvSpPr>
        <p:spPr>
          <a:xfrm>
            <a:off x="726025" y="4241499"/>
            <a:ext cx="2927404" cy="430887"/>
          </a:xfrm>
          <a:prstGeom prst="rect">
            <a:avLst/>
          </a:prstGeom>
        </p:spPr>
        <p:txBody>
          <a:bodyPr wrap="none">
            <a:spAutoFit/>
          </a:bodyPr>
          <a:lstStyle/>
          <a:p>
            <a:r>
              <a:rPr lang="en-US" sz="2200" dirty="0">
                <a:latin typeface="Times New Roman" panose="02020603050405020304" pitchFamily="18" charset="0"/>
              </a:rPr>
              <a:t>Deflection combination </a:t>
            </a:r>
            <a:endParaRPr lang="en-US" sz="2200" dirty="0"/>
          </a:p>
        </p:txBody>
      </p:sp>
    </p:spTree>
    <p:extLst>
      <p:ext uri="{BB962C8B-B14F-4D97-AF65-F5344CB8AC3E}">
        <p14:creationId xmlns:p14="http://schemas.microsoft.com/office/powerpoint/2010/main" val="418373350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FDB6F68-07EE-42BE-9F90-D6ECC3FC270A}"/>
              </a:ext>
            </a:extLst>
          </p:cNvPr>
          <p:cNvSpPr txBox="1"/>
          <p:nvPr/>
        </p:nvSpPr>
        <p:spPr>
          <a:xfrm>
            <a:off x="1702965" y="4819904"/>
            <a:ext cx="2608976" cy="369332"/>
          </a:xfrm>
          <a:prstGeom prst="rect">
            <a:avLst/>
          </a:prstGeom>
          <a:noFill/>
        </p:spPr>
        <p:txBody>
          <a:bodyPr wrap="square" rtlCol="0">
            <a:spAutoFit/>
          </a:bodyPr>
          <a:lstStyle/>
          <a:p>
            <a:r>
              <a:rPr lang="en-US" dirty="0"/>
              <a:t>Figure-21 load patterns </a:t>
            </a:r>
          </a:p>
        </p:txBody>
      </p:sp>
      <p:sp>
        <p:nvSpPr>
          <p:cNvPr id="6" name="TextBox 5">
            <a:extLst>
              <a:ext uri="{FF2B5EF4-FFF2-40B4-BE49-F238E27FC236}">
                <a16:creationId xmlns:a16="http://schemas.microsoft.com/office/drawing/2014/main" id="{039754E8-5837-4C21-811B-C1C85CD666D9}"/>
              </a:ext>
            </a:extLst>
          </p:cNvPr>
          <p:cNvSpPr txBox="1"/>
          <p:nvPr/>
        </p:nvSpPr>
        <p:spPr>
          <a:xfrm>
            <a:off x="7471892" y="4819904"/>
            <a:ext cx="2985082" cy="369332"/>
          </a:xfrm>
          <a:prstGeom prst="rect">
            <a:avLst/>
          </a:prstGeom>
          <a:noFill/>
        </p:spPr>
        <p:txBody>
          <a:bodyPr wrap="square" rtlCol="0">
            <a:spAutoFit/>
          </a:bodyPr>
          <a:lstStyle/>
          <a:p>
            <a:r>
              <a:rPr lang="en-US" dirty="0"/>
              <a:t>Figure-22 load combination  </a:t>
            </a:r>
          </a:p>
        </p:txBody>
      </p:sp>
      <p:pic>
        <p:nvPicPr>
          <p:cNvPr id="7" name="Picture 6">
            <a:extLst>
              <a:ext uri="{FF2B5EF4-FFF2-40B4-BE49-F238E27FC236}">
                <a16:creationId xmlns:a16="http://schemas.microsoft.com/office/drawing/2014/main" id="{2C1E3BD6-3A4E-4BC8-BE86-ABFB31E39FA4}"/>
              </a:ext>
            </a:extLst>
          </p:cNvPr>
          <p:cNvPicPr/>
          <p:nvPr/>
        </p:nvPicPr>
        <p:blipFill>
          <a:blip r:embed="rId2">
            <a:extLst>
              <a:ext uri="{28A0092B-C50C-407E-A947-70E740481C1C}">
                <a14:useLocalDpi xmlns:a14="http://schemas.microsoft.com/office/drawing/2010/main" val="0"/>
              </a:ext>
            </a:extLst>
          </a:blip>
          <a:stretch>
            <a:fillRect/>
          </a:stretch>
        </p:blipFill>
        <p:spPr>
          <a:xfrm>
            <a:off x="385835" y="2162175"/>
            <a:ext cx="5544185" cy="2533650"/>
          </a:xfrm>
          <a:prstGeom prst="rect">
            <a:avLst/>
          </a:prstGeom>
        </p:spPr>
      </p:pic>
      <p:pic>
        <p:nvPicPr>
          <p:cNvPr id="8" name="Picture 7" descr="Load Combinations">
            <a:extLst>
              <a:ext uri="{FF2B5EF4-FFF2-40B4-BE49-F238E27FC236}">
                <a16:creationId xmlns:a16="http://schemas.microsoft.com/office/drawing/2014/main" id="{CD992927-848A-4D08-8E93-EAB689FDE7E2}"/>
              </a:ext>
            </a:extLst>
          </p:cNvPr>
          <p:cNvPicPr/>
          <p:nvPr/>
        </p:nvPicPr>
        <p:blipFill>
          <a:blip r:embed="rId3">
            <a:extLst>
              <a:ext uri="{28A0092B-C50C-407E-A947-70E740481C1C}">
                <a14:useLocalDpi xmlns:a14="http://schemas.microsoft.com/office/drawing/2010/main" val="0"/>
              </a:ext>
            </a:extLst>
          </a:blip>
          <a:stretch>
            <a:fillRect/>
          </a:stretch>
        </p:blipFill>
        <p:spPr>
          <a:xfrm>
            <a:off x="6261982" y="1575075"/>
            <a:ext cx="5372735" cy="3181350"/>
          </a:xfrm>
          <a:prstGeom prst="rect">
            <a:avLst/>
          </a:prstGeom>
        </p:spPr>
      </p:pic>
    </p:spTree>
    <p:extLst>
      <p:ext uri="{BB962C8B-B14F-4D97-AF65-F5344CB8AC3E}">
        <p14:creationId xmlns:p14="http://schemas.microsoft.com/office/powerpoint/2010/main" val="39428485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sz="quarter" idx="10"/>
          </p:nvPr>
        </p:nvSpPr>
        <p:spPr>
          <a:prstGeom prst="rect">
            <a:avLst/>
          </a:prstGeom>
        </p:spPr>
        <p:txBody>
          <a:bodyPr/>
          <a:lstStyle/>
          <a:p>
            <a:r>
              <a:rPr lang="en-US" dirty="0">
                <a:latin typeface="Calibri"/>
                <a:ea typeface="Calibri"/>
                <a:cs typeface="Calibri"/>
              </a:rPr>
              <a:t>Changes in original plans </a:t>
            </a:r>
            <a:endParaRPr lang="ar-SA" dirty="0"/>
          </a:p>
        </p:txBody>
      </p:sp>
      <p:sp>
        <p:nvSpPr>
          <p:cNvPr id="3" name="مستطيل 2"/>
          <p:cNvSpPr/>
          <p:nvPr/>
        </p:nvSpPr>
        <p:spPr>
          <a:xfrm>
            <a:off x="648929" y="1281453"/>
            <a:ext cx="10943303" cy="3816429"/>
          </a:xfrm>
          <a:prstGeom prst="rect">
            <a:avLst/>
          </a:prstGeom>
        </p:spPr>
        <p:txBody>
          <a:bodyPr wrap="square">
            <a:spAutoFit/>
          </a:bodyPr>
          <a:lstStyle/>
          <a:p>
            <a:pPr marL="342900" indent="-342900">
              <a:spcAft>
                <a:spcPts val="0"/>
              </a:spcAft>
              <a:buFontTx/>
              <a:buChar char="-"/>
              <a:tabLst>
                <a:tab pos="5962650" algn="l"/>
                <a:tab pos="9401175" algn="r"/>
              </a:tabLst>
            </a:pPr>
            <a:r>
              <a:rPr lang="en-GB" sz="2200" dirty="0">
                <a:latin typeface="Times New Roman"/>
                <a:ea typeface="Calibri"/>
                <a:cs typeface="Times New Roman"/>
              </a:rPr>
              <a:t>The owner of the building complain that the corridors of the building are wide, Therefor we change the width of the corridors and get smaller, because of that some column location changed to fit the drawing.</a:t>
            </a:r>
          </a:p>
          <a:p>
            <a:pPr>
              <a:spcAft>
                <a:spcPts val="0"/>
              </a:spcAft>
              <a:tabLst>
                <a:tab pos="5962650" algn="l"/>
                <a:tab pos="9401175" algn="r"/>
              </a:tabLst>
            </a:pPr>
            <a:endParaRPr lang="en-GB" sz="2200" dirty="0">
              <a:latin typeface="Times New Roman"/>
              <a:ea typeface="Calibri"/>
              <a:cs typeface="Times New Roman"/>
            </a:endParaRPr>
          </a:p>
          <a:p>
            <a:pPr marL="342900" indent="-342900">
              <a:spcAft>
                <a:spcPts val="0"/>
              </a:spcAft>
              <a:buFontTx/>
              <a:buChar char="-"/>
              <a:tabLst>
                <a:tab pos="5962650" algn="l"/>
                <a:tab pos="9401175" algn="r"/>
              </a:tabLst>
            </a:pPr>
            <a:r>
              <a:rPr lang="en-GB" sz="2200" dirty="0">
                <a:latin typeface="Times New Roman"/>
                <a:ea typeface="Calibri"/>
                <a:cs typeface="Times New Roman"/>
              </a:rPr>
              <a:t>The ground floor contain stores at the front of the building. All other stories have the same architectural plane.</a:t>
            </a:r>
          </a:p>
          <a:p>
            <a:pPr>
              <a:spcAft>
                <a:spcPts val="0"/>
              </a:spcAft>
              <a:tabLst>
                <a:tab pos="5962650" algn="l"/>
                <a:tab pos="9401175" algn="r"/>
              </a:tabLst>
            </a:pPr>
            <a:endParaRPr lang="en-GB" sz="2200" dirty="0">
              <a:latin typeface="Times New Roman"/>
              <a:ea typeface="Calibri"/>
              <a:cs typeface="Times New Roman"/>
            </a:endParaRPr>
          </a:p>
          <a:p>
            <a:pPr marL="342900" indent="-342900">
              <a:spcAft>
                <a:spcPts val="0"/>
              </a:spcAft>
              <a:buFontTx/>
              <a:buChar char="-"/>
              <a:tabLst>
                <a:tab pos="5962650" algn="l"/>
                <a:tab pos="9401175" algn="r"/>
              </a:tabLst>
            </a:pPr>
            <a:r>
              <a:rPr lang="en-GB" sz="2200" dirty="0">
                <a:latin typeface="Times New Roman"/>
                <a:ea typeface="Calibri"/>
                <a:cs typeface="Times New Roman"/>
              </a:rPr>
              <a:t>The same elevation on area of the same floor.</a:t>
            </a:r>
          </a:p>
          <a:p>
            <a:pPr>
              <a:spcAft>
                <a:spcPts val="0"/>
              </a:spcAft>
              <a:tabLst>
                <a:tab pos="5962650" algn="l"/>
                <a:tab pos="9401175" algn="r"/>
              </a:tabLst>
            </a:pPr>
            <a:endParaRPr lang="en-GB" sz="2200" dirty="0">
              <a:latin typeface="Times New Roman"/>
              <a:ea typeface="Calibri"/>
              <a:cs typeface="Times New Roman"/>
            </a:endParaRPr>
          </a:p>
          <a:p>
            <a:pPr marL="342900" indent="-342900">
              <a:spcAft>
                <a:spcPts val="0"/>
              </a:spcAft>
              <a:buFontTx/>
              <a:buChar char="-"/>
              <a:tabLst>
                <a:tab pos="5962650" algn="l"/>
                <a:tab pos="9401175" algn="r"/>
              </a:tabLst>
            </a:pPr>
            <a:r>
              <a:rPr lang="en-GB" sz="2200" dirty="0">
                <a:latin typeface="Times New Roman"/>
                <a:ea typeface="Calibri"/>
                <a:cs typeface="Times New Roman"/>
              </a:rPr>
              <a:t>Bracing system used instead of stone wall.</a:t>
            </a:r>
            <a:endParaRPr lang="en-US" sz="2200" dirty="0">
              <a:latin typeface="Times New Roman"/>
              <a:ea typeface="Calibri"/>
              <a:cs typeface="Times New Roman"/>
            </a:endParaRPr>
          </a:p>
          <a:p>
            <a:pPr>
              <a:spcAft>
                <a:spcPts val="0"/>
              </a:spcAft>
              <a:tabLst>
                <a:tab pos="5962650" algn="l"/>
                <a:tab pos="9401175" algn="r"/>
              </a:tabLst>
            </a:pPr>
            <a:r>
              <a:rPr lang="en-GB" sz="2200" dirty="0">
                <a:latin typeface="Times New Roman"/>
                <a:ea typeface="Calibri"/>
                <a:cs typeface="Times New Roman"/>
              </a:rPr>
              <a:t>    </a:t>
            </a:r>
            <a:endParaRPr lang="en-US" sz="2200" dirty="0">
              <a:effectLst/>
              <a:latin typeface="Times New Roman"/>
              <a:ea typeface="Calibri"/>
              <a:cs typeface="Times New Roman"/>
            </a:endParaRPr>
          </a:p>
        </p:txBody>
      </p:sp>
    </p:spTree>
    <p:extLst>
      <p:ext uri="{BB962C8B-B14F-4D97-AF65-F5344CB8AC3E}">
        <p14:creationId xmlns:p14="http://schemas.microsoft.com/office/powerpoint/2010/main" val="111281276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BAF2B26-E5DB-4F46-B167-D267020860C9}"/>
              </a:ext>
            </a:extLst>
          </p:cNvPr>
          <p:cNvSpPr>
            <a:spLocks noGrp="1"/>
          </p:cNvSpPr>
          <p:nvPr>
            <p:ph type="body" sz="quarter" idx="10"/>
          </p:nvPr>
        </p:nvSpPr>
        <p:spPr/>
        <p:txBody>
          <a:bodyPr/>
          <a:lstStyle/>
          <a:p>
            <a:r>
              <a:rPr lang="en-US" sz="3600" dirty="0">
                <a:effectLst/>
                <a:latin typeface="Times New Roman" panose="02020603050405020304" pitchFamily="18" charset="0"/>
                <a:ea typeface="Calibri" panose="020F0502020204030204" pitchFamily="34" charset="0"/>
                <a:cs typeface="Arial" panose="020B0604020202020204" pitchFamily="34" charset="0"/>
              </a:rPr>
              <a:t>Determine The Peak Ground Acceleration</a:t>
            </a:r>
            <a:endParaRPr lang="en-US" sz="8800" dirty="0"/>
          </a:p>
        </p:txBody>
      </p:sp>
      <p:pic>
        <p:nvPicPr>
          <p:cNvPr id="4" name="Picture 3">
            <a:extLst>
              <a:ext uri="{FF2B5EF4-FFF2-40B4-BE49-F238E27FC236}">
                <a16:creationId xmlns:a16="http://schemas.microsoft.com/office/drawing/2014/main" id="{A215B3B8-5F2B-4936-9506-CFD34391A99F}"/>
              </a:ext>
            </a:extLst>
          </p:cNvPr>
          <p:cNvPicPr>
            <a:picLocks noChangeAspect="1"/>
          </p:cNvPicPr>
          <p:nvPr/>
        </p:nvPicPr>
        <p:blipFill rotWithShape="1">
          <a:blip r:embed="rId2">
            <a:extLst>
              <a:ext uri="{28A0092B-C50C-407E-A947-70E740481C1C}">
                <a14:useLocalDpi xmlns:a14="http://schemas.microsoft.com/office/drawing/2010/main" val="0"/>
              </a:ext>
            </a:extLst>
          </a:blip>
          <a:srcRect b="5788"/>
          <a:stretch/>
        </p:blipFill>
        <p:spPr>
          <a:xfrm>
            <a:off x="6895829" y="1011502"/>
            <a:ext cx="3886742" cy="4927211"/>
          </a:xfrm>
          <a:prstGeom prst="rect">
            <a:avLst/>
          </a:prstGeom>
        </p:spPr>
      </p:pic>
      <p:sp>
        <p:nvSpPr>
          <p:cNvPr id="10" name="TextBox 9">
            <a:extLst>
              <a:ext uri="{FF2B5EF4-FFF2-40B4-BE49-F238E27FC236}">
                <a16:creationId xmlns:a16="http://schemas.microsoft.com/office/drawing/2014/main" id="{07031B46-7B87-4A76-B5FB-A6A7821DF341}"/>
              </a:ext>
            </a:extLst>
          </p:cNvPr>
          <p:cNvSpPr txBox="1"/>
          <p:nvPr/>
        </p:nvSpPr>
        <p:spPr>
          <a:xfrm>
            <a:off x="603354" y="1584173"/>
            <a:ext cx="6093500" cy="461665"/>
          </a:xfrm>
          <a:prstGeom prst="rect">
            <a:avLst/>
          </a:prstGeom>
          <a:noFill/>
        </p:spPr>
        <p:txBody>
          <a:bodyPr wrap="square">
            <a:spAutoFit/>
          </a:bodyPr>
          <a:lstStyle/>
          <a:p>
            <a:r>
              <a:rPr lang="en-US" sz="2400" dirty="0">
                <a:effectLst/>
                <a:latin typeface="Times New Roman" panose="02020603050405020304" pitchFamily="18" charset="0"/>
                <a:ea typeface="Calibri" panose="020F0502020204030204" pitchFamily="34" charset="0"/>
                <a:cs typeface="Arial" panose="020B0604020202020204" pitchFamily="34" charset="0"/>
              </a:rPr>
              <a:t>Z = </a:t>
            </a:r>
            <a:r>
              <a:rPr lang="en-US" sz="2400" dirty="0"/>
              <a:t>0.2g </a:t>
            </a:r>
          </a:p>
        </p:txBody>
      </p:sp>
      <p:sp>
        <p:nvSpPr>
          <p:cNvPr id="16" name="TextBox 15">
            <a:extLst>
              <a:ext uri="{FF2B5EF4-FFF2-40B4-BE49-F238E27FC236}">
                <a16:creationId xmlns:a16="http://schemas.microsoft.com/office/drawing/2014/main" id="{9882A1AF-E3E0-43CA-9F26-9B1EDDC11571}"/>
              </a:ext>
            </a:extLst>
          </p:cNvPr>
          <p:cNvSpPr txBox="1"/>
          <p:nvPr/>
        </p:nvSpPr>
        <p:spPr>
          <a:xfrm>
            <a:off x="503866" y="2203010"/>
            <a:ext cx="6292475" cy="1938992"/>
          </a:xfrm>
          <a:prstGeom prst="rect">
            <a:avLst/>
          </a:prstGeom>
          <a:noFill/>
        </p:spPr>
        <p:txBody>
          <a:bodyPr wrap="square">
            <a:spAutoFit/>
          </a:bodyPr>
          <a:lstStyle/>
          <a:p>
            <a:r>
              <a:rPr lang="pl-PL" sz="2400" dirty="0"/>
              <a:t>Ss = 2.5Z = 0.5</a:t>
            </a:r>
          </a:p>
          <a:p>
            <a:r>
              <a:rPr lang="pl-PL" sz="2400" dirty="0"/>
              <a:t>S1 = 1.25Z = 0.25</a:t>
            </a:r>
            <a:endParaRPr lang="en-US" sz="2400" dirty="0"/>
          </a:p>
          <a:p>
            <a:endParaRPr lang="en-US" sz="2400" dirty="0"/>
          </a:p>
          <a:p>
            <a:r>
              <a:rPr lang="en-US" sz="2400" dirty="0"/>
              <a:t>These equation based on 10% probability of exceedance.</a:t>
            </a:r>
          </a:p>
        </p:txBody>
      </p:sp>
    </p:spTree>
    <p:extLst>
      <p:ext uri="{BB962C8B-B14F-4D97-AF65-F5344CB8AC3E}">
        <p14:creationId xmlns:p14="http://schemas.microsoft.com/office/powerpoint/2010/main" val="256034185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BAF2B26-E5DB-4F46-B167-D267020860C9}"/>
              </a:ext>
            </a:extLst>
          </p:cNvPr>
          <p:cNvSpPr>
            <a:spLocks noGrp="1"/>
          </p:cNvSpPr>
          <p:nvPr>
            <p:ph type="body" sz="quarter" idx="10"/>
          </p:nvPr>
        </p:nvSpPr>
        <p:spPr/>
        <p:txBody>
          <a:bodyPr/>
          <a:lstStyle/>
          <a:p>
            <a:r>
              <a:rPr lang="en-US" sz="3600" dirty="0">
                <a:effectLst/>
                <a:latin typeface="Times New Roman" panose="02020603050405020304" pitchFamily="18" charset="0"/>
                <a:ea typeface="Calibri" panose="020F0502020204030204" pitchFamily="34" charset="0"/>
                <a:cs typeface="Arial" panose="020B0604020202020204" pitchFamily="34" charset="0"/>
              </a:rPr>
              <a:t>Determine Site Class</a:t>
            </a:r>
            <a:endParaRPr lang="en-US" sz="8800" dirty="0"/>
          </a:p>
        </p:txBody>
      </p:sp>
      <p:sp>
        <p:nvSpPr>
          <p:cNvPr id="10" name="TextBox 9">
            <a:extLst>
              <a:ext uri="{FF2B5EF4-FFF2-40B4-BE49-F238E27FC236}">
                <a16:creationId xmlns:a16="http://schemas.microsoft.com/office/drawing/2014/main" id="{07031B46-7B87-4A76-B5FB-A6A7821DF341}"/>
              </a:ext>
            </a:extLst>
          </p:cNvPr>
          <p:cNvSpPr txBox="1"/>
          <p:nvPr/>
        </p:nvSpPr>
        <p:spPr>
          <a:xfrm>
            <a:off x="603354" y="1584173"/>
            <a:ext cx="6093500" cy="461665"/>
          </a:xfrm>
          <a:prstGeom prst="rect">
            <a:avLst/>
          </a:prstGeom>
          <a:noFill/>
        </p:spPr>
        <p:txBody>
          <a:bodyPr wrap="square">
            <a:spAutoFit/>
          </a:bodyPr>
          <a:lstStyle/>
          <a:p>
            <a:r>
              <a:rPr lang="en-US" sz="2400" dirty="0">
                <a:effectLst/>
                <a:latin typeface="Times New Roman" panose="02020603050405020304" pitchFamily="18" charset="0"/>
                <a:ea typeface="Calibri" panose="020F0502020204030204" pitchFamily="34" charset="0"/>
                <a:cs typeface="Arial" panose="020B0604020202020204" pitchFamily="34" charset="0"/>
              </a:rPr>
              <a:t>Z = </a:t>
            </a:r>
            <a:r>
              <a:rPr lang="en-US" sz="2400" dirty="0"/>
              <a:t>0.2g </a:t>
            </a:r>
          </a:p>
        </p:txBody>
      </p:sp>
      <p:sp>
        <p:nvSpPr>
          <p:cNvPr id="16" name="TextBox 15">
            <a:extLst>
              <a:ext uri="{FF2B5EF4-FFF2-40B4-BE49-F238E27FC236}">
                <a16:creationId xmlns:a16="http://schemas.microsoft.com/office/drawing/2014/main" id="{9882A1AF-E3E0-43CA-9F26-9B1EDDC11571}"/>
              </a:ext>
            </a:extLst>
          </p:cNvPr>
          <p:cNvSpPr txBox="1"/>
          <p:nvPr/>
        </p:nvSpPr>
        <p:spPr>
          <a:xfrm>
            <a:off x="603353" y="2203010"/>
            <a:ext cx="6292475" cy="830997"/>
          </a:xfrm>
          <a:prstGeom prst="rect">
            <a:avLst/>
          </a:prstGeom>
          <a:noFill/>
        </p:spPr>
        <p:txBody>
          <a:bodyPr wrap="square">
            <a:spAutoFit/>
          </a:bodyPr>
          <a:lstStyle/>
          <a:p>
            <a:r>
              <a:rPr lang="pl-PL" sz="2400" dirty="0"/>
              <a:t>Ss = 2.5Z = 0.5</a:t>
            </a:r>
          </a:p>
          <a:p>
            <a:r>
              <a:rPr lang="pl-PL" sz="2400" dirty="0"/>
              <a:t>S1 = 1.25Z = 0.25</a:t>
            </a:r>
          </a:p>
        </p:txBody>
      </p:sp>
      <p:pic>
        <p:nvPicPr>
          <p:cNvPr id="5" name="Picture 4">
            <a:extLst>
              <a:ext uri="{FF2B5EF4-FFF2-40B4-BE49-F238E27FC236}">
                <a16:creationId xmlns:a16="http://schemas.microsoft.com/office/drawing/2014/main" id="{5A6F85B6-9F02-41ED-A3C6-DE33C4CFBE9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58513" y="1495215"/>
            <a:ext cx="7565658" cy="2791972"/>
          </a:xfrm>
          <a:prstGeom prst="rect">
            <a:avLst/>
          </a:prstGeom>
        </p:spPr>
      </p:pic>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0C5415A7-3A40-443B-9BD6-2A4DE1563F2C}"/>
                  </a:ext>
                </a:extLst>
              </p:cNvPr>
              <p:cNvSpPr txBox="1"/>
              <p:nvPr/>
            </p:nvSpPr>
            <p:spPr>
              <a:xfrm>
                <a:off x="488722" y="3335911"/>
                <a:ext cx="6093500" cy="1236557"/>
              </a:xfrm>
              <a:prstGeom prst="rect">
                <a:avLst/>
              </a:prstGeom>
              <a:noFill/>
            </p:spPr>
            <p:txBody>
              <a:bodyPr wrap="square">
                <a:spAutoFit/>
              </a:bodyPr>
              <a:lstStyle/>
              <a:p>
                <a:pPr marL="0" marR="0">
                  <a:lnSpc>
                    <a:spcPct val="150000"/>
                  </a:lnSpc>
                  <a:spcBef>
                    <a:spcPts val="0"/>
                  </a:spcBef>
                  <a:spcAft>
                    <a:spcPts val="800"/>
                  </a:spcAft>
                </a:pPr>
                <a:r>
                  <a:rPr lang="en-US" sz="2400" dirty="0">
                    <a:effectLst/>
                    <a:latin typeface="Times New Roman" panose="02020603050405020304" pitchFamily="18" charset="0"/>
                    <a:ea typeface="Calibri" panose="020F0502020204030204" pitchFamily="34" charset="0"/>
                    <a:cs typeface="Arial" panose="020B0604020202020204" pitchFamily="34" charset="0"/>
                  </a:rPr>
                  <a:t>An approximation </a:t>
                </a:r>
                <a14:m>
                  <m:oMath xmlns:m="http://schemas.openxmlformats.org/officeDocument/2006/math">
                    <m:acc>
                      <m:accPr>
                        <m:chr m:val="̅"/>
                        <m:ctrlPr>
                          <a:rPr lang="en-US" sz="2400" i="1">
                            <a:effectLst/>
                            <a:latin typeface="Cambria Math" panose="02040503050406030204" pitchFamily="18" charset="0"/>
                            <a:ea typeface="Calibri" panose="020F0502020204030204" pitchFamily="34" charset="0"/>
                            <a:cs typeface="Arial" panose="020B0604020202020204" pitchFamily="34" charset="0"/>
                          </a:rPr>
                        </m:ctrlPr>
                      </m:accPr>
                      <m:e>
                        <m:sSub>
                          <m:sSubPr>
                            <m:ctrlPr>
                              <a:rPr lang="en-US" sz="2400" i="1">
                                <a:effectLst/>
                                <a:latin typeface="Cambria Math" panose="02040503050406030204" pitchFamily="18" charset="0"/>
                                <a:ea typeface="Calibri" panose="020F0502020204030204" pitchFamily="34" charset="0"/>
                                <a:cs typeface="Arial" panose="020B0604020202020204" pitchFamily="34" charset="0"/>
                              </a:rPr>
                            </m:ctrlPr>
                          </m:sSubPr>
                          <m:e>
                            <m:r>
                              <a:rPr lang="en-US" sz="2400" i="1">
                                <a:effectLst/>
                                <a:latin typeface="Cambria Math" panose="02040503050406030204" pitchFamily="18" charset="0"/>
                                <a:ea typeface="Calibri" panose="020F0502020204030204" pitchFamily="34" charset="0"/>
                                <a:cs typeface="Arial" panose="020B0604020202020204" pitchFamily="34" charset="0"/>
                              </a:rPr>
                              <m:t>𝑠</m:t>
                            </m:r>
                          </m:e>
                          <m:sub>
                            <m:r>
                              <a:rPr lang="en-US" sz="2400" i="1">
                                <a:effectLst/>
                                <a:latin typeface="Cambria Math" panose="02040503050406030204" pitchFamily="18" charset="0"/>
                                <a:ea typeface="Calibri" panose="020F0502020204030204" pitchFamily="34" charset="0"/>
                                <a:cs typeface="Arial" panose="020B0604020202020204" pitchFamily="34" charset="0"/>
                              </a:rPr>
                              <m:t>𝑢</m:t>
                            </m:r>
                          </m:sub>
                        </m:sSub>
                      </m:e>
                    </m:acc>
                  </m:oMath>
                </a14:m>
                <a:r>
                  <a:rPr lang="en-US" sz="2400" dirty="0">
                    <a:effectLst/>
                    <a:latin typeface="Times New Roman" panose="02020603050405020304" pitchFamily="18" charset="0"/>
                    <a:ea typeface="Calibri" panose="020F0502020204030204" pitchFamily="34" charset="0"/>
                    <a:cs typeface="Arial" panose="020B0604020202020204" pitchFamily="34" charset="0"/>
                  </a:rPr>
                  <a:t> = 0.5 B.C</a:t>
                </a:r>
              </a:p>
              <a:p>
                <a:pPr marL="0" marR="0">
                  <a:lnSpc>
                    <a:spcPct val="150000"/>
                  </a:lnSpc>
                  <a:spcBef>
                    <a:spcPts val="0"/>
                  </a:spcBef>
                  <a:spcAft>
                    <a:spcPts val="800"/>
                  </a:spcAft>
                </a:pPr>
                <a:r>
                  <a:rPr lang="en-US" sz="2400" dirty="0">
                    <a:effectLst/>
                    <a:latin typeface="Times New Roman" panose="02020603050405020304" pitchFamily="18" charset="0"/>
                    <a:ea typeface="Calibri" panose="020F0502020204030204" pitchFamily="34" charset="0"/>
                    <a:cs typeface="Arial" panose="020B0604020202020204" pitchFamily="34" charset="0"/>
                  </a:rPr>
                  <a:t> = 175 KN/m</a:t>
                </a:r>
                <a:r>
                  <a:rPr lang="en-US" sz="2400" baseline="30000" dirty="0">
                    <a:effectLst/>
                    <a:latin typeface="Times New Roman" panose="02020603050405020304" pitchFamily="18" charset="0"/>
                    <a:ea typeface="Calibri" panose="020F0502020204030204" pitchFamily="34" charset="0"/>
                    <a:cs typeface="Arial" panose="020B0604020202020204" pitchFamily="34" charset="0"/>
                  </a:rPr>
                  <a:t>2</a:t>
                </a:r>
                <a:r>
                  <a:rPr lang="en-US" sz="2400" dirty="0">
                    <a:effectLst/>
                    <a:latin typeface="Times New Roman" panose="02020603050405020304" pitchFamily="18" charset="0"/>
                    <a:ea typeface="Calibri" panose="020F0502020204030204" pitchFamily="34" charset="0"/>
                    <a:cs typeface="Arial" panose="020B0604020202020204" pitchFamily="34" charset="0"/>
                  </a:rPr>
                  <a:t> = 3655 </a:t>
                </a:r>
                <a:r>
                  <a:rPr lang="en-US" sz="2400" dirty="0" err="1">
                    <a:effectLst/>
                    <a:latin typeface="Times New Roman" panose="02020603050405020304" pitchFamily="18" charset="0"/>
                    <a:ea typeface="Calibri" panose="020F0502020204030204" pitchFamily="34" charset="0"/>
                    <a:cs typeface="Arial" panose="020B0604020202020204" pitchFamily="34" charset="0"/>
                  </a:rPr>
                  <a:t>psf</a:t>
                </a:r>
                <a:endParaRPr lang="en-US" sz="2400" dirty="0">
                  <a:effectLst/>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15" name="TextBox 14">
                <a:extLst>
                  <a:ext uri="{FF2B5EF4-FFF2-40B4-BE49-F238E27FC236}">
                    <a16:creationId xmlns:a16="http://schemas.microsoft.com/office/drawing/2014/main" id="{0C5415A7-3A40-443B-9BD6-2A4DE1563F2C}"/>
                  </a:ext>
                </a:extLst>
              </p:cNvPr>
              <p:cNvSpPr txBox="1">
                <a:spLocks noRot="1" noChangeAspect="1" noMove="1" noResize="1" noEditPoints="1" noAdjustHandles="1" noChangeArrowheads="1" noChangeShapeType="1" noTextEdit="1"/>
              </p:cNvSpPr>
              <p:nvPr/>
            </p:nvSpPr>
            <p:spPr>
              <a:xfrm>
                <a:off x="488722" y="3335911"/>
                <a:ext cx="6093500" cy="1236557"/>
              </a:xfrm>
              <a:prstGeom prst="rect">
                <a:avLst/>
              </a:prstGeom>
              <a:blipFill>
                <a:blip r:embed="rId3"/>
                <a:stretch>
                  <a:fillRect l="-1500" b="-10345"/>
                </a:stretch>
              </a:blipFill>
            </p:spPr>
            <p:txBody>
              <a:bodyPr/>
              <a:lstStyle/>
              <a:p>
                <a:r>
                  <a:rPr lang="en-US">
                    <a:noFill/>
                  </a:rPr>
                  <a:t> </a:t>
                </a:r>
              </a:p>
            </p:txBody>
          </p:sp>
        </mc:Fallback>
      </mc:AlternateContent>
      <p:sp>
        <p:nvSpPr>
          <p:cNvPr id="21" name="TextBox 20">
            <a:extLst>
              <a:ext uri="{FF2B5EF4-FFF2-40B4-BE49-F238E27FC236}">
                <a16:creationId xmlns:a16="http://schemas.microsoft.com/office/drawing/2014/main" id="{0CDD12AF-60AF-45C9-8D5F-12FA7FFADFE0}"/>
              </a:ext>
            </a:extLst>
          </p:cNvPr>
          <p:cNvSpPr txBox="1"/>
          <p:nvPr/>
        </p:nvSpPr>
        <p:spPr>
          <a:xfrm>
            <a:off x="488722" y="5048047"/>
            <a:ext cx="6160956" cy="461665"/>
          </a:xfrm>
          <a:prstGeom prst="rect">
            <a:avLst/>
          </a:prstGeom>
          <a:noFill/>
        </p:spPr>
        <p:txBody>
          <a:bodyPr wrap="square">
            <a:spAutoFit/>
          </a:bodyPr>
          <a:lstStyle/>
          <a:p>
            <a:r>
              <a:rPr lang="en-US" sz="2400" dirty="0"/>
              <a:t>site class for area of project is C.</a:t>
            </a:r>
          </a:p>
        </p:txBody>
      </p:sp>
    </p:spTree>
    <p:extLst>
      <p:ext uri="{BB962C8B-B14F-4D97-AF65-F5344CB8AC3E}">
        <p14:creationId xmlns:p14="http://schemas.microsoft.com/office/powerpoint/2010/main" val="372401318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BAF2B26-E5DB-4F46-B167-D267020860C9}"/>
              </a:ext>
            </a:extLst>
          </p:cNvPr>
          <p:cNvSpPr>
            <a:spLocks noGrp="1"/>
          </p:cNvSpPr>
          <p:nvPr>
            <p:ph type="body" sz="quarter" idx="10"/>
          </p:nvPr>
        </p:nvSpPr>
        <p:spPr/>
        <p:txBody>
          <a:bodyPr/>
          <a:lstStyle/>
          <a:p>
            <a:r>
              <a:rPr lang="en-US" sz="3600" dirty="0" err="1">
                <a:effectLst/>
                <a:latin typeface="Times New Roman" panose="02020603050405020304" pitchFamily="18" charset="0"/>
                <a:ea typeface="Calibri" panose="020F0502020204030204" pitchFamily="34" charset="0"/>
                <a:cs typeface="Arial" panose="020B0604020202020204" pitchFamily="34" charset="0"/>
              </a:rPr>
              <a:t>Sms</a:t>
            </a:r>
            <a:r>
              <a:rPr lang="en-US" sz="3600" dirty="0">
                <a:effectLst/>
                <a:latin typeface="Times New Roman" panose="02020603050405020304" pitchFamily="18" charset="0"/>
                <a:ea typeface="Calibri" panose="020F0502020204030204" pitchFamily="34" charset="0"/>
                <a:cs typeface="Arial" panose="020B0604020202020204" pitchFamily="34" charset="0"/>
              </a:rPr>
              <a:t> at short period and Sm1at long period </a:t>
            </a:r>
            <a:endParaRPr lang="en-US" sz="8800" dirty="0"/>
          </a:p>
        </p:txBody>
      </p:sp>
      <p:sp>
        <p:nvSpPr>
          <p:cNvPr id="10" name="TextBox 9">
            <a:extLst>
              <a:ext uri="{FF2B5EF4-FFF2-40B4-BE49-F238E27FC236}">
                <a16:creationId xmlns:a16="http://schemas.microsoft.com/office/drawing/2014/main" id="{07031B46-7B87-4A76-B5FB-A6A7821DF341}"/>
              </a:ext>
            </a:extLst>
          </p:cNvPr>
          <p:cNvSpPr txBox="1"/>
          <p:nvPr/>
        </p:nvSpPr>
        <p:spPr>
          <a:xfrm>
            <a:off x="603354" y="1584173"/>
            <a:ext cx="6093500" cy="830997"/>
          </a:xfrm>
          <a:prstGeom prst="rect">
            <a:avLst/>
          </a:prstGeom>
          <a:noFill/>
        </p:spPr>
        <p:txBody>
          <a:bodyPr wrap="square">
            <a:spAutoFit/>
          </a:bodyPr>
          <a:lstStyle/>
          <a:p>
            <a:r>
              <a:rPr lang="en-US" sz="2400" dirty="0">
                <a:effectLst/>
                <a:latin typeface="Times New Roman" panose="02020603050405020304" pitchFamily="18" charset="0"/>
                <a:ea typeface="Calibri" panose="020F0502020204030204" pitchFamily="34" charset="0"/>
                <a:cs typeface="Arial" panose="020B0604020202020204" pitchFamily="34" charset="0"/>
              </a:rPr>
              <a:t>SMS = Fa Ss</a:t>
            </a:r>
          </a:p>
          <a:p>
            <a:r>
              <a:rPr lang="en-US" sz="2400" dirty="0">
                <a:effectLst/>
                <a:latin typeface="Times New Roman" panose="02020603050405020304" pitchFamily="18" charset="0"/>
                <a:ea typeface="Calibri" panose="020F0502020204030204" pitchFamily="34" charset="0"/>
                <a:cs typeface="Arial" panose="020B0604020202020204" pitchFamily="34" charset="0"/>
              </a:rPr>
              <a:t>SM1 = </a:t>
            </a:r>
            <a:r>
              <a:rPr lang="en-US" sz="2400" dirty="0" err="1">
                <a:effectLst/>
                <a:latin typeface="Times New Roman" panose="02020603050405020304" pitchFamily="18" charset="0"/>
                <a:ea typeface="Calibri" panose="020F0502020204030204" pitchFamily="34" charset="0"/>
                <a:cs typeface="Arial" panose="020B0604020202020204" pitchFamily="34" charset="0"/>
              </a:rPr>
              <a:t>Fv</a:t>
            </a:r>
            <a:r>
              <a:rPr lang="en-US" sz="2400" dirty="0">
                <a:effectLst/>
                <a:latin typeface="Times New Roman" panose="02020603050405020304" pitchFamily="18" charset="0"/>
                <a:ea typeface="Calibri" panose="020F0502020204030204" pitchFamily="34" charset="0"/>
                <a:cs typeface="Arial" panose="020B0604020202020204" pitchFamily="34" charset="0"/>
              </a:rPr>
              <a:t> S1</a:t>
            </a:r>
          </a:p>
        </p:txBody>
      </p:sp>
      <p:sp>
        <p:nvSpPr>
          <p:cNvPr id="16" name="TextBox 15">
            <a:extLst>
              <a:ext uri="{FF2B5EF4-FFF2-40B4-BE49-F238E27FC236}">
                <a16:creationId xmlns:a16="http://schemas.microsoft.com/office/drawing/2014/main" id="{9882A1AF-E3E0-43CA-9F26-9B1EDDC11571}"/>
              </a:ext>
            </a:extLst>
          </p:cNvPr>
          <p:cNvSpPr txBox="1"/>
          <p:nvPr/>
        </p:nvSpPr>
        <p:spPr>
          <a:xfrm>
            <a:off x="503866" y="2444050"/>
            <a:ext cx="6292475" cy="1200329"/>
          </a:xfrm>
          <a:prstGeom prst="rect">
            <a:avLst/>
          </a:prstGeom>
          <a:noFill/>
        </p:spPr>
        <p:txBody>
          <a:bodyPr wrap="square">
            <a:spAutoFit/>
          </a:bodyPr>
          <a:lstStyle/>
          <a:p>
            <a:r>
              <a:rPr lang="en-US" sz="2400" dirty="0"/>
              <a:t>Determine site coefficient </a:t>
            </a:r>
          </a:p>
          <a:p>
            <a:r>
              <a:rPr lang="en-US" sz="2400" dirty="0"/>
              <a:t>Fa and </a:t>
            </a:r>
            <a:r>
              <a:rPr lang="en-US" sz="2400" dirty="0" err="1"/>
              <a:t>Fv</a:t>
            </a:r>
            <a:r>
              <a:rPr lang="en-US" sz="2400" dirty="0"/>
              <a:t> from Table 11.4-1</a:t>
            </a:r>
          </a:p>
          <a:p>
            <a:r>
              <a:rPr lang="en-US" sz="2400" dirty="0"/>
              <a:t> and Table 11.4-2 </a:t>
            </a:r>
            <a:endParaRPr lang="pl-PL" sz="2400" dirty="0"/>
          </a:p>
        </p:txBody>
      </p:sp>
      <p:sp>
        <p:nvSpPr>
          <p:cNvPr id="15" name="TextBox 14">
            <a:extLst>
              <a:ext uri="{FF2B5EF4-FFF2-40B4-BE49-F238E27FC236}">
                <a16:creationId xmlns:a16="http://schemas.microsoft.com/office/drawing/2014/main" id="{0C5415A7-3A40-443B-9BD6-2A4DE1563F2C}"/>
              </a:ext>
            </a:extLst>
          </p:cNvPr>
          <p:cNvSpPr txBox="1"/>
          <p:nvPr/>
        </p:nvSpPr>
        <p:spPr>
          <a:xfrm>
            <a:off x="603354" y="3673259"/>
            <a:ext cx="6093500" cy="1236557"/>
          </a:xfrm>
          <a:prstGeom prst="rect">
            <a:avLst/>
          </a:prstGeom>
          <a:noFill/>
        </p:spPr>
        <p:txBody>
          <a:bodyPr wrap="square">
            <a:spAutoFit/>
          </a:bodyPr>
          <a:lstStyle/>
          <a:p>
            <a:pPr>
              <a:lnSpc>
                <a:spcPct val="150000"/>
              </a:lnSpc>
              <a:spcAft>
                <a:spcPts val="800"/>
              </a:spcAft>
            </a:pPr>
            <a:r>
              <a:rPr lang="en-US" sz="2400" dirty="0">
                <a:latin typeface="Times New Roman" panose="02020603050405020304" pitchFamily="18" charset="0"/>
                <a:ea typeface="Calibri" panose="020F0502020204030204" pitchFamily="34" charset="0"/>
                <a:cs typeface="Arial" panose="020B0604020202020204" pitchFamily="34" charset="0"/>
              </a:rPr>
              <a:t>SMS = Fa Ss = 0.6</a:t>
            </a:r>
          </a:p>
          <a:p>
            <a:pPr>
              <a:lnSpc>
                <a:spcPct val="150000"/>
              </a:lnSpc>
              <a:spcAft>
                <a:spcPts val="800"/>
              </a:spcAft>
            </a:pPr>
            <a:r>
              <a:rPr lang="en-US" sz="2400" dirty="0">
                <a:latin typeface="Times New Roman" panose="02020603050405020304" pitchFamily="18" charset="0"/>
                <a:ea typeface="Calibri" panose="020F0502020204030204" pitchFamily="34" charset="0"/>
                <a:cs typeface="Arial" panose="020B0604020202020204" pitchFamily="34" charset="0"/>
              </a:rPr>
              <a:t>SM1 = </a:t>
            </a:r>
            <a:r>
              <a:rPr lang="en-US" sz="2400" dirty="0" err="1">
                <a:latin typeface="Times New Roman" panose="02020603050405020304" pitchFamily="18" charset="0"/>
                <a:ea typeface="Calibri" panose="020F0502020204030204" pitchFamily="34" charset="0"/>
                <a:cs typeface="Arial" panose="020B0604020202020204" pitchFamily="34" charset="0"/>
              </a:rPr>
              <a:t>Fv</a:t>
            </a:r>
            <a:r>
              <a:rPr lang="en-US" sz="2400" dirty="0">
                <a:latin typeface="Times New Roman" panose="02020603050405020304" pitchFamily="18" charset="0"/>
                <a:ea typeface="Calibri" panose="020F0502020204030204" pitchFamily="34" charset="0"/>
                <a:cs typeface="Arial" panose="020B0604020202020204" pitchFamily="34" charset="0"/>
              </a:rPr>
              <a:t> S1 = 0.3875</a:t>
            </a:r>
          </a:p>
        </p:txBody>
      </p:sp>
      <p:sp>
        <p:nvSpPr>
          <p:cNvPr id="21" name="TextBox 20">
            <a:extLst>
              <a:ext uri="{FF2B5EF4-FFF2-40B4-BE49-F238E27FC236}">
                <a16:creationId xmlns:a16="http://schemas.microsoft.com/office/drawing/2014/main" id="{0CDD12AF-60AF-45C9-8D5F-12FA7FFADFE0}"/>
              </a:ext>
            </a:extLst>
          </p:cNvPr>
          <p:cNvSpPr txBox="1"/>
          <p:nvPr/>
        </p:nvSpPr>
        <p:spPr>
          <a:xfrm>
            <a:off x="488722" y="5048047"/>
            <a:ext cx="6160956" cy="461665"/>
          </a:xfrm>
          <a:prstGeom prst="rect">
            <a:avLst/>
          </a:prstGeom>
          <a:noFill/>
        </p:spPr>
        <p:txBody>
          <a:bodyPr wrap="square">
            <a:spAutoFit/>
          </a:bodyPr>
          <a:lstStyle/>
          <a:p>
            <a:r>
              <a:rPr lang="en-US" sz="2400" dirty="0"/>
              <a:t>site class for area of project is C.</a:t>
            </a:r>
          </a:p>
        </p:txBody>
      </p:sp>
      <p:pic>
        <p:nvPicPr>
          <p:cNvPr id="4" name="Picture 3">
            <a:extLst>
              <a:ext uri="{FF2B5EF4-FFF2-40B4-BE49-F238E27FC236}">
                <a16:creationId xmlns:a16="http://schemas.microsoft.com/office/drawing/2014/main" id="{F1C099AD-AA5C-4DC2-A22C-D561792673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06138" y="1088206"/>
            <a:ext cx="7316221" cy="4801270"/>
          </a:xfrm>
          <a:prstGeom prst="rect">
            <a:avLst/>
          </a:prstGeom>
        </p:spPr>
      </p:pic>
    </p:spTree>
    <p:extLst>
      <p:ext uri="{BB962C8B-B14F-4D97-AF65-F5344CB8AC3E}">
        <p14:creationId xmlns:p14="http://schemas.microsoft.com/office/powerpoint/2010/main" val="27915040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BAF2B26-E5DB-4F46-B167-D267020860C9}"/>
              </a:ext>
            </a:extLst>
          </p:cNvPr>
          <p:cNvSpPr>
            <a:spLocks noGrp="1"/>
          </p:cNvSpPr>
          <p:nvPr>
            <p:ph type="body" sz="quarter" idx="10"/>
          </p:nvPr>
        </p:nvSpPr>
        <p:spPr/>
        <p:txBody>
          <a:bodyPr/>
          <a:lstStyle/>
          <a:p>
            <a:r>
              <a:rPr lang="en-US" sz="3600" dirty="0">
                <a:effectLst/>
                <a:latin typeface="Times New Roman" panose="02020603050405020304" pitchFamily="18" charset="0"/>
                <a:ea typeface="Calibri" panose="020F0502020204030204" pitchFamily="34" charset="0"/>
                <a:cs typeface="Arial" panose="020B0604020202020204" pitchFamily="34" charset="0"/>
              </a:rPr>
              <a:t>Determine Design Category SDC</a:t>
            </a:r>
            <a:endParaRPr lang="en-US" sz="8800" dirty="0"/>
          </a:p>
        </p:txBody>
      </p:sp>
      <p:sp>
        <p:nvSpPr>
          <p:cNvPr id="10" name="TextBox 9">
            <a:extLst>
              <a:ext uri="{FF2B5EF4-FFF2-40B4-BE49-F238E27FC236}">
                <a16:creationId xmlns:a16="http://schemas.microsoft.com/office/drawing/2014/main" id="{07031B46-7B87-4A76-B5FB-A6A7821DF341}"/>
              </a:ext>
            </a:extLst>
          </p:cNvPr>
          <p:cNvSpPr txBox="1"/>
          <p:nvPr/>
        </p:nvSpPr>
        <p:spPr>
          <a:xfrm>
            <a:off x="603354" y="1348288"/>
            <a:ext cx="6093500" cy="830997"/>
          </a:xfrm>
          <a:prstGeom prst="rect">
            <a:avLst/>
          </a:prstGeom>
          <a:noFill/>
        </p:spPr>
        <p:txBody>
          <a:bodyPr wrap="square">
            <a:spAutoFit/>
          </a:bodyPr>
          <a:lstStyle/>
          <a:p>
            <a:r>
              <a:rPr lang="en-US" sz="2400" dirty="0">
                <a:latin typeface="Times New Roman" panose="02020603050405020304" pitchFamily="18" charset="0"/>
                <a:ea typeface="Calibri" panose="020F0502020204030204" pitchFamily="34" charset="0"/>
                <a:cs typeface="Arial" panose="020B0604020202020204" pitchFamily="34" charset="0"/>
              </a:rPr>
              <a:t>Risk category for the building is II, which give seismic important factor = 1.00</a:t>
            </a:r>
            <a:endParaRPr lang="en-US" sz="2400" dirty="0">
              <a:effectLst/>
              <a:latin typeface="Times New Roman" panose="02020603050405020304" pitchFamily="18" charset="0"/>
              <a:ea typeface="Calibri" panose="020F050202020403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9882A1AF-E3E0-43CA-9F26-9B1EDDC11571}"/>
              </a:ext>
            </a:extLst>
          </p:cNvPr>
          <p:cNvSpPr txBox="1"/>
          <p:nvPr/>
        </p:nvSpPr>
        <p:spPr>
          <a:xfrm>
            <a:off x="357203" y="2464606"/>
            <a:ext cx="6292475" cy="1692771"/>
          </a:xfrm>
          <a:prstGeom prst="rect">
            <a:avLst/>
          </a:prstGeom>
          <a:noFill/>
        </p:spPr>
        <p:txBody>
          <a:bodyPr wrap="square">
            <a:spAutoFit/>
          </a:bodyPr>
          <a:lstStyle/>
          <a:p>
            <a:r>
              <a:rPr lang="en-US" sz="2400" dirty="0"/>
              <a:t>There is no need to convert </a:t>
            </a:r>
          </a:p>
          <a:p>
            <a:r>
              <a:rPr lang="en-US" sz="2400" dirty="0"/>
              <a:t>S</a:t>
            </a:r>
            <a:r>
              <a:rPr lang="en-US" sz="2400" baseline="-25000" dirty="0"/>
              <a:t>DS </a:t>
            </a:r>
            <a:r>
              <a:rPr lang="en-US" sz="2400" dirty="0"/>
              <a:t> = 0.6</a:t>
            </a:r>
          </a:p>
          <a:p>
            <a:r>
              <a:rPr lang="en-US" sz="2400" dirty="0"/>
              <a:t>S</a:t>
            </a:r>
            <a:r>
              <a:rPr lang="en-US" sz="2400" baseline="-25000" dirty="0"/>
              <a:t>D1 </a:t>
            </a:r>
            <a:r>
              <a:rPr lang="en-US" sz="2400" dirty="0"/>
              <a:t> = 0.3875</a:t>
            </a:r>
          </a:p>
          <a:p>
            <a:endParaRPr lang="pl-PL" sz="2400" baseline="-25000" dirty="0"/>
          </a:p>
          <a:p>
            <a:endParaRPr lang="pl-PL" sz="2400" baseline="-25000" dirty="0"/>
          </a:p>
        </p:txBody>
      </p:sp>
      <p:sp>
        <p:nvSpPr>
          <p:cNvPr id="15" name="TextBox 14">
            <a:extLst>
              <a:ext uri="{FF2B5EF4-FFF2-40B4-BE49-F238E27FC236}">
                <a16:creationId xmlns:a16="http://schemas.microsoft.com/office/drawing/2014/main" id="{0C5415A7-3A40-443B-9BD6-2A4DE1563F2C}"/>
              </a:ext>
            </a:extLst>
          </p:cNvPr>
          <p:cNvSpPr txBox="1"/>
          <p:nvPr/>
        </p:nvSpPr>
        <p:spPr>
          <a:xfrm>
            <a:off x="603354" y="3673259"/>
            <a:ext cx="6093500" cy="1687963"/>
          </a:xfrm>
          <a:prstGeom prst="rect">
            <a:avLst/>
          </a:prstGeom>
          <a:noFill/>
        </p:spPr>
        <p:txBody>
          <a:bodyPr wrap="square">
            <a:spAutoFit/>
          </a:bodyPr>
          <a:lstStyle/>
          <a:p>
            <a:pPr>
              <a:lnSpc>
                <a:spcPct val="150000"/>
              </a:lnSpc>
              <a:spcAft>
                <a:spcPts val="800"/>
              </a:spcAft>
            </a:pPr>
            <a:r>
              <a:rPr lang="en-US" sz="2400" dirty="0">
                <a:latin typeface="Times New Roman" panose="02020603050405020304" pitchFamily="18" charset="0"/>
                <a:ea typeface="Calibri" panose="020F0502020204030204" pitchFamily="34" charset="0"/>
                <a:cs typeface="Arial" panose="020B0604020202020204" pitchFamily="34" charset="0"/>
              </a:rPr>
              <a:t>The seismic calculation done based on 10% probability of exceedance. no need to multiply by 2/3 to convert to 2% .</a:t>
            </a:r>
          </a:p>
        </p:txBody>
      </p:sp>
      <p:sp>
        <p:nvSpPr>
          <p:cNvPr id="21" name="TextBox 20">
            <a:extLst>
              <a:ext uri="{FF2B5EF4-FFF2-40B4-BE49-F238E27FC236}">
                <a16:creationId xmlns:a16="http://schemas.microsoft.com/office/drawing/2014/main" id="{0CDD12AF-60AF-45C9-8D5F-12FA7FFADFE0}"/>
              </a:ext>
            </a:extLst>
          </p:cNvPr>
          <p:cNvSpPr txBox="1"/>
          <p:nvPr/>
        </p:nvSpPr>
        <p:spPr>
          <a:xfrm>
            <a:off x="603354" y="5651351"/>
            <a:ext cx="6292474" cy="461665"/>
          </a:xfrm>
          <a:prstGeom prst="rect">
            <a:avLst/>
          </a:prstGeom>
          <a:noFill/>
        </p:spPr>
        <p:txBody>
          <a:bodyPr wrap="square">
            <a:spAutoFit/>
          </a:bodyPr>
          <a:lstStyle/>
          <a:p>
            <a:r>
              <a:rPr lang="en-US" sz="2400" dirty="0"/>
              <a:t>Seismic design category for the building is D</a:t>
            </a:r>
          </a:p>
        </p:txBody>
      </p:sp>
      <p:pic>
        <p:nvPicPr>
          <p:cNvPr id="5" name="Picture 4">
            <a:extLst>
              <a:ext uri="{FF2B5EF4-FFF2-40B4-BE49-F238E27FC236}">
                <a16:creationId xmlns:a16="http://schemas.microsoft.com/office/drawing/2014/main" id="{02B3573A-C707-4298-9529-8538F61000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68482" y="537912"/>
            <a:ext cx="4220164" cy="5344271"/>
          </a:xfrm>
          <a:prstGeom prst="rect">
            <a:avLst/>
          </a:prstGeom>
        </p:spPr>
      </p:pic>
    </p:spTree>
    <p:extLst>
      <p:ext uri="{BB962C8B-B14F-4D97-AF65-F5344CB8AC3E}">
        <p14:creationId xmlns:p14="http://schemas.microsoft.com/office/powerpoint/2010/main" val="378486895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03D2C22-59F0-44B5-BCD8-72CC48051F30}"/>
              </a:ext>
            </a:extLst>
          </p:cNvPr>
          <p:cNvSpPr>
            <a:spLocks noGrp="1"/>
          </p:cNvSpPr>
          <p:nvPr>
            <p:ph type="body" sz="quarter" idx="10"/>
          </p:nvPr>
        </p:nvSpPr>
        <p:spPr/>
        <p:txBody>
          <a:bodyPr/>
          <a:lstStyle/>
          <a:p>
            <a:r>
              <a:rPr lang="en-US" sz="4400" dirty="0"/>
              <a:t>Determine of the seismic base shear</a:t>
            </a:r>
          </a:p>
        </p:txBody>
      </p:sp>
      <p:sp>
        <p:nvSpPr>
          <p:cNvPr id="3" name="TextBox 2">
            <a:extLst>
              <a:ext uri="{FF2B5EF4-FFF2-40B4-BE49-F238E27FC236}">
                <a16:creationId xmlns:a16="http://schemas.microsoft.com/office/drawing/2014/main" id="{D9FFE199-B197-40FE-A4A4-BA011DEE21A0}"/>
              </a:ext>
            </a:extLst>
          </p:cNvPr>
          <p:cNvSpPr txBox="1"/>
          <p:nvPr/>
        </p:nvSpPr>
        <p:spPr>
          <a:xfrm>
            <a:off x="849442" y="1798819"/>
            <a:ext cx="10493115" cy="830997"/>
          </a:xfrm>
          <a:prstGeom prst="rect">
            <a:avLst/>
          </a:prstGeom>
          <a:noFill/>
        </p:spPr>
        <p:txBody>
          <a:bodyPr wrap="square" rtlCol="0">
            <a:spAutoFit/>
          </a:bodyPr>
          <a:lstStyle/>
          <a:p>
            <a:r>
              <a:rPr lang="en-US" sz="2400" dirty="0"/>
              <a:t>The permitted and used in the project Analysis Procedures are equivalent lateral &amp; response spectrum methods.</a:t>
            </a:r>
          </a:p>
        </p:txBody>
      </p:sp>
      <p:sp>
        <p:nvSpPr>
          <p:cNvPr id="4" name="Arrow: Right 3">
            <a:extLst>
              <a:ext uri="{FF2B5EF4-FFF2-40B4-BE49-F238E27FC236}">
                <a16:creationId xmlns:a16="http://schemas.microsoft.com/office/drawing/2014/main" id="{2D944DC5-A077-443C-A925-A81C35D52FC1}"/>
              </a:ext>
            </a:extLst>
          </p:cNvPr>
          <p:cNvSpPr/>
          <p:nvPr/>
        </p:nvSpPr>
        <p:spPr>
          <a:xfrm>
            <a:off x="377578" y="1938882"/>
            <a:ext cx="424070" cy="2754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55C85737-07D4-4F95-AF23-95B0FCF32619}"/>
              </a:ext>
            </a:extLst>
          </p:cNvPr>
          <p:cNvSpPr/>
          <p:nvPr/>
        </p:nvSpPr>
        <p:spPr>
          <a:xfrm>
            <a:off x="395392" y="3074866"/>
            <a:ext cx="424070" cy="2754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rrow: Right 5">
            <a:extLst>
              <a:ext uri="{FF2B5EF4-FFF2-40B4-BE49-F238E27FC236}">
                <a16:creationId xmlns:a16="http://schemas.microsoft.com/office/drawing/2014/main" id="{CA979187-6160-4246-A78F-6AD69AB3FB29}"/>
              </a:ext>
            </a:extLst>
          </p:cNvPr>
          <p:cNvSpPr/>
          <p:nvPr/>
        </p:nvSpPr>
        <p:spPr>
          <a:xfrm>
            <a:off x="395392" y="3935414"/>
            <a:ext cx="424070" cy="2754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D21708EF-F2F8-4AC8-9298-319B2499AC3F}"/>
              </a:ext>
            </a:extLst>
          </p:cNvPr>
          <p:cNvSpPr txBox="1"/>
          <p:nvPr/>
        </p:nvSpPr>
        <p:spPr>
          <a:xfrm>
            <a:off x="972443" y="2934803"/>
            <a:ext cx="10493115" cy="461665"/>
          </a:xfrm>
          <a:prstGeom prst="rect">
            <a:avLst/>
          </a:prstGeom>
          <a:noFill/>
        </p:spPr>
        <p:txBody>
          <a:bodyPr wrap="square" rtlCol="0">
            <a:spAutoFit/>
          </a:bodyPr>
          <a:lstStyle/>
          <a:p>
            <a:r>
              <a:rPr lang="en-US" sz="2400" dirty="0"/>
              <a:t>There is no vertical and  structural irregularity in the building.  </a:t>
            </a:r>
          </a:p>
        </p:txBody>
      </p:sp>
      <p:sp>
        <p:nvSpPr>
          <p:cNvPr id="11" name="TextBox 10">
            <a:extLst>
              <a:ext uri="{FF2B5EF4-FFF2-40B4-BE49-F238E27FC236}">
                <a16:creationId xmlns:a16="http://schemas.microsoft.com/office/drawing/2014/main" id="{F98E97FE-48CD-40F5-B00B-3230EECE930B}"/>
              </a:ext>
            </a:extLst>
          </p:cNvPr>
          <p:cNvSpPr txBox="1"/>
          <p:nvPr/>
        </p:nvSpPr>
        <p:spPr>
          <a:xfrm>
            <a:off x="972443" y="3842299"/>
            <a:ext cx="10629944" cy="830997"/>
          </a:xfrm>
          <a:prstGeom prst="rect">
            <a:avLst/>
          </a:prstGeom>
          <a:noFill/>
        </p:spPr>
        <p:txBody>
          <a:bodyPr wrap="square">
            <a:spAutoFit/>
          </a:bodyPr>
          <a:lstStyle/>
          <a:p>
            <a:r>
              <a:rPr lang="en-US" sz="2400" dirty="0"/>
              <a:t>The vertical load taken by frames and lateral load taken by shear wall. Hence, the structural system is building frame system. </a:t>
            </a:r>
          </a:p>
        </p:txBody>
      </p:sp>
      <p:sp>
        <p:nvSpPr>
          <p:cNvPr id="12" name="TextBox 11">
            <a:extLst>
              <a:ext uri="{FF2B5EF4-FFF2-40B4-BE49-F238E27FC236}">
                <a16:creationId xmlns:a16="http://schemas.microsoft.com/office/drawing/2014/main" id="{A62B13EB-2E81-4B7A-B36E-64093FA12332}"/>
              </a:ext>
            </a:extLst>
          </p:cNvPr>
          <p:cNvSpPr txBox="1"/>
          <p:nvPr/>
        </p:nvSpPr>
        <p:spPr>
          <a:xfrm>
            <a:off x="972443" y="5319769"/>
            <a:ext cx="10629944" cy="461665"/>
          </a:xfrm>
          <a:prstGeom prst="rect">
            <a:avLst/>
          </a:prstGeom>
          <a:noFill/>
        </p:spPr>
        <p:txBody>
          <a:bodyPr wrap="square">
            <a:spAutoFit/>
          </a:bodyPr>
          <a:lstStyle/>
          <a:p>
            <a:r>
              <a:rPr lang="en-US" sz="2400" dirty="0"/>
              <a:t>Seismic Force-Resisting System is Special reinforced shear walls</a:t>
            </a:r>
          </a:p>
        </p:txBody>
      </p:sp>
      <p:sp>
        <p:nvSpPr>
          <p:cNvPr id="13" name="Arrow: Right 12">
            <a:extLst>
              <a:ext uri="{FF2B5EF4-FFF2-40B4-BE49-F238E27FC236}">
                <a16:creationId xmlns:a16="http://schemas.microsoft.com/office/drawing/2014/main" id="{508524C3-3D31-419C-9E2A-7E77045BDE2F}"/>
              </a:ext>
            </a:extLst>
          </p:cNvPr>
          <p:cNvSpPr/>
          <p:nvPr/>
        </p:nvSpPr>
        <p:spPr>
          <a:xfrm>
            <a:off x="425372" y="5459831"/>
            <a:ext cx="424070" cy="2754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6679099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B6D8151-41B7-4958-A7F5-86A449CF703E}"/>
              </a:ext>
            </a:extLst>
          </p:cNvPr>
          <p:cNvSpPr>
            <a:spLocks noGrp="1"/>
          </p:cNvSpPr>
          <p:nvPr>
            <p:ph type="body" sz="quarter" idx="10"/>
          </p:nvPr>
        </p:nvSpPr>
        <p:spPr/>
        <p:txBody>
          <a:bodyPr/>
          <a:lstStyle/>
          <a:p>
            <a:r>
              <a:rPr lang="en-US" sz="4400" dirty="0"/>
              <a:t>Response Modification Coefficients</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8A240250-786B-4DBD-A74F-992E2D182436}"/>
                  </a:ext>
                </a:extLst>
              </p:cNvPr>
              <p:cNvSpPr txBox="1"/>
              <p:nvPr/>
            </p:nvSpPr>
            <p:spPr>
              <a:xfrm>
                <a:off x="603354" y="1466965"/>
                <a:ext cx="6093500" cy="1687963"/>
              </a:xfrm>
              <a:prstGeom prst="rect">
                <a:avLst/>
              </a:prstGeom>
              <a:noFill/>
            </p:spPr>
            <p:txBody>
              <a:bodyPr wrap="square">
                <a:spAutoFit/>
              </a:bodyPr>
              <a:lstStyle/>
              <a:p>
                <a:pPr marL="0" marR="0">
                  <a:lnSpc>
                    <a:spcPct val="150000"/>
                  </a:lnSpc>
                  <a:spcBef>
                    <a:spcPts val="0"/>
                  </a:spcBef>
                  <a:spcAft>
                    <a:spcPts val="800"/>
                  </a:spcAft>
                </a:pPr>
                <a:r>
                  <a:rPr lang="en-US" sz="2400" dirty="0">
                    <a:effectLst/>
                    <a:ea typeface="Calibri" panose="020F0502020204030204" pitchFamily="34" charset="0"/>
                    <a:cs typeface="Arial" panose="020B0604020202020204" pitchFamily="34" charset="0"/>
                  </a:rPr>
                  <a:t>Response Modification Coefficient R = 6, Overstrength factor </a:t>
                </a:r>
                <a14:m>
                  <m:oMath xmlns:m="http://schemas.openxmlformats.org/officeDocument/2006/math">
                    <m:sSub>
                      <m:sSubPr>
                        <m:ctrlPr>
                          <a:rPr lang="en-US" sz="2400" i="1">
                            <a:effectLst/>
                            <a:latin typeface="Cambria Math" panose="02040503050406030204" pitchFamily="18" charset="0"/>
                            <a:ea typeface="Calibri" panose="020F0502020204030204" pitchFamily="34" charset="0"/>
                            <a:cs typeface="Arial" panose="020B0604020202020204" pitchFamily="34" charset="0"/>
                          </a:rPr>
                        </m:ctrlPr>
                      </m:sSubPr>
                      <m:e>
                        <m:r>
                          <a:rPr lang="en-US" sz="2400" i="1">
                            <a:effectLst/>
                            <a:latin typeface="Cambria Math" panose="02040503050406030204" pitchFamily="18" charset="0"/>
                            <a:ea typeface="Calibri" panose="020F0502020204030204" pitchFamily="34" charset="0"/>
                            <a:cs typeface="Arial" panose="020B0604020202020204" pitchFamily="34" charset="0"/>
                          </a:rPr>
                          <m:t>𝛺</m:t>
                        </m:r>
                      </m:e>
                      <m:sub>
                        <m:r>
                          <a:rPr lang="en-US" sz="2400" i="1">
                            <a:effectLst/>
                            <a:latin typeface="Cambria Math" panose="02040503050406030204" pitchFamily="18" charset="0"/>
                            <a:ea typeface="Calibri" panose="020F0502020204030204" pitchFamily="34" charset="0"/>
                            <a:cs typeface="Arial" panose="020B0604020202020204" pitchFamily="34" charset="0"/>
                          </a:rPr>
                          <m:t>0</m:t>
                        </m:r>
                        <m:r>
                          <a:rPr lang="en-US" sz="2400" i="1">
                            <a:effectLst/>
                            <a:latin typeface="Cambria Math" panose="02040503050406030204" pitchFamily="18" charset="0"/>
                            <a:ea typeface="Calibri" panose="020F0502020204030204" pitchFamily="34" charset="0"/>
                            <a:cs typeface="Arial" panose="020B0604020202020204" pitchFamily="34" charset="0"/>
                          </a:rPr>
                          <m:t> </m:t>
                        </m:r>
                      </m:sub>
                    </m:sSub>
                  </m:oMath>
                </a14:m>
                <a:r>
                  <a:rPr lang="en-US" sz="2400" dirty="0">
                    <a:effectLst/>
                    <a:ea typeface="Times New Roman" panose="02020603050405020304" pitchFamily="18" charset="0"/>
                    <a:cs typeface="Arial" panose="020B0604020202020204" pitchFamily="34" charset="0"/>
                  </a:rPr>
                  <a:t>= 2.5 and, Deflection Amplification Factor Cd = 5.</a:t>
                </a:r>
                <a:endParaRPr lang="en-US" sz="2400" dirty="0">
                  <a:effectLst/>
                  <a:ea typeface="Calibri" panose="020F0502020204030204" pitchFamily="34" charset="0"/>
                  <a:cs typeface="Arial" panose="020B0604020202020204" pitchFamily="34" charset="0"/>
                </a:endParaRPr>
              </a:p>
            </p:txBody>
          </p:sp>
        </mc:Choice>
        <mc:Fallback xmlns="">
          <p:sp>
            <p:nvSpPr>
              <p:cNvPr id="8" name="TextBox 7">
                <a:extLst>
                  <a:ext uri="{FF2B5EF4-FFF2-40B4-BE49-F238E27FC236}">
                    <a16:creationId xmlns:a16="http://schemas.microsoft.com/office/drawing/2014/main" id="{8A240250-786B-4DBD-A74F-992E2D182436}"/>
                  </a:ext>
                </a:extLst>
              </p:cNvPr>
              <p:cNvSpPr txBox="1">
                <a:spLocks noRot="1" noChangeAspect="1" noMove="1" noResize="1" noEditPoints="1" noAdjustHandles="1" noChangeArrowheads="1" noChangeShapeType="1" noTextEdit="1"/>
              </p:cNvSpPr>
              <p:nvPr/>
            </p:nvSpPr>
            <p:spPr>
              <a:xfrm>
                <a:off x="603354" y="1466965"/>
                <a:ext cx="6093500" cy="1687963"/>
              </a:xfrm>
              <a:prstGeom prst="rect">
                <a:avLst/>
              </a:prstGeom>
              <a:blipFill>
                <a:blip r:embed="rId2"/>
                <a:stretch>
                  <a:fillRect l="-1600" r="-2500" b="-7581"/>
                </a:stretch>
              </a:blipFill>
            </p:spPr>
            <p:txBody>
              <a:bodyPr/>
              <a:lstStyle/>
              <a:p>
                <a:r>
                  <a:rPr lang="en-US">
                    <a:noFill/>
                  </a:rPr>
                  <a:t> </a:t>
                </a:r>
              </a:p>
            </p:txBody>
          </p:sp>
        </mc:Fallback>
      </mc:AlternateContent>
      <p:pic>
        <p:nvPicPr>
          <p:cNvPr id="10" name="Picture 9">
            <a:extLst>
              <a:ext uri="{FF2B5EF4-FFF2-40B4-BE49-F238E27FC236}">
                <a16:creationId xmlns:a16="http://schemas.microsoft.com/office/drawing/2014/main" id="{EE0E4AAF-FECD-4A04-B5DD-51EC5E1961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86158" y="2662144"/>
            <a:ext cx="6697010" cy="3572374"/>
          </a:xfrm>
          <a:prstGeom prst="rect">
            <a:avLst/>
          </a:prstGeom>
        </p:spPr>
      </p:pic>
    </p:spTree>
    <p:extLst>
      <p:ext uri="{BB962C8B-B14F-4D97-AF65-F5344CB8AC3E}">
        <p14:creationId xmlns:p14="http://schemas.microsoft.com/office/powerpoint/2010/main" val="412208808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C782641-69CC-49AB-8D0A-D73728F21FDB}"/>
              </a:ext>
            </a:extLst>
          </p:cNvPr>
          <p:cNvSpPr>
            <a:spLocks noGrp="1"/>
          </p:cNvSpPr>
          <p:nvPr>
            <p:ph type="body" sz="quarter" idx="10"/>
          </p:nvPr>
        </p:nvSpPr>
        <p:spPr/>
        <p:txBody>
          <a:bodyPr/>
          <a:lstStyle/>
          <a:p>
            <a:r>
              <a:rPr lang="en-US" dirty="0"/>
              <a:t>Equivalent Lateral Force</a:t>
            </a:r>
          </a:p>
        </p:txBody>
      </p:sp>
      <p:sp>
        <p:nvSpPr>
          <p:cNvPr id="6" name="TextBox 5">
            <a:extLst>
              <a:ext uri="{FF2B5EF4-FFF2-40B4-BE49-F238E27FC236}">
                <a16:creationId xmlns:a16="http://schemas.microsoft.com/office/drawing/2014/main" id="{CCE849E9-2A9F-45E5-82AE-D12EF0910B6E}"/>
              </a:ext>
            </a:extLst>
          </p:cNvPr>
          <p:cNvSpPr txBox="1"/>
          <p:nvPr/>
        </p:nvSpPr>
        <p:spPr>
          <a:xfrm>
            <a:off x="858187" y="1921451"/>
            <a:ext cx="6093500" cy="461665"/>
          </a:xfrm>
          <a:prstGeom prst="rect">
            <a:avLst/>
          </a:prstGeom>
          <a:noFill/>
        </p:spPr>
        <p:txBody>
          <a:bodyPr wrap="square">
            <a:spAutoFit/>
          </a:bodyPr>
          <a:lstStyle/>
          <a:p>
            <a:r>
              <a:rPr lang="en-US" sz="2400" dirty="0"/>
              <a:t>The seismic base shear = V = </a:t>
            </a:r>
            <a:r>
              <a:rPr lang="en-US" sz="2400" dirty="0" err="1"/>
              <a:t>CsW</a:t>
            </a:r>
            <a:endParaRPr lang="en-US" sz="2400" dirty="0"/>
          </a:p>
        </p:txBody>
      </p:sp>
      <p:sp>
        <p:nvSpPr>
          <p:cNvPr id="10" name="TextBox 9">
            <a:extLst>
              <a:ext uri="{FF2B5EF4-FFF2-40B4-BE49-F238E27FC236}">
                <a16:creationId xmlns:a16="http://schemas.microsoft.com/office/drawing/2014/main" id="{AA4C1982-33F7-4527-B1BF-130D9F5BFC9D}"/>
              </a:ext>
            </a:extLst>
          </p:cNvPr>
          <p:cNvSpPr txBox="1"/>
          <p:nvPr/>
        </p:nvSpPr>
        <p:spPr>
          <a:xfrm>
            <a:off x="858187" y="2685950"/>
            <a:ext cx="6093500" cy="461665"/>
          </a:xfrm>
          <a:prstGeom prst="rect">
            <a:avLst/>
          </a:prstGeom>
          <a:noFill/>
        </p:spPr>
        <p:txBody>
          <a:bodyPr wrap="square">
            <a:spAutoFit/>
          </a:bodyPr>
          <a:lstStyle/>
          <a:p>
            <a:r>
              <a:rPr lang="en-US" sz="2400" dirty="0"/>
              <a:t>According to ASCE equations Cs = 0.1 </a:t>
            </a:r>
          </a:p>
        </p:txBody>
      </p:sp>
      <p:sp>
        <p:nvSpPr>
          <p:cNvPr id="11" name="TextBox 10">
            <a:extLst>
              <a:ext uri="{FF2B5EF4-FFF2-40B4-BE49-F238E27FC236}">
                <a16:creationId xmlns:a16="http://schemas.microsoft.com/office/drawing/2014/main" id="{19556B57-7BD8-4A50-A81A-56AE38EF4634}"/>
              </a:ext>
            </a:extLst>
          </p:cNvPr>
          <p:cNvSpPr txBox="1"/>
          <p:nvPr/>
        </p:nvSpPr>
        <p:spPr>
          <a:xfrm>
            <a:off x="972443" y="3429000"/>
            <a:ext cx="7511990" cy="1200329"/>
          </a:xfrm>
          <a:prstGeom prst="rect">
            <a:avLst/>
          </a:prstGeom>
          <a:noFill/>
        </p:spPr>
        <p:txBody>
          <a:bodyPr wrap="square">
            <a:spAutoFit/>
          </a:bodyPr>
          <a:lstStyle/>
          <a:p>
            <a:r>
              <a:rPr lang="en-US" sz="2400" dirty="0">
                <a:effectLst/>
                <a:ea typeface="Calibri" panose="020F0502020204030204" pitchFamily="34" charset="0"/>
                <a:cs typeface="Arial" panose="020B0604020202020204" pitchFamily="34" charset="0"/>
              </a:rPr>
              <a:t>The effective seismic weight, W, of a structure:</a:t>
            </a:r>
          </a:p>
          <a:p>
            <a:r>
              <a:rPr lang="en-US" sz="2400" dirty="0">
                <a:cs typeface="Arial" panose="020B0604020202020204" pitchFamily="34" charset="0"/>
              </a:rPr>
              <a:t>W = D + SD + 1.25L</a:t>
            </a:r>
          </a:p>
          <a:p>
            <a:r>
              <a:rPr lang="en-US" sz="2400" dirty="0">
                <a:cs typeface="Arial" panose="020B0604020202020204" pitchFamily="34" charset="0"/>
              </a:rPr>
              <a:t>W = 37446.35 + 49136.2 + 13368 *0.25 = 89924.6 KN</a:t>
            </a:r>
            <a:endParaRPr lang="en-US" sz="2400" dirty="0"/>
          </a:p>
        </p:txBody>
      </p:sp>
      <p:sp>
        <p:nvSpPr>
          <p:cNvPr id="13" name="TextBox 12">
            <a:extLst>
              <a:ext uri="{FF2B5EF4-FFF2-40B4-BE49-F238E27FC236}">
                <a16:creationId xmlns:a16="http://schemas.microsoft.com/office/drawing/2014/main" id="{59762321-0AA3-4606-92B8-51852E814F86}"/>
              </a:ext>
            </a:extLst>
          </p:cNvPr>
          <p:cNvSpPr txBox="1"/>
          <p:nvPr/>
        </p:nvSpPr>
        <p:spPr>
          <a:xfrm>
            <a:off x="972443" y="4681677"/>
            <a:ext cx="6093500" cy="579967"/>
          </a:xfrm>
          <a:prstGeom prst="rect">
            <a:avLst/>
          </a:prstGeom>
          <a:noFill/>
        </p:spPr>
        <p:txBody>
          <a:bodyPr wrap="square">
            <a:spAutoFit/>
          </a:bodyPr>
          <a:lstStyle/>
          <a:p>
            <a:pPr marL="0" marR="0">
              <a:lnSpc>
                <a:spcPct val="150000"/>
              </a:lnSpc>
              <a:spcBef>
                <a:spcPts val="0"/>
              </a:spcBef>
              <a:spcAft>
                <a:spcPts val="800"/>
              </a:spcAft>
            </a:pPr>
            <a:r>
              <a:rPr lang="en-US" sz="2400" dirty="0">
                <a:effectLst/>
                <a:ea typeface="Calibri" panose="020F0502020204030204" pitchFamily="34" charset="0"/>
                <a:cs typeface="Arial" panose="020B0604020202020204" pitchFamily="34" charset="0"/>
              </a:rPr>
              <a:t>V = 0.1 * 89924.6 = 8992.46 KN </a:t>
            </a:r>
          </a:p>
        </p:txBody>
      </p:sp>
      <p:pic>
        <p:nvPicPr>
          <p:cNvPr id="22" name="Picture 21">
            <a:extLst>
              <a:ext uri="{FF2B5EF4-FFF2-40B4-BE49-F238E27FC236}">
                <a16:creationId xmlns:a16="http://schemas.microsoft.com/office/drawing/2014/main" id="{567D8677-A653-4643-8F2B-71B9ABF6D8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42387" y="1292887"/>
            <a:ext cx="3591426" cy="2629267"/>
          </a:xfrm>
          <a:prstGeom prst="rect">
            <a:avLst/>
          </a:prstGeom>
        </p:spPr>
      </p:pic>
    </p:spTree>
    <p:extLst>
      <p:ext uri="{BB962C8B-B14F-4D97-AF65-F5344CB8AC3E}">
        <p14:creationId xmlns:p14="http://schemas.microsoft.com/office/powerpoint/2010/main" val="362362039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16DC8F8-F491-4948-A636-76B0B45D005A}"/>
              </a:ext>
            </a:extLst>
          </p:cNvPr>
          <p:cNvSpPr>
            <a:spLocks noGrp="1"/>
          </p:cNvSpPr>
          <p:nvPr>
            <p:ph type="body" sz="quarter" idx="10"/>
          </p:nvPr>
        </p:nvSpPr>
        <p:spPr/>
        <p:txBody>
          <a:bodyPr/>
          <a:lstStyle/>
          <a:p>
            <a:r>
              <a:rPr lang="en-US" dirty="0"/>
              <a:t>Seismic design using </a:t>
            </a:r>
            <a:r>
              <a:rPr lang="en-US" dirty="0" err="1"/>
              <a:t>etaps</a:t>
            </a:r>
            <a:r>
              <a:rPr lang="en-US" dirty="0"/>
              <a:t> </a:t>
            </a:r>
          </a:p>
        </p:txBody>
      </p:sp>
      <p:sp>
        <p:nvSpPr>
          <p:cNvPr id="4" name="TextBox 3">
            <a:extLst>
              <a:ext uri="{FF2B5EF4-FFF2-40B4-BE49-F238E27FC236}">
                <a16:creationId xmlns:a16="http://schemas.microsoft.com/office/drawing/2014/main" id="{43779DE5-D134-417F-9D9E-1F26DB5E5AC3}"/>
              </a:ext>
            </a:extLst>
          </p:cNvPr>
          <p:cNvSpPr txBox="1"/>
          <p:nvPr/>
        </p:nvSpPr>
        <p:spPr>
          <a:xfrm>
            <a:off x="972443" y="1427376"/>
            <a:ext cx="6093500" cy="579967"/>
          </a:xfrm>
          <a:prstGeom prst="rect">
            <a:avLst/>
          </a:prstGeom>
          <a:noFill/>
        </p:spPr>
        <p:txBody>
          <a:bodyPr wrap="square">
            <a:spAutoFit/>
          </a:bodyPr>
          <a:lstStyle/>
          <a:p>
            <a:pPr marR="0" lvl="0" rtl="0">
              <a:lnSpc>
                <a:spcPct val="150000"/>
              </a:lnSpc>
              <a:spcBef>
                <a:spcPts val="0"/>
              </a:spcBef>
              <a:spcAft>
                <a:spcPts val="800"/>
              </a:spcAft>
            </a:pPr>
            <a:r>
              <a:rPr lang="en-US" sz="2400" dirty="0">
                <a:effectLst/>
                <a:ea typeface="Calibri" panose="020F0502020204030204" pitchFamily="34" charset="0"/>
                <a:cs typeface="Arial" panose="020B0604020202020204" pitchFamily="34" charset="0"/>
              </a:rPr>
              <a:t>For Equivalent Lateral Force</a:t>
            </a:r>
          </a:p>
        </p:txBody>
      </p:sp>
      <p:sp>
        <p:nvSpPr>
          <p:cNvPr id="5" name="Chevron 3">
            <a:extLst>
              <a:ext uri="{FF2B5EF4-FFF2-40B4-BE49-F238E27FC236}">
                <a16:creationId xmlns:a16="http://schemas.microsoft.com/office/drawing/2014/main" id="{828B0A87-7BF6-4023-B738-947EF6074D1F}"/>
              </a:ext>
            </a:extLst>
          </p:cNvPr>
          <p:cNvSpPr/>
          <p:nvPr/>
        </p:nvSpPr>
        <p:spPr>
          <a:xfrm>
            <a:off x="703223" y="1512598"/>
            <a:ext cx="269220" cy="409521"/>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9" name="TextBox 8">
            <a:extLst>
              <a:ext uri="{FF2B5EF4-FFF2-40B4-BE49-F238E27FC236}">
                <a16:creationId xmlns:a16="http://schemas.microsoft.com/office/drawing/2014/main" id="{65F45824-34CD-4FD6-A973-7ECBC2C7D78B}"/>
              </a:ext>
            </a:extLst>
          </p:cNvPr>
          <p:cNvSpPr txBox="1"/>
          <p:nvPr/>
        </p:nvSpPr>
        <p:spPr>
          <a:xfrm>
            <a:off x="1307891" y="2423217"/>
            <a:ext cx="6093500" cy="461665"/>
          </a:xfrm>
          <a:prstGeom prst="rect">
            <a:avLst/>
          </a:prstGeom>
          <a:noFill/>
        </p:spPr>
        <p:txBody>
          <a:bodyPr wrap="square">
            <a:spAutoFit/>
          </a:bodyPr>
          <a:lstStyle/>
          <a:p>
            <a:r>
              <a:rPr lang="en-US" sz="2400" dirty="0"/>
              <a:t>a-Define mass source </a:t>
            </a:r>
          </a:p>
        </p:txBody>
      </p:sp>
      <p:pic>
        <p:nvPicPr>
          <p:cNvPr id="10" name="Picture 9" descr="Mass Source Data">
            <a:extLst>
              <a:ext uri="{FF2B5EF4-FFF2-40B4-BE49-F238E27FC236}">
                <a16:creationId xmlns:a16="http://schemas.microsoft.com/office/drawing/2014/main" id="{960664CB-59F8-4438-A6C3-33B08E6BEE80}"/>
              </a:ext>
            </a:extLst>
          </p:cNvPr>
          <p:cNvPicPr/>
          <p:nvPr/>
        </p:nvPicPr>
        <p:blipFill>
          <a:blip r:embed="rId2">
            <a:extLst>
              <a:ext uri="{28A0092B-C50C-407E-A947-70E740481C1C}">
                <a14:useLocalDpi xmlns:a14="http://schemas.microsoft.com/office/drawing/2010/main" val="0"/>
              </a:ext>
            </a:extLst>
          </a:blip>
          <a:stretch>
            <a:fillRect/>
          </a:stretch>
        </p:blipFill>
        <p:spPr>
          <a:xfrm>
            <a:off x="1469036" y="2884882"/>
            <a:ext cx="6850505" cy="3246095"/>
          </a:xfrm>
          <a:prstGeom prst="rect">
            <a:avLst/>
          </a:prstGeom>
        </p:spPr>
      </p:pic>
    </p:spTree>
    <p:extLst>
      <p:ext uri="{BB962C8B-B14F-4D97-AF65-F5344CB8AC3E}">
        <p14:creationId xmlns:p14="http://schemas.microsoft.com/office/powerpoint/2010/main" val="130776840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CB11155-F167-4E48-81BE-7DD1F8C201CF}"/>
              </a:ext>
            </a:extLst>
          </p:cNvPr>
          <p:cNvSpPr>
            <a:spLocks noGrp="1"/>
          </p:cNvSpPr>
          <p:nvPr>
            <p:ph type="body" sz="quarter" idx="10"/>
          </p:nvPr>
        </p:nvSpPr>
        <p:spPr>
          <a:xfrm>
            <a:off x="717610" y="766940"/>
            <a:ext cx="11219558" cy="724247"/>
          </a:xfrm>
        </p:spPr>
        <p:txBody>
          <a:bodyPr/>
          <a:lstStyle/>
          <a:p>
            <a:r>
              <a:rPr lang="en-US" dirty="0"/>
              <a:t>Seismic design using </a:t>
            </a:r>
            <a:r>
              <a:rPr lang="en-US" dirty="0" err="1"/>
              <a:t>etaps</a:t>
            </a:r>
            <a:r>
              <a:rPr lang="en-US" dirty="0"/>
              <a:t> </a:t>
            </a:r>
          </a:p>
          <a:p>
            <a:endParaRPr lang="en-US" dirty="0"/>
          </a:p>
        </p:txBody>
      </p:sp>
      <p:sp>
        <p:nvSpPr>
          <p:cNvPr id="4" name="TextBox 3">
            <a:extLst>
              <a:ext uri="{FF2B5EF4-FFF2-40B4-BE49-F238E27FC236}">
                <a16:creationId xmlns:a16="http://schemas.microsoft.com/office/drawing/2014/main" id="{CBDCE666-912D-48DE-A1B8-E620FFDB0D2E}"/>
              </a:ext>
            </a:extLst>
          </p:cNvPr>
          <p:cNvSpPr txBox="1"/>
          <p:nvPr/>
        </p:nvSpPr>
        <p:spPr>
          <a:xfrm>
            <a:off x="717610" y="1491187"/>
            <a:ext cx="6093500" cy="461665"/>
          </a:xfrm>
          <a:prstGeom prst="rect">
            <a:avLst/>
          </a:prstGeom>
          <a:noFill/>
        </p:spPr>
        <p:txBody>
          <a:bodyPr wrap="square">
            <a:spAutoFit/>
          </a:bodyPr>
          <a:lstStyle/>
          <a:p>
            <a:r>
              <a:rPr lang="en-US" sz="2400" dirty="0">
                <a:ea typeface="Calibri" panose="020F0502020204030204" pitchFamily="34" charset="0"/>
                <a:cs typeface="Arial" panose="020B0604020202020204" pitchFamily="34" charset="0"/>
              </a:rPr>
              <a:t>b-</a:t>
            </a:r>
            <a:r>
              <a:rPr lang="en-US" sz="2400" dirty="0">
                <a:effectLst/>
                <a:ea typeface="Calibri" panose="020F0502020204030204" pitchFamily="34" charset="0"/>
                <a:cs typeface="Arial" panose="020B0604020202020204" pitchFamily="34" charset="0"/>
              </a:rPr>
              <a:t>Define diaphragm for all stories</a:t>
            </a:r>
            <a:endParaRPr lang="en-US" sz="2400" dirty="0"/>
          </a:p>
        </p:txBody>
      </p:sp>
      <p:pic>
        <p:nvPicPr>
          <p:cNvPr id="5" name="Picture 4" descr="Diaphragm Data">
            <a:extLst>
              <a:ext uri="{FF2B5EF4-FFF2-40B4-BE49-F238E27FC236}">
                <a16:creationId xmlns:a16="http://schemas.microsoft.com/office/drawing/2014/main" id="{0DDC2FCF-69AF-4D83-B222-9E14AD66A37C}"/>
              </a:ext>
            </a:extLst>
          </p:cNvPr>
          <p:cNvPicPr/>
          <p:nvPr/>
        </p:nvPicPr>
        <p:blipFill>
          <a:blip r:embed="rId2">
            <a:extLst>
              <a:ext uri="{28A0092B-C50C-407E-A947-70E740481C1C}">
                <a14:useLocalDpi xmlns:a14="http://schemas.microsoft.com/office/drawing/2010/main" val="0"/>
              </a:ext>
            </a:extLst>
          </a:blip>
          <a:stretch>
            <a:fillRect/>
          </a:stretch>
        </p:blipFill>
        <p:spPr>
          <a:xfrm>
            <a:off x="1968897" y="2523898"/>
            <a:ext cx="3847287" cy="2632717"/>
          </a:xfrm>
          <a:prstGeom prst="rect">
            <a:avLst/>
          </a:prstGeom>
        </p:spPr>
      </p:pic>
    </p:spTree>
    <p:extLst>
      <p:ext uri="{BB962C8B-B14F-4D97-AF65-F5344CB8AC3E}">
        <p14:creationId xmlns:p14="http://schemas.microsoft.com/office/powerpoint/2010/main" val="21963851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850B91-CB77-4D48-BDC3-9C541950A223}"/>
              </a:ext>
            </a:extLst>
          </p:cNvPr>
          <p:cNvSpPr txBox="1"/>
          <p:nvPr/>
        </p:nvSpPr>
        <p:spPr>
          <a:xfrm>
            <a:off x="673335" y="1401000"/>
            <a:ext cx="6093500" cy="461665"/>
          </a:xfrm>
          <a:prstGeom prst="rect">
            <a:avLst/>
          </a:prstGeom>
          <a:noFill/>
        </p:spPr>
        <p:txBody>
          <a:bodyPr wrap="square">
            <a:spAutoFit/>
          </a:bodyPr>
          <a:lstStyle/>
          <a:p>
            <a:r>
              <a:rPr lang="en-US" sz="2400" dirty="0"/>
              <a:t>c-Define load cases in X and Y </a:t>
            </a:r>
          </a:p>
        </p:txBody>
      </p:sp>
      <p:sp>
        <p:nvSpPr>
          <p:cNvPr id="4" name="Text Placeholder 1">
            <a:extLst>
              <a:ext uri="{FF2B5EF4-FFF2-40B4-BE49-F238E27FC236}">
                <a16:creationId xmlns:a16="http://schemas.microsoft.com/office/drawing/2014/main" id="{42F178EE-9B8A-4BCE-AB65-4A045B4ECF18}"/>
              </a:ext>
            </a:extLst>
          </p:cNvPr>
          <p:cNvSpPr>
            <a:spLocks noGrp="1"/>
          </p:cNvSpPr>
          <p:nvPr>
            <p:ph type="body" sz="quarter" idx="10"/>
          </p:nvPr>
        </p:nvSpPr>
        <p:spPr>
          <a:xfrm>
            <a:off x="673335" y="707063"/>
            <a:ext cx="11218862" cy="723900"/>
          </a:xfrm>
        </p:spPr>
        <p:txBody>
          <a:bodyPr/>
          <a:lstStyle/>
          <a:p>
            <a:r>
              <a:rPr lang="en-US" dirty="0"/>
              <a:t>Seismic design using </a:t>
            </a:r>
            <a:r>
              <a:rPr lang="en-US" dirty="0" err="1"/>
              <a:t>etaps</a:t>
            </a:r>
            <a:r>
              <a:rPr lang="en-US" dirty="0"/>
              <a:t> </a:t>
            </a:r>
          </a:p>
          <a:p>
            <a:endParaRPr lang="en-US" dirty="0"/>
          </a:p>
        </p:txBody>
      </p:sp>
      <p:pic>
        <p:nvPicPr>
          <p:cNvPr id="5" name="Picture 4" descr="Load Case Data">
            <a:extLst>
              <a:ext uri="{FF2B5EF4-FFF2-40B4-BE49-F238E27FC236}">
                <a16:creationId xmlns:a16="http://schemas.microsoft.com/office/drawing/2014/main" id="{309CC871-824C-431D-AD42-5CD7CF0E311E}"/>
              </a:ext>
            </a:extLst>
          </p:cNvPr>
          <p:cNvPicPr/>
          <p:nvPr/>
        </p:nvPicPr>
        <p:blipFill>
          <a:blip r:embed="rId2">
            <a:extLst>
              <a:ext uri="{28A0092B-C50C-407E-A947-70E740481C1C}">
                <a14:useLocalDpi xmlns:a14="http://schemas.microsoft.com/office/drawing/2010/main" val="0"/>
              </a:ext>
            </a:extLst>
          </a:blip>
          <a:stretch>
            <a:fillRect/>
          </a:stretch>
        </p:blipFill>
        <p:spPr>
          <a:xfrm>
            <a:off x="553414" y="2276347"/>
            <a:ext cx="4600575" cy="3493135"/>
          </a:xfrm>
          <a:prstGeom prst="rect">
            <a:avLst/>
          </a:prstGeom>
        </p:spPr>
      </p:pic>
      <p:pic>
        <p:nvPicPr>
          <p:cNvPr id="6" name="Picture 5" descr="Load Case Data">
            <a:extLst>
              <a:ext uri="{FF2B5EF4-FFF2-40B4-BE49-F238E27FC236}">
                <a16:creationId xmlns:a16="http://schemas.microsoft.com/office/drawing/2014/main" id="{264BC4CB-1D84-4617-9B8E-1BA60F7459BB}"/>
              </a:ext>
            </a:extLst>
          </p:cNvPr>
          <p:cNvPicPr/>
          <p:nvPr/>
        </p:nvPicPr>
        <p:blipFill>
          <a:blip r:embed="rId3">
            <a:extLst>
              <a:ext uri="{28A0092B-C50C-407E-A947-70E740481C1C}">
                <a14:useLocalDpi xmlns:a14="http://schemas.microsoft.com/office/drawing/2010/main" val="0"/>
              </a:ext>
            </a:extLst>
          </a:blip>
          <a:stretch>
            <a:fillRect/>
          </a:stretch>
        </p:blipFill>
        <p:spPr>
          <a:xfrm>
            <a:off x="5541364" y="2276347"/>
            <a:ext cx="4623435" cy="3510915"/>
          </a:xfrm>
          <a:prstGeom prst="rect">
            <a:avLst/>
          </a:prstGeom>
        </p:spPr>
      </p:pic>
    </p:spTree>
    <p:extLst>
      <p:ext uri="{BB962C8B-B14F-4D97-AF65-F5344CB8AC3E}">
        <p14:creationId xmlns:p14="http://schemas.microsoft.com/office/powerpoint/2010/main" val="17003908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D1AE3FB-4EB9-4FE6-8E65-B5FAA422F121}"/>
              </a:ext>
            </a:extLst>
          </p:cNvPr>
          <p:cNvSpPr>
            <a:spLocks noGrp="1"/>
          </p:cNvSpPr>
          <p:nvPr>
            <p:ph type="body" sz="quarter" idx="10"/>
          </p:nvPr>
        </p:nvSpPr>
        <p:spPr>
          <a:xfrm>
            <a:off x="641140" y="287255"/>
            <a:ext cx="11219558" cy="724247"/>
          </a:xfrm>
        </p:spPr>
        <p:txBody>
          <a:bodyPr/>
          <a:lstStyle/>
          <a:p>
            <a:r>
              <a:rPr lang="en-US" sz="3200" dirty="0">
                <a:solidFill>
                  <a:schemeClr val="accent1"/>
                </a:solidFill>
                <a:latin typeface="Times New Roman" panose="02020603050405020304" pitchFamily="18" charset="0"/>
                <a:cs typeface="Times New Roman" panose="02020603050405020304" pitchFamily="18" charset="0"/>
              </a:rPr>
              <a:t>Project description:-</a:t>
            </a:r>
          </a:p>
        </p:txBody>
      </p:sp>
      <p:sp>
        <p:nvSpPr>
          <p:cNvPr id="19" name="TextBox 18">
            <a:extLst>
              <a:ext uri="{FF2B5EF4-FFF2-40B4-BE49-F238E27FC236}">
                <a16:creationId xmlns:a16="http://schemas.microsoft.com/office/drawing/2014/main" id="{7F1AC96C-CA01-486C-9BAD-F4CA8BC99D53}"/>
              </a:ext>
            </a:extLst>
          </p:cNvPr>
          <p:cNvSpPr txBox="1"/>
          <p:nvPr/>
        </p:nvSpPr>
        <p:spPr>
          <a:xfrm>
            <a:off x="4621530" y="5867605"/>
            <a:ext cx="3258778" cy="400110"/>
          </a:xfrm>
          <a:prstGeom prst="rect">
            <a:avLst/>
          </a:prstGeom>
          <a:noFill/>
        </p:spPr>
        <p:txBody>
          <a:bodyPr wrap="square" rtlCol="0">
            <a:spAutoFit/>
          </a:bodyPr>
          <a:lstStyle/>
          <a:p>
            <a:r>
              <a:rPr lang="en-US" altLang="ko-KR" sz="2000" dirty="0">
                <a:latin typeface="Times New Roman" panose="02020603050405020304" pitchFamily="18" charset="0"/>
                <a:cs typeface="Times New Roman" panose="02020603050405020304" pitchFamily="18" charset="0"/>
              </a:rPr>
              <a:t>Figure-1: floor plan.</a:t>
            </a:r>
            <a:endParaRPr lang="ko-KR" altLang="en-US" sz="2000"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D40B4228-7514-45FD-8E08-46986635A909}"/>
              </a:ext>
            </a:extLst>
          </p:cNvPr>
          <p:cNvPicPr/>
          <p:nvPr/>
        </p:nvPicPr>
        <p:blipFill>
          <a:blip r:embed="rId2">
            <a:extLst>
              <a:ext uri="{28A0092B-C50C-407E-A947-70E740481C1C}">
                <a14:useLocalDpi xmlns:a14="http://schemas.microsoft.com/office/drawing/2010/main" val="0"/>
              </a:ext>
            </a:extLst>
          </a:blip>
          <a:stretch>
            <a:fillRect/>
          </a:stretch>
        </p:blipFill>
        <p:spPr>
          <a:xfrm>
            <a:off x="3237230" y="884503"/>
            <a:ext cx="5233670" cy="4983102"/>
          </a:xfrm>
          <a:prstGeom prst="rect">
            <a:avLst/>
          </a:prstGeom>
        </p:spPr>
      </p:pic>
    </p:spTree>
    <p:extLst>
      <p:ext uri="{BB962C8B-B14F-4D97-AF65-F5344CB8AC3E}">
        <p14:creationId xmlns:p14="http://schemas.microsoft.com/office/powerpoint/2010/main" val="161076023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39C2E74-59E0-430A-8012-824B08E4C2C5}"/>
              </a:ext>
            </a:extLst>
          </p:cNvPr>
          <p:cNvSpPr>
            <a:spLocks noGrp="1"/>
          </p:cNvSpPr>
          <p:nvPr>
            <p:ph type="body" sz="quarter" idx="10"/>
          </p:nvPr>
        </p:nvSpPr>
        <p:spPr/>
        <p:txBody>
          <a:bodyPr/>
          <a:lstStyle/>
          <a:p>
            <a:r>
              <a:rPr lang="en-US" dirty="0"/>
              <a:t>Seismic design using </a:t>
            </a:r>
            <a:r>
              <a:rPr lang="en-US" dirty="0" err="1"/>
              <a:t>etaps</a:t>
            </a:r>
            <a:r>
              <a:rPr lang="en-US" dirty="0"/>
              <a:t> </a:t>
            </a:r>
          </a:p>
        </p:txBody>
      </p:sp>
      <p:sp>
        <p:nvSpPr>
          <p:cNvPr id="6" name="TextBox 5">
            <a:extLst>
              <a:ext uri="{FF2B5EF4-FFF2-40B4-BE49-F238E27FC236}">
                <a16:creationId xmlns:a16="http://schemas.microsoft.com/office/drawing/2014/main" id="{E606B637-4A70-4845-A1D2-4F87B8CAB916}"/>
              </a:ext>
            </a:extLst>
          </p:cNvPr>
          <p:cNvSpPr txBox="1"/>
          <p:nvPr/>
        </p:nvSpPr>
        <p:spPr>
          <a:xfrm>
            <a:off x="820711" y="1456757"/>
            <a:ext cx="6108492" cy="461665"/>
          </a:xfrm>
          <a:prstGeom prst="rect">
            <a:avLst/>
          </a:prstGeom>
          <a:noFill/>
        </p:spPr>
        <p:txBody>
          <a:bodyPr wrap="square">
            <a:spAutoFit/>
          </a:bodyPr>
          <a:lstStyle/>
          <a:p>
            <a:r>
              <a:rPr lang="en-US" sz="2400" dirty="0"/>
              <a:t>d-Define load pattern in X and Y. </a:t>
            </a:r>
          </a:p>
        </p:txBody>
      </p:sp>
      <p:pic>
        <p:nvPicPr>
          <p:cNvPr id="7" name="Picture 6">
            <a:extLst>
              <a:ext uri="{FF2B5EF4-FFF2-40B4-BE49-F238E27FC236}">
                <a16:creationId xmlns:a16="http://schemas.microsoft.com/office/drawing/2014/main" id="{BD85F333-4C5F-4D78-AF73-2543DCE612D2}"/>
              </a:ext>
            </a:extLst>
          </p:cNvPr>
          <p:cNvPicPr/>
          <p:nvPr/>
        </p:nvPicPr>
        <p:blipFill>
          <a:blip r:embed="rId2">
            <a:extLst>
              <a:ext uri="{28A0092B-C50C-407E-A947-70E740481C1C}">
                <a14:useLocalDpi xmlns:a14="http://schemas.microsoft.com/office/drawing/2010/main" val="0"/>
              </a:ext>
            </a:extLst>
          </a:blip>
          <a:stretch>
            <a:fillRect/>
          </a:stretch>
        </p:blipFill>
        <p:spPr>
          <a:xfrm>
            <a:off x="1281524" y="2108845"/>
            <a:ext cx="6678253" cy="4207068"/>
          </a:xfrm>
          <a:prstGeom prst="rect">
            <a:avLst/>
          </a:prstGeom>
        </p:spPr>
      </p:pic>
    </p:spTree>
    <p:extLst>
      <p:ext uri="{BB962C8B-B14F-4D97-AF65-F5344CB8AC3E}">
        <p14:creationId xmlns:p14="http://schemas.microsoft.com/office/powerpoint/2010/main" val="386682258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39C2E74-59E0-430A-8012-824B08E4C2C5}"/>
              </a:ext>
            </a:extLst>
          </p:cNvPr>
          <p:cNvSpPr>
            <a:spLocks noGrp="1"/>
          </p:cNvSpPr>
          <p:nvPr>
            <p:ph type="body" sz="quarter" idx="10"/>
          </p:nvPr>
        </p:nvSpPr>
        <p:spPr/>
        <p:txBody>
          <a:bodyPr/>
          <a:lstStyle/>
          <a:p>
            <a:r>
              <a:rPr lang="en-US" dirty="0"/>
              <a:t>Seismic design using </a:t>
            </a:r>
            <a:r>
              <a:rPr lang="en-US" dirty="0" err="1"/>
              <a:t>etaps</a:t>
            </a:r>
            <a:r>
              <a:rPr lang="en-US" dirty="0"/>
              <a:t> </a:t>
            </a:r>
          </a:p>
        </p:txBody>
      </p:sp>
      <p:pic>
        <p:nvPicPr>
          <p:cNvPr id="5" name="Picture 4" descr="ASCE 7-10 Seismic Loading">
            <a:extLst>
              <a:ext uri="{FF2B5EF4-FFF2-40B4-BE49-F238E27FC236}">
                <a16:creationId xmlns:a16="http://schemas.microsoft.com/office/drawing/2014/main" id="{9AF1532B-D246-4044-AAAE-762B58E71D9A}"/>
              </a:ext>
            </a:extLst>
          </p:cNvPr>
          <p:cNvPicPr/>
          <p:nvPr/>
        </p:nvPicPr>
        <p:blipFill>
          <a:blip r:embed="rId2">
            <a:extLst>
              <a:ext uri="{28A0092B-C50C-407E-A947-70E740481C1C}">
                <a14:useLocalDpi xmlns:a14="http://schemas.microsoft.com/office/drawing/2010/main" val="0"/>
              </a:ext>
            </a:extLst>
          </a:blip>
          <a:stretch>
            <a:fillRect/>
          </a:stretch>
        </p:blipFill>
        <p:spPr>
          <a:xfrm>
            <a:off x="1206573" y="1508124"/>
            <a:ext cx="7442752" cy="4862695"/>
          </a:xfrm>
          <a:prstGeom prst="rect">
            <a:avLst/>
          </a:prstGeom>
        </p:spPr>
      </p:pic>
    </p:spTree>
    <p:extLst>
      <p:ext uri="{BB962C8B-B14F-4D97-AF65-F5344CB8AC3E}">
        <p14:creationId xmlns:p14="http://schemas.microsoft.com/office/powerpoint/2010/main" val="196557808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B1C664D-71DA-4813-9BBE-764C85A14AB4}"/>
              </a:ext>
            </a:extLst>
          </p:cNvPr>
          <p:cNvSpPr>
            <a:spLocks noGrp="1"/>
          </p:cNvSpPr>
          <p:nvPr>
            <p:ph type="body" sz="quarter" idx="10"/>
          </p:nvPr>
        </p:nvSpPr>
        <p:spPr/>
        <p:txBody>
          <a:bodyPr/>
          <a:lstStyle/>
          <a:p>
            <a:r>
              <a:rPr lang="en-US" dirty="0"/>
              <a:t>Seismic design using </a:t>
            </a:r>
            <a:r>
              <a:rPr lang="en-US" dirty="0" err="1"/>
              <a:t>etaps</a:t>
            </a:r>
            <a:r>
              <a:rPr lang="en-US" dirty="0"/>
              <a:t> </a:t>
            </a:r>
          </a:p>
        </p:txBody>
      </p:sp>
      <p:sp>
        <p:nvSpPr>
          <p:cNvPr id="8" name="TextBox 7">
            <a:extLst>
              <a:ext uri="{FF2B5EF4-FFF2-40B4-BE49-F238E27FC236}">
                <a16:creationId xmlns:a16="http://schemas.microsoft.com/office/drawing/2014/main" id="{DA7CB25B-4A98-481D-AD5B-1F71EBED1806}"/>
              </a:ext>
            </a:extLst>
          </p:cNvPr>
          <p:cNvSpPr txBox="1"/>
          <p:nvPr/>
        </p:nvSpPr>
        <p:spPr>
          <a:xfrm>
            <a:off x="693295" y="1408199"/>
            <a:ext cx="6093500" cy="830997"/>
          </a:xfrm>
          <a:prstGeom prst="rect">
            <a:avLst/>
          </a:prstGeom>
          <a:noFill/>
        </p:spPr>
        <p:txBody>
          <a:bodyPr wrap="square">
            <a:spAutoFit/>
          </a:bodyPr>
          <a:lstStyle/>
          <a:p>
            <a:r>
              <a:rPr lang="en-US" sz="2400" dirty="0"/>
              <a:t>e-Check </a:t>
            </a:r>
            <a:r>
              <a:rPr lang="en-US" sz="2400" dirty="0" err="1"/>
              <a:t>etaps</a:t>
            </a:r>
            <a:r>
              <a:rPr lang="en-US" sz="2400" dirty="0"/>
              <a:t> Equivalent Lateral Force by comparing it with hand calculation </a:t>
            </a:r>
          </a:p>
        </p:txBody>
      </p:sp>
      <p:sp>
        <p:nvSpPr>
          <p:cNvPr id="12" name="TextBox 11">
            <a:extLst>
              <a:ext uri="{FF2B5EF4-FFF2-40B4-BE49-F238E27FC236}">
                <a16:creationId xmlns:a16="http://schemas.microsoft.com/office/drawing/2014/main" id="{DDC22F06-83A7-4A1B-8452-C8574D409417}"/>
              </a:ext>
            </a:extLst>
          </p:cNvPr>
          <p:cNvSpPr txBox="1"/>
          <p:nvPr/>
        </p:nvSpPr>
        <p:spPr>
          <a:xfrm>
            <a:off x="693295" y="2635893"/>
            <a:ext cx="6093500" cy="1477328"/>
          </a:xfrm>
          <a:prstGeom prst="rect">
            <a:avLst/>
          </a:prstGeom>
          <a:noFill/>
        </p:spPr>
        <p:txBody>
          <a:bodyPr wrap="square">
            <a:spAutoFit/>
          </a:bodyPr>
          <a:lstStyle/>
          <a:p>
            <a:r>
              <a:rPr lang="en-US" dirty="0" err="1"/>
              <a:t>Etaps</a:t>
            </a:r>
            <a:r>
              <a:rPr lang="en-US" dirty="0"/>
              <a:t> value = 8910.1 KN</a:t>
            </a:r>
          </a:p>
          <a:p>
            <a:endParaRPr lang="en-US" dirty="0"/>
          </a:p>
          <a:p>
            <a:r>
              <a:rPr lang="en-US" dirty="0"/>
              <a:t>Calculated = 8992.5 KN</a:t>
            </a:r>
          </a:p>
          <a:p>
            <a:endParaRPr lang="en-US" dirty="0"/>
          </a:p>
          <a:p>
            <a:r>
              <a:rPr lang="en-US" dirty="0"/>
              <a:t>Error = 0.9 % OK </a:t>
            </a:r>
          </a:p>
        </p:txBody>
      </p:sp>
      <p:pic>
        <p:nvPicPr>
          <p:cNvPr id="13" name="Picture 12" descr="Base Reactions">
            <a:extLst>
              <a:ext uri="{FF2B5EF4-FFF2-40B4-BE49-F238E27FC236}">
                <a16:creationId xmlns:a16="http://schemas.microsoft.com/office/drawing/2014/main" id="{BF08DB04-E04A-4E5A-A421-69309BF6E602}"/>
              </a:ext>
            </a:extLst>
          </p:cNvPr>
          <p:cNvPicPr/>
          <p:nvPr/>
        </p:nvPicPr>
        <p:blipFill>
          <a:blip r:embed="rId2">
            <a:extLst>
              <a:ext uri="{28A0092B-C50C-407E-A947-70E740481C1C}">
                <a14:useLocalDpi xmlns:a14="http://schemas.microsoft.com/office/drawing/2010/main" val="0"/>
              </a:ext>
            </a:extLst>
          </a:blip>
          <a:stretch>
            <a:fillRect/>
          </a:stretch>
        </p:blipFill>
        <p:spPr>
          <a:xfrm>
            <a:off x="3740045" y="2462031"/>
            <a:ext cx="6448040" cy="4108714"/>
          </a:xfrm>
          <a:prstGeom prst="rect">
            <a:avLst/>
          </a:prstGeom>
        </p:spPr>
      </p:pic>
    </p:spTree>
    <p:extLst>
      <p:ext uri="{BB962C8B-B14F-4D97-AF65-F5344CB8AC3E}">
        <p14:creationId xmlns:p14="http://schemas.microsoft.com/office/powerpoint/2010/main" val="236414072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D5F541C-E0BB-4DE1-B405-738E971CE7EF}"/>
              </a:ext>
            </a:extLst>
          </p:cNvPr>
          <p:cNvSpPr>
            <a:spLocks noGrp="1"/>
          </p:cNvSpPr>
          <p:nvPr>
            <p:ph type="body" sz="quarter" idx="10"/>
          </p:nvPr>
        </p:nvSpPr>
        <p:spPr/>
        <p:txBody>
          <a:bodyPr/>
          <a:lstStyle/>
          <a:p>
            <a:r>
              <a:rPr lang="en-US" dirty="0"/>
              <a:t>Seismic design using </a:t>
            </a:r>
            <a:r>
              <a:rPr lang="en-US" dirty="0" err="1"/>
              <a:t>etaps</a:t>
            </a:r>
            <a:r>
              <a:rPr lang="en-US" dirty="0"/>
              <a:t> </a:t>
            </a:r>
          </a:p>
        </p:txBody>
      </p:sp>
      <p:sp>
        <p:nvSpPr>
          <p:cNvPr id="8" name="TextBox 7">
            <a:extLst>
              <a:ext uri="{FF2B5EF4-FFF2-40B4-BE49-F238E27FC236}">
                <a16:creationId xmlns:a16="http://schemas.microsoft.com/office/drawing/2014/main" id="{C6819274-F3A6-4DD9-85AD-5EE3BE71B24E}"/>
              </a:ext>
            </a:extLst>
          </p:cNvPr>
          <p:cNvSpPr txBox="1"/>
          <p:nvPr/>
        </p:nvSpPr>
        <p:spPr>
          <a:xfrm>
            <a:off x="972443" y="1561688"/>
            <a:ext cx="6093500" cy="523220"/>
          </a:xfrm>
          <a:prstGeom prst="rect">
            <a:avLst/>
          </a:prstGeom>
          <a:noFill/>
        </p:spPr>
        <p:txBody>
          <a:bodyPr wrap="square">
            <a:spAutoFit/>
          </a:bodyPr>
          <a:lstStyle/>
          <a:p>
            <a:r>
              <a:rPr lang="en-US" sz="2800" dirty="0"/>
              <a:t>Define response spectrum to </a:t>
            </a:r>
            <a:r>
              <a:rPr lang="en-US" sz="2800" dirty="0" err="1"/>
              <a:t>etaps</a:t>
            </a:r>
            <a:r>
              <a:rPr lang="en-US" sz="2800" dirty="0"/>
              <a:t>. </a:t>
            </a:r>
          </a:p>
        </p:txBody>
      </p:sp>
      <p:sp>
        <p:nvSpPr>
          <p:cNvPr id="9" name="Chevron 3">
            <a:extLst>
              <a:ext uri="{FF2B5EF4-FFF2-40B4-BE49-F238E27FC236}">
                <a16:creationId xmlns:a16="http://schemas.microsoft.com/office/drawing/2014/main" id="{1A5AA9AC-AEC8-4FCF-9E3F-9832CA5684D2}"/>
              </a:ext>
            </a:extLst>
          </p:cNvPr>
          <p:cNvSpPr/>
          <p:nvPr/>
        </p:nvSpPr>
        <p:spPr>
          <a:xfrm>
            <a:off x="656636" y="1618537"/>
            <a:ext cx="269220" cy="409521"/>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13" name="TextBox 12">
            <a:extLst>
              <a:ext uri="{FF2B5EF4-FFF2-40B4-BE49-F238E27FC236}">
                <a16:creationId xmlns:a16="http://schemas.microsoft.com/office/drawing/2014/main" id="{0B4149BD-B004-47BF-973B-6737A6B565DB}"/>
              </a:ext>
            </a:extLst>
          </p:cNvPr>
          <p:cNvSpPr txBox="1"/>
          <p:nvPr/>
        </p:nvSpPr>
        <p:spPr>
          <a:xfrm>
            <a:off x="972443" y="2450428"/>
            <a:ext cx="6093500" cy="369332"/>
          </a:xfrm>
          <a:prstGeom prst="rect">
            <a:avLst/>
          </a:prstGeom>
          <a:noFill/>
        </p:spPr>
        <p:txBody>
          <a:bodyPr wrap="square">
            <a:spAutoFit/>
          </a:bodyPr>
          <a:lstStyle/>
          <a:p>
            <a:r>
              <a:rPr lang="en-US" dirty="0"/>
              <a:t>a-Define response spectrum function </a:t>
            </a:r>
          </a:p>
        </p:txBody>
      </p:sp>
      <p:sp>
        <p:nvSpPr>
          <p:cNvPr id="18" name="TextBox 17">
            <a:extLst>
              <a:ext uri="{FF2B5EF4-FFF2-40B4-BE49-F238E27FC236}">
                <a16:creationId xmlns:a16="http://schemas.microsoft.com/office/drawing/2014/main" id="{2E61978E-D16D-4389-A99D-C2AB31F371CE}"/>
              </a:ext>
            </a:extLst>
          </p:cNvPr>
          <p:cNvSpPr txBox="1"/>
          <p:nvPr/>
        </p:nvSpPr>
        <p:spPr>
          <a:xfrm>
            <a:off x="972443" y="3000614"/>
            <a:ext cx="6093500" cy="369332"/>
          </a:xfrm>
          <a:prstGeom prst="rect">
            <a:avLst/>
          </a:prstGeom>
          <a:noFill/>
        </p:spPr>
        <p:txBody>
          <a:bodyPr wrap="square">
            <a:spAutoFit/>
          </a:bodyPr>
          <a:lstStyle/>
          <a:p>
            <a:r>
              <a:rPr lang="en-US" dirty="0"/>
              <a:t>b-Define load cases for response spectrum in X and Y.</a:t>
            </a:r>
          </a:p>
        </p:txBody>
      </p:sp>
      <p:sp>
        <p:nvSpPr>
          <p:cNvPr id="22" name="TextBox 21">
            <a:extLst>
              <a:ext uri="{FF2B5EF4-FFF2-40B4-BE49-F238E27FC236}">
                <a16:creationId xmlns:a16="http://schemas.microsoft.com/office/drawing/2014/main" id="{DC9EBA37-2BC2-4674-BDC3-5713B9523E18}"/>
              </a:ext>
            </a:extLst>
          </p:cNvPr>
          <p:cNvSpPr txBox="1"/>
          <p:nvPr/>
        </p:nvSpPr>
        <p:spPr>
          <a:xfrm>
            <a:off x="1292901" y="3550800"/>
            <a:ext cx="6093500" cy="369332"/>
          </a:xfrm>
          <a:prstGeom prst="rect">
            <a:avLst/>
          </a:prstGeom>
          <a:noFill/>
        </p:spPr>
        <p:txBody>
          <a:bodyPr wrap="square">
            <a:spAutoFit/>
          </a:bodyPr>
          <a:lstStyle/>
          <a:p>
            <a:r>
              <a:rPr lang="pt-BR" dirty="0"/>
              <a:t>Scale factor = g * I/R = 9806.65 *1 /6 = 1634.44 </a:t>
            </a:r>
            <a:endParaRPr lang="en-US" dirty="0"/>
          </a:p>
        </p:txBody>
      </p:sp>
    </p:spTree>
    <p:extLst>
      <p:ext uri="{BB962C8B-B14F-4D97-AF65-F5344CB8AC3E}">
        <p14:creationId xmlns:p14="http://schemas.microsoft.com/office/powerpoint/2010/main" val="334965513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AD59D81-2655-498F-AE32-55DDB511CC31}"/>
              </a:ext>
            </a:extLst>
          </p:cNvPr>
          <p:cNvSpPr>
            <a:spLocks noGrp="1"/>
          </p:cNvSpPr>
          <p:nvPr>
            <p:ph type="body" sz="quarter" idx="10"/>
          </p:nvPr>
        </p:nvSpPr>
        <p:spPr/>
        <p:txBody>
          <a:bodyPr/>
          <a:lstStyle/>
          <a:p>
            <a:r>
              <a:rPr lang="en-US" sz="4000" dirty="0"/>
              <a:t>Response spectrum function </a:t>
            </a:r>
          </a:p>
        </p:txBody>
      </p:sp>
      <p:pic>
        <p:nvPicPr>
          <p:cNvPr id="3" name="Picture 2" descr="Response Spectrum ASCE 7-10 Function Definition">
            <a:extLst>
              <a:ext uri="{FF2B5EF4-FFF2-40B4-BE49-F238E27FC236}">
                <a16:creationId xmlns:a16="http://schemas.microsoft.com/office/drawing/2014/main" id="{AA8F9A2E-13E3-4EE8-AC89-6639004F797C}"/>
              </a:ext>
            </a:extLst>
          </p:cNvPr>
          <p:cNvPicPr/>
          <p:nvPr/>
        </p:nvPicPr>
        <p:blipFill>
          <a:blip r:embed="rId2">
            <a:extLst>
              <a:ext uri="{28A0092B-C50C-407E-A947-70E740481C1C}">
                <a14:useLocalDpi xmlns:a14="http://schemas.microsoft.com/office/drawing/2010/main" val="0"/>
              </a:ext>
            </a:extLst>
          </a:blip>
          <a:stretch>
            <a:fillRect/>
          </a:stretch>
        </p:blipFill>
        <p:spPr>
          <a:xfrm>
            <a:off x="809469" y="1154243"/>
            <a:ext cx="8304551" cy="5561350"/>
          </a:xfrm>
          <a:prstGeom prst="rect">
            <a:avLst/>
          </a:prstGeom>
        </p:spPr>
      </p:pic>
    </p:spTree>
    <p:extLst>
      <p:ext uri="{BB962C8B-B14F-4D97-AF65-F5344CB8AC3E}">
        <p14:creationId xmlns:p14="http://schemas.microsoft.com/office/powerpoint/2010/main" val="348888826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AD59D81-2655-498F-AE32-55DDB511CC31}"/>
              </a:ext>
            </a:extLst>
          </p:cNvPr>
          <p:cNvSpPr>
            <a:spLocks noGrp="1"/>
          </p:cNvSpPr>
          <p:nvPr>
            <p:ph type="body" sz="quarter" idx="10"/>
          </p:nvPr>
        </p:nvSpPr>
        <p:spPr/>
        <p:txBody>
          <a:bodyPr/>
          <a:lstStyle/>
          <a:p>
            <a:r>
              <a:rPr lang="en-US" dirty="0"/>
              <a:t>Load case in X for Eq. Analysis</a:t>
            </a:r>
          </a:p>
        </p:txBody>
      </p:sp>
      <p:pic>
        <p:nvPicPr>
          <p:cNvPr id="4" name="Picture 3" descr="Load Case Data">
            <a:extLst>
              <a:ext uri="{FF2B5EF4-FFF2-40B4-BE49-F238E27FC236}">
                <a16:creationId xmlns:a16="http://schemas.microsoft.com/office/drawing/2014/main" id="{89307DB5-A811-405C-9602-4A3DDFFED6B7}"/>
              </a:ext>
            </a:extLst>
          </p:cNvPr>
          <p:cNvPicPr/>
          <p:nvPr/>
        </p:nvPicPr>
        <p:blipFill>
          <a:blip r:embed="rId2">
            <a:extLst>
              <a:ext uri="{28A0092B-C50C-407E-A947-70E740481C1C}">
                <a14:useLocalDpi xmlns:a14="http://schemas.microsoft.com/office/drawing/2010/main" val="0"/>
              </a:ext>
            </a:extLst>
          </a:blip>
          <a:stretch>
            <a:fillRect/>
          </a:stretch>
        </p:blipFill>
        <p:spPr>
          <a:xfrm>
            <a:off x="1120738" y="1196422"/>
            <a:ext cx="6149492" cy="5661578"/>
          </a:xfrm>
          <a:prstGeom prst="rect">
            <a:avLst/>
          </a:prstGeom>
        </p:spPr>
      </p:pic>
    </p:spTree>
    <p:extLst>
      <p:ext uri="{BB962C8B-B14F-4D97-AF65-F5344CB8AC3E}">
        <p14:creationId xmlns:p14="http://schemas.microsoft.com/office/powerpoint/2010/main" val="9778838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AD59D81-2655-498F-AE32-55DDB511CC31}"/>
              </a:ext>
            </a:extLst>
          </p:cNvPr>
          <p:cNvSpPr>
            <a:spLocks noGrp="1"/>
          </p:cNvSpPr>
          <p:nvPr>
            <p:ph type="body" sz="quarter" idx="10"/>
          </p:nvPr>
        </p:nvSpPr>
        <p:spPr/>
        <p:txBody>
          <a:bodyPr/>
          <a:lstStyle/>
          <a:p>
            <a:r>
              <a:rPr lang="en-US" dirty="0"/>
              <a:t>Load case in Y for Eq. Analysis</a:t>
            </a:r>
          </a:p>
        </p:txBody>
      </p:sp>
      <p:pic>
        <p:nvPicPr>
          <p:cNvPr id="4" name="Picture 3" descr="Load Case Data">
            <a:extLst>
              <a:ext uri="{FF2B5EF4-FFF2-40B4-BE49-F238E27FC236}">
                <a16:creationId xmlns:a16="http://schemas.microsoft.com/office/drawing/2014/main" id="{8D0C75ED-FB0B-4E30-86C8-19DBC3A44D23}"/>
              </a:ext>
            </a:extLst>
          </p:cNvPr>
          <p:cNvPicPr/>
          <p:nvPr/>
        </p:nvPicPr>
        <p:blipFill>
          <a:blip r:embed="rId2">
            <a:extLst>
              <a:ext uri="{28A0092B-C50C-407E-A947-70E740481C1C}">
                <a14:useLocalDpi xmlns:a14="http://schemas.microsoft.com/office/drawing/2010/main" val="0"/>
              </a:ext>
            </a:extLst>
          </a:blip>
          <a:stretch>
            <a:fillRect/>
          </a:stretch>
        </p:blipFill>
        <p:spPr>
          <a:xfrm>
            <a:off x="972443" y="1129561"/>
            <a:ext cx="5638219" cy="5556052"/>
          </a:xfrm>
          <a:prstGeom prst="rect">
            <a:avLst/>
          </a:prstGeom>
        </p:spPr>
      </p:pic>
    </p:spTree>
    <p:extLst>
      <p:ext uri="{BB962C8B-B14F-4D97-AF65-F5344CB8AC3E}">
        <p14:creationId xmlns:p14="http://schemas.microsoft.com/office/powerpoint/2010/main" val="412938648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52B5720-E551-47F7-962C-7099D01E105D}"/>
              </a:ext>
            </a:extLst>
          </p:cNvPr>
          <p:cNvSpPr>
            <a:spLocks noGrp="1"/>
          </p:cNvSpPr>
          <p:nvPr>
            <p:ph type="body" sz="quarter" idx="10"/>
          </p:nvPr>
        </p:nvSpPr>
        <p:spPr/>
        <p:txBody>
          <a:bodyPr/>
          <a:lstStyle/>
          <a:p>
            <a:r>
              <a:rPr lang="en-US" dirty="0"/>
              <a:t>Seismic design using </a:t>
            </a:r>
            <a:r>
              <a:rPr lang="en-US" dirty="0" err="1"/>
              <a:t>etaps</a:t>
            </a:r>
            <a:r>
              <a:rPr lang="en-US" dirty="0"/>
              <a:t> </a:t>
            </a:r>
          </a:p>
        </p:txBody>
      </p:sp>
      <p:sp>
        <p:nvSpPr>
          <p:cNvPr id="6" name="TextBox 5">
            <a:extLst>
              <a:ext uri="{FF2B5EF4-FFF2-40B4-BE49-F238E27FC236}">
                <a16:creationId xmlns:a16="http://schemas.microsoft.com/office/drawing/2014/main" id="{1FAA1A6C-8D71-4578-B1B5-F5419B07FECA}"/>
              </a:ext>
            </a:extLst>
          </p:cNvPr>
          <p:cNvSpPr txBox="1"/>
          <p:nvPr/>
        </p:nvSpPr>
        <p:spPr>
          <a:xfrm>
            <a:off x="693295" y="1520944"/>
            <a:ext cx="9305144" cy="923330"/>
          </a:xfrm>
          <a:prstGeom prst="rect">
            <a:avLst/>
          </a:prstGeom>
          <a:noFill/>
        </p:spPr>
        <p:txBody>
          <a:bodyPr wrap="square">
            <a:spAutoFit/>
          </a:bodyPr>
          <a:lstStyle/>
          <a:p>
            <a:r>
              <a:rPr lang="en-US" dirty="0"/>
              <a:t>According to ASCE 7-10 the difference between RS and EQ methods need to be less than 15% If not modification factor shall be used the following table show the results of RS and the modification factor </a:t>
            </a:r>
          </a:p>
        </p:txBody>
      </p:sp>
      <p:sp>
        <p:nvSpPr>
          <p:cNvPr id="7" name="Chevron 3">
            <a:extLst>
              <a:ext uri="{FF2B5EF4-FFF2-40B4-BE49-F238E27FC236}">
                <a16:creationId xmlns:a16="http://schemas.microsoft.com/office/drawing/2014/main" id="{B2871C6F-13D9-4D09-92C1-59DCC80D9BDB}"/>
              </a:ext>
            </a:extLst>
          </p:cNvPr>
          <p:cNvSpPr/>
          <p:nvPr/>
        </p:nvSpPr>
        <p:spPr>
          <a:xfrm>
            <a:off x="239843" y="1520945"/>
            <a:ext cx="382249" cy="352826"/>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graphicFrame>
        <p:nvGraphicFramePr>
          <p:cNvPr id="11" name="Table 10">
            <a:extLst>
              <a:ext uri="{FF2B5EF4-FFF2-40B4-BE49-F238E27FC236}">
                <a16:creationId xmlns:a16="http://schemas.microsoft.com/office/drawing/2014/main" id="{77C5FE03-B6DE-412E-9058-070247EC16E6}"/>
              </a:ext>
            </a:extLst>
          </p:cNvPr>
          <p:cNvGraphicFramePr>
            <a:graphicFrameLocks noGrp="1"/>
          </p:cNvGraphicFramePr>
          <p:nvPr>
            <p:extLst>
              <p:ext uri="{D42A27DB-BD31-4B8C-83A1-F6EECF244321}">
                <p14:modId xmlns:p14="http://schemas.microsoft.com/office/powerpoint/2010/main" val="2813594022"/>
              </p:ext>
            </p:extLst>
          </p:nvPr>
        </p:nvGraphicFramePr>
        <p:xfrm>
          <a:off x="2668248" y="2668249"/>
          <a:ext cx="5891135" cy="2668807"/>
        </p:xfrm>
        <a:graphic>
          <a:graphicData uri="http://schemas.openxmlformats.org/drawingml/2006/table">
            <a:tbl>
              <a:tblPr firstRow="1" firstCol="1" bandRow="1">
                <a:tableStyleId>{5C22544A-7EE6-4342-B048-85BDC9FD1C3A}</a:tableStyleId>
              </a:tblPr>
              <a:tblGrid>
                <a:gridCol w="891014">
                  <a:extLst>
                    <a:ext uri="{9D8B030D-6E8A-4147-A177-3AD203B41FA5}">
                      <a16:colId xmlns:a16="http://schemas.microsoft.com/office/drawing/2014/main" val="1981502323"/>
                    </a:ext>
                  </a:extLst>
                </a:gridCol>
                <a:gridCol w="1039517">
                  <a:extLst>
                    <a:ext uri="{9D8B030D-6E8A-4147-A177-3AD203B41FA5}">
                      <a16:colId xmlns:a16="http://schemas.microsoft.com/office/drawing/2014/main" val="539811066"/>
                    </a:ext>
                  </a:extLst>
                </a:gridCol>
                <a:gridCol w="946703">
                  <a:extLst>
                    <a:ext uri="{9D8B030D-6E8A-4147-A177-3AD203B41FA5}">
                      <a16:colId xmlns:a16="http://schemas.microsoft.com/office/drawing/2014/main" val="2515324446"/>
                    </a:ext>
                  </a:extLst>
                </a:gridCol>
                <a:gridCol w="981044">
                  <a:extLst>
                    <a:ext uri="{9D8B030D-6E8A-4147-A177-3AD203B41FA5}">
                      <a16:colId xmlns:a16="http://schemas.microsoft.com/office/drawing/2014/main" val="357561279"/>
                    </a:ext>
                  </a:extLst>
                </a:gridCol>
                <a:gridCol w="909578">
                  <a:extLst>
                    <a:ext uri="{9D8B030D-6E8A-4147-A177-3AD203B41FA5}">
                      <a16:colId xmlns:a16="http://schemas.microsoft.com/office/drawing/2014/main" val="2154113874"/>
                    </a:ext>
                  </a:extLst>
                </a:gridCol>
                <a:gridCol w="1123279">
                  <a:extLst>
                    <a:ext uri="{9D8B030D-6E8A-4147-A177-3AD203B41FA5}">
                      <a16:colId xmlns:a16="http://schemas.microsoft.com/office/drawing/2014/main" val="660943446"/>
                    </a:ext>
                  </a:extLst>
                </a:gridCol>
              </a:tblGrid>
              <a:tr h="1157627">
                <a:tc>
                  <a:txBody>
                    <a:bodyPr/>
                    <a:lstStyle/>
                    <a:p>
                      <a:pPr marL="0" marR="0" algn="ctr">
                        <a:lnSpc>
                          <a:spcPct val="150000"/>
                        </a:lnSpc>
                        <a:spcBef>
                          <a:spcPts val="0"/>
                        </a:spcBef>
                        <a:spcAft>
                          <a:spcPts val="0"/>
                        </a:spcAft>
                      </a:pPr>
                      <a:r>
                        <a:rPr lang="en-US" sz="1200" b="1" dirty="0">
                          <a:effectLst/>
                          <a:latin typeface="+mn-lt"/>
                        </a:rPr>
                        <a:t>Axis</a:t>
                      </a:r>
                      <a:endParaRPr lang="en-US" sz="1200" b="1" dirty="0">
                        <a:effectLst/>
                        <a:latin typeface="+mn-lt"/>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200" b="1" dirty="0">
                          <a:effectLst/>
                          <a:latin typeface="+mn-lt"/>
                        </a:rPr>
                        <a:t>RS</a:t>
                      </a:r>
                      <a:endParaRPr lang="en-US" sz="1200" b="1" dirty="0">
                        <a:effectLst/>
                        <a:latin typeface="+mn-lt"/>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200" b="1">
                          <a:effectLst/>
                          <a:latin typeface="+mn-lt"/>
                        </a:rPr>
                        <a:t>EQ</a:t>
                      </a:r>
                      <a:endParaRPr lang="en-US" sz="1200" b="1">
                        <a:effectLst/>
                        <a:latin typeface="+mn-lt"/>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200" b="1">
                          <a:effectLst/>
                          <a:latin typeface="+mn-lt"/>
                        </a:rPr>
                        <a:t>difference</a:t>
                      </a:r>
                      <a:endParaRPr lang="en-US" sz="1200" b="1">
                        <a:effectLst/>
                        <a:latin typeface="+mn-lt"/>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200" b="1">
                          <a:effectLst/>
                          <a:latin typeface="+mn-lt"/>
                        </a:rPr>
                        <a:t>%diff</a:t>
                      </a:r>
                      <a:endParaRPr lang="en-US" sz="1200" b="1">
                        <a:effectLst/>
                        <a:latin typeface="+mn-lt"/>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200" b="1">
                          <a:effectLst/>
                          <a:latin typeface="+mn-lt"/>
                        </a:rPr>
                        <a:t>modification </a:t>
                      </a:r>
                      <a:br>
                        <a:rPr lang="en-US" sz="1200" b="1">
                          <a:effectLst/>
                          <a:latin typeface="+mn-lt"/>
                        </a:rPr>
                      </a:br>
                      <a:r>
                        <a:rPr lang="en-US" sz="1200" b="1">
                          <a:effectLst/>
                          <a:latin typeface="+mn-lt"/>
                        </a:rPr>
                        <a:t>FACTOR</a:t>
                      </a:r>
                      <a:endParaRPr lang="en-US" sz="1200" b="1">
                        <a:effectLst/>
                        <a:latin typeface="+mn-lt"/>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843980234"/>
                  </a:ext>
                </a:extLst>
              </a:tr>
              <a:tr h="755590">
                <a:tc>
                  <a:txBody>
                    <a:bodyPr/>
                    <a:lstStyle/>
                    <a:p>
                      <a:pPr marL="0" marR="0" algn="ctr">
                        <a:lnSpc>
                          <a:spcPct val="150000"/>
                        </a:lnSpc>
                        <a:spcBef>
                          <a:spcPts val="0"/>
                        </a:spcBef>
                        <a:spcAft>
                          <a:spcPts val="0"/>
                        </a:spcAft>
                      </a:pPr>
                      <a:r>
                        <a:rPr lang="en-US" sz="1200" b="1">
                          <a:effectLst/>
                          <a:latin typeface="+mn-lt"/>
                        </a:rPr>
                        <a:t>x</a:t>
                      </a:r>
                      <a:endParaRPr lang="en-US" sz="1200" b="1">
                        <a:effectLst/>
                        <a:latin typeface="+mn-lt"/>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200" b="1">
                          <a:effectLst/>
                          <a:latin typeface="+mn-lt"/>
                        </a:rPr>
                        <a:t>6683.01</a:t>
                      </a:r>
                      <a:endParaRPr lang="en-US" sz="1200" b="1">
                        <a:effectLst/>
                        <a:latin typeface="+mn-lt"/>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200" b="1">
                          <a:effectLst/>
                          <a:latin typeface="+mn-lt"/>
                        </a:rPr>
                        <a:t>8910.1</a:t>
                      </a:r>
                      <a:endParaRPr lang="en-US" sz="1200" b="1">
                        <a:effectLst/>
                        <a:latin typeface="+mn-lt"/>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200" b="1">
                          <a:effectLst/>
                          <a:latin typeface="+mn-lt"/>
                        </a:rPr>
                        <a:t>2227</a:t>
                      </a:r>
                      <a:endParaRPr lang="en-US" sz="1200" b="1">
                        <a:effectLst/>
                        <a:latin typeface="+mn-lt"/>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200" b="1" dirty="0">
                          <a:effectLst/>
                          <a:latin typeface="+mn-lt"/>
                        </a:rPr>
                        <a:t>24.9951</a:t>
                      </a:r>
                      <a:endParaRPr lang="en-US" sz="1200" b="1" dirty="0">
                        <a:effectLst/>
                        <a:latin typeface="+mn-lt"/>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200" b="1">
                          <a:effectLst/>
                          <a:latin typeface="+mn-lt"/>
                        </a:rPr>
                        <a:t>1.13</a:t>
                      </a:r>
                      <a:endParaRPr lang="en-US" sz="1200" b="1">
                        <a:effectLst/>
                        <a:latin typeface="+mn-lt"/>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454929435"/>
                  </a:ext>
                </a:extLst>
              </a:tr>
              <a:tr h="755590">
                <a:tc>
                  <a:txBody>
                    <a:bodyPr/>
                    <a:lstStyle/>
                    <a:p>
                      <a:pPr marL="0" marR="0" algn="ctr">
                        <a:lnSpc>
                          <a:spcPct val="150000"/>
                        </a:lnSpc>
                        <a:spcBef>
                          <a:spcPts val="0"/>
                        </a:spcBef>
                        <a:spcAft>
                          <a:spcPts val="0"/>
                        </a:spcAft>
                      </a:pPr>
                      <a:r>
                        <a:rPr lang="en-US" sz="1200" b="1">
                          <a:effectLst/>
                          <a:latin typeface="+mn-lt"/>
                        </a:rPr>
                        <a:t>y</a:t>
                      </a:r>
                      <a:endParaRPr lang="en-US" sz="1200" b="1">
                        <a:effectLst/>
                        <a:latin typeface="+mn-lt"/>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200" b="1">
                          <a:effectLst/>
                          <a:latin typeface="+mn-lt"/>
                        </a:rPr>
                        <a:t>6679.885</a:t>
                      </a:r>
                      <a:endParaRPr lang="en-US" sz="1200" b="1">
                        <a:effectLst/>
                        <a:latin typeface="+mn-lt"/>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200" b="1">
                          <a:effectLst/>
                          <a:latin typeface="+mn-lt"/>
                        </a:rPr>
                        <a:t>8910.1</a:t>
                      </a:r>
                      <a:endParaRPr lang="en-US" sz="1200" b="1">
                        <a:effectLst/>
                        <a:latin typeface="+mn-lt"/>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200" b="1">
                          <a:effectLst/>
                          <a:latin typeface="+mn-lt"/>
                        </a:rPr>
                        <a:t>2230</a:t>
                      </a:r>
                      <a:endParaRPr lang="en-US" sz="1200" b="1">
                        <a:effectLst/>
                        <a:latin typeface="+mn-lt"/>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200" b="1">
                          <a:effectLst/>
                          <a:latin typeface="+mn-lt"/>
                        </a:rPr>
                        <a:t>25.0302</a:t>
                      </a:r>
                      <a:endParaRPr lang="en-US" sz="1200" b="1">
                        <a:effectLst/>
                        <a:latin typeface="+mn-lt"/>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200" b="1" dirty="0">
                          <a:effectLst/>
                          <a:latin typeface="+mn-lt"/>
                        </a:rPr>
                        <a:t>1.13</a:t>
                      </a:r>
                      <a:endParaRPr lang="en-US" sz="1200" b="1" dirty="0">
                        <a:effectLst/>
                        <a:latin typeface="+mn-lt"/>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412327207"/>
                  </a:ext>
                </a:extLst>
              </a:tr>
            </a:tbl>
          </a:graphicData>
        </a:graphic>
      </p:graphicFrame>
      <p:sp>
        <p:nvSpPr>
          <p:cNvPr id="13" name="TextBox 12">
            <a:extLst>
              <a:ext uri="{FF2B5EF4-FFF2-40B4-BE49-F238E27FC236}">
                <a16:creationId xmlns:a16="http://schemas.microsoft.com/office/drawing/2014/main" id="{1A787C01-A4A9-49CD-A066-AC2422521139}"/>
              </a:ext>
            </a:extLst>
          </p:cNvPr>
          <p:cNvSpPr txBox="1"/>
          <p:nvPr/>
        </p:nvSpPr>
        <p:spPr>
          <a:xfrm>
            <a:off x="622092" y="5561031"/>
            <a:ext cx="6093500" cy="458074"/>
          </a:xfrm>
          <a:prstGeom prst="rect">
            <a:avLst/>
          </a:prstGeom>
          <a:noFill/>
        </p:spPr>
        <p:txBody>
          <a:bodyPr wrap="square">
            <a:spAutoFit/>
          </a:bodyPr>
          <a:lstStyle/>
          <a:p>
            <a:pPr marL="228600" marR="0">
              <a:lnSpc>
                <a:spcPct val="150000"/>
              </a:lnSpc>
              <a:spcBef>
                <a:spcPts val="0"/>
              </a:spcBef>
              <a:spcAft>
                <a:spcPts val="800"/>
              </a:spcAft>
            </a:pPr>
            <a:r>
              <a:rPr lang="en-US" sz="1800" dirty="0">
                <a:effectLst/>
                <a:ea typeface="Calibri" panose="020F0502020204030204" pitchFamily="34" charset="0"/>
                <a:cs typeface="Arial" panose="020B0604020202020204" pitchFamily="34" charset="0"/>
              </a:rPr>
              <a:t>Scale factor become 1853</a:t>
            </a:r>
          </a:p>
        </p:txBody>
      </p:sp>
      <p:sp>
        <p:nvSpPr>
          <p:cNvPr id="17" name="TextBox 16">
            <a:extLst>
              <a:ext uri="{FF2B5EF4-FFF2-40B4-BE49-F238E27FC236}">
                <a16:creationId xmlns:a16="http://schemas.microsoft.com/office/drawing/2014/main" id="{610FF3EB-BB87-4657-BEAA-E6A8EEFFFE91}"/>
              </a:ext>
            </a:extLst>
          </p:cNvPr>
          <p:cNvSpPr txBox="1"/>
          <p:nvPr/>
        </p:nvSpPr>
        <p:spPr>
          <a:xfrm>
            <a:off x="867512" y="6058414"/>
            <a:ext cx="6093500" cy="369332"/>
          </a:xfrm>
          <a:prstGeom prst="rect">
            <a:avLst/>
          </a:prstGeom>
          <a:noFill/>
        </p:spPr>
        <p:txBody>
          <a:bodyPr wrap="square">
            <a:spAutoFit/>
          </a:bodyPr>
          <a:lstStyle/>
          <a:p>
            <a:r>
              <a:rPr lang="en-US" dirty="0"/>
              <a:t>Difference &lt; 15% ok </a:t>
            </a:r>
          </a:p>
        </p:txBody>
      </p:sp>
    </p:spTree>
    <p:extLst>
      <p:ext uri="{BB962C8B-B14F-4D97-AF65-F5344CB8AC3E}">
        <p14:creationId xmlns:p14="http://schemas.microsoft.com/office/powerpoint/2010/main" val="17660224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sz="quarter" idx="10"/>
          </p:nvPr>
        </p:nvSpPr>
        <p:spPr/>
        <p:txBody>
          <a:bodyPr/>
          <a:lstStyle/>
          <a:p>
            <a:r>
              <a:rPr lang="en-US" dirty="0"/>
              <a:t>Model Seismic Checks</a:t>
            </a:r>
          </a:p>
        </p:txBody>
      </p:sp>
      <p:sp>
        <p:nvSpPr>
          <p:cNvPr id="3" name="Rectangle 3">
            <a:extLst>
              <a:ext uri="{FF2B5EF4-FFF2-40B4-BE49-F238E27FC236}">
                <a16:creationId xmlns:a16="http://schemas.microsoft.com/office/drawing/2014/main" id="{EA8DE956-35F2-4660-A2B9-715F9AE33866}"/>
              </a:ext>
            </a:extLst>
          </p:cNvPr>
          <p:cNvSpPr/>
          <p:nvPr/>
        </p:nvSpPr>
        <p:spPr>
          <a:xfrm>
            <a:off x="570029" y="1135737"/>
            <a:ext cx="12192000" cy="600293"/>
          </a:xfrm>
          <a:prstGeom prst="rect">
            <a:avLst/>
          </a:prstGeom>
        </p:spPr>
        <p:txBody>
          <a:bodyPr wrap="square">
            <a:spAutoFit/>
          </a:bodyPr>
          <a:lstStyle/>
          <a:p>
            <a:pPr>
              <a:lnSpc>
                <a:spcPct val="150000"/>
              </a:lnSpc>
              <a:spcAft>
                <a:spcPts val="800"/>
              </a:spcAft>
            </a:pPr>
            <a:r>
              <a:rPr lang="en-US" sz="25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Period check.</a:t>
            </a:r>
          </a:p>
        </p:txBody>
      </p:sp>
      <p:sp>
        <p:nvSpPr>
          <p:cNvPr id="4" name="مستطيل 3"/>
          <p:cNvSpPr/>
          <p:nvPr/>
        </p:nvSpPr>
        <p:spPr>
          <a:xfrm>
            <a:off x="638848" y="1993234"/>
            <a:ext cx="11107391" cy="369332"/>
          </a:xfrm>
          <a:prstGeom prst="rect">
            <a:avLst/>
          </a:prstGeom>
        </p:spPr>
        <p:txBody>
          <a:bodyPr wrap="square">
            <a:spAutoFit/>
          </a:bodyPr>
          <a:lstStyle/>
          <a:p>
            <a:pPr lvl="0"/>
            <a:r>
              <a:rPr lang="en-US" sz="1800" dirty="0">
                <a:effectLst/>
                <a:latin typeface="Times New Roman" panose="02020603050405020304" pitchFamily="18" charset="0"/>
                <a:ea typeface="Calibri" panose="020F0502020204030204" pitchFamily="34" charset="0"/>
                <a:cs typeface="Arial" panose="020B0604020202020204" pitchFamily="34" charset="0"/>
              </a:rPr>
              <a:t>Ta = Ct * </a:t>
            </a:r>
            <a:r>
              <a:rPr lang="en-US" sz="1800" dirty="0" err="1">
                <a:effectLst/>
                <a:latin typeface="Times New Roman" panose="02020603050405020304" pitchFamily="18" charset="0"/>
                <a:ea typeface="Calibri" panose="020F0502020204030204" pitchFamily="34" charset="0"/>
                <a:cs typeface="Arial" panose="020B0604020202020204" pitchFamily="34" charset="0"/>
              </a:rPr>
              <a:t>h</a:t>
            </a:r>
            <a:r>
              <a:rPr lang="en-US" sz="1800" baseline="-25000" dirty="0" err="1">
                <a:effectLst/>
                <a:latin typeface="Times New Roman" panose="02020603050405020304" pitchFamily="18" charset="0"/>
                <a:ea typeface="Calibri" panose="020F0502020204030204" pitchFamily="34" charset="0"/>
                <a:cs typeface="Arial" panose="020B0604020202020204" pitchFamily="34" charset="0"/>
              </a:rPr>
              <a:t>n</a:t>
            </a:r>
            <a:r>
              <a:rPr lang="en-US" sz="1800" baseline="30000" dirty="0" err="1">
                <a:effectLst/>
                <a:latin typeface="Times New Roman" panose="02020603050405020304" pitchFamily="18" charset="0"/>
                <a:ea typeface="Calibri" panose="020F0502020204030204" pitchFamily="34" charset="0"/>
                <a:cs typeface="Arial" panose="020B0604020202020204" pitchFamily="34" charset="0"/>
              </a:rPr>
              <a:t>x</a:t>
            </a:r>
            <a:r>
              <a:rPr lang="en-US" sz="1800" baseline="30000" dirty="0">
                <a:effectLst/>
                <a:latin typeface="Times New Roman" panose="02020603050405020304" pitchFamily="18" charset="0"/>
                <a:ea typeface="Calibri" panose="020F0502020204030204" pitchFamily="34" charset="0"/>
                <a:cs typeface="Arial" panose="020B0604020202020204" pitchFamily="34" charset="0"/>
              </a:rPr>
              <a:t>   </a:t>
            </a:r>
            <a:r>
              <a:rPr lang="en-US" sz="1800" dirty="0">
                <a:effectLst/>
                <a:latin typeface="Times New Roman" panose="02020603050405020304" pitchFamily="18" charset="0"/>
                <a:ea typeface="Calibri" panose="020F0502020204030204" pitchFamily="34" charset="0"/>
                <a:cs typeface="Arial" panose="020B0604020202020204" pitchFamily="34" charset="0"/>
              </a:rPr>
              <a:t> </a:t>
            </a:r>
            <a:endParaRPr lang="ar-SA" sz="2200" dirty="0">
              <a:latin typeface="Times New Roman" pitchFamily="18" charset="0"/>
              <a:cs typeface="Times New Roman" pitchFamily="18" charset="0"/>
            </a:endParaRPr>
          </a:p>
        </p:txBody>
      </p:sp>
      <p:sp>
        <p:nvSpPr>
          <p:cNvPr id="9" name="Rectangle 8">
            <a:extLst>
              <a:ext uri="{FF2B5EF4-FFF2-40B4-BE49-F238E27FC236}">
                <a16:creationId xmlns:a16="http://schemas.microsoft.com/office/drawing/2014/main" id="{09FFB6D0-AB48-48B8-ABD9-65AEB9B0BB00}"/>
              </a:ext>
            </a:extLst>
          </p:cNvPr>
          <p:cNvSpPr/>
          <p:nvPr/>
        </p:nvSpPr>
        <p:spPr>
          <a:xfrm>
            <a:off x="638848" y="3839286"/>
            <a:ext cx="1103187" cy="458074"/>
          </a:xfrm>
          <a:prstGeom prst="rect">
            <a:avLst/>
          </a:prstGeom>
        </p:spPr>
        <p:txBody>
          <a:bodyPr wrap="none">
            <a:spAutoFit/>
          </a:bodyPr>
          <a:lstStyle/>
          <a:p>
            <a:pPr marL="0" marR="0">
              <a:lnSpc>
                <a:spcPct val="150000"/>
              </a:lnSpc>
              <a:spcBef>
                <a:spcPts val="0"/>
              </a:spcBef>
              <a:spcAft>
                <a:spcPts val="0"/>
              </a:spcAft>
            </a:pPr>
            <a:r>
              <a:rPr lang="en-US" sz="1800">
                <a:solidFill>
                  <a:srgbClr val="000000"/>
                </a:solidFill>
                <a:effectLst/>
                <a:latin typeface="Times New Roman" panose="02020603050405020304" pitchFamily="18" charset="0"/>
                <a:ea typeface="Times New Roman" panose="02020603050405020304" pitchFamily="18" charset="0"/>
              </a:rPr>
              <a:t>Cu = 1.44</a:t>
            </a:r>
          </a:p>
        </p:txBody>
      </p:sp>
      <p:sp>
        <p:nvSpPr>
          <p:cNvPr id="8" name="TextBox 7">
            <a:extLst>
              <a:ext uri="{FF2B5EF4-FFF2-40B4-BE49-F238E27FC236}">
                <a16:creationId xmlns:a16="http://schemas.microsoft.com/office/drawing/2014/main" id="{09E2C982-E633-4B27-ADB1-23D68A308F50}"/>
              </a:ext>
            </a:extLst>
          </p:cNvPr>
          <p:cNvSpPr txBox="1"/>
          <p:nvPr/>
        </p:nvSpPr>
        <p:spPr>
          <a:xfrm>
            <a:off x="570029" y="2362566"/>
            <a:ext cx="6378314" cy="976165"/>
          </a:xfrm>
          <a:prstGeom prst="rect">
            <a:avLst/>
          </a:prstGeom>
          <a:noFill/>
        </p:spPr>
        <p:txBody>
          <a:bodyPr wrap="square">
            <a:spAutoFit/>
          </a:bodyPr>
          <a:lstStyle/>
          <a:p>
            <a:pPr marL="0" marR="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Ct = 0.0488 </a:t>
            </a:r>
          </a:p>
          <a:p>
            <a:pPr marL="0" marR="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X = 0.75 </a:t>
            </a:r>
          </a:p>
        </p:txBody>
      </p:sp>
      <p:pic>
        <p:nvPicPr>
          <p:cNvPr id="10" name="Picture 9">
            <a:extLst>
              <a:ext uri="{FF2B5EF4-FFF2-40B4-BE49-F238E27FC236}">
                <a16:creationId xmlns:a16="http://schemas.microsoft.com/office/drawing/2014/main" id="{E2EE15CB-EF50-45B2-9FA9-7E30F26C03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38466" y="1837733"/>
            <a:ext cx="5758814" cy="2305050"/>
          </a:xfrm>
          <a:prstGeom prst="rect">
            <a:avLst/>
          </a:prstGeom>
        </p:spPr>
      </p:pic>
      <p:sp>
        <p:nvSpPr>
          <p:cNvPr id="12" name="TextBox 11">
            <a:extLst>
              <a:ext uri="{FF2B5EF4-FFF2-40B4-BE49-F238E27FC236}">
                <a16:creationId xmlns:a16="http://schemas.microsoft.com/office/drawing/2014/main" id="{926B4087-CF14-4621-BDB4-334175592ED9}"/>
              </a:ext>
            </a:extLst>
          </p:cNvPr>
          <p:cNvSpPr txBox="1"/>
          <p:nvPr/>
        </p:nvSpPr>
        <p:spPr>
          <a:xfrm>
            <a:off x="624261" y="3339074"/>
            <a:ext cx="6378314" cy="458074"/>
          </a:xfrm>
          <a:prstGeom prst="rect">
            <a:avLst/>
          </a:prstGeom>
          <a:noFill/>
        </p:spPr>
        <p:txBody>
          <a:bodyPr wrap="square">
            <a:spAutoFit/>
          </a:bodyPr>
          <a:lstStyle/>
          <a:p>
            <a:pPr marL="0" marR="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Then Ta = 0.625 s</a:t>
            </a:r>
          </a:p>
        </p:txBody>
      </p:sp>
      <p:pic>
        <p:nvPicPr>
          <p:cNvPr id="13" name="Picture 12">
            <a:extLst>
              <a:ext uri="{FF2B5EF4-FFF2-40B4-BE49-F238E27FC236}">
                <a16:creationId xmlns:a16="http://schemas.microsoft.com/office/drawing/2014/main" id="{7661E569-3776-4AF7-AED3-506F6A5A859E}"/>
              </a:ext>
            </a:extLst>
          </p:cNvPr>
          <p:cNvPicPr/>
          <p:nvPr/>
        </p:nvPicPr>
        <p:blipFill>
          <a:blip r:embed="rId3">
            <a:extLst>
              <a:ext uri="{28A0092B-C50C-407E-A947-70E740481C1C}">
                <a14:useLocalDpi xmlns:a14="http://schemas.microsoft.com/office/drawing/2010/main" val="0"/>
              </a:ext>
            </a:extLst>
          </a:blip>
          <a:stretch>
            <a:fillRect/>
          </a:stretch>
        </p:blipFill>
        <p:spPr>
          <a:xfrm>
            <a:off x="8070741" y="1698122"/>
            <a:ext cx="3990975" cy="2305050"/>
          </a:xfrm>
          <a:prstGeom prst="rect">
            <a:avLst/>
          </a:prstGeom>
        </p:spPr>
      </p:pic>
      <p:pic>
        <p:nvPicPr>
          <p:cNvPr id="17" name="Picture 16">
            <a:extLst>
              <a:ext uri="{FF2B5EF4-FFF2-40B4-BE49-F238E27FC236}">
                <a16:creationId xmlns:a16="http://schemas.microsoft.com/office/drawing/2014/main" id="{AB757D33-F930-49B0-9FFE-6A9DF15C4F9F}"/>
              </a:ext>
            </a:extLst>
          </p:cNvPr>
          <p:cNvPicPr>
            <a:picLocks noChangeAspect="1"/>
          </p:cNvPicPr>
          <p:nvPr/>
        </p:nvPicPr>
        <p:blipFill rotWithShape="1">
          <a:blip r:embed="rId4">
            <a:extLst>
              <a:ext uri="{28A0092B-C50C-407E-A947-70E740481C1C}">
                <a14:useLocalDpi xmlns:a14="http://schemas.microsoft.com/office/drawing/2010/main" val="0"/>
              </a:ext>
            </a:extLst>
          </a:blip>
          <a:srcRect b="69887"/>
          <a:stretch/>
        </p:blipFill>
        <p:spPr>
          <a:xfrm>
            <a:off x="3537918" y="4170510"/>
            <a:ext cx="7742658" cy="1993487"/>
          </a:xfrm>
          <a:prstGeom prst="rect">
            <a:avLst/>
          </a:prstGeom>
        </p:spPr>
      </p:pic>
      <p:sp>
        <p:nvSpPr>
          <p:cNvPr id="19" name="TextBox 18">
            <a:extLst>
              <a:ext uri="{FF2B5EF4-FFF2-40B4-BE49-F238E27FC236}">
                <a16:creationId xmlns:a16="http://schemas.microsoft.com/office/drawing/2014/main" id="{184CCEC6-2C0A-405F-9531-432551A5ECD3}"/>
              </a:ext>
            </a:extLst>
          </p:cNvPr>
          <p:cNvSpPr txBox="1"/>
          <p:nvPr/>
        </p:nvSpPr>
        <p:spPr>
          <a:xfrm>
            <a:off x="570029" y="4275975"/>
            <a:ext cx="6378314" cy="458074"/>
          </a:xfrm>
          <a:prstGeom prst="rect">
            <a:avLst/>
          </a:prstGeom>
          <a:noFill/>
        </p:spPr>
        <p:txBody>
          <a:bodyPr wrap="square">
            <a:spAutoFit/>
          </a:bodyPr>
          <a:lstStyle/>
          <a:p>
            <a:pPr marL="0" marR="0">
              <a:lnSpc>
                <a:spcPct val="150000"/>
              </a:lnSpc>
              <a:spcBef>
                <a:spcPts val="0"/>
              </a:spcBef>
              <a:spcAft>
                <a:spcPts val="0"/>
              </a:spcAft>
            </a:pPr>
            <a:r>
              <a:rPr lang="en-US" sz="1800" dirty="0" err="1">
                <a:solidFill>
                  <a:srgbClr val="000000"/>
                </a:solidFill>
                <a:effectLst/>
                <a:latin typeface="Times New Roman" panose="02020603050405020304" pitchFamily="18" charset="0"/>
                <a:ea typeface="Times New Roman" panose="02020603050405020304" pitchFamily="18" charset="0"/>
              </a:rPr>
              <a:t>Tetaps</a:t>
            </a:r>
            <a:r>
              <a:rPr lang="en-US" sz="1800" dirty="0">
                <a:solidFill>
                  <a:srgbClr val="000000"/>
                </a:solidFill>
                <a:effectLst/>
                <a:latin typeface="Times New Roman" panose="02020603050405020304" pitchFamily="18" charset="0"/>
                <a:ea typeface="Times New Roman" panose="02020603050405020304" pitchFamily="18" charset="0"/>
              </a:rPr>
              <a:t> = 0.67 s </a:t>
            </a:r>
          </a:p>
        </p:txBody>
      </p:sp>
      <p:sp>
        <p:nvSpPr>
          <p:cNvPr id="21" name="TextBox 20">
            <a:extLst>
              <a:ext uri="{FF2B5EF4-FFF2-40B4-BE49-F238E27FC236}">
                <a16:creationId xmlns:a16="http://schemas.microsoft.com/office/drawing/2014/main" id="{92F97CA0-50EE-4D28-B599-EB0D1D29BCA2}"/>
              </a:ext>
            </a:extLst>
          </p:cNvPr>
          <p:cNvSpPr txBox="1"/>
          <p:nvPr/>
        </p:nvSpPr>
        <p:spPr>
          <a:xfrm>
            <a:off x="570029" y="4957186"/>
            <a:ext cx="6378314" cy="976165"/>
          </a:xfrm>
          <a:prstGeom prst="rect">
            <a:avLst/>
          </a:prstGeom>
          <a:noFill/>
        </p:spPr>
        <p:txBody>
          <a:bodyPr wrap="square">
            <a:spAutoFit/>
          </a:bodyPr>
          <a:lstStyle/>
          <a:p>
            <a:pPr marL="0" marR="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Cu * Ta = 1.44*0.625 = 0.9s </a:t>
            </a:r>
          </a:p>
          <a:p>
            <a:pPr marL="0" marR="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0.67&lt;0.9 Okay </a:t>
            </a:r>
          </a:p>
        </p:txBody>
      </p:sp>
    </p:spTree>
    <p:extLst>
      <p:ext uri="{BB962C8B-B14F-4D97-AF65-F5344CB8AC3E}">
        <p14:creationId xmlns:p14="http://schemas.microsoft.com/office/powerpoint/2010/main" val="74257229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2DDB9CB-EC99-4D2D-93AA-35ADF25B575E}"/>
              </a:ext>
            </a:extLst>
          </p:cNvPr>
          <p:cNvSpPr>
            <a:spLocks noGrp="1"/>
          </p:cNvSpPr>
          <p:nvPr>
            <p:ph type="body" sz="quarter" idx="10"/>
          </p:nvPr>
        </p:nvSpPr>
        <p:spPr/>
        <p:txBody>
          <a:bodyPr/>
          <a:lstStyle/>
          <a:p>
            <a:r>
              <a:rPr lang="en-US" dirty="0"/>
              <a:t>Model Seismic Checks</a:t>
            </a:r>
          </a:p>
        </p:txBody>
      </p:sp>
      <p:sp>
        <p:nvSpPr>
          <p:cNvPr id="6" name="TextBox 5">
            <a:extLst>
              <a:ext uri="{FF2B5EF4-FFF2-40B4-BE49-F238E27FC236}">
                <a16:creationId xmlns:a16="http://schemas.microsoft.com/office/drawing/2014/main" id="{D83DC0DF-458D-4EEA-B7B7-86419939631D}"/>
              </a:ext>
            </a:extLst>
          </p:cNvPr>
          <p:cNvSpPr txBox="1"/>
          <p:nvPr/>
        </p:nvSpPr>
        <p:spPr>
          <a:xfrm>
            <a:off x="972443" y="1696600"/>
            <a:ext cx="6093500" cy="461665"/>
          </a:xfrm>
          <a:prstGeom prst="rect">
            <a:avLst/>
          </a:prstGeom>
          <a:noFill/>
        </p:spPr>
        <p:txBody>
          <a:bodyPr wrap="square">
            <a:spAutoFit/>
          </a:bodyPr>
          <a:lstStyle/>
          <a:p>
            <a:pPr marL="342900" indent="-342900">
              <a:buFont typeface="Wingdings" panose="05000000000000000000" pitchFamily="2" charset="2"/>
              <a:buChar char="§"/>
            </a:pPr>
            <a:r>
              <a:rPr lang="en-US" sz="2400" dirty="0"/>
              <a:t>Model participation mass ratio check</a:t>
            </a:r>
          </a:p>
        </p:txBody>
      </p:sp>
      <p:pic>
        <p:nvPicPr>
          <p:cNvPr id="7" name="Picture 6" descr="Modal Participating Mass Ratios">
            <a:extLst>
              <a:ext uri="{FF2B5EF4-FFF2-40B4-BE49-F238E27FC236}">
                <a16:creationId xmlns:a16="http://schemas.microsoft.com/office/drawing/2014/main" id="{D9324353-E04F-4428-A461-B017998B6574}"/>
              </a:ext>
            </a:extLst>
          </p:cNvPr>
          <p:cNvPicPr/>
          <p:nvPr/>
        </p:nvPicPr>
        <p:blipFill rotWithShape="1">
          <a:blip r:embed="rId2">
            <a:extLst>
              <a:ext uri="{28A0092B-C50C-407E-A947-70E740481C1C}">
                <a14:useLocalDpi xmlns:a14="http://schemas.microsoft.com/office/drawing/2010/main" val="0"/>
              </a:ext>
            </a:extLst>
          </a:blip>
          <a:srcRect l="3605" b="35724"/>
          <a:stretch/>
        </p:blipFill>
        <p:spPr bwMode="auto">
          <a:xfrm>
            <a:off x="1772927" y="2158265"/>
            <a:ext cx="8646145" cy="3291653"/>
          </a:xfrm>
          <a:prstGeom prst="rect">
            <a:avLst/>
          </a:prstGeom>
          <a:ln>
            <a:noFill/>
          </a:ln>
          <a:extLst>
            <a:ext uri="{53640926-AAD7-44D8-BBD7-CCE9431645EC}">
              <a14:shadowObscured xmlns:a14="http://schemas.microsoft.com/office/drawing/2010/main"/>
            </a:ext>
          </a:extLst>
        </p:spPr>
      </p:pic>
      <p:sp>
        <p:nvSpPr>
          <p:cNvPr id="11" name="TextBox 10">
            <a:extLst>
              <a:ext uri="{FF2B5EF4-FFF2-40B4-BE49-F238E27FC236}">
                <a16:creationId xmlns:a16="http://schemas.microsoft.com/office/drawing/2014/main" id="{A52FBF1A-0E47-4185-9EBB-C20CD8B8E546}"/>
              </a:ext>
            </a:extLst>
          </p:cNvPr>
          <p:cNvSpPr txBox="1"/>
          <p:nvPr/>
        </p:nvSpPr>
        <p:spPr>
          <a:xfrm>
            <a:off x="488722" y="5911583"/>
            <a:ext cx="6093500" cy="369332"/>
          </a:xfrm>
          <a:prstGeom prst="rect">
            <a:avLst/>
          </a:prstGeom>
          <a:noFill/>
        </p:spPr>
        <p:txBody>
          <a:bodyPr wrap="square">
            <a:spAutoFit/>
          </a:bodyPr>
          <a:lstStyle/>
          <a:p>
            <a:r>
              <a:rPr lang="en-US" dirty="0"/>
              <a:t>In first 11 model in X 95.97% and in Y 94.6% &gt; 90 % ok </a:t>
            </a:r>
          </a:p>
        </p:txBody>
      </p:sp>
    </p:spTree>
    <p:extLst>
      <p:ext uri="{BB962C8B-B14F-4D97-AF65-F5344CB8AC3E}">
        <p14:creationId xmlns:p14="http://schemas.microsoft.com/office/powerpoint/2010/main" val="18807039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D1AE3FB-4EB9-4FE6-8E65-B5FAA422F121}"/>
              </a:ext>
            </a:extLst>
          </p:cNvPr>
          <p:cNvSpPr>
            <a:spLocks noGrp="1"/>
          </p:cNvSpPr>
          <p:nvPr>
            <p:ph type="body" sz="quarter" idx="10"/>
          </p:nvPr>
        </p:nvSpPr>
        <p:spPr>
          <a:xfrm>
            <a:off x="654392" y="287255"/>
            <a:ext cx="11219558" cy="724247"/>
          </a:xfrm>
        </p:spPr>
        <p:txBody>
          <a:bodyPr/>
          <a:lstStyle/>
          <a:p>
            <a:r>
              <a:rPr lang="en-US" sz="3200" dirty="0">
                <a:solidFill>
                  <a:schemeClr val="accent1"/>
                </a:solidFill>
                <a:latin typeface="Times New Roman" panose="02020603050405020304" pitchFamily="18" charset="0"/>
                <a:cs typeface="Times New Roman" panose="02020603050405020304" pitchFamily="18" charset="0"/>
              </a:rPr>
              <a:t>Project description:-</a:t>
            </a:r>
          </a:p>
        </p:txBody>
      </p:sp>
      <p:sp>
        <p:nvSpPr>
          <p:cNvPr id="19" name="TextBox 18">
            <a:extLst>
              <a:ext uri="{FF2B5EF4-FFF2-40B4-BE49-F238E27FC236}">
                <a16:creationId xmlns:a16="http://schemas.microsoft.com/office/drawing/2014/main" id="{7F1AC96C-CA01-486C-9BAD-F4CA8BC99D53}"/>
              </a:ext>
            </a:extLst>
          </p:cNvPr>
          <p:cNvSpPr txBox="1"/>
          <p:nvPr/>
        </p:nvSpPr>
        <p:spPr>
          <a:xfrm>
            <a:off x="5050134" y="6217549"/>
            <a:ext cx="3537074" cy="400110"/>
          </a:xfrm>
          <a:prstGeom prst="rect">
            <a:avLst/>
          </a:prstGeom>
          <a:noFill/>
        </p:spPr>
        <p:txBody>
          <a:bodyPr wrap="square" rtlCol="0">
            <a:spAutoFit/>
          </a:bodyPr>
          <a:lstStyle/>
          <a:p>
            <a:r>
              <a:rPr lang="en-US" altLang="ko-KR" sz="2000" dirty="0">
                <a:latin typeface="Times New Roman" panose="02020603050405020304" pitchFamily="18" charset="0"/>
                <a:cs typeface="Times New Roman" panose="02020603050405020304" pitchFamily="18" charset="0"/>
              </a:rPr>
              <a:t>Figure-2: </a:t>
            </a:r>
            <a:r>
              <a:rPr lang="en-US" sz="2000" dirty="0">
                <a:latin typeface="Times New Roman" panose="02020603050405020304" pitchFamily="18" charset="0"/>
                <a:cs typeface="Times New Roman" panose="02020603050405020304" pitchFamily="18" charset="0"/>
              </a:rPr>
              <a:t>north east view</a:t>
            </a:r>
            <a:r>
              <a:rPr lang="en-US" altLang="ko-KR" sz="2000" dirty="0">
                <a:latin typeface="Times New Roman" panose="02020603050405020304" pitchFamily="18" charset="0"/>
                <a:cs typeface="Times New Roman" panose="02020603050405020304" pitchFamily="18" charset="0"/>
              </a:rPr>
              <a:t>.</a:t>
            </a:r>
            <a:endParaRPr lang="ko-KR" altLang="en-US" sz="2000" dirty="0">
              <a:latin typeface="Times New Roman" panose="02020603050405020304" pitchFamily="18" charset="0"/>
              <a:cs typeface="Times New Roman" panose="02020603050405020304" pitchFamily="18" charset="0"/>
            </a:endParaRPr>
          </a:p>
        </p:txBody>
      </p:sp>
      <p:pic>
        <p:nvPicPr>
          <p:cNvPr id="7" name="Picture 6">
            <a:extLst>
              <a:ext uri="{FF2B5EF4-FFF2-40B4-BE49-F238E27FC236}">
                <a16:creationId xmlns:a16="http://schemas.microsoft.com/office/drawing/2014/main" id="{8DC0DCDD-C47D-4645-863A-F3DF10AA58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27463" y="303391"/>
            <a:ext cx="5211164" cy="5898022"/>
          </a:xfrm>
          <a:prstGeom prst="rect">
            <a:avLst/>
          </a:prstGeom>
        </p:spPr>
      </p:pic>
    </p:spTree>
    <p:extLst>
      <p:ext uri="{BB962C8B-B14F-4D97-AF65-F5344CB8AC3E}">
        <p14:creationId xmlns:p14="http://schemas.microsoft.com/office/powerpoint/2010/main" val="358704703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18AF559-E084-4218-AF45-7FEAA5A5712B}"/>
              </a:ext>
            </a:extLst>
          </p:cNvPr>
          <p:cNvSpPr>
            <a:spLocks noGrp="1"/>
          </p:cNvSpPr>
          <p:nvPr>
            <p:ph type="body" sz="quarter" idx="10"/>
          </p:nvPr>
        </p:nvSpPr>
        <p:spPr/>
        <p:txBody>
          <a:bodyPr/>
          <a:lstStyle/>
          <a:p>
            <a:r>
              <a:rPr lang="en-US" dirty="0"/>
              <a:t>Model Seismic Checks</a:t>
            </a:r>
          </a:p>
        </p:txBody>
      </p:sp>
      <p:sp>
        <p:nvSpPr>
          <p:cNvPr id="6" name="TextBox 5">
            <a:extLst>
              <a:ext uri="{FF2B5EF4-FFF2-40B4-BE49-F238E27FC236}">
                <a16:creationId xmlns:a16="http://schemas.microsoft.com/office/drawing/2014/main" id="{56D3F051-BA83-48C9-A0B5-F1D12AE1CC11}"/>
              </a:ext>
            </a:extLst>
          </p:cNvPr>
          <p:cNvSpPr txBox="1"/>
          <p:nvPr/>
        </p:nvSpPr>
        <p:spPr>
          <a:xfrm>
            <a:off x="1217951" y="1471747"/>
            <a:ext cx="6093500" cy="461665"/>
          </a:xfrm>
          <a:prstGeom prst="rect">
            <a:avLst/>
          </a:prstGeom>
          <a:noFill/>
        </p:spPr>
        <p:txBody>
          <a:bodyPr wrap="square">
            <a:spAutoFit/>
          </a:bodyPr>
          <a:lstStyle/>
          <a:p>
            <a:pPr marL="285750" indent="-285750">
              <a:buFont typeface="Wingdings" panose="05000000000000000000" pitchFamily="2" charset="2"/>
              <a:buChar char="§"/>
            </a:pPr>
            <a:r>
              <a:rPr lang="en-US" sz="2400" dirty="0"/>
              <a:t>Drift check </a:t>
            </a:r>
          </a:p>
        </p:txBody>
      </p:sp>
      <p:sp>
        <p:nvSpPr>
          <p:cNvPr id="10" name="TextBox 9">
            <a:extLst>
              <a:ext uri="{FF2B5EF4-FFF2-40B4-BE49-F238E27FC236}">
                <a16:creationId xmlns:a16="http://schemas.microsoft.com/office/drawing/2014/main" id="{72581084-AE41-4EDA-8768-422E2F1C13BC}"/>
              </a:ext>
            </a:extLst>
          </p:cNvPr>
          <p:cNvSpPr txBox="1"/>
          <p:nvPr/>
        </p:nvSpPr>
        <p:spPr>
          <a:xfrm>
            <a:off x="1217951" y="2217667"/>
            <a:ext cx="6093500" cy="646331"/>
          </a:xfrm>
          <a:prstGeom prst="rect">
            <a:avLst/>
          </a:prstGeom>
          <a:noFill/>
        </p:spPr>
        <p:txBody>
          <a:bodyPr wrap="square">
            <a:spAutoFit/>
          </a:bodyPr>
          <a:lstStyle/>
          <a:p>
            <a:r>
              <a:rPr lang="en-US" dirty="0"/>
              <a:t>According to ASCE 7-10 allowable drift as shown in table below </a:t>
            </a:r>
          </a:p>
        </p:txBody>
      </p:sp>
      <p:pic>
        <p:nvPicPr>
          <p:cNvPr id="12" name="Picture 11">
            <a:extLst>
              <a:ext uri="{FF2B5EF4-FFF2-40B4-BE49-F238E27FC236}">
                <a16:creationId xmlns:a16="http://schemas.microsoft.com/office/drawing/2014/main" id="{53E6C650-435D-4265-A626-7B65C4B518E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77209" y="2552075"/>
            <a:ext cx="6868484" cy="3210373"/>
          </a:xfrm>
          <a:prstGeom prst="rect">
            <a:avLst/>
          </a:prstGeom>
        </p:spPr>
      </p:pic>
      <p:sp>
        <p:nvSpPr>
          <p:cNvPr id="16" name="TextBox 15">
            <a:extLst>
              <a:ext uri="{FF2B5EF4-FFF2-40B4-BE49-F238E27FC236}">
                <a16:creationId xmlns:a16="http://schemas.microsoft.com/office/drawing/2014/main" id="{CAC3DA53-6A45-4ED5-92E7-19F3D3ED047F}"/>
              </a:ext>
            </a:extLst>
          </p:cNvPr>
          <p:cNvSpPr txBox="1"/>
          <p:nvPr/>
        </p:nvSpPr>
        <p:spPr>
          <a:xfrm>
            <a:off x="488722" y="3197971"/>
            <a:ext cx="6093500" cy="369332"/>
          </a:xfrm>
          <a:prstGeom prst="rect">
            <a:avLst/>
          </a:prstGeom>
          <a:noFill/>
        </p:spPr>
        <p:txBody>
          <a:bodyPr wrap="square">
            <a:spAutoFit/>
          </a:bodyPr>
          <a:lstStyle/>
          <a:p>
            <a:r>
              <a:rPr lang="en-US" dirty="0"/>
              <a:t>Allowable drift = 0.02h </a:t>
            </a:r>
          </a:p>
        </p:txBody>
      </p: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97C4D606-ED5F-4132-9980-2E10B6F6461D}"/>
                  </a:ext>
                </a:extLst>
              </p:cNvPr>
              <p:cNvSpPr txBox="1"/>
              <p:nvPr/>
            </p:nvSpPr>
            <p:spPr>
              <a:xfrm>
                <a:off x="113968" y="3938966"/>
                <a:ext cx="6093500" cy="1168910"/>
              </a:xfrm>
              <a:prstGeom prst="rect">
                <a:avLst/>
              </a:prstGeom>
              <a:noFill/>
            </p:spPr>
            <p:txBody>
              <a:bodyPr wrap="square">
                <a:spAutoFit/>
              </a:bodyPr>
              <a:lstStyle/>
              <a:p>
                <a:pPr marL="457200" marR="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Δ = </a:t>
                </a:r>
                <a14:m>
                  <m:oMath xmlns:m="http://schemas.openxmlformats.org/officeDocument/2006/math">
                    <m:f>
                      <m:fPr>
                        <m:ctrlPr>
                          <a:rPr lang="en-US" sz="1800" i="1">
                            <a:effectLst/>
                            <a:latin typeface="Cambria Math" panose="02040503050406030204" pitchFamily="18" charset="0"/>
                            <a:ea typeface="Calibri" panose="020F0502020204030204" pitchFamily="34" charset="0"/>
                            <a:cs typeface="Arial" panose="020B0604020202020204" pitchFamily="34" charset="0"/>
                          </a:rPr>
                        </m:ctrlPr>
                      </m:fPr>
                      <m:num>
                        <m:r>
                          <a:rPr lang="en-US" sz="1800" i="1">
                            <a:effectLst/>
                            <a:latin typeface="Cambria Math" panose="02040503050406030204" pitchFamily="18" charset="0"/>
                            <a:ea typeface="Calibri" panose="020F0502020204030204" pitchFamily="34" charset="0"/>
                            <a:cs typeface="Arial" panose="020B0604020202020204" pitchFamily="34" charset="0"/>
                          </a:rPr>
                          <m:t>𝐶𝑑</m:t>
                        </m:r>
                        <m:r>
                          <a:rPr lang="en-US" sz="1800" i="1">
                            <a:effectLst/>
                            <a:latin typeface="Cambria Math" panose="02040503050406030204" pitchFamily="18" charset="0"/>
                            <a:ea typeface="Calibri" panose="020F0502020204030204" pitchFamily="34" charset="0"/>
                            <a:cs typeface="Arial" panose="020B0604020202020204" pitchFamily="34" charset="0"/>
                          </a:rPr>
                          <m:t>∗</m:t>
                        </m:r>
                        <m:r>
                          <m:rPr>
                            <m:sty m:val="p"/>
                          </m:rPr>
                          <a:rPr lang="en-US" sz="1800">
                            <a:effectLst/>
                            <a:latin typeface="Cambria Math" panose="02040503050406030204" pitchFamily="18" charset="0"/>
                            <a:ea typeface="Calibri" panose="020F0502020204030204" pitchFamily="34" charset="0"/>
                            <a:cs typeface="Arial" panose="020B0604020202020204" pitchFamily="34" charset="0"/>
                          </a:rPr>
                          <m:t>δmax</m:t>
                        </m:r>
                      </m:num>
                      <m:den>
                        <m:r>
                          <m:rPr>
                            <m:sty m:val="p"/>
                          </m:rPr>
                          <a:rPr lang="en-US" sz="1800">
                            <a:effectLst/>
                            <a:latin typeface="Cambria Math" panose="02040503050406030204" pitchFamily="18" charset="0"/>
                            <a:ea typeface="Calibri" panose="020F0502020204030204" pitchFamily="34" charset="0"/>
                            <a:cs typeface="Arial" panose="020B0604020202020204" pitchFamily="34" charset="0"/>
                          </a:rPr>
                          <m:t>I</m:t>
                        </m:r>
                      </m:den>
                    </m:f>
                  </m:oMath>
                </a14:m>
                <a:r>
                  <a:rPr lang="en-US" sz="1800" dirty="0">
                    <a:effectLst/>
                    <a:latin typeface="Times New Roman" panose="02020603050405020304" pitchFamily="18" charset="0"/>
                    <a:ea typeface="Times New Roman" panose="02020603050405020304" pitchFamily="18" charset="0"/>
                    <a:cs typeface="Arial" panose="020B0604020202020204" pitchFamily="34" charset="0"/>
                  </a:rPr>
                  <a:t> = 5*0.001508 =</a:t>
                </a:r>
              </a:p>
              <a:p>
                <a:pPr marL="457200" marR="0">
                  <a:lnSpc>
                    <a:spcPct val="150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 0.00754 &lt; 0.02 ok </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20" name="TextBox 19">
                <a:extLst>
                  <a:ext uri="{FF2B5EF4-FFF2-40B4-BE49-F238E27FC236}">
                    <a16:creationId xmlns:a16="http://schemas.microsoft.com/office/drawing/2014/main" id="{97C4D606-ED5F-4132-9980-2E10B6F6461D}"/>
                  </a:ext>
                </a:extLst>
              </p:cNvPr>
              <p:cNvSpPr txBox="1">
                <a:spLocks noRot="1" noChangeAspect="1" noMove="1" noResize="1" noEditPoints="1" noAdjustHandles="1" noChangeArrowheads="1" noChangeShapeType="1" noTextEdit="1"/>
              </p:cNvSpPr>
              <p:nvPr/>
            </p:nvSpPr>
            <p:spPr>
              <a:xfrm>
                <a:off x="113968" y="3938966"/>
                <a:ext cx="6093500" cy="1168910"/>
              </a:xfrm>
              <a:prstGeom prst="rect">
                <a:avLst/>
              </a:prstGeom>
              <a:blipFill>
                <a:blip r:embed="rId3"/>
                <a:stretch>
                  <a:fillRect b="-7292"/>
                </a:stretch>
              </a:blipFill>
            </p:spPr>
            <p:txBody>
              <a:bodyPr/>
              <a:lstStyle/>
              <a:p>
                <a:r>
                  <a:rPr lang="en-US">
                    <a:noFill/>
                  </a:rPr>
                  <a:t> </a:t>
                </a:r>
              </a:p>
            </p:txBody>
          </p:sp>
        </mc:Fallback>
      </mc:AlternateContent>
    </p:spTree>
    <p:extLst>
      <p:ext uri="{BB962C8B-B14F-4D97-AF65-F5344CB8AC3E}">
        <p14:creationId xmlns:p14="http://schemas.microsoft.com/office/powerpoint/2010/main" val="410986914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3569116-33DE-46AF-9029-8BBD31446481}"/>
              </a:ext>
            </a:extLst>
          </p:cNvPr>
          <p:cNvSpPr>
            <a:spLocks noGrp="1"/>
          </p:cNvSpPr>
          <p:nvPr>
            <p:ph type="body" sz="quarter" idx="10"/>
          </p:nvPr>
        </p:nvSpPr>
        <p:spPr/>
        <p:txBody>
          <a:bodyPr/>
          <a:lstStyle/>
          <a:p>
            <a:r>
              <a:rPr lang="en-US" dirty="0"/>
              <a:t>Model Seismic Checks</a:t>
            </a:r>
          </a:p>
        </p:txBody>
      </p:sp>
      <p:sp>
        <p:nvSpPr>
          <p:cNvPr id="6" name="TextBox 5">
            <a:extLst>
              <a:ext uri="{FF2B5EF4-FFF2-40B4-BE49-F238E27FC236}">
                <a16:creationId xmlns:a16="http://schemas.microsoft.com/office/drawing/2014/main" id="{D17E0048-08DD-4060-A868-C6DE337E0683}"/>
              </a:ext>
            </a:extLst>
          </p:cNvPr>
          <p:cNvSpPr txBox="1"/>
          <p:nvPr/>
        </p:nvSpPr>
        <p:spPr>
          <a:xfrm>
            <a:off x="1322882" y="1711589"/>
            <a:ext cx="6093500" cy="461665"/>
          </a:xfrm>
          <a:prstGeom prst="rect">
            <a:avLst/>
          </a:prstGeom>
          <a:noFill/>
        </p:spPr>
        <p:txBody>
          <a:bodyPr wrap="square">
            <a:spAutoFit/>
          </a:bodyPr>
          <a:lstStyle/>
          <a:p>
            <a:pPr marL="285750" indent="-285750">
              <a:buFont typeface="Wingdings" panose="05000000000000000000" pitchFamily="2" charset="2"/>
              <a:buChar char="§"/>
            </a:pPr>
            <a:r>
              <a:rPr lang="en-US" sz="2400" dirty="0"/>
              <a:t>P-Delta Effects</a:t>
            </a:r>
          </a:p>
        </p:txBody>
      </p:sp>
      <p:sp>
        <p:nvSpPr>
          <p:cNvPr id="7" name="TextBox 6">
            <a:extLst>
              <a:ext uri="{FF2B5EF4-FFF2-40B4-BE49-F238E27FC236}">
                <a16:creationId xmlns:a16="http://schemas.microsoft.com/office/drawing/2014/main" id="{2BC24BB6-25A0-4125-9645-E3F2DD550591}"/>
              </a:ext>
            </a:extLst>
          </p:cNvPr>
          <p:cNvSpPr txBox="1"/>
          <p:nvPr/>
        </p:nvSpPr>
        <p:spPr>
          <a:xfrm>
            <a:off x="488722" y="2273176"/>
            <a:ext cx="6093500" cy="1200329"/>
          </a:xfrm>
          <a:prstGeom prst="rect">
            <a:avLst/>
          </a:prstGeom>
          <a:noFill/>
        </p:spPr>
        <p:txBody>
          <a:bodyPr wrap="square">
            <a:spAutoFit/>
          </a:bodyPr>
          <a:lstStyle/>
          <a:p>
            <a:r>
              <a:rPr lang="en-US" sz="2400" dirty="0"/>
              <a:t>stability coefﬁcient (θ) as determined by the following equation is equal to or less than 0.10</a:t>
            </a:r>
          </a:p>
        </p:txBody>
      </p:sp>
      <p:pic>
        <p:nvPicPr>
          <p:cNvPr id="9" name="Picture 8">
            <a:extLst>
              <a:ext uri="{FF2B5EF4-FFF2-40B4-BE49-F238E27FC236}">
                <a16:creationId xmlns:a16="http://schemas.microsoft.com/office/drawing/2014/main" id="{F8B4B692-2581-4FDE-911D-37591BDD72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8968" y="3573427"/>
            <a:ext cx="1666712" cy="788711"/>
          </a:xfrm>
          <a:prstGeom prst="rect">
            <a:avLst/>
          </a:prstGeom>
        </p:spPr>
      </p:pic>
      <p:sp>
        <p:nvSpPr>
          <p:cNvPr id="16" name="TextBox 15">
            <a:extLst>
              <a:ext uri="{FF2B5EF4-FFF2-40B4-BE49-F238E27FC236}">
                <a16:creationId xmlns:a16="http://schemas.microsoft.com/office/drawing/2014/main" id="{7F636345-B84C-4D70-9DB4-E78739E9738E}"/>
              </a:ext>
            </a:extLst>
          </p:cNvPr>
          <p:cNvSpPr txBox="1"/>
          <p:nvPr/>
        </p:nvSpPr>
        <p:spPr>
          <a:xfrm>
            <a:off x="431472" y="4735179"/>
            <a:ext cx="6093500" cy="1938992"/>
          </a:xfrm>
          <a:prstGeom prst="rect">
            <a:avLst/>
          </a:prstGeom>
          <a:noFill/>
        </p:spPr>
        <p:txBody>
          <a:bodyPr wrap="square">
            <a:spAutoFit/>
          </a:bodyPr>
          <a:lstStyle/>
          <a:p>
            <a:r>
              <a:rPr lang="en-US" sz="2800" dirty="0"/>
              <a:t>Maximum 𝜃 in X=0.0055</a:t>
            </a:r>
          </a:p>
          <a:p>
            <a:r>
              <a:rPr lang="en-US" sz="2800" dirty="0"/>
              <a:t>Maximum 𝜃 in Y=0.0079  </a:t>
            </a:r>
          </a:p>
          <a:p>
            <a:r>
              <a:rPr lang="el-GR" sz="2800" dirty="0"/>
              <a:t>θ&lt;10 % </a:t>
            </a:r>
            <a:r>
              <a:rPr lang="en-US" sz="2800" dirty="0"/>
              <a:t>ok</a:t>
            </a:r>
          </a:p>
          <a:p>
            <a:endParaRPr lang="en-US" sz="3600" dirty="0"/>
          </a:p>
        </p:txBody>
      </p:sp>
      <p:pic>
        <p:nvPicPr>
          <p:cNvPr id="18" name="Picture 17">
            <a:extLst>
              <a:ext uri="{FF2B5EF4-FFF2-40B4-BE49-F238E27FC236}">
                <a16:creationId xmlns:a16="http://schemas.microsoft.com/office/drawing/2014/main" id="{4F66D11A-414B-476E-806B-6D61712BA0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24972" y="1131062"/>
            <a:ext cx="5609778" cy="2696689"/>
          </a:xfrm>
          <a:prstGeom prst="rect">
            <a:avLst/>
          </a:prstGeom>
        </p:spPr>
      </p:pic>
      <p:pic>
        <p:nvPicPr>
          <p:cNvPr id="20" name="Picture 19">
            <a:extLst>
              <a:ext uri="{FF2B5EF4-FFF2-40B4-BE49-F238E27FC236}">
                <a16:creationId xmlns:a16="http://schemas.microsoft.com/office/drawing/2014/main" id="{F731D80C-492A-4218-BDC5-CFA17A4AC32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24972" y="3776023"/>
            <a:ext cx="5609778" cy="2696689"/>
          </a:xfrm>
          <a:prstGeom prst="rect">
            <a:avLst/>
          </a:prstGeom>
        </p:spPr>
      </p:pic>
    </p:spTree>
    <p:extLst>
      <p:ext uri="{BB962C8B-B14F-4D97-AF65-F5344CB8AC3E}">
        <p14:creationId xmlns:p14="http://schemas.microsoft.com/office/powerpoint/2010/main" val="350137772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5653319-1D82-4882-9682-1D6ADE2C730B}"/>
              </a:ext>
            </a:extLst>
          </p:cNvPr>
          <p:cNvSpPr>
            <a:spLocks noGrp="1"/>
          </p:cNvSpPr>
          <p:nvPr>
            <p:ph type="body" sz="quarter" idx="10"/>
          </p:nvPr>
        </p:nvSpPr>
        <p:spPr/>
        <p:txBody>
          <a:bodyPr/>
          <a:lstStyle/>
          <a:p>
            <a:r>
              <a:rPr lang="en-US" dirty="0"/>
              <a:t>Model Seismic Checks</a:t>
            </a:r>
          </a:p>
        </p:txBody>
      </p:sp>
      <p:sp>
        <p:nvSpPr>
          <p:cNvPr id="6" name="TextBox 5">
            <a:extLst>
              <a:ext uri="{FF2B5EF4-FFF2-40B4-BE49-F238E27FC236}">
                <a16:creationId xmlns:a16="http://schemas.microsoft.com/office/drawing/2014/main" id="{C3A3F24F-AC5D-4902-8170-7AE6671274C8}"/>
              </a:ext>
            </a:extLst>
          </p:cNvPr>
          <p:cNvSpPr txBox="1"/>
          <p:nvPr/>
        </p:nvSpPr>
        <p:spPr>
          <a:xfrm>
            <a:off x="708286" y="1726579"/>
            <a:ext cx="6093500" cy="461665"/>
          </a:xfrm>
          <a:prstGeom prst="rect">
            <a:avLst/>
          </a:prstGeom>
          <a:noFill/>
        </p:spPr>
        <p:txBody>
          <a:bodyPr wrap="square">
            <a:spAutoFit/>
          </a:bodyPr>
          <a:lstStyle/>
          <a:p>
            <a:pPr marL="285750" indent="-285750">
              <a:buFont typeface="Wingdings" panose="05000000000000000000" pitchFamily="2" charset="2"/>
              <a:buChar char="§"/>
            </a:pPr>
            <a:r>
              <a:rPr lang="en-US" sz="2400" dirty="0"/>
              <a:t>Ampliﬁcation of Accidental Torsional</a:t>
            </a:r>
          </a:p>
        </p:txBody>
      </p:sp>
      <p:sp>
        <p:nvSpPr>
          <p:cNvPr id="12" name="TextBox 11">
            <a:extLst>
              <a:ext uri="{FF2B5EF4-FFF2-40B4-BE49-F238E27FC236}">
                <a16:creationId xmlns:a16="http://schemas.microsoft.com/office/drawing/2014/main" id="{050C5390-E104-447F-BCDF-E89BC470783F}"/>
              </a:ext>
            </a:extLst>
          </p:cNvPr>
          <p:cNvSpPr txBox="1"/>
          <p:nvPr/>
        </p:nvSpPr>
        <p:spPr>
          <a:xfrm>
            <a:off x="708286" y="2533989"/>
            <a:ext cx="6093500" cy="461665"/>
          </a:xfrm>
          <a:prstGeom prst="rect">
            <a:avLst/>
          </a:prstGeom>
          <a:noFill/>
        </p:spPr>
        <p:txBody>
          <a:bodyPr wrap="square">
            <a:spAutoFit/>
          </a:bodyPr>
          <a:lstStyle/>
          <a:p>
            <a:r>
              <a:rPr lang="en-US" sz="2400" dirty="0"/>
              <a:t>torsional ampliﬁcation factor (Ax)</a:t>
            </a:r>
          </a:p>
        </p:txBody>
      </p:sp>
      <p:pic>
        <p:nvPicPr>
          <p:cNvPr id="16" name="Picture 15">
            <a:extLst>
              <a:ext uri="{FF2B5EF4-FFF2-40B4-BE49-F238E27FC236}">
                <a16:creationId xmlns:a16="http://schemas.microsoft.com/office/drawing/2014/main" id="{10B47FE4-3C9E-4583-92C6-969D91BC60E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3395" y="2963276"/>
            <a:ext cx="2412415" cy="991404"/>
          </a:xfrm>
          <a:prstGeom prst="rect">
            <a:avLst/>
          </a:prstGeom>
        </p:spPr>
      </p:pic>
      <p:sp>
        <p:nvSpPr>
          <p:cNvPr id="17" name="TextBox 16">
            <a:extLst>
              <a:ext uri="{FF2B5EF4-FFF2-40B4-BE49-F238E27FC236}">
                <a16:creationId xmlns:a16="http://schemas.microsoft.com/office/drawing/2014/main" id="{F20FC8AB-357E-4ED2-ABFA-BBF1ADAB01C9}"/>
              </a:ext>
            </a:extLst>
          </p:cNvPr>
          <p:cNvSpPr txBox="1"/>
          <p:nvPr/>
        </p:nvSpPr>
        <p:spPr>
          <a:xfrm>
            <a:off x="488722" y="4014635"/>
            <a:ext cx="6093500" cy="2308324"/>
          </a:xfrm>
          <a:prstGeom prst="rect">
            <a:avLst/>
          </a:prstGeom>
          <a:noFill/>
        </p:spPr>
        <p:txBody>
          <a:bodyPr wrap="square">
            <a:spAutoFit/>
          </a:bodyPr>
          <a:lstStyle/>
          <a:p>
            <a:r>
              <a:rPr lang="en-US" sz="2400" dirty="0"/>
              <a:t>If Ax &lt; 1 then no need to multiply by amplification factor</a:t>
            </a:r>
          </a:p>
          <a:p>
            <a:endParaRPr lang="en-US" sz="2400" dirty="0"/>
          </a:p>
          <a:p>
            <a:r>
              <a:rPr lang="en-US" sz="2400" dirty="0"/>
              <a:t>All </a:t>
            </a:r>
            <a:r>
              <a:rPr lang="en-US" sz="2400" dirty="0" err="1"/>
              <a:t>δmax</a:t>
            </a:r>
            <a:r>
              <a:rPr lang="en-US" sz="2400" dirty="0"/>
              <a:t>/</a:t>
            </a:r>
            <a:r>
              <a:rPr lang="en-US" sz="2400" dirty="0" err="1"/>
              <a:t>δavg</a:t>
            </a:r>
            <a:r>
              <a:rPr lang="en-US" sz="2400" dirty="0"/>
              <a:t> values are &lt; 1.2 </a:t>
            </a:r>
          </a:p>
          <a:p>
            <a:r>
              <a:rPr lang="en-US" sz="2400" dirty="0"/>
              <a:t>No need to multiply by amplification factor.</a:t>
            </a:r>
          </a:p>
          <a:p>
            <a:r>
              <a:rPr lang="en-US" sz="2400" dirty="0"/>
              <a:t> </a:t>
            </a:r>
          </a:p>
        </p:txBody>
      </p:sp>
      <p:pic>
        <p:nvPicPr>
          <p:cNvPr id="19" name="Picture 18">
            <a:extLst>
              <a:ext uri="{FF2B5EF4-FFF2-40B4-BE49-F238E27FC236}">
                <a16:creationId xmlns:a16="http://schemas.microsoft.com/office/drawing/2014/main" id="{FF9A467F-6D76-487C-A536-920BDF70362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1786" y="1011502"/>
            <a:ext cx="3746822" cy="2847235"/>
          </a:xfrm>
          <a:prstGeom prst="rect">
            <a:avLst/>
          </a:prstGeom>
        </p:spPr>
      </p:pic>
      <p:pic>
        <p:nvPicPr>
          <p:cNvPr id="21" name="Picture 20">
            <a:extLst>
              <a:ext uri="{FF2B5EF4-FFF2-40B4-BE49-F238E27FC236}">
                <a16:creationId xmlns:a16="http://schemas.microsoft.com/office/drawing/2014/main" id="{5EF0B3A5-DD90-46FD-823A-567C8686345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68086" y="3954680"/>
            <a:ext cx="3614222" cy="2714868"/>
          </a:xfrm>
          <a:prstGeom prst="rect">
            <a:avLst/>
          </a:prstGeom>
        </p:spPr>
      </p:pic>
    </p:spTree>
    <p:extLst>
      <p:ext uri="{BB962C8B-B14F-4D97-AF65-F5344CB8AC3E}">
        <p14:creationId xmlns:p14="http://schemas.microsoft.com/office/powerpoint/2010/main" val="175087859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B88503F-5419-45FB-93AF-E466A345D253}"/>
              </a:ext>
            </a:extLst>
          </p:cNvPr>
          <p:cNvSpPr txBox="1"/>
          <p:nvPr/>
        </p:nvSpPr>
        <p:spPr>
          <a:xfrm>
            <a:off x="424639" y="599557"/>
            <a:ext cx="6191673" cy="923330"/>
          </a:xfrm>
          <a:prstGeom prst="rect">
            <a:avLst/>
          </a:prstGeom>
          <a:noFill/>
        </p:spPr>
        <p:txBody>
          <a:bodyPr wrap="square" rtlCol="0" anchor="ctr">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05 Design</a:t>
            </a:r>
            <a:endParaRPr lang="ko-KR" altLang="en-US" sz="5400" dirty="0">
              <a:solidFill>
                <a:schemeClr val="bg1"/>
              </a:solidFill>
              <a:latin typeface="Times New Roman" panose="02020603050405020304" pitchFamily="18" charset="0"/>
              <a:cs typeface="Times New Roman" panose="02020603050405020304" pitchFamily="18" charset="0"/>
            </a:endParaRPr>
          </a:p>
        </p:txBody>
      </p:sp>
      <p:sp>
        <p:nvSpPr>
          <p:cNvPr id="6" name="Chevron 3">
            <a:extLst>
              <a:ext uri="{FF2B5EF4-FFF2-40B4-BE49-F238E27FC236}">
                <a16:creationId xmlns:a16="http://schemas.microsoft.com/office/drawing/2014/main" id="{CD4A143B-57B2-4365-99E6-CE38F2E94E39}"/>
              </a:ext>
            </a:extLst>
          </p:cNvPr>
          <p:cNvSpPr/>
          <p:nvPr/>
        </p:nvSpPr>
        <p:spPr>
          <a:xfrm>
            <a:off x="354175" y="2760447"/>
            <a:ext cx="478800" cy="558600"/>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p:sp>
        <p:nvSpPr>
          <p:cNvPr id="7" name="TextBox 6">
            <a:extLst>
              <a:ext uri="{FF2B5EF4-FFF2-40B4-BE49-F238E27FC236}">
                <a16:creationId xmlns:a16="http://schemas.microsoft.com/office/drawing/2014/main" id="{7CC6072D-E4A6-446F-9E61-9C5F0D0A09ED}"/>
              </a:ext>
            </a:extLst>
          </p:cNvPr>
          <p:cNvSpPr txBox="1"/>
          <p:nvPr/>
        </p:nvSpPr>
        <p:spPr>
          <a:xfrm>
            <a:off x="839470" y="1558716"/>
            <a:ext cx="6163615" cy="584775"/>
          </a:xfrm>
          <a:prstGeom prst="rect">
            <a:avLst/>
          </a:prstGeom>
          <a:noFill/>
        </p:spPr>
        <p:txBody>
          <a:bodyPr wrap="square" rtlCol="0">
            <a:spAutoFit/>
          </a:bodyPr>
          <a:lstStyle/>
          <a:p>
            <a:r>
              <a:rPr lang="en-US" altLang="ko-KR" sz="3200" dirty="0">
                <a:solidFill>
                  <a:schemeClr val="bg1"/>
                </a:solidFill>
                <a:latin typeface="Times New Roman" panose="02020603050405020304" pitchFamily="18" charset="0"/>
                <a:cs typeface="Times New Roman" panose="02020603050405020304" pitchFamily="18" charset="0"/>
              </a:rPr>
              <a:t>Introduction:- </a:t>
            </a:r>
          </a:p>
        </p:txBody>
      </p:sp>
      <p:sp>
        <p:nvSpPr>
          <p:cNvPr id="8" name="Rectangle 3">
            <a:extLst>
              <a:ext uri="{FF2B5EF4-FFF2-40B4-BE49-F238E27FC236}">
                <a16:creationId xmlns:a16="http://schemas.microsoft.com/office/drawing/2014/main" id="{00C0A557-FA04-445A-A6F4-3355C618D4E7}"/>
              </a:ext>
            </a:extLst>
          </p:cNvPr>
          <p:cNvSpPr/>
          <p:nvPr/>
        </p:nvSpPr>
        <p:spPr>
          <a:xfrm>
            <a:off x="720202" y="2616275"/>
            <a:ext cx="11345128" cy="3386312"/>
          </a:xfrm>
          <a:prstGeom prst="rect">
            <a:avLst/>
          </a:prstGeom>
        </p:spPr>
        <p:txBody>
          <a:bodyPr wrap="square">
            <a:spAutoFit/>
          </a:bodyPr>
          <a:lstStyle/>
          <a:p>
            <a:pPr>
              <a:lnSpc>
                <a:spcPct val="150000"/>
              </a:lnSpc>
              <a:spcAft>
                <a:spcPts val="800"/>
              </a:spcAft>
            </a:pPr>
            <a:r>
              <a:rPr lang="en-US" sz="22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Preliminary dimensions of the different structural members were found. Now, after finishing the model, these members will be tested and evaluated to see if they are adequate or not. </a:t>
            </a:r>
          </a:p>
          <a:p>
            <a:pPr>
              <a:lnSpc>
                <a:spcPct val="150000"/>
              </a:lnSpc>
              <a:spcAft>
                <a:spcPts val="800"/>
              </a:spcAft>
            </a:pPr>
            <a:endParaRPr lang="en-US" sz="22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50000"/>
              </a:lnSpc>
              <a:spcAft>
                <a:spcPts val="800"/>
              </a:spcAft>
            </a:pPr>
            <a:r>
              <a:rPr lang="en-US" sz="22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Design checks and full detailed drawing developed include, slabs, beams, columns, shear walls, footing. </a:t>
            </a:r>
          </a:p>
          <a:p>
            <a:pPr>
              <a:lnSpc>
                <a:spcPct val="150000"/>
              </a:lnSpc>
              <a:spcAft>
                <a:spcPts val="800"/>
              </a:spcAft>
            </a:pPr>
            <a:endParaRPr lang="en-US" sz="22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9" name="Chevron 3">
            <a:extLst>
              <a:ext uri="{FF2B5EF4-FFF2-40B4-BE49-F238E27FC236}">
                <a16:creationId xmlns:a16="http://schemas.microsoft.com/office/drawing/2014/main" id="{B0ACA02B-B2F6-4FE5-9759-3E259E7BDAFA}"/>
              </a:ext>
            </a:extLst>
          </p:cNvPr>
          <p:cNvSpPr/>
          <p:nvPr/>
        </p:nvSpPr>
        <p:spPr>
          <a:xfrm>
            <a:off x="360670" y="4412435"/>
            <a:ext cx="478800" cy="558600"/>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p:spTree>
    <p:extLst>
      <p:ext uri="{BB962C8B-B14F-4D97-AF65-F5344CB8AC3E}">
        <p14:creationId xmlns:p14="http://schemas.microsoft.com/office/powerpoint/2010/main" val="303741618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6135EB6-D4C8-4CD3-BCFB-0DA42C662DD8}"/>
              </a:ext>
            </a:extLst>
          </p:cNvPr>
          <p:cNvSpPr/>
          <p:nvPr/>
        </p:nvSpPr>
        <p:spPr>
          <a:xfrm>
            <a:off x="570029" y="805466"/>
            <a:ext cx="12192000" cy="600293"/>
          </a:xfrm>
          <a:prstGeom prst="rect">
            <a:avLst/>
          </a:prstGeom>
        </p:spPr>
        <p:txBody>
          <a:bodyPr wrap="square">
            <a:spAutoFit/>
          </a:bodyPr>
          <a:lstStyle/>
          <a:p>
            <a:pPr marL="342900" indent="-342900">
              <a:lnSpc>
                <a:spcPct val="150000"/>
              </a:lnSpc>
              <a:spcAft>
                <a:spcPts val="800"/>
              </a:spcAft>
              <a:buFont typeface="Wingdings" panose="05000000000000000000" pitchFamily="2" charset="2"/>
              <a:buChar char="ü"/>
            </a:pPr>
            <a:r>
              <a:rPr lang="en-US" sz="25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Preliminary design checks.</a:t>
            </a:r>
          </a:p>
        </p:txBody>
      </p:sp>
      <p:sp>
        <p:nvSpPr>
          <p:cNvPr id="6" name="Rectangle 5">
            <a:extLst>
              <a:ext uri="{FF2B5EF4-FFF2-40B4-BE49-F238E27FC236}">
                <a16:creationId xmlns:a16="http://schemas.microsoft.com/office/drawing/2014/main" id="{101C2554-389F-41C6-856B-E013EF772B67}"/>
              </a:ext>
            </a:extLst>
          </p:cNvPr>
          <p:cNvSpPr/>
          <p:nvPr/>
        </p:nvSpPr>
        <p:spPr>
          <a:xfrm>
            <a:off x="4810393" y="6035986"/>
            <a:ext cx="3711272" cy="976165"/>
          </a:xfrm>
          <a:prstGeom prst="rect">
            <a:avLst/>
          </a:prstGeom>
        </p:spPr>
        <p:txBody>
          <a:bodyPr wrap="none">
            <a:spAutoFit/>
          </a:bodyPr>
          <a:lstStyle/>
          <a:p>
            <a:pPr algn="ctr">
              <a:lnSpc>
                <a:spcPct val="150000"/>
              </a:lnSpc>
              <a:spcAft>
                <a:spcPts val="800"/>
              </a:spcAft>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Figure‑23: </a:t>
            </a:r>
            <a:r>
              <a:rPr lang="en-US" sz="18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Preliminary design checks.</a:t>
            </a:r>
          </a:p>
          <a:p>
            <a:pPr algn="ctr">
              <a:lnSpc>
                <a:spcPct val="150000"/>
              </a:lnSpc>
              <a:spcAft>
                <a:spcPts val="800"/>
              </a:spcAft>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p>
        </p:txBody>
      </p:sp>
      <p:pic>
        <p:nvPicPr>
          <p:cNvPr id="5" name="Picture 4">
            <a:extLst>
              <a:ext uri="{FF2B5EF4-FFF2-40B4-BE49-F238E27FC236}">
                <a16:creationId xmlns:a16="http://schemas.microsoft.com/office/drawing/2014/main" id="{5FA82B5A-A19E-48FE-8CD8-9F70196AB0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76990" y="2140407"/>
            <a:ext cx="4048690" cy="3839111"/>
          </a:xfrm>
          <a:prstGeom prst="rect">
            <a:avLst/>
          </a:prstGeom>
        </p:spPr>
      </p:pic>
      <p:sp>
        <p:nvSpPr>
          <p:cNvPr id="13" name="TextBox 12">
            <a:extLst>
              <a:ext uri="{FF2B5EF4-FFF2-40B4-BE49-F238E27FC236}">
                <a16:creationId xmlns:a16="http://schemas.microsoft.com/office/drawing/2014/main" id="{0D933ADC-2C04-4BAF-88B4-F243FED469BF}"/>
              </a:ext>
            </a:extLst>
          </p:cNvPr>
          <p:cNvSpPr txBox="1"/>
          <p:nvPr/>
        </p:nvSpPr>
        <p:spPr>
          <a:xfrm>
            <a:off x="745761" y="1583871"/>
            <a:ext cx="6378314" cy="646331"/>
          </a:xfrm>
          <a:prstGeom prst="rect">
            <a:avLst/>
          </a:prstGeom>
          <a:noFill/>
        </p:spPr>
        <p:txBody>
          <a:bodyPr wrap="square">
            <a:spAutoFit/>
          </a:bodyPr>
          <a:lstStyle/>
          <a:p>
            <a:r>
              <a:rPr lang="en-US" dirty="0"/>
              <a:t>This check doing to ensure all element are adequate. Any element shows as red color is not adequate.</a:t>
            </a:r>
          </a:p>
        </p:txBody>
      </p:sp>
    </p:spTree>
    <p:extLst>
      <p:ext uri="{BB962C8B-B14F-4D97-AF65-F5344CB8AC3E}">
        <p14:creationId xmlns:p14="http://schemas.microsoft.com/office/powerpoint/2010/main" val="89560558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20083F1-8109-45D3-8204-52B79AE66850}"/>
              </a:ext>
            </a:extLst>
          </p:cNvPr>
          <p:cNvSpPr>
            <a:spLocks noGrp="1"/>
          </p:cNvSpPr>
          <p:nvPr>
            <p:ph type="body" sz="quarter" idx="10"/>
          </p:nvPr>
        </p:nvSpPr>
        <p:spPr/>
        <p:txBody>
          <a:bodyPr/>
          <a:lstStyle/>
          <a:p>
            <a:r>
              <a:rPr lang="en-US" dirty="0"/>
              <a:t>Shear walls reinforcement.</a:t>
            </a:r>
          </a:p>
        </p:txBody>
      </p:sp>
      <p:sp>
        <p:nvSpPr>
          <p:cNvPr id="3" name="Text Placeholder 1">
            <a:extLst>
              <a:ext uri="{FF2B5EF4-FFF2-40B4-BE49-F238E27FC236}">
                <a16:creationId xmlns:a16="http://schemas.microsoft.com/office/drawing/2014/main" id="{0B7E1C55-E2A0-44DA-91E1-52D0A1294DE4}"/>
              </a:ext>
            </a:extLst>
          </p:cNvPr>
          <p:cNvSpPr txBox="1">
            <a:spLocks/>
          </p:cNvSpPr>
          <p:nvPr/>
        </p:nvSpPr>
        <p:spPr>
          <a:xfrm>
            <a:off x="972443" y="1204153"/>
            <a:ext cx="11219558" cy="724247"/>
          </a:xfrm>
          <a:prstGeom prst="rect">
            <a:avLst/>
          </a:prstGeom>
        </p:spPr>
        <p:txBody>
          <a:bodyPr anchor="ctr"/>
          <a:lstStyle>
            <a:lvl1pPr marL="0" indent="0" algn="l" defTabSz="914423" rtl="0" eaLnBrk="1" latinLnBrk="0" hangingPunct="1">
              <a:lnSpc>
                <a:spcPct val="90000"/>
              </a:lnSpc>
              <a:spcBef>
                <a:spcPts val="1000"/>
              </a:spcBef>
              <a:buFont typeface="Arial" panose="020B0604020202020204" pitchFamily="34" charset="0"/>
              <a:buNone/>
              <a:defRPr sz="5400" b="0" kern="1200" baseline="0">
                <a:solidFill>
                  <a:schemeClr val="tx1">
                    <a:lumMod val="85000"/>
                    <a:lumOff val="15000"/>
                  </a:schemeClr>
                </a:solidFill>
                <a:latin typeface="+mj-lt"/>
                <a:ea typeface="+mn-ea"/>
                <a:cs typeface="Arial" pitchFamily="34" charset="0"/>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Shear walls checks.</a:t>
            </a:r>
          </a:p>
        </p:txBody>
      </p:sp>
      <p:sp>
        <p:nvSpPr>
          <p:cNvPr id="7" name="TextBox 6">
            <a:extLst>
              <a:ext uri="{FF2B5EF4-FFF2-40B4-BE49-F238E27FC236}">
                <a16:creationId xmlns:a16="http://schemas.microsoft.com/office/drawing/2014/main" id="{6C97ECD8-17AB-42B0-9867-25D5A5179421}"/>
              </a:ext>
            </a:extLst>
          </p:cNvPr>
          <p:cNvSpPr txBox="1"/>
          <p:nvPr/>
        </p:nvSpPr>
        <p:spPr>
          <a:xfrm>
            <a:off x="972443" y="2322598"/>
            <a:ext cx="6093500" cy="1754326"/>
          </a:xfrm>
          <a:prstGeom prst="rect">
            <a:avLst/>
          </a:prstGeom>
          <a:noFill/>
        </p:spPr>
        <p:txBody>
          <a:bodyPr wrap="square">
            <a:spAutoFit/>
          </a:bodyPr>
          <a:lstStyle/>
          <a:p>
            <a:r>
              <a:rPr lang="en-US" dirty="0"/>
              <a:t>Check the need for special boundary elements at the edges of structural walls</a:t>
            </a:r>
          </a:p>
          <a:p>
            <a:endParaRPr lang="en-US" dirty="0"/>
          </a:p>
          <a:p>
            <a:r>
              <a:rPr lang="en-US" dirty="0" err="1"/>
              <a:t>hw</a:t>
            </a:r>
            <a:r>
              <a:rPr lang="en-US" dirty="0"/>
              <a:t> = 3m, minimum </a:t>
            </a:r>
            <a:r>
              <a:rPr lang="en-US" dirty="0" err="1"/>
              <a:t>lw</a:t>
            </a:r>
            <a:r>
              <a:rPr lang="en-US" dirty="0"/>
              <a:t>=2m</a:t>
            </a:r>
          </a:p>
          <a:p>
            <a:endParaRPr lang="en-US" dirty="0"/>
          </a:p>
          <a:p>
            <a:r>
              <a:rPr lang="en-US" dirty="0" err="1"/>
              <a:t>hw</a:t>
            </a:r>
            <a:r>
              <a:rPr lang="en-US" dirty="0"/>
              <a:t>/</a:t>
            </a:r>
            <a:r>
              <a:rPr lang="en-US" dirty="0" err="1"/>
              <a:t>lw</a:t>
            </a:r>
            <a:r>
              <a:rPr lang="en-US" dirty="0"/>
              <a:t> = 1.5 m &lt; 2 then no need for boundary elements.</a:t>
            </a:r>
          </a:p>
        </p:txBody>
      </p:sp>
      <p:cxnSp>
        <p:nvCxnSpPr>
          <p:cNvPr id="14" name="Straight Arrow Connector 13">
            <a:extLst>
              <a:ext uri="{FF2B5EF4-FFF2-40B4-BE49-F238E27FC236}">
                <a16:creationId xmlns:a16="http://schemas.microsoft.com/office/drawing/2014/main" id="{25661CD3-FD6A-4537-A134-AFA5316F45DC}"/>
              </a:ext>
            </a:extLst>
          </p:cNvPr>
          <p:cNvCxnSpPr/>
          <p:nvPr/>
        </p:nvCxnSpPr>
        <p:spPr>
          <a:xfrm>
            <a:off x="1753849" y="4076924"/>
            <a:ext cx="0" cy="9297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4D22F742-1D1F-45C4-BD81-AB2341DDC35E}"/>
              </a:ext>
            </a:extLst>
          </p:cNvPr>
          <p:cNvCxnSpPr/>
          <p:nvPr/>
        </p:nvCxnSpPr>
        <p:spPr>
          <a:xfrm>
            <a:off x="1738859" y="5021705"/>
            <a:ext cx="125917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6714F353-129A-4F23-B541-5EE0CCE9C0EA}"/>
              </a:ext>
            </a:extLst>
          </p:cNvPr>
          <p:cNvSpPr txBox="1"/>
          <p:nvPr/>
        </p:nvSpPr>
        <p:spPr>
          <a:xfrm>
            <a:off x="1738859" y="4637383"/>
            <a:ext cx="1379095" cy="369332"/>
          </a:xfrm>
          <a:prstGeom prst="rect">
            <a:avLst/>
          </a:prstGeom>
          <a:noFill/>
        </p:spPr>
        <p:txBody>
          <a:bodyPr wrap="square">
            <a:spAutoFit/>
          </a:bodyPr>
          <a:lstStyle/>
          <a:p>
            <a:r>
              <a:rPr lang="en-US" dirty="0"/>
              <a:t>constraints</a:t>
            </a:r>
          </a:p>
        </p:txBody>
      </p:sp>
      <p:sp>
        <p:nvSpPr>
          <p:cNvPr id="20" name="TextBox 19">
            <a:extLst>
              <a:ext uri="{FF2B5EF4-FFF2-40B4-BE49-F238E27FC236}">
                <a16:creationId xmlns:a16="http://schemas.microsoft.com/office/drawing/2014/main" id="{DEEF3A14-3D09-4889-8BA5-27A595559A11}"/>
              </a:ext>
            </a:extLst>
          </p:cNvPr>
          <p:cNvSpPr txBox="1"/>
          <p:nvPr/>
        </p:nvSpPr>
        <p:spPr>
          <a:xfrm>
            <a:off x="3316574" y="4560040"/>
            <a:ext cx="6093500" cy="923330"/>
          </a:xfrm>
          <a:prstGeom prst="rect">
            <a:avLst/>
          </a:prstGeom>
          <a:noFill/>
        </p:spPr>
        <p:txBody>
          <a:bodyPr wrap="square">
            <a:spAutoFit/>
          </a:bodyPr>
          <a:lstStyle/>
          <a:p>
            <a:r>
              <a:rPr lang="en-US" sz="1800" dirty="0">
                <a:effectLst/>
                <a:ea typeface="Calibri" panose="020F0502020204030204" pitchFamily="34" charset="0"/>
                <a:cs typeface="Arial" panose="020B0604020202020204" pitchFamily="34" charset="0"/>
              </a:rPr>
              <a:t>The longitudinal spacing of transverse reinforcement at the wall boundary shall not exceed the lesser of 8 in. and 8db of the smallest.</a:t>
            </a:r>
            <a:endParaRPr lang="en-US" dirty="0"/>
          </a:p>
        </p:txBody>
      </p:sp>
      <p:sp>
        <p:nvSpPr>
          <p:cNvPr id="21" name="Chevron 3">
            <a:extLst>
              <a:ext uri="{FF2B5EF4-FFF2-40B4-BE49-F238E27FC236}">
                <a16:creationId xmlns:a16="http://schemas.microsoft.com/office/drawing/2014/main" id="{DD45A9F6-AD15-4A34-91FD-B4136521B80B}"/>
              </a:ext>
            </a:extLst>
          </p:cNvPr>
          <p:cNvSpPr/>
          <p:nvPr/>
        </p:nvSpPr>
        <p:spPr>
          <a:xfrm>
            <a:off x="794479" y="2487490"/>
            <a:ext cx="177964" cy="165769"/>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9393E71B-76E1-41CB-B3B4-922C3769ABCC}"/>
                  </a:ext>
                </a:extLst>
              </p:cNvPr>
              <p:cNvSpPr txBox="1"/>
              <p:nvPr/>
            </p:nvSpPr>
            <p:spPr>
              <a:xfrm>
                <a:off x="3316574" y="5607867"/>
                <a:ext cx="6093500" cy="427746"/>
              </a:xfrm>
              <a:prstGeom prst="rect">
                <a:avLst/>
              </a:prstGeom>
              <a:noFill/>
            </p:spPr>
            <p:txBody>
              <a:bodyPr wrap="square">
                <a:spAutoFit/>
              </a:bodyPr>
              <a:lstStyle/>
              <a:p>
                <a:r>
                  <a:rPr lang="en-US" sz="1800" dirty="0">
                    <a:effectLst/>
                    <a:ea typeface="Calibri" panose="020F0502020204030204" pitchFamily="34" charset="0"/>
                    <a:cs typeface="Arial" panose="020B0604020202020204" pitchFamily="34" charset="0"/>
                  </a:rPr>
                  <a:t>If Vu &gt; </a:t>
                </a:r>
                <a:r>
                  <a:rPr lang="en-US" sz="1800" dirty="0" err="1">
                    <a:effectLst/>
                    <a:latin typeface="Times New Roman" panose="02020603050405020304" pitchFamily="18" charset="0"/>
                    <a:ea typeface="Calibri" panose="020F0502020204030204" pitchFamily="34" charset="0"/>
                    <a:cs typeface="Arial" panose="020B0604020202020204" pitchFamily="34" charset="0"/>
                  </a:rPr>
                  <a:t>Acvλ</a:t>
                </a:r>
                <a:r>
                  <a:rPr lang="en-US" sz="1800" dirty="0">
                    <a:effectLst/>
                    <a:latin typeface="Times New Roman" panose="02020603050405020304" pitchFamily="18" charset="0"/>
                    <a:ea typeface="Calibri" panose="020F0502020204030204" pitchFamily="34" charset="0"/>
                    <a:cs typeface="Arial" panose="020B0604020202020204" pitchFamily="34" charset="0"/>
                  </a:rPr>
                  <a:t> </a:t>
                </a:r>
                <a14:m>
                  <m:oMath xmlns:m="http://schemas.openxmlformats.org/officeDocument/2006/math">
                    <m:rad>
                      <m:radPr>
                        <m:degHide m:val="on"/>
                        <m:ctrlPr>
                          <a:rPr lang="en-US" i="1">
                            <a:effectLst/>
                            <a:latin typeface="Cambria Math" panose="02040503050406030204" pitchFamily="18" charset="0"/>
                            <a:ea typeface="Times New Roman" panose="02020603050405020304" pitchFamily="18" charset="0"/>
                          </a:rPr>
                        </m:ctrlPr>
                      </m:radPr>
                      <m:deg/>
                      <m:e>
                        <m:sSup>
                          <m:sSupPr>
                            <m:ctrlPr>
                              <a:rPr lang="en-US" i="1">
                                <a:effectLst/>
                                <a:latin typeface="Cambria Math" panose="02040503050406030204" pitchFamily="18" charset="0"/>
                                <a:ea typeface="Times New Roman" panose="02020603050405020304" pitchFamily="18" charset="0"/>
                              </a:rPr>
                            </m:ctrlPr>
                          </m:sSupPr>
                          <m:e>
                            <m:r>
                              <a:rPr lang="en-US" sz="1800" i="1">
                                <a:effectLst/>
                                <a:latin typeface="Cambria Math" panose="02040503050406030204" pitchFamily="18" charset="0"/>
                                <a:ea typeface="Times New Roman" panose="02020603050405020304" pitchFamily="18" charset="0"/>
                                <a:cs typeface="Arial" panose="020B0604020202020204" pitchFamily="34" charset="0"/>
                              </a:rPr>
                              <m:t>𝑓</m:t>
                            </m:r>
                          </m:e>
                          <m:sup>
                            <m:r>
                              <a:rPr lang="en-US" sz="1800" i="1">
                                <a:effectLst/>
                                <a:latin typeface="Cambria Math" panose="02040503050406030204" pitchFamily="18" charset="0"/>
                                <a:ea typeface="Times New Roman" panose="02020603050405020304" pitchFamily="18" charset="0"/>
                                <a:cs typeface="Arial" panose="020B0604020202020204" pitchFamily="34" charset="0"/>
                              </a:rPr>
                              <m:t>′</m:t>
                            </m:r>
                          </m:sup>
                        </m:sSup>
                      </m:e>
                    </m:rad>
                  </m:oMath>
                </a14:m>
                <a:r>
                  <a:rPr lang="en-US" sz="1800" dirty="0">
                    <a:effectLst/>
                    <a:latin typeface="Times New Roman" panose="02020603050405020304" pitchFamily="18" charset="0"/>
                    <a:ea typeface="Calibri" panose="020F0502020204030204" pitchFamily="34" charset="0"/>
                    <a:cs typeface="Arial" panose="020B0604020202020204" pitchFamily="34" charset="0"/>
                  </a:rPr>
                  <a:t>  horizontal reinforcement shall be used.</a:t>
                </a:r>
                <a:endParaRPr lang="en-US" dirty="0"/>
              </a:p>
            </p:txBody>
          </p:sp>
        </mc:Choice>
        <mc:Fallback xmlns="">
          <p:sp>
            <p:nvSpPr>
              <p:cNvPr id="24" name="TextBox 23">
                <a:extLst>
                  <a:ext uri="{FF2B5EF4-FFF2-40B4-BE49-F238E27FC236}">
                    <a16:creationId xmlns:a16="http://schemas.microsoft.com/office/drawing/2014/main" id="{9393E71B-76E1-41CB-B3B4-922C3769ABCC}"/>
                  </a:ext>
                </a:extLst>
              </p:cNvPr>
              <p:cNvSpPr txBox="1">
                <a:spLocks noRot="1" noChangeAspect="1" noMove="1" noResize="1" noEditPoints="1" noAdjustHandles="1" noChangeArrowheads="1" noChangeShapeType="1" noTextEdit="1"/>
              </p:cNvSpPr>
              <p:nvPr/>
            </p:nvSpPr>
            <p:spPr>
              <a:xfrm>
                <a:off x="3316574" y="5607867"/>
                <a:ext cx="6093500" cy="427746"/>
              </a:xfrm>
              <a:prstGeom prst="rect">
                <a:avLst/>
              </a:prstGeom>
              <a:blipFill>
                <a:blip r:embed="rId2"/>
                <a:stretch>
                  <a:fillRect l="-800" b="-18571"/>
                </a:stretch>
              </a:blipFill>
            </p:spPr>
            <p:txBody>
              <a:bodyPr/>
              <a:lstStyle/>
              <a:p>
                <a:r>
                  <a:rPr lang="en-US">
                    <a:noFill/>
                  </a:rPr>
                  <a:t> </a:t>
                </a:r>
              </a:p>
            </p:txBody>
          </p:sp>
        </mc:Fallback>
      </mc:AlternateContent>
    </p:spTree>
    <p:extLst>
      <p:ext uri="{BB962C8B-B14F-4D97-AF65-F5344CB8AC3E}">
        <p14:creationId xmlns:p14="http://schemas.microsoft.com/office/powerpoint/2010/main" val="112022720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20083F1-8109-45D3-8204-52B79AE66850}"/>
              </a:ext>
            </a:extLst>
          </p:cNvPr>
          <p:cNvSpPr>
            <a:spLocks noGrp="1"/>
          </p:cNvSpPr>
          <p:nvPr>
            <p:ph type="body" sz="quarter" idx="10"/>
          </p:nvPr>
        </p:nvSpPr>
        <p:spPr/>
        <p:txBody>
          <a:bodyPr/>
          <a:lstStyle/>
          <a:p>
            <a:r>
              <a:rPr lang="en-US" dirty="0"/>
              <a:t>Shear walls reinforcement.</a:t>
            </a:r>
          </a:p>
        </p:txBody>
      </p:sp>
      <p:sp>
        <p:nvSpPr>
          <p:cNvPr id="3" name="Text Placeholder 1">
            <a:extLst>
              <a:ext uri="{FF2B5EF4-FFF2-40B4-BE49-F238E27FC236}">
                <a16:creationId xmlns:a16="http://schemas.microsoft.com/office/drawing/2014/main" id="{0B7E1C55-E2A0-44DA-91E1-52D0A1294DE4}"/>
              </a:ext>
            </a:extLst>
          </p:cNvPr>
          <p:cNvSpPr txBox="1">
            <a:spLocks/>
          </p:cNvSpPr>
          <p:nvPr/>
        </p:nvSpPr>
        <p:spPr>
          <a:xfrm>
            <a:off x="972443" y="1204153"/>
            <a:ext cx="11219558" cy="724247"/>
          </a:xfrm>
          <a:prstGeom prst="rect">
            <a:avLst/>
          </a:prstGeom>
        </p:spPr>
        <p:txBody>
          <a:bodyPr anchor="ctr"/>
          <a:lstStyle>
            <a:lvl1pPr marL="0" indent="0" algn="l" defTabSz="914423" rtl="0" eaLnBrk="1" latinLnBrk="0" hangingPunct="1">
              <a:lnSpc>
                <a:spcPct val="90000"/>
              </a:lnSpc>
              <a:spcBef>
                <a:spcPts val="1000"/>
              </a:spcBef>
              <a:buFont typeface="Arial" panose="020B0604020202020204" pitchFamily="34" charset="0"/>
              <a:buNone/>
              <a:defRPr sz="5400" b="0" kern="1200" baseline="0">
                <a:solidFill>
                  <a:schemeClr val="tx1">
                    <a:lumMod val="85000"/>
                    <a:lumOff val="15000"/>
                  </a:schemeClr>
                </a:solidFill>
                <a:latin typeface="+mj-lt"/>
                <a:ea typeface="+mn-ea"/>
                <a:cs typeface="Arial" pitchFamily="34" charset="0"/>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Shear walls checks.</a:t>
            </a:r>
          </a:p>
        </p:txBody>
      </p:sp>
      <p:sp>
        <p:nvSpPr>
          <p:cNvPr id="7" name="TextBox 6">
            <a:extLst>
              <a:ext uri="{FF2B5EF4-FFF2-40B4-BE49-F238E27FC236}">
                <a16:creationId xmlns:a16="http://schemas.microsoft.com/office/drawing/2014/main" id="{6C97ECD8-17AB-42B0-9867-25D5A5179421}"/>
              </a:ext>
            </a:extLst>
          </p:cNvPr>
          <p:cNvSpPr txBox="1"/>
          <p:nvPr/>
        </p:nvSpPr>
        <p:spPr>
          <a:xfrm>
            <a:off x="488722" y="4098389"/>
            <a:ext cx="6093500" cy="646331"/>
          </a:xfrm>
          <a:prstGeom prst="rect">
            <a:avLst/>
          </a:prstGeom>
          <a:noFill/>
        </p:spPr>
        <p:txBody>
          <a:bodyPr wrap="square">
            <a:spAutoFit/>
          </a:bodyPr>
          <a:lstStyle/>
          <a:p>
            <a:r>
              <a:rPr lang="en-US" dirty="0"/>
              <a:t>select a sample of shear wall to check result as shown in</a:t>
            </a:r>
          </a:p>
          <a:p>
            <a:r>
              <a:rPr lang="en-US" dirty="0"/>
              <a:t>figure</a:t>
            </a:r>
          </a:p>
        </p:txBody>
      </p:sp>
      <p:sp>
        <p:nvSpPr>
          <p:cNvPr id="9" name="Chevron 3">
            <a:extLst>
              <a:ext uri="{FF2B5EF4-FFF2-40B4-BE49-F238E27FC236}">
                <a16:creationId xmlns:a16="http://schemas.microsoft.com/office/drawing/2014/main" id="{00AAABD0-95E2-4E97-AFBF-1B8CBAB67443}"/>
              </a:ext>
            </a:extLst>
          </p:cNvPr>
          <p:cNvSpPr/>
          <p:nvPr/>
        </p:nvSpPr>
        <p:spPr>
          <a:xfrm>
            <a:off x="794479" y="2487490"/>
            <a:ext cx="177964" cy="165769"/>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pic>
        <p:nvPicPr>
          <p:cNvPr id="5" name="Picture 4">
            <a:extLst>
              <a:ext uri="{FF2B5EF4-FFF2-40B4-BE49-F238E27FC236}">
                <a16:creationId xmlns:a16="http://schemas.microsoft.com/office/drawing/2014/main" id="{626AFBD3-8EF1-4C39-B094-7EC7726DBB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63331" y="2322598"/>
            <a:ext cx="4931995" cy="4248147"/>
          </a:xfrm>
          <a:prstGeom prst="rect">
            <a:avLst/>
          </a:prstGeom>
        </p:spPr>
      </p:pic>
      <p:sp>
        <p:nvSpPr>
          <p:cNvPr id="13" name="TextBox 12">
            <a:extLst>
              <a:ext uri="{FF2B5EF4-FFF2-40B4-BE49-F238E27FC236}">
                <a16:creationId xmlns:a16="http://schemas.microsoft.com/office/drawing/2014/main" id="{6280C9BD-FC8E-47B7-B131-65F9C150FD99}"/>
              </a:ext>
            </a:extLst>
          </p:cNvPr>
          <p:cNvSpPr txBox="1"/>
          <p:nvPr/>
        </p:nvSpPr>
        <p:spPr>
          <a:xfrm>
            <a:off x="1124843" y="2474998"/>
            <a:ext cx="6093500" cy="646331"/>
          </a:xfrm>
          <a:prstGeom prst="rect">
            <a:avLst/>
          </a:prstGeom>
          <a:noFill/>
        </p:spPr>
        <p:txBody>
          <a:bodyPr wrap="square">
            <a:spAutoFit/>
          </a:bodyPr>
          <a:lstStyle/>
          <a:p>
            <a:r>
              <a:rPr lang="en-US" dirty="0"/>
              <a:t>There is no coupling beam in our structure since Ln/h &gt; 4 in all connecting beam with two wall structure. </a:t>
            </a:r>
          </a:p>
        </p:txBody>
      </p:sp>
      <p:sp>
        <p:nvSpPr>
          <p:cNvPr id="15" name="Text Placeholder 1">
            <a:extLst>
              <a:ext uri="{FF2B5EF4-FFF2-40B4-BE49-F238E27FC236}">
                <a16:creationId xmlns:a16="http://schemas.microsoft.com/office/drawing/2014/main" id="{6542DD38-AEC2-450E-A029-15C7CFB92496}"/>
              </a:ext>
            </a:extLst>
          </p:cNvPr>
          <p:cNvSpPr txBox="1">
            <a:spLocks/>
          </p:cNvSpPr>
          <p:nvPr/>
        </p:nvSpPr>
        <p:spPr>
          <a:xfrm>
            <a:off x="177963" y="3305803"/>
            <a:ext cx="11219558" cy="724247"/>
          </a:xfrm>
          <a:prstGeom prst="rect">
            <a:avLst/>
          </a:prstGeom>
        </p:spPr>
        <p:txBody>
          <a:bodyPr anchor="ctr"/>
          <a:lstStyle>
            <a:lvl1pPr marL="0" indent="0" algn="l" defTabSz="914423" rtl="0" eaLnBrk="1" latinLnBrk="0" hangingPunct="1">
              <a:lnSpc>
                <a:spcPct val="90000"/>
              </a:lnSpc>
              <a:spcBef>
                <a:spcPts val="1000"/>
              </a:spcBef>
              <a:buFont typeface="Arial" panose="020B0604020202020204" pitchFamily="34" charset="0"/>
              <a:buNone/>
              <a:defRPr sz="5400" b="0" kern="1200" baseline="0">
                <a:solidFill>
                  <a:schemeClr val="tx1">
                    <a:lumMod val="85000"/>
                    <a:lumOff val="15000"/>
                  </a:schemeClr>
                </a:solidFill>
                <a:latin typeface="+mj-lt"/>
                <a:ea typeface="+mn-ea"/>
                <a:cs typeface="Arial" pitchFamily="34" charset="0"/>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Design check</a:t>
            </a:r>
          </a:p>
        </p:txBody>
      </p:sp>
    </p:spTree>
    <p:extLst>
      <p:ext uri="{BB962C8B-B14F-4D97-AF65-F5344CB8AC3E}">
        <p14:creationId xmlns:p14="http://schemas.microsoft.com/office/powerpoint/2010/main" val="53952992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20083F1-8109-45D3-8204-52B79AE66850}"/>
              </a:ext>
            </a:extLst>
          </p:cNvPr>
          <p:cNvSpPr>
            <a:spLocks noGrp="1"/>
          </p:cNvSpPr>
          <p:nvPr>
            <p:ph type="body" sz="quarter" idx="10"/>
          </p:nvPr>
        </p:nvSpPr>
        <p:spPr/>
        <p:txBody>
          <a:bodyPr/>
          <a:lstStyle/>
          <a:p>
            <a:r>
              <a:rPr lang="en-US" dirty="0"/>
              <a:t>Shear walls reinforcement.</a:t>
            </a:r>
          </a:p>
        </p:txBody>
      </p:sp>
      <p:sp>
        <p:nvSpPr>
          <p:cNvPr id="3" name="Text Placeholder 1">
            <a:extLst>
              <a:ext uri="{FF2B5EF4-FFF2-40B4-BE49-F238E27FC236}">
                <a16:creationId xmlns:a16="http://schemas.microsoft.com/office/drawing/2014/main" id="{0B7E1C55-E2A0-44DA-91E1-52D0A1294DE4}"/>
              </a:ext>
            </a:extLst>
          </p:cNvPr>
          <p:cNvSpPr txBox="1">
            <a:spLocks/>
          </p:cNvSpPr>
          <p:nvPr/>
        </p:nvSpPr>
        <p:spPr>
          <a:xfrm>
            <a:off x="972443" y="1204153"/>
            <a:ext cx="11219558" cy="724247"/>
          </a:xfrm>
          <a:prstGeom prst="rect">
            <a:avLst/>
          </a:prstGeom>
        </p:spPr>
        <p:txBody>
          <a:bodyPr anchor="ctr"/>
          <a:lstStyle>
            <a:lvl1pPr marL="0" indent="0" algn="l" defTabSz="914423" rtl="0" eaLnBrk="1" latinLnBrk="0" hangingPunct="1">
              <a:lnSpc>
                <a:spcPct val="90000"/>
              </a:lnSpc>
              <a:spcBef>
                <a:spcPts val="1000"/>
              </a:spcBef>
              <a:buFont typeface="Arial" panose="020B0604020202020204" pitchFamily="34" charset="0"/>
              <a:buNone/>
              <a:defRPr sz="5400" b="0" kern="1200" baseline="0">
                <a:solidFill>
                  <a:schemeClr val="tx1">
                    <a:lumMod val="85000"/>
                    <a:lumOff val="15000"/>
                  </a:schemeClr>
                </a:solidFill>
                <a:latin typeface="+mj-lt"/>
                <a:ea typeface="+mn-ea"/>
                <a:cs typeface="Arial" pitchFamily="34" charset="0"/>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Shear walls checks.</a:t>
            </a:r>
          </a:p>
        </p:txBody>
      </p:sp>
      <p:sp>
        <p:nvSpPr>
          <p:cNvPr id="7" name="TextBox 6">
            <a:extLst>
              <a:ext uri="{FF2B5EF4-FFF2-40B4-BE49-F238E27FC236}">
                <a16:creationId xmlns:a16="http://schemas.microsoft.com/office/drawing/2014/main" id="{6C97ECD8-17AB-42B0-9867-25D5A5179421}"/>
              </a:ext>
            </a:extLst>
          </p:cNvPr>
          <p:cNvSpPr txBox="1"/>
          <p:nvPr/>
        </p:nvSpPr>
        <p:spPr>
          <a:xfrm>
            <a:off x="488722" y="4098389"/>
            <a:ext cx="6093500" cy="646331"/>
          </a:xfrm>
          <a:prstGeom prst="rect">
            <a:avLst/>
          </a:prstGeom>
          <a:noFill/>
        </p:spPr>
        <p:txBody>
          <a:bodyPr wrap="square">
            <a:spAutoFit/>
          </a:bodyPr>
          <a:lstStyle/>
          <a:p>
            <a:r>
              <a:rPr lang="en-US" dirty="0"/>
              <a:t>select a sample of shear wall to check result as shown in</a:t>
            </a:r>
          </a:p>
          <a:p>
            <a:r>
              <a:rPr lang="en-US" dirty="0"/>
              <a:t>figure</a:t>
            </a:r>
          </a:p>
        </p:txBody>
      </p:sp>
      <p:sp>
        <p:nvSpPr>
          <p:cNvPr id="9" name="Chevron 3">
            <a:extLst>
              <a:ext uri="{FF2B5EF4-FFF2-40B4-BE49-F238E27FC236}">
                <a16:creationId xmlns:a16="http://schemas.microsoft.com/office/drawing/2014/main" id="{00AAABD0-95E2-4E97-AFBF-1B8CBAB67443}"/>
              </a:ext>
            </a:extLst>
          </p:cNvPr>
          <p:cNvSpPr/>
          <p:nvPr/>
        </p:nvSpPr>
        <p:spPr>
          <a:xfrm>
            <a:off x="794479" y="2487490"/>
            <a:ext cx="177964" cy="165769"/>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pic>
        <p:nvPicPr>
          <p:cNvPr id="5" name="Picture 4">
            <a:extLst>
              <a:ext uri="{FF2B5EF4-FFF2-40B4-BE49-F238E27FC236}">
                <a16:creationId xmlns:a16="http://schemas.microsoft.com/office/drawing/2014/main" id="{626AFBD3-8EF1-4C39-B094-7EC7726DBB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63331" y="2322598"/>
            <a:ext cx="4931995" cy="4248147"/>
          </a:xfrm>
          <a:prstGeom prst="rect">
            <a:avLst/>
          </a:prstGeom>
        </p:spPr>
      </p:pic>
      <p:sp>
        <p:nvSpPr>
          <p:cNvPr id="13" name="TextBox 12">
            <a:extLst>
              <a:ext uri="{FF2B5EF4-FFF2-40B4-BE49-F238E27FC236}">
                <a16:creationId xmlns:a16="http://schemas.microsoft.com/office/drawing/2014/main" id="{6280C9BD-FC8E-47B7-B131-65F9C150FD99}"/>
              </a:ext>
            </a:extLst>
          </p:cNvPr>
          <p:cNvSpPr txBox="1"/>
          <p:nvPr/>
        </p:nvSpPr>
        <p:spPr>
          <a:xfrm>
            <a:off x="1124843" y="2474998"/>
            <a:ext cx="6093500" cy="646331"/>
          </a:xfrm>
          <a:prstGeom prst="rect">
            <a:avLst/>
          </a:prstGeom>
          <a:noFill/>
        </p:spPr>
        <p:txBody>
          <a:bodyPr wrap="square">
            <a:spAutoFit/>
          </a:bodyPr>
          <a:lstStyle/>
          <a:p>
            <a:r>
              <a:rPr lang="en-US" dirty="0"/>
              <a:t>There is no coupling beam in our structure since Ln/h &gt; 4 in all connecting beam with two wall structure. </a:t>
            </a:r>
          </a:p>
        </p:txBody>
      </p:sp>
      <p:sp>
        <p:nvSpPr>
          <p:cNvPr id="15" name="Text Placeholder 1">
            <a:extLst>
              <a:ext uri="{FF2B5EF4-FFF2-40B4-BE49-F238E27FC236}">
                <a16:creationId xmlns:a16="http://schemas.microsoft.com/office/drawing/2014/main" id="{6542DD38-AEC2-450E-A029-15C7CFB92496}"/>
              </a:ext>
            </a:extLst>
          </p:cNvPr>
          <p:cNvSpPr txBox="1">
            <a:spLocks/>
          </p:cNvSpPr>
          <p:nvPr/>
        </p:nvSpPr>
        <p:spPr>
          <a:xfrm>
            <a:off x="177963" y="3305803"/>
            <a:ext cx="11219558" cy="724247"/>
          </a:xfrm>
          <a:prstGeom prst="rect">
            <a:avLst/>
          </a:prstGeom>
        </p:spPr>
        <p:txBody>
          <a:bodyPr anchor="ctr"/>
          <a:lstStyle>
            <a:lvl1pPr marL="0" indent="0" algn="l" defTabSz="914423" rtl="0" eaLnBrk="1" latinLnBrk="0" hangingPunct="1">
              <a:lnSpc>
                <a:spcPct val="90000"/>
              </a:lnSpc>
              <a:spcBef>
                <a:spcPts val="1000"/>
              </a:spcBef>
              <a:buFont typeface="Arial" panose="020B0604020202020204" pitchFamily="34" charset="0"/>
              <a:buNone/>
              <a:defRPr sz="5400" b="0" kern="1200" baseline="0">
                <a:solidFill>
                  <a:schemeClr val="tx1">
                    <a:lumMod val="85000"/>
                    <a:lumOff val="15000"/>
                  </a:schemeClr>
                </a:solidFill>
                <a:latin typeface="+mj-lt"/>
                <a:ea typeface="+mn-ea"/>
                <a:cs typeface="Arial" pitchFamily="34" charset="0"/>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Design check</a:t>
            </a:r>
          </a:p>
        </p:txBody>
      </p:sp>
    </p:spTree>
    <p:extLst>
      <p:ext uri="{BB962C8B-B14F-4D97-AF65-F5344CB8AC3E}">
        <p14:creationId xmlns:p14="http://schemas.microsoft.com/office/powerpoint/2010/main" val="312150232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B2D5CA4-5E27-4ED2-A28D-8ED148529940}"/>
              </a:ext>
            </a:extLst>
          </p:cNvPr>
          <p:cNvSpPr>
            <a:spLocks noGrp="1"/>
          </p:cNvSpPr>
          <p:nvPr>
            <p:ph type="body" sz="quarter" idx="10"/>
          </p:nvPr>
        </p:nvSpPr>
        <p:spPr/>
        <p:txBody>
          <a:bodyPr/>
          <a:lstStyle/>
          <a:p>
            <a:r>
              <a:rPr lang="en-US" dirty="0"/>
              <a:t>Design check</a:t>
            </a:r>
          </a:p>
        </p:txBody>
      </p:sp>
      <p:sp>
        <p:nvSpPr>
          <p:cNvPr id="8" name="TextBox 7">
            <a:extLst>
              <a:ext uri="{FF2B5EF4-FFF2-40B4-BE49-F238E27FC236}">
                <a16:creationId xmlns:a16="http://schemas.microsoft.com/office/drawing/2014/main" id="{EED0BB6F-1051-4270-AA31-2AB40CFF84C5}"/>
              </a:ext>
            </a:extLst>
          </p:cNvPr>
          <p:cNvSpPr txBox="1"/>
          <p:nvPr/>
        </p:nvSpPr>
        <p:spPr>
          <a:xfrm>
            <a:off x="488722" y="1726580"/>
            <a:ext cx="6093500" cy="369332"/>
          </a:xfrm>
          <a:prstGeom prst="rect">
            <a:avLst/>
          </a:prstGeom>
          <a:noFill/>
        </p:spPr>
        <p:txBody>
          <a:bodyPr wrap="square">
            <a:spAutoFit/>
          </a:bodyPr>
          <a:lstStyle/>
          <a:p>
            <a:r>
              <a:rPr lang="en-US" dirty="0"/>
              <a:t>Rebar value from </a:t>
            </a:r>
            <a:r>
              <a:rPr lang="en-US" dirty="0" err="1"/>
              <a:t>etap</a:t>
            </a:r>
            <a:r>
              <a:rPr lang="en-US" dirty="0"/>
              <a:t> </a:t>
            </a:r>
            <a:r>
              <a:rPr lang="en-US" dirty="0" err="1"/>
              <a:t>ρl</a:t>
            </a:r>
            <a:r>
              <a:rPr lang="en-US" dirty="0"/>
              <a:t> = 0.016 &gt; 0.0025 OK</a:t>
            </a:r>
          </a:p>
        </p:txBody>
      </p:sp>
      <p:sp>
        <p:nvSpPr>
          <p:cNvPr id="12" name="TextBox 11">
            <a:extLst>
              <a:ext uri="{FF2B5EF4-FFF2-40B4-BE49-F238E27FC236}">
                <a16:creationId xmlns:a16="http://schemas.microsoft.com/office/drawing/2014/main" id="{EF078D95-825D-4BFB-844D-E388EABA73B4}"/>
              </a:ext>
            </a:extLst>
          </p:cNvPr>
          <p:cNvSpPr txBox="1"/>
          <p:nvPr/>
        </p:nvSpPr>
        <p:spPr>
          <a:xfrm>
            <a:off x="488722" y="2326186"/>
            <a:ext cx="6093500" cy="369332"/>
          </a:xfrm>
          <a:prstGeom prst="rect">
            <a:avLst/>
          </a:prstGeom>
          <a:noFill/>
        </p:spPr>
        <p:txBody>
          <a:bodyPr wrap="square">
            <a:spAutoFit/>
          </a:bodyPr>
          <a:lstStyle/>
          <a:p>
            <a:r>
              <a:rPr lang="en-US" dirty="0"/>
              <a:t>Use 1 Ø16/ 100 mm </a:t>
            </a:r>
          </a:p>
        </p:txBody>
      </p:sp>
      <p:sp>
        <p:nvSpPr>
          <p:cNvPr id="16" name="TextBox 15">
            <a:extLst>
              <a:ext uri="{FF2B5EF4-FFF2-40B4-BE49-F238E27FC236}">
                <a16:creationId xmlns:a16="http://schemas.microsoft.com/office/drawing/2014/main" id="{FEB07D65-0265-4B80-9FAB-A0A405D88D71}"/>
              </a:ext>
            </a:extLst>
          </p:cNvPr>
          <p:cNvSpPr txBox="1"/>
          <p:nvPr/>
        </p:nvSpPr>
        <p:spPr>
          <a:xfrm>
            <a:off x="488722" y="2925792"/>
            <a:ext cx="6093500" cy="369332"/>
          </a:xfrm>
          <a:prstGeom prst="rect">
            <a:avLst/>
          </a:prstGeom>
          <a:noFill/>
        </p:spPr>
        <p:txBody>
          <a:bodyPr wrap="square">
            <a:spAutoFit/>
          </a:bodyPr>
          <a:lstStyle/>
          <a:p>
            <a:r>
              <a:rPr lang="en-US" dirty="0"/>
              <a:t>S ≤ 200, 128 </a:t>
            </a:r>
          </a:p>
        </p:txBody>
      </p:sp>
      <p:sp>
        <p:nvSpPr>
          <p:cNvPr id="20" name="TextBox 19">
            <a:extLst>
              <a:ext uri="{FF2B5EF4-FFF2-40B4-BE49-F238E27FC236}">
                <a16:creationId xmlns:a16="http://schemas.microsoft.com/office/drawing/2014/main" id="{84E3BCCC-7DD7-455B-A857-39F6B6696DF3}"/>
              </a:ext>
            </a:extLst>
          </p:cNvPr>
          <p:cNvSpPr txBox="1"/>
          <p:nvPr/>
        </p:nvSpPr>
        <p:spPr>
          <a:xfrm>
            <a:off x="488722" y="3480430"/>
            <a:ext cx="6093500" cy="369332"/>
          </a:xfrm>
          <a:prstGeom prst="rect">
            <a:avLst/>
          </a:prstGeom>
          <a:noFill/>
        </p:spPr>
        <p:txBody>
          <a:bodyPr wrap="square">
            <a:spAutoFit/>
          </a:bodyPr>
          <a:lstStyle/>
          <a:p>
            <a:r>
              <a:rPr lang="en-US" dirty="0"/>
              <a:t>Determine Capacity </a:t>
            </a:r>
          </a:p>
        </p:txBody>
      </p:sp>
      <p:pic>
        <p:nvPicPr>
          <p:cNvPr id="21" name="Picture 20">
            <a:extLst>
              <a:ext uri="{FF2B5EF4-FFF2-40B4-BE49-F238E27FC236}">
                <a16:creationId xmlns:a16="http://schemas.microsoft.com/office/drawing/2014/main" id="{856A13D7-A400-4B6A-8F98-A6389D0CD639}"/>
              </a:ext>
            </a:extLst>
          </p:cNvPr>
          <p:cNvPicPr/>
          <p:nvPr/>
        </p:nvPicPr>
        <p:blipFill>
          <a:blip r:embed="rId2">
            <a:extLst>
              <a:ext uri="{28A0092B-C50C-407E-A947-70E740481C1C}">
                <a14:useLocalDpi xmlns:a14="http://schemas.microsoft.com/office/drawing/2010/main" val="0"/>
              </a:ext>
            </a:extLst>
          </a:blip>
          <a:stretch>
            <a:fillRect/>
          </a:stretch>
        </p:blipFill>
        <p:spPr>
          <a:xfrm>
            <a:off x="6190459" y="1184677"/>
            <a:ext cx="5943600" cy="502285"/>
          </a:xfrm>
          <a:prstGeom prst="rect">
            <a:avLst/>
          </a:prstGeom>
        </p:spPr>
      </p:pic>
      <p:sp>
        <p:nvSpPr>
          <p:cNvPr id="25" name="TextBox 24">
            <a:extLst>
              <a:ext uri="{FF2B5EF4-FFF2-40B4-BE49-F238E27FC236}">
                <a16:creationId xmlns:a16="http://schemas.microsoft.com/office/drawing/2014/main" id="{F0226CE9-B7B9-4A8A-B668-989CFC4B80DD}"/>
              </a:ext>
            </a:extLst>
          </p:cNvPr>
          <p:cNvSpPr txBox="1"/>
          <p:nvPr/>
        </p:nvSpPr>
        <p:spPr>
          <a:xfrm>
            <a:off x="6190459" y="1839493"/>
            <a:ext cx="6093500" cy="369332"/>
          </a:xfrm>
          <a:prstGeom prst="rect">
            <a:avLst/>
          </a:prstGeom>
          <a:noFill/>
        </p:spPr>
        <p:txBody>
          <a:bodyPr wrap="square">
            <a:spAutoFit/>
          </a:bodyPr>
          <a:lstStyle/>
          <a:p>
            <a:r>
              <a:rPr lang="en-US" dirty="0"/>
              <a:t>Figure 6.25 shear wall section in section designer</a:t>
            </a:r>
          </a:p>
        </p:txBody>
      </p:sp>
      <p:pic>
        <p:nvPicPr>
          <p:cNvPr id="26" name="Picture 25">
            <a:extLst>
              <a:ext uri="{FF2B5EF4-FFF2-40B4-BE49-F238E27FC236}">
                <a16:creationId xmlns:a16="http://schemas.microsoft.com/office/drawing/2014/main" id="{0A54298B-82F4-4E8C-AB81-EC41FFE92CE8}"/>
              </a:ext>
            </a:extLst>
          </p:cNvPr>
          <p:cNvPicPr/>
          <p:nvPr/>
        </p:nvPicPr>
        <p:blipFill>
          <a:blip r:embed="rId3">
            <a:extLst>
              <a:ext uri="{28A0092B-C50C-407E-A947-70E740481C1C}">
                <a14:useLocalDpi xmlns:a14="http://schemas.microsoft.com/office/drawing/2010/main" val="0"/>
              </a:ext>
            </a:extLst>
          </a:blip>
          <a:stretch>
            <a:fillRect/>
          </a:stretch>
        </p:blipFill>
        <p:spPr>
          <a:xfrm>
            <a:off x="6264161" y="2254433"/>
            <a:ext cx="2681990" cy="4474833"/>
          </a:xfrm>
          <a:prstGeom prst="rect">
            <a:avLst/>
          </a:prstGeom>
        </p:spPr>
      </p:pic>
    </p:spTree>
    <p:extLst>
      <p:ext uri="{BB962C8B-B14F-4D97-AF65-F5344CB8AC3E}">
        <p14:creationId xmlns:p14="http://schemas.microsoft.com/office/powerpoint/2010/main" val="336687864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B2D5CA4-5E27-4ED2-A28D-8ED148529940}"/>
              </a:ext>
            </a:extLst>
          </p:cNvPr>
          <p:cNvSpPr>
            <a:spLocks noGrp="1"/>
          </p:cNvSpPr>
          <p:nvPr>
            <p:ph type="body" sz="quarter" idx="10"/>
          </p:nvPr>
        </p:nvSpPr>
        <p:spPr/>
        <p:txBody>
          <a:bodyPr/>
          <a:lstStyle/>
          <a:p>
            <a:r>
              <a:rPr lang="en-US" dirty="0"/>
              <a:t>Design check</a:t>
            </a:r>
          </a:p>
        </p:txBody>
      </p:sp>
      <p:sp>
        <p:nvSpPr>
          <p:cNvPr id="8" name="TextBox 7">
            <a:extLst>
              <a:ext uri="{FF2B5EF4-FFF2-40B4-BE49-F238E27FC236}">
                <a16:creationId xmlns:a16="http://schemas.microsoft.com/office/drawing/2014/main" id="{EED0BB6F-1051-4270-AA31-2AB40CFF84C5}"/>
              </a:ext>
            </a:extLst>
          </p:cNvPr>
          <p:cNvSpPr txBox="1"/>
          <p:nvPr/>
        </p:nvSpPr>
        <p:spPr>
          <a:xfrm>
            <a:off x="488721" y="1541036"/>
            <a:ext cx="10798871" cy="461665"/>
          </a:xfrm>
          <a:prstGeom prst="rect">
            <a:avLst/>
          </a:prstGeom>
          <a:noFill/>
        </p:spPr>
        <p:txBody>
          <a:bodyPr wrap="square">
            <a:spAutoFit/>
          </a:bodyPr>
          <a:lstStyle/>
          <a:p>
            <a:r>
              <a:rPr lang="en-US" sz="2400" dirty="0"/>
              <a:t>Interaction diagram for M3 and M2 capacity of section as shown in figure.</a:t>
            </a:r>
          </a:p>
        </p:txBody>
      </p:sp>
      <p:pic>
        <p:nvPicPr>
          <p:cNvPr id="10" name="Picture 9">
            <a:extLst>
              <a:ext uri="{FF2B5EF4-FFF2-40B4-BE49-F238E27FC236}">
                <a16:creationId xmlns:a16="http://schemas.microsoft.com/office/drawing/2014/main" id="{11377B00-21BC-4A6C-834C-298C026E507D}"/>
              </a:ext>
            </a:extLst>
          </p:cNvPr>
          <p:cNvPicPr/>
          <p:nvPr/>
        </p:nvPicPr>
        <p:blipFill>
          <a:blip r:embed="rId2">
            <a:extLst>
              <a:ext uri="{28A0092B-C50C-407E-A947-70E740481C1C}">
                <a14:useLocalDpi xmlns:a14="http://schemas.microsoft.com/office/drawing/2010/main" val="0"/>
              </a:ext>
            </a:extLst>
          </a:blip>
          <a:stretch>
            <a:fillRect/>
          </a:stretch>
        </p:blipFill>
        <p:spPr>
          <a:xfrm>
            <a:off x="154741" y="2002701"/>
            <a:ext cx="5571502" cy="3843463"/>
          </a:xfrm>
          <a:prstGeom prst="rect">
            <a:avLst/>
          </a:prstGeom>
        </p:spPr>
      </p:pic>
      <p:sp>
        <p:nvSpPr>
          <p:cNvPr id="14" name="TextBox 13">
            <a:extLst>
              <a:ext uri="{FF2B5EF4-FFF2-40B4-BE49-F238E27FC236}">
                <a16:creationId xmlns:a16="http://schemas.microsoft.com/office/drawing/2014/main" id="{0F88DB33-2BFA-4DD9-B111-37E5C563F26F}"/>
              </a:ext>
            </a:extLst>
          </p:cNvPr>
          <p:cNvSpPr txBox="1"/>
          <p:nvPr/>
        </p:nvSpPr>
        <p:spPr>
          <a:xfrm>
            <a:off x="488722" y="5938497"/>
            <a:ext cx="6093500" cy="369332"/>
          </a:xfrm>
          <a:prstGeom prst="rect">
            <a:avLst/>
          </a:prstGeom>
          <a:noFill/>
        </p:spPr>
        <p:txBody>
          <a:bodyPr wrap="square">
            <a:spAutoFit/>
          </a:bodyPr>
          <a:lstStyle/>
          <a:p>
            <a:r>
              <a:rPr lang="en-US" dirty="0"/>
              <a:t>Figure 6.27 axial and moment 2 capacity</a:t>
            </a:r>
          </a:p>
        </p:txBody>
      </p:sp>
      <p:pic>
        <p:nvPicPr>
          <p:cNvPr id="15" name="Picture 14">
            <a:extLst>
              <a:ext uri="{FF2B5EF4-FFF2-40B4-BE49-F238E27FC236}">
                <a16:creationId xmlns:a16="http://schemas.microsoft.com/office/drawing/2014/main" id="{36F52183-0794-42C0-8746-9A8D961B3852}"/>
              </a:ext>
            </a:extLst>
          </p:cNvPr>
          <p:cNvPicPr/>
          <p:nvPr/>
        </p:nvPicPr>
        <p:blipFill>
          <a:blip r:embed="rId3">
            <a:extLst>
              <a:ext uri="{28A0092B-C50C-407E-A947-70E740481C1C}">
                <a14:useLocalDpi xmlns:a14="http://schemas.microsoft.com/office/drawing/2010/main" val="0"/>
              </a:ext>
            </a:extLst>
          </a:blip>
          <a:stretch>
            <a:fillRect/>
          </a:stretch>
        </p:blipFill>
        <p:spPr>
          <a:xfrm>
            <a:off x="5888156" y="2002700"/>
            <a:ext cx="5571502" cy="3843463"/>
          </a:xfrm>
          <a:prstGeom prst="rect">
            <a:avLst/>
          </a:prstGeom>
        </p:spPr>
      </p:pic>
      <p:sp>
        <p:nvSpPr>
          <p:cNvPr id="19" name="TextBox 18">
            <a:extLst>
              <a:ext uri="{FF2B5EF4-FFF2-40B4-BE49-F238E27FC236}">
                <a16:creationId xmlns:a16="http://schemas.microsoft.com/office/drawing/2014/main" id="{B35BE6C5-4220-44CD-955A-7303E8570F69}"/>
              </a:ext>
            </a:extLst>
          </p:cNvPr>
          <p:cNvSpPr txBox="1"/>
          <p:nvPr/>
        </p:nvSpPr>
        <p:spPr>
          <a:xfrm>
            <a:off x="6096000" y="5893845"/>
            <a:ext cx="6093500" cy="369332"/>
          </a:xfrm>
          <a:prstGeom prst="rect">
            <a:avLst/>
          </a:prstGeom>
          <a:noFill/>
        </p:spPr>
        <p:txBody>
          <a:bodyPr wrap="square">
            <a:spAutoFit/>
          </a:bodyPr>
          <a:lstStyle/>
          <a:p>
            <a:r>
              <a:rPr lang="en-US" dirty="0"/>
              <a:t>Figure 6.28 axial and moment 3 capacity</a:t>
            </a:r>
          </a:p>
        </p:txBody>
      </p:sp>
    </p:spTree>
    <p:extLst>
      <p:ext uri="{BB962C8B-B14F-4D97-AF65-F5344CB8AC3E}">
        <p14:creationId xmlns:p14="http://schemas.microsoft.com/office/powerpoint/2010/main" val="26559935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D1AE3FB-4EB9-4FE6-8E65-B5FAA422F121}"/>
              </a:ext>
            </a:extLst>
          </p:cNvPr>
          <p:cNvSpPr>
            <a:spLocks noGrp="1"/>
          </p:cNvSpPr>
          <p:nvPr>
            <p:ph type="body" sz="quarter" idx="10"/>
          </p:nvPr>
        </p:nvSpPr>
        <p:spPr>
          <a:xfrm>
            <a:off x="654394" y="287255"/>
            <a:ext cx="11219558" cy="724247"/>
          </a:xfrm>
        </p:spPr>
        <p:txBody>
          <a:bodyPr/>
          <a:lstStyle/>
          <a:p>
            <a:r>
              <a:rPr lang="en-US" sz="3200" dirty="0">
                <a:solidFill>
                  <a:schemeClr val="accent1"/>
                </a:solidFill>
                <a:latin typeface="Times New Roman" panose="02020603050405020304" pitchFamily="18" charset="0"/>
                <a:cs typeface="Times New Roman" panose="02020603050405020304" pitchFamily="18" charset="0"/>
              </a:rPr>
              <a:t>Project description:-</a:t>
            </a:r>
          </a:p>
        </p:txBody>
      </p:sp>
      <p:sp>
        <p:nvSpPr>
          <p:cNvPr id="19" name="TextBox 18">
            <a:extLst>
              <a:ext uri="{FF2B5EF4-FFF2-40B4-BE49-F238E27FC236}">
                <a16:creationId xmlns:a16="http://schemas.microsoft.com/office/drawing/2014/main" id="{7F1AC96C-CA01-486C-9BAD-F4CA8BC99D53}"/>
              </a:ext>
            </a:extLst>
          </p:cNvPr>
          <p:cNvSpPr txBox="1"/>
          <p:nvPr/>
        </p:nvSpPr>
        <p:spPr>
          <a:xfrm>
            <a:off x="4188944" y="6241202"/>
            <a:ext cx="3457559" cy="400110"/>
          </a:xfrm>
          <a:prstGeom prst="rect">
            <a:avLst/>
          </a:prstGeom>
          <a:noFill/>
        </p:spPr>
        <p:txBody>
          <a:bodyPr wrap="square" rtlCol="0">
            <a:spAutoFit/>
          </a:bodyPr>
          <a:lstStyle/>
          <a:p>
            <a:r>
              <a:rPr lang="en-US" altLang="ko-KR" sz="2000" dirty="0">
                <a:latin typeface="Times New Roman" panose="02020603050405020304" pitchFamily="18" charset="0"/>
                <a:cs typeface="Times New Roman" panose="02020603050405020304" pitchFamily="18" charset="0"/>
              </a:rPr>
              <a:t>Figure-3:</a:t>
            </a:r>
            <a:r>
              <a:rPr lang="en-US" sz="2000" dirty="0">
                <a:latin typeface="Times New Roman" panose="02020603050405020304" pitchFamily="18" charset="0"/>
                <a:cs typeface="Times New Roman" panose="02020603050405020304" pitchFamily="18" charset="0"/>
              </a:rPr>
              <a:t> North-west view</a:t>
            </a:r>
            <a:r>
              <a:rPr lang="en-US" altLang="ko-KR" sz="2000" dirty="0">
                <a:latin typeface="Times New Roman" panose="02020603050405020304" pitchFamily="18" charset="0"/>
                <a:cs typeface="Times New Roman" panose="02020603050405020304" pitchFamily="18" charset="0"/>
              </a:rPr>
              <a:t>.</a:t>
            </a:r>
            <a:endParaRPr lang="ko-KR" altLang="en-US" sz="2000"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0F780ABE-B7B3-4C06-9B65-C331207E864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88944" y="230555"/>
            <a:ext cx="5375046" cy="6062266"/>
          </a:xfrm>
          <a:prstGeom prst="rect">
            <a:avLst/>
          </a:prstGeom>
        </p:spPr>
      </p:pic>
    </p:spTree>
    <p:extLst>
      <p:ext uri="{BB962C8B-B14F-4D97-AF65-F5344CB8AC3E}">
        <p14:creationId xmlns:p14="http://schemas.microsoft.com/office/powerpoint/2010/main" val="216769391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EB4C9F4-4AC4-4902-BA2F-65C6D34A490E}"/>
              </a:ext>
            </a:extLst>
          </p:cNvPr>
          <p:cNvSpPr>
            <a:spLocks noGrp="1"/>
          </p:cNvSpPr>
          <p:nvPr>
            <p:ph type="body" sz="quarter" idx="10"/>
          </p:nvPr>
        </p:nvSpPr>
        <p:spPr/>
        <p:txBody>
          <a:bodyPr/>
          <a:lstStyle/>
          <a:p>
            <a:r>
              <a:rPr lang="en-US" dirty="0"/>
              <a:t>Shear wall checks</a:t>
            </a:r>
          </a:p>
        </p:txBody>
      </p:sp>
      <p:sp>
        <p:nvSpPr>
          <p:cNvPr id="6" name="TextBox 5">
            <a:extLst>
              <a:ext uri="{FF2B5EF4-FFF2-40B4-BE49-F238E27FC236}">
                <a16:creationId xmlns:a16="http://schemas.microsoft.com/office/drawing/2014/main" id="{68C7BFB1-514C-47DC-B191-354A1DA3574D}"/>
              </a:ext>
            </a:extLst>
          </p:cNvPr>
          <p:cNvSpPr txBox="1"/>
          <p:nvPr/>
        </p:nvSpPr>
        <p:spPr>
          <a:xfrm>
            <a:off x="972443" y="1599482"/>
            <a:ext cx="6108492" cy="1477328"/>
          </a:xfrm>
          <a:prstGeom prst="rect">
            <a:avLst/>
          </a:prstGeom>
          <a:noFill/>
        </p:spPr>
        <p:txBody>
          <a:bodyPr wrap="square">
            <a:spAutoFit/>
          </a:bodyPr>
          <a:lstStyle/>
          <a:p>
            <a:r>
              <a:rPr lang="en-US" dirty="0"/>
              <a:t>Axial capacity = 12962.97    KN </a:t>
            </a:r>
          </a:p>
          <a:p>
            <a:endParaRPr lang="en-US" dirty="0"/>
          </a:p>
          <a:p>
            <a:r>
              <a:rPr lang="en-US" dirty="0"/>
              <a:t>Moment 3 capacity =589.5  </a:t>
            </a:r>
            <a:r>
              <a:rPr lang="en-US" dirty="0" err="1"/>
              <a:t>KN.m</a:t>
            </a:r>
            <a:endParaRPr lang="en-US" dirty="0"/>
          </a:p>
          <a:p>
            <a:endParaRPr lang="en-US" dirty="0"/>
          </a:p>
          <a:p>
            <a:r>
              <a:rPr lang="en-US" dirty="0"/>
              <a:t>Moment 2 capacity = 9424.5 </a:t>
            </a:r>
            <a:r>
              <a:rPr lang="en-US" dirty="0" err="1"/>
              <a:t>KN.m</a:t>
            </a:r>
            <a:endParaRPr lang="en-US" dirty="0"/>
          </a:p>
        </p:txBody>
      </p:sp>
      <p:graphicFrame>
        <p:nvGraphicFramePr>
          <p:cNvPr id="7" name="Table 6">
            <a:extLst>
              <a:ext uri="{FF2B5EF4-FFF2-40B4-BE49-F238E27FC236}">
                <a16:creationId xmlns:a16="http://schemas.microsoft.com/office/drawing/2014/main" id="{97E001EC-1C73-4E56-B5DE-E0FD7D3878F9}"/>
              </a:ext>
            </a:extLst>
          </p:cNvPr>
          <p:cNvGraphicFramePr>
            <a:graphicFrameLocks noGrp="1"/>
          </p:cNvGraphicFramePr>
          <p:nvPr>
            <p:extLst>
              <p:ext uri="{D42A27DB-BD31-4B8C-83A1-F6EECF244321}">
                <p14:modId xmlns:p14="http://schemas.microsoft.com/office/powerpoint/2010/main" val="2909066888"/>
              </p:ext>
            </p:extLst>
          </p:nvPr>
        </p:nvGraphicFramePr>
        <p:xfrm>
          <a:off x="644949" y="4298430"/>
          <a:ext cx="6985043" cy="1135254"/>
        </p:xfrm>
        <a:graphic>
          <a:graphicData uri="http://schemas.openxmlformats.org/drawingml/2006/table">
            <a:tbl>
              <a:tblPr firstRow="1" firstCol="1" bandRow="1">
                <a:tableStyleId>{5C22544A-7EE6-4342-B048-85BDC9FD1C3A}</a:tableStyleId>
              </a:tblPr>
              <a:tblGrid>
                <a:gridCol w="1067777">
                  <a:extLst>
                    <a:ext uri="{9D8B030D-6E8A-4147-A177-3AD203B41FA5}">
                      <a16:colId xmlns:a16="http://schemas.microsoft.com/office/drawing/2014/main" val="3874714313"/>
                    </a:ext>
                  </a:extLst>
                </a:gridCol>
                <a:gridCol w="1090023">
                  <a:extLst>
                    <a:ext uri="{9D8B030D-6E8A-4147-A177-3AD203B41FA5}">
                      <a16:colId xmlns:a16="http://schemas.microsoft.com/office/drawing/2014/main" val="1849046315"/>
                    </a:ext>
                  </a:extLst>
                </a:gridCol>
                <a:gridCol w="1245740">
                  <a:extLst>
                    <a:ext uri="{9D8B030D-6E8A-4147-A177-3AD203B41FA5}">
                      <a16:colId xmlns:a16="http://schemas.microsoft.com/office/drawing/2014/main" val="2442193622"/>
                    </a:ext>
                  </a:extLst>
                </a:gridCol>
                <a:gridCol w="1245740">
                  <a:extLst>
                    <a:ext uri="{9D8B030D-6E8A-4147-A177-3AD203B41FA5}">
                      <a16:colId xmlns:a16="http://schemas.microsoft.com/office/drawing/2014/main" val="40067907"/>
                    </a:ext>
                  </a:extLst>
                </a:gridCol>
                <a:gridCol w="1090023">
                  <a:extLst>
                    <a:ext uri="{9D8B030D-6E8A-4147-A177-3AD203B41FA5}">
                      <a16:colId xmlns:a16="http://schemas.microsoft.com/office/drawing/2014/main" val="613309914"/>
                    </a:ext>
                  </a:extLst>
                </a:gridCol>
                <a:gridCol w="1245740">
                  <a:extLst>
                    <a:ext uri="{9D8B030D-6E8A-4147-A177-3AD203B41FA5}">
                      <a16:colId xmlns:a16="http://schemas.microsoft.com/office/drawing/2014/main" val="2878217837"/>
                    </a:ext>
                  </a:extLst>
                </a:gridCol>
              </a:tblGrid>
              <a:tr h="190500">
                <a:tc>
                  <a:txBody>
                    <a:bodyPr/>
                    <a:lstStyle/>
                    <a:p>
                      <a:pPr marL="0" marR="0" lvl="0" algn="ctr">
                        <a:lnSpc>
                          <a:spcPct val="150000"/>
                        </a:lnSpc>
                        <a:spcBef>
                          <a:spcPts val="0"/>
                        </a:spcBef>
                        <a:spcAft>
                          <a:spcPts val="0"/>
                        </a:spcAft>
                      </a:pPr>
                      <a:r>
                        <a:rPr lang="en-US" sz="1800" dirty="0">
                          <a:effectLst/>
                        </a:rPr>
                        <a:t>WALL</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lvl="0" algn="ctr">
                        <a:lnSpc>
                          <a:spcPct val="150000"/>
                        </a:lnSpc>
                        <a:spcBef>
                          <a:spcPts val="0"/>
                        </a:spcBef>
                        <a:spcAft>
                          <a:spcPts val="0"/>
                        </a:spcAft>
                      </a:pPr>
                      <a:r>
                        <a:rPr lang="en-US" sz="1800">
                          <a:effectLst/>
                        </a:rPr>
                        <a:t>Vx(KN)</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lvl="0" algn="ctr">
                        <a:lnSpc>
                          <a:spcPct val="150000"/>
                        </a:lnSpc>
                        <a:spcBef>
                          <a:spcPts val="0"/>
                        </a:spcBef>
                        <a:spcAft>
                          <a:spcPts val="0"/>
                        </a:spcAft>
                      </a:pPr>
                      <a:r>
                        <a:rPr lang="en-US" sz="1800">
                          <a:effectLst/>
                        </a:rPr>
                        <a:t>Vy(KN)</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lvl="0" algn="ctr">
                        <a:lnSpc>
                          <a:spcPct val="150000"/>
                        </a:lnSpc>
                        <a:spcBef>
                          <a:spcPts val="0"/>
                        </a:spcBef>
                        <a:spcAft>
                          <a:spcPts val="0"/>
                        </a:spcAft>
                      </a:pPr>
                      <a:r>
                        <a:rPr lang="en-US" sz="1800" dirty="0">
                          <a:effectLst/>
                        </a:rPr>
                        <a:t>Mx(</a:t>
                      </a:r>
                      <a:r>
                        <a:rPr lang="en-US" sz="1800" dirty="0" err="1">
                          <a:effectLst/>
                        </a:rPr>
                        <a:t>KN.m</a:t>
                      </a:r>
                      <a:r>
                        <a:rPr lang="en-US" sz="1800" dirty="0">
                          <a:effectLst/>
                        </a:rPr>
                        <a:t>)</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lvl="0" algn="ctr">
                        <a:lnSpc>
                          <a:spcPct val="150000"/>
                        </a:lnSpc>
                        <a:spcBef>
                          <a:spcPts val="0"/>
                        </a:spcBef>
                        <a:spcAft>
                          <a:spcPts val="0"/>
                        </a:spcAft>
                      </a:pPr>
                      <a:r>
                        <a:rPr lang="en-US" sz="1800">
                          <a:effectLst/>
                        </a:rPr>
                        <a:t>My(KN.m)</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lvl="0" algn="ctr">
                        <a:lnSpc>
                          <a:spcPct val="150000"/>
                        </a:lnSpc>
                        <a:spcBef>
                          <a:spcPts val="0"/>
                        </a:spcBef>
                        <a:spcAft>
                          <a:spcPts val="0"/>
                        </a:spcAft>
                      </a:pPr>
                      <a:r>
                        <a:rPr lang="en-US" sz="1800" dirty="0">
                          <a:effectLst/>
                        </a:rPr>
                        <a:t>P(KN)</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506463589"/>
                  </a:ext>
                </a:extLst>
              </a:tr>
              <a:tr h="190500">
                <a:tc>
                  <a:txBody>
                    <a:bodyPr/>
                    <a:lstStyle/>
                    <a:p>
                      <a:pPr marL="0" marR="0" lvl="0" algn="ctr">
                        <a:lnSpc>
                          <a:spcPct val="150000"/>
                        </a:lnSpc>
                        <a:spcBef>
                          <a:spcPts val="0"/>
                        </a:spcBef>
                        <a:spcAft>
                          <a:spcPts val="0"/>
                        </a:spcAft>
                      </a:pPr>
                      <a:r>
                        <a:rPr lang="en-US" sz="1800">
                          <a:effectLst/>
                        </a:rPr>
                        <a:t>W2</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lvl="0" algn="ctr">
                        <a:lnSpc>
                          <a:spcPct val="150000"/>
                        </a:lnSpc>
                        <a:spcBef>
                          <a:spcPts val="0"/>
                        </a:spcBef>
                        <a:spcAft>
                          <a:spcPts val="0"/>
                        </a:spcAft>
                      </a:pPr>
                      <a:r>
                        <a:rPr lang="en-US" sz="1800">
                          <a:effectLst/>
                        </a:rPr>
                        <a:t>1.60</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lvl="0" algn="ctr">
                        <a:lnSpc>
                          <a:spcPct val="150000"/>
                        </a:lnSpc>
                        <a:spcBef>
                          <a:spcPts val="0"/>
                        </a:spcBef>
                        <a:spcAft>
                          <a:spcPts val="0"/>
                        </a:spcAft>
                      </a:pPr>
                      <a:r>
                        <a:rPr lang="en-US" sz="1800">
                          <a:effectLst/>
                        </a:rPr>
                        <a:t>2162.47</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lvl="0" algn="ctr">
                        <a:lnSpc>
                          <a:spcPct val="150000"/>
                        </a:lnSpc>
                        <a:spcBef>
                          <a:spcPts val="0"/>
                        </a:spcBef>
                        <a:spcAft>
                          <a:spcPts val="0"/>
                        </a:spcAft>
                      </a:pPr>
                      <a:r>
                        <a:rPr lang="en-US" sz="1800">
                          <a:effectLst/>
                        </a:rPr>
                        <a:t>5897.74</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lvl="0" algn="ctr">
                        <a:lnSpc>
                          <a:spcPct val="150000"/>
                        </a:lnSpc>
                        <a:spcBef>
                          <a:spcPts val="0"/>
                        </a:spcBef>
                        <a:spcAft>
                          <a:spcPts val="0"/>
                        </a:spcAft>
                      </a:pPr>
                      <a:r>
                        <a:rPr lang="en-US" sz="1800">
                          <a:effectLst/>
                        </a:rPr>
                        <a:t>0.79</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lvl="0" algn="ctr">
                        <a:lnSpc>
                          <a:spcPct val="150000"/>
                        </a:lnSpc>
                        <a:spcBef>
                          <a:spcPts val="0"/>
                        </a:spcBef>
                        <a:spcAft>
                          <a:spcPts val="0"/>
                        </a:spcAft>
                      </a:pPr>
                      <a:r>
                        <a:rPr lang="en-US" sz="1800" dirty="0">
                          <a:effectLst/>
                        </a:rPr>
                        <a:t>9979.76</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528456775"/>
                  </a:ext>
                </a:extLst>
              </a:tr>
            </a:tbl>
          </a:graphicData>
        </a:graphic>
      </p:graphicFrame>
      <p:sp>
        <p:nvSpPr>
          <p:cNvPr id="8" name="TextBox 7">
            <a:extLst>
              <a:ext uri="{FF2B5EF4-FFF2-40B4-BE49-F238E27FC236}">
                <a16:creationId xmlns:a16="http://schemas.microsoft.com/office/drawing/2014/main" id="{7754F399-A5E3-46CB-956F-57B8B2E03572}"/>
              </a:ext>
            </a:extLst>
          </p:cNvPr>
          <p:cNvSpPr txBox="1"/>
          <p:nvPr/>
        </p:nvSpPr>
        <p:spPr>
          <a:xfrm>
            <a:off x="972443" y="3319526"/>
            <a:ext cx="3974311" cy="923330"/>
          </a:xfrm>
          <a:prstGeom prst="rect">
            <a:avLst/>
          </a:prstGeom>
          <a:noFill/>
        </p:spPr>
        <p:txBody>
          <a:bodyPr wrap="square" rtlCol="0">
            <a:spAutoFit/>
          </a:bodyPr>
          <a:lstStyle/>
          <a:p>
            <a:r>
              <a:rPr lang="en-US" dirty="0"/>
              <a:t>By section cut at the base of the shear walls give the forces in table below.</a:t>
            </a:r>
          </a:p>
        </p:txBody>
      </p:sp>
      <p:pic>
        <p:nvPicPr>
          <p:cNvPr id="9" name="Picture 8">
            <a:extLst>
              <a:ext uri="{FF2B5EF4-FFF2-40B4-BE49-F238E27FC236}">
                <a16:creationId xmlns:a16="http://schemas.microsoft.com/office/drawing/2014/main" id="{91F980A7-E21B-4349-94E1-D24712F928B4}"/>
              </a:ext>
            </a:extLst>
          </p:cNvPr>
          <p:cNvPicPr/>
          <p:nvPr/>
        </p:nvPicPr>
        <p:blipFill>
          <a:blip r:embed="rId2">
            <a:extLst>
              <a:ext uri="{28A0092B-C50C-407E-A947-70E740481C1C}">
                <a14:useLocalDpi xmlns:a14="http://schemas.microsoft.com/office/drawing/2010/main" val="0"/>
              </a:ext>
            </a:extLst>
          </a:blip>
          <a:stretch>
            <a:fillRect/>
          </a:stretch>
        </p:blipFill>
        <p:spPr>
          <a:xfrm>
            <a:off x="5924927" y="1339100"/>
            <a:ext cx="5294630" cy="2440940"/>
          </a:xfrm>
          <a:prstGeom prst="rect">
            <a:avLst/>
          </a:prstGeom>
        </p:spPr>
      </p:pic>
      <p:sp>
        <p:nvSpPr>
          <p:cNvPr id="13" name="TextBox 12">
            <a:extLst>
              <a:ext uri="{FF2B5EF4-FFF2-40B4-BE49-F238E27FC236}">
                <a16:creationId xmlns:a16="http://schemas.microsoft.com/office/drawing/2014/main" id="{4AB938CE-CBBD-4909-B704-0C2CF8A6E046}"/>
              </a:ext>
            </a:extLst>
          </p:cNvPr>
          <p:cNvSpPr txBox="1"/>
          <p:nvPr/>
        </p:nvSpPr>
        <p:spPr>
          <a:xfrm>
            <a:off x="6538792" y="3762323"/>
            <a:ext cx="6108492" cy="369332"/>
          </a:xfrm>
          <a:prstGeom prst="rect">
            <a:avLst/>
          </a:prstGeom>
          <a:noFill/>
        </p:spPr>
        <p:txBody>
          <a:bodyPr wrap="square">
            <a:spAutoFit/>
          </a:bodyPr>
          <a:lstStyle/>
          <a:p>
            <a:r>
              <a:rPr lang="en-US" dirty="0"/>
              <a:t>Figure 6.29 section cut in shear wall</a:t>
            </a:r>
          </a:p>
        </p:txBody>
      </p:sp>
      <p:sp>
        <p:nvSpPr>
          <p:cNvPr id="17" name="TextBox 16">
            <a:extLst>
              <a:ext uri="{FF2B5EF4-FFF2-40B4-BE49-F238E27FC236}">
                <a16:creationId xmlns:a16="http://schemas.microsoft.com/office/drawing/2014/main" id="{10E38FBC-3A86-4ED4-8C9C-E7FA672DC184}"/>
              </a:ext>
            </a:extLst>
          </p:cNvPr>
          <p:cNvSpPr txBox="1"/>
          <p:nvPr/>
        </p:nvSpPr>
        <p:spPr>
          <a:xfrm>
            <a:off x="755087" y="5717407"/>
            <a:ext cx="6325848" cy="646331"/>
          </a:xfrm>
          <a:prstGeom prst="rect">
            <a:avLst/>
          </a:prstGeom>
          <a:noFill/>
        </p:spPr>
        <p:txBody>
          <a:bodyPr wrap="square">
            <a:spAutoFit/>
          </a:bodyPr>
          <a:lstStyle/>
          <a:p>
            <a:r>
              <a:rPr lang="en-US" dirty="0"/>
              <a:t>all of value of loads (axial, moment2 and moment3) are less than value of capacity OK.</a:t>
            </a:r>
          </a:p>
        </p:txBody>
      </p:sp>
    </p:spTree>
    <p:extLst>
      <p:ext uri="{BB962C8B-B14F-4D97-AF65-F5344CB8AC3E}">
        <p14:creationId xmlns:p14="http://schemas.microsoft.com/office/powerpoint/2010/main" val="327481147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F2E3371-4EC7-4AA6-A242-2664835B60D5}"/>
              </a:ext>
            </a:extLst>
          </p:cNvPr>
          <p:cNvSpPr>
            <a:spLocks noGrp="1"/>
          </p:cNvSpPr>
          <p:nvPr>
            <p:ph type="body" sz="quarter" idx="10"/>
          </p:nvPr>
        </p:nvSpPr>
        <p:spPr/>
        <p:txBody>
          <a:bodyPr/>
          <a:lstStyle/>
          <a:p>
            <a:r>
              <a:rPr lang="en-US" dirty="0"/>
              <a:t>Shear wall checks</a:t>
            </a:r>
          </a:p>
        </p:txBody>
      </p:sp>
      <p:sp>
        <p:nvSpPr>
          <p:cNvPr id="6" name="TextBox 5">
            <a:extLst>
              <a:ext uri="{FF2B5EF4-FFF2-40B4-BE49-F238E27FC236}">
                <a16:creationId xmlns:a16="http://schemas.microsoft.com/office/drawing/2014/main" id="{60D53870-D9A0-45B0-BF24-10FB8415D125}"/>
              </a:ext>
            </a:extLst>
          </p:cNvPr>
          <p:cNvSpPr txBox="1"/>
          <p:nvPr/>
        </p:nvSpPr>
        <p:spPr>
          <a:xfrm>
            <a:off x="972443" y="1486737"/>
            <a:ext cx="6093500" cy="461665"/>
          </a:xfrm>
          <a:prstGeom prst="rect">
            <a:avLst/>
          </a:prstGeom>
          <a:noFill/>
        </p:spPr>
        <p:txBody>
          <a:bodyPr wrap="square">
            <a:spAutoFit/>
          </a:bodyPr>
          <a:lstStyle/>
          <a:p>
            <a:r>
              <a:rPr lang="en-US" sz="2400"/>
              <a:t>check Vx</a:t>
            </a:r>
            <a:endParaRPr lang="en-US" sz="2400" dirty="0"/>
          </a:p>
        </p:txBody>
      </p:sp>
      <p:sp>
        <p:nvSpPr>
          <p:cNvPr id="10" name="TextBox 9">
            <a:extLst>
              <a:ext uri="{FF2B5EF4-FFF2-40B4-BE49-F238E27FC236}">
                <a16:creationId xmlns:a16="http://schemas.microsoft.com/office/drawing/2014/main" id="{EC28FCBB-21E7-477D-ADB3-5D4C3FD7B4F0}"/>
              </a:ext>
            </a:extLst>
          </p:cNvPr>
          <p:cNvSpPr txBox="1"/>
          <p:nvPr/>
        </p:nvSpPr>
        <p:spPr>
          <a:xfrm>
            <a:off x="972443" y="2238971"/>
            <a:ext cx="6093500" cy="369332"/>
          </a:xfrm>
          <a:prstGeom prst="rect">
            <a:avLst/>
          </a:prstGeom>
          <a:noFill/>
        </p:spPr>
        <p:txBody>
          <a:bodyPr wrap="square">
            <a:spAutoFit/>
          </a:bodyPr>
          <a:lstStyle/>
          <a:p>
            <a:r>
              <a:rPr lang="en-US" dirty="0" err="1"/>
              <a:t>ØVc</a:t>
            </a:r>
            <a:r>
              <a:rPr lang="en-US" dirty="0"/>
              <a:t> = 461.15</a:t>
            </a:r>
          </a:p>
        </p:txBody>
      </p:sp>
      <p:graphicFrame>
        <p:nvGraphicFramePr>
          <p:cNvPr id="11" name="Table 10">
            <a:extLst>
              <a:ext uri="{FF2B5EF4-FFF2-40B4-BE49-F238E27FC236}">
                <a16:creationId xmlns:a16="http://schemas.microsoft.com/office/drawing/2014/main" id="{7FFC6098-ECB9-4DF2-B87E-BE68162E7FF2}"/>
              </a:ext>
            </a:extLst>
          </p:cNvPr>
          <p:cNvGraphicFramePr>
            <a:graphicFrameLocks noGrp="1"/>
          </p:cNvGraphicFramePr>
          <p:nvPr>
            <p:extLst>
              <p:ext uri="{D42A27DB-BD31-4B8C-83A1-F6EECF244321}">
                <p14:modId xmlns:p14="http://schemas.microsoft.com/office/powerpoint/2010/main" val="1638136184"/>
              </p:ext>
            </p:extLst>
          </p:nvPr>
        </p:nvGraphicFramePr>
        <p:xfrm>
          <a:off x="855388" y="2874876"/>
          <a:ext cx="6231121" cy="723774"/>
        </p:xfrm>
        <a:graphic>
          <a:graphicData uri="http://schemas.openxmlformats.org/drawingml/2006/table">
            <a:tbl>
              <a:tblPr firstRow="1" firstCol="1" bandRow="1">
                <a:tableStyleId>{5C22544A-7EE6-4342-B048-85BDC9FD1C3A}</a:tableStyleId>
              </a:tblPr>
              <a:tblGrid>
                <a:gridCol w="826225">
                  <a:extLst>
                    <a:ext uri="{9D8B030D-6E8A-4147-A177-3AD203B41FA5}">
                      <a16:colId xmlns:a16="http://schemas.microsoft.com/office/drawing/2014/main" val="934941322"/>
                    </a:ext>
                  </a:extLst>
                </a:gridCol>
                <a:gridCol w="843439">
                  <a:extLst>
                    <a:ext uri="{9D8B030D-6E8A-4147-A177-3AD203B41FA5}">
                      <a16:colId xmlns:a16="http://schemas.microsoft.com/office/drawing/2014/main" val="2729592710"/>
                    </a:ext>
                  </a:extLst>
                </a:gridCol>
                <a:gridCol w="963931">
                  <a:extLst>
                    <a:ext uri="{9D8B030D-6E8A-4147-A177-3AD203B41FA5}">
                      <a16:colId xmlns:a16="http://schemas.microsoft.com/office/drawing/2014/main" val="741333656"/>
                    </a:ext>
                  </a:extLst>
                </a:gridCol>
                <a:gridCol w="963931">
                  <a:extLst>
                    <a:ext uri="{9D8B030D-6E8A-4147-A177-3AD203B41FA5}">
                      <a16:colId xmlns:a16="http://schemas.microsoft.com/office/drawing/2014/main" val="2168836661"/>
                    </a:ext>
                  </a:extLst>
                </a:gridCol>
                <a:gridCol w="843439">
                  <a:extLst>
                    <a:ext uri="{9D8B030D-6E8A-4147-A177-3AD203B41FA5}">
                      <a16:colId xmlns:a16="http://schemas.microsoft.com/office/drawing/2014/main" val="2860771619"/>
                    </a:ext>
                  </a:extLst>
                </a:gridCol>
                <a:gridCol w="963931">
                  <a:extLst>
                    <a:ext uri="{9D8B030D-6E8A-4147-A177-3AD203B41FA5}">
                      <a16:colId xmlns:a16="http://schemas.microsoft.com/office/drawing/2014/main" val="850186687"/>
                    </a:ext>
                  </a:extLst>
                </a:gridCol>
                <a:gridCol w="826225">
                  <a:extLst>
                    <a:ext uri="{9D8B030D-6E8A-4147-A177-3AD203B41FA5}">
                      <a16:colId xmlns:a16="http://schemas.microsoft.com/office/drawing/2014/main" val="134153712"/>
                    </a:ext>
                  </a:extLst>
                </a:gridCol>
              </a:tblGrid>
              <a:tr h="190500">
                <a:tc>
                  <a:txBody>
                    <a:bodyPr/>
                    <a:lstStyle/>
                    <a:p>
                      <a:pPr marL="0" marR="0" algn="ctr">
                        <a:lnSpc>
                          <a:spcPct val="150000"/>
                        </a:lnSpc>
                        <a:spcBef>
                          <a:spcPts val="0"/>
                        </a:spcBef>
                        <a:spcAft>
                          <a:spcPts val="0"/>
                        </a:spcAft>
                      </a:pPr>
                      <a:r>
                        <a:rPr lang="en-US" sz="1800">
                          <a:effectLst/>
                        </a:rPr>
                        <a:t>WALL</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800">
                          <a:effectLst/>
                        </a:rPr>
                        <a:t>f'c </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800">
                          <a:effectLst/>
                        </a:rPr>
                        <a:t>Lw</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800">
                          <a:effectLst/>
                        </a:rPr>
                        <a:t>t</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800">
                          <a:effectLst/>
                        </a:rPr>
                        <a:t>ØVc</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800">
                          <a:effectLst/>
                        </a:rPr>
                        <a:t>Vx</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800">
                          <a:effectLst/>
                        </a:rPr>
                        <a:t>check</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451737414"/>
                  </a:ext>
                </a:extLst>
              </a:tr>
              <a:tr h="190500">
                <a:tc>
                  <a:txBody>
                    <a:bodyPr/>
                    <a:lstStyle/>
                    <a:p>
                      <a:pPr marL="0" marR="0" algn="ctr">
                        <a:lnSpc>
                          <a:spcPct val="150000"/>
                        </a:lnSpc>
                        <a:spcBef>
                          <a:spcPts val="0"/>
                        </a:spcBef>
                        <a:spcAft>
                          <a:spcPts val="0"/>
                        </a:spcAft>
                      </a:pPr>
                      <a:r>
                        <a:rPr lang="en-US" sz="1800" dirty="0">
                          <a:effectLst/>
                        </a:rPr>
                        <a:t>W2</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800" dirty="0">
                          <a:effectLst/>
                        </a:rPr>
                        <a:t>28</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800" dirty="0">
                          <a:effectLst/>
                        </a:rPr>
                        <a:t>3.32</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800" dirty="0">
                          <a:effectLst/>
                        </a:rPr>
                        <a:t>0.25</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800" dirty="0">
                          <a:effectLst/>
                        </a:rPr>
                        <a:t>461.15</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800" dirty="0">
                          <a:effectLst/>
                        </a:rPr>
                        <a:t>1.6</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800" dirty="0">
                          <a:effectLst/>
                        </a:rPr>
                        <a:t>ok</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4000871373"/>
                  </a:ext>
                </a:extLst>
              </a:tr>
            </a:tbl>
          </a:graphicData>
        </a:graphic>
      </p:graphicFrame>
      <p:sp>
        <p:nvSpPr>
          <p:cNvPr id="15" name="TextBox 14">
            <a:extLst>
              <a:ext uri="{FF2B5EF4-FFF2-40B4-BE49-F238E27FC236}">
                <a16:creationId xmlns:a16="http://schemas.microsoft.com/office/drawing/2014/main" id="{53E42A31-2DD2-43DF-888F-95B3116396FE}"/>
              </a:ext>
            </a:extLst>
          </p:cNvPr>
          <p:cNvSpPr txBox="1"/>
          <p:nvPr/>
        </p:nvSpPr>
        <p:spPr>
          <a:xfrm>
            <a:off x="855388" y="3865223"/>
            <a:ext cx="6093500" cy="369332"/>
          </a:xfrm>
          <a:prstGeom prst="rect">
            <a:avLst/>
          </a:prstGeom>
          <a:noFill/>
        </p:spPr>
        <p:txBody>
          <a:bodyPr wrap="square">
            <a:spAutoFit/>
          </a:bodyPr>
          <a:lstStyle/>
          <a:p>
            <a:r>
              <a:rPr lang="en-US" dirty="0"/>
              <a:t>Design for shear in y direction </a:t>
            </a:r>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B540715E-A883-4CCE-B855-17CC046D659F}"/>
                  </a:ext>
                </a:extLst>
              </p:cNvPr>
              <p:cNvSpPr txBox="1"/>
              <p:nvPr/>
            </p:nvSpPr>
            <p:spPr>
              <a:xfrm>
                <a:off x="855388" y="4234555"/>
                <a:ext cx="6093500" cy="632545"/>
              </a:xfrm>
              <a:prstGeom prst="rect">
                <a:avLst/>
              </a:prstGeom>
              <a:noFill/>
            </p:spPr>
            <p:txBody>
              <a:bodyPr wrap="square">
                <a:spAutoFit/>
              </a:bodyPr>
              <a:lstStyle/>
              <a:p>
                <a:pPr marL="0" marR="0">
                  <a:lnSpc>
                    <a:spcPct val="150000"/>
                  </a:lnSpc>
                  <a:spcBef>
                    <a:spcPts val="0"/>
                  </a:spcBef>
                  <a:spcAft>
                    <a:spcPts val="800"/>
                  </a:spcAft>
                </a:pPr>
                <a:r>
                  <a:rPr lang="en-US" sz="1800" dirty="0" err="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ØVcy</a:t>
                </a:r>
                <a:r>
                  <a:rPr lang="en-US" sz="18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14:m>
                  <m:oMath xmlns:m="http://schemas.openxmlformats.org/officeDocument/2006/math">
                    <m:f>
                      <m:fPr>
                        <m:ctrlPr>
                          <a:rPr lang="en-US"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ctrlPr>
                      </m:fPr>
                      <m:num>
                        <m:r>
                          <a:rPr lang="en-US"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1</m:t>
                        </m:r>
                      </m:num>
                      <m:den>
                        <m:r>
                          <a:rPr lang="en-US"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6</m:t>
                        </m:r>
                      </m:den>
                    </m:f>
                    <m:r>
                      <a:rPr lang="en-US"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m:t>
                    </m:r>
                    <m:rad>
                      <m:radPr>
                        <m:degHide m:val="on"/>
                        <m:ctrlPr>
                          <a:rPr lang="en-US"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ctrlPr>
                      </m:radPr>
                      <m:deg/>
                      <m:e>
                        <m:r>
                          <a:rPr lang="en-US"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28</m:t>
                        </m:r>
                        <m:r>
                          <a:rPr lang="en-US"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 </m:t>
                        </m:r>
                      </m:e>
                    </m:rad>
                    <m:r>
                      <a:rPr lang="en-US"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m:t>
                    </m:r>
                    <m:r>
                      <a:rPr lang="en-US"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0</m:t>
                    </m:r>
                    <m:r>
                      <a:rPr lang="en-US"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m:t>
                    </m:r>
                    <m:r>
                      <a:rPr lang="en-US"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25</m:t>
                    </m:r>
                    <m:r>
                      <a:rPr lang="en-US"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m:t>
                    </m:r>
                    <m:d>
                      <m:dPr>
                        <m:ctrlPr>
                          <a:rPr lang="en-US"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ctrlPr>
                      </m:dPr>
                      <m:e>
                        <m:r>
                          <a:rPr lang="en-US"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0</m:t>
                        </m:r>
                        <m:r>
                          <a:rPr lang="en-US"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m:t>
                        </m:r>
                        <m:r>
                          <a:rPr lang="en-US"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8</m:t>
                        </m:r>
                        <m:r>
                          <a:rPr lang="en-US"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m:t>
                        </m:r>
                        <m:r>
                          <a:rPr lang="en-US" sz="1800" i="1">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3320</m:t>
                        </m:r>
                      </m:e>
                    </m:d>
                  </m:oMath>
                </a14:m>
                <a:r>
                  <a:rPr lang="en-US" sz="18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 585.593 KN </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17" name="TextBox 16">
                <a:extLst>
                  <a:ext uri="{FF2B5EF4-FFF2-40B4-BE49-F238E27FC236}">
                    <a16:creationId xmlns:a16="http://schemas.microsoft.com/office/drawing/2014/main" id="{B540715E-A883-4CCE-B855-17CC046D659F}"/>
                  </a:ext>
                </a:extLst>
              </p:cNvPr>
              <p:cNvSpPr txBox="1">
                <a:spLocks noRot="1" noChangeAspect="1" noMove="1" noResize="1" noEditPoints="1" noAdjustHandles="1" noChangeArrowheads="1" noChangeShapeType="1" noTextEdit="1"/>
              </p:cNvSpPr>
              <p:nvPr/>
            </p:nvSpPr>
            <p:spPr>
              <a:xfrm>
                <a:off x="855388" y="4234555"/>
                <a:ext cx="6093500" cy="632545"/>
              </a:xfrm>
              <a:prstGeom prst="rect">
                <a:avLst/>
              </a:prstGeom>
              <a:blipFill>
                <a:blip r:embed="rId2"/>
                <a:stretch>
                  <a:fillRect l="-800" b="-6796"/>
                </a:stretch>
              </a:blipFill>
            </p:spPr>
            <p:txBody>
              <a:bodyPr/>
              <a:lstStyle/>
              <a:p>
                <a:r>
                  <a:rPr lang="en-US">
                    <a:noFill/>
                  </a:rPr>
                  <a:t> </a:t>
                </a:r>
              </a:p>
            </p:txBody>
          </p:sp>
        </mc:Fallback>
      </mc:AlternateContent>
      <p:sp>
        <p:nvSpPr>
          <p:cNvPr id="19" name="TextBox 18">
            <a:extLst>
              <a:ext uri="{FF2B5EF4-FFF2-40B4-BE49-F238E27FC236}">
                <a16:creationId xmlns:a16="http://schemas.microsoft.com/office/drawing/2014/main" id="{44FEE006-1E7F-4BBF-8127-42EB55B3E506}"/>
              </a:ext>
            </a:extLst>
          </p:cNvPr>
          <p:cNvSpPr txBox="1"/>
          <p:nvPr/>
        </p:nvSpPr>
        <p:spPr>
          <a:xfrm>
            <a:off x="855388" y="5048097"/>
            <a:ext cx="6093500" cy="646331"/>
          </a:xfrm>
          <a:prstGeom prst="rect">
            <a:avLst/>
          </a:prstGeom>
          <a:noFill/>
        </p:spPr>
        <p:txBody>
          <a:bodyPr wrap="square">
            <a:spAutoFit/>
          </a:bodyPr>
          <a:lstStyle/>
          <a:p>
            <a:r>
              <a:rPr lang="en-US" sz="1800" dirty="0">
                <a:solidFill>
                  <a:srgbClr val="000000"/>
                </a:solidFill>
                <a:effectLst/>
                <a:latin typeface="Calibri" panose="020F0502020204030204" pitchFamily="34" charset="0"/>
                <a:ea typeface="Times New Roman" panose="02020603050405020304" pitchFamily="18" charset="0"/>
              </a:rPr>
              <a:t>Vs = 2162.5/0.75 – 585.6 = 2297.7 KN &lt; </a:t>
            </a:r>
            <a:r>
              <a:rPr lang="en-US" sz="1800" dirty="0" err="1">
                <a:solidFill>
                  <a:srgbClr val="000000"/>
                </a:solidFill>
                <a:effectLst/>
                <a:latin typeface="Calibri" panose="020F0502020204030204" pitchFamily="34" charset="0"/>
                <a:ea typeface="Times New Roman" panose="02020603050405020304" pitchFamily="18" charset="0"/>
              </a:rPr>
              <a:t>Vsmax</a:t>
            </a:r>
            <a:r>
              <a:rPr lang="en-US" sz="1800" dirty="0">
                <a:solidFill>
                  <a:srgbClr val="000000"/>
                </a:solidFill>
                <a:effectLst/>
                <a:latin typeface="Calibri" panose="020F0502020204030204" pitchFamily="34" charset="0"/>
                <a:ea typeface="Times New Roman" panose="02020603050405020304" pitchFamily="18" charset="0"/>
              </a:rPr>
              <a:t> = 4 * </a:t>
            </a:r>
            <a:r>
              <a:rPr lang="en-US" sz="1800" dirty="0" err="1">
                <a:solidFill>
                  <a:srgbClr val="000000"/>
                </a:solidFill>
                <a:effectLst/>
                <a:latin typeface="Calibri" panose="020F0502020204030204" pitchFamily="34" charset="0"/>
                <a:ea typeface="Times New Roman" panose="02020603050405020304" pitchFamily="18" charset="0"/>
              </a:rPr>
              <a:t>ØVcy</a:t>
            </a:r>
            <a:r>
              <a:rPr lang="en-US" sz="1800" dirty="0">
                <a:solidFill>
                  <a:srgbClr val="000000"/>
                </a:solidFill>
                <a:effectLst/>
                <a:latin typeface="Calibri" panose="020F0502020204030204" pitchFamily="34" charset="0"/>
                <a:ea typeface="Times New Roman" panose="02020603050405020304" pitchFamily="18" charset="0"/>
              </a:rPr>
              <a:t> = 2342.4 KN OK</a:t>
            </a:r>
            <a:endParaRPr lang="en-US" dirty="0"/>
          </a:p>
        </p:txBody>
      </p:sp>
      <p:graphicFrame>
        <p:nvGraphicFramePr>
          <p:cNvPr id="20" name="Table 19">
            <a:extLst>
              <a:ext uri="{FF2B5EF4-FFF2-40B4-BE49-F238E27FC236}">
                <a16:creationId xmlns:a16="http://schemas.microsoft.com/office/drawing/2014/main" id="{EFC5B0E0-59F2-49E1-A337-3CAC83BDE591}"/>
              </a:ext>
            </a:extLst>
          </p:cNvPr>
          <p:cNvGraphicFramePr>
            <a:graphicFrameLocks noGrp="1"/>
          </p:cNvGraphicFramePr>
          <p:nvPr>
            <p:extLst>
              <p:ext uri="{D42A27DB-BD31-4B8C-83A1-F6EECF244321}">
                <p14:modId xmlns:p14="http://schemas.microsoft.com/office/powerpoint/2010/main" val="1502309856"/>
              </p:ext>
            </p:extLst>
          </p:nvPr>
        </p:nvGraphicFramePr>
        <p:xfrm>
          <a:off x="2299637" y="5482618"/>
          <a:ext cx="6394656" cy="1135254"/>
        </p:xfrm>
        <a:graphic>
          <a:graphicData uri="http://schemas.openxmlformats.org/drawingml/2006/table">
            <a:tbl>
              <a:tblPr firstRow="1" firstCol="1" bandRow="1">
                <a:tableStyleId>{5C22544A-7EE6-4342-B048-85BDC9FD1C3A}</a:tableStyleId>
              </a:tblPr>
              <a:tblGrid>
                <a:gridCol w="875552">
                  <a:extLst>
                    <a:ext uri="{9D8B030D-6E8A-4147-A177-3AD203B41FA5}">
                      <a16:colId xmlns:a16="http://schemas.microsoft.com/office/drawing/2014/main" val="113898787"/>
                    </a:ext>
                  </a:extLst>
                </a:gridCol>
                <a:gridCol w="875552">
                  <a:extLst>
                    <a:ext uri="{9D8B030D-6E8A-4147-A177-3AD203B41FA5}">
                      <a16:colId xmlns:a16="http://schemas.microsoft.com/office/drawing/2014/main" val="1132417172"/>
                    </a:ext>
                  </a:extLst>
                </a:gridCol>
                <a:gridCol w="766108">
                  <a:extLst>
                    <a:ext uri="{9D8B030D-6E8A-4147-A177-3AD203B41FA5}">
                      <a16:colId xmlns:a16="http://schemas.microsoft.com/office/drawing/2014/main" val="3300855380"/>
                    </a:ext>
                  </a:extLst>
                </a:gridCol>
                <a:gridCol w="875552">
                  <a:extLst>
                    <a:ext uri="{9D8B030D-6E8A-4147-A177-3AD203B41FA5}">
                      <a16:colId xmlns:a16="http://schemas.microsoft.com/office/drawing/2014/main" val="3868782589"/>
                    </a:ext>
                  </a:extLst>
                </a:gridCol>
                <a:gridCol w="750473">
                  <a:extLst>
                    <a:ext uri="{9D8B030D-6E8A-4147-A177-3AD203B41FA5}">
                      <a16:colId xmlns:a16="http://schemas.microsoft.com/office/drawing/2014/main" val="1076144911"/>
                    </a:ext>
                  </a:extLst>
                </a:gridCol>
                <a:gridCol w="750473">
                  <a:extLst>
                    <a:ext uri="{9D8B030D-6E8A-4147-A177-3AD203B41FA5}">
                      <a16:colId xmlns:a16="http://schemas.microsoft.com/office/drawing/2014/main" val="3373064621"/>
                    </a:ext>
                  </a:extLst>
                </a:gridCol>
                <a:gridCol w="750473">
                  <a:extLst>
                    <a:ext uri="{9D8B030D-6E8A-4147-A177-3AD203B41FA5}">
                      <a16:colId xmlns:a16="http://schemas.microsoft.com/office/drawing/2014/main" val="2581033158"/>
                    </a:ext>
                  </a:extLst>
                </a:gridCol>
                <a:gridCol w="750473">
                  <a:extLst>
                    <a:ext uri="{9D8B030D-6E8A-4147-A177-3AD203B41FA5}">
                      <a16:colId xmlns:a16="http://schemas.microsoft.com/office/drawing/2014/main" val="2862129787"/>
                    </a:ext>
                  </a:extLst>
                </a:gridCol>
              </a:tblGrid>
              <a:tr h="190500">
                <a:tc>
                  <a:txBody>
                    <a:bodyPr/>
                    <a:lstStyle/>
                    <a:p>
                      <a:pPr marL="0" marR="0" algn="ctr">
                        <a:lnSpc>
                          <a:spcPct val="150000"/>
                        </a:lnSpc>
                        <a:spcBef>
                          <a:spcPts val="0"/>
                        </a:spcBef>
                        <a:spcAft>
                          <a:spcPts val="0"/>
                        </a:spcAft>
                      </a:pPr>
                      <a:r>
                        <a:rPr lang="en-US" sz="1800">
                          <a:effectLst/>
                        </a:rPr>
                        <a:t>WALL</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800">
                          <a:effectLst/>
                        </a:rPr>
                        <a:t>f'c </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800">
                          <a:effectLst/>
                        </a:rPr>
                        <a:t>Lw</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800">
                          <a:effectLst/>
                        </a:rPr>
                        <a:t>t</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800">
                          <a:effectLst/>
                        </a:rPr>
                        <a:t>Vcy</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800">
                          <a:effectLst/>
                        </a:rPr>
                        <a:t>Vuy</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800">
                          <a:effectLst/>
                        </a:rPr>
                        <a:t>Vs </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800">
                          <a:effectLst/>
                        </a:rPr>
                        <a:t>Vs max</a:t>
                      </a:r>
                      <a:endParaRPr lang="en-US" sz="18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448849118"/>
                  </a:ext>
                </a:extLst>
              </a:tr>
              <a:tr h="190500">
                <a:tc>
                  <a:txBody>
                    <a:bodyPr/>
                    <a:lstStyle/>
                    <a:p>
                      <a:pPr marL="0" marR="0" algn="ctr">
                        <a:lnSpc>
                          <a:spcPct val="150000"/>
                        </a:lnSpc>
                        <a:spcBef>
                          <a:spcPts val="0"/>
                        </a:spcBef>
                        <a:spcAft>
                          <a:spcPts val="0"/>
                        </a:spcAft>
                      </a:pPr>
                      <a:r>
                        <a:rPr lang="en-US" sz="1800" dirty="0">
                          <a:effectLst/>
                        </a:rPr>
                        <a:t>W2</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800" dirty="0">
                          <a:effectLst/>
                        </a:rPr>
                        <a:t>28</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800" dirty="0">
                          <a:effectLst/>
                        </a:rPr>
                        <a:t>3.32</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800" dirty="0">
                          <a:effectLst/>
                        </a:rPr>
                        <a:t>0.25</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800" dirty="0">
                          <a:effectLst/>
                        </a:rPr>
                        <a:t>585.5</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800" dirty="0">
                          <a:effectLst/>
                        </a:rPr>
                        <a:t>2162.</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800" dirty="0">
                          <a:effectLst/>
                        </a:rPr>
                        <a:t>2297</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800" dirty="0">
                          <a:effectLst/>
                        </a:rPr>
                        <a:t>2342</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059859422"/>
                  </a:ext>
                </a:extLst>
              </a:tr>
            </a:tbl>
          </a:graphicData>
        </a:graphic>
      </p:graphicFrame>
    </p:spTree>
    <p:extLst>
      <p:ext uri="{BB962C8B-B14F-4D97-AF65-F5344CB8AC3E}">
        <p14:creationId xmlns:p14="http://schemas.microsoft.com/office/powerpoint/2010/main" val="332614036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C54A819-CBD0-42C4-AE10-7568E7DD7F96}"/>
              </a:ext>
            </a:extLst>
          </p:cNvPr>
          <p:cNvSpPr>
            <a:spLocks noGrp="1"/>
          </p:cNvSpPr>
          <p:nvPr>
            <p:ph type="body" sz="quarter" idx="10"/>
          </p:nvPr>
        </p:nvSpPr>
        <p:spPr/>
        <p:txBody>
          <a:bodyPr/>
          <a:lstStyle/>
          <a:p>
            <a:r>
              <a:rPr lang="en-US" dirty="0"/>
              <a:t>Shear wall checks</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2358E11C-8F3C-4E92-A8C2-E5536A83C8AF}"/>
                  </a:ext>
                </a:extLst>
              </p:cNvPr>
              <p:cNvSpPr txBox="1"/>
              <p:nvPr/>
            </p:nvSpPr>
            <p:spPr>
              <a:xfrm>
                <a:off x="1017413" y="1379995"/>
                <a:ext cx="6093500" cy="492507"/>
              </a:xfrm>
              <a:prstGeom prst="rect">
                <a:avLst/>
              </a:prstGeom>
              <a:noFill/>
            </p:spPr>
            <p:txBody>
              <a:bodyPr wrap="square">
                <a:spAutoFit/>
              </a:bodyPr>
              <a:lstStyle/>
              <a:p>
                <a14:m>
                  <m:oMath xmlns:m="http://schemas.openxmlformats.org/officeDocument/2006/math">
                    <m:f>
                      <m:fPr>
                        <m:ctrlPr>
                          <a:rPr lang="en-US" i="1" smtClean="0">
                            <a:solidFill>
                              <a:srgbClr val="836967"/>
                            </a:solidFill>
                            <a:latin typeface="Cambria Math" panose="02040503050406030204" pitchFamily="18" charset="0"/>
                          </a:rPr>
                        </m:ctrlPr>
                      </m:fPr>
                      <m:num>
                        <m:r>
                          <a:rPr lang="en-US" i="1">
                            <a:latin typeface="Cambria Math" panose="02040503050406030204" pitchFamily="18" charset="0"/>
                          </a:rPr>
                          <m:t>𝐴𝑣</m:t>
                        </m:r>
                      </m:num>
                      <m:den>
                        <m:r>
                          <a:rPr lang="en-US" i="1">
                            <a:latin typeface="Cambria Math" panose="02040503050406030204" pitchFamily="18" charset="0"/>
                          </a:rPr>
                          <m:t>𝑆</m:t>
                        </m:r>
                      </m:den>
                    </m:f>
                  </m:oMath>
                </a14:m>
                <a:r>
                  <a:rPr lang="en-US" dirty="0"/>
                  <a:t> </a:t>
                </a:r>
                <a14:m>
                  <m:oMath xmlns:m="http://schemas.openxmlformats.org/officeDocument/2006/math">
                    <m:r>
                      <a:rPr lang="en-US" i="1">
                        <a:latin typeface="Cambria Math" panose="02040503050406030204" pitchFamily="18" charset="0"/>
                      </a:rPr>
                      <m:t>2</m:t>
                    </m:r>
                    <m:r>
                      <a:rPr lang="en-US" i="1">
                        <a:latin typeface="Cambria Math" panose="02040503050406030204" pitchFamily="18" charset="0"/>
                      </a:rPr>
                      <m:t>.</m:t>
                    </m:r>
                    <m:r>
                      <a:rPr lang="en-US" i="1">
                        <a:latin typeface="Cambria Math" panose="02040503050406030204" pitchFamily="18" charset="0"/>
                      </a:rPr>
                      <m:t>06</m:t>
                    </m:r>
                    <m:r>
                      <a:rPr lang="en-US" i="1">
                        <a:latin typeface="Cambria Math" panose="02040503050406030204" pitchFamily="18" charset="0"/>
                      </a:rPr>
                      <m:t> </m:t>
                    </m:r>
                    <m:r>
                      <a:rPr lang="en-US" i="1">
                        <a:latin typeface="Cambria Math" panose="02040503050406030204" pitchFamily="18" charset="0"/>
                      </a:rPr>
                      <m:t>𝑚𝑚</m:t>
                    </m:r>
                    <m:r>
                      <a:rPr lang="en-US" i="1">
                        <a:latin typeface="Cambria Math" panose="02040503050406030204" pitchFamily="18" charset="0"/>
                      </a:rPr>
                      <m:t>&gt;</m:t>
                    </m:r>
                    <m:f>
                      <m:fPr>
                        <m:ctrlPr>
                          <a:rPr lang="en-US" i="1">
                            <a:latin typeface="Cambria Math" panose="02040503050406030204" pitchFamily="18" charset="0"/>
                          </a:rPr>
                        </m:ctrlPr>
                      </m:fPr>
                      <m:num>
                        <m:r>
                          <a:rPr lang="en-US" i="1">
                            <a:latin typeface="Cambria Math" panose="02040503050406030204" pitchFamily="18" charset="0"/>
                          </a:rPr>
                          <m:t>𝐴𝑣</m:t>
                        </m:r>
                      </m:num>
                      <m:den>
                        <m:r>
                          <a:rPr lang="en-US" i="1">
                            <a:latin typeface="Cambria Math" panose="02040503050406030204" pitchFamily="18" charset="0"/>
                          </a:rPr>
                          <m:t>𝑠</m:t>
                        </m:r>
                      </m:den>
                    </m:f>
                    <m:r>
                      <a:rPr lang="en-US" i="1">
                        <a:latin typeface="Cambria Math" panose="02040503050406030204" pitchFamily="18" charset="0"/>
                      </a:rPr>
                      <m:t>𝑚𝑖𝑛</m:t>
                    </m:r>
                    <m:r>
                      <a:rPr lang="en-US" i="1">
                        <a:latin typeface="Cambria Math" panose="02040503050406030204" pitchFamily="18" charset="0"/>
                      </a:rPr>
                      <m:t> </m:t>
                    </m:r>
                  </m:oMath>
                </a14:m>
                <a:endParaRPr lang="en-US" dirty="0"/>
              </a:p>
            </p:txBody>
          </p:sp>
        </mc:Choice>
        <mc:Fallback xmlns="">
          <p:sp>
            <p:nvSpPr>
              <p:cNvPr id="4" name="TextBox 3">
                <a:extLst>
                  <a:ext uri="{FF2B5EF4-FFF2-40B4-BE49-F238E27FC236}">
                    <a16:creationId xmlns:a16="http://schemas.microsoft.com/office/drawing/2014/main" id="{2358E11C-8F3C-4E92-A8C2-E5536A83C8AF}"/>
                  </a:ext>
                </a:extLst>
              </p:cNvPr>
              <p:cNvSpPr txBox="1">
                <a:spLocks noRot="1" noChangeAspect="1" noMove="1" noResize="1" noEditPoints="1" noAdjustHandles="1" noChangeArrowheads="1" noChangeShapeType="1" noTextEdit="1"/>
              </p:cNvSpPr>
              <p:nvPr/>
            </p:nvSpPr>
            <p:spPr>
              <a:xfrm>
                <a:off x="1017413" y="1379995"/>
                <a:ext cx="6093500" cy="492507"/>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6F3A7B6E-F374-476A-9547-1F2231A1815E}"/>
                  </a:ext>
                </a:extLst>
              </p:cNvPr>
              <p:cNvSpPr txBox="1"/>
              <p:nvPr/>
            </p:nvSpPr>
            <p:spPr>
              <a:xfrm>
                <a:off x="-895662" y="2056329"/>
                <a:ext cx="609350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rPr>
                        <m:t>𝜌</m:t>
                      </m:r>
                      <m:r>
                        <a:rPr lang="en-US" i="1" smtClean="0">
                          <a:latin typeface="Cambria Math" panose="02040503050406030204" pitchFamily="18" charset="0"/>
                        </a:rPr>
                        <m:t>𝑡</m:t>
                      </m:r>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0082</m:t>
                      </m:r>
                      <m:r>
                        <a:rPr lang="en-US" i="1">
                          <a:latin typeface="Cambria Math" panose="02040503050406030204" pitchFamily="18" charset="0"/>
                        </a:rPr>
                        <m:t>&gt;</m:t>
                      </m:r>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0025</m:t>
                      </m:r>
                      <m:r>
                        <a:rPr lang="en-US" i="1">
                          <a:latin typeface="Cambria Math" panose="02040503050406030204" pitchFamily="18" charset="0"/>
                        </a:rPr>
                        <m:t> </m:t>
                      </m:r>
                      <m:r>
                        <a:rPr lang="en-US" i="1">
                          <a:latin typeface="Cambria Math" panose="02040503050406030204" pitchFamily="18" charset="0"/>
                        </a:rPr>
                        <m:t>𝑂𝐾</m:t>
                      </m:r>
                    </m:oMath>
                  </m:oMathPara>
                </a14:m>
                <a:endParaRPr lang="en-US" dirty="0"/>
              </a:p>
            </p:txBody>
          </p:sp>
        </mc:Choice>
        <mc:Fallback xmlns="">
          <p:sp>
            <p:nvSpPr>
              <p:cNvPr id="6" name="TextBox 5">
                <a:extLst>
                  <a:ext uri="{FF2B5EF4-FFF2-40B4-BE49-F238E27FC236}">
                    <a16:creationId xmlns:a16="http://schemas.microsoft.com/office/drawing/2014/main" id="{6F3A7B6E-F374-476A-9547-1F2231A1815E}"/>
                  </a:ext>
                </a:extLst>
              </p:cNvPr>
              <p:cNvSpPr txBox="1">
                <a:spLocks noRot="1" noChangeAspect="1" noMove="1" noResize="1" noEditPoints="1" noAdjustHandles="1" noChangeArrowheads="1" noChangeShapeType="1" noTextEdit="1"/>
              </p:cNvSpPr>
              <p:nvPr/>
            </p:nvSpPr>
            <p:spPr>
              <a:xfrm>
                <a:off x="-895662" y="2056329"/>
                <a:ext cx="6093500" cy="369332"/>
              </a:xfrm>
              <a:prstGeom prst="rect">
                <a:avLst/>
              </a:prstGeom>
              <a:blipFill>
                <a:blip r:embed="rId3"/>
                <a:stretch>
                  <a:fillRect b="-11475"/>
                </a:stretch>
              </a:blipFill>
            </p:spPr>
            <p:txBody>
              <a:bodyPr/>
              <a:lstStyle/>
              <a:p>
                <a:r>
                  <a:rPr lang="en-US">
                    <a:noFill/>
                  </a:rPr>
                  <a:t> </a:t>
                </a:r>
              </a:p>
            </p:txBody>
          </p:sp>
        </mc:Fallback>
      </mc:AlternateContent>
      <p:sp>
        <p:nvSpPr>
          <p:cNvPr id="8" name="TextBox 7">
            <a:extLst>
              <a:ext uri="{FF2B5EF4-FFF2-40B4-BE49-F238E27FC236}">
                <a16:creationId xmlns:a16="http://schemas.microsoft.com/office/drawing/2014/main" id="{81788E4E-DDBD-4E43-92E0-7331BF949B54}"/>
              </a:ext>
            </a:extLst>
          </p:cNvPr>
          <p:cNvSpPr txBox="1"/>
          <p:nvPr/>
        </p:nvSpPr>
        <p:spPr>
          <a:xfrm>
            <a:off x="914310" y="2609488"/>
            <a:ext cx="6543206" cy="369332"/>
          </a:xfrm>
          <a:prstGeom prst="rect">
            <a:avLst/>
          </a:prstGeom>
          <a:noFill/>
        </p:spPr>
        <p:txBody>
          <a:bodyPr wrap="square">
            <a:spAutoFit/>
          </a:bodyPr>
          <a:lstStyle/>
          <a:p>
            <a:r>
              <a:rPr lang="en-US" sz="1800" dirty="0">
                <a:solidFill>
                  <a:srgbClr val="000000"/>
                </a:solidFill>
                <a:effectLst/>
                <a:latin typeface="Calibri" panose="020F0502020204030204" pitchFamily="34" charset="0"/>
                <a:ea typeface="Times New Roman" panose="02020603050405020304" pitchFamily="18" charset="0"/>
              </a:rPr>
              <a:t>Use </a:t>
            </a:r>
            <a:r>
              <a:rPr lang="ar-SA" sz="1600" dirty="0">
                <a:solidFill>
                  <a:srgbClr val="000000"/>
                </a:solidFill>
                <a:effectLst/>
                <a:ea typeface="Times New Roman" panose="02020603050405020304" pitchFamily="18" charset="0"/>
                <a:cs typeface="Calibri" panose="020F0502020204030204" pitchFamily="34" charset="0"/>
              </a:rPr>
              <a:t>1</a:t>
            </a:r>
            <a:r>
              <a:rPr lang="en-US" sz="1800" dirty="0">
                <a:effectLst/>
                <a:latin typeface="Times New Roman" panose="02020603050405020304" pitchFamily="18" charset="0"/>
                <a:ea typeface="Times New Roman" panose="02020603050405020304" pitchFamily="18" charset="0"/>
                <a:cs typeface="Calibri" panose="020F0502020204030204" pitchFamily="34" charset="0"/>
              </a:rPr>
              <a:t>Ø</a:t>
            </a:r>
            <a:r>
              <a:rPr lang="ar-SA" sz="1600" dirty="0">
                <a:effectLst/>
                <a:latin typeface="Times New Roman" panose="02020603050405020304" pitchFamily="18" charset="0"/>
                <a:ea typeface="Times New Roman" panose="02020603050405020304" pitchFamily="18" charset="0"/>
                <a:cs typeface="Arial" panose="020B0604020202020204" pitchFamily="34" charset="0"/>
              </a:rPr>
              <a:t>12</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 / 100 mm in each side</a:t>
            </a:r>
            <a:endParaRPr lang="en-US" dirty="0"/>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307E6A24-E273-48A7-8A43-88ED604D5709}"/>
                  </a:ext>
                </a:extLst>
              </p:cNvPr>
              <p:cNvSpPr txBox="1"/>
              <p:nvPr/>
            </p:nvSpPr>
            <p:spPr>
              <a:xfrm>
                <a:off x="1017413" y="3022475"/>
                <a:ext cx="6543206" cy="1519262"/>
              </a:xfrm>
              <a:prstGeom prst="rect">
                <a:avLst/>
              </a:prstGeom>
              <a:noFill/>
            </p:spPr>
            <p:txBody>
              <a:bodyPr wrap="square">
                <a:spAutoFit/>
              </a:bodyPr>
              <a:lstStyle/>
              <a:p>
                <a:pPr marL="0" marR="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Check the need for additional horizontal reinforcement </a:t>
                </a:r>
              </a:p>
              <a:p>
                <a:pPr marL="0" marR="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Vu </a:t>
                </a:r>
                <a:r>
                  <a:rPr lang="en-US" sz="1800" dirty="0">
                    <a:effectLst/>
                    <a:latin typeface="Times New Roman" panose="02020603050405020304" pitchFamily="18" charset="0"/>
                    <a:ea typeface="Calibri" panose="020F0502020204030204" pitchFamily="34" charset="0"/>
                    <a:cs typeface="Calibri" panose="020F0502020204030204" pitchFamily="34" charset="0"/>
                  </a:rPr>
                  <a:t>≤</a:t>
                </a:r>
                <a:r>
                  <a:rPr lang="en-US" sz="1800" dirty="0">
                    <a:effectLst/>
                    <a:latin typeface="Times New Roman" panose="02020603050405020304" pitchFamily="18" charset="0"/>
                    <a:ea typeface="Calibri" panose="020F0502020204030204" pitchFamily="34" charset="0"/>
                    <a:cs typeface="Arial" panose="020B0604020202020204" pitchFamily="34" charset="0"/>
                  </a:rPr>
                  <a:t> </a:t>
                </a:r>
                <a:r>
                  <a:rPr lang="en-US" sz="1800" dirty="0" err="1">
                    <a:effectLst/>
                    <a:latin typeface="Times New Roman" panose="02020603050405020304" pitchFamily="18" charset="0"/>
                    <a:ea typeface="Calibri" panose="020F0502020204030204" pitchFamily="34" charset="0"/>
                    <a:cs typeface="Arial" panose="020B0604020202020204" pitchFamily="34" charset="0"/>
                  </a:rPr>
                  <a:t>Avc</a:t>
                </a:r>
                <a:r>
                  <a:rPr lang="en-US" sz="1800" dirty="0">
                    <a:effectLst/>
                    <a:latin typeface="Times New Roman" panose="02020603050405020304" pitchFamily="18" charset="0"/>
                    <a:ea typeface="Calibri" panose="020F0502020204030204" pitchFamily="34" charset="0"/>
                    <a:cs typeface="Arial" panose="020B0604020202020204" pitchFamily="34" charset="0"/>
                  </a:rPr>
                  <a:t> * </a:t>
                </a:r>
                <a:r>
                  <a:rPr lang="en-US" sz="1800" dirty="0">
                    <a:effectLst/>
                    <a:latin typeface="Times New Roman" panose="02020603050405020304" pitchFamily="18" charset="0"/>
                    <a:ea typeface="Calibri" panose="020F0502020204030204" pitchFamily="34" charset="0"/>
                    <a:cs typeface="Calibri" panose="020F0502020204030204" pitchFamily="34" charset="0"/>
                  </a:rPr>
                  <a:t>ƛ</a:t>
                </a:r>
                <a:r>
                  <a:rPr lang="en-US" sz="1800" dirty="0">
                    <a:effectLst/>
                    <a:latin typeface="Times New Roman" panose="02020603050405020304" pitchFamily="18" charset="0"/>
                    <a:ea typeface="Calibri" panose="020F0502020204030204" pitchFamily="34" charset="0"/>
                    <a:cs typeface="Arial" panose="020B0604020202020204" pitchFamily="34" charset="0"/>
                  </a:rPr>
                  <a:t> </a:t>
                </a:r>
                <a14:m>
                  <m:oMath xmlns:m="http://schemas.openxmlformats.org/officeDocument/2006/math">
                    <m:rad>
                      <m:radPr>
                        <m:degHide m:val="on"/>
                        <m:ctrlPr>
                          <a:rPr lang="en-US" sz="1800" i="1">
                            <a:effectLst/>
                            <a:latin typeface="Cambria Math" panose="02040503050406030204" pitchFamily="18" charset="0"/>
                            <a:ea typeface="Calibri" panose="020F0502020204030204" pitchFamily="34" charset="0"/>
                            <a:cs typeface="Arial" panose="020B0604020202020204" pitchFamily="34" charset="0"/>
                          </a:rPr>
                        </m:ctrlPr>
                      </m:radPr>
                      <m:deg/>
                      <m:e>
                        <m:r>
                          <a:rPr lang="en-US" sz="1800" i="1">
                            <a:effectLst/>
                            <a:latin typeface="Cambria Math" panose="02040503050406030204" pitchFamily="18" charset="0"/>
                            <a:ea typeface="Calibri" panose="020F0502020204030204" pitchFamily="34" charset="0"/>
                            <a:cs typeface="Times New Roman" panose="02020603050405020304" pitchFamily="18" charset="0"/>
                          </a:rPr>
                          <m:t>ꝭ</m:t>
                        </m:r>
                        <m:r>
                          <a:rPr lang="en-US" sz="1800" i="1">
                            <a:effectLst/>
                            <a:latin typeface="Cambria Math" panose="02040503050406030204" pitchFamily="18" charset="0"/>
                            <a:ea typeface="Calibri" panose="020F0502020204030204" pitchFamily="34" charset="0"/>
                            <a:cs typeface="Arial" panose="020B0604020202020204" pitchFamily="34" charset="0"/>
                          </a:rPr>
                          <m:t>𝑐</m:t>
                        </m:r>
                        <m:r>
                          <a:rPr lang="en-US" sz="1800" i="1">
                            <a:effectLst/>
                            <a:latin typeface="Cambria Math" panose="02040503050406030204" pitchFamily="18" charset="0"/>
                            <a:ea typeface="Calibri" panose="020F0502020204030204" pitchFamily="34" charset="0"/>
                            <a:cs typeface="Arial" panose="020B0604020202020204" pitchFamily="34" charset="0"/>
                          </a:rPr>
                          <m:t> </m:t>
                        </m:r>
                      </m:e>
                    </m:rad>
                  </m:oMath>
                </a14:m>
                <a:r>
                  <a:rPr lang="en-US"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r>
                  <a:rPr lang="en-US" sz="1800" dirty="0">
                    <a:effectLst/>
                    <a:latin typeface="Times New Roman" panose="02020603050405020304" pitchFamily="18" charset="0"/>
                    <a:ea typeface="Times New Roman" panose="02020603050405020304" pitchFamily="18" charset="0"/>
                    <a:cs typeface="Arial" panose="020B0604020202020204" pitchFamily="34" charset="0"/>
                  </a:rPr>
                  <a:t>2162.5 </a:t>
                </a:r>
                <a:r>
                  <a:rPr lang="en-US" sz="1800" dirty="0">
                    <a:effectLst/>
                    <a:latin typeface="Times New Roman" panose="02020603050405020304" pitchFamily="18" charset="0"/>
                    <a:ea typeface="Calibri" panose="020F0502020204030204" pitchFamily="34" charset="0"/>
                    <a:cs typeface="Calibri" panose="020F0502020204030204" pitchFamily="34" charset="0"/>
                  </a:rPr>
                  <a:t>≤</a:t>
                </a:r>
                <a:r>
                  <a:rPr lang="en-US" sz="1800" dirty="0">
                    <a:effectLst/>
                    <a:latin typeface="Times New Roman" panose="02020603050405020304" pitchFamily="18" charset="0"/>
                    <a:ea typeface="Calibri" panose="020F0502020204030204" pitchFamily="34" charset="0"/>
                    <a:cs typeface="Arial" panose="020B0604020202020204" pitchFamily="34" charset="0"/>
                  </a:rPr>
                  <a:t> 250 * 3320 * </a:t>
                </a:r>
                <a:r>
                  <a:rPr lang="en-US" sz="1800" dirty="0">
                    <a:effectLst/>
                    <a:latin typeface="Times New Roman" panose="02020603050405020304" pitchFamily="18" charset="0"/>
                    <a:ea typeface="Calibri" panose="020F0502020204030204" pitchFamily="34" charset="0"/>
                    <a:cs typeface="Calibri" panose="020F0502020204030204" pitchFamily="34" charset="0"/>
                  </a:rPr>
                  <a:t>1 *</a:t>
                </a:r>
                <a14:m>
                  <m:oMath xmlns:m="http://schemas.openxmlformats.org/officeDocument/2006/math">
                    <m:rad>
                      <m:radPr>
                        <m:degHide m:val="on"/>
                        <m:ctrlPr>
                          <a:rPr lang="en-US" i="1">
                            <a:effectLst/>
                            <a:latin typeface="Cambria Math" panose="02040503050406030204" pitchFamily="18" charset="0"/>
                          </a:rPr>
                        </m:ctrlPr>
                      </m:radPr>
                      <m:deg/>
                      <m:e>
                        <m:r>
                          <a:rPr lang="en-US" sz="1800" i="1">
                            <a:effectLst/>
                            <a:latin typeface="Cambria Math" panose="02040503050406030204" pitchFamily="18" charset="0"/>
                            <a:ea typeface="Calibri" panose="020F0502020204030204" pitchFamily="34" charset="0"/>
                            <a:cs typeface="Arial" panose="020B0604020202020204" pitchFamily="34" charset="0"/>
                          </a:rPr>
                          <m:t>28</m:t>
                        </m:r>
                        <m:r>
                          <a:rPr lang="en-US" sz="1800" i="1">
                            <a:effectLst/>
                            <a:latin typeface="Cambria Math" panose="02040503050406030204" pitchFamily="18" charset="0"/>
                            <a:ea typeface="Calibri" panose="020F0502020204030204" pitchFamily="34" charset="0"/>
                            <a:cs typeface="Arial" panose="020B0604020202020204" pitchFamily="34" charset="0"/>
                          </a:rPr>
                          <m:t> </m:t>
                        </m:r>
                      </m:e>
                    </m:rad>
                  </m:oMath>
                </a14:m>
                <a:r>
                  <a:rPr lang="en-US" sz="1800" dirty="0">
                    <a:effectLst/>
                    <a:latin typeface="Times New Roman" panose="02020603050405020304" pitchFamily="18" charset="0"/>
                    <a:ea typeface="Times New Roman" panose="02020603050405020304" pitchFamily="18" charset="0"/>
                    <a:cs typeface="Arial" panose="020B0604020202020204" pitchFamily="34" charset="0"/>
                  </a:rPr>
                  <a:t>  = 4392 KN </a:t>
                </a:r>
                <a:endParaRPr lang="en-US" dirty="0"/>
              </a:p>
            </p:txBody>
          </p:sp>
        </mc:Choice>
        <mc:Fallback xmlns="">
          <p:sp>
            <p:nvSpPr>
              <p:cNvPr id="10" name="TextBox 9">
                <a:extLst>
                  <a:ext uri="{FF2B5EF4-FFF2-40B4-BE49-F238E27FC236}">
                    <a16:creationId xmlns:a16="http://schemas.microsoft.com/office/drawing/2014/main" id="{307E6A24-E273-48A7-8A43-88ED604D5709}"/>
                  </a:ext>
                </a:extLst>
              </p:cNvPr>
              <p:cNvSpPr txBox="1">
                <a:spLocks noRot="1" noChangeAspect="1" noMove="1" noResize="1" noEditPoints="1" noAdjustHandles="1" noChangeArrowheads="1" noChangeShapeType="1" noTextEdit="1"/>
              </p:cNvSpPr>
              <p:nvPr/>
            </p:nvSpPr>
            <p:spPr>
              <a:xfrm>
                <a:off x="1017413" y="3022475"/>
                <a:ext cx="6543206" cy="1519262"/>
              </a:xfrm>
              <a:prstGeom prst="rect">
                <a:avLst/>
              </a:prstGeom>
              <a:blipFill>
                <a:blip r:embed="rId4"/>
                <a:stretch>
                  <a:fillRect l="-839" b="-5622"/>
                </a:stretch>
              </a:blipFill>
            </p:spPr>
            <p:txBody>
              <a:bodyPr/>
              <a:lstStyle/>
              <a:p>
                <a:r>
                  <a:rPr lang="en-US">
                    <a:noFill/>
                  </a:rPr>
                  <a:t> </a:t>
                </a:r>
              </a:p>
            </p:txBody>
          </p:sp>
        </mc:Fallback>
      </mc:AlternateContent>
    </p:spTree>
    <p:extLst>
      <p:ext uri="{BB962C8B-B14F-4D97-AF65-F5344CB8AC3E}">
        <p14:creationId xmlns:p14="http://schemas.microsoft.com/office/powerpoint/2010/main" val="135543645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C6E61066-D5B3-4007-834F-F23CE271DF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55652" y="0"/>
            <a:ext cx="5680696" cy="6858000"/>
          </a:xfrm>
          <a:prstGeom prst="rect">
            <a:avLst/>
          </a:prstGeom>
        </p:spPr>
      </p:pic>
    </p:spTree>
    <p:extLst>
      <p:ext uri="{BB962C8B-B14F-4D97-AF65-F5344CB8AC3E}">
        <p14:creationId xmlns:p14="http://schemas.microsoft.com/office/powerpoint/2010/main" val="240693679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5BF237A-AFBC-49D9-8F5A-15F87335F92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42652" y="537759"/>
            <a:ext cx="7306695" cy="5782482"/>
          </a:xfrm>
          <a:prstGeom prst="rect">
            <a:avLst/>
          </a:prstGeom>
        </p:spPr>
      </p:pic>
    </p:spTree>
    <p:extLst>
      <p:ext uri="{BB962C8B-B14F-4D97-AF65-F5344CB8AC3E}">
        <p14:creationId xmlns:p14="http://schemas.microsoft.com/office/powerpoint/2010/main" val="2420949040"/>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F145E6E-C059-4DBB-A4C1-3C4D62DF971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62075" y="256732"/>
            <a:ext cx="4467849" cy="6344535"/>
          </a:xfrm>
          <a:prstGeom prst="rect">
            <a:avLst/>
          </a:prstGeom>
        </p:spPr>
      </p:pic>
    </p:spTree>
    <p:extLst>
      <p:ext uri="{BB962C8B-B14F-4D97-AF65-F5344CB8AC3E}">
        <p14:creationId xmlns:p14="http://schemas.microsoft.com/office/powerpoint/2010/main" val="69690817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866B047-4336-437B-8BD8-09FE4CDB39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1604" y="0"/>
            <a:ext cx="7564598" cy="6685613"/>
          </a:xfrm>
          <a:prstGeom prst="rect">
            <a:avLst/>
          </a:prstGeom>
        </p:spPr>
      </p:pic>
    </p:spTree>
    <p:extLst>
      <p:ext uri="{BB962C8B-B14F-4D97-AF65-F5344CB8AC3E}">
        <p14:creationId xmlns:p14="http://schemas.microsoft.com/office/powerpoint/2010/main" val="2057361642"/>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4B7B597-C81D-4368-8DFA-FBB958FEBBD8}"/>
              </a:ext>
            </a:extLst>
          </p:cNvPr>
          <p:cNvSpPr>
            <a:spLocks noGrp="1"/>
          </p:cNvSpPr>
          <p:nvPr>
            <p:ph type="body" sz="quarter" idx="10"/>
          </p:nvPr>
        </p:nvSpPr>
        <p:spPr/>
        <p:txBody>
          <a:bodyPr/>
          <a:lstStyle/>
          <a:p>
            <a:r>
              <a:rPr lang="en-US" dirty="0"/>
              <a:t>Beam Design</a:t>
            </a:r>
          </a:p>
        </p:txBody>
      </p:sp>
      <p:sp>
        <p:nvSpPr>
          <p:cNvPr id="6" name="TextBox 5">
            <a:extLst>
              <a:ext uri="{FF2B5EF4-FFF2-40B4-BE49-F238E27FC236}">
                <a16:creationId xmlns:a16="http://schemas.microsoft.com/office/drawing/2014/main" id="{F8E1E10D-C20C-4981-99B6-5AF03D197995}"/>
              </a:ext>
            </a:extLst>
          </p:cNvPr>
          <p:cNvSpPr txBox="1"/>
          <p:nvPr/>
        </p:nvSpPr>
        <p:spPr>
          <a:xfrm>
            <a:off x="708286" y="1509541"/>
            <a:ext cx="6093500" cy="1477328"/>
          </a:xfrm>
          <a:prstGeom prst="rect">
            <a:avLst/>
          </a:prstGeom>
          <a:noFill/>
        </p:spPr>
        <p:txBody>
          <a:bodyPr wrap="square">
            <a:spAutoFit/>
          </a:bodyPr>
          <a:lstStyle/>
          <a:p>
            <a:r>
              <a:rPr lang="en-US" dirty="0"/>
              <a:t>1-Check that beam Pu ≤ 0.1 Ag </a:t>
            </a:r>
            <a:r>
              <a:rPr lang="en-US" dirty="0" err="1"/>
              <a:t>f’c</a:t>
            </a:r>
            <a:r>
              <a:rPr lang="en-US" dirty="0"/>
              <a:t> </a:t>
            </a:r>
          </a:p>
          <a:p>
            <a:endParaRPr lang="en-US" dirty="0"/>
          </a:p>
          <a:p>
            <a:r>
              <a:rPr lang="en-US" dirty="0"/>
              <a:t> For main beam = 0.1 * 0.25*500*28 = 350 KN </a:t>
            </a:r>
          </a:p>
          <a:p>
            <a:endParaRPr lang="en-US" dirty="0"/>
          </a:p>
          <a:p>
            <a:r>
              <a:rPr lang="en-US" dirty="0"/>
              <a:t>For secondary beam = 0.1 * 0.25*300*28 = 210 KN </a:t>
            </a:r>
          </a:p>
        </p:txBody>
      </p:sp>
      <p:pic>
        <p:nvPicPr>
          <p:cNvPr id="7" name="Picture 6">
            <a:extLst>
              <a:ext uri="{FF2B5EF4-FFF2-40B4-BE49-F238E27FC236}">
                <a16:creationId xmlns:a16="http://schemas.microsoft.com/office/drawing/2014/main" id="{0A0DF091-F63F-4BAA-B8EA-900F627344A8}"/>
              </a:ext>
            </a:extLst>
          </p:cNvPr>
          <p:cNvPicPr/>
          <p:nvPr/>
        </p:nvPicPr>
        <p:blipFill>
          <a:blip r:embed="rId2">
            <a:extLst>
              <a:ext uri="{28A0092B-C50C-407E-A947-70E740481C1C}">
                <a14:useLocalDpi xmlns:a14="http://schemas.microsoft.com/office/drawing/2010/main" val="0"/>
              </a:ext>
            </a:extLst>
          </a:blip>
          <a:stretch>
            <a:fillRect/>
          </a:stretch>
        </p:blipFill>
        <p:spPr>
          <a:xfrm>
            <a:off x="6801786" y="350885"/>
            <a:ext cx="5278755" cy="4773295"/>
          </a:xfrm>
          <a:prstGeom prst="rect">
            <a:avLst/>
          </a:prstGeom>
        </p:spPr>
      </p:pic>
      <p:sp>
        <p:nvSpPr>
          <p:cNvPr id="13" name="TextBox 12">
            <a:extLst>
              <a:ext uri="{FF2B5EF4-FFF2-40B4-BE49-F238E27FC236}">
                <a16:creationId xmlns:a16="http://schemas.microsoft.com/office/drawing/2014/main" id="{C0D08493-59FA-48F7-A796-0C1E90A90102}"/>
              </a:ext>
            </a:extLst>
          </p:cNvPr>
          <p:cNvSpPr txBox="1"/>
          <p:nvPr/>
        </p:nvSpPr>
        <p:spPr>
          <a:xfrm>
            <a:off x="596825" y="3178361"/>
            <a:ext cx="7138099" cy="1477328"/>
          </a:xfrm>
          <a:prstGeom prst="rect">
            <a:avLst/>
          </a:prstGeom>
          <a:noFill/>
        </p:spPr>
        <p:txBody>
          <a:bodyPr wrap="square">
            <a:spAutoFit/>
          </a:bodyPr>
          <a:lstStyle/>
          <a:p>
            <a:r>
              <a:rPr lang="en-US" dirty="0"/>
              <a:t>2-Clear span of beam ≥ min {0.3h ,250 mm}, </a:t>
            </a:r>
          </a:p>
          <a:p>
            <a:r>
              <a:rPr lang="en-US" dirty="0"/>
              <a:t>where: </a:t>
            </a:r>
          </a:p>
          <a:p>
            <a:r>
              <a:rPr lang="en-US" dirty="0"/>
              <a:t>h = total depth </a:t>
            </a:r>
          </a:p>
          <a:p>
            <a:r>
              <a:rPr lang="en-US" dirty="0"/>
              <a:t>Minimum span length of beam = 1.3 m ≥ 0.3 *250 = 0.075 m OK  </a:t>
            </a:r>
          </a:p>
          <a:p>
            <a:r>
              <a:rPr lang="en-US" dirty="0"/>
              <a:t>                                                                                ≥ 250 mm OK </a:t>
            </a:r>
          </a:p>
        </p:txBody>
      </p:sp>
      <p:sp>
        <p:nvSpPr>
          <p:cNvPr id="17" name="TextBox 16">
            <a:extLst>
              <a:ext uri="{FF2B5EF4-FFF2-40B4-BE49-F238E27FC236}">
                <a16:creationId xmlns:a16="http://schemas.microsoft.com/office/drawing/2014/main" id="{DBFFEE95-A257-4F61-8ACF-197BA47CAEBD}"/>
              </a:ext>
            </a:extLst>
          </p:cNvPr>
          <p:cNvSpPr txBox="1"/>
          <p:nvPr/>
        </p:nvSpPr>
        <p:spPr>
          <a:xfrm>
            <a:off x="596826" y="4847181"/>
            <a:ext cx="6093500" cy="369332"/>
          </a:xfrm>
          <a:prstGeom prst="rect">
            <a:avLst/>
          </a:prstGeom>
          <a:noFill/>
        </p:spPr>
        <p:txBody>
          <a:bodyPr wrap="square">
            <a:spAutoFit/>
          </a:bodyPr>
          <a:lstStyle/>
          <a:p>
            <a:r>
              <a:rPr lang="en-US" dirty="0"/>
              <a:t>3-Width of beam ≤ width of supporting column + x </a:t>
            </a:r>
          </a:p>
        </p:txBody>
      </p:sp>
      <p:sp>
        <p:nvSpPr>
          <p:cNvPr id="21" name="TextBox 20">
            <a:extLst>
              <a:ext uri="{FF2B5EF4-FFF2-40B4-BE49-F238E27FC236}">
                <a16:creationId xmlns:a16="http://schemas.microsoft.com/office/drawing/2014/main" id="{E3B6E185-4E53-4E3D-B41A-0D6EE1C3E1CF}"/>
              </a:ext>
            </a:extLst>
          </p:cNvPr>
          <p:cNvSpPr txBox="1"/>
          <p:nvPr/>
        </p:nvSpPr>
        <p:spPr>
          <a:xfrm>
            <a:off x="708285" y="5248217"/>
            <a:ext cx="8345773" cy="369332"/>
          </a:xfrm>
          <a:prstGeom prst="rect">
            <a:avLst/>
          </a:prstGeom>
          <a:noFill/>
        </p:spPr>
        <p:txBody>
          <a:bodyPr wrap="square">
            <a:spAutoFit/>
          </a:bodyPr>
          <a:lstStyle/>
          <a:p>
            <a:r>
              <a:rPr lang="en-US" dirty="0"/>
              <a:t>Where x = min {least column </a:t>
            </a:r>
            <a:r>
              <a:rPr lang="en-US" dirty="0" err="1"/>
              <a:t>dimention</a:t>
            </a:r>
            <a:r>
              <a:rPr lang="en-US" dirty="0"/>
              <a:t> ,0.75 maximum column </a:t>
            </a:r>
            <a:r>
              <a:rPr lang="en-US" dirty="0" err="1"/>
              <a:t>dimention</a:t>
            </a:r>
            <a:r>
              <a:rPr lang="en-US" dirty="0"/>
              <a:t>}</a:t>
            </a:r>
          </a:p>
        </p:txBody>
      </p:sp>
      <p:sp>
        <p:nvSpPr>
          <p:cNvPr id="23" name="TextBox 22">
            <a:extLst>
              <a:ext uri="{FF2B5EF4-FFF2-40B4-BE49-F238E27FC236}">
                <a16:creationId xmlns:a16="http://schemas.microsoft.com/office/drawing/2014/main" id="{5728237E-88F7-4DF0-AC50-C25853F4F78A}"/>
              </a:ext>
            </a:extLst>
          </p:cNvPr>
          <p:cNvSpPr txBox="1"/>
          <p:nvPr/>
        </p:nvSpPr>
        <p:spPr>
          <a:xfrm>
            <a:off x="596825" y="5648201"/>
            <a:ext cx="7632775" cy="976165"/>
          </a:xfrm>
          <a:prstGeom prst="rect">
            <a:avLst/>
          </a:prstGeom>
          <a:noFill/>
        </p:spPr>
        <p:txBody>
          <a:bodyPr wrap="square">
            <a:spAutoFit/>
          </a:bodyPr>
          <a:lstStyle/>
          <a:p>
            <a:pPr marL="228600" marR="0">
              <a:lnSpc>
                <a:spcPct val="150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Width of supporting column = 35 cm </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228600" marR="0">
              <a:lnSpc>
                <a:spcPct val="150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Width of beam = 50 cm, 50 </a:t>
            </a:r>
            <a:r>
              <a:rPr lang="en-US" sz="1800" dirty="0">
                <a:effectLst/>
                <a:latin typeface="Times New Roman" panose="02020603050405020304" pitchFamily="18" charset="0"/>
                <a:ea typeface="Times New Roman" panose="02020603050405020304" pitchFamily="18" charset="0"/>
                <a:cs typeface="Calibri" panose="020F0502020204030204" pitchFamily="34" charset="0"/>
              </a:rPr>
              <a:t>≤ 70 OK </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46905052"/>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4AB7A79-A12F-4180-8066-A4C1B8FEB948}"/>
              </a:ext>
            </a:extLst>
          </p:cNvPr>
          <p:cNvSpPr>
            <a:spLocks noGrp="1"/>
          </p:cNvSpPr>
          <p:nvPr>
            <p:ph type="body" sz="quarter" idx="10"/>
          </p:nvPr>
        </p:nvSpPr>
        <p:spPr/>
        <p:txBody>
          <a:bodyPr/>
          <a:lstStyle/>
          <a:p>
            <a:r>
              <a:rPr lang="en-US" dirty="0"/>
              <a:t>Beam Design</a:t>
            </a:r>
          </a:p>
        </p:txBody>
      </p:sp>
      <p:sp>
        <p:nvSpPr>
          <p:cNvPr id="6" name="TextBox 5">
            <a:extLst>
              <a:ext uri="{FF2B5EF4-FFF2-40B4-BE49-F238E27FC236}">
                <a16:creationId xmlns:a16="http://schemas.microsoft.com/office/drawing/2014/main" id="{19FFBA76-CD9B-4A9A-A120-009AA5112351}"/>
              </a:ext>
            </a:extLst>
          </p:cNvPr>
          <p:cNvSpPr txBox="1"/>
          <p:nvPr/>
        </p:nvSpPr>
        <p:spPr>
          <a:xfrm>
            <a:off x="972443" y="1479562"/>
            <a:ext cx="9060012" cy="646331"/>
          </a:xfrm>
          <a:prstGeom prst="rect">
            <a:avLst/>
          </a:prstGeom>
          <a:noFill/>
        </p:spPr>
        <p:txBody>
          <a:bodyPr wrap="square">
            <a:spAutoFit/>
          </a:bodyPr>
          <a:lstStyle/>
          <a:p>
            <a:r>
              <a:rPr lang="en-US"/>
              <a:t>4-At least two top and bottom bars shall be continuous and extend ld in the columns </a:t>
            </a:r>
          </a:p>
          <a:p>
            <a:r>
              <a:rPr lang="en-US"/>
              <a:t>2Ø14 used in place where in major reinforcement needed</a:t>
            </a:r>
            <a:endParaRPr lang="en-US" dirty="0"/>
          </a:p>
        </p:txBody>
      </p:sp>
      <p:sp>
        <p:nvSpPr>
          <p:cNvPr id="10" name="TextBox 9">
            <a:extLst>
              <a:ext uri="{FF2B5EF4-FFF2-40B4-BE49-F238E27FC236}">
                <a16:creationId xmlns:a16="http://schemas.microsoft.com/office/drawing/2014/main" id="{022EFDC0-6C2B-45D0-8D49-3EDE041D9817}"/>
              </a:ext>
            </a:extLst>
          </p:cNvPr>
          <p:cNvSpPr txBox="1"/>
          <p:nvPr/>
        </p:nvSpPr>
        <p:spPr>
          <a:xfrm>
            <a:off x="972443" y="2287837"/>
            <a:ext cx="6093500" cy="369332"/>
          </a:xfrm>
          <a:prstGeom prst="rect">
            <a:avLst/>
          </a:prstGeom>
          <a:noFill/>
        </p:spPr>
        <p:txBody>
          <a:bodyPr wrap="square">
            <a:spAutoFit/>
          </a:bodyPr>
          <a:lstStyle/>
          <a:p>
            <a:r>
              <a:rPr lang="en-US" dirty="0"/>
              <a:t>5-Steel ratio at any section shall not to exceed 0.025</a:t>
            </a:r>
          </a:p>
        </p:txBody>
      </p:sp>
      <p:sp>
        <p:nvSpPr>
          <p:cNvPr id="18" name="TextBox 17">
            <a:extLst>
              <a:ext uri="{FF2B5EF4-FFF2-40B4-BE49-F238E27FC236}">
                <a16:creationId xmlns:a16="http://schemas.microsoft.com/office/drawing/2014/main" id="{13A6E223-F117-40CA-8C89-912E51F19C9B}"/>
              </a:ext>
            </a:extLst>
          </p:cNvPr>
          <p:cNvSpPr txBox="1"/>
          <p:nvPr/>
        </p:nvSpPr>
        <p:spPr>
          <a:xfrm>
            <a:off x="972443" y="2811679"/>
            <a:ext cx="6093500" cy="646331"/>
          </a:xfrm>
          <a:prstGeom prst="rect">
            <a:avLst/>
          </a:prstGeom>
          <a:noFill/>
        </p:spPr>
        <p:txBody>
          <a:bodyPr wrap="square">
            <a:spAutoFit/>
          </a:bodyPr>
          <a:lstStyle/>
          <a:p>
            <a:r>
              <a:rPr lang="en-US" dirty="0"/>
              <a:t>6-The beam shall be designed to resist Vu taken as shown in the figure:</a:t>
            </a:r>
          </a:p>
        </p:txBody>
      </p:sp>
      <p:pic>
        <p:nvPicPr>
          <p:cNvPr id="19" name="Picture 18">
            <a:extLst>
              <a:ext uri="{FF2B5EF4-FFF2-40B4-BE49-F238E27FC236}">
                <a16:creationId xmlns:a16="http://schemas.microsoft.com/office/drawing/2014/main" id="{01A3643C-2955-46D4-8A6D-936CA1528984}"/>
              </a:ext>
            </a:extLst>
          </p:cNvPr>
          <p:cNvPicPr/>
          <p:nvPr/>
        </p:nvPicPr>
        <p:blipFill>
          <a:blip r:embed="rId2"/>
          <a:stretch>
            <a:fillRect/>
          </a:stretch>
        </p:blipFill>
        <p:spPr>
          <a:xfrm>
            <a:off x="7814513" y="2429826"/>
            <a:ext cx="3749818" cy="3117235"/>
          </a:xfrm>
          <a:prstGeom prst="rect">
            <a:avLst/>
          </a:prstGeom>
        </p:spPr>
      </p:pic>
      <p:sp>
        <p:nvSpPr>
          <p:cNvPr id="23" name="TextBox 22">
            <a:extLst>
              <a:ext uri="{FF2B5EF4-FFF2-40B4-BE49-F238E27FC236}">
                <a16:creationId xmlns:a16="http://schemas.microsoft.com/office/drawing/2014/main" id="{32D019CB-93EF-4D51-8FC9-924F55078352}"/>
              </a:ext>
            </a:extLst>
          </p:cNvPr>
          <p:cNvSpPr txBox="1"/>
          <p:nvPr/>
        </p:nvSpPr>
        <p:spPr>
          <a:xfrm>
            <a:off x="972443" y="5570626"/>
            <a:ext cx="6093500" cy="923330"/>
          </a:xfrm>
          <a:prstGeom prst="rect">
            <a:avLst/>
          </a:prstGeom>
          <a:noFill/>
        </p:spPr>
        <p:txBody>
          <a:bodyPr wrap="square">
            <a:spAutoFit/>
          </a:bodyPr>
          <a:lstStyle/>
          <a:p>
            <a:r>
              <a:rPr lang="fr-FR" dirty="0"/>
              <a:t>Vu = 91.92 + 92.73 = 185 KN</a:t>
            </a:r>
          </a:p>
          <a:p>
            <a:endParaRPr lang="fr-FR" dirty="0"/>
          </a:p>
          <a:p>
            <a:r>
              <a:rPr lang="fr-FR" dirty="0"/>
              <a:t> </a:t>
            </a:r>
            <a:r>
              <a:rPr lang="fr-FR" dirty="0" err="1"/>
              <a:t>ØVn</a:t>
            </a:r>
            <a:r>
              <a:rPr lang="fr-FR" dirty="0"/>
              <a:t> ≥ Vu OK</a:t>
            </a:r>
          </a:p>
        </p:txBody>
      </p:sp>
      <p:sp>
        <p:nvSpPr>
          <p:cNvPr id="27" name="TextBox 26">
            <a:extLst>
              <a:ext uri="{FF2B5EF4-FFF2-40B4-BE49-F238E27FC236}">
                <a16:creationId xmlns:a16="http://schemas.microsoft.com/office/drawing/2014/main" id="{9DF11B92-ADAE-48F2-BB02-298DAFCEDC3E}"/>
              </a:ext>
            </a:extLst>
          </p:cNvPr>
          <p:cNvSpPr txBox="1"/>
          <p:nvPr/>
        </p:nvSpPr>
        <p:spPr>
          <a:xfrm>
            <a:off x="972443" y="3537296"/>
            <a:ext cx="6093500" cy="2031325"/>
          </a:xfrm>
          <a:prstGeom prst="rect">
            <a:avLst/>
          </a:prstGeom>
          <a:noFill/>
        </p:spPr>
        <p:txBody>
          <a:bodyPr wrap="square">
            <a:spAutoFit/>
          </a:bodyPr>
          <a:lstStyle/>
          <a:p>
            <a:r>
              <a:rPr lang="da-DK" dirty="0"/>
              <a:t>Vn =  Vc + Vs = 260.16 + = 73 + 285 = 359 KN</a:t>
            </a:r>
          </a:p>
          <a:p>
            <a:endParaRPr lang="en-US" dirty="0"/>
          </a:p>
          <a:p>
            <a:r>
              <a:rPr lang="en-US" dirty="0"/>
              <a:t>Vu = </a:t>
            </a:r>
            <a:r>
              <a:rPr lang="en-US" dirty="0" err="1"/>
              <a:t>VuETAB</a:t>
            </a:r>
            <a:r>
              <a:rPr lang="en-US" dirty="0"/>
              <a:t> + (</a:t>
            </a:r>
            <a:r>
              <a:rPr lang="en-US" dirty="0" err="1"/>
              <a:t>Mnr+Mnl</a:t>
            </a:r>
            <a:r>
              <a:rPr lang="en-US" dirty="0"/>
              <a:t>)/2</a:t>
            </a:r>
          </a:p>
          <a:p>
            <a:endParaRPr lang="en-US" dirty="0"/>
          </a:p>
          <a:p>
            <a:r>
              <a:rPr lang="en-US" dirty="0" err="1"/>
              <a:t>VuETAB</a:t>
            </a:r>
            <a:r>
              <a:rPr lang="en-US" dirty="0"/>
              <a:t> = 128 KN</a:t>
            </a:r>
          </a:p>
          <a:p>
            <a:endParaRPr lang="en-US" dirty="0"/>
          </a:p>
          <a:p>
            <a:r>
              <a:rPr lang="en-US" dirty="0"/>
              <a:t>Mn = 92.73</a:t>
            </a:r>
          </a:p>
        </p:txBody>
      </p:sp>
    </p:spTree>
    <p:extLst>
      <p:ext uri="{BB962C8B-B14F-4D97-AF65-F5344CB8AC3E}">
        <p14:creationId xmlns:p14="http://schemas.microsoft.com/office/powerpoint/2010/main" val="262155406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63D4323-966A-44BF-9E5B-3C3011F2F634}"/>
              </a:ext>
            </a:extLst>
          </p:cNvPr>
          <p:cNvSpPr>
            <a:spLocks noGrp="1"/>
          </p:cNvSpPr>
          <p:nvPr>
            <p:ph type="body" sz="quarter" idx="10"/>
          </p:nvPr>
        </p:nvSpPr>
        <p:spPr/>
        <p:txBody>
          <a:bodyPr/>
          <a:lstStyle/>
          <a:p>
            <a:r>
              <a:rPr lang="en-US" dirty="0"/>
              <a:t>Beam Design</a:t>
            </a:r>
          </a:p>
        </p:txBody>
      </p:sp>
      <p:sp>
        <p:nvSpPr>
          <p:cNvPr id="6" name="TextBox 5">
            <a:extLst>
              <a:ext uri="{FF2B5EF4-FFF2-40B4-BE49-F238E27FC236}">
                <a16:creationId xmlns:a16="http://schemas.microsoft.com/office/drawing/2014/main" id="{2F384024-99AF-4706-BDFC-C0CCC9FB9191}"/>
              </a:ext>
            </a:extLst>
          </p:cNvPr>
          <p:cNvSpPr txBox="1"/>
          <p:nvPr/>
        </p:nvSpPr>
        <p:spPr>
          <a:xfrm>
            <a:off x="1098029" y="1426776"/>
            <a:ext cx="6093500" cy="523220"/>
          </a:xfrm>
          <a:prstGeom prst="rect">
            <a:avLst/>
          </a:prstGeom>
          <a:noFill/>
        </p:spPr>
        <p:txBody>
          <a:bodyPr wrap="square">
            <a:spAutoFit/>
          </a:bodyPr>
          <a:lstStyle/>
          <a:p>
            <a:r>
              <a:rPr lang="en-US" sz="2800" dirty="0"/>
              <a:t>Design for flexural</a:t>
            </a:r>
          </a:p>
        </p:txBody>
      </p:sp>
      <p:pic>
        <p:nvPicPr>
          <p:cNvPr id="7" name="Picture 6">
            <a:extLst>
              <a:ext uri="{FF2B5EF4-FFF2-40B4-BE49-F238E27FC236}">
                <a16:creationId xmlns:a16="http://schemas.microsoft.com/office/drawing/2014/main" id="{CCA2AD30-6971-43E9-A3CC-A5ADE69215FE}"/>
              </a:ext>
            </a:extLst>
          </p:cNvPr>
          <p:cNvPicPr/>
          <p:nvPr/>
        </p:nvPicPr>
        <p:blipFill>
          <a:blip r:embed="rId2">
            <a:extLst>
              <a:ext uri="{28A0092B-C50C-407E-A947-70E740481C1C}">
                <a14:useLocalDpi xmlns:a14="http://schemas.microsoft.com/office/drawing/2010/main" val="0"/>
              </a:ext>
            </a:extLst>
          </a:blip>
          <a:stretch>
            <a:fillRect/>
          </a:stretch>
        </p:blipFill>
        <p:spPr>
          <a:xfrm>
            <a:off x="6550703" y="1588957"/>
            <a:ext cx="4287186" cy="3946623"/>
          </a:xfrm>
          <a:prstGeom prst="rect">
            <a:avLst/>
          </a:prstGeom>
        </p:spPr>
      </p:pic>
      <p:sp>
        <p:nvSpPr>
          <p:cNvPr id="9" name="TextBox 8">
            <a:extLst>
              <a:ext uri="{FF2B5EF4-FFF2-40B4-BE49-F238E27FC236}">
                <a16:creationId xmlns:a16="http://schemas.microsoft.com/office/drawing/2014/main" id="{933A793A-5329-4E43-880D-FC7947EA712C}"/>
              </a:ext>
            </a:extLst>
          </p:cNvPr>
          <p:cNvSpPr txBox="1"/>
          <p:nvPr/>
        </p:nvSpPr>
        <p:spPr>
          <a:xfrm>
            <a:off x="1208249" y="2365270"/>
            <a:ext cx="6093500" cy="369332"/>
          </a:xfrm>
          <a:prstGeom prst="rect">
            <a:avLst/>
          </a:prstGeom>
          <a:noFill/>
        </p:spPr>
        <p:txBody>
          <a:bodyPr wrap="square">
            <a:spAutoFit/>
          </a:bodyPr>
          <a:lstStyle/>
          <a:p>
            <a:r>
              <a:rPr lang="en-US" sz="1800" dirty="0">
                <a:effectLst/>
                <a:ea typeface="Calibri" panose="020F0502020204030204" pitchFamily="34" charset="0"/>
                <a:cs typeface="Arial" panose="020B0604020202020204" pitchFamily="34" charset="0"/>
              </a:rPr>
              <a:t>Check </a:t>
            </a:r>
            <a:r>
              <a:rPr lang="en-US" sz="1800" dirty="0" err="1">
                <a:effectLst/>
                <a:ea typeface="Calibri" panose="020F0502020204030204" pitchFamily="34" charset="0"/>
                <a:cs typeface="Arial" panose="020B0604020202020204" pitchFamily="34" charset="0"/>
              </a:rPr>
              <a:t>etaps</a:t>
            </a:r>
            <a:r>
              <a:rPr lang="en-US" sz="1800" dirty="0">
                <a:effectLst/>
                <a:ea typeface="Calibri" panose="020F0502020204030204" pitchFamily="34" charset="0"/>
                <a:cs typeface="Arial" panose="020B0604020202020204" pitchFamily="34" charset="0"/>
              </a:rPr>
              <a:t> design results</a:t>
            </a:r>
            <a:endParaRPr lang="en-US" dirty="0"/>
          </a:p>
        </p:txBody>
      </p:sp>
      <p:sp>
        <p:nvSpPr>
          <p:cNvPr id="11" name="TextBox 10">
            <a:extLst>
              <a:ext uri="{FF2B5EF4-FFF2-40B4-BE49-F238E27FC236}">
                <a16:creationId xmlns:a16="http://schemas.microsoft.com/office/drawing/2014/main" id="{B83682B2-B1D9-4205-B03E-2CD36C0BB2E1}"/>
              </a:ext>
            </a:extLst>
          </p:cNvPr>
          <p:cNvSpPr txBox="1"/>
          <p:nvPr/>
        </p:nvSpPr>
        <p:spPr>
          <a:xfrm>
            <a:off x="1208249" y="2896783"/>
            <a:ext cx="6093500" cy="458074"/>
          </a:xfrm>
          <a:prstGeom prst="rect">
            <a:avLst/>
          </a:prstGeom>
          <a:noFill/>
        </p:spPr>
        <p:txBody>
          <a:bodyPr wrap="square">
            <a:spAutoFit/>
          </a:bodyPr>
          <a:lstStyle/>
          <a:p>
            <a:pPr marL="0" marR="0">
              <a:lnSpc>
                <a:spcPct val="150000"/>
              </a:lnSpc>
              <a:spcBef>
                <a:spcPts val="0"/>
              </a:spcBef>
              <a:spcAft>
                <a:spcPts val="800"/>
              </a:spcAft>
            </a:pPr>
            <a:r>
              <a:rPr lang="en-US" sz="1800" dirty="0">
                <a:effectLst/>
                <a:ea typeface="Calibri" panose="020F0502020204030204" pitchFamily="34" charset="0"/>
                <a:cs typeface="Arial" panose="020B0604020202020204" pitchFamily="34" charset="0"/>
              </a:rPr>
              <a:t>For selected beam M(middle) = 74.4 </a:t>
            </a:r>
            <a:r>
              <a:rPr lang="en-US" sz="1800" dirty="0" err="1">
                <a:effectLst/>
                <a:ea typeface="Calibri" panose="020F0502020204030204" pitchFamily="34" charset="0"/>
                <a:cs typeface="Arial" panose="020B0604020202020204" pitchFamily="34" charset="0"/>
              </a:rPr>
              <a:t>KN.m</a:t>
            </a:r>
            <a:r>
              <a:rPr lang="en-US" sz="1800" dirty="0">
                <a:effectLst/>
                <a:ea typeface="Calibri" panose="020F0502020204030204" pitchFamily="34" charset="0"/>
                <a:cs typeface="Arial" panose="020B0604020202020204" pitchFamily="34" charset="0"/>
              </a:rPr>
              <a:t> give </a:t>
            </a:r>
            <a:r>
              <a:rPr lang="el-GR" dirty="0"/>
              <a:t>ρ</a:t>
            </a:r>
            <a:r>
              <a:rPr lang="en-US" dirty="0"/>
              <a:t> = 0.01</a:t>
            </a:r>
            <a:r>
              <a:rPr lang="en-US" sz="1800" dirty="0">
                <a:effectLst/>
                <a:ea typeface="Calibri" panose="020F0502020204030204" pitchFamily="34" charset="0"/>
                <a:cs typeface="Arial" panose="020B0604020202020204" pitchFamily="34" charset="0"/>
              </a:rPr>
              <a:t>  </a:t>
            </a:r>
          </a:p>
        </p:txBody>
      </p:sp>
      <p:sp>
        <p:nvSpPr>
          <p:cNvPr id="15" name="TextBox 14">
            <a:extLst>
              <a:ext uri="{FF2B5EF4-FFF2-40B4-BE49-F238E27FC236}">
                <a16:creationId xmlns:a16="http://schemas.microsoft.com/office/drawing/2014/main" id="{1B136B96-9397-4B2A-AAB3-9D81808650A0}"/>
              </a:ext>
            </a:extLst>
          </p:cNvPr>
          <p:cNvSpPr txBox="1"/>
          <p:nvPr/>
        </p:nvSpPr>
        <p:spPr>
          <a:xfrm>
            <a:off x="1208249" y="3699488"/>
            <a:ext cx="6093500" cy="369332"/>
          </a:xfrm>
          <a:prstGeom prst="rect">
            <a:avLst/>
          </a:prstGeom>
          <a:noFill/>
        </p:spPr>
        <p:txBody>
          <a:bodyPr wrap="square">
            <a:spAutoFit/>
          </a:bodyPr>
          <a:lstStyle/>
          <a:p>
            <a:r>
              <a:rPr lang="el-GR" dirty="0"/>
              <a:t>ρ </a:t>
            </a:r>
            <a:r>
              <a:rPr lang="en-US" dirty="0"/>
              <a:t>from </a:t>
            </a:r>
            <a:r>
              <a:rPr lang="en-US" dirty="0" err="1"/>
              <a:t>etaps</a:t>
            </a:r>
            <a:r>
              <a:rPr lang="en-US" dirty="0"/>
              <a:t> = 0.0099</a:t>
            </a:r>
          </a:p>
        </p:txBody>
      </p:sp>
      <p:sp>
        <p:nvSpPr>
          <p:cNvPr id="19" name="TextBox 18">
            <a:extLst>
              <a:ext uri="{FF2B5EF4-FFF2-40B4-BE49-F238E27FC236}">
                <a16:creationId xmlns:a16="http://schemas.microsoft.com/office/drawing/2014/main" id="{18362D99-8531-4260-8DFD-1B24D4EA935E}"/>
              </a:ext>
            </a:extLst>
          </p:cNvPr>
          <p:cNvSpPr txBox="1"/>
          <p:nvPr/>
        </p:nvSpPr>
        <p:spPr>
          <a:xfrm>
            <a:off x="1298191" y="4263662"/>
            <a:ext cx="6093500" cy="369332"/>
          </a:xfrm>
          <a:prstGeom prst="rect">
            <a:avLst/>
          </a:prstGeom>
          <a:noFill/>
        </p:spPr>
        <p:txBody>
          <a:bodyPr wrap="square">
            <a:spAutoFit/>
          </a:bodyPr>
          <a:lstStyle/>
          <a:p>
            <a:r>
              <a:rPr lang="en-US" dirty="0"/>
              <a:t>Error = 1 % OK</a:t>
            </a:r>
          </a:p>
        </p:txBody>
      </p:sp>
      <p:sp>
        <p:nvSpPr>
          <p:cNvPr id="23" name="TextBox 22">
            <a:extLst>
              <a:ext uri="{FF2B5EF4-FFF2-40B4-BE49-F238E27FC236}">
                <a16:creationId xmlns:a16="http://schemas.microsoft.com/office/drawing/2014/main" id="{0CB3815A-E169-40BF-9256-8C0ED75EB711}"/>
              </a:ext>
            </a:extLst>
          </p:cNvPr>
          <p:cNvSpPr txBox="1"/>
          <p:nvPr/>
        </p:nvSpPr>
        <p:spPr>
          <a:xfrm>
            <a:off x="1098029" y="4835406"/>
            <a:ext cx="6093500" cy="923330"/>
          </a:xfrm>
          <a:prstGeom prst="rect">
            <a:avLst/>
          </a:prstGeom>
          <a:noFill/>
        </p:spPr>
        <p:txBody>
          <a:bodyPr wrap="square">
            <a:spAutoFit/>
          </a:bodyPr>
          <a:lstStyle/>
          <a:p>
            <a:r>
              <a:rPr lang="en-US" dirty="0"/>
              <a:t>As = 1089 mm2 use bottom steel 4Ø20</a:t>
            </a:r>
          </a:p>
          <a:p>
            <a:endParaRPr lang="en-US" dirty="0"/>
          </a:p>
          <a:p>
            <a:r>
              <a:rPr lang="en-US" dirty="0"/>
              <a:t>ρ end top = 0.73% As = 803 mm2 →use 4Ø14 </a:t>
            </a:r>
          </a:p>
        </p:txBody>
      </p:sp>
    </p:spTree>
    <p:extLst>
      <p:ext uri="{BB962C8B-B14F-4D97-AF65-F5344CB8AC3E}">
        <p14:creationId xmlns:p14="http://schemas.microsoft.com/office/powerpoint/2010/main" val="21889970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6B03FEB-163E-40C1-AFC2-703DCF1A89B4}"/>
              </a:ext>
            </a:extLst>
          </p:cNvPr>
          <p:cNvSpPr/>
          <p:nvPr/>
        </p:nvSpPr>
        <p:spPr>
          <a:xfrm>
            <a:off x="651334" y="342107"/>
            <a:ext cx="3523722" cy="584775"/>
          </a:xfrm>
          <a:prstGeom prst="rect">
            <a:avLst/>
          </a:prstGeom>
        </p:spPr>
        <p:txBody>
          <a:bodyPr wrap="none">
            <a:spAutoFit/>
          </a:bodyPr>
          <a:lstStyle/>
          <a:p>
            <a:r>
              <a:rPr lang="en-US" sz="3200" dirty="0">
                <a:solidFill>
                  <a:schemeClr val="accent1"/>
                </a:solidFill>
                <a:latin typeface="Times New Roman" panose="02020603050405020304" pitchFamily="18" charset="0"/>
                <a:cs typeface="Times New Roman" panose="02020603050405020304" pitchFamily="18" charset="0"/>
              </a:rPr>
              <a:t>Project description:-</a:t>
            </a:r>
          </a:p>
        </p:txBody>
      </p:sp>
      <p:sp>
        <p:nvSpPr>
          <p:cNvPr id="5" name="Rectangle 4">
            <a:extLst>
              <a:ext uri="{FF2B5EF4-FFF2-40B4-BE49-F238E27FC236}">
                <a16:creationId xmlns:a16="http://schemas.microsoft.com/office/drawing/2014/main" id="{65E0F0E5-3F4C-411C-84BB-2BEA389FB261}"/>
              </a:ext>
            </a:extLst>
          </p:cNvPr>
          <p:cNvSpPr/>
          <p:nvPr/>
        </p:nvSpPr>
        <p:spPr>
          <a:xfrm>
            <a:off x="4175056" y="5789903"/>
            <a:ext cx="2844048" cy="400110"/>
          </a:xfrm>
          <a:prstGeom prst="rect">
            <a:avLst/>
          </a:prstGeom>
        </p:spPr>
        <p:txBody>
          <a:bodyPr wrap="none">
            <a:spAutoFit/>
          </a:bodyPr>
          <a:lstStyle/>
          <a:p>
            <a:r>
              <a:rPr lang="en-US" altLang="ko-KR" sz="2000" dirty="0">
                <a:latin typeface="Times New Roman" panose="02020603050405020304" pitchFamily="18" charset="0"/>
                <a:cs typeface="Times New Roman" panose="02020603050405020304" pitchFamily="18" charset="0"/>
              </a:rPr>
              <a:t>Figure-4: South-east view</a:t>
            </a:r>
            <a:endParaRPr lang="ko-KR" altLang="en-US" sz="2000" dirty="0">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CC7E7833-123F-41C9-9C6F-48EF7096B4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30993" y="454995"/>
            <a:ext cx="4825693" cy="5334908"/>
          </a:xfrm>
          <a:prstGeom prst="rect">
            <a:avLst/>
          </a:prstGeom>
        </p:spPr>
      </p:pic>
    </p:spTree>
    <p:extLst>
      <p:ext uri="{BB962C8B-B14F-4D97-AF65-F5344CB8AC3E}">
        <p14:creationId xmlns:p14="http://schemas.microsoft.com/office/powerpoint/2010/main" val="383265298"/>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3A64D45-80C2-44C2-BC49-0A03E0D99105}"/>
              </a:ext>
            </a:extLst>
          </p:cNvPr>
          <p:cNvSpPr>
            <a:spLocks noGrp="1"/>
          </p:cNvSpPr>
          <p:nvPr>
            <p:ph type="body" sz="quarter" idx="10"/>
          </p:nvPr>
        </p:nvSpPr>
        <p:spPr/>
        <p:txBody>
          <a:bodyPr/>
          <a:lstStyle/>
          <a:p>
            <a:r>
              <a:rPr lang="en-US" dirty="0"/>
              <a:t>Beam Design</a:t>
            </a:r>
          </a:p>
        </p:txBody>
      </p:sp>
      <p:sp>
        <p:nvSpPr>
          <p:cNvPr id="6" name="TextBox 5">
            <a:extLst>
              <a:ext uri="{FF2B5EF4-FFF2-40B4-BE49-F238E27FC236}">
                <a16:creationId xmlns:a16="http://schemas.microsoft.com/office/drawing/2014/main" id="{83FFF8AF-4060-4C29-A2D2-712A4756AD48}"/>
              </a:ext>
            </a:extLst>
          </p:cNvPr>
          <p:cNvSpPr txBox="1"/>
          <p:nvPr/>
        </p:nvSpPr>
        <p:spPr>
          <a:xfrm>
            <a:off x="273569" y="2228671"/>
            <a:ext cx="6756817" cy="1477328"/>
          </a:xfrm>
          <a:prstGeom prst="rect">
            <a:avLst/>
          </a:prstGeom>
          <a:noFill/>
        </p:spPr>
        <p:txBody>
          <a:bodyPr wrap="square">
            <a:spAutoFit/>
          </a:bodyPr>
          <a:lstStyle/>
          <a:p>
            <a:r>
              <a:rPr lang="en-US" dirty="0"/>
              <a:t>Maximum axial force = 33 KN &lt; 0.05*500*250*28 = 175 KN OK</a:t>
            </a:r>
          </a:p>
          <a:p>
            <a:endParaRPr lang="en-US" dirty="0"/>
          </a:p>
          <a:p>
            <a:r>
              <a:rPr lang="en-US" dirty="0"/>
              <a:t>Vu from strength combination = 128.7 KN </a:t>
            </a:r>
          </a:p>
          <a:p>
            <a:endParaRPr lang="en-US" dirty="0"/>
          </a:p>
          <a:p>
            <a:r>
              <a:rPr lang="en-US" dirty="0"/>
              <a:t>Shear due to earth quick = 1 KN &lt;&lt;128 OK </a:t>
            </a:r>
          </a:p>
        </p:txBody>
      </p:sp>
      <p:sp>
        <p:nvSpPr>
          <p:cNvPr id="10" name="TextBox 9">
            <a:extLst>
              <a:ext uri="{FF2B5EF4-FFF2-40B4-BE49-F238E27FC236}">
                <a16:creationId xmlns:a16="http://schemas.microsoft.com/office/drawing/2014/main" id="{2661F0E2-9F8D-4A05-B430-790D0B2E7232}"/>
              </a:ext>
            </a:extLst>
          </p:cNvPr>
          <p:cNvSpPr txBox="1"/>
          <p:nvPr/>
        </p:nvSpPr>
        <p:spPr>
          <a:xfrm>
            <a:off x="273570" y="1741570"/>
            <a:ext cx="6093500" cy="369332"/>
          </a:xfrm>
          <a:prstGeom prst="rect">
            <a:avLst/>
          </a:prstGeom>
          <a:noFill/>
        </p:spPr>
        <p:txBody>
          <a:bodyPr wrap="square">
            <a:spAutoFit/>
          </a:bodyPr>
          <a:lstStyle/>
          <a:p>
            <a:r>
              <a:rPr lang="en-US" dirty="0"/>
              <a:t>design for torsion and shear</a:t>
            </a:r>
          </a:p>
        </p:txBody>
      </p:sp>
      <p:sp>
        <p:nvSpPr>
          <p:cNvPr id="14" name="TextBox 13">
            <a:extLst>
              <a:ext uri="{FF2B5EF4-FFF2-40B4-BE49-F238E27FC236}">
                <a16:creationId xmlns:a16="http://schemas.microsoft.com/office/drawing/2014/main" id="{21300E9F-DF12-4263-99AF-781E2BABF659}"/>
              </a:ext>
            </a:extLst>
          </p:cNvPr>
          <p:cNvSpPr txBox="1"/>
          <p:nvPr/>
        </p:nvSpPr>
        <p:spPr>
          <a:xfrm>
            <a:off x="273570" y="3823768"/>
            <a:ext cx="6093500" cy="369332"/>
          </a:xfrm>
          <a:prstGeom prst="rect">
            <a:avLst/>
          </a:prstGeom>
          <a:noFill/>
        </p:spPr>
        <p:txBody>
          <a:bodyPr wrap="square">
            <a:spAutoFit/>
          </a:bodyPr>
          <a:lstStyle/>
          <a:p>
            <a:r>
              <a:rPr lang="en-US" dirty="0" err="1"/>
              <a:t>Vc</a:t>
            </a:r>
            <a:r>
              <a:rPr lang="en-US" dirty="0"/>
              <a:t>= 97 KN </a:t>
            </a:r>
          </a:p>
        </p:txBody>
      </p:sp>
      <p:sp>
        <p:nvSpPr>
          <p:cNvPr id="20" name="TextBox 19">
            <a:extLst>
              <a:ext uri="{FF2B5EF4-FFF2-40B4-BE49-F238E27FC236}">
                <a16:creationId xmlns:a16="http://schemas.microsoft.com/office/drawing/2014/main" id="{87E7409D-8FC5-4F08-86FD-E3F17A9660DD}"/>
              </a:ext>
            </a:extLst>
          </p:cNvPr>
          <p:cNvSpPr txBox="1"/>
          <p:nvPr/>
        </p:nvSpPr>
        <p:spPr>
          <a:xfrm>
            <a:off x="273570" y="4310869"/>
            <a:ext cx="6093500" cy="923330"/>
          </a:xfrm>
          <a:prstGeom prst="rect">
            <a:avLst/>
          </a:prstGeom>
          <a:noFill/>
        </p:spPr>
        <p:txBody>
          <a:bodyPr wrap="square">
            <a:spAutoFit/>
          </a:bodyPr>
          <a:lstStyle/>
          <a:p>
            <a:r>
              <a:rPr lang="en-US" dirty="0"/>
              <a:t>Vu from strength combination = 128.7 KN </a:t>
            </a:r>
          </a:p>
          <a:p>
            <a:endParaRPr lang="en-US" dirty="0"/>
          </a:p>
          <a:p>
            <a:r>
              <a:rPr lang="en-US" dirty="0"/>
              <a:t>Vs = Vu/0.75 – </a:t>
            </a:r>
            <a:r>
              <a:rPr lang="en-US" dirty="0" err="1"/>
              <a:t>Vc</a:t>
            </a:r>
            <a:r>
              <a:rPr lang="en-US" dirty="0"/>
              <a:t> = 128.7/0.75 – 97 = 74.6 KN</a:t>
            </a:r>
          </a:p>
        </p:txBody>
      </p:sp>
      <p:pic>
        <p:nvPicPr>
          <p:cNvPr id="21" name="Picture 20">
            <a:extLst>
              <a:ext uri="{FF2B5EF4-FFF2-40B4-BE49-F238E27FC236}">
                <a16:creationId xmlns:a16="http://schemas.microsoft.com/office/drawing/2014/main" id="{8B52CBDE-CECD-45AC-B56F-58E8C65973DE}"/>
              </a:ext>
            </a:extLst>
          </p:cNvPr>
          <p:cNvPicPr/>
          <p:nvPr/>
        </p:nvPicPr>
        <p:blipFill rotWithShape="1">
          <a:blip r:embed="rId2">
            <a:extLst>
              <a:ext uri="{28A0092B-C50C-407E-A947-70E740481C1C}">
                <a14:useLocalDpi xmlns:a14="http://schemas.microsoft.com/office/drawing/2010/main" val="0"/>
              </a:ext>
            </a:extLst>
          </a:blip>
          <a:srcRect t="2731"/>
          <a:stretch/>
        </p:blipFill>
        <p:spPr bwMode="auto">
          <a:xfrm>
            <a:off x="7030386" y="366881"/>
            <a:ext cx="5943600" cy="1981835"/>
          </a:xfrm>
          <a:prstGeom prst="rect">
            <a:avLst/>
          </a:prstGeom>
          <a:ln>
            <a:noFill/>
          </a:ln>
          <a:extLst>
            <a:ext uri="{53640926-AAD7-44D8-BBD7-CCE9431645EC}">
              <a14:shadowObscured xmlns:a14="http://schemas.microsoft.com/office/drawing/2010/main"/>
            </a:ext>
          </a:extLst>
        </p:spPr>
      </p:pic>
      <p:pic>
        <p:nvPicPr>
          <p:cNvPr id="22" name="Picture 21">
            <a:extLst>
              <a:ext uri="{FF2B5EF4-FFF2-40B4-BE49-F238E27FC236}">
                <a16:creationId xmlns:a16="http://schemas.microsoft.com/office/drawing/2014/main" id="{9A8836B4-339B-40AB-BBDC-E63378203AE0}"/>
              </a:ext>
            </a:extLst>
          </p:cNvPr>
          <p:cNvPicPr/>
          <p:nvPr/>
        </p:nvPicPr>
        <p:blipFill rotWithShape="1">
          <a:blip r:embed="rId3">
            <a:extLst>
              <a:ext uri="{28A0092B-C50C-407E-A947-70E740481C1C}">
                <a14:useLocalDpi xmlns:a14="http://schemas.microsoft.com/office/drawing/2010/main" val="0"/>
              </a:ext>
            </a:extLst>
          </a:blip>
          <a:srcRect l="46476"/>
          <a:stretch/>
        </p:blipFill>
        <p:spPr bwMode="auto">
          <a:xfrm>
            <a:off x="8639800" y="2664949"/>
            <a:ext cx="3067050" cy="3291840"/>
          </a:xfrm>
          <a:prstGeom prst="rect">
            <a:avLst/>
          </a:prstGeom>
          <a:ln>
            <a:noFill/>
          </a:ln>
          <a:extLst>
            <a:ext uri="{53640926-AAD7-44D8-BBD7-CCE9431645EC}">
              <a14:shadowObscured xmlns:a14="http://schemas.microsoft.com/office/drawing/2010/main"/>
            </a:ext>
          </a:extLst>
        </p:spPr>
      </p:pic>
      <p:sp>
        <p:nvSpPr>
          <p:cNvPr id="26" name="TextBox 25">
            <a:extLst>
              <a:ext uri="{FF2B5EF4-FFF2-40B4-BE49-F238E27FC236}">
                <a16:creationId xmlns:a16="http://schemas.microsoft.com/office/drawing/2014/main" id="{EC888AA2-D755-4CD2-8A4E-A08AA0CACC90}"/>
              </a:ext>
            </a:extLst>
          </p:cNvPr>
          <p:cNvSpPr txBox="1"/>
          <p:nvPr/>
        </p:nvSpPr>
        <p:spPr>
          <a:xfrm>
            <a:off x="273569" y="5601255"/>
            <a:ext cx="6483246" cy="646331"/>
          </a:xfrm>
          <a:prstGeom prst="rect">
            <a:avLst/>
          </a:prstGeom>
          <a:noFill/>
        </p:spPr>
        <p:txBody>
          <a:bodyPr wrap="square">
            <a:spAutoFit/>
          </a:bodyPr>
          <a:lstStyle/>
          <a:p>
            <a:r>
              <a:rPr lang="en-US" dirty="0"/>
              <a:t>Tu from </a:t>
            </a:r>
            <a:r>
              <a:rPr lang="en-US" dirty="0" err="1"/>
              <a:t>etaps</a:t>
            </a:r>
            <a:r>
              <a:rPr lang="en-US" dirty="0"/>
              <a:t> = 1.6 </a:t>
            </a:r>
            <a:r>
              <a:rPr lang="en-US" dirty="0" err="1"/>
              <a:t>KN.m</a:t>
            </a:r>
            <a:r>
              <a:rPr lang="en-US" dirty="0"/>
              <a:t> &lt;&lt; 41.3 </a:t>
            </a:r>
            <a:r>
              <a:rPr lang="en-US" dirty="0" err="1"/>
              <a:t>KN.m</a:t>
            </a:r>
            <a:r>
              <a:rPr lang="en-US" dirty="0"/>
              <a:t> no need for torsion reinforcement </a:t>
            </a:r>
          </a:p>
        </p:txBody>
      </p:sp>
      <p:sp>
        <p:nvSpPr>
          <p:cNvPr id="30" name="TextBox 29">
            <a:extLst>
              <a:ext uri="{FF2B5EF4-FFF2-40B4-BE49-F238E27FC236}">
                <a16:creationId xmlns:a16="http://schemas.microsoft.com/office/drawing/2014/main" id="{EDDBD4BD-712C-4D0B-A55C-1076F91FD6C1}"/>
              </a:ext>
            </a:extLst>
          </p:cNvPr>
          <p:cNvSpPr txBox="1"/>
          <p:nvPr/>
        </p:nvSpPr>
        <p:spPr>
          <a:xfrm>
            <a:off x="310578" y="5233061"/>
            <a:ext cx="6483246" cy="369332"/>
          </a:xfrm>
          <a:prstGeom prst="rect">
            <a:avLst/>
          </a:prstGeom>
          <a:noFill/>
        </p:spPr>
        <p:txBody>
          <a:bodyPr wrap="square">
            <a:spAutoFit/>
          </a:bodyPr>
          <a:lstStyle/>
          <a:p>
            <a:r>
              <a:rPr lang="en-US" dirty="0" err="1"/>
              <a:t>Tth</a:t>
            </a:r>
            <a:r>
              <a:rPr lang="en-US" dirty="0"/>
              <a:t> = 41.34 </a:t>
            </a:r>
            <a:r>
              <a:rPr lang="en-US" dirty="0" err="1"/>
              <a:t>KN.m</a:t>
            </a:r>
            <a:r>
              <a:rPr lang="en-US" dirty="0"/>
              <a:t> </a:t>
            </a:r>
          </a:p>
        </p:txBody>
      </p:sp>
    </p:spTree>
    <p:extLst>
      <p:ext uri="{BB962C8B-B14F-4D97-AF65-F5344CB8AC3E}">
        <p14:creationId xmlns:p14="http://schemas.microsoft.com/office/powerpoint/2010/main" val="165814554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372A67B-0623-4EFC-A776-059D6E93D34D}"/>
              </a:ext>
            </a:extLst>
          </p:cNvPr>
          <p:cNvPicPr/>
          <p:nvPr/>
        </p:nvPicPr>
        <p:blipFill>
          <a:blip r:embed="rId2">
            <a:extLst>
              <a:ext uri="{28A0092B-C50C-407E-A947-70E740481C1C}">
                <a14:useLocalDpi xmlns:a14="http://schemas.microsoft.com/office/drawing/2010/main" val="0"/>
              </a:ext>
            </a:extLst>
          </a:blip>
          <a:stretch>
            <a:fillRect/>
          </a:stretch>
        </p:blipFill>
        <p:spPr>
          <a:xfrm>
            <a:off x="959370" y="134911"/>
            <a:ext cx="10118361" cy="6370820"/>
          </a:xfrm>
          <a:prstGeom prst="rect">
            <a:avLst/>
          </a:prstGeom>
        </p:spPr>
      </p:pic>
    </p:spTree>
    <p:extLst>
      <p:ext uri="{BB962C8B-B14F-4D97-AF65-F5344CB8AC3E}">
        <p14:creationId xmlns:p14="http://schemas.microsoft.com/office/powerpoint/2010/main" val="2249109475"/>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7EED6A9-0726-4408-A452-81C0027B3D83}"/>
              </a:ext>
            </a:extLst>
          </p:cNvPr>
          <p:cNvPicPr/>
          <p:nvPr/>
        </p:nvPicPr>
        <p:blipFill>
          <a:blip r:embed="rId2">
            <a:extLst>
              <a:ext uri="{28A0092B-C50C-407E-A947-70E740481C1C}">
                <a14:useLocalDpi xmlns:a14="http://schemas.microsoft.com/office/drawing/2010/main" val="0"/>
              </a:ext>
            </a:extLst>
          </a:blip>
          <a:stretch>
            <a:fillRect/>
          </a:stretch>
        </p:blipFill>
        <p:spPr>
          <a:xfrm>
            <a:off x="1199213" y="209862"/>
            <a:ext cx="9656163" cy="6127229"/>
          </a:xfrm>
          <a:prstGeom prst="rect">
            <a:avLst/>
          </a:prstGeom>
        </p:spPr>
      </p:pic>
    </p:spTree>
    <p:extLst>
      <p:ext uri="{BB962C8B-B14F-4D97-AF65-F5344CB8AC3E}">
        <p14:creationId xmlns:p14="http://schemas.microsoft.com/office/powerpoint/2010/main" val="1549897701"/>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94780C9-3B98-4424-A2B0-C18C92965A21}"/>
              </a:ext>
            </a:extLst>
          </p:cNvPr>
          <p:cNvSpPr>
            <a:spLocks noGrp="1"/>
          </p:cNvSpPr>
          <p:nvPr>
            <p:ph type="body" sz="quarter" idx="10"/>
          </p:nvPr>
        </p:nvSpPr>
        <p:spPr/>
        <p:txBody>
          <a:bodyPr/>
          <a:lstStyle/>
          <a:p>
            <a:r>
              <a:rPr lang="en-US" dirty="0"/>
              <a:t>Design check for column</a:t>
            </a:r>
          </a:p>
        </p:txBody>
      </p:sp>
      <p:sp>
        <p:nvSpPr>
          <p:cNvPr id="6" name="TextBox 5">
            <a:extLst>
              <a:ext uri="{FF2B5EF4-FFF2-40B4-BE49-F238E27FC236}">
                <a16:creationId xmlns:a16="http://schemas.microsoft.com/office/drawing/2014/main" id="{83E3BDE5-3975-4A1E-BC5A-7F4917AD4409}"/>
              </a:ext>
            </a:extLst>
          </p:cNvPr>
          <p:cNvSpPr txBox="1"/>
          <p:nvPr/>
        </p:nvSpPr>
        <p:spPr>
          <a:xfrm>
            <a:off x="972443" y="1696599"/>
            <a:ext cx="6093500" cy="461665"/>
          </a:xfrm>
          <a:prstGeom prst="rect">
            <a:avLst/>
          </a:prstGeom>
          <a:noFill/>
        </p:spPr>
        <p:txBody>
          <a:bodyPr wrap="square">
            <a:spAutoFit/>
          </a:bodyPr>
          <a:lstStyle/>
          <a:p>
            <a:r>
              <a:rPr lang="en-US" sz="2400" dirty="0"/>
              <a:t>requirement for intermediate column </a:t>
            </a:r>
          </a:p>
        </p:txBody>
      </p:sp>
      <p:sp>
        <p:nvSpPr>
          <p:cNvPr id="10" name="TextBox 9">
            <a:extLst>
              <a:ext uri="{FF2B5EF4-FFF2-40B4-BE49-F238E27FC236}">
                <a16:creationId xmlns:a16="http://schemas.microsoft.com/office/drawing/2014/main" id="{4A4B0D77-B633-4377-B828-B649C1C60D1D}"/>
              </a:ext>
            </a:extLst>
          </p:cNvPr>
          <p:cNvSpPr txBox="1"/>
          <p:nvPr/>
        </p:nvSpPr>
        <p:spPr>
          <a:xfrm>
            <a:off x="972443" y="2274838"/>
            <a:ext cx="8578167" cy="2585323"/>
          </a:xfrm>
          <a:prstGeom prst="rect">
            <a:avLst/>
          </a:prstGeom>
          <a:noFill/>
        </p:spPr>
        <p:txBody>
          <a:bodyPr wrap="square">
            <a:spAutoFit/>
          </a:bodyPr>
          <a:lstStyle/>
          <a:p>
            <a:pPr marL="285750" indent="-285750">
              <a:buFont typeface="Arial" panose="020B0604020202020204" pitchFamily="34" charset="0"/>
              <a:buChar char="•"/>
            </a:pPr>
            <a:r>
              <a:rPr lang="en-US" dirty="0"/>
              <a:t>Columns (Pu &gt; 0.1 Ag </a:t>
            </a:r>
            <a:r>
              <a:rPr lang="en-US" dirty="0" err="1"/>
              <a:t>f’c</a:t>
            </a:r>
            <a:r>
              <a:rPr lang="en-US" dirty="0"/>
              <a:t>) </a:t>
            </a:r>
          </a:p>
          <a:p>
            <a:endParaRPr lang="en-US" dirty="0"/>
          </a:p>
          <a:p>
            <a:r>
              <a:rPr lang="en-US" dirty="0"/>
              <a:t>0.1*750*350 =26.25 all column satisfy this condition</a:t>
            </a:r>
          </a:p>
          <a:p>
            <a:endParaRPr lang="en-US" dirty="0"/>
          </a:p>
          <a:p>
            <a:pPr marL="285750" indent="-285750">
              <a:buFont typeface="Arial" panose="020B0604020202020204" pitchFamily="34" charset="0"/>
              <a:buChar char="•"/>
            </a:pPr>
            <a:r>
              <a:rPr lang="en-US" dirty="0"/>
              <a:t>If c1 and c2 are the dimensions of column cross section, c1≥c2, then:</a:t>
            </a:r>
          </a:p>
          <a:p>
            <a:endParaRPr lang="en-US" dirty="0"/>
          </a:p>
          <a:p>
            <a:r>
              <a:rPr lang="en-US" dirty="0"/>
              <a:t>– c2 shall be ≥ 300 mm, 350 &gt; 300 OK</a:t>
            </a:r>
          </a:p>
          <a:p>
            <a:endParaRPr lang="en-US" dirty="0"/>
          </a:p>
          <a:p>
            <a:r>
              <a:rPr lang="en-US" dirty="0"/>
              <a:t>– c2 shall be ≥ 0.4 c1, 350 &gt; 0.4*750=300 OK </a:t>
            </a:r>
          </a:p>
        </p:txBody>
      </p:sp>
      <p:sp>
        <p:nvSpPr>
          <p:cNvPr id="14" name="TextBox 13">
            <a:extLst>
              <a:ext uri="{FF2B5EF4-FFF2-40B4-BE49-F238E27FC236}">
                <a16:creationId xmlns:a16="http://schemas.microsoft.com/office/drawing/2014/main" id="{7A62D079-62D6-4FE2-9C99-033E070425D5}"/>
              </a:ext>
            </a:extLst>
          </p:cNvPr>
          <p:cNvSpPr txBox="1"/>
          <p:nvPr/>
        </p:nvSpPr>
        <p:spPr>
          <a:xfrm>
            <a:off x="972443" y="4976735"/>
            <a:ext cx="6093500" cy="923330"/>
          </a:xfrm>
          <a:prstGeom prst="rect">
            <a:avLst/>
          </a:prstGeom>
          <a:noFill/>
        </p:spPr>
        <p:txBody>
          <a:bodyPr wrap="square">
            <a:spAutoFit/>
          </a:bodyPr>
          <a:lstStyle/>
          <a:p>
            <a:pPr marL="285750" indent="-285750">
              <a:buFont typeface="Arial" panose="020B0604020202020204" pitchFamily="34" charset="0"/>
              <a:buChar char="•"/>
            </a:pPr>
            <a:r>
              <a:rPr lang="en-US" dirty="0"/>
              <a:t>Lap splice of bars shall be used at mid-height of the column with lap splice length,</a:t>
            </a:r>
          </a:p>
          <a:p>
            <a:r>
              <a:rPr lang="en-US" dirty="0"/>
              <a:t> ls = 1.3 ld.</a:t>
            </a:r>
          </a:p>
        </p:txBody>
      </p:sp>
    </p:spTree>
    <p:extLst>
      <p:ext uri="{BB962C8B-B14F-4D97-AF65-F5344CB8AC3E}">
        <p14:creationId xmlns:p14="http://schemas.microsoft.com/office/powerpoint/2010/main" val="3506897028"/>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6F08475-63EC-4F75-8973-1B2447075153}"/>
              </a:ext>
            </a:extLst>
          </p:cNvPr>
          <p:cNvSpPr>
            <a:spLocks noGrp="1"/>
          </p:cNvSpPr>
          <p:nvPr>
            <p:ph type="body" sz="quarter" idx="10"/>
          </p:nvPr>
        </p:nvSpPr>
        <p:spPr/>
        <p:txBody>
          <a:bodyPr/>
          <a:lstStyle/>
          <a:p>
            <a:r>
              <a:rPr lang="en-US" dirty="0"/>
              <a:t>Design check for column</a:t>
            </a:r>
          </a:p>
        </p:txBody>
      </p:sp>
      <p:pic>
        <p:nvPicPr>
          <p:cNvPr id="3" name="Picture 2">
            <a:extLst>
              <a:ext uri="{FF2B5EF4-FFF2-40B4-BE49-F238E27FC236}">
                <a16:creationId xmlns:a16="http://schemas.microsoft.com/office/drawing/2014/main" id="{D015D3E0-7C72-4DA9-8F3F-90E885728827}"/>
              </a:ext>
            </a:extLst>
          </p:cNvPr>
          <p:cNvPicPr/>
          <p:nvPr/>
        </p:nvPicPr>
        <p:blipFill rotWithShape="1">
          <a:blip r:embed="rId2">
            <a:extLst>
              <a:ext uri="{28A0092B-C50C-407E-A947-70E740481C1C}">
                <a14:useLocalDpi xmlns:a14="http://schemas.microsoft.com/office/drawing/2010/main" val="0"/>
              </a:ext>
            </a:extLst>
          </a:blip>
          <a:srcRect l="2426" r="2585" b="5419"/>
          <a:stretch/>
        </p:blipFill>
        <p:spPr bwMode="auto">
          <a:xfrm>
            <a:off x="5816183" y="3758784"/>
            <a:ext cx="4976245" cy="2462134"/>
          </a:xfrm>
          <a:prstGeom prst="rect">
            <a:avLst/>
          </a:prstGeom>
          <a:ln>
            <a:noFill/>
          </a:ln>
          <a:extLst>
            <a:ext uri="{53640926-AAD7-44D8-BBD7-CCE9431645EC}">
              <a14:shadowObscured xmlns:a14="http://schemas.microsoft.com/office/drawing/2010/main"/>
            </a:ext>
          </a:extLst>
        </p:spPr>
      </p:pic>
      <p:pic>
        <p:nvPicPr>
          <p:cNvPr id="4" name="Picture 3">
            <a:extLst>
              <a:ext uri="{FF2B5EF4-FFF2-40B4-BE49-F238E27FC236}">
                <a16:creationId xmlns:a16="http://schemas.microsoft.com/office/drawing/2014/main" id="{4557CF72-0B03-46EB-9EA4-04C7F2322692}"/>
              </a:ext>
            </a:extLst>
          </p:cNvPr>
          <p:cNvPicPr/>
          <p:nvPr/>
        </p:nvPicPr>
        <p:blipFill rotWithShape="1">
          <a:blip r:embed="rId3">
            <a:extLst>
              <a:ext uri="{28A0092B-C50C-407E-A947-70E740481C1C}">
                <a14:useLocalDpi xmlns:a14="http://schemas.microsoft.com/office/drawing/2010/main" val="0"/>
              </a:ext>
            </a:extLst>
          </a:blip>
          <a:srcRect r="8617"/>
          <a:stretch/>
        </p:blipFill>
        <p:spPr bwMode="auto">
          <a:xfrm>
            <a:off x="9052143" y="287255"/>
            <a:ext cx="2062480" cy="4181475"/>
          </a:xfrm>
          <a:prstGeom prst="rect">
            <a:avLst/>
          </a:prstGeom>
          <a:ln>
            <a:noFill/>
          </a:ln>
          <a:extLst>
            <a:ext uri="{53640926-AAD7-44D8-BBD7-CCE9431645EC}">
              <a14:shadowObscured xmlns:a14="http://schemas.microsoft.com/office/drawing/2010/main"/>
            </a:ext>
          </a:extLst>
        </p:spPr>
      </p:pic>
      <p:sp>
        <p:nvSpPr>
          <p:cNvPr id="8" name="TextBox 7">
            <a:extLst>
              <a:ext uri="{FF2B5EF4-FFF2-40B4-BE49-F238E27FC236}">
                <a16:creationId xmlns:a16="http://schemas.microsoft.com/office/drawing/2014/main" id="{B4FACE3D-67B2-451A-B0A3-0DC55E9603E9}"/>
              </a:ext>
            </a:extLst>
          </p:cNvPr>
          <p:cNvSpPr txBox="1"/>
          <p:nvPr/>
        </p:nvSpPr>
        <p:spPr>
          <a:xfrm>
            <a:off x="488722" y="1516829"/>
            <a:ext cx="6093500" cy="646331"/>
          </a:xfrm>
          <a:prstGeom prst="rect">
            <a:avLst/>
          </a:prstGeom>
          <a:noFill/>
        </p:spPr>
        <p:txBody>
          <a:bodyPr wrap="square">
            <a:spAutoFit/>
          </a:bodyPr>
          <a:lstStyle/>
          <a:p>
            <a:r>
              <a:rPr lang="en-US" dirty="0"/>
              <a:t>•Stirrups shall be computed based on shear force Vu and shall have a maximum spacing as shown in the figure</a:t>
            </a:r>
          </a:p>
        </p:txBody>
      </p:sp>
      <p:sp>
        <p:nvSpPr>
          <p:cNvPr id="12" name="TextBox 11">
            <a:extLst>
              <a:ext uri="{FF2B5EF4-FFF2-40B4-BE49-F238E27FC236}">
                <a16:creationId xmlns:a16="http://schemas.microsoft.com/office/drawing/2014/main" id="{5B905FCC-E324-4D06-A792-9D6107DDCF4C}"/>
              </a:ext>
            </a:extLst>
          </p:cNvPr>
          <p:cNvSpPr txBox="1"/>
          <p:nvPr/>
        </p:nvSpPr>
        <p:spPr>
          <a:xfrm>
            <a:off x="488722" y="2607126"/>
            <a:ext cx="6093500" cy="923330"/>
          </a:xfrm>
          <a:prstGeom prst="rect">
            <a:avLst/>
          </a:prstGeom>
          <a:noFill/>
        </p:spPr>
        <p:txBody>
          <a:bodyPr wrap="square">
            <a:spAutoFit/>
          </a:bodyPr>
          <a:lstStyle/>
          <a:p>
            <a:r>
              <a:rPr lang="en-US" dirty="0"/>
              <a:t>•Within area of congested transverse reinforcement (ends of columns), crossties shall be used as shown in the figure below:</a:t>
            </a:r>
          </a:p>
        </p:txBody>
      </p:sp>
      <p:pic>
        <p:nvPicPr>
          <p:cNvPr id="13" name="Picture 12">
            <a:extLst>
              <a:ext uri="{FF2B5EF4-FFF2-40B4-BE49-F238E27FC236}">
                <a16:creationId xmlns:a16="http://schemas.microsoft.com/office/drawing/2014/main" id="{5E216A8B-81C2-4E62-AE83-0D974D371777}"/>
              </a:ext>
            </a:extLst>
          </p:cNvPr>
          <p:cNvPicPr/>
          <p:nvPr/>
        </p:nvPicPr>
        <p:blipFill rotWithShape="1">
          <a:blip r:embed="rId4">
            <a:extLst>
              <a:ext uri="{28A0092B-C50C-407E-A947-70E740481C1C}">
                <a14:useLocalDpi xmlns:a14="http://schemas.microsoft.com/office/drawing/2010/main" val="0"/>
              </a:ext>
            </a:extLst>
          </a:blip>
          <a:srcRect l="2021"/>
          <a:stretch/>
        </p:blipFill>
        <p:spPr bwMode="auto">
          <a:xfrm>
            <a:off x="1366938" y="3406787"/>
            <a:ext cx="3371867" cy="316395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440693970"/>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E732A6E-746A-4A3A-9433-AC8F876A1DB8}"/>
              </a:ext>
            </a:extLst>
          </p:cNvPr>
          <p:cNvSpPr>
            <a:spLocks noGrp="1"/>
          </p:cNvSpPr>
          <p:nvPr>
            <p:ph type="body" sz="quarter" idx="10"/>
          </p:nvPr>
        </p:nvSpPr>
        <p:spPr/>
        <p:txBody>
          <a:bodyPr/>
          <a:lstStyle/>
          <a:p>
            <a:r>
              <a:rPr lang="en-US" dirty="0"/>
              <a:t>design column for flexure</a:t>
            </a:r>
          </a:p>
        </p:txBody>
      </p:sp>
      <p:sp>
        <p:nvSpPr>
          <p:cNvPr id="10" name="TextBox 9">
            <a:extLst>
              <a:ext uri="{FF2B5EF4-FFF2-40B4-BE49-F238E27FC236}">
                <a16:creationId xmlns:a16="http://schemas.microsoft.com/office/drawing/2014/main" id="{336B3130-4E9D-4978-A761-ECB93386D0B0}"/>
              </a:ext>
            </a:extLst>
          </p:cNvPr>
          <p:cNvSpPr txBox="1"/>
          <p:nvPr/>
        </p:nvSpPr>
        <p:spPr>
          <a:xfrm>
            <a:off x="488722" y="1591668"/>
            <a:ext cx="6093500" cy="461665"/>
          </a:xfrm>
          <a:prstGeom prst="rect">
            <a:avLst/>
          </a:prstGeom>
          <a:noFill/>
        </p:spPr>
        <p:txBody>
          <a:bodyPr wrap="square">
            <a:spAutoFit/>
          </a:bodyPr>
          <a:lstStyle/>
          <a:p>
            <a:pPr marL="342900" indent="-342900">
              <a:buFont typeface="Wingdings" panose="05000000000000000000" pitchFamily="2" charset="2"/>
              <a:buChar char="v"/>
            </a:pPr>
            <a:r>
              <a:rPr lang="en-US" sz="2400" dirty="0"/>
              <a:t>slenderness check for column </a:t>
            </a:r>
          </a:p>
        </p:txBody>
      </p:sp>
      <p:sp>
        <p:nvSpPr>
          <p:cNvPr id="14" name="TextBox 13">
            <a:extLst>
              <a:ext uri="{FF2B5EF4-FFF2-40B4-BE49-F238E27FC236}">
                <a16:creationId xmlns:a16="http://schemas.microsoft.com/office/drawing/2014/main" id="{15D3B8D9-AF35-4A0D-B31C-3B318E4D0BDA}"/>
              </a:ext>
            </a:extLst>
          </p:cNvPr>
          <p:cNvSpPr txBox="1"/>
          <p:nvPr/>
        </p:nvSpPr>
        <p:spPr>
          <a:xfrm>
            <a:off x="738266" y="2264167"/>
            <a:ext cx="6093500" cy="369332"/>
          </a:xfrm>
          <a:prstGeom prst="rect">
            <a:avLst/>
          </a:prstGeom>
          <a:noFill/>
        </p:spPr>
        <p:txBody>
          <a:bodyPr wrap="square">
            <a:spAutoFit/>
          </a:bodyPr>
          <a:lstStyle/>
          <a:p>
            <a:r>
              <a:rPr lang="da-DK" dirty="0"/>
              <a:t>Slenderness ratio = (k*Lu)/r ≤ 22</a:t>
            </a:r>
            <a:endParaRPr lang="en-US" dirty="0"/>
          </a:p>
        </p:txBody>
      </p: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17C250A7-0D3E-484D-B156-D33E56126D22}"/>
                  </a:ext>
                </a:extLst>
              </p:cNvPr>
              <p:cNvSpPr txBox="1"/>
              <p:nvPr/>
            </p:nvSpPr>
            <p:spPr>
              <a:xfrm>
                <a:off x="972443" y="2844333"/>
                <a:ext cx="6093500" cy="454099"/>
              </a:xfrm>
              <a:prstGeom prst="rect">
                <a:avLst/>
              </a:prstGeom>
              <a:noFill/>
            </p:spPr>
            <p:txBody>
              <a:bodyPr wrap="square">
                <a:spAutoFit/>
              </a:bodyPr>
              <a:lstStyle/>
              <a:p>
                <a14:m>
                  <m:oMath xmlns:m="http://schemas.openxmlformats.org/officeDocument/2006/math">
                    <m:f>
                      <m:fPr>
                        <m:ctrlPr>
                          <a:rPr lang="en-US" sz="1600" i="1" smtClean="0">
                            <a:effectLst/>
                            <a:latin typeface="Cambria Math" panose="02040503050406030204" pitchFamily="18" charset="0"/>
                          </a:rPr>
                        </m:ctrlPr>
                      </m:fPr>
                      <m:num>
                        <m:r>
                          <a:rPr lang="en-US" sz="1800" i="1">
                            <a:effectLst/>
                            <a:latin typeface="Cambria Math" panose="02040503050406030204" pitchFamily="18" charset="0"/>
                            <a:ea typeface="Calibri" panose="020F0502020204030204" pitchFamily="34" charset="0"/>
                            <a:cs typeface="Arial" panose="020B0604020202020204" pitchFamily="34" charset="0"/>
                          </a:rPr>
                          <m:t>1</m:t>
                        </m:r>
                        <m:r>
                          <a:rPr lang="en-US" sz="1800" i="1">
                            <a:effectLst/>
                            <a:latin typeface="Cambria Math" panose="02040503050406030204" pitchFamily="18" charset="0"/>
                            <a:ea typeface="Calibri" panose="020F0502020204030204" pitchFamily="34" charset="0"/>
                            <a:cs typeface="Arial" panose="020B0604020202020204" pitchFamily="34" charset="0"/>
                          </a:rPr>
                          <m:t>∗</m:t>
                        </m:r>
                        <m:r>
                          <a:rPr lang="en-US" sz="1800" i="1">
                            <a:effectLst/>
                            <a:latin typeface="Cambria Math" panose="02040503050406030204" pitchFamily="18" charset="0"/>
                            <a:ea typeface="Calibri" panose="020F0502020204030204" pitchFamily="34" charset="0"/>
                            <a:cs typeface="Arial" panose="020B0604020202020204" pitchFamily="34" charset="0"/>
                          </a:rPr>
                          <m:t>3</m:t>
                        </m:r>
                        <m:r>
                          <a:rPr lang="en-US" sz="1800" i="1">
                            <a:effectLst/>
                            <a:latin typeface="Cambria Math" panose="02040503050406030204" pitchFamily="18" charset="0"/>
                            <a:ea typeface="Calibri" panose="020F0502020204030204" pitchFamily="34" charset="0"/>
                            <a:cs typeface="Arial" panose="020B0604020202020204" pitchFamily="34" charset="0"/>
                          </a:rPr>
                          <m:t>.</m:t>
                        </m:r>
                        <m:r>
                          <a:rPr lang="en-US" sz="1800" i="1">
                            <a:effectLst/>
                            <a:latin typeface="Cambria Math" panose="02040503050406030204" pitchFamily="18" charset="0"/>
                            <a:ea typeface="Calibri" panose="020F0502020204030204" pitchFamily="34" charset="0"/>
                            <a:cs typeface="Arial" panose="020B0604020202020204" pitchFamily="34" charset="0"/>
                          </a:rPr>
                          <m:t>0</m:t>
                        </m:r>
                      </m:num>
                      <m:den>
                        <m:r>
                          <a:rPr lang="en-US" sz="1800" i="1">
                            <a:effectLst/>
                            <a:latin typeface="Cambria Math" panose="02040503050406030204" pitchFamily="18" charset="0"/>
                            <a:ea typeface="Calibri" panose="020F0502020204030204" pitchFamily="34" charset="0"/>
                            <a:cs typeface="Arial" panose="020B0604020202020204" pitchFamily="34" charset="0"/>
                          </a:rPr>
                          <m:t>0</m:t>
                        </m:r>
                        <m:r>
                          <a:rPr lang="en-US" sz="1800" i="1">
                            <a:effectLst/>
                            <a:latin typeface="Cambria Math" panose="02040503050406030204" pitchFamily="18" charset="0"/>
                            <a:ea typeface="Calibri" panose="020F0502020204030204" pitchFamily="34" charset="0"/>
                            <a:cs typeface="Arial" panose="020B0604020202020204" pitchFamily="34" charset="0"/>
                          </a:rPr>
                          <m:t>.</m:t>
                        </m:r>
                        <m:r>
                          <a:rPr lang="en-US" sz="1800" i="1">
                            <a:effectLst/>
                            <a:latin typeface="Cambria Math" panose="02040503050406030204" pitchFamily="18" charset="0"/>
                            <a:ea typeface="Calibri" panose="020F0502020204030204" pitchFamily="34" charset="0"/>
                            <a:cs typeface="Arial" panose="020B0604020202020204" pitchFamily="34" charset="0"/>
                          </a:rPr>
                          <m:t>26</m:t>
                        </m:r>
                      </m:den>
                    </m:f>
                  </m:oMath>
                </a14:m>
                <a:r>
                  <a:rPr lang="en-US" sz="1800" dirty="0">
                    <a:effectLst/>
                    <a:latin typeface="Times New Roman" panose="02020603050405020304" pitchFamily="18" charset="0"/>
                    <a:ea typeface="Times New Roman" panose="02020603050405020304" pitchFamily="18" charset="0"/>
                    <a:cs typeface="Arial" panose="020B0604020202020204" pitchFamily="34" charset="0"/>
                  </a:rPr>
                  <a:t> = 11.5 &lt; 22  </a:t>
                </a:r>
                <a:r>
                  <a:rPr lang="en-US" dirty="0"/>
                  <a:t>we do not consider slender</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dirty="0"/>
              </a:p>
            </p:txBody>
          </p:sp>
        </mc:Choice>
        <mc:Fallback xmlns="">
          <p:sp>
            <p:nvSpPr>
              <p:cNvPr id="20" name="TextBox 19">
                <a:extLst>
                  <a:ext uri="{FF2B5EF4-FFF2-40B4-BE49-F238E27FC236}">
                    <a16:creationId xmlns:a16="http://schemas.microsoft.com/office/drawing/2014/main" id="{17C250A7-0D3E-484D-B156-D33E56126D22}"/>
                  </a:ext>
                </a:extLst>
              </p:cNvPr>
              <p:cNvSpPr txBox="1">
                <a:spLocks noRot="1" noChangeAspect="1" noMove="1" noResize="1" noEditPoints="1" noAdjustHandles="1" noChangeArrowheads="1" noChangeShapeType="1" noTextEdit="1"/>
              </p:cNvSpPr>
              <p:nvPr/>
            </p:nvSpPr>
            <p:spPr>
              <a:xfrm>
                <a:off x="972443" y="2844333"/>
                <a:ext cx="6093500" cy="454099"/>
              </a:xfrm>
              <a:prstGeom prst="rect">
                <a:avLst/>
              </a:prstGeom>
              <a:blipFill>
                <a:blip r:embed="rId2"/>
                <a:stretch>
                  <a:fillRect b="-10811"/>
                </a:stretch>
              </a:blipFill>
            </p:spPr>
            <p:txBody>
              <a:bodyPr/>
              <a:lstStyle/>
              <a:p>
                <a:r>
                  <a:rPr lang="en-US">
                    <a:noFill/>
                  </a:rPr>
                  <a:t> </a:t>
                </a:r>
              </a:p>
            </p:txBody>
          </p:sp>
        </mc:Fallback>
      </mc:AlternateContent>
      <p:sp>
        <p:nvSpPr>
          <p:cNvPr id="22" name="TextBox 21">
            <a:extLst>
              <a:ext uri="{FF2B5EF4-FFF2-40B4-BE49-F238E27FC236}">
                <a16:creationId xmlns:a16="http://schemas.microsoft.com/office/drawing/2014/main" id="{FCCFB991-8D5C-4868-A9E4-1177E5329A35}"/>
              </a:ext>
            </a:extLst>
          </p:cNvPr>
          <p:cNvSpPr txBox="1"/>
          <p:nvPr/>
        </p:nvSpPr>
        <p:spPr>
          <a:xfrm>
            <a:off x="1152325" y="4290167"/>
            <a:ext cx="6093500" cy="976165"/>
          </a:xfrm>
          <a:prstGeom prst="rect">
            <a:avLst/>
          </a:prstGeom>
          <a:noFill/>
        </p:spPr>
        <p:txBody>
          <a:bodyPr wrap="square">
            <a:spAutoFit/>
          </a:bodyPr>
          <a:lstStyle/>
          <a:p>
            <a:pPr marL="0" marR="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As = 0.01*750*350 = 2625 mm</a:t>
            </a:r>
          </a:p>
          <a:p>
            <a:pPr marL="0" marR="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12</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Ø18</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p:txBody>
      </p:sp>
      <p:sp>
        <p:nvSpPr>
          <p:cNvPr id="26" name="TextBox 25">
            <a:extLst>
              <a:ext uri="{FF2B5EF4-FFF2-40B4-BE49-F238E27FC236}">
                <a16:creationId xmlns:a16="http://schemas.microsoft.com/office/drawing/2014/main" id="{C4FB3A2C-E517-486A-9A2E-D6DB394243AE}"/>
              </a:ext>
            </a:extLst>
          </p:cNvPr>
          <p:cNvSpPr txBox="1"/>
          <p:nvPr/>
        </p:nvSpPr>
        <p:spPr>
          <a:xfrm>
            <a:off x="972443" y="3701498"/>
            <a:ext cx="6093500" cy="369332"/>
          </a:xfrm>
          <a:prstGeom prst="rect">
            <a:avLst/>
          </a:prstGeom>
          <a:noFill/>
        </p:spPr>
        <p:txBody>
          <a:bodyPr wrap="square">
            <a:spAutoFit/>
          </a:bodyPr>
          <a:lstStyle/>
          <a:p>
            <a:r>
              <a:rPr lang="en-US" dirty="0"/>
              <a:t>From </a:t>
            </a:r>
            <a:r>
              <a:rPr lang="en-US" dirty="0" err="1"/>
              <a:t>Etabs</a:t>
            </a:r>
            <a:r>
              <a:rPr lang="en-US" dirty="0"/>
              <a:t> longitudinal steel:</a:t>
            </a:r>
          </a:p>
        </p:txBody>
      </p:sp>
      <p:pic>
        <p:nvPicPr>
          <p:cNvPr id="27" name="Picture 26">
            <a:extLst>
              <a:ext uri="{FF2B5EF4-FFF2-40B4-BE49-F238E27FC236}">
                <a16:creationId xmlns:a16="http://schemas.microsoft.com/office/drawing/2014/main" id="{CE0D87A0-FD7A-4741-AFED-F6DFC55374BC}"/>
              </a:ext>
            </a:extLst>
          </p:cNvPr>
          <p:cNvPicPr/>
          <p:nvPr/>
        </p:nvPicPr>
        <p:blipFill>
          <a:blip r:embed="rId3">
            <a:extLst>
              <a:ext uri="{28A0092B-C50C-407E-A947-70E740481C1C}">
                <a14:useLocalDpi xmlns:a14="http://schemas.microsoft.com/office/drawing/2010/main" val="0"/>
              </a:ext>
            </a:extLst>
          </a:blip>
          <a:stretch>
            <a:fillRect/>
          </a:stretch>
        </p:blipFill>
        <p:spPr>
          <a:xfrm>
            <a:off x="6582223" y="1462405"/>
            <a:ext cx="3566118" cy="5223208"/>
          </a:xfrm>
          <a:prstGeom prst="rect">
            <a:avLst/>
          </a:prstGeom>
        </p:spPr>
      </p:pic>
    </p:spTree>
    <p:extLst>
      <p:ext uri="{BB962C8B-B14F-4D97-AF65-F5344CB8AC3E}">
        <p14:creationId xmlns:p14="http://schemas.microsoft.com/office/powerpoint/2010/main" val="1510457807"/>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E732A6E-746A-4A3A-9433-AC8F876A1DB8}"/>
              </a:ext>
            </a:extLst>
          </p:cNvPr>
          <p:cNvSpPr>
            <a:spLocks noGrp="1"/>
          </p:cNvSpPr>
          <p:nvPr>
            <p:ph type="body" sz="quarter" idx="10"/>
          </p:nvPr>
        </p:nvSpPr>
        <p:spPr/>
        <p:txBody>
          <a:bodyPr/>
          <a:lstStyle/>
          <a:p>
            <a:r>
              <a:rPr lang="en-US" dirty="0"/>
              <a:t>Design for shear in column</a:t>
            </a:r>
          </a:p>
        </p:txBody>
      </p:sp>
      <p:sp>
        <p:nvSpPr>
          <p:cNvPr id="12" name="TextBox 11">
            <a:extLst>
              <a:ext uri="{FF2B5EF4-FFF2-40B4-BE49-F238E27FC236}">
                <a16:creationId xmlns:a16="http://schemas.microsoft.com/office/drawing/2014/main" id="{191B0448-D981-498A-81C2-C5AD194567F1}"/>
              </a:ext>
            </a:extLst>
          </p:cNvPr>
          <p:cNvSpPr txBox="1"/>
          <p:nvPr/>
        </p:nvSpPr>
        <p:spPr>
          <a:xfrm>
            <a:off x="972443" y="1591668"/>
            <a:ext cx="6093500" cy="461665"/>
          </a:xfrm>
          <a:prstGeom prst="rect">
            <a:avLst/>
          </a:prstGeom>
          <a:noFill/>
        </p:spPr>
        <p:txBody>
          <a:bodyPr wrap="square">
            <a:spAutoFit/>
          </a:bodyPr>
          <a:lstStyle/>
          <a:p>
            <a:r>
              <a:rPr lang="en-US" sz="2400" dirty="0"/>
              <a:t>Design for shear in column</a:t>
            </a:r>
          </a:p>
        </p:txBody>
      </p:sp>
      <p:sp>
        <p:nvSpPr>
          <p:cNvPr id="16" name="TextBox 15">
            <a:extLst>
              <a:ext uri="{FF2B5EF4-FFF2-40B4-BE49-F238E27FC236}">
                <a16:creationId xmlns:a16="http://schemas.microsoft.com/office/drawing/2014/main" id="{B38001F0-0DB9-491E-A6F7-EF0EFE07F6DE}"/>
              </a:ext>
            </a:extLst>
          </p:cNvPr>
          <p:cNvSpPr txBox="1"/>
          <p:nvPr/>
        </p:nvSpPr>
        <p:spPr>
          <a:xfrm>
            <a:off x="972443" y="2264167"/>
            <a:ext cx="6093500" cy="369332"/>
          </a:xfrm>
          <a:prstGeom prst="rect">
            <a:avLst/>
          </a:prstGeom>
          <a:noFill/>
        </p:spPr>
        <p:txBody>
          <a:bodyPr wrap="square">
            <a:spAutoFit/>
          </a:bodyPr>
          <a:lstStyle/>
          <a:p>
            <a:r>
              <a:rPr lang="en-US" dirty="0" err="1"/>
              <a:t>ØVc</a:t>
            </a:r>
            <a:r>
              <a:rPr lang="en-US" dirty="0"/>
              <a:t> = 158.7 </a:t>
            </a:r>
          </a:p>
        </p:txBody>
      </p:sp>
      <p:sp>
        <p:nvSpPr>
          <p:cNvPr id="21" name="TextBox 20">
            <a:extLst>
              <a:ext uri="{FF2B5EF4-FFF2-40B4-BE49-F238E27FC236}">
                <a16:creationId xmlns:a16="http://schemas.microsoft.com/office/drawing/2014/main" id="{FCC6832E-E6F7-411A-9982-F80364B002E1}"/>
              </a:ext>
            </a:extLst>
          </p:cNvPr>
          <p:cNvSpPr txBox="1"/>
          <p:nvPr/>
        </p:nvSpPr>
        <p:spPr>
          <a:xfrm>
            <a:off x="1003963" y="2782669"/>
            <a:ext cx="6093500" cy="923330"/>
          </a:xfrm>
          <a:prstGeom prst="rect">
            <a:avLst/>
          </a:prstGeom>
          <a:noFill/>
        </p:spPr>
        <p:txBody>
          <a:bodyPr wrap="square">
            <a:spAutoFit/>
          </a:bodyPr>
          <a:lstStyle/>
          <a:p>
            <a:r>
              <a:rPr lang="en-US" dirty="0"/>
              <a:t>Vu from </a:t>
            </a:r>
            <a:r>
              <a:rPr lang="en-US" dirty="0" err="1"/>
              <a:t>etaps</a:t>
            </a:r>
            <a:r>
              <a:rPr lang="en-US" dirty="0"/>
              <a:t> = 1.4 KN &lt; </a:t>
            </a:r>
            <a:r>
              <a:rPr lang="en-US" dirty="0" err="1"/>
              <a:t>ØVc</a:t>
            </a:r>
            <a:endParaRPr lang="en-US" dirty="0"/>
          </a:p>
          <a:p>
            <a:endParaRPr lang="en-US" dirty="0"/>
          </a:p>
          <a:p>
            <a:r>
              <a:rPr lang="en-US" dirty="0"/>
              <a:t>From </a:t>
            </a:r>
            <a:r>
              <a:rPr lang="en-US" dirty="0" err="1"/>
              <a:t>Etabs</a:t>
            </a:r>
            <a:r>
              <a:rPr lang="en-US" dirty="0"/>
              <a:t> shear reinforcement as in the figure:</a:t>
            </a:r>
          </a:p>
        </p:txBody>
      </p:sp>
      <p:pic>
        <p:nvPicPr>
          <p:cNvPr id="23" name="Picture 22">
            <a:extLst>
              <a:ext uri="{FF2B5EF4-FFF2-40B4-BE49-F238E27FC236}">
                <a16:creationId xmlns:a16="http://schemas.microsoft.com/office/drawing/2014/main" id="{F5ECE132-2EBE-44F0-AEFE-6B1DFD4E6C00}"/>
              </a:ext>
            </a:extLst>
          </p:cNvPr>
          <p:cNvPicPr/>
          <p:nvPr/>
        </p:nvPicPr>
        <p:blipFill rotWithShape="1">
          <a:blip r:embed="rId2" cstate="print">
            <a:extLst>
              <a:ext uri="{28A0092B-C50C-407E-A947-70E740481C1C}">
                <a14:useLocalDpi xmlns:a14="http://schemas.microsoft.com/office/drawing/2010/main" val="0"/>
              </a:ext>
            </a:extLst>
          </a:blip>
          <a:srcRect t="24910"/>
          <a:stretch/>
        </p:blipFill>
        <p:spPr bwMode="auto">
          <a:xfrm>
            <a:off x="6994072" y="1509231"/>
            <a:ext cx="4038689" cy="3062769"/>
          </a:xfrm>
          <a:prstGeom prst="rect">
            <a:avLst/>
          </a:prstGeom>
          <a:noFill/>
          <a:ln>
            <a:noFill/>
          </a:ln>
          <a:extLst>
            <a:ext uri="{53640926-AAD7-44D8-BBD7-CCE9431645EC}">
              <a14:shadowObscured xmlns:a14="http://schemas.microsoft.com/office/drawing/2010/main"/>
            </a:ext>
          </a:extLst>
        </p:spPr>
      </p:pic>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36F16C44-6AB1-4701-82EF-53AE16C3677C}"/>
                  </a:ext>
                </a:extLst>
              </p:cNvPr>
              <p:cNvSpPr txBox="1"/>
              <p:nvPr/>
            </p:nvSpPr>
            <p:spPr>
              <a:xfrm>
                <a:off x="960154" y="3801437"/>
                <a:ext cx="6093500" cy="640368"/>
              </a:xfrm>
              <a:prstGeom prst="rect">
                <a:avLst/>
              </a:prstGeom>
              <a:noFill/>
            </p:spPr>
            <p:txBody>
              <a:bodyPr wrap="square">
                <a:spAutoFit/>
              </a:bodyPr>
              <a:lstStyle/>
              <a:p>
                <a:pPr marL="342900" marR="0" lvl="0" indent="-342900">
                  <a:lnSpc>
                    <a:spcPct val="150000"/>
                  </a:lnSpc>
                  <a:spcBef>
                    <a:spcPts val="0"/>
                  </a:spcBef>
                  <a:spcAft>
                    <a:spcPts val="800"/>
                  </a:spcAft>
                  <a:buFont typeface="Wingdings" panose="05000000000000000000" pitchFamily="2" charset="2"/>
                  <a:buChar char=""/>
                </a:pPr>
                <a14:m>
                  <m:oMath xmlns:m="http://schemas.openxmlformats.org/officeDocument/2006/math">
                    <m:d>
                      <m:dPr>
                        <m:ctrlPr>
                          <a:rPr lang="en-US" sz="1600" i="1" smtClean="0">
                            <a:effectLst/>
                            <a:latin typeface="Cambria Math" panose="02040503050406030204" pitchFamily="18" charset="0"/>
                            <a:ea typeface="Calibri" panose="020F0502020204030204" pitchFamily="34" charset="0"/>
                            <a:cs typeface="Arial" panose="020B0604020202020204" pitchFamily="34" charset="0"/>
                          </a:rPr>
                        </m:ctrlPr>
                      </m:dPr>
                      <m:e>
                        <m:f>
                          <m:fPr>
                            <m:ctrlPr>
                              <a:rPr lang="en-US" sz="1600" i="1">
                                <a:effectLst/>
                                <a:latin typeface="Cambria Math" panose="02040503050406030204" pitchFamily="18" charset="0"/>
                                <a:ea typeface="Calibri" panose="020F0502020204030204" pitchFamily="34" charset="0"/>
                                <a:cs typeface="Arial" panose="020B0604020202020204" pitchFamily="34" charset="0"/>
                              </a:rPr>
                            </m:ctrlPr>
                          </m:fPr>
                          <m:num>
                            <m:r>
                              <a:rPr lang="en-US" sz="1800" i="1">
                                <a:effectLst/>
                                <a:latin typeface="Cambria Math" panose="02040503050406030204" pitchFamily="18" charset="0"/>
                                <a:ea typeface="Calibri" panose="020F0502020204030204" pitchFamily="34" charset="0"/>
                                <a:cs typeface="Arial" panose="020B0604020202020204" pitchFamily="34" charset="0"/>
                              </a:rPr>
                              <m:t>𝐴𝑣</m:t>
                            </m:r>
                          </m:num>
                          <m:den>
                            <m:r>
                              <a:rPr lang="en-US" sz="1800" i="1">
                                <a:effectLst/>
                                <a:latin typeface="Cambria Math" panose="02040503050406030204" pitchFamily="18" charset="0"/>
                                <a:ea typeface="Calibri" panose="020F0502020204030204" pitchFamily="34" charset="0"/>
                                <a:cs typeface="Arial" panose="020B0604020202020204" pitchFamily="34" charset="0"/>
                              </a:rPr>
                              <m:t>𝑠</m:t>
                            </m:r>
                          </m:den>
                        </m:f>
                      </m:e>
                    </m:d>
                  </m:oMath>
                </a14:m>
                <a:r>
                  <a:rPr lang="en-US" sz="1800" dirty="0">
                    <a:effectLst/>
                    <a:latin typeface="Times New Roman" panose="02020603050405020304" pitchFamily="18" charset="0"/>
                    <a:ea typeface="Calibri" panose="020F0502020204030204" pitchFamily="34" charset="0"/>
                    <a:cs typeface="Arial" panose="020B0604020202020204" pitchFamily="34" charset="0"/>
                  </a:rPr>
                  <a:t>min = max [0.062*</a:t>
                </a:r>
                <a14:m>
                  <m:oMath xmlns:m="http://schemas.openxmlformats.org/officeDocument/2006/math">
                    <m:rad>
                      <m:radPr>
                        <m:degHide m:val="on"/>
                        <m:ctrlPr>
                          <a:rPr lang="en-US" sz="1600" i="1">
                            <a:effectLst/>
                            <a:latin typeface="Cambria Math" panose="02040503050406030204" pitchFamily="18" charset="0"/>
                            <a:ea typeface="Calibri" panose="020F0502020204030204" pitchFamily="34" charset="0"/>
                            <a:cs typeface="Arial" panose="020B0604020202020204" pitchFamily="34" charset="0"/>
                          </a:rPr>
                        </m:ctrlPr>
                      </m:radPr>
                      <m:deg/>
                      <m:e>
                        <m:r>
                          <a:rPr lang="en-US" sz="1800" i="1">
                            <a:effectLst/>
                            <a:latin typeface="Cambria Math" panose="02040503050406030204" pitchFamily="18" charset="0"/>
                            <a:ea typeface="Calibri" panose="020F0502020204030204" pitchFamily="34" charset="0"/>
                            <a:cs typeface="Arial" panose="020B0604020202020204" pitchFamily="34" charset="0"/>
                          </a:rPr>
                          <m:t>𝑓𝑐</m:t>
                        </m:r>
                      </m:e>
                    </m:rad>
                    <m:r>
                      <a:rPr lang="en-US" sz="1800" i="1">
                        <a:effectLst/>
                        <a:latin typeface="Cambria Math" panose="02040503050406030204" pitchFamily="18" charset="0"/>
                        <a:ea typeface="Calibri" panose="020F0502020204030204" pitchFamily="34" charset="0"/>
                        <a:cs typeface="Arial" panose="020B0604020202020204" pitchFamily="34" charset="0"/>
                      </a:rPr>
                      <m:t>∗</m:t>
                    </m:r>
                    <m:f>
                      <m:fPr>
                        <m:ctrlPr>
                          <a:rPr lang="en-US" sz="1600" i="1">
                            <a:effectLst/>
                            <a:latin typeface="Cambria Math" panose="02040503050406030204" pitchFamily="18" charset="0"/>
                            <a:ea typeface="Calibri" panose="020F0502020204030204" pitchFamily="34" charset="0"/>
                            <a:cs typeface="Arial" panose="020B0604020202020204" pitchFamily="34" charset="0"/>
                          </a:rPr>
                        </m:ctrlPr>
                      </m:fPr>
                      <m:num>
                        <m:r>
                          <a:rPr lang="en-US" sz="1800" i="1">
                            <a:effectLst/>
                            <a:latin typeface="Cambria Math" panose="02040503050406030204" pitchFamily="18" charset="0"/>
                            <a:ea typeface="Calibri" panose="020F0502020204030204" pitchFamily="34" charset="0"/>
                            <a:cs typeface="Arial" panose="020B0604020202020204" pitchFamily="34" charset="0"/>
                          </a:rPr>
                          <m:t>𝑏𝑤</m:t>
                        </m:r>
                      </m:num>
                      <m:den>
                        <m:r>
                          <a:rPr lang="en-US" sz="1800" i="1">
                            <a:effectLst/>
                            <a:latin typeface="Cambria Math" panose="02040503050406030204" pitchFamily="18" charset="0"/>
                            <a:ea typeface="Calibri" panose="020F0502020204030204" pitchFamily="34" charset="0"/>
                            <a:cs typeface="Arial" panose="020B0604020202020204" pitchFamily="34" charset="0"/>
                          </a:rPr>
                          <m:t>𝑓𝑦𝑡</m:t>
                        </m:r>
                      </m:den>
                    </m:f>
                  </m:oMath>
                </a14:m>
                <a:r>
                  <a:rPr lang="en-US" sz="1800" dirty="0">
                    <a:effectLst/>
                    <a:latin typeface="Times New Roman" panose="02020603050405020304" pitchFamily="18" charset="0"/>
                    <a:ea typeface="Calibri" panose="020F0502020204030204" pitchFamily="34" charset="0"/>
                    <a:cs typeface="Arial" panose="020B0604020202020204" pitchFamily="34" charset="0"/>
                  </a:rPr>
                  <a:t> , </a:t>
                </a:r>
                <a14:m>
                  <m:oMath xmlns:m="http://schemas.openxmlformats.org/officeDocument/2006/math">
                    <m:f>
                      <m:fPr>
                        <m:ctrlPr>
                          <a:rPr lang="en-US" sz="1600" i="1">
                            <a:effectLst/>
                            <a:latin typeface="Cambria Math" panose="02040503050406030204" pitchFamily="18" charset="0"/>
                            <a:ea typeface="Calibri" panose="020F0502020204030204" pitchFamily="34" charset="0"/>
                            <a:cs typeface="Arial" panose="020B0604020202020204" pitchFamily="34" charset="0"/>
                          </a:rPr>
                        </m:ctrlPr>
                      </m:fPr>
                      <m:num>
                        <m:r>
                          <a:rPr lang="en-US" sz="1800" i="1">
                            <a:effectLst/>
                            <a:latin typeface="Cambria Math" panose="02040503050406030204" pitchFamily="18" charset="0"/>
                            <a:ea typeface="Calibri" panose="020F0502020204030204" pitchFamily="34" charset="0"/>
                            <a:cs typeface="Arial" panose="020B0604020202020204" pitchFamily="34" charset="0"/>
                          </a:rPr>
                          <m:t>0</m:t>
                        </m:r>
                        <m:r>
                          <a:rPr lang="en-US" sz="1800" i="1">
                            <a:effectLst/>
                            <a:latin typeface="Cambria Math" panose="02040503050406030204" pitchFamily="18" charset="0"/>
                            <a:ea typeface="Calibri" panose="020F0502020204030204" pitchFamily="34" charset="0"/>
                            <a:cs typeface="Arial" panose="020B0604020202020204" pitchFamily="34" charset="0"/>
                          </a:rPr>
                          <m:t>.</m:t>
                        </m:r>
                        <m:r>
                          <a:rPr lang="en-US" sz="1800" i="1">
                            <a:effectLst/>
                            <a:latin typeface="Cambria Math" panose="02040503050406030204" pitchFamily="18" charset="0"/>
                            <a:ea typeface="Calibri" panose="020F0502020204030204" pitchFamily="34" charset="0"/>
                            <a:cs typeface="Arial" panose="020B0604020202020204" pitchFamily="34" charset="0"/>
                          </a:rPr>
                          <m:t>35</m:t>
                        </m:r>
                        <m:r>
                          <a:rPr lang="en-US" sz="1800" i="1">
                            <a:effectLst/>
                            <a:latin typeface="Cambria Math" panose="02040503050406030204" pitchFamily="18" charset="0"/>
                            <a:ea typeface="Calibri" panose="020F0502020204030204" pitchFamily="34" charset="0"/>
                            <a:cs typeface="Arial" panose="020B0604020202020204" pitchFamily="34" charset="0"/>
                          </a:rPr>
                          <m:t>𝑏𝑤</m:t>
                        </m:r>
                      </m:num>
                      <m:den>
                        <m:r>
                          <a:rPr lang="en-US" sz="1800" i="1">
                            <a:effectLst/>
                            <a:latin typeface="Cambria Math" panose="02040503050406030204" pitchFamily="18" charset="0"/>
                            <a:ea typeface="Calibri" panose="020F0502020204030204" pitchFamily="34" charset="0"/>
                            <a:cs typeface="Arial" panose="020B0604020202020204" pitchFamily="34" charset="0"/>
                          </a:rPr>
                          <m:t>𝑓𝑦𝑡</m:t>
                        </m:r>
                      </m:den>
                    </m:f>
                  </m:oMath>
                </a14:m>
                <a:r>
                  <a:rPr lang="en-US" sz="1800" dirty="0">
                    <a:effectLst/>
                    <a:latin typeface="Times New Roman" panose="02020603050405020304" pitchFamily="18" charset="0"/>
                    <a:ea typeface="Calibri" panose="020F0502020204030204" pitchFamily="34" charset="0"/>
                    <a:cs typeface="Arial" panose="020B0604020202020204" pitchFamily="34" charset="0"/>
                  </a:rPr>
                  <a:t>] = Max [0.6, 0.63]</a:t>
                </a:r>
              </a:p>
            </p:txBody>
          </p:sp>
        </mc:Choice>
        <mc:Fallback xmlns="">
          <p:sp>
            <p:nvSpPr>
              <p:cNvPr id="24" name="TextBox 23">
                <a:extLst>
                  <a:ext uri="{FF2B5EF4-FFF2-40B4-BE49-F238E27FC236}">
                    <a16:creationId xmlns:a16="http://schemas.microsoft.com/office/drawing/2014/main" id="{36F16C44-6AB1-4701-82EF-53AE16C3677C}"/>
                  </a:ext>
                </a:extLst>
              </p:cNvPr>
              <p:cNvSpPr txBox="1">
                <a:spLocks noRot="1" noChangeAspect="1" noMove="1" noResize="1" noEditPoints="1" noAdjustHandles="1" noChangeArrowheads="1" noChangeShapeType="1" noTextEdit="1"/>
              </p:cNvSpPr>
              <p:nvPr/>
            </p:nvSpPr>
            <p:spPr>
              <a:xfrm>
                <a:off x="960154" y="3801437"/>
                <a:ext cx="6093500" cy="640368"/>
              </a:xfrm>
              <a:prstGeom prst="rect">
                <a:avLst/>
              </a:prstGeom>
              <a:blipFill>
                <a:blip r:embed="rId3"/>
                <a:stretch>
                  <a:fillRect l="-400" r="-200" b="-4762"/>
                </a:stretch>
              </a:blipFill>
            </p:spPr>
            <p:txBody>
              <a:bodyPr/>
              <a:lstStyle/>
              <a:p>
                <a:r>
                  <a:rPr lang="en-US">
                    <a:noFill/>
                  </a:rPr>
                  <a:t> </a:t>
                </a:r>
              </a:p>
            </p:txBody>
          </p:sp>
        </mc:Fallback>
      </mc:AlternateContent>
      <p:sp>
        <p:nvSpPr>
          <p:cNvPr id="25" name="TextBox 24">
            <a:extLst>
              <a:ext uri="{FF2B5EF4-FFF2-40B4-BE49-F238E27FC236}">
                <a16:creationId xmlns:a16="http://schemas.microsoft.com/office/drawing/2014/main" id="{733C94E0-0DAF-4C8A-B7BB-A68827053CBB}"/>
              </a:ext>
            </a:extLst>
          </p:cNvPr>
          <p:cNvSpPr txBox="1"/>
          <p:nvPr/>
        </p:nvSpPr>
        <p:spPr>
          <a:xfrm>
            <a:off x="900572" y="4497224"/>
            <a:ext cx="6093500" cy="458074"/>
          </a:xfrm>
          <a:prstGeom prst="rect">
            <a:avLst/>
          </a:prstGeom>
          <a:noFill/>
        </p:spPr>
        <p:txBody>
          <a:bodyPr wrap="square">
            <a:spAutoFit/>
          </a:bodyPr>
          <a:lstStyle/>
          <a:p>
            <a:pPr marL="0" marR="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Minimum tie will used S</a:t>
            </a:r>
            <a:r>
              <a:rPr lang="en-US" sz="1800" baseline="-25000" dirty="0">
                <a:effectLst/>
                <a:latin typeface="Times New Roman" panose="02020603050405020304" pitchFamily="18" charset="0"/>
                <a:ea typeface="Calibri" panose="020F0502020204030204" pitchFamily="34" charset="0"/>
                <a:cs typeface="Arial" panose="020B0604020202020204" pitchFamily="34" charset="0"/>
              </a:rPr>
              <a:t>o</a:t>
            </a:r>
            <a:r>
              <a:rPr lang="en-US" sz="1800" dirty="0">
                <a:effectLst/>
                <a:latin typeface="Times New Roman" panose="02020603050405020304" pitchFamily="18" charset="0"/>
                <a:ea typeface="Calibri" panose="020F0502020204030204" pitchFamily="34" charset="0"/>
                <a:cs typeface="Arial" panose="020B0604020202020204" pitchFamily="34" charset="0"/>
              </a:rPr>
              <a:t> = </a:t>
            </a:r>
            <a:r>
              <a:rPr lang="en-US" sz="1800" dirty="0">
                <a:effectLst/>
                <a:latin typeface="Times New Roman" panose="02020603050405020304" pitchFamily="18" charset="0"/>
                <a:ea typeface="Calibri" panose="020F0502020204030204" pitchFamily="34" charset="0"/>
                <a:cs typeface="Calibri" panose="020F0502020204030204" pitchFamily="34" charset="0"/>
              </a:rPr>
              <a:t>100 mm and </a:t>
            </a:r>
            <a:r>
              <a:rPr lang="en-US" sz="1800" dirty="0">
                <a:effectLst/>
                <a:latin typeface="Times New Roman" panose="02020603050405020304" pitchFamily="18" charset="0"/>
                <a:ea typeface="Calibri" panose="020F0502020204030204" pitchFamily="34" charset="0"/>
                <a:cs typeface="Arial" panose="020B0604020202020204" pitchFamily="34" charset="0"/>
              </a:rPr>
              <a:t>S</a:t>
            </a:r>
            <a:r>
              <a:rPr lang="en-US" sz="1800" baseline="-25000" dirty="0">
                <a:effectLst/>
                <a:latin typeface="Times New Roman" panose="02020603050405020304" pitchFamily="18" charset="0"/>
                <a:ea typeface="Calibri" panose="020F0502020204030204" pitchFamily="34" charset="0"/>
                <a:cs typeface="Arial" panose="020B0604020202020204" pitchFamily="34" charset="0"/>
              </a:rPr>
              <a:t>1 </a:t>
            </a:r>
            <a:r>
              <a:rPr lang="en-US" sz="1800" dirty="0">
                <a:effectLst/>
                <a:latin typeface="Times New Roman" panose="02020603050405020304" pitchFamily="18" charset="0"/>
                <a:ea typeface="Calibri" panose="020F0502020204030204" pitchFamily="34" charset="0"/>
                <a:cs typeface="Arial" panose="020B0604020202020204" pitchFamily="34" charset="0"/>
              </a:rPr>
              <a:t>=</a:t>
            </a:r>
            <a:r>
              <a:rPr lang="en-US" sz="1800" dirty="0">
                <a:effectLst/>
                <a:latin typeface="Times New Roman" panose="02020603050405020304" pitchFamily="18" charset="0"/>
                <a:ea typeface="Calibri" panose="020F0502020204030204" pitchFamily="34" charset="0"/>
                <a:cs typeface="Calibri" panose="020F0502020204030204" pitchFamily="34" charset="0"/>
              </a:rPr>
              <a:t> 150 mm </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436263095"/>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89AE3E7-1C44-4B34-A108-7E00DF635C9B}"/>
              </a:ext>
            </a:extLst>
          </p:cNvPr>
          <p:cNvSpPr>
            <a:spLocks noGrp="1"/>
          </p:cNvSpPr>
          <p:nvPr>
            <p:ph type="body" sz="quarter" idx="10"/>
          </p:nvPr>
        </p:nvSpPr>
        <p:spPr/>
        <p:txBody>
          <a:bodyPr/>
          <a:lstStyle/>
          <a:p>
            <a:r>
              <a:rPr lang="en-US" dirty="0"/>
              <a:t>Design for shear in column</a:t>
            </a:r>
          </a:p>
        </p:txBody>
      </p:sp>
      <p:sp>
        <p:nvSpPr>
          <p:cNvPr id="6" name="TextBox 5">
            <a:extLst>
              <a:ext uri="{FF2B5EF4-FFF2-40B4-BE49-F238E27FC236}">
                <a16:creationId xmlns:a16="http://schemas.microsoft.com/office/drawing/2014/main" id="{B9739AC5-382A-4A3B-8172-F06C48EA0D60}"/>
              </a:ext>
            </a:extLst>
          </p:cNvPr>
          <p:cNvSpPr txBox="1"/>
          <p:nvPr/>
        </p:nvSpPr>
        <p:spPr>
          <a:xfrm>
            <a:off x="972443" y="1696599"/>
            <a:ext cx="6093500" cy="369332"/>
          </a:xfrm>
          <a:prstGeom prst="rect">
            <a:avLst/>
          </a:prstGeom>
          <a:noFill/>
        </p:spPr>
        <p:txBody>
          <a:bodyPr wrap="square">
            <a:spAutoFit/>
          </a:bodyPr>
          <a:lstStyle/>
          <a:p>
            <a:r>
              <a:rPr lang="en-US" dirty="0"/>
              <a:t>For transfer reinforcement</a:t>
            </a:r>
          </a:p>
        </p:txBody>
      </p:sp>
      <p:pic>
        <p:nvPicPr>
          <p:cNvPr id="7" name="Picture 6">
            <a:extLst>
              <a:ext uri="{FF2B5EF4-FFF2-40B4-BE49-F238E27FC236}">
                <a16:creationId xmlns:a16="http://schemas.microsoft.com/office/drawing/2014/main" id="{DD952285-DF88-43E3-873D-7AE1E9C77B06}"/>
              </a:ext>
            </a:extLst>
          </p:cNvPr>
          <p:cNvPicPr/>
          <p:nvPr/>
        </p:nvPicPr>
        <p:blipFill rotWithShape="1">
          <a:blip r:embed="rId2">
            <a:extLst>
              <a:ext uri="{28A0092B-C50C-407E-A947-70E740481C1C}">
                <a14:useLocalDpi xmlns:a14="http://schemas.microsoft.com/office/drawing/2010/main" val="0"/>
              </a:ext>
            </a:extLst>
          </a:blip>
          <a:srcRect t="557"/>
          <a:stretch/>
        </p:blipFill>
        <p:spPr bwMode="auto">
          <a:xfrm>
            <a:off x="972442" y="2065932"/>
            <a:ext cx="7586941" cy="450481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02114987"/>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027387E-D379-4AC1-8B22-4154F6B25295}"/>
              </a:ext>
            </a:extLst>
          </p:cNvPr>
          <p:cNvSpPr>
            <a:spLocks noGrp="1"/>
          </p:cNvSpPr>
          <p:nvPr>
            <p:ph type="body" sz="quarter" idx="10"/>
          </p:nvPr>
        </p:nvSpPr>
        <p:spPr/>
        <p:txBody>
          <a:bodyPr/>
          <a:lstStyle/>
          <a:p>
            <a:r>
              <a:rPr lang="en-US" dirty="0"/>
              <a:t>Design for shear in column</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E9AEBD98-84B4-47EF-8D1D-B97154F3A2DE}"/>
                  </a:ext>
                </a:extLst>
              </p:cNvPr>
              <p:cNvSpPr txBox="1"/>
              <p:nvPr/>
            </p:nvSpPr>
            <p:spPr>
              <a:xfrm>
                <a:off x="1229193" y="1364104"/>
                <a:ext cx="8199620" cy="2373470"/>
              </a:xfrm>
              <a:prstGeom prst="rect">
                <a:avLst/>
              </a:prstGeom>
              <a:noFill/>
            </p:spPr>
            <p:txBody>
              <a:bodyPr wrap="square">
                <a:spAutoFit/>
              </a:bodyPr>
              <a:lstStyle/>
              <a:p>
                <a:pPr marL="0" marR="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Calibri" panose="020F0502020204030204" pitchFamily="34" charset="0"/>
                  </a:rPr>
                  <a:t>Ash1 = Max {</a:t>
                </a:r>
                <a14:m>
                  <m:oMath xmlns:m="http://schemas.openxmlformats.org/officeDocument/2006/math">
                    <m:r>
                      <a:rPr lang="en-US" sz="1800" i="1">
                        <a:effectLst/>
                        <a:latin typeface="Cambria Math" panose="02040503050406030204" pitchFamily="18" charset="0"/>
                        <a:ea typeface="Calibri" panose="020F0502020204030204" pitchFamily="34" charset="0"/>
                        <a:cs typeface="Calibri" panose="020F0502020204030204" pitchFamily="34" charset="0"/>
                      </a:rPr>
                      <m:t> </m:t>
                    </m:r>
                    <m:f>
                      <m:fPr>
                        <m:ctrlPr>
                          <a:rPr lang="en-US" sz="1800" i="1">
                            <a:effectLst/>
                            <a:latin typeface="Cambria Math" panose="02040503050406030204" pitchFamily="18" charset="0"/>
                            <a:ea typeface="Calibri" panose="020F0502020204030204" pitchFamily="34" charset="0"/>
                            <a:cs typeface="Calibri" panose="020F0502020204030204" pitchFamily="34" charset="0"/>
                          </a:rPr>
                        </m:ctrlPr>
                      </m:fPr>
                      <m:num>
                        <m:r>
                          <a:rPr lang="en-US" sz="1800" i="1">
                            <a:effectLst/>
                            <a:latin typeface="Cambria Math" panose="02040503050406030204" pitchFamily="18" charset="0"/>
                            <a:ea typeface="Calibri" panose="020F0502020204030204" pitchFamily="34" charset="0"/>
                            <a:cs typeface="Calibri" panose="020F0502020204030204" pitchFamily="34" charset="0"/>
                          </a:rPr>
                          <m:t>0</m:t>
                        </m:r>
                        <m:r>
                          <a:rPr lang="en-US" sz="1800" i="1">
                            <a:effectLst/>
                            <a:latin typeface="Cambria Math" panose="02040503050406030204" pitchFamily="18" charset="0"/>
                            <a:ea typeface="Calibri" panose="020F0502020204030204" pitchFamily="34" charset="0"/>
                            <a:cs typeface="Calibri" panose="020F0502020204030204" pitchFamily="34" charset="0"/>
                          </a:rPr>
                          <m:t>.</m:t>
                        </m:r>
                        <m:r>
                          <a:rPr lang="en-US" sz="1800" i="1">
                            <a:effectLst/>
                            <a:latin typeface="Cambria Math" panose="02040503050406030204" pitchFamily="18" charset="0"/>
                            <a:ea typeface="Calibri" panose="020F0502020204030204" pitchFamily="34" charset="0"/>
                            <a:cs typeface="Calibri" panose="020F0502020204030204" pitchFamily="34" charset="0"/>
                          </a:rPr>
                          <m:t>3</m:t>
                        </m:r>
                        <m:r>
                          <a:rPr lang="en-US" sz="1800" i="1">
                            <a:effectLst/>
                            <a:latin typeface="Cambria Math" panose="02040503050406030204" pitchFamily="18" charset="0"/>
                            <a:ea typeface="Calibri" panose="020F0502020204030204" pitchFamily="34" charset="0"/>
                            <a:cs typeface="Calibri" panose="020F0502020204030204" pitchFamily="34" charset="0"/>
                          </a:rPr>
                          <m:t>∗</m:t>
                        </m:r>
                        <m:r>
                          <a:rPr lang="en-US" sz="1800" i="1">
                            <a:effectLst/>
                            <a:latin typeface="Cambria Math" panose="02040503050406030204" pitchFamily="18" charset="0"/>
                            <a:ea typeface="Calibri" panose="020F0502020204030204" pitchFamily="34" charset="0"/>
                            <a:cs typeface="Calibri" panose="020F0502020204030204" pitchFamily="34" charset="0"/>
                          </a:rPr>
                          <m:t>100</m:t>
                        </m:r>
                        <m:r>
                          <a:rPr lang="en-US" sz="1800" i="1">
                            <a:effectLst/>
                            <a:latin typeface="Cambria Math" panose="02040503050406030204" pitchFamily="18" charset="0"/>
                            <a:ea typeface="Calibri" panose="020F0502020204030204" pitchFamily="34" charset="0"/>
                            <a:cs typeface="Calibri" panose="020F0502020204030204" pitchFamily="34" charset="0"/>
                          </a:rPr>
                          <m:t>∗</m:t>
                        </m:r>
                        <m:r>
                          <a:rPr lang="en-US" sz="1800" i="1">
                            <a:effectLst/>
                            <a:latin typeface="Cambria Math" panose="02040503050406030204" pitchFamily="18" charset="0"/>
                            <a:ea typeface="Calibri" panose="020F0502020204030204" pitchFamily="34" charset="0"/>
                            <a:cs typeface="Calibri" panose="020F0502020204030204" pitchFamily="34" charset="0"/>
                          </a:rPr>
                          <m:t>720</m:t>
                        </m:r>
                        <m:r>
                          <a:rPr lang="en-US" sz="1800" i="1">
                            <a:effectLst/>
                            <a:latin typeface="Cambria Math" panose="02040503050406030204" pitchFamily="18" charset="0"/>
                            <a:ea typeface="Calibri" panose="020F0502020204030204" pitchFamily="34" charset="0"/>
                            <a:cs typeface="Calibri" panose="020F0502020204030204" pitchFamily="34" charset="0"/>
                          </a:rPr>
                          <m:t>∗</m:t>
                        </m:r>
                        <m:r>
                          <a:rPr lang="en-US" sz="1800" i="1">
                            <a:effectLst/>
                            <a:latin typeface="Cambria Math" panose="02040503050406030204" pitchFamily="18" charset="0"/>
                            <a:ea typeface="Calibri" panose="020F0502020204030204" pitchFamily="34" charset="0"/>
                            <a:cs typeface="Calibri" panose="020F0502020204030204" pitchFamily="34" charset="0"/>
                          </a:rPr>
                          <m:t>28</m:t>
                        </m:r>
                      </m:num>
                      <m:den>
                        <m:r>
                          <a:rPr lang="en-US" sz="1800" i="1">
                            <a:effectLst/>
                            <a:latin typeface="Cambria Math" panose="02040503050406030204" pitchFamily="18" charset="0"/>
                            <a:ea typeface="Calibri" panose="020F0502020204030204" pitchFamily="34" charset="0"/>
                            <a:cs typeface="Calibri" panose="020F0502020204030204" pitchFamily="34" charset="0"/>
                          </a:rPr>
                          <m:t>414</m:t>
                        </m:r>
                      </m:den>
                    </m:f>
                  </m:oMath>
                </a14:m>
                <a:r>
                  <a:rPr lang="en-US" sz="1800" dirty="0">
                    <a:effectLst/>
                    <a:latin typeface="Times New Roman" panose="02020603050405020304" pitchFamily="18" charset="0"/>
                    <a:ea typeface="Times New Roman" panose="02020603050405020304" pitchFamily="18" charset="0"/>
                    <a:cs typeface="Calibri" panose="020F0502020204030204" pitchFamily="34" charset="0"/>
                  </a:rPr>
                  <a:t> (</a:t>
                </a:r>
                <a14:m>
                  <m:oMath xmlns:m="http://schemas.openxmlformats.org/officeDocument/2006/math">
                    <m:f>
                      <m:fPr>
                        <m:ctrlPr>
                          <a:rPr lang="en-US" sz="1800" i="1">
                            <a:effectLst/>
                            <a:latin typeface="Cambria Math" panose="02040503050406030204" pitchFamily="18" charset="0"/>
                            <a:ea typeface="Times New Roman" panose="02020603050405020304" pitchFamily="18" charset="0"/>
                            <a:cs typeface="Calibri" panose="020F0502020204030204" pitchFamily="34" charset="0"/>
                          </a:rPr>
                        </m:ctrlPr>
                      </m:fPr>
                      <m:num>
                        <m:r>
                          <a:rPr lang="en-US" sz="1800" i="1">
                            <a:effectLst/>
                            <a:latin typeface="Cambria Math" panose="02040503050406030204" pitchFamily="18" charset="0"/>
                            <a:ea typeface="Times New Roman" panose="02020603050405020304" pitchFamily="18" charset="0"/>
                            <a:cs typeface="Calibri" panose="020F0502020204030204" pitchFamily="34" charset="0"/>
                          </a:rPr>
                          <m:t>750</m:t>
                        </m:r>
                        <m:r>
                          <a:rPr lang="en-US" sz="1800" i="1">
                            <a:effectLst/>
                            <a:latin typeface="Cambria Math" panose="02040503050406030204" pitchFamily="18" charset="0"/>
                            <a:ea typeface="Times New Roman" panose="02020603050405020304" pitchFamily="18" charset="0"/>
                            <a:cs typeface="Calibri" panose="020F0502020204030204" pitchFamily="34" charset="0"/>
                          </a:rPr>
                          <m:t>∗</m:t>
                        </m:r>
                        <m:r>
                          <a:rPr lang="en-US" sz="1800" i="1">
                            <a:effectLst/>
                            <a:latin typeface="Cambria Math" panose="02040503050406030204" pitchFamily="18" charset="0"/>
                            <a:ea typeface="Times New Roman" panose="02020603050405020304" pitchFamily="18" charset="0"/>
                            <a:cs typeface="Calibri" panose="020F0502020204030204" pitchFamily="34" charset="0"/>
                          </a:rPr>
                          <m:t>350</m:t>
                        </m:r>
                      </m:num>
                      <m:den>
                        <m:r>
                          <a:rPr lang="en-US" sz="1800" i="1">
                            <a:effectLst/>
                            <a:latin typeface="Cambria Math" panose="02040503050406030204" pitchFamily="18" charset="0"/>
                            <a:ea typeface="Times New Roman" panose="02020603050405020304" pitchFamily="18" charset="0"/>
                            <a:cs typeface="Calibri" panose="020F0502020204030204" pitchFamily="34" charset="0"/>
                          </a:rPr>
                          <m:t>720</m:t>
                        </m:r>
                        <m:r>
                          <a:rPr lang="en-US" sz="1800" i="1">
                            <a:effectLst/>
                            <a:latin typeface="Cambria Math" panose="02040503050406030204" pitchFamily="18" charset="0"/>
                            <a:ea typeface="Times New Roman" panose="02020603050405020304" pitchFamily="18" charset="0"/>
                            <a:cs typeface="Calibri" panose="020F0502020204030204" pitchFamily="34" charset="0"/>
                          </a:rPr>
                          <m:t>∗</m:t>
                        </m:r>
                        <m:r>
                          <a:rPr lang="en-US" sz="1800" i="1">
                            <a:effectLst/>
                            <a:latin typeface="Cambria Math" panose="02040503050406030204" pitchFamily="18" charset="0"/>
                            <a:ea typeface="Times New Roman" panose="02020603050405020304" pitchFamily="18" charset="0"/>
                            <a:cs typeface="Calibri" panose="020F0502020204030204" pitchFamily="34" charset="0"/>
                          </a:rPr>
                          <m:t>320</m:t>
                        </m:r>
                      </m:den>
                    </m:f>
                    <m:r>
                      <a:rPr lang="en-US" sz="1800" i="1">
                        <a:effectLst/>
                        <a:latin typeface="Cambria Math" panose="02040503050406030204" pitchFamily="18" charset="0"/>
                        <a:ea typeface="Times New Roman" panose="02020603050405020304" pitchFamily="18" charset="0"/>
                        <a:cs typeface="Calibri" panose="020F0502020204030204" pitchFamily="34" charset="0"/>
                      </a:rPr>
                      <m:t>−</m:t>
                    </m:r>
                    <m:r>
                      <a:rPr lang="en-US" sz="1800" i="1">
                        <a:effectLst/>
                        <a:latin typeface="Cambria Math" panose="02040503050406030204" pitchFamily="18" charset="0"/>
                        <a:ea typeface="Times New Roman" panose="02020603050405020304" pitchFamily="18" charset="0"/>
                        <a:cs typeface="Calibri" panose="020F0502020204030204" pitchFamily="34" charset="0"/>
                      </a:rPr>
                      <m:t>1</m:t>
                    </m:r>
                    <m:r>
                      <a:rPr lang="en-US" sz="1800" i="1">
                        <a:effectLst/>
                        <a:latin typeface="Cambria Math" panose="02040503050406030204" pitchFamily="18" charset="0"/>
                        <a:ea typeface="Times New Roman" panose="02020603050405020304" pitchFamily="18" charset="0"/>
                        <a:cs typeface="Calibri" panose="020F0502020204030204" pitchFamily="34" charset="0"/>
                      </a:rPr>
                      <m:t>), </m:t>
                    </m:r>
                    <m:f>
                      <m:fPr>
                        <m:ctrlPr>
                          <a:rPr lang="en-US" sz="1800" i="1">
                            <a:effectLst/>
                            <a:latin typeface="Cambria Math" panose="02040503050406030204" pitchFamily="18" charset="0"/>
                            <a:ea typeface="Times New Roman" panose="02020603050405020304" pitchFamily="18" charset="0"/>
                            <a:cs typeface="Calibri" panose="020F0502020204030204" pitchFamily="34" charset="0"/>
                          </a:rPr>
                        </m:ctrlPr>
                      </m:fPr>
                      <m:num>
                        <m:r>
                          <a:rPr lang="en-US" sz="1800" i="1">
                            <a:effectLst/>
                            <a:latin typeface="Cambria Math" panose="02040503050406030204" pitchFamily="18" charset="0"/>
                            <a:ea typeface="Times New Roman" panose="02020603050405020304" pitchFamily="18" charset="0"/>
                            <a:cs typeface="Calibri" panose="020F0502020204030204" pitchFamily="34" charset="0"/>
                          </a:rPr>
                          <m:t>0</m:t>
                        </m:r>
                        <m:r>
                          <a:rPr lang="en-US" sz="1800" i="1">
                            <a:effectLst/>
                            <a:latin typeface="Cambria Math" panose="02040503050406030204" pitchFamily="18" charset="0"/>
                            <a:ea typeface="Times New Roman" panose="02020603050405020304" pitchFamily="18" charset="0"/>
                            <a:cs typeface="Calibri" panose="020F0502020204030204" pitchFamily="34" charset="0"/>
                          </a:rPr>
                          <m:t>.</m:t>
                        </m:r>
                        <m:r>
                          <a:rPr lang="en-US" sz="1800" i="1">
                            <a:effectLst/>
                            <a:latin typeface="Cambria Math" panose="02040503050406030204" pitchFamily="18" charset="0"/>
                            <a:ea typeface="Times New Roman" panose="02020603050405020304" pitchFamily="18" charset="0"/>
                            <a:cs typeface="Calibri" panose="020F0502020204030204" pitchFamily="34" charset="0"/>
                          </a:rPr>
                          <m:t>09</m:t>
                        </m:r>
                        <m:r>
                          <a:rPr lang="en-US" sz="1800" i="1">
                            <a:effectLst/>
                            <a:latin typeface="Cambria Math" panose="02040503050406030204" pitchFamily="18" charset="0"/>
                            <a:ea typeface="Times New Roman" panose="02020603050405020304" pitchFamily="18" charset="0"/>
                            <a:cs typeface="Calibri" panose="020F0502020204030204" pitchFamily="34" charset="0"/>
                          </a:rPr>
                          <m:t>∗</m:t>
                        </m:r>
                        <m:r>
                          <a:rPr lang="en-US" sz="1800" i="1">
                            <a:effectLst/>
                            <a:latin typeface="Cambria Math" panose="02040503050406030204" pitchFamily="18" charset="0"/>
                            <a:ea typeface="Times New Roman" panose="02020603050405020304" pitchFamily="18" charset="0"/>
                            <a:cs typeface="Calibri" panose="020F0502020204030204" pitchFamily="34" charset="0"/>
                          </a:rPr>
                          <m:t>100</m:t>
                        </m:r>
                        <m:r>
                          <a:rPr lang="en-US" sz="1800" i="1">
                            <a:effectLst/>
                            <a:latin typeface="Cambria Math" panose="02040503050406030204" pitchFamily="18" charset="0"/>
                            <a:ea typeface="Times New Roman" panose="02020603050405020304" pitchFamily="18" charset="0"/>
                            <a:cs typeface="Calibri" panose="020F0502020204030204" pitchFamily="34" charset="0"/>
                          </a:rPr>
                          <m:t>∗</m:t>
                        </m:r>
                        <m:r>
                          <a:rPr lang="en-US" sz="1800" i="1">
                            <a:effectLst/>
                            <a:latin typeface="Cambria Math" panose="02040503050406030204" pitchFamily="18" charset="0"/>
                            <a:ea typeface="Times New Roman" panose="02020603050405020304" pitchFamily="18" charset="0"/>
                            <a:cs typeface="Calibri" panose="020F0502020204030204" pitchFamily="34" charset="0"/>
                          </a:rPr>
                          <m:t>720</m:t>
                        </m:r>
                        <m:r>
                          <a:rPr lang="en-US" sz="1800" i="1">
                            <a:effectLst/>
                            <a:latin typeface="Cambria Math" panose="02040503050406030204" pitchFamily="18" charset="0"/>
                            <a:ea typeface="Times New Roman" panose="02020603050405020304" pitchFamily="18" charset="0"/>
                            <a:cs typeface="Calibri" panose="020F0502020204030204" pitchFamily="34" charset="0"/>
                          </a:rPr>
                          <m:t>∗</m:t>
                        </m:r>
                        <m:r>
                          <a:rPr lang="en-US" sz="1800" i="1">
                            <a:effectLst/>
                            <a:latin typeface="Cambria Math" panose="02040503050406030204" pitchFamily="18" charset="0"/>
                            <a:ea typeface="Times New Roman" panose="02020603050405020304" pitchFamily="18" charset="0"/>
                            <a:cs typeface="Calibri" panose="020F0502020204030204" pitchFamily="34" charset="0"/>
                          </a:rPr>
                          <m:t>28</m:t>
                        </m:r>
                      </m:num>
                      <m:den>
                        <m:r>
                          <a:rPr lang="en-US" sz="1800" i="1">
                            <a:effectLst/>
                            <a:latin typeface="Cambria Math" panose="02040503050406030204" pitchFamily="18" charset="0"/>
                            <a:ea typeface="Times New Roman" panose="02020603050405020304" pitchFamily="18" charset="0"/>
                            <a:cs typeface="Calibri" panose="020F0502020204030204" pitchFamily="34" charset="0"/>
                          </a:rPr>
                          <m:t>414</m:t>
                        </m:r>
                      </m:den>
                    </m:f>
                    <m:r>
                      <a:rPr lang="en-US" sz="1800" i="1">
                        <a:effectLst/>
                        <a:latin typeface="Cambria Math" panose="02040503050406030204" pitchFamily="18" charset="0"/>
                        <a:ea typeface="Times New Roman" panose="02020603050405020304" pitchFamily="18" charset="0"/>
                        <a:cs typeface="Calibri" panose="020F0502020204030204" pitchFamily="34" charset="0"/>
                      </a:rPr>
                      <m:t> </m:t>
                    </m:r>
                  </m:oMath>
                </a14:m>
                <a:r>
                  <a:rPr lang="en-US" sz="1800" dirty="0">
                    <a:effectLst/>
                    <a:latin typeface="Times New Roman" panose="02020603050405020304" pitchFamily="18" charset="0"/>
                    <a:ea typeface="Times New Roman" panose="02020603050405020304" pitchFamily="18" charset="0"/>
                    <a:cs typeface="Calibri" panose="020F0502020204030204" pitchFamily="34" charset="0"/>
                  </a:rPr>
                  <a:t>} = 438.2 mm</a:t>
                </a:r>
                <a:r>
                  <a:rPr lang="en-US" sz="1800" baseline="30000" dirty="0">
                    <a:effectLst/>
                    <a:latin typeface="Times New Roman" panose="02020603050405020304" pitchFamily="18" charset="0"/>
                    <a:ea typeface="Times New Roman" panose="02020603050405020304" pitchFamily="18" charset="0"/>
                    <a:cs typeface="Calibri" panose="020F0502020204030204" pitchFamily="34" charset="0"/>
                  </a:rPr>
                  <a:t>2 </a:t>
                </a:r>
                <a:r>
                  <a:rPr lang="en-US" sz="1800" dirty="0">
                    <a:effectLst/>
                    <a:latin typeface="Times New Roman" panose="02020603050405020304" pitchFamily="18" charset="0"/>
                    <a:ea typeface="Times New Roman" panose="02020603050405020304" pitchFamily="18" charset="0"/>
                    <a:cs typeface="Calibri" panose="020F0502020204030204" pitchFamily="34" charset="0"/>
                  </a:rPr>
                  <a:t> </a:t>
                </a:r>
                <a14:m>
                  <m:oMath xmlns:m="http://schemas.openxmlformats.org/officeDocument/2006/math">
                    <m:r>
                      <a:rPr lang="en-US" sz="1800" i="1">
                        <a:effectLst/>
                        <a:latin typeface="Cambria Math" panose="02040503050406030204" pitchFamily="18" charset="0"/>
                        <a:ea typeface="Times New Roman" panose="02020603050405020304" pitchFamily="18" charset="0"/>
                        <a:cs typeface="Calibri" panose="020F0502020204030204" pitchFamily="34" charset="0"/>
                      </a:rPr>
                      <m:t>⇒</m:t>
                    </m:r>
                    <m:r>
                      <a:rPr lang="en-US" sz="1800" i="1">
                        <a:effectLst/>
                        <a:latin typeface="Cambria Math" panose="02040503050406030204" pitchFamily="18" charset="0"/>
                        <a:ea typeface="Times New Roman" panose="02020603050405020304" pitchFamily="18" charset="0"/>
                        <a:cs typeface="Calibri" panose="020F0502020204030204" pitchFamily="34" charset="0"/>
                      </a:rPr>
                      <m:t>4</m:t>
                    </m:r>
                    <m:r>
                      <a:rPr lang="en-US" sz="1800" i="1">
                        <a:effectLst/>
                        <a:latin typeface="Cambria Math" panose="02040503050406030204" pitchFamily="18" charset="0"/>
                        <a:ea typeface="Times New Roman" panose="02020603050405020304" pitchFamily="18" charset="0"/>
                        <a:cs typeface="Calibri" panose="020F0502020204030204" pitchFamily="34" charset="0"/>
                      </a:rPr>
                      <m:t>Ø</m:t>
                    </m:r>
                    <m:r>
                      <a:rPr lang="en-US" sz="1800" i="1">
                        <a:effectLst/>
                        <a:latin typeface="Cambria Math" panose="02040503050406030204" pitchFamily="18" charset="0"/>
                        <a:ea typeface="Times New Roman" panose="02020603050405020304" pitchFamily="18" charset="0"/>
                        <a:cs typeface="Calibri" panose="020F0502020204030204" pitchFamily="34" charset="0"/>
                      </a:rPr>
                      <m:t>12</m:t>
                    </m:r>
                  </m:oMath>
                </a14:m>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Calibri" panose="020F0502020204030204" pitchFamily="34" charset="0"/>
                  </a:rPr>
                  <a:t>Ash2 = Max {</a:t>
                </a:r>
                <a14:m>
                  <m:oMath xmlns:m="http://schemas.openxmlformats.org/officeDocument/2006/math">
                    <m:r>
                      <a:rPr lang="en-US" sz="1800" i="1">
                        <a:effectLst/>
                        <a:latin typeface="Cambria Math" panose="02040503050406030204" pitchFamily="18" charset="0"/>
                        <a:ea typeface="Calibri" panose="020F0502020204030204" pitchFamily="34" charset="0"/>
                        <a:cs typeface="Calibri" panose="020F0502020204030204" pitchFamily="34" charset="0"/>
                      </a:rPr>
                      <m:t> </m:t>
                    </m:r>
                    <m:f>
                      <m:fPr>
                        <m:ctrlPr>
                          <a:rPr lang="en-US" sz="1800" i="1">
                            <a:effectLst/>
                            <a:latin typeface="Cambria Math" panose="02040503050406030204" pitchFamily="18" charset="0"/>
                            <a:ea typeface="Calibri" panose="020F0502020204030204" pitchFamily="34" charset="0"/>
                            <a:cs typeface="Calibri" panose="020F0502020204030204" pitchFamily="34" charset="0"/>
                          </a:rPr>
                        </m:ctrlPr>
                      </m:fPr>
                      <m:num>
                        <m:r>
                          <a:rPr lang="en-US" sz="1800" i="1">
                            <a:effectLst/>
                            <a:latin typeface="Cambria Math" panose="02040503050406030204" pitchFamily="18" charset="0"/>
                            <a:ea typeface="Calibri" panose="020F0502020204030204" pitchFamily="34" charset="0"/>
                            <a:cs typeface="Calibri" panose="020F0502020204030204" pitchFamily="34" charset="0"/>
                          </a:rPr>
                          <m:t>0</m:t>
                        </m:r>
                        <m:r>
                          <a:rPr lang="en-US" sz="1800" i="1">
                            <a:effectLst/>
                            <a:latin typeface="Cambria Math" panose="02040503050406030204" pitchFamily="18" charset="0"/>
                            <a:ea typeface="Calibri" panose="020F0502020204030204" pitchFamily="34" charset="0"/>
                            <a:cs typeface="Calibri" panose="020F0502020204030204" pitchFamily="34" charset="0"/>
                          </a:rPr>
                          <m:t>.</m:t>
                        </m:r>
                        <m:r>
                          <a:rPr lang="en-US" sz="1800" i="1">
                            <a:effectLst/>
                            <a:latin typeface="Cambria Math" panose="02040503050406030204" pitchFamily="18" charset="0"/>
                            <a:ea typeface="Calibri" panose="020F0502020204030204" pitchFamily="34" charset="0"/>
                            <a:cs typeface="Calibri" panose="020F0502020204030204" pitchFamily="34" charset="0"/>
                          </a:rPr>
                          <m:t>3</m:t>
                        </m:r>
                        <m:r>
                          <a:rPr lang="en-US" sz="1800" i="1">
                            <a:effectLst/>
                            <a:latin typeface="Cambria Math" panose="02040503050406030204" pitchFamily="18" charset="0"/>
                            <a:ea typeface="Calibri" panose="020F0502020204030204" pitchFamily="34" charset="0"/>
                            <a:cs typeface="Calibri" panose="020F0502020204030204" pitchFamily="34" charset="0"/>
                          </a:rPr>
                          <m:t>∗</m:t>
                        </m:r>
                        <m:r>
                          <a:rPr lang="en-US" sz="1800" i="1">
                            <a:effectLst/>
                            <a:latin typeface="Cambria Math" panose="02040503050406030204" pitchFamily="18" charset="0"/>
                            <a:ea typeface="Calibri" panose="020F0502020204030204" pitchFamily="34" charset="0"/>
                            <a:cs typeface="Calibri" panose="020F0502020204030204" pitchFamily="34" charset="0"/>
                          </a:rPr>
                          <m:t>100</m:t>
                        </m:r>
                        <m:r>
                          <a:rPr lang="en-US" sz="1800" i="1">
                            <a:effectLst/>
                            <a:latin typeface="Cambria Math" panose="02040503050406030204" pitchFamily="18" charset="0"/>
                            <a:ea typeface="Calibri" panose="020F0502020204030204" pitchFamily="34" charset="0"/>
                            <a:cs typeface="Calibri" panose="020F0502020204030204" pitchFamily="34" charset="0"/>
                          </a:rPr>
                          <m:t>∗</m:t>
                        </m:r>
                        <m:r>
                          <a:rPr lang="en-US" sz="1800" i="1">
                            <a:effectLst/>
                            <a:latin typeface="Cambria Math" panose="02040503050406030204" pitchFamily="18" charset="0"/>
                            <a:ea typeface="Calibri" panose="020F0502020204030204" pitchFamily="34" charset="0"/>
                            <a:cs typeface="Calibri" panose="020F0502020204030204" pitchFamily="34" charset="0"/>
                          </a:rPr>
                          <m:t>320</m:t>
                        </m:r>
                        <m:r>
                          <a:rPr lang="en-US" sz="1800" i="1">
                            <a:effectLst/>
                            <a:latin typeface="Cambria Math" panose="02040503050406030204" pitchFamily="18" charset="0"/>
                            <a:ea typeface="Calibri" panose="020F0502020204030204" pitchFamily="34" charset="0"/>
                            <a:cs typeface="Calibri" panose="020F0502020204030204" pitchFamily="34" charset="0"/>
                          </a:rPr>
                          <m:t>∗</m:t>
                        </m:r>
                        <m:r>
                          <a:rPr lang="en-US" sz="1800" i="1">
                            <a:effectLst/>
                            <a:latin typeface="Cambria Math" panose="02040503050406030204" pitchFamily="18" charset="0"/>
                            <a:ea typeface="Calibri" panose="020F0502020204030204" pitchFamily="34" charset="0"/>
                            <a:cs typeface="Calibri" panose="020F0502020204030204" pitchFamily="34" charset="0"/>
                          </a:rPr>
                          <m:t>28</m:t>
                        </m:r>
                      </m:num>
                      <m:den>
                        <m:r>
                          <a:rPr lang="en-US" sz="1800" i="1">
                            <a:effectLst/>
                            <a:latin typeface="Cambria Math" panose="02040503050406030204" pitchFamily="18" charset="0"/>
                            <a:ea typeface="Calibri" panose="020F0502020204030204" pitchFamily="34" charset="0"/>
                            <a:cs typeface="Calibri" panose="020F0502020204030204" pitchFamily="34" charset="0"/>
                          </a:rPr>
                          <m:t>414</m:t>
                        </m:r>
                      </m:den>
                    </m:f>
                  </m:oMath>
                </a14:m>
                <a:r>
                  <a:rPr lang="en-US" sz="1800" dirty="0">
                    <a:effectLst/>
                    <a:latin typeface="Times New Roman" panose="02020603050405020304" pitchFamily="18" charset="0"/>
                    <a:ea typeface="Times New Roman" panose="02020603050405020304" pitchFamily="18" charset="0"/>
                    <a:cs typeface="Calibri" panose="020F0502020204030204" pitchFamily="34" charset="0"/>
                  </a:rPr>
                  <a:t> (</a:t>
                </a:r>
                <a14:m>
                  <m:oMath xmlns:m="http://schemas.openxmlformats.org/officeDocument/2006/math">
                    <m:f>
                      <m:fPr>
                        <m:ctrlPr>
                          <a:rPr lang="en-US" sz="1800" i="1">
                            <a:effectLst/>
                            <a:latin typeface="Cambria Math" panose="02040503050406030204" pitchFamily="18" charset="0"/>
                            <a:ea typeface="Times New Roman" panose="02020603050405020304" pitchFamily="18" charset="0"/>
                            <a:cs typeface="Calibri" panose="020F0502020204030204" pitchFamily="34" charset="0"/>
                          </a:rPr>
                        </m:ctrlPr>
                      </m:fPr>
                      <m:num>
                        <m:r>
                          <a:rPr lang="en-US" sz="1800" i="1">
                            <a:effectLst/>
                            <a:latin typeface="Cambria Math" panose="02040503050406030204" pitchFamily="18" charset="0"/>
                            <a:ea typeface="Times New Roman" panose="02020603050405020304" pitchFamily="18" charset="0"/>
                            <a:cs typeface="Calibri" panose="020F0502020204030204" pitchFamily="34" charset="0"/>
                          </a:rPr>
                          <m:t>750</m:t>
                        </m:r>
                        <m:r>
                          <a:rPr lang="en-US" sz="1800" i="1">
                            <a:effectLst/>
                            <a:latin typeface="Cambria Math" panose="02040503050406030204" pitchFamily="18" charset="0"/>
                            <a:ea typeface="Times New Roman" panose="02020603050405020304" pitchFamily="18" charset="0"/>
                            <a:cs typeface="Calibri" panose="020F0502020204030204" pitchFamily="34" charset="0"/>
                          </a:rPr>
                          <m:t>∗</m:t>
                        </m:r>
                        <m:r>
                          <a:rPr lang="en-US" sz="1800" i="1">
                            <a:effectLst/>
                            <a:latin typeface="Cambria Math" panose="02040503050406030204" pitchFamily="18" charset="0"/>
                            <a:ea typeface="Times New Roman" panose="02020603050405020304" pitchFamily="18" charset="0"/>
                            <a:cs typeface="Calibri" panose="020F0502020204030204" pitchFamily="34" charset="0"/>
                          </a:rPr>
                          <m:t>350</m:t>
                        </m:r>
                      </m:num>
                      <m:den>
                        <m:r>
                          <a:rPr lang="en-US" sz="1800" i="1">
                            <a:effectLst/>
                            <a:latin typeface="Cambria Math" panose="02040503050406030204" pitchFamily="18" charset="0"/>
                            <a:ea typeface="Times New Roman" panose="02020603050405020304" pitchFamily="18" charset="0"/>
                            <a:cs typeface="Calibri" panose="020F0502020204030204" pitchFamily="34" charset="0"/>
                          </a:rPr>
                          <m:t>720</m:t>
                        </m:r>
                        <m:r>
                          <a:rPr lang="en-US" sz="1800" i="1">
                            <a:effectLst/>
                            <a:latin typeface="Cambria Math" panose="02040503050406030204" pitchFamily="18" charset="0"/>
                            <a:ea typeface="Times New Roman" panose="02020603050405020304" pitchFamily="18" charset="0"/>
                            <a:cs typeface="Calibri" panose="020F0502020204030204" pitchFamily="34" charset="0"/>
                          </a:rPr>
                          <m:t>∗</m:t>
                        </m:r>
                        <m:r>
                          <a:rPr lang="en-US" sz="1800" i="1">
                            <a:effectLst/>
                            <a:latin typeface="Cambria Math" panose="02040503050406030204" pitchFamily="18" charset="0"/>
                            <a:ea typeface="Times New Roman" panose="02020603050405020304" pitchFamily="18" charset="0"/>
                            <a:cs typeface="Calibri" panose="020F0502020204030204" pitchFamily="34" charset="0"/>
                          </a:rPr>
                          <m:t>320</m:t>
                        </m:r>
                      </m:den>
                    </m:f>
                    <m:r>
                      <a:rPr lang="en-US" sz="1800" i="1">
                        <a:effectLst/>
                        <a:latin typeface="Cambria Math" panose="02040503050406030204" pitchFamily="18" charset="0"/>
                        <a:ea typeface="Times New Roman" panose="02020603050405020304" pitchFamily="18" charset="0"/>
                        <a:cs typeface="Calibri" panose="020F0502020204030204" pitchFamily="34" charset="0"/>
                      </a:rPr>
                      <m:t>−</m:t>
                    </m:r>
                    <m:r>
                      <a:rPr lang="en-US" sz="1800" i="1">
                        <a:effectLst/>
                        <a:latin typeface="Cambria Math" panose="02040503050406030204" pitchFamily="18" charset="0"/>
                        <a:ea typeface="Times New Roman" panose="02020603050405020304" pitchFamily="18" charset="0"/>
                        <a:cs typeface="Calibri" panose="020F0502020204030204" pitchFamily="34" charset="0"/>
                      </a:rPr>
                      <m:t>1</m:t>
                    </m:r>
                    <m:r>
                      <a:rPr lang="en-US" sz="1800" i="1">
                        <a:effectLst/>
                        <a:latin typeface="Cambria Math" panose="02040503050406030204" pitchFamily="18" charset="0"/>
                        <a:ea typeface="Times New Roman" panose="02020603050405020304" pitchFamily="18" charset="0"/>
                        <a:cs typeface="Calibri" panose="020F0502020204030204" pitchFamily="34" charset="0"/>
                      </a:rPr>
                      <m:t>), </m:t>
                    </m:r>
                    <m:f>
                      <m:fPr>
                        <m:ctrlPr>
                          <a:rPr lang="en-US" sz="1800" i="1">
                            <a:effectLst/>
                            <a:latin typeface="Cambria Math" panose="02040503050406030204" pitchFamily="18" charset="0"/>
                            <a:ea typeface="Times New Roman" panose="02020603050405020304" pitchFamily="18" charset="0"/>
                            <a:cs typeface="Calibri" panose="020F0502020204030204" pitchFamily="34" charset="0"/>
                          </a:rPr>
                        </m:ctrlPr>
                      </m:fPr>
                      <m:num>
                        <m:r>
                          <a:rPr lang="en-US" sz="1800" i="1">
                            <a:effectLst/>
                            <a:latin typeface="Cambria Math" panose="02040503050406030204" pitchFamily="18" charset="0"/>
                            <a:ea typeface="Times New Roman" panose="02020603050405020304" pitchFamily="18" charset="0"/>
                            <a:cs typeface="Calibri" panose="020F0502020204030204" pitchFamily="34" charset="0"/>
                          </a:rPr>
                          <m:t>0</m:t>
                        </m:r>
                        <m:r>
                          <a:rPr lang="en-US" sz="1800" i="1">
                            <a:effectLst/>
                            <a:latin typeface="Cambria Math" panose="02040503050406030204" pitchFamily="18" charset="0"/>
                            <a:ea typeface="Times New Roman" panose="02020603050405020304" pitchFamily="18" charset="0"/>
                            <a:cs typeface="Calibri" panose="020F0502020204030204" pitchFamily="34" charset="0"/>
                          </a:rPr>
                          <m:t>.</m:t>
                        </m:r>
                        <m:r>
                          <a:rPr lang="en-US" sz="1800" i="1">
                            <a:effectLst/>
                            <a:latin typeface="Cambria Math" panose="02040503050406030204" pitchFamily="18" charset="0"/>
                            <a:ea typeface="Times New Roman" panose="02020603050405020304" pitchFamily="18" charset="0"/>
                            <a:cs typeface="Calibri" panose="020F0502020204030204" pitchFamily="34" charset="0"/>
                          </a:rPr>
                          <m:t>09</m:t>
                        </m:r>
                        <m:r>
                          <a:rPr lang="en-US" sz="1800" i="1">
                            <a:effectLst/>
                            <a:latin typeface="Cambria Math" panose="02040503050406030204" pitchFamily="18" charset="0"/>
                            <a:ea typeface="Times New Roman" panose="02020603050405020304" pitchFamily="18" charset="0"/>
                            <a:cs typeface="Calibri" panose="020F0502020204030204" pitchFamily="34" charset="0"/>
                          </a:rPr>
                          <m:t>∗</m:t>
                        </m:r>
                        <m:r>
                          <a:rPr lang="en-US" sz="1800" i="1">
                            <a:effectLst/>
                            <a:latin typeface="Cambria Math" panose="02040503050406030204" pitchFamily="18" charset="0"/>
                            <a:ea typeface="Times New Roman" panose="02020603050405020304" pitchFamily="18" charset="0"/>
                            <a:cs typeface="Calibri" panose="020F0502020204030204" pitchFamily="34" charset="0"/>
                          </a:rPr>
                          <m:t>100</m:t>
                        </m:r>
                        <m:r>
                          <a:rPr lang="en-US" sz="1800" i="1">
                            <a:effectLst/>
                            <a:latin typeface="Cambria Math" panose="02040503050406030204" pitchFamily="18" charset="0"/>
                            <a:ea typeface="Times New Roman" panose="02020603050405020304" pitchFamily="18" charset="0"/>
                            <a:cs typeface="Calibri" panose="020F0502020204030204" pitchFamily="34" charset="0"/>
                          </a:rPr>
                          <m:t>∗</m:t>
                        </m:r>
                        <m:r>
                          <a:rPr lang="en-US" sz="1800" i="1">
                            <a:effectLst/>
                            <a:latin typeface="Cambria Math" panose="02040503050406030204" pitchFamily="18" charset="0"/>
                            <a:ea typeface="Times New Roman" panose="02020603050405020304" pitchFamily="18" charset="0"/>
                            <a:cs typeface="Calibri" panose="020F0502020204030204" pitchFamily="34" charset="0"/>
                          </a:rPr>
                          <m:t>320</m:t>
                        </m:r>
                        <m:r>
                          <a:rPr lang="en-US" sz="1800" i="1">
                            <a:effectLst/>
                            <a:latin typeface="Cambria Math" panose="02040503050406030204" pitchFamily="18" charset="0"/>
                            <a:ea typeface="Times New Roman" panose="02020603050405020304" pitchFamily="18" charset="0"/>
                            <a:cs typeface="Calibri" panose="020F0502020204030204" pitchFamily="34" charset="0"/>
                          </a:rPr>
                          <m:t>∗</m:t>
                        </m:r>
                        <m:r>
                          <a:rPr lang="en-US" sz="1800" i="1">
                            <a:effectLst/>
                            <a:latin typeface="Cambria Math" panose="02040503050406030204" pitchFamily="18" charset="0"/>
                            <a:ea typeface="Times New Roman" panose="02020603050405020304" pitchFamily="18" charset="0"/>
                            <a:cs typeface="Calibri" panose="020F0502020204030204" pitchFamily="34" charset="0"/>
                          </a:rPr>
                          <m:t>28</m:t>
                        </m:r>
                      </m:num>
                      <m:den>
                        <m:r>
                          <a:rPr lang="en-US" sz="1800" i="1">
                            <a:effectLst/>
                            <a:latin typeface="Cambria Math" panose="02040503050406030204" pitchFamily="18" charset="0"/>
                            <a:ea typeface="Times New Roman" panose="02020603050405020304" pitchFamily="18" charset="0"/>
                            <a:cs typeface="Calibri" panose="020F0502020204030204" pitchFamily="34" charset="0"/>
                          </a:rPr>
                          <m:t>414</m:t>
                        </m:r>
                      </m:den>
                    </m:f>
                    <m:r>
                      <a:rPr lang="en-US" sz="1800" i="1">
                        <a:effectLst/>
                        <a:latin typeface="Cambria Math" panose="02040503050406030204" pitchFamily="18" charset="0"/>
                        <a:ea typeface="Times New Roman" panose="02020603050405020304" pitchFamily="18" charset="0"/>
                        <a:cs typeface="Calibri" panose="020F0502020204030204" pitchFamily="34" charset="0"/>
                      </a:rPr>
                      <m:t> </m:t>
                    </m:r>
                  </m:oMath>
                </a14:m>
                <a:r>
                  <a:rPr lang="en-US" sz="1800" dirty="0">
                    <a:effectLst/>
                    <a:latin typeface="Times New Roman" panose="02020603050405020304" pitchFamily="18" charset="0"/>
                    <a:ea typeface="Times New Roman" panose="02020603050405020304" pitchFamily="18" charset="0"/>
                    <a:cs typeface="Calibri" panose="020F0502020204030204" pitchFamily="34" charset="0"/>
                  </a:rPr>
                  <a:t>} = 195 mm</a:t>
                </a:r>
                <a:r>
                  <a:rPr lang="en-US" sz="1800" baseline="30000" dirty="0">
                    <a:effectLst/>
                    <a:latin typeface="Times New Roman" panose="02020603050405020304" pitchFamily="18" charset="0"/>
                    <a:ea typeface="Times New Roman" panose="02020603050405020304" pitchFamily="18" charset="0"/>
                    <a:cs typeface="Calibri" panose="020F0502020204030204" pitchFamily="34" charset="0"/>
                  </a:rPr>
                  <a:t>2 </a:t>
                </a:r>
                <a:r>
                  <a:rPr lang="en-US" sz="1800" dirty="0">
                    <a:effectLst/>
                    <a:latin typeface="Times New Roman" panose="02020603050405020304" pitchFamily="18" charset="0"/>
                    <a:ea typeface="Times New Roman" panose="02020603050405020304" pitchFamily="18" charset="0"/>
                    <a:cs typeface="Calibri" panose="020F0502020204030204" pitchFamily="34" charset="0"/>
                  </a:rPr>
                  <a:t> </a:t>
                </a:r>
                <a14:m>
                  <m:oMath xmlns:m="http://schemas.openxmlformats.org/officeDocument/2006/math">
                    <m:r>
                      <a:rPr lang="en-US" sz="1800" i="1">
                        <a:effectLst/>
                        <a:latin typeface="Cambria Math" panose="02040503050406030204" pitchFamily="18" charset="0"/>
                        <a:ea typeface="Times New Roman" panose="02020603050405020304" pitchFamily="18" charset="0"/>
                        <a:cs typeface="Calibri" panose="020F0502020204030204" pitchFamily="34" charset="0"/>
                      </a:rPr>
                      <m:t>⇒</m:t>
                    </m:r>
                    <m:r>
                      <a:rPr lang="en-US" sz="1800" i="1">
                        <a:effectLst/>
                        <a:latin typeface="Cambria Math" panose="02040503050406030204" pitchFamily="18" charset="0"/>
                        <a:ea typeface="Times New Roman" panose="02020603050405020304" pitchFamily="18" charset="0"/>
                        <a:cs typeface="Calibri" panose="020F0502020204030204" pitchFamily="34" charset="0"/>
                      </a:rPr>
                      <m:t>2</m:t>
                    </m:r>
                    <m:r>
                      <a:rPr lang="en-US" sz="1800" i="1">
                        <a:effectLst/>
                        <a:latin typeface="Cambria Math" panose="02040503050406030204" pitchFamily="18" charset="0"/>
                        <a:ea typeface="Times New Roman" panose="02020603050405020304" pitchFamily="18" charset="0"/>
                        <a:cs typeface="Calibri" panose="020F0502020204030204" pitchFamily="34" charset="0"/>
                      </a:rPr>
                      <m:t>Ø</m:t>
                    </m:r>
                    <m:r>
                      <a:rPr lang="en-US" sz="1800" i="1">
                        <a:effectLst/>
                        <a:latin typeface="Cambria Math" panose="02040503050406030204" pitchFamily="18" charset="0"/>
                        <a:ea typeface="Times New Roman" panose="02020603050405020304" pitchFamily="18" charset="0"/>
                        <a:cs typeface="Calibri" panose="020F0502020204030204" pitchFamily="34" charset="0"/>
                      </a:rPr>
                      <m:t>12</m:t>
                    </m:r>
                  </m:oMath>
                </a14:m>
                <a:r>
                  <a:rPr lang="en-US" sz="1800" dirty="0">
                    <a:effectLst/>
                    <a:latin typeface="Times New Roman" panose="02020603050405020304" pitchFamily="18" charset="0"/>
                    <a:ea typeface="Calibri" panose="020F0502020204030204" pitchFamily="34" charset="0"/>
                    <a:cs typeface="Calibri" panose="020F0502020204030204" pitchFamily="34" charset="0"/>
                  </a:rPr>
                  <a:t> </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a:lnSpc>
                    <a:spcPct val="150000"/>
                  </a:lnSpc>
                  <a:spcBef>
                    <a:spcPts val="0"/>
                  </a:spcBef>
                  <a:spcAft>
                    <a:spcPts val="800"/>
                  </a:spcAft>
                </a:pPr>
                <a:r>
                  <a:rPr lang="en-US" sz="1800" dirty="0" err="1">
                    <a:effectLst/>
                    <a:latin typeface="Times New Roman" panose="02020603050405020304" pitchFamily="18" charset="0"/>
                    <a:ea typeface="Calibri" panose="020F0502020204030204" pitchFamily="34" charset="0"/>
                    <a:cs typeface="Calibri" panose="020F0502020204030204" pitchFamily="34" charset="0"/>
                  </a:rPr>
                  <a:t>L</a:t>
                </a:r>
                <a:r>
                  <a:rPr lang="en-US" sz="1800" baseline="-25000" dirty="0" err="1">
                    <a:effectLst/>
                    <a:latin typeface="Times New Roman" panose="02020603050405020304" pitchFamily="18" charset="0"/>
                    <a:ea typeface="Calibri" panose="020F0502020204030204" pitchFamily="34" charset="0"/>
                    <a:cs typeface="Calibri" panose="020F0502020204030204" pitchFamily="34" charset="0"/>
                  </a:rPr>
                  <a:t>d</a:t>
                </a:r>
                <a:r>
                  <a:rPr lang="en-US" sz="1800" dirty="0">
                    <a:effectLst/>
                    <a:latin typeface="Times New Roman" panose="02020603050405020304" pitchFamily="18" charset="0"/>
                    <a:ea typeface="Calibri" panose="020F0502020204030204" pitchFamily="34" charset="0"/>
                    <a:cs typeface="Calibri" panose="020F0502020204030204" pitchFamily="34" charset="0"/>
                  </a:rPr>
                  <a:t> = Max [3000/6 = 500 mm, 750, 450] then </a:t>
                </a:r>
                <a:r>
                  <a:rPr lang="en-US" sz="1800" dirty="0" err="1">
                    <a:effectLst/>
                    <a:latin typeface="Times New Roman" panose="02020603050405020304" pitchFamily="18" charset="0"/>
                    <a:ea typeface="Calibri" panose="020F0502020204030204" pitchFamily="34" charset="0"/>
                    <a:cs typeface="Calibri" panose="020F0502020204030204" pitchFamily="34" charset="0"/>
                  </a:rPr>
                  <a:t>l</a:t>
                </a:r>
                <a:r>
                  <a:rPr lang="en-US" sz="1800" baseline="-25000" dirty="0" err="1">
                    <a:effectLst/>
                    <a:latin typeface="Times New Roman" panose="02020603050405020304" pitchFamily="18" charset="0"/>
                    <a:ea typeface="Calibri" panose="020F0502020204030204" pitchFamily="34" charset="0"/>
                    <a:cs typeface="Calibri" panose="020F0502020204030204" pitchFamily="34" charset="0"/>
                  </a:rPr>
                  <a:t>d</a:t>
                </a:r>
                <a:r>
                  <a:rPr lang="en-US" sz="1800" baseline="-25000" dirty="0">
                    <a:effectLst/>
                    <a:latin typeface="Times New Roman" panose="02020603050405020304" pitchFamily="18" charset="0"/>
                    <a:ea typeface="Calibri" panose="020F0502020204030204" pitchFamily="34" charset="0"/>
                    <a:cs typeface="Calibri" panose="020F0502020204030204" pitchFamily="34" charset="0"/>
                  </a:rPr>
                  <a:t> </a:t>
                </a:r>
                <a:r>
                  <a:rPr lang="en-US" sz="1800" dirty="0">
                    <a:effectLst/>
                    <a:latin typeface="Times New Roman" panose="02020603050405020304" pitchFamily="18" charset="0"/>
                    <a:ea typeface="Calibri" panose="020F0502020204030204" pitchFamily="34" charset="0"/>
                    <a:cs typeface="Calibri" panose="020F0502020204030204" pitchFamily="34" charset="0"/>
                  </a:rPr>
                  <a:t>= 750mm </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a:lnSpc>
                    <a:spcPct val="150000"/>
                  </a:lnSpc>
                  <a:spcBef>
                    <a:spcPts val="0"/>
                  </a:spcBef>
                  <a:spcAft>
                    <a:spcPts val="800"/>
                  </a:spcAft>
                  <a:tabLst>
                    <a:tab pos="1682750" algn="l"/>
                  </a:tabLst>
                </a:pPr>
                <a:r>
                  <a:rPr lang="en-US" sz="1800" dirty="0">
                    <a:effectLst/>
                    <a:latin typeface="Times New Roman" panose="02020603050405020304" pitchFamily="18" charset="0"/>
                    <a:ea typeface="Calibri" panose="020F0502020204030204" pitchFamily="34" charset="0"/>
                    <a:cs typeface="Calibri" panose="020F0502020204030204" pitchFamily="34" charset="0"/>
                  </a:rPr>
                  <a:t>L</a:t>
                </a:r>
                <a:r>
                  <a:rPr lang="en-US" sz="1800" baseline="-25000" dirty="0">
                    <a:effectLst/>
                    <a:latin typeface="Times New Roman" panose="02020603050405020304" pitchFamily="18" charset="0"/>
                    <a:ea typeface="Calibri" panose="020F0502020204030204" pitchFamily="34" charset="0"/>
                    <a:cs typeface="Calibri" panose="020F0502020204030204" pitchFamily="34" charset="0"/>
                  </a:rPr>
                  <a:t>s</a:t>
                </a:r>
                <a:r>
                  <a:rPr lang="en-US" sz="1800" dirty="0">
                    <a:effectLst/>
                    <a:latin typeface="Times New Roman" panose="02020603050405020304" pitchFamily="18" charset="0"/>
                    <a:ea typeface="Calibri" panose="020F0502020204030204" pitchFamily="34" charset="0"/>
                    <a:cs typeface="Calibri" panose="020F0502020204030204" pitchFamily="34" charset="0"/>
                  </a:rPr>
                  <a:t> = 1.3 </a:t>
                </a:r>
                <a:r>
                  <a:rPr lang="en-US" sz="1800" dirty="0" err="1">
                    <a:effectLst/>
                    <a:latin typeface="Times New Roman" panose="02020603050405020304" pitchFamily="18" charset="0"/>
                    <a:ea typeface="Calibri" panose="020F0502020204030204" pitchFamily="34" charset="0"/>
                    <a:cs typeface="Calibri" panose="020F0502020204030204" pitchFamily="34" charset="0"/>
                  </a:rPr>
                  <a:t>l</a:t>
                </a:r>
                <a:r>
                  <a:rPr lang="en-US" sz="1800" baseline="-25000" dirty="0" err="1">
                    <a:effectLst/>
                    <a:latin typeface="Times New Roman" panose="02020603050405020304" pitchFamily="18" charset="0"/>
                    <a:ea typeface="Calibri" panose="020F0502020204030204" pitchFamily="34" charset="0"/>
                    <a:cs typeface="Calibri" panose="020F0502020204030204" pitchFamily="34" charset="0"/>
                  </a:rPr>
                  <a:t>d</a:t>
                </a:r>
                <a:r>
                  <a:rPr lang="en-US" sz="1800" dirty="0">
                    <a:effectLst/>
                    <a:latin typeface="Times New Roman" panose="02020603050405020304" pitchFamily="18" charset="0"/>
                    <a:ea typeface="Calibri" panose="020F0502020204030204" pitchFamily="34" charset="0"/>
                    <a:cs typeface="Calibri" panose="020F0502020204030204" pitchFamily="34" charset="0"/>
                  </a:rPr>
                  <a:t> = 975 mm </a:t>
                </a:r>
                <a14:m>
                  <m:oMath xmlns:m="http://schemas.openxmlformats.org/officeDocument/2006/math">
                    <m:r>
                      <a:rPr lang="en-US" sz="1800" i="1">
                        <a:effectLst/>
                        <a:latin typeface="Cambria Math" panose="02040503050406030204" pitchFamily="18" charset="0"/>
                        <a:ea typeface="Times New Roman" panose="02020603050405020304" pitchFamily="18" charset="0"/>
                        <a:cs typeface="Calibri" panose="020F0502020204030204" pitchFamily="34" charset="0"/>
                      </a:rPr>
                      <m:t>⇒</m:t>
                    </m:r>
                  </m:oMath>
                </a14:m>
                <a:r>
                  <a:rPr lang="en-US" sz="1800" dirty="0">
                    <a:effectLst/>
                    <a:latin typeface="Times New Roman" panose="02020603050405020304" pitchFamily="18" charset="0"/>
                    <a:ea typeface="Times New Roman" panose="02020603050405020304" pitchFamily="18" charset="0"/>
                    <a:cs typeface="Calibri" panose="020F0502020204030204" pitchFamily="34" charset="0"/>
                  </a:rPr>
                  <a:t> use 1 m </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4" name="TextBox 3">
                <a:extLst>
                  <a:ext uri="{FF2B5EF4-FFF2-40B4-BE49-F238E27FC236}">
                    <a16:creationId xmlns:a16="http://schemas.microsoft.com/office/drawing/2014/main" id="{E9AEBD98-84B4-47EF-8D1D-B97154F3A2DE}"/>
                  </a:ext>
                </a:extLst>
              </p:cNvPr>
              <p:cNvSpPr txBox="1">
                <a:spLocks noRot="1" noChangeAspect="1" noMove="1" noResize="1" noEditPoints="1" noAdjustHandles="1" noChangeArrowheads="1" noChangeShapeType="1" noTextEdit="1"/>
              </p:cNvSpPr>
              <p:nvPr/>
            </p:nvSpPr>
            <p:spPr>
              <a:xfrm>
                <a:off x="1229193" y="1364104"/>
                <a:ext cx="8199620" cy="2373470"/>
              </a:xfrm>
              <a:prstGeom prst="rect">
                <a:avLst/>
              </a:prstGeom>
              <a:blipFill>
                <a:blip r:embed="rId2"/>
                <a:stretch>
                  <a:fillRect l="-669" b="-3342"/>
                </a:stretch>
              </a:blipFill>
            </p:spPr>
            <p:txBody>
              <a:bodyPr/>
              <a:lstStyle/>
              <a:p>
                <a:r>
                  <a:rPr lang="en-US">
                    <a:noFill/>
                  </a:rPr>
                  <a:t> </a:t>
                </a:r>
              </a:p>
            </p:txBody>
          </p:sp>
        </mc:Fallback>
      </mc:AlternateContent>
    </p:spTree>
    <p:extLst>
      <p:ext uri="{BB962C8B-B14F-4D97-AF65-F5344CB8AC3E}">
        <p14:creationId xmlns:p14="http://schemas.microsoft.com/office/powerpoint/2010/main" val="630710436"/>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5B5ECA2-F643-4AFD-AD5E-4F056038BD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90125" y="132890"/>
            <a:ext cx="8411749" cy="6592220"/>
          </a:xfrm>
          <a:prstGeom prst="rect">
            <a:avLst/>
          </a:prstGeom>
        </p:spPr>
      </p:pic>
    </p:spTree>
    <p:extLst>
      <p:ext uri="{BB962C8B-B14F-4D97-AF65-F5344CB8AC3E}">
        <p14:creationId xmlns:p14="http://schemas.microsoft.com/office/powerpoint/2010/main" val="6309346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6B03FEB-163E-40C1-AFC2-703DCF1A89B4}"/>
              </a:ext>
            </a:extLst>
          </p:cNvPr>
          <p:cNvSpPr/>
          <p:nvPr/>
        </p:nvSpPr>
        <p:spPr>
          <a:xfrm>
            <a:off x="651334" y="342107"/>
            <a:ext cx="3523722" cy="584775"/>
          </a:xfrm>
          <a:prstGeom prst="rect">
            <a:avLst/>
          </a:prstGeom>
        </p:spPr>
        <p:txBody>
          <a:bodyPr wrap="none">
            <a:spAutoFit/>
          </a:bodyPr>
          <a:lstStyle/>
          <a:p>
            <a:r>
              <a:rPr lang="en-US" sz="3200" dirty="0">
                <a:solidFill>
                  <a:schemeClr val="accent1"/>
                </a:solidFill>
                <a:latin typeface="Times New Roman" panose="02020603050405020304" pitchFamily="18" charset="0"/>
                <a:cs typeface="Times New Roman" panose="02020603050405020304" pitchFamily="18" charset="0"/>
              </a:rPr>
              <a:t>Project description:-</a:t>
            </a:r>
          </a:p>
        </p:txBody>
      </p:sp>
      <p:sp>
        <p:nvSpPr>
          <p:cNvPr id="5" name="Rectangle 4">
            <a:extLst>
              <a:ext uri="{FF2B5EF4-FFF2-40B4-BE49-F238E27FC236}">
                <a16:creationId xmlns:a16="http://schemas.microsoft.com/office/drawing/2014/main" id="{65E0F0E5-3F4C-411C-84BB-2BEA389FB261}"/>
              </a:ext>
            </a:extLst>
          </p:cNvPr>
          <p:cNvSpPr/>
          <p:nvPr/>
        </p:nvSpPr>
        <p:spPr>
          <a:xfrm>
            <a:off x="4175056" y="5789903"/>
            <a:ext cx="2903872" cy="400110"/>
          </a:xfrm>
          <a:prstGeom prst="rect">
            <a:avLst/>
          </a:prstGeom>
        </p:spPr>
        <p:txBody>
          <a:bodyPr wrap="none">
            <a:spAutoFit/>
          </a:bodyPr>
          <a:lstStyle/>
          <a:p>
            <a:r>
              <a:rPr lang="en-US" altLang="ko-KR" sz="2000" dirty="0">
                <a:latin typeface="Times New Roman" panose="02020603050405020304" pitchFamily="18" charset="0"/>
                <a:cs typeface="Times New Roman" panose="02020603050405020304" pitchFamily="18" charset="0"/>
              </a:rPr>
              <a:t>Figure-5: West-south view</a:t>
            </a:r>
            <a:endParaRPr lang="ko-KR" altLang="en-US" sz="2000"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CA673162-58C4-4FB8-9876-0D3B4734FE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01497" y="209839"/>
            <a:ext cx="4941754" cy="5580064"/>
          </a:xfrm>
          <a:prstGeom prst="rect">
            <a:avLst/>
          </a:prstGeom>
        </p:spPr>
      </p:pic>
    </p:spTree>
    <p:extLst>
      <p:ext uri="{BB962C8B-B14F-4D97-AF65-F5344CB8AC3E}">
        <p14:creationId xmlns:p14="http://schemas.microsoft.com/office/powerpoint/2010/main" val="1423008298"/>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A955AF5-728A-4641-85E1-EB248F5D40FC}"/>
              </a:ext>
            </a:extLst>
          </p:cNvPr>
          <p:cNvPicPr/>
          <p:nvPr/>
        </p:nvPicPr>
        <p:blipFill>
          <a:blip r:embed="rId2">
            <a:extLst>
              <a:ext uri="{28A0092B-C50C-407E-A947-70E740481C1C}">
                <a14:useLocalDpi xmlns:a14="http://schemas.microsoft.com/office/drawing/2010/main" val="0"/>
              </a:ext>
            </a:extLst>
          </a:blip>
          <a:stretch>
            <a:fillRect/>
          </a:stretch>
        </p:blipFill>
        <p:spPr>
          <a:xfrm>
            <a:off x="644580" y="194872"/>
            <a:ext cx="3447735" cy="6453265"/>
          </a:xfrm>
          <a:prstGeom prst="rect">
            <a:avLst/>
          </a:prstGeom>
        </p:spPr>
      </p:pic>
      <p:pic>
        <p:nvPicPr>
          <p:cNvPr id="5" name="Picture 4">
            <a:extLst>
              <a:ext uri="{FF2B5EF4-FFF2-40B4-BE49-F238E27FC236}">
                <a16:creationId xmlns:a16="http://schemas.microsoft.com/office/drawing/2014/main" id="{D5919CA6-23AC-4642-B4D4-1825A9D230BD}"/>
              </a:ext>
            </a:extLst>
          </p:cNvPr>
          <p:cNvPicPr/>
          <p:nvPr/>
        </p:nvPicPr>
        <p:blipFill>
          <a:blip r:embed="rId3">
            <a:extLst>
              <a:ext uri="{28A0092B-C50C-407E-A947-70E740481C1C}">
                <a14:useLocalDpi xmlns:a14="http://schemas.microsoft.com/office/drawing/2010/main" val="0"/>
              </a:ext>
            </a:extLst>
          </a:blip>
          <a:stretch>
            <a:fillRect/>
          </a:stretch>
        </p:blipFill>
        <p:spPr>
          <a:xfrm>
            <a:off x="5381817" y="3421504"/>
            <a:ext cx="2357755" cy="2735580"/>
          </a:xfrm>
          <a:prstGeom prst="rect">
            <a:avLst/>
          </a:prstGeom>
        </p:spPr>
      </p:pic>
    </p:spTree>
    <p:extLst>
      <p:ext uri="{BB962C8B-B14F-4D97-AF65-F5344CB8AC3E}">
        <p14:creationId xmlns:p14="http://schemas.microsoft.com/office/powerpoint/2010/main" val="3736758178"/>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sz="4000" dirty="0"/>
              <a:t>Slab reinforcement design</a:t>
            </a:r>
          </a:p>
        </p:txBody>
      </p:sp>
      <mc:AlternateContent xmlns:mc="http://schemas.openxmlformats.org/markup-compatibility/2006" xmlns:a14="http://schemas.microsoft.com/office/drawing/2010/main">
        <mc:Choice Requires="a14">
          <p:sp>
            <p:nvSpPr>
              <p:cNvPr id="3" name="TextBox 2"/>
              <p:cNvSpPr txBox="1"/>
              <p:nvPr/>
            </p:nvSpPr>
            <p:spPr>
              <a:xfrm>
                <a:off x="877824" y="1179576"/>
                <a:ext cx="6455664" cy="4835363"/>
              </a:xfrm>
              <a:prstGeom prst="rect">
                <a:avLst/>
              </a:prstGeom>
              <a:noFill/>
            </p:spPr>
            <p:txBody>
              <a:bodyPr wrap="square" rtlCol="0">
                <a:spAutoFit/>
              </a:bodyPr>
              <a:lstStyle/>
              <a:p>
                <a:pPr marL="285750" indent="-285750">
                  <a:buFont typeface="Arial" panose="020B0604020202020204" pitchFamily="34" charset="0"/>
                  <a:buChar char="•"/>
                </a:pPr>
                <a:r>
                  <a:rPr lang="en-US" dirty="0"/>
                  <a:t>We use ETABS program to distribute slab steel.</a:t>
                </a:r>
              </a:p>
              <a:p>
                <a:r>
                  <a:rPr lang="en-US" dirty="0"/>
                  <a:t>Assume: </a:t>
                </a:r>
              </a:p>
              <a:p>
                <a:r>
                  <a:rPr lang="en-US" dirty="0"/>
                  <a:t>2φ12 for top and bottom</a:t>
                </a:r>
              </a:p>
              <a:p>
                <a:r>
                  <a:rPr lang="en-US" dirty="0"/>
                  <a:t>As = 226.2 mm</a:t>
                </a:r>
                <a:r>
                  <a:rPr lang="en-US" baseline="30000" dirty="0"/>
                  <a:t>2</a:t>
                </a:r>
                <a:endParaRPr lang="en-US" dirty="0"/>
              </a:p>
              <a:p>
                <a:r>
                  <a:rPr lang="en-US" dirty="0"/>
                  <a:t>Mu = (</a:t>
                </a:r>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𝑏</m:t>
                        </m:r>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𝑑</m:t>
                            </m:r>
                          </m:e>
                          <m:sup>
                            <m:r>
                              <a:rPr lang="en-US" i="1">
                                <a:latin typeface="Cambria Math" panose="02040503050406030204" pitchFamily="18" charset="0"/>
                              </a:rPr>
                              <m:t>2</m:t>
                            </m:r>
                          </m:sup>
                        </m:sSup>
                        <m:r>
                          <a:rPr lang="en-US" i="1">
                            <a:latin typeface="Cambria Math" panose="02040503050406030204" pitchFamily="18" charset="0"/>
                          </a:rPr>
                          <m:t>∗</m:t>
                        </m:r>
                        <m:r>
                          <a:rPr lang="en-US" i="1">
                            <a:latin typeface="Cambria Math" panose="02040503050406030204" pitchFamily="18" charset="0"/>
                          </a:rPr>
                          <m:t>𝑓𝑐</m:t>
                        </m:r>
                      </m:num>
                      <m:den>
                        <m:r>
                          <a:rPr lang="en-US" i="1">
                            <a:latin typeface="Cambria Math" panose="02040503050406030204" pitchFamily="18" charset="0"/>
                          </a:rPr>
                          <m:t>2</m:t>
                        </m:r>
                        <m:r>
                          <a:rPr lang="en-US" i="1">
                            <a:latin typeface="Cambria Math" panose="02040503050406030204" pitchFamily="18" charset="0"/>
                          </a:rPr>
                          <m:t>.</m:t>
                        </m:r>
                        <m:r>
                          <a:rPr lang="en-US" i="1">
                            <a:latin typeface="Cambria Math" panose="02040503050406030204" pitchFamily="18" charset="0"/>
                          </a:rPr>
                          <m:t>61</m:t>
                        </m:r>
                      </m:den>
                    </m:f>
                  </m:oMath>
                </a14:m>
                <a:r>
                  <a:rPr lang="en-US" dirty="0"/>
                  <a:t>)*(1 - (1 - </a:t>
                </a:r>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𝐴𝑠</m:t>
                        </m:r>
                        <m:r>
                          <a:rPr lang="en-US" i="1">
                            <a:latin typeface="Cambria Math" panose="02040503050406030204" pitchFamily="18" charset="0"/>
                          </a:rPr>
                          <m:t>∗</m:t>
                        </m:r>
                        <m:r>
                          <a:rPr lang="en-US" i="1">
                            <a:latin typeface="Cambria Math" panose="02040503050406030204" pitchFamily="18" charset="0"/>
                          </a:rPr>
                          <m:t>𝑓𝑦</m:t>
                        </m:r>
                      </m:num>
                      <m:den>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85</m:t>
                        </m:r>
                        <m:r>
                          <a:rPr lang="en-US" i="1">
                            <a:latin typeface="Cambria Math" panose="02040503050406030204" pitchFamily="18" charset="0"/>
                          </a:rPr>
                          <m:t>∗</m:t>
                        </m:r>
                        <m:r>
                          <a:rPr lang="en-US" i="1">
                            <a:latin typeface="Cambria Math" panose="02040503050406030204" pitchFamily="18" charset="0"/>
                          </a:rPr>
                          <m:t>𝑏</m:t>
                        </m:r>
                        <m:r>
                          <a:rPr lang="en-US" i="1">
                            <a:latin typeface="Cambria Math" panose="02040503050406030204" pitchFamily="18" charset="0"/>
                          </a:rPr>
                          <m:t>∗</m:t>
                        </m:r>
                        <m:r>
                          <a:rPr lang="en-US" i="1">
                            <a:latin typeface="Cambria Math" panose="02040503050406030204" pitchFamily="18" charset="0"/>
                          </a:rPr>
                          <m:t>𝑑</m:t>
                        </m:r>
                        <m:r>
                          <a:rPr lang="en-US" i="1">
                            <a:latin typeface="Cambria Math" panose="02040503050406030204" pitchFamily="18" charset="0"/>
                          </a:rPr>
                          <m:t>∗</m:t>
                        </m:r>
                        <m:r>
                          <a:rPr lang="en-US" i="1">
                            <a:latin typeface="Cambria Math" panose="02040503050406030204" pitchFamily="18" charset="0"/>
                          </a:rPr>
                          <m:t>𝑓𝑐</m:t>
                        </m:r>
                      </m:den>
                    </m:f>
                  </m:oMath>
                </a14:m>
                <a:r>
                  <a:rPr lang="en-US" dirty="0"/>
                  <a:t>)</a:t>
                </a:r>
                <a:r>
                  <a:rPr lang="en-US" baseline="30000" dirty="0"/>
                  <a:t>2</a:t>
                </a:r>
                <a:r>
                  <a:rPr lang="en-US" dirty="0"/>
                  <a:t>)</a:t>
                </a:r>
              </a:p>
              <a:p>
                <a:endParaRPr lang="en-US" dirty="0"/>
              </a:p>
              <a:p>
                <a:r>
                  <a:rPr lang="en-US" dirty="0"/>
                  <a:t>= (</a:t>
                </a:r>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150</m:t>
                        </m:r>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210</m:t>
                            </m:r>
                          </m:e>
                          <m:sup>
                            <m:r>
                              <a:rPr lang="en-US" i="1">
                                <a:latin typeface="Cambria Math" panose="02040503050406030204" pitchFamily="18" charset="0"/>
                              </a:rPr>
                              <m:t>2</m:t>
                            </m:r>
                          </m:sup>
                        </m:sSup>
                        <m:r>
                          <a:rPr lang="en-US" i="1">
                            <a:latin typeface="Cambria Math" panose="02040503050406030204" pitchFamily="18" charset="0"/>
                          </a:rPr>
                          <m:t>∗</m:t>
                        </m:r>
                        <m:r>
                          <a:rPr lang="en-US" i="1">
                            <a:latin typeface="Cambria Math" panose="02040503050406030204" pitchFamily="18" charset="0"/>
                          </a:rPr>
                          <m:t>28</m:t>
                        </m:r>
                      </m:num>
                      <m:den>
                        <m:r>
                          <a:rPr lang="en-US" i="1">
                            <a:latin typeface="Cambria Math" panose="02040503050406030204" pitchFamily="18" charset="0"/>
                          </a:rPr>
                          <m:t>2</m:t>
                        </m:r>
                        <m:r>
                          <a:rPr lang="en-US" i="1">
                            <a:latin typeface="Cambria Math" panose="02040503050406030204" pitchFamily="18" charset="0"/>
                          </a:rPr>
                          <m:t>.</m:t>
                        </m:r>
                        <m:r>
                          <a:rPr lang="en-US" i="1">
                            <a:latin typeface="Cambria Math" panose="02040503050406030204" pitchFamily="18" charset="0"/>
                          </a:rPr>
                          <m:t>61</m:t>
                        </m:r>
                      </m:den>
                    </m:f>
                  </m:oMath>
                </a14:m>
                <a:r>
                  <a:rPr lang="en-US" dirty="0"/>
                  <a:t>)*(1 - (1 - </a:t>
                </a:r>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226</m:t>
                        </m:r>
                        <m:r>
                          <a:rPr lang="en-US" i="1">
                            <a:latin typeface="Cambria Math" panose="02040503050406030204" pitchFamily="18" charset="0"/>
                          </a:rPr>
                          <m:t>.</m:t>
                        </m:r>
                        <m:r>
                          <a:rPr lang="en-US" i="1">
                            <a:latin typeface="Cambria Math" panose="02040503050406030204" pitchFamily="18" charset="0"/>
                          </a:rPr>
                          <m:t>2</m:t>
                        </m:r>
                        <m:r>
                          <a:rPr lang="en-US" i="1">
                            <a:latin typeface="Cambria Math" panose="02040503050406030204" pitchFamily="18" charset="0"/>
                          </a:rPr>
                          <m:t>∗</m:t>
                        </m:r>
                        <m:r>
                          <a:rPr lang="en-US" i="1">
                            <a:latin typeface="Cambria Math" panose="02040503050406030204" pitchFamily="18" charset="0"/>
                          </a:rPr>
                          <m:t>420</m:t>
                        </m:r>
                      </m:num>
                      <m:den>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85</m:t>
                        </m:r>
                        <m:r>
                          <a:rPr lang="en-US" i="1">
                            <a:latin typeface="Cambria Math" panose="02040503050406030204" pitchFamily="18" charset="0"/>
                          </a:rPr>
                          <m:t>∗</m:t>
                        </m:r>
                        <m:r>
                          <a:rPr lang="en-US" i="1">
                            <a:latin typeface="Cambria Math" panose="02040503050406030204" pitchFamily="18" charset="0"/>
                          </a:rPr>
                          <m:t>150</m:t>
                        </m:r>
                        <m:r>
                          <a:rPr lang="en-US" i="1">
                            <a:latin typeface="Cambria Math" panose="02040503050406030204" pitchFamily="18" charset="0"/>
                          </a:rPr>
                          <m:t>∗</m:t>
                        </m:r>
                        <m:r>
                          <a:rPr lang="en-US" i="1">
                            <a:latin typeface="Cambria Math" panose="02040503050406030204" pitchFamily="18" charset="0"/>
                          </a:rPr>
                          <m:t>210</m:t>
                        </m:r>
                        <m:r>
                          <a:rPr lang="en-US" i="1">
                            <a:latin typeface="Cambria Math" panose="02040503050406030204" pitchFamily="18" charset="0"/>
                          </a:rPr>
                          <m:t>∗</m:t>
                        </m:r>
                        <m:r>
                          <a:rPr lang="en-US" i="1">
                            <a:latin typeface="Cambria Math" panose="02040503050406030204" pitchFamily="18" charset="0"/>
                          </a:rPr>
                          <m:t>28</m:t>
                        </m:r>
                      </m:den>
                    </m:f>
                  </m:oMath>
                </a14:m>
                <a:r>
                  <a:rPr lang="en-US" dirty="0"/>
                  <a:t>)</a:t>
                </a:r>
                <a:r>
                  <a:rPr lang="en-US" baseline="30000" dirty="0"/>
                  <a:t>2</a:t>
                </a:r>
                <a:r>
                  <a:rPr lang="en-US" dirty="0"/>
                  <a:t>) = 16.85 </a:t>
                </a:r>
                <a:r>
                  <a:rPr lang="en-US" dirty="0" err="1"/>
                  <a:t>kN.m</a:t>
                </a:r>
                <a:endParaRPr lang="en-US" dirty="0"/>
              </a:p>
              <a:p>
                <a:endParaRPr lang="en-US" dirty="0"/>
              </a:p>
              <a:p>
                <a:r>
                  <a:rPr lang="en-US" dirty="0"/>
                  <a:t>For one rib Mu = 16.85/0.55 = 30.64 </a:t>
                </a:r>
                <a:r>
                  <a:rPr lang="en-US" dirty="0" err="1"/>
                  <a:t>kN.m</a:t>
                </a:r>
                <a:r>
                  <a:rPr lang="en-US" dirty="0"/>
                  <a:t>/m</a:t>
                </a:r>
              </a:p>
              <a:p>
                <a:endParaRPr lang="en-US" dirty="0"/>
              </a:p>
              <a:p>
                <a:r>
                  <a:rPr lang="en-US" dirty="0"/>
                  <a:t>We compare this value with ETABS and we use different steel section so there is no problems and the design is economical.</a:t>
                </a:r>
              </a:p>
              <a:p>
                <a:endParaRPr lang="en-US" dirty="0"/>
              </a:p>
              <a:p>
                <a:endParaRPr lang="en-US" dirty="0"/>
              </a:p>
              <a:p>
                <a:pPr marL="285750" indent="-285750">
                  <a:buFont typeface="Arial" panose="020B0604020202020204" pitchFamily="34" charset="0"/>
                  <a:buChar char="•"/>
                </a:pPr>
                <a:endParaRPr lang="en-US" dirty="0"/>
              </a:p>
              <a:p>
                <a:endParaRPr lang="en-US" dirty="0"/>
              </a:p>
            </p:txBody>
          </p:sp>
        </mc:Choice>
        <mc:Fallback xmlns="">
          <p:sp>
            <p:nvSpPr>
              <p:cNvPr id="3" name="TextBox 2"/>
              <p:cNvSpPr txBox="1">
                <a:spLocks noRot="1" noChangeAspect="1" noMove="1" noResize="1" noEditPoints="1" noAdjustHandles="1" noChangeArrowheads="1" noChangeShapeType="1" noTextEdit="1"/>
              </p:cNvSpPr>
              <p:nvPr/>
            </p:nvSpPr>
            <p:spPr>
              <a:xfrm>
                <a:off x="877824" y="1179576"/>
                <a:ext cx="6455664" cy="4835363"/>
              </a:xfrm>
              <a:prstGeom prst="rect">
                <a:avLst/>
              </a:prstGeom>
              <a:blipFill>
                <a:blip r:embed="rId2"/>
                <a:stretch>
                  <a:fillRect l="-755" t="-757" r="-1322"/>
                </a:stretch>
              </a:blipFill>
            </p:spPr>
            <p:txBody>
              <a:bodyPr/>
              <a:lstStyle/>
              <a:p>
                <a:r>
                  <a:rPr lang="en-US">
                    <a:noFill/>
                  </a:rPr>
                  <a:t> </a:t>
                </a:r>
              </a:p>
            </p:txBody>
          </p:sp>
        </mc:Fallback>
      </mc:AlternateContent>
      <p:sp>
        <p:nvSpPr>
          <p:cNvPr id="4" name="TextBox 3"/>
          <p:cNvSpPr txBox="1"/>
          <p:nvPr/>
        </p:nvSpPr>
        <p:spPr>
          <a:xfrm>
            <a:off x="6976872" y="1011502"/>
            <a:ext cx="4681728" cy="2920418"/>
          </a:xfrm>
          <a:prstGeom prst="rect">
            <a:avLst/>
          </a:prstGeom>
          <a:noFill/>
        </p:spPr>
        <p:txBody>
          <a:bodyPr wrap="square" rtlCol="0">
            <a:spAutoFit/>
          </a:bodyPr>
          <a:lstStyle/>
          <a:p>
            <a:endParaRPr lang="en-US" dirty="0"/>
          </a:p>
        </p:txBody>
      </p:sp>
      <p:pic>
        <p:nvPicPr>
          <p:cNvPr id="6" name="Picture 5"/>
          <p:cNvPicPr>
            <a:picLocks noChangeAspect="1"/>
          </p:cNvPicPr>
          <p:nvPr/>
        </p:nvPicPr>
        <p:blipFill>
          <a:blip r:embed="rId3"/>
          <a:stretch>
            <a:fillRect/>
          </a:stretch>
        </p:blipFill>
        <p:spPr>
          <a:xfrm>
            <a:off x="7510843" y="382906"/>
            <a:ext cx="3970401" cy="5589400"/>
          </a:xfrm>
          <a:prstGeom prst="rect">
            <a:avLst/>
          </a:prstGeom>
        </p:spPr>
      </p:pic>
    </p:spTree>
    <p:extLst>
      <p:ext uri="{BB962C8B-B14F-4D97-AF65-F5344CB8AC3E}">
        <p14:creationId xmlns:p14="http://schemas.microsoft.com/office/powerpoint/2010/main" val="3387051213"/>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sz="4000" dirty="0"/>
              <a:t>Slab reinforcement design</a:t>
            </a:r>
          </a:p>
        </p:txBody>
      </p:sp>
      <p:pic>
        <p:nvPicPr>
          <p:cNvPr id="3" name="Picture 2"/>
          <p:cNvPicPr>
            <a:picLocks noChangeAspect="1"/>
          </p:cNvPicPr>
          <p:nvPr/>
        </p:nvPicPr>
        <p:blipFill>
          <a:blip r:embed="rId2"/>
          <a:stretch>
            <a:fillRect/>
          </a:stretch>
        </p:blipFill>
        <p:spPr>
          <a:xfrm>
            <a:off x="2162747" y="1011503"/>
            <a:ext cx="6011989" cy="5427602"/>
          </a:xfrm>
          <a:prstGeom prst="rect">
            <a:avLst/>
          </a:prstGeom>
        </p:spPr>
      </p:pic>
    </p:spTree>
    <p:extLst>
      <p:ext uri="{BB962C8B-B14F-4D97-AF65-F5344CB8AC3E}">
        <p14:creationId xmlns:p14="http://schemas.microsoft.com/office/powerpoint/2010/main" val="1720298119"/>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DDFBA54-47CB-46C6-8A88-0B00276E011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12278" y="306882"/>
            <a:ext cx="7316929" cy="6341339"/>
          </a:xfrm>
          <a:prstGeom prst="rect">
            <a:avLst/>
          </a:prstGeom>
        </p:spPr>
      </p:pic>
    </p:spTree>
    <p:extLst>
      <p:ext uri="{BB962C8B-B14F-4D97-AF65-F5344CB8AC3E}">
        <p14:creationId xmlns:p14="http://schemas.microsoft.com/office/powerpoint/2010/main" val="3726246055"/>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91A8284-C9E6-4741-9E49-15D435FA592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14206" y="485364"/>
            <a:ext cx="6363588" cy="5887272"/>
          </a:xfrm>
          <a:prstGeom prst="rect">
            <a:avLst/>
          </a:prstGeom>
        </p:spPr>
      </p:pic>
    </p:spTree>
    <p:extLst>
      <p:ext uri="{BB962C8B-B14F-4D97-AF65-F5344CB8AC3E}">
        <p14:creationId xmlns:p14="http://schemas.microsoft.com/office/powerpoint/2010/main" val="1833291478"/>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sz="4000" dirty="0"/>
              <a:t>Hock at ends for top steel: </a:t>
            </a:r>
          </a:p>
        </p:txBody>
      </p:sp>
      <p:sp>
        <p:nvSpPr>
          <p:cNvPr id="3" name="TextBox 2"/>
          <p:cNvSpPr txBox="1"/>
          <p:nvPr/>
        </p:nvSpPr>
        <p:spPr>
          <a:xfrm>
            <a:off x="1060704" y="1207008"/>
            <a:ext cx="4773168" cy="2031325"/>
          </a:xfrm>
          <a:prstGeom prst="rect">
            <a:avLst/>
          </a:prstGeom>
          <a:noFill/>
        </p:spPr>
        <p:txBody>
          <a:bodyPr wrap="square" rtlCol="0">
            <a:spAutoFit/>
          </a:bodyPr>
          <a:lstStyle/>
          <a:p>
            <a:r>
              <a:rPr lang="en-US" dirty="0"/>
              <a:t>According to figure:</a:t>
            </a:r>
          </a:p>
          <a:p>
            <a:endParaRPr lang="en-US" dirty="0"/>
          </a:p>
          <a:p>
            <a:r>
              <a:rPr lang="en-US" dirty="0"/>
              <a:t>The largest diameter of steel we use φ24 so:</a:t>
            </a:r>
          </a:p>
          <a:p>
            <a:endParaRPr lang="en-US" dirty="0"/>
          </a:p>
          <a:p>
            <a:r>
              <a:rPr lang="en-US" dirty="0"/>
              <a:t>Hock length = 24*19 = 456 mm use 460 mm</a:t>
            </a:r>
          </a:p>
          <a:p>
            <a:endParaRPr lang="en-US" dirty="0"/>
          </a:p>
          <a:p>
            <a:endParaRPr lang="en-US" dirty="0"/>
          </a:p>
        </p:txBody>
      </p:sp>
      <p:pic>
        <p:nvPicPr>
          <p:cNvPr id="4" name="Picture 3"/>
          <p:cNvPicPr/>
          <p:nvPr/>
        </p:nvPicPr>
        <p:blipFill>
          <a:blip r:embed="rId2"/>
          <a:stretch>
            <a:fillRect/>
          </a:stretch>
        </p:blipFill>
        <p:spPr>
          <a:xfrm>
            <a:off x="6912864" y="649378"/>
            <a:ext cx="3666744" cy="4133088"/>
          </a:xfrm>
          <a:prstGeom prst="rect">
            <a:avLst/>
          </a:prstGeom>
        </p:spPr>
      </p:pic>
      <p:pic>
        <p:nvPicPr>
          <p:cNvPr id="7" name="Picture 6">
            <a:extLst>
              <a:ext uri="{FF2B5EF4-FFF2-40B4-BE49-F238E27FC236}">
                <a16:creationId xmlns:a16="http://schemas.microsoft.com/office/drawing/2014/main" id="{16AB353C-876B-47A4-867F-FD8515A19D3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46796" y="3555959"/>
            <a:ext cx="3369615" cy="1690597"/>
          </a:xfrm>
          <a:prstGeom prst="rect">
            <a:avLst/>
          </a:prstGeom>
        </p:spPr>
      </p:pic>
    </p:spTree>
    <p:extLst>
      <p:ext uri="{BB962C8B-B14F-4D97-AF65-F5344CB8AC3E}">
        <p14:creationId xmlns:p14="http://schemas.microsoft.com/office/powerpoint/2010/main" val="1183826570"/>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sz="4000" dirty="0"/>
              <a:t>Shear design:</a:t>
            </a:r>
          </a:p>
        </p:txBody>
      </p:sp>
      <mc:AlternateContent xmlns:mc="http://schemas.openxmlformats.org/markup-compatibility/2006" xmlns:a14="http://schemas.microsoft.com/office/drawing/2010/main">
        <mc:Choice Requires="a14">
          <p:sp>
            <p:nvSpPr>
              <p:cNvPr id="3" name="TextBox 2"/>
              <p:cNvSpPr txBox="1"/>
              <p:nvPr/>
            </p:nvSpPr>
            <p:spPr>
              <a:xfrm>
                <a:off x="1078992" y="1444752"/>
                <a:ext cx="6409944" cy="1503425"/>
              </a:xfrm>
              <a:prstGeom prst="rect">
                <a:avLst/>
              </a:prstGeom>
              <a:noFill/>
            </p:spPr>
            <p:txBody>
              <a:bodyPr wrap="square" rtlCol="0">
                <a:spAutoFit/>
              </a:bodyPr>
              <a:lstStyle/>
              <a:p>
                <a:r>
                  <a:rPr lang="en-US" dirty="0" err="1"/>
                  <a:t>φVc</a:t>
                </a:r>
                <a:r>
                  <a:rPr lang="en-US" dirty="0"/>
                  <a:t> = (0.75*b*d)/6 = (0.75*</a:t>
                </a:r>
                <a14:m>
                  <m:oMath xmlns:m="http://schemas.openxmlformats.org/officeDocument/2006/math">
                    <m:rad>
                      <m:radPr>
                        <m:degHide m:val="on"/>
                        <m:ctrlPr>
                          <a:rPr lang="en-US" i="1">
                            <a:latin typeface="Cambria Math" panose="02040503050406030204" pitchFamily="18" charset="0"/>
                          </a:rPr>
                        </m:ctrlPr>
                      </m:radPr>
                      <m:deg/>
                      <m:e>
                        <m:r>
                          <a:rPr lang="en-US" i="1">
                            <a:latin typeface="Cambria Math" panose="02040503050406030204" pitchFamily="18" charset="0"/>
                          </a:rPr>
                          <m:t>28</m:t>
                        </m:r>
                      </m:e>
                    </m:rad>
                  </m:oMath>
                </a14:m>
                <a:r>
                  <a:rPr lang="en-US" dirty="0"/>
                  <a:t>*150*210)/(6*1000) = 20.8 </a:t>
                </a:r>
                <a:r>
                  <a:rPr lang="en-US" dirty="0" err="1"/>
                  <a:t>kN</a:t>
                </a:r>
                <a:endParaRPr lang="en-US" dirty="0"/>
              </a:p>
              <a:p>
                <a:endParaRPr lang="en-US" dirty="0"/>
              </a:p>
              <a:p>
                <a:r>
                  <a:rPr lang="en-US" dirty="0"/>
                  <a:t>for one rib  = 20.8/0.55 = 37.88 </a:t>
                </a:r>
                <a:r>
                  <a:rPr lang="en-US" dirty="0" err="1"/>
                  <a:t>kN</a:t>
                </a:r>
                <a:r>
                  <a:rPr lang="en-US" dirty="0"/>
                  <a:t>/m</a:t>
                </a:r>
              </a:p>
              <a:p>
                <a:endParaRPr lang="en-US" dirty="0"/>
              </a:p>
              <a:p>
                <a:endParaRPr lang="en-US" dirty="0"/>
              </a:p>
            </p:txBody>
          </p:sp>
        </mc:Choice>
        <mc:Fallback xmlns="">
          <p:sp>
            <p:nvSpPr>
              <p:cNvPr id="3" name="TextBox 2"/>
              <p:cNvSpPr txBox="1">
                <a:spLocks noRot="1" noChangeAspect="1" noMove="1" noResize="1" noEditPoints="1" noAdjustHandles="1" noChangeArrowheads="1" noChangeShapeType="1" noTextEdit="1"/>
              </p:cNvSpPr>
              <p:nvPr/>
            </p:nvSpPr>
            <p:spPr>
              <a:xfrm>
                <a:off x="1078992" y="1444752"/>
                <a:ext cx="6409944" cy="1503425"/>
              </a:xfrm>
              <a:prstGeom prst="rect">
                <a:avLst/>
              </a:prstGeom>
              <a:blipFill>
                <a:blip r:embed="rId2"/>
                <a:stretch>
                  <a:fillRect l="-760"/>
                </a:stretch>
              </a:blipFill>
            </p:spPr>
            <p:txBody>
              <a:bodyPr/>
              <a:lstStyle/>
              <a:p>
                <a:r>
                  <a:rPr lang="en-US">
                    <a:noFill/>
                  </a:rPr>
                  <a:t> </a:t>
                </a:r>
              </a:p>
            </p:txBody>
          </p:sp>
        </mc:Fallback>
      </mc:AlternateContent>
      <p:pic>
        <p:nvPicPr>
          <p:cNvPr id="4" name="Picture 3"/>
          <p:cNvPicPr/>
          <p:nvPr/>
        </p:nvPicPr>
        <p:blipFill>
          <a:blip r:embed="rId3"/>
          <a:stretch>
            <a:fillRect/>
          </a:stretch>
        </p:blipFill>
        <p:spPr>
          <a:xfrm>
            <a:off x="972443" y="2305304"/>
            <a:ext cx="6681085" cy="3427984"/>
          </a:xfrm>
          <a:prstGeom prst="rect">
            <a:avLst/>
          </a:prstGeom>
        </p:spPr>
      </p:pic>
      <p:sp>
        <p:nvSpPr>
          <p:cNvPr id="5" name="TextBox 4"/>
          <p:cNvSpPr txBox="1"/>
          <p:nvPr/>
        </p:nvSpPr>
        <p:spPr>
          <a:xfrm>
            <a:off x="798707" y="5947509"/>
            <a:ext cx="7622917" cy="646331"/>
          </a:xfrm>
          <a:prstGeom prst="rect">
            <a:avLst/>
          </a:prstGeom>
          <a:noFill/>
        </p:spPr>
        <p:txBody>
          <a:bodyPr wrap="square" rtlCol="0">
            <a:spAutoFit/>
          </a:bodyPr>
          <a:lstStyle/>
          <a:p>
            <a:r>
              <a:rPr lang="en-US" dirty="0"/>
              <a:t>There is some values more than 37.88 </a:t>
            </a:r>
            <a:r>
              <a:rPr lang="en-US" dirty="0" err="1"/>
              <a:t>kN</a:t>
            </a:r>
            <a:r>
              <a:rPr lang="en-US" dirty="0"/>
              <a:t>/m so we will design for shear</a:t>
            </a:r>
          </a:p>
          <a:p>
            <a:endParaRPr lang="en-US" dirty="0"/>
          </a:p>
        </p:txBody>
      </p:sp>
    </p:spTree>
    <p:extLst>
      <p:ext uri="{BB962C8B-B14F-4D97-AF65-F5344CB8AC3E}">
        <p14:creationId xmlns:p14="http://schemas.microsoft.com/office/powerpoint/2010/main" val="1491206657"/>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sz="4000" dirty="0"/>
              <a:t>Shear design:</a:t>
            </a:r>
          </a:p>
        </p:txBody>
      </p:sp>
      <p:sp>
        <p:nvSpPr>
          <p:cNvPr id="3" name="TextBox 2"/>
          <p:cNvSpPr txBox="1"/>
          <p:nvPr/>
        </p:nvSpPr>
        <p:spPr>
          <a:xfrm>
            <a:off x="795528" y="1234440"/>
            <a:ext cx="7379208" cy="3416320"/>
          </a:xfrm>
          <a:prstGeom prst="rect">
            <a:avLst/>
          </a:prstGeom>
          <a:noFill/>
        </p:spPr>
        <p:txBody>
          <a:bodyPr wrap="square" rtlCol="0">
            <a:spAutoFit/>
          </a:bodyPr>
          <a:lstStyle/>
          <a:p>
            <a:r>
              <a:rPr lang="en-US" dirty="0"/>
              <a:t>Assuming to put stirrups φ10</a:t>
            </a:r>
          </a:p>
          <a:p>
            <a:r>
              <a:rPr lang="en-US" dirty="0"/>
              <a:t>Av = 5</a:t>
            </a:r>
            <a:r>
              <a:rPr lang="en-US" baseline="30000" dirty="0"/>
              <a:t>2</a:t>
            </a:r>
            <a:r>
              <a:rPr lang="en-US" dirty="0"/>
              <a:t>*π*2 = 157 mm</a:t>
            </a:r>
            <a:r>
              <a:rPr lang="en-US" baseline="30000" dirty="0"/>
              <a:t>2</a:t>
            </a:r>
            <a:endParaRPr lang="en-US" dirty="0"/>
          </a:p>
          <a:p>
            <a:r>
              <a:rPr lang="en-US" dirty="0"/>
              <a:t>S = 300 mm … 4 φ10 /m</a:t>
            </a:r>
          </a:p>
          <a:p>
            <a:endParaRPr lang="en-US" dirty="0"/>
          </a:p>
          <a:p>
            <a:r>
              <a:rPr lang="en-US" dirty="0"/>
              <a:t>Vs = (Av/S)*</a:t>
            </a:r>
            <a:r>
              <a:rPr lang="en-US" dirty="0" err="1"/>
              <a:t>fy</a:t>
            </a:r>
            <a:r>
              <a:rPr lang="en-US" dirty="0"/>
              <a:t>*d = ((157/300)*420*210)/1000 = 46.16 </a:t>
            </a:r>
            <a:r>
              <a:rPr lang="en-US" dirty="0" err="1"/>
              <a:t>kN</a:t>
            </a:r>
            <a:endParaRPr lang="en-US" dirty="0"/>
          </a:p>
          <a:p>
            <a:endParaRPr lang="en-US" dirty="0"/>
          </a:p>
          <a:p>
            <a:r>
              <a:rPr lang="en-US" dirty="0"/>
              <a:t> and for one meter = 46.16*4 = 184.6 </a:t>
            </a:r>
            <a:r>
              <a:rPr lang="en-US" dirty="0" err="1"/>
              <a:t>kN</a:t>
            </a:r>
            <a:r>
              <a:rPr lang="en-US" dirty="0"/>
              <a:t>/m</a:t>
            </a:r>
          </a:p>
          <a:p>
            <a:endParaRPr lang="en-US" dirty="0"/>
          </a:p>
          <a:p>
            <a:r>
              <a:rPr lang="en-US" dirty="0"/>
              <a:t>The value that we will check in Safe = 184.6 + 37.88 = 222.5 </a:t>
            </a:r>
            <a:r>
              <a:rPr lang="en-US" dirty="0" err="1"/>
              <a:t>kN</a:t>
            </a:r>
            <a:r>
              <a:rPr lang="en-US" dirty="0"/>
              <a:t>/m</a:t>
            </a:r>
          </a:p>
          <a:p>
            <a:endParaRPr lang="en-US" dirty="0"/>
          </a:p>
          <a:p>
            <a:endParaRPr lang="en-US" dirty="0"/>
          </a:p>
          <a:p>
            <a:endParaRPr lang="en-US" dirty="0"/>
          </a:p>
        </p:txBody>
      </p:sp>
      <p:pic>
        <p:nvPicPr>
          <p:cNvPr id="4" name="Picture 3"/>
          <p:cNvPicPr/>
          <p:nvPr/>
        </p:nvPicPr>
        <p:blipFill>
          <a:blip r:embed="rId2"/>
          <a:stretch>
            <a:fillRect/>
          </a:stretch>
        </p:blipFill>
        <p:spPr>
          <a:xfrm>
            <a:off x="2328672" y="3753939"/>
            <a:ext cx="5215128" cy="2948613"/>
          </a:xfrm>
          <a:prstGeom prst="rect">
            <a:avLst/>
          </a:prstGeom>
        </p:spPr>
      </p:pic>
    </p:spTree>
    <p:extLst>
      <p:ext uri="{BB962C8B-B14F-4D97-AF65-F5344CB8AC3E}">
        <p14:creationId xmlns:p14="http://schemas.microsoft.com/office/powerpoint/2010/main" val="1410626096"/>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sz="4000" dirty="0"/>
              <a:t>Footing design:</a:t>
            </a:r>
          </a:p>
        </p:txBody>
      </p:sp>
      <p:sp>
        <p:nvSpPr>
          <p:cNvPr id="3" name="TextBox 2"/>
          <p:cNvSpPr txBox="1"/>
          <p:nvPr/>
        </p:nvSpPr>
        <p:spPr>
          <a:xfrm>
            <a:off x="972443" y="1152144"/>
            <a:ext cx="8421624" cy="923330"/>
          </a:xfrm>
          <a:prstGeom prst="rect">
            <a:avLst/>
          </a:prstGeom>
          <a:noFill/>
        </p:spPr>
        <p:txBody>
          <a:bodyPr wrap="square" rtlCol="0">
            <a:spAutoFit/>
          </a:bodyPr>
          <a:lstStyle/>
          <a:p>
            <a:r>
              <a:rPr lang="en-US" dirty="0"/>
              <a:t>We use Safe program to design footings, first we transfer the load on base and combinations from ETABS to Safe.</a:t>
            </a:r>
          </a:p>
          <a:p>
            <a:endParaRPr lang="en-US" dirty="0"/>
          </a:p>
        </p:txBody>
      </p:sp>
      <p:pic>
        <p:nvPicPr>
          <p:cNvPr id="4" name="Picture 3"/>
          <p:cNvPicPr/>
          <p:nvPr/>
        </p:nvPicPr>
        <p:blipFill>
          <a:blip r:embed="rId2"/>
          <a:stretch>
            <a:fillRect/>
          </a:stretch>
        </p:blipFill>
        <p:spPr>
          <a:xfrm>
            <a:off x="6582222" y="1810258"/>
            <a:ext cx="4408170" cy="4279900"/>
          </a:xfrm>
          <a:prstGeom prst="rect">
            <a:avLst/>
          </a:prstGeom>
        </p:spPr>
      </p:pic>
    </p:spTree>
    <p:extLst>
      <p:ext uri="{BB962C8B-B14F-4D97-AF65-F5344CB8AC3E}">
        <p14:creationId xmlns:p14="http://schemas.microsoft.com/office/powerpoint/2010/main" val="4012217946"/>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sz="4000" dirty="0"/>
              <a:t>Foundation checks:</a:t>
            </a:r>
          </a:p>
        </p:txBody>
      </p:sp>
      <p:sp>
        <p:nvSpPr>
          <p:cNvPr id="3" name="TextBox 2"/>
          <p:cNvSpPr txBox="1"/>
          <p:nvPr/>
        </p:nvSpPr>
        <p:spPr>
          <a:xfrm>
            <a:off x="972443" y="1344168"/>
            <a:ext cx="4276213" cy="2308324"/>
          </a:xfrm>
          <a:prstGeom prst="rect">
            <a:avLst/>
          </a:prstGeom>
          <a:noFill/>
        </p:spPr>
        <p:txBody>
          <a:bodyPr wrap="square" rtlCol="0">
            <a:spAutoFit/>
          </a:bodyPr>
          <a:lstStyle/>
          <a:p>
            <a:pPr marL="342900" indent="-342900">
              <a:buFont typeface="+mj-lt"/>
              <a:buAutoNum type="arabicPeriod"/>
            </a:pPr>
            <a:r>
              <a:rPr lang="en-US" dirty="0"/>
              <a:t>Geotechnical checks:</a:t>
            </a:r>
          </a:p>
          <a:p>
            <a:endParaRPr lang="en-US" dirty="0"/>
          </a:p>
          <a:p>
            <a:r>
              <a:rPr lang="en-US" dirty="0"/>
              <a:t>Settlement check ∆ &lt; ∆ all = 25 mm</a:t>
            </a:r>
          </a:p>
          <a:p>
            <a:endParaRPr lang="en-US" dirty="0"/>
          </a:p>
          <a:p>
            <a:r>
              <a:rPr lang="en-US" dirty="0"/>
              <a:t>We show service gravity with Earth Quick combination</a:t>
            </a:r>
          </a:p>
          <a:p>
            <a:endParaRPr lang="en-US" dirty="0"/>
          </a:p>
          <a:p>
            <a:pPr marL="342900" indent="-342900">
              <a:buFont typeface="+mj-lt"/>
              <a:buAutoNum type="arabicPeriod"/>
            </a:pPr>
            <a:endParaRPr lang="en-US" dirty="0"/>
          </a:p>
        </p:txBody>
      </p:sp>
      <p:pic>
        <p:nvPicPr>
          <p:cNvPr id="4" name="Picture 3"/>
          <p:cNvPicPr/>
          <p:nvPr/>
        </p:nvPicPr>
        <p:blipFill>
          <a:blip r:embed="rId2"/>
          <a:stretch>
            <a:fillRect/>
          </a:stretch>
        </p:blipFill>
        <p:spPr>
          <a:xfrm>
            <a:off x="5766816" y="1664362"/>
            <a:ext cx="5599176" cy="3125534"/>
          </a:xfrm>
          <a:prstGeom prst="rect">
            <a:avLst/>
          </a:prstGeom>
        </p:spPr>
      </p:pic>
      <p:sp>
        <p:nvSpPr>
          <p:cNvPr id="5" name="TextBox 4"/>
          <p:cNvSpPr txBox="1"/>
          <p:nvPr/>
        </p:nvSpPr>
        <p:spPr>
          <a:xfrm>
            <a:off x="972443" y="3502152"/>
            <a:ext cx="4120765" cy="1097280"/>
          </a:xfrm>
          <a:prstGeom prst="rect">
            <a:avLst/>
          </a:prstGeom>
          <a:noFill/>
        </p:spPr>
        <p:txBody>
          <a:bodyPr wrap="square" rtlCol="0">
            <a:spAutoFit/>
          </a:bodyPr>
          <a:lstStyle/>
          <a:p>
            <a:endParaRPr lang="en-US" dirty="0"/>
          </a:p>
        </p:txBody>
      </p:sp>
    </p:spTree>
    <p:extLst>
      <p:ext uri="{BB962C8B-B14F-4D97-AF65-F5344CB8AC3E}">
        <p14:creationId xmlns:p14="http://schemas.microsoft.com/office/powerpoint/2010/main" val="595764227"/>
      </p:ext>
    </p:extLst>
  </p:cSld>
  <p:clrMapOvr>
    <a:masterClrMapping/>
  </p:clrMapOvr>
</p:sld>
</file>

<file path=ppt/theme/theme1.xml><?xml version="1.0" encoding="utf-8"?>
<a:theme xmlns:a="http://schemas.openxmlformats.org/drawingml/2006/main" name="Cover and End Slide Master">
  <a:themeElements>
    <a:clrScheme name="allppt-construction">
      <a:dk1>
        <a:sysClr val="windowText" lastClr="000000"/>
      </a:dk1>
      <a:lt1>
        <a:sysClr val="window" lastClr="FFFFFF"/>
      </a:lt1>
      <a:dk2>
        <a:srgbClr val="44546A"/>
      </a:dk2>
      <a:lt2>
        <a:srgbClr val="E7E6E6"/>
      </a:lt2>
      <a:accent1>
        <a:srgbClr val="F27900"/>
      </a:accent1>
      <a:accent2>
        <a:srgbClr val="E7E5E6"/>
      </a:accent2>
      <a:accent3>
        <a:srgbClr val="BBC0C3"/>
      </a:accent3>
      <a:accent4>
        <a:srgbClr val="A0A5AA"/>
      </a:accent4>
      <a:accent5>
        <a:srgbClr val="7D7D7D"/>
      </a:accent5>
      <a:accent6>
        <a:srgbClr val="5E5E5E"/>
      </a:accent6>
      <a:hlink>
        <a:srgbClr val="262626"/>
      </a:hlink>
      <a:folHlink>
        <a:srgbClr val="262626"/>
      </a:folHlink>
    </a:clrScheme>
    <a:fontScheme name="MAX-THEME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nts Slide Master">
  <a:themeElements>
    <a:clrScheme name="allppt-construction">
      <a:dk1>
        <a:sysClr val="windowText" lastClr="000000"/>
      </a:dk1>
      <a:lt1>
        <a:sysClr val="window" lastClr="FFFFFF"/>
      </a:lt1>
      <a:dk2>
        <a:srgbClr val="44546A"/>
      </a:dk2>
      <a:lt2>
        <a:srgbClr val="E7E6E6"/>
      </a:lt2>
      <a:accent1>
        <a:srgbClr val="F27900"/>
      </a:accent1>
      <a:accent2>
        <a:srgbClr val="E7E5E6"/>
      </a:accent2>
      <a:accent3>
        <a:srgbClr val="BBC0C3"/>
      </a:accent3>
      <a:accent4>
        <a:srgbClr val="A0A5AA"/>
      </a:accent4>
      <a:accent5>
        <a:srgbClr val="7D7D7D"/>
      </a:accent5>
      <a:accent6>
        <a:srgbClr val="5E5E5E"/>
      </a:accent6>
      <a:hlink>
        <a:srgbClr val="262626"/>
      </a:hlink>
      <a:folHlink>
        <a:srgbClr val="262626"/>
      </a:folHlink>
    </a:clrScheme>
    <a:fontScheme name="MAX-THEME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Section Break Slide Master">
  <a:themeElements>
    <a:clrScheme name="allppt-construction">
      <a:dk1>
        <a:sysClr val="windowText" lastClr="000000"/>
      </a:dk1>
      <a:lt1>
        <a:sysClr val="window" lastClr="FFFFFF"/>
      </a:lt1>
      <a:dk2>
        <a:srgbClr val="44546A"/>
      </a:dk2>
      <a:lt2>
        <a:srgbClr val="E7E6E6"/>
      </a:lt2>
      <a:accent1>
        <a:srgbClr val="F27900"/>
      </a:accent1>
      <a:accent2>
        <a:srgbClr val="E7E5E6"/>
      </a:accent2>
      <a:accent3>
        <a:srgbClr val="BBC0C3"/>
      </a:accent3>
      <a:accent4>
        <a:srgbClr val="A0A5AA"/>
      </a:accent4>
      <a:accent5>
        <a:srgbClr val="7D7D7D"/>
      </a:accent5>
      <a:accent6>
        <a:srgbClr val="5E5E5E"/>
      </a:accent6>
      <a:hlink>
        <a:srgbClr val="262626"/>
      </a:hlink>
      <a:folHlink>
        <a:srgbClr val="262626"/>
      </a:folHlink>
    </a:clrScheme>
    <a:fontScheme name="MAX-THEME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14870</TotalTime>
  <Words>3932</Words>
  <Application>Microsoft Office PowerPoint</Application>
  <PresentationFormat>Widescreen</PresentationFormat>
  <Paragraphs>702</Paragraphs>
  <Slides>111</Slides>
  <Notes>0</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111</vt:i4>
      </vt:variant>
    </vt:vector>
  </HeadingPairs>
  <TitlesOfParts>
    <vt:vector size="119" baseType="lpstr">
      <vt:lpstr>Arial</vt:lpstr>
      <vt:lpstr>Calibri</vt:lpstr>
      <vt:lpstr>Cambria Math</vt:lpstr>
      <vt:lpstr>Times New Roman</vt:lpstr>
      <vt:lpstr>Wingdings</vt:lpstr>
      <vt:lpstr>Cover and End Slide Master</vt:lpstr>
      <vt:lpstr>Contents Slide Master</vt:lpstr>
      <vt:lpstr>Section Break Slide Master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Allppt.com;Googleslidesppt.com</dc:creator>
  <cp:lastModifiedBy>odayy odeh</cp:lastModifiedBy>
  <cp:revision>399</cp:revision>
  <dcterms:created xsi:type="dcterms:W3CDTF">2018-04-24T17:14:44Z</dcterms:created>
  <dcterms:modified xsi:type="dcterms:W3CDTF">2021-01-07T00:14:34Z</dcterms:modified>
</cp:coreProperties>
</file>