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6" r:id="rId1"/>
  </p:sldMasterIdLst>
  <p:notesMasterIdLst>
    <p:notesMasterId r:id="rId32"/>
  </p:notesMasterIdLst>
  <p:sldIdLst>
    <p:sldId id="257" r:id="rId2"/>
    <p:sldId id="258" r:id="rId3"/>
    <p:sldId id="261" r:id="rId4"/>
    <p:sldId id="262" r:id="rId5"/>
    <p:sldId id="271" r:id="rId6"/>
    <p:sldId id="264" r:id="rId7"/>
    <p:sldId id="267" r:id="rId8"/>
    <p:sldId id="268" r:id="rId9"/>
    <p:sldId id="281" r:id="rId10"/>
    <p:sldId id="272" r:id="rId11"/>
    <p:sldId id="266" r:id="rId12"/>
    <p:sldId id="291" r:id="rId13"/>
    <p:sldId id="292" r:id="rId14"/>
    <p:sldId id="274" r:id="rId15"/>
    <p:sldId id="289" r:id="rId16"/>
    <p:sldId id="276" r:id="rId17"/>
    <p:sldId id="275" r:id="rId18"/>
    <p:sldId id="277" r:id="rId19"/>
    <p:sldId id="278" r:id="rId20"/>
    <p:sldId id="280" r:id="rId21"/>
    <p:sldId id="279" r:id="rId22"/>
    <p:sldId id="282" r:id="rId23"/>
    <p:sldId id="286" r:id="rId24"/>
    <p:sldId id="294" r:id="rId25"/>
    <p:sldId id="283" r:id="rId26"/>
    <p:sldId id="284" r:id="rId27"/>
    <p:sldId id="288" r:id="rId28"/>
    <p:sldId id="296" r:id="rId29"/>
    <p:sldId id="295" r:id="rId30"/>
    <p:sldId id="293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142EEE-170D-4C8C-AE1E-13CC256CA8EE}" type="datetimeFigureOut">
              <a:rPr lang="en-US" smtClean="0"/>
              <a:t>1/13/2019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0118FA-28BB-453B-A426-4034AF60D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73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118FA-28BB-453B-A426-4034AF60D5D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1441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1/13/2019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7165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3587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32129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71569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60511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56990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10101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19102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6980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smtClean="0"/>
              <a:t>1/13/2019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6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3830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1/13/2019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604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424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0531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213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2635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658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1/13/2019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81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  <p:sldLayoutId id="214748372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7" Type="http://schemas.openxmlformats.org/officeDocument/2006/relationships/image" Target="../media/image74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7" Type="http://schemas.openxmlformats.org/officeDocument/2006/relationships/image" Target="../media/image8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9.png"/><Relationship Id="rId5" Type="http://schemas.openxmlformats.org/officeDocument/2006/relationships/image" Target="../media/image88.png"/><Relationship Id="rId4" Type="http://schemas.openxmlformats.org/officeDocument/2006/relationships/image" Target="../media/image80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5" Type="http://schemas.openxmlformats.org/officeDocument/2006/relationships/image" Target="../media/image2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0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1501" y="612845"/>
            <a:ext cx="10582274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 rtl="1"/>
            <a:r>
              <a:rPr lang="en-US" dirty="0"/>
              <a:t/>
            </a:r>
            <a:br>
              <a:rPr lang="en-US" dirty="0"/>
            </a:br>
            <a:r>
              <a:rPr lang="en-US" altLang="ar-SA" b="1" dirty="0">
                <a:latin typeface="Constantia" panose="02030602050306030303" pitchFamily="18" charset="0"/>
              </a:rPr>
              <a:t/>
            </a:r>
            <a:br>
              <a:rPr lang="en-US" altLang="ar-SA" b="1" dirty="0">
                <a:latin typeface="Constantia" panose="02030602050306030303" pitchFamily="18" charset="0"/>
              </a:rPr>
            </a:br>
            <a:r>
              <a:rPr lang="en-US" altLang="ar-SA" b="1" dirty="0">
                <a:latin typeface="Constantia" panose="02030602050306030303" pitchFamily="18" charset="0"/>
              </a:rPr>
              <a:t>Faculty Of Engineering</a:t>
            </a:r>
            <a:br>
              <a:rPr lang="en-US" altLang="ar-SA" b="1" dirty="0">
                <a:latin typeface="Constantia" panose="02030602050306030303" pitchFamily="18" charset="0"/>
              </a:rPr>
            </a:br>
            <a:r>
              <a:rPr lang="en-US" altLang="ar-SA" b="1" dirty="0">
                <a:latin typeface="Constantia" panose="02030602050306030303" pitchFamily="18" charset="0"/>
              </a:rPr>
              <a:t>Civil Engineering Department</a:t>
            </a:r>
          </a:p>
          <a:p>
            <a:pPr algn="ctr" rtl="1"/>
            <a:r>
              <a:rPr lang="en-US" altLang="ar-SA" b="1" dirty="0">
                <a:solidFill>
                  <a:schemeClr val="accent2">
                    <a:lumMod val="75000"/>
                  </a:schemeClr>
                </a:solidFill>
                <a:latin typeface="Constantia" panose="02030602050306030303" pitchFamily="18" charset="0"/>
              </a:rPr>
              <a:t/>
            </a:r>
            <a:br>
              <a:rPr lang="en-US" altLang="ar-SA" b="1" dirty="0">
                <a:solidFill>
                  <a:schemeClr val="accent2">
                    <a:lumMod val="75000"/>
                  </a:schemeClr>
                </a:solidFill>
                <a:latin typeface="Constantia" panose="02030602050306030303" pitchFamily="18" charset="0"/>
              </a:rPr>
            </a:br>
            <a:r>
              <a:rPr lang="en-US" altLang="ar-SA" b="1" dirty="0">
                <a:solidFill>
                  <a:schemeClr val="accent2">
                    <a:lumMod val="75000"/>
                  </a:schemeClr>
                </a:solidFill>
                <a:latin typeface="Constantia" panose="02030602050306030303" pitchFamily="18" charset="0"/>
              </a:rPr>
              <a:t>    </a:t>
            </a:r>
            <a:r>
              <a:rPr lang="en-US" sz="2400" b="1" dirty="0">
                <a:solidFill>
                  <a:srgbClr val="FF0000"/>
                </a:solidFill>
              </a:rPr>
              <a:t>Design of a Wastewater and Stormwater Collection Networks for Part of </a:t>
            </a:r>
            <a:r>
              <a:rPr lang="en-US" sz="2400" b="1" dirty="0" err="1">
                <a:solidFill>
                  <a:srgbClr val="FF0000"/>
                </a:solidFill>
              </a:rPr>
              <a:t>Ya’bad</a:t>
            </a:r>
            <a:r>
              <a:rPr lang="en-US" sz="2400" b="1" dirty="0">
                <a:solidFill>
                  <a:srgbClr val="FF0000"/>
                </a:solidFill>
              </a:rPr>
              <a:t> Village</a:t>
            </a:r>
          </a:p>
          <a:p>
            <a:pPr algn="ctr" rtl="1"/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dirty="0"/>
              <a:t/>
            </a:r>
            <a:br>
              <a:rPr lang="en-US" dirty="0"/>
            </a:br>
            <a:r>
              <a:rPr lang="en-US" b="1" dirty="0"/>
              <a:t>Graduation Project  </a:t>
            </a:r>
            <a:r>
              <a:rPr lang="en-US" sz="2000" b="1" dirty="0"/>
              <a:t>2</a:t>
            </a:r>
            <a:r>
              <a:rPr lang="ar-SA" dirty="0"/>
              <a:t/>
            </a:r>
            <a:br>
              <a:rPr lang="ar-SA" dirty="0"/>
            </a:br>
            <a:r>
              <a:rPr lang="en-US" dirty="0">
                <a:solidFill>
                  <a:srgbClr val="FF0000"/>
                </a:solidFill>
              </a:rPr>
              <a:t>Prepared by:</a:t>
            </a:r>
            <a:r>
              <a:rPr lang="en-US" dirty="0"/>
              <a:t/>
            </a:r>
            <a:br>
              <a:rPr lang="en-US" dirty="0"/>
            </a:br>
            <a:r>
              <a:rPr lang="en-US" b="1" dirty="0" err="1"/>
              <a:t>Alaa</a:t>
            </a:r>
            <a:r>
              <a:rPr lang="en-US" b="1" dirty="0"/>
              <a:t>’ M. </a:t>
            </a:r>
            <a:r>
              <a:rPr lang="en-US" b="1" dirty="0" err="1"/>
              <a:t>Hirzallah</a:t>
            </a:r>
            <a:r>
              <a:rPr lang="en-US" b="1" dirty="0"/>
              <a:t> </a:t>
            </a:r>
            <a:br>
              <a:rPr lang="en-US" b="1" dirty="0"/>
            </a:br>
            <a:r>
              <a:rPr lang="en-US" b="1" dirty="0"/>
              <a:t>Noor M. </a:t>
            </a:r>
            <a:r>
              <a:rPr lang="en-US" b="1" dirty="0" err="1"/>
              <a:t>Alshiekh</a:t>
            </a:r>
            <a:r>
              <a:rPr lang="en-US" b="1" dirty="0"/>
              <a:t> </a:t>
            </a:r>
            <a:r>
              <a:rPr lang="ar-SA" dirty="0"/>
              <a:t/>
            </a:r>
            <a:br>
              <a:rPr lang="ar-SA" dirty="0"/>
            </a:br>
            <a:r>
              <a:rPr lang="en-US" dirty="0">
                <a:solidFill>
                  <a:srgbClr val="FF0000"/>
                </a:solidFill>
              </a:rPr>
              <a:t>Supervised by: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b="1" dirty="0"/>
              <a:t>Dr. Mohammad N. </a:t>
            </a:r>
            <a:r>
              <a:rPr lang="en-US" b="1" dirty="0" err="1"/>
              <a:t>Almasri</a:t>
            </a:r>
            <a:endParaRPr lang="en-US" b="1" dirty="0"/>
          </a:p>
          <a:p>
            <a:pPr algn="ctr" rtl="1"/>
            <a:endParaRPr lang="en-US" dirty="0"/>
          </a:p>
        </p:txBody>
      </p:sp>
      <p:pic>
        <p:nvPicPr>
          <p:cNvPr id="3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85631" y="612845"/>
            <a:ext cx="1754013" cy="176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5006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F27DA07-15A4-4B16-914B-6C6579C7789D}"/>
              </a:ext>
            </a:extLst>
          </p:cNvPr>
          <p:cNvSpPr/>
          <p:nvPr/>
        </p:nvSpPr>
        <p:spPr>
          <a:xfrm>
            <a:off x="609600" y="684583"/>
            <a:ext cx="109728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b="1" dirty="0">
                <a:latin typeface="Andalus" panose="02020603050405020304" pitchFamily="18" charset="-78"/>
                <a:cs typeface="Andalus" panose="02020603050405020304" pitchFamily="18" charset="-78"/>
              </a:rPr>
              <a:t>Constrains (For WW collection network ):</a:t>
            </a:r>
          </a:p>
          <a:p>
            <a:endParaRPr lang="en-US" sz="2800" b="1" dirty="0">
              <a:cs typeface="Andalus" panose="02020603050405020304" pitchFamily="18" charset="-78"/>
            </a:endParaRPr>
          </a:p>
          <a:p>
            <a:endParaRPr lang="en-US" sz="2800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sz="1400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sz="14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6798AA7-7E58-483B-BD19-45BEDE1B4D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0324" y="2064251"/>
            <a:ext cx="3012458" cy="2397066"/>
          </a:xfrm>
          <a:prstGeom prst="ellipse">
            <a:avLst/>
          </a:prstGeom>
          <a:ln w="190500" cap="rnd">
            <a:solidFill>
              <a:srgbClr val="92D05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E2D1163-589F-4C60-A306-0EE728788F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78097" y="2002421"/>
            <a:ext cx="3146699" cy="2520726"/>
          </a:xfrm>
          <a:prstGeom prst="ellipse">
            <a:avLst/>
          </a:prstGeom>
          <a:ln w="190500" cap="rnd">
            <a:solidFill>
              <a:srgbClr val="92D05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EF05A91-8DF4-4E24-8006-EEC06D976F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7204" y="1916709"/>
            <a:ext cx="3146699" cy="2520726"/>
          </a:xfrm>
          <a:prstGeom prst="ellipse">
            <a:avLst/>
          </a:prstGeom>
          <a:ln w="190500" cap="rnd">
            <a:solidFill>
              <a:srgbClr val="92D05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5856185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46702B0-0A50-4375-B5A0-1610ACBBA036}"/>
              </a:ext>
            </a:extLst>
          </p:cNvPr>
          <p:cNvSpPr txBox="1"/>
          <p:nvPr/>
        </p:nvSpPr>
        <p:spPr>
          <a:xfrm>
            <a:off x="754602" y="719686"/>
            <a:ext cx="10673917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b="1" dirty="0">
                <a:latin typeface="Andalus" panose="02020603050405020304" pitchFamily="18" charset="-78"/>
                <a:cs typeface="Andalus" panose="02020603050405020304" pitchFamily="18" charset="-78"/>
              </a:rPr>
              <a:t>Rational Method:</a:t>
            </a:r>
          </a:p>
          <a:p>
            <a:r>
              <a:rPr lang="en-US" b="1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</a:p>
          <a:p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The rational method is a simple formula for the estimation of peak flow rate from small urban and rural catchment areas such as </a:t>
            </a:r>
            <a:r>
              <a:rPr lang="en-US" dirty="0" err="1">
                <a:latin typeface="Andalus" panose="02020603050405020304" pitchFamily="18" charset="-78"/>
                <a:cs typeface="Andalus" panose="02020603050405020304" pitchFamily="18" charset="-78"/>
              </a:rPr>
              <a:t>Ya’bad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 Village.</a:t>
            </a:r>
          </a:p>
          <a:p>
            <a:r>
              <a:rPr lang="en-US" sz="2000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</a:p>
          <a:p>
            <a:endParaRPr lang="en-US" sz="2800" b="1" dirty="0"/>
          </a:p>
          <a:p>
            <a:r>
              <a:rPr lang="en-US" b="1" dirty="0">
                <a:solidFill>
                  <a:srgbClr val="FF0000"/>
                </a:solidFill>
                <a:cs typeface="Andalus" panose="02020603050405020304" pitchFamily="18" charset="-78"/>
              </a:rPr>
              <a:t>It depends on 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FF0000"/>
                </a:solidFill>
                <a:cs typeface="Andalus" panose="02020603050405020304" pitchFamily="18" charset="-78"/>
              </a:rPr>
              <a:t> </a:t>
            </a:r>
            <a:r>
              <a:rPr lang="en-US" sz="2000" b="1" dirty="0">
                <a:solidFill>
                  <a:srgbClr val="FF0000"/>
                </a:solidFill>
                <a:cs typeface="Andalus" panose="02020603050405020304" pitchFamily="18" charset="-78"/>
              </a:rPr>
              <a:t>Frequency.</a:t>
            </a:r>
            <a:endParaRPr lang="en-US" sz="2000" dirty="0">
              <a:solidFill>
                <a:srgbClr val="FF0000"/>
              </a:solidFill>
              <a:cs typeface="Andalus" panose="02020603050405020304" pitchFamily="18" charset="-78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rgbClr val="FF0000"/>
                </a:solidFill>
                <a:cs typeface="Andalus" panose="02020603050405020304" pitchFamily="18" charset="-78"/>
              </a:rPr>
              <a:t>Rainfall intensity</a:t>
            </a:r>
            <a:endParaRPr lang="en-US" sz="2000" dirty="0">
              <a:solidFill>
                <a:srgbClr val="FF0000"/>
              </a:solidFill>
              <a:cs typeface="Andalus" panose="02020603050405020304" pitchFamily="18" charset="-78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rgbClr val="FF0000"/>
                </a:solidFill>
                <a:cs typeface="Andalus" panose="02020603050405020304" pitchFamily="18" charset="-78"/>
              </a:rPr>
              <a:t>Runoff coefficient</a:t>
            </a:r>
            <a:endParaRPr lang="en-US" sz="2000" dirty="0">
              <a:solidFill>
                <a:srgbClr val="FF0000"/>
              </a:solidFill>
              <a:cs typeface="Andalus" panose="02020603050405020304" pitchFamily="18" charset="-78"/>
            </a:endParaRPr>
          </a:p>
          <a:p>
            <a:endParaRPr lang="en-US" sz="2000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1E2CE85-D9AF-43B6-9B3C-B7FE53D8F7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0962" y="2317675"/>
            <a:ext cx="7945515" cy="382063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E27F58D-F77D-4969-9DE1-51012B3957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891798">
            <a:off x="742793" y="4253855"/>
            <a:ext cx="1981372" cy="143268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A96C86A-EFEE-4ECD-91B6-E67895B6E7DF}"/>
              </a:ext>
            </a:extLst>
          </p:cNvPr>
          <p:cNvSpPr txBox="1"/>
          <p:nvPr/>
        </p:nvSpPr>
        <p:spPr>
          <a:xfrm>
            <a:off x="6277991" y="1935403"/>
            <a:ext cx="2071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Rainfall Intensity: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26134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69A1E76-18D2-42F5-9B94-80591C699F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1879" y="741704"/>
            <a:ext cx="9706634" cy="537459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1877422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2AC8491-44C2-4B19-8120-0A6603B60449}"/>
              </a:ext>
            </a:extLst>
          </p:cNvPr>
          <p:cNvSpPr txBox="1"/>
          <p:nvPr/>
        </p:nvSpPr>
        <p:spPr>
          <a:xfrm>
            <a:off x="745724" y="701336"/>
            <a:ext cx="10457895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b="1" dirty="0">
                <a:latin typeface="Andalus" panose="02020603050405020304" pitchFamily="18" charset="-78"/>
                <a:cs typeface="Andalus" panose="02020603050405020304" pitchFamily="18" charset="-78"/>
              </a:rPr>
              <a:t>Runoff coefficient:</a:t>
            </a:r>
          </a:p>
          <a:p>
            <a:endParaRPr lang="en-US" sz="1100" b="1" dirty="0"/>
          </a:p>
          <a:p>
            <a:r>
              <a:rPr lang="en-US" sz="2000" dirty="0">
                <a:latin typeface="Andalus" panose="02020603050405020304" pitchFamily="18" charset="-78"/>
                <a:cs typeface="Andalus" panose="02020603050405020304" pitchFamily="18" charset="-78"/>
              </a:rPr>
              <a:t>Is a ratio between the runoff volume and the average rate of rainfall depth over a given duration.</a:t>
            </a:r>
          </a:p>
          <a:p>
            <a:endParaRPr lang="en-US" sz="28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dirty="0"/>
          </a:p>
          <a:p>
            <a:r>
              <a:rPr lang="en-US" dirty="0"/>
              <a:t>The C values we used in our design: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Streets = 0.8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Olive trees = 0.3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Residential areas = 0.7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Cemeteries = 0.2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CF1C8D1-CE45-4677-8627-12DD284B7B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302636">
            <a:off x="5755742" y="1926369"/>
            <a:ext cx="4078577" cy="399932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2EE4E816-7CE1-442A-B0C5-FF589D9F2256}"/>
                  </a:ext>
                </a:extLst>
              </p:cNvPr>
              <p:cNvSpPr/>
              <p:nvPr/>
            </p:nvSpPr>
            <p:spPr>
              <a:xfrm>
                <a:off x="3020050" y="4126434"/>
                <a:ext cx="2227528" cy="1322773"/>
              </a:xfrm>
              <a:prstGeom prst="ellipse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lang="en-US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subHide m:val="on"/>
                          <m:supHide m:val="on"/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num>
                            <m:den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den>
                          </m:f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2EE4E816-7CE1-442A-B0C5-FF589D9F225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0050" y="4126434"/>
                <a:ext cx="2227528" cy="1322773"/>
              </a:xfrm>
              <a:prstGeom prst="ellipse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683173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278C2D2-47CB-4BBD-BF53-DF10C34F5407}"/>
              </a:ext>
            </a:extLst>
          </p:cNvPr>
          <p:cNvSpPr/>
          <p:nvPr/>
        </p:nvSpPr>
        <p:spPr>
          <a:xfrm>
            <a:off x="624840" y="685800"/>
            <a:ext cx="11033760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latin typeface="Andalus" panose="02020603050405020304" pitchFamily="18" charset="-78"/>
                <a:cs typeface="Andalus" panose="02020603050405020304" pitchFamily="18" charset="-78"/>
              </a:rPr>
              <a:t>How  did we calculate the loads(For stormwater network ) ?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FF0000"/>
                </a:solidFill>
              </a:rPr>
              <a:t>Using GIS, we drew catchments for each catch basin in the network depending on elevations, in order to calculate their areas. 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FF0000"/>
                </a:solidFill>
              </a:rPr>
              <a:t>We calculated each area using the Calculation Geometry function in GIS.</a:t>
            </a:r>
          </a:p>
          <a:p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sz="28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973D573-6DBD-4E14-A689-54EF971B003C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47640"/>
          <a:stretch/>
        </p:blipFill>
        <p:spPr bwMode="auto">
          <a:xfrm>
            <a:off x="8538009" y="1793795"/>
            <a:ext cx="2266115" cy="4314042"/>
          </a:xfrm>
          <a:prstGeom prst="rect">
            <a:avLst/>
          </a:prstGeom>
          <a:ln w="88900" cap="sq" cmpd="thickThin">
            <a:solidFill>
              <a:schemeClr val="accent4"/>
            </a:solidFill>
            <a:prstDash val="solid"/>
            <a:miter lim="800000"/>
          </a:ln>
          <a:effectLst>
            <a:glow rad="101600">
              <a:schemeClr val="accent4">
                <a:satMod val="175000"/>
                <a:alpha val="40000"/>
              </a:schemeClr>
            </a:glow>
            <a:innerShdw blurRad="76200">
              <a:srgbClr val="000000"/>
            </a:innerShdw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54E7C32-6D18-478A-B88C-38E732130242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033" y="2294497"/>
            <a:ext cx="6516610" cy="3877703"/>
          </a:xfrm>
          <a:prstGeom prst="rect">
            <a:avLst/>
          </a:prstGeom>
          <a:ln w="88900" cap="sq" cmpd="thickThin">
            <a:solidFill>
              <a:schemeClr val="accent4"/>
            </a:solidFill>
            <a:prstDash val="solid"/>
            <a:miter lim="800000"/>
          </a:ln>
          <a:effectLst>
            <a:glow rad="101600">
              <a:schemeClr val="accent4">
                <a:satMod val="175000"/>
                <a:alpha val="40000"/>
              </a:schemeClr>
            </a:glow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960706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13AC5F7-B484-45A6-A960-389E17CFA62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487"/>
          <a:stretch/>
        </p:blipFill>
        <p:spPr>
          <a:xfrm>
            <a:off x="8944849" y="244743"/>
            <a:ext cx="3182388" cy="313475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59A45AB-A9CF-446D-BBC2-120EF310DDC5}"/>
              </a:ext>
            </a:extLst>
          </p:cNvPr>
          <p:cNvSpPr txBox="1"/>
          <p:nvPr/>
        </p:nvSpPr>
        <p:spPr>
          <a:xfrm>
            <a:off x="4475235" y="809398"/>
            <a:ext cx="54331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Calculating Runoff Coefficient, C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C553D08-6071-41FA-8A78-5548FDA1A9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436" y="607425"/>
            <a:ext cx="3741347" cy="301027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052E7D8-FCF1-4B80-BE83-66859BABFB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5414" y="3429000"/>
            <a:ext cx="3741347" cy="292373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6E071D3-CC88-43F7-BB31-F1CE6ED077F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09616" y="2423603"/>
            <a:ext cx="4360743" cy="313475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glow rad="139700">
              <a:schemeClr val="accent4">
                <a:satMod val="175000"/>
                <a:alpha val="40000"/>
              </a:schemeClr>
            </a:glow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 prst="relaxedInset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566987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3D167E2-4639-4895-B4DB-209B83250E7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09" y="1663949"/>
            <a:ext cx="5020105" cy="3753464"/>
          </a:xfrm>
          <a:prstGeom prst="rect">
            <a:avLst/>
          </a:prstGeom>
          <a:ln>
            <a:noFill/>
          </a:ln>
          <a:effectLst>
            <a:glow rad="139700">
              <a:schemeClr val="accent4">
                <a:satMod val="175000"/>
                <a:alpha val="40000"/>
              </a:schemeClr>
            </a:glow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573DAA-84DE-4981-A284-6842892EC10C}"/>
              </a:ext>
            </a:extLst>
          </p:cNvPr>
          <p:cNvSpPr txBox="1"/>
          <p:nvPr/>
        </p:nvSpPr>
        <p:spPr>
          <a:xfrm>
            <a:off x="3645763" y="869712"/>
            <a:ext cx="49004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Calculating time of concentration, Tc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FFF0DD9-BF1E-4BEC-A757-46C45D7DE9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9643" y="2028803"/>
            <a:ext cx="5771969" cy="3165248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  <p:extLst>
      <p:ext uri="{BB962C8B-B14F-4D97-AF65-F5344CB8AC3E}">
        <p14:creationId xmlns:p14="http://schemas.microsoft.com/office/powerpoint/2010/main" val="38773657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1CD22AAA-7D0F-4FF0-A247-A9F979513F2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689"/>
          <a:stretch/>
        </p:blipFill>
        <p:spPr>
          <a:xfrm>
            <a:off x="6392604" y="1426464"/>
            <a:ext cx="5004415" cy="4643357"/>
          </a:xfrm>
          <a:prstGeom prst="rect">
            <a:avLst/>
          </a:prstGeom>
          <a:ln w="88900" cap="sq" cmpd="thickThin">
            <a:solidFill>
              <a:schemeClr val="accent4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D77361E-6F21-4D81-A7AB-93772E09B48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086"/>
          <a:stretch/>
        </p:blipFill>
        <p:spPr>
          <a:xfrm>
            <a:off x="794981" y="737886"/>
            <a:ext cx="5113871" cy="4230083"/>
          </a:xfrm>
          <a:prstGeom prst="rect">
            <a:avLst/>
          </a:prstGeom>
          <a:ln w="88900" cap="sq" cmpd="thickThin">
            <a:solidFill>
              <a:schemeClr val="accent4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C7B053E-D6E2-4C45-A77B-2E229B2BEB7D}"/>
              </a:ext>
            </a:extLst>
          </p:cNvPr>
          <p:cNvSpPr txBox="1"/>
          <p:nvPr/>
        </p:nvSpPr>
        <p:spPr>
          <a:xfrm>
            <a:off x="1623974" y="5084064"/>
            <a:ext cx="3236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Runoff coefficient Excel table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BCD7B60-9975-4027-81B1-E7A1E2C9A437}"/>
              </a:ext>
            </a:extLst>
          </p:cNvPr>
          <p:cNvSpPr txBox="1"/>
          <p:nvPr/>
        </p:nvSpPr>
        <p:spPr>
          <a:xfrm>
            <a:off x="7194027" y="881414"/>
            <a:ext cx="3401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Time of concentration Excel table</a:t>
            </a:r>
          </a:p>
        </p:txBody>
      </p:sp>
    </p:spTree>
    <p:extLst>
      <p:ext uri="{BB962C8B-B14F-4D97-AF65-F5344CB8AC3E}">
        <p14:creationId xmlns:p14="http://schemas.microsoft.com/office/powerpoint/2010/main" val="41965772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8B1C00E-AC1F-47ED-B524-FF4CC6C2C719}"/>
              </a:ext>
            </a:extLst>
          </p:cNvPr>
          <p:cNvSpPr/>
          <p:nvPr/>
        </p:nvSpPr>
        <p:spPr>
          <a:xfrm>
            <a:off x="789039" y="663677"/>
            <a:ext cx="1076632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b="1" dirty="0">
                <a:solidFill>
                  <a:srgbClr val="000000"/>
                </a:solidFill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Input data in </a:t>
            </a:r>
            <a:r>
              <a:rPr lang="en-US" sz="2800" b="1" dirty="0" err="1">
                <a:solidFill>
                  <a:srgbClr val="000000"/>
                </a:solidFill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StormCAD</a:t>
            </a:r>
            <a:r>
              <a:rPr lang="en-US" sz="2800" b="1" dirty="0">
                <a:solidFill>
                  <a:srgbClr val="000000"/>
                </a:solidFill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:</a:t>
            </a:r>
          </a:p>
          <a:p>
            <a:endParaRPr lang="en-US" sz="2800" b="1" dirty="0">
              <a:solidFill>
                <a:srgbClr val="00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3C685A2-7031-4242-8A25-6D2F407C96D2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639" y="1617784"/>
            <a:ext cx="4246139" cy="33110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620CCDD-D686-4B53-B9D5-4CAF1BD1754A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2975" y="1707381"/>
            <a:ext cx="2225675" cy="31318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EB8B3B6-72D7-47FE-AB26-45E31EC3143B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9224" y="1528187"/>
            <a:ext cx="4112710" cy="33110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D74261A-CF87-4DB6-BCB4-CCD66F3F987A}"/>
              </a:ext>
            </a:extLst>
          </p:cNvPr>
          <p:cNvSpPr txBox="1"/>
          <p:nvPr/>
        </p:nvSpPr>
        <p:spPr>
          <a:xfrm>
            <a:off x="1065321" y="5084011"/>
            <a:ext cx="2734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1. Started by placing the catch basins and connecting them with conduits.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A6662A7-9FB8-4869-8605-083D06F6E8CC}"/>
              </a:ext>
            </a:extLst>
          </p:cNvPr>
          <p:cNvSpPr txBox="1"/>
          <p:nvPr/>
        </p:nvSpPr>
        <p:spPr>
          <a:xfrm>
            <a:off x="4972975" y="5054987"/>
            <a:ext cx="262631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2. Identified the ground elevations of the catch basins by </a:t>
            </a:r>
            <a:r>
              <a:rPr lang="en-US" dirty="0" err="1"/>
              <a:t>TRex</a:t>
            </a:r>
            <a:r>
              <a:rPr lang="en-US" dirty="0"/>
              <a:t> function using the contour shapefile.</a:t>
            </a:r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F5C5ED-E7F5-4A56-B8EB-2DF5E428A176}"/>
              </a:ext>
            </a:extLst>
          </p:cNvPr>
          <p:cNvSpPr txBox="1"/>
          <p:nvPr/>
        </p:nvSpPr>
        <p:spPr>
          <a:xfrm>
            <a:off x="7837502" y="5054987"/>
            <a:ext cx="33838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3. Identified sizes of the diameters for the conduits, cross-section type and the material used for the conduits.</a:t>
            </a:r>
          </a:p>
        </p:txBody>
      </p:sp>
    </p:spTree>
    <p:extLst>
      <p:ext uri="{BB962C8B-B14F-4D97-AF65-F5344CB8AC3E}">
        <p14:creationId xmlns:p14="http://schemas.microsoft.com/office/powerpoint/2010/main" val="15313022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D504345-5034-479F-B6FE-3C21BE0198B0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910" y="693887"/>
            <a:ext cx="3819587" cy="30436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2DEE839-66DF-40EC-8E2B-A18B956F5A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5355" y="987725"/>
            <a:ext cx="2814273" cy="1302835"/>
          </a:xfrm>
          <a:prstGeom prst="ellipse">
            <a:avLst/>
          </a:prstGeom>
          <a:ln w="63500" cap="rnd">
            <a:solidFill>
              <a:schemeClr val="accent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8A2E632-17D6-497A-BE7A-C27CA4EA20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11422" y="2791812"/>
            <a:ext cx="2573872" cy="1302833"/>
          </a:xfrm>
          <a:prstGeom prst="ellipse">
            <a:avLst/>
          </a:prstGeom>
          <a:ln w="63500" cap="rnd">
            <a:solidFill>
              <a:schemeClr val="accent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4807EBE-047A-43C5-980B-D4F6337B76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11422" y="918510"/>
            <a:ext cx="2660779" cy="1441264"/>
          </a:xfrm>
          <a:prstGeom prst="ellipse">
            <a:avLst/>
          </a:prstGeom>
          <a:ln w="63500" cap="rnd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EECAAAE-5533-4A63-8C2B-968ED9098D4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73275" y="2716354"/>
            <a:ext cx="2736353" cy="1385078"/>
          </a:xfrm>
          <a:prstGeom prst="ellipse">
            <a:avLst/>
          </a:prstGeom>
          <a:ln w="63500" cap="rnd">
            <a:solidFill>
              <a:srgbClr val="92D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AD2FE7E-9715-4840-83A4-171F3E0802B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10182"/>
          <a:stretch/>
        </p:blipFill>
        <p:spPr>
          <a:xfrm>
            <a:off x="7001448" y="4316664"/>
            <a:ext cx="2355724" cy="1499083"/>
          </a:xfrm>
          <a:prstGeom prst="ellipse">
            <a:avLst/>
          </a:prstGeom>
          <a:ln w="63500" cap="rnd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8AA0413-AEF2-4663-B4F8-97531220177D}"/>
              </a:ext>
            </a:extLst>
          </p:cNvPr>
          <p:cNvSpPr txBox="1"/>
          <p:nvPr/>
        </p:nvSpPr>
        <p:spPr>
          <a:xfrm>
            <a:off x="1106734" y="3854999"/>
            <a:ext cx="29059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4. Identified an Inlet from the inlet catalog, where we used Grate for inlet type.</a:t>
            </a:r>
          </a:p>
        </p:txBody>
      </p:sp>
    </p:spTree>
    <p:extLst>
      <p:ext uri="{BB962C8B-B14F-4D97-AF65-F5344CB8AC3E}">
        <p14:creationId xmlns:p14="http://schemas.microsoft.com/office/powerpoint/2010/main" val="727372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72357" y="675119"/>
            <a:ext cx="10619187" cy="83407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latin typeface="Andalus" panose="02020603050405020304" pitchFamily="18" charset="-78"/>
                <a:cs typeface="Andalus" panose="02020603050405020304" pitchFamily="18" charset="-78"/>
              </a:rPr>
              <a:t>Outline :</a:t>
            </a:r>
          </a:p>
          <a:p>
            <a:endParaRPr lang="en-US" sz="20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2800" dirty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Introduction.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2800" dirty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Objectives and justifications of the project.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2800" dirty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Methodology (</a:t>
            </a:r>
            <a:r>
              <a:rPr lang="en-US" sz="2800" dirty="0" err="1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SewerCAD</a:t>
            </a:r>
            <a:r>
              <a:rPr lang="en-US" sz="2800" dirty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and </a:t>
            </a:r>
            <a:r>
              <a:rPr lang="en-US" sz="2800" dirty="0" err="1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StormCAD</a:t>
            </a:r>
            <a:r>
              <a:rPr lang="en-US" sz="2800" dirty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)</a:t>
            </a:r>
            <a:endParaRPr lang="ar-JO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2800" dirty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Hydraulic background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2800" dirty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Design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Recommendations</a:t>
            </a:r>
          </a:p>
          <a:p>
            <a:pPr>
              <a:lnSpc>
                <a:spcPct val="150000"/>
              </a:lnSpc>
              <a:defRPr/>
            </a:pP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>
              <a:lnSpc>
                <a:spcPct val="150000"/>
              </a:lnSpc>
              <a:defRPr/>
            </a:pPr>
            <a:endParaRPr lang="en-US" sz="16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sz="16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5697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56D2562-7392-42AE-B4AB-2899BE13CF81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8478" y="690408"/>
            <a:ext cx="4378603" cy="3294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1E63ED9-DC6D-4AA2-8B1D-718B94AD7A71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1" t="-190" r="-71" b="76185"/>
          <a:stretch/>
        </p:blipFill>
        <p:spPr bwMode="auto">
          <a:xfrm>
            <a:off x="3602288" y="4637994"/>
            <a:ext cx="4290118" cy="10564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562B9A9-C443-48DD-870A-8DEF6EB2BE74}"/>
              </a:ext>
            </a:extLst>
          </p:cNvPr>
          <p:cNvSpPr txBox="1"/>
          <p:nvPr/>
        </p:nvSpPr>
        <p:spPr>
          <a:xfrm>
            <a:off x="7447566" y="4011527"/>
            <a:ext cx="2867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6. Entered the IDF table for </a:t>
            </a:r>
            <a:r>
              <a:rPr lang="en-US" dirty="0" err="1"/>
              <a:t>Ya’bad</a:t>
            </a:r>
            <a:r>
              <a:rPr lang="en-US" dirty="0"/>
              <a:t> Village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9071177-D56D-4EEE-B276-6A0BFE9EDA63}"/>
              </a:ext>
            </a:extLst>
          </p:cNvPr>
          <p:cNvSpPr txBox="1"/>
          <p:nvPr/>
        </p:nvSpPr>
        <p:spPr>
          <a:xfrm>
            <a:off x="4446913" y="5604849"/>
            <a:ext cx="30006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7. Chose the Global Storm Event to occur every 2 years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43B7F5C-3398-4DBC-85E9-D07D69FF58E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50137"/>
          <a:stretch/>
        </p:blipFill>
        <p:spPr>
          <a:xfrm>
            <a:off x="853857" y="690409"/>
            <a:ext cx="4222062" cy="332111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2EAC0E8-7943-48A7-AEA0-1528795138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25676" y="4011527"/>
            <a:ext cx="2761727" cy="768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5361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2A8319B-29FC-48A9-8198-B130414722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950" y="1782053"/>
            <a:ext cx="4623469" cy="10928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5E7F4D9-1BCF-4525-9D67-0C466E2143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4265" y="3429000"/>
            <a:ext cx="4623469" cy="10928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9B4901E-0408-4920-B5AF-E9AE4A583B3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5392" b="11743"/>
          <a:stretch/>
        </p:blipFill>
        <p:spPr>
          <a:xfrm>
            <a:off x="6622469" y="5017063"/>
            <a:ext cx="4644456" cy="10260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FB55114-CBCC-4343-B7FC-E205A1C1FE5A}"/>
              </a:ext>
            </a:extLst>
          </p:cNvPr>
          <p:cNvSpPr txBox="1"/>
          <p:nvPr/>
        </p:nvSpPr>
        <p:spPr>
          <a:xfrm>
            <a:off x="801950" y="814862"/>
            <a:ext cx="8102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b="1" dirty="0">
                <a:latin typeface="Andalus" panose="02020603050405020304" pitchFamily="18" charset="-78"/>
                <a:cs typeface="Andalus" panose="02020603050405020304" pitchFamily="18" charset="-78"/>
              </a:rPr>
              <a:t>Constrains ( For Stormwater collection network):</a:t>
            </a:r>
          </a:p>
        </p:txBody>
      </p:sp>
    </p:spTree>
    <p:extLst>
      <p:ext uri="{BB962C8B-B14F-4D97-AF65-F5344CB8AC3E}">
        <p14:creationId xmlns:p14="http://schemas.microsoft.com/office/powerpoint/2010/main" val="34737693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4FC1823-1913-44AE-A5F6-58FF62076524}"/>
              </a:ext>
            </a:extLst>
          </p:cNvPr>
          <p:cNvSpPr/>
          <p:nvPr/>
        </p:nvSpPr>
        <p:spPr>
          <a:xfrm>
            <a:off x="796414" y="833284"/>
            <a:ext cx="1077369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b="1" dirty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Results (Wastewater Collection network):</a:t>
            </a:r>
          </a:p>
          <a:p>
            <a:endParaRPr lang="en-US" sz="2800" dirty="0">
              <a:effectLst>
                <a:outerShdw blurRad="38100" dist="25400" dir="5400000" algn="ctr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en-US" sz="2800" dirty="0">
              <a:effectLst>
                <a:outerShdw blurRad="38100" dist="25400" dir="5400000" algn="ctr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en-US" sz="2800" dirty="0">
              <a:effectLst>
                <a:outerShdw blurRad="38100" dist="25400" dir="5400000" algn="ctr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en-US" sz="2800" dirty="0">
              <a:effectLst>
                <a:outerShdw blurRad="38100" dist="25400" dir="5400000" algn="ctr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en-US" sz="2800" dirty="0">
              <a:effectLst>
                <a:outerShdw blurRad="38100" dist="25400" dir="5400000" algn="ctr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</a:endParaRPr>
          </a:p>
          <a:p>
            <a:endParaRPr lang="en-US" sz="2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2E6BAF8-8750-4AEE-89BA-24239EB3E7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1626" y="1794904"/>
            <a:ext cx="2635401" cy="5926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12533C8-DA66-42E4-BDD4-D8101E79682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7655" b="23673"/>
          <a:stretch/>
        </p:blipFill>
        <p:spPr>
          <a:xfrm>
            <a:off x="8369680" y="4688556"/>
            <a:ext cx="3046718" cy="8075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08239" y="5592932"/>
            <a:ext cx="3787761" cy="711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209FC3B-E974-46C9-AC04-1B8D49D2064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6803" y="1603377"/>
            <a:ext cx="7489165" cy="398955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6DD2772-D3D9-4C6D-9B97-D917388286C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69680" y="3145382"/>
            <a:ext cx="2880610" cy="8075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6728124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9808" y="5476875"/>
            <a:ext cx="3232383" cy="7394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69CFACC-443F-4674-98B0-3028AB73D2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9813" y="842500"/>
            <a:ext cx="9212374" cy="46343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30864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08CE0C2-FC91-47AA-8FA1-EF99E75D9C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079" y="854945"/>
            <a:ext cx="8319730" cy="460021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E3FC57C-D637-44D8-8395-5DB262C0C2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2095" y="5455161"/>
            <a:ext cx="3505698" cy="6690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7BE25B9-5354-4130-B543-EA57E43C9C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87419" y="1967051"/>
            <a:ext cx="2400184" cy="7099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10DE994-603E-4479-B57E-9F0CA8DCC8C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05386" y="3576545"/>
            <a:ext cx="2400184" cy="7672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0570802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04709" y="781050"/>
            <a:ext cx="8075307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b="1" dirty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Results (Stormwater Collection Network):</a:t>
            </a:r>
          </a:p>
          <a:p>
            <a:endParaRPr lang="en-US" dirty="0">
              <a:effectLst>
                <a:outerShdw blurRad="38100" dist="25400" dir="5400000" algn="ctr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4151" y="1663566"/>
            <a:ext cx="2084256" cy="5796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51427" y="4627050"/>
            <a:ext cx="3297674" cy="6315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2C7F4A4-9A12-4898-8FC1-98AE4EE0E2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09281" y="3123097"/>
            <a:ext cx="3782719" cy="8002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49EB8CB-9CA8-4CEA-A06D-BA611B3902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2050" y="1469310"/>
            <a:ext cx="7919377" cy="439883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DC87E20-4908-42E5-B42B-9747C598575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09096" y="5738592"/>
            <a:ext cx="3365284" cy="676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3308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EF5BED6-5390-48D8-8EAB-678B0D6160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6598" y="722296"/>
            <a:ext cx="9738804" cy="47857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0F75309-A055-447A-B344-EC94554761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5512" y="5508030"/>
            <a:ext cx="3300976" cy="8948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6247929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87419" y="1967051"/>
            <a:ext cx="2400184" cy="7099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05386" y="3576545"/>
            <a:ext cx="2400184" cy="7672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3075EE8-0BD2-470C-810F-F0F66D3B27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6430" y="887767"/>
            <a:ext cx="8400989" cy="434118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603FF6E-8E4A-430E-940D-D986E37CA1D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50201" y="5328349"/>
            <a:ext cx="3449152" cy="8860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9056188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7843643-0BD7-45F4-A148-E7996F98FEF5}"/>
              </a:ext>
            </a:extLst>
          </p:cNvPr>
          <p:cNvSpPr txBox="1"/>
          <p:nvPr/>
        </p:nvSpPr>
        <p:spPr>
          <a:xfrm>
            <a:off x="727969" y="594630"/>
            <a:ext cx="96233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800" b="1" dirty="0">
                <a:latin typeface="Andalus" panose="02020603050405020304" pitchFamily="18" charset="-78"/>
                <a:cs typeface="Andalus" panose="02020603050405020304" pitchFamily="18" charset="-78"/>
              </a:rPr>
              <a:t>Profiles: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79F52D4-102D-4065-A315-E22590347B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9515" y="1100095"/>
            <a:ext cx="10252969" cy="508320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9510793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65F558F-EAB9-487F-8D87-9AD565D6A025}"/>
              </a:ext>
            </a:extLst>
          </p:cNvPr>
          <p:cNvSpPr txBox="1"/>
          <p:nvPr/>
        </p:nvSpPr>
        <p:spPr>
          <a:xfrm>
            <a:off x="852256" y="887767"/>
            <a:ext cx="1032473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800" b="1" dirty="0">
                <a:latin typeface="Andalus" panose="02020603050405020304" pitchFamily="18" charset="-78"/>
                <a:cs typeface="Andalus" panose="02020603050405020304" pitchFamily="18" charset="-78"/>
              </a:rPr>
              <a:t>Recommendations:</a:t>
            </a:r>
          </a:p>
          <a:p>
            <a:endParaRPr lang="en-US" sz="28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Based on the results we obtained, we recommend to use the data collected and processed when considering to apply a design of a wastewater and a stormwater collection networks.</a:t>
            </a:r>
          </a:p>
          <a:p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We recommend to study and select a location for a wastewater treatment plant and design it.</a:t>
            </a:r>
          </a:p>
          <a:p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We recommend to study the obstacles that could be faced during the construction of the network.</a:t>
            </a:r>
            <a:endParaRPr lang="en-US" sz="24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352142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665" y="692209"/>
            <a:ext cx="10810428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2800" b="1" dirty="0">
                <a:latin typeface="Andalus" panose="02020603050405020304" pitchFamily="18" charset="-78"/>
                <a:cs typeface="Andalus" panose="02020603050405020304" pitchFamily="18" charset="-78"/>
              </a:rPr>
              <a:t>Introduction:</a:t>
            </a:r>
          </a:p>
          <a:p>
            <a:pPr>
              <a:lnSpc>
                <a:spcPct val="150000"/>
              </a:lnSpc>
              <a:defRPr/>
            </a:pPr>
            <a:r>
              <a:rPr lang="en-US" sz="2400" dirty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Water is the vain of life </a:t>
            </a:r>
            <a:r>
              <a:rPr 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  <a:t>.                  </a:t>
            </a:r>
          </a:p>
          <a:p>
            <a:pPr>
              <a:lnSpc>
                <a:spcPct val="150000"/>
              </a:lnSpc>
              <a:defRPr/>
            </a:pPr>
            <a:endParaRPr lang="en-US" sz="24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2423" y="763334"/>
            <a:ext cx="3612911" cy="29733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F9E4C01-C847-4C25-86B2-88D14A5135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7501" y="3296344"/>
            <a:ext cx="3444712" cy="25806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697E1F9-36D3-4D69-9A8F-174981AFCB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19787" y="3429000"/>
            <a:ext cx="3444712" cy="24379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45264747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8ACBE8D-03C0-404B-B59E-BAB99886752C}"/>
              </a:ext>
            </a:extLst>
          </p:cNvPr>
          <p:cNvSpPr/>
          <p:nvPr/>
        </p:nvSpPr>
        <p:spPr>
          <a:xfrm>
            <a:off x="3732052" y="1905506"/>
            <a:ext cx="5707223" cy="3046988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  <a:reflection blurRad="6350" stA="52000" endA="300" endPos="35000" dir="5400000" sy="-100000" algn="bl" rotWithShape="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cap="none" spc="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64719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17848" y="700755"/>
            <a:ext cx="107677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 </a:t>
            </a:r>
          </a:p>
          <a:p>
            <a:endParaRPr lang="en-US" sz="14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sz="14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sz="2800" dirty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 </a:t>
            </a:r>
            <a:endParaRPr lang="en-US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0475" y="2729611"/>
            <a:ext cx="5038506" cy="31032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1"/>
            </a:solidFill>
            <a:miter lim="800000"/>
          </a:ln>
          <a:effectLst>
            <a:glow rad="609600">
              <a:schemeClr val="accent1">
                <a:alpha val="75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 descr="http://www.winnipeg.ca/waterandwaste/images/sewage/separat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796" y="2710209"/>
            <a:ext cx="4491943" cy="31420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C00000"/>
            </a:solidFill>
            <a:miter lim="800000"/>
          </a:ln>
          <a:effectLst>
            <a:glow rad="609600">
              <a:srgbClr val="C00000">
                <a:alpha val="42000"/>
              </a:srgbClr>
            </a:glow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01B6029-4B2D-4BB5-BC4F-18972BC15B46}"/>
              </a:ext>
            </a:extLst>
          </p:cNvPr>
          <p:cNvSpPr txBox="1"/>
          <p:nvPr/>
        </p:nvSpPr>
        <p:spPr>
          <a:xfrm>
            <a:off x="4950423" y="574967"/>
            <a:ext cx="2019434" cy="1396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sz="2800" b="1" dirty="0">
                <a:latin typeface="Andalus" panose="02020603050405020304" pitchFamily="18" charset="-78"/>
                <a:cs typeface="Andalus" panose="02020603050405020304" pitchFamily="18" charset="-78"/>
              </a:rPr>
              <a:t>Objectives:</a:t>
            </a:r>
          </a:p>
          <a:p>
            <a:r>
              <a:rPr lang="en-US" b="1" dirty="0"/>
              <a:t> </a:t>
            </a:r>
            <a:endParaRPr lang="en-US" dirty="0"/>
          </a:p>
          <a:p>
            <a:pPr>
              <a:lnSpc>
                <a:spcPct val="150000"/>
              </a:lnSpc>
              <a:defRPr/>
            </a:pPr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602E69B-6418-4400-A543-8A610D7CB6F8}"/>
              </a:ext>
            </a:extLst>
          </p:cNvPr>
          <p:cNvCxnSpPr>
            <a:cxnSpLocks/>
          </p:cNvCxnSpPr>
          <p:nvPr/>
        </p:nvCxnSpPr>
        <p:spPr>
          <a:xfrm>
            <a:off x="5986289" y="1087007"/>
            <a:ext cx="751862" cy="6779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B63FD343-B3CA-4CAE-9F76-9A84A405C039}"/>
              </a:ext>
            </a:extLst>
          </p:cNvPr>
          <p:cNvSpPr txBox="1"/>
          <p:nvPr/>
        </p:nvSpPr>
        <p:spPr>
          <a:xfrm>
            <a:off x="7114888" y="1768332"/>
            <a:ext cx="3320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Wastewater Collection Network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0578CBD-1CDB-4728-9740-C0EF24112AB2}"/>
              </a:ext>
            </a:extLst>
          </p:cNvPr>
          <p:cNvSpPr txBox="1"/>
          <p:nvPr/>
        </p:nvSpPr>
        <p:spPr>
          <a:xfrm>
            <a:off x="1839753" y="1802580"/>
            <a:ext cx="3382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Stormwater Collection Network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AD748B5-5690-4F80-AD2F-2F464DE778A4}"/>
              </a:ext>
            </a:extLst>
          </p:cNvPr>
          <p:cNvCxnSpPr>
            <a:cxnSpLocks/>
          </p:cNvCxnSpPr>
          <p:nvPr/>
        </p:nvCxnSpPr>
        <p:spPr>
          <a:xfrm flipH="1">
            <a:off x="5266533" y="1087007"/>
            <a:ext cx="680854" cy="6629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60587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31393" y="640935"/>
            <a:ext cx="68453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b="1" dirty="0">
                <a:latin typeface="Andalus" panose="02020603050405020304" pitchFamily="18" charset="-78"/>
                <a:cs typeface="Andalus" panose="02020603050405020304" pitchFamily="18" charset="-78"/>
              </a:rPr>
              <a:t>Methodology</a:t>
            </a:r>
          </a:p>
          <a:p>
            <a:endParaRPr lang="en-US" sz="2800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sz="28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A485835-8F9A-4852-9C7F-1F8F40898D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8617" y="782647"/>
            <a:ext cx="1673597" cy="109829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2FE171A-7ABB-4DED-937B-B0BE6DD15B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9239" y="1165864"/>
            <a:ext cx="1536192" cy="36536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7816418-0794-4D46-8B06-5B4C31CA0D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65431" y="772981"/>
            <a:ext cx="1622547" cy="115113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40BDC76-1F72-48E3-97E6-FD2EE608B18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56493" y="1286848"/>
            <a:ext cx="1023346" cy="1782016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07E7E09-D4CC-45E9-8B74-E5816C65813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65431" y="2212110"/>
            <a:ext cx="1622547" cy="115113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2CFAADC-54B6-4A03-8716-2D20A774CF7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54535" y="2628005"/>
            <a:ext cx="1593037" cy="38960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7CBD74E-518A-476E-907E-4E8C50199AA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32393" y="2177816"/>
            <a:ext cx="1622547" cy="115113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930B2F8A-D8AD-4CFB-847F-BB1100D50F7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539562" y="2816331"/>
            <a:ext cx="937712" cy="164146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B02D545A-7CB4-4CFA-8994-491C065D3CE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447764" y="3698587"/>
            <a:ext cx="1622547" cy="1151131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5F9B9B0-24CA-4CB3-B68C-AAB5D219D4D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054538" y="4102418"/>
            <a:ext cx="1593034" cy="389601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639F3404-FD87-42E3-B0DC-D2CC8951524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662659" y="3696536"/>
            <a:ext cx="1593977" cy="1115783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43D95B46-1C36-4BB0-8244-494B512D028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693520" y="4278106"/>
            <a:ext cx="1874646" cy="1574118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2E44339E-AE41-474F-8CA9-5E86E25822F6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945852" y="5219359"/>
            <a:ext cx="1967707" cy="1098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9347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709301" y="598206"/>
                <a:ext cx="10818976" cy="65662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457200" indent="-457200">
                  <a:buFont typeface="Wingdings" panose="05000000000000000000" pitchFamily="2" charset="2"/>
                  <a:buChar char="Ø"/>
                </a:pPr>
                <a:r>
                  <a:rPr lang="en-US" sz="2800" b="1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Hydraulic background</a:t>
                </a:r>
                <a:r>
                  <a:rPr lang="en-US" b="1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:</a:t>
                </a:r>
              </a:p>
              <a:p>
                <a:endParaRPr lang="en-US" sz="1400" dirty="0">
                  <a:solidFill>
                    <a:srgbClr val="FF0000"/>
                  </a:solidFill>
                  <a:latin typeface="Andalus" panose="02020603050405020304" pitchFamily="18" charset="-78"/>
                  <a:cs typeface="Andalus" panose="02020603050405020304" pitchFamily="18" charset="-78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1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Manning’s equation </a:t>
                </a:r>
                <a:r>
                  <a:rPr lang="en-US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is to be used to design gravity pipe lines:</a:t>
                </a:r>
              </a:p>
              <a:p>
                <a:pPr algn="ctr"/>
                <a:endParaRPr lang="en-US" dirty="0">
                  <a:solidFill>
                    <a:srgbClr val="FF0000"/>
                  </a:solidFill>
                  <a:latin typeface="Andalus" panose="02020603050405020304" pitchFamily="18" charset="-78"/>
                  <a:cs typeface="Andalus" panose="02020603050405020304" pitchFamily="18" charset="-78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Q</m:t>
                      </m:r>
                      <m:r>
                        <a:rPr lang="en-US" sz="200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0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n</m:t>
                          </m:r>
                          <m:r>
                            <a:rPr lang="en-US" sz="20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 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US" sz="200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lang="en-US" sz="200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R</m:t>
                          </m:r>
                        </m:e>
                        <m:sup>
                          <m:r>
                            <a:rPr lang="en-US" sz="20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2/3</m:t>
                          </m:r>
                        </m:sup>
                      </m:sSup>
                      <m:r>
                        <a:rPr lang="en-US" sz="200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  <m:sup>
                          <m:r>
                            <a:rPr lang="en-US" sz="20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1/2</m:t>
                          </m:r>
                        </m:sup>
                      </m:sSup>
                    </m:oMath>
                  </m:oMathPara>
                </a14:m>
                <a:endParaRPr lang="en-US" sz="2000" dirty="0"/>
              </a:p>
              <a:p>
                <a:pPr algn="ctr"/>
                <a:endParaRPr lang="en-US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 </a:t>
                </a:r>
                <a:r>
                  <a:rPr lang="en-US" b="1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Rational method</a:t>
                </a:r>
                <a:r>
                  <a:rPr lang="en-US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 equation is used to estimate the amount of flow coming out of the catchment:</a:t>
                </a:r>
              </a:p>
              <a:p>
                <a:endParaRPr lang="en-US" dirty="0">
                  <a:solidFill>
                    <a:srgbClr val="FF0000"/>
                  </a:solidFill>
                  <a:latin typeface="Andalus" panose="02020603050405020304" pitchFamily="18" charset="-78"/>
                  <a:cs typeface="Andalus" panose="02020603050405020304" pitchFamily="18" charset="-78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Q</m:t>
                      </m:r>
                      <m:r>
                        <a:rPr lang="en-US" sz="200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=0.0028</m:t>
                      </m:r>
                      <m:r>
                        <a:rPr lang="en-US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r>
                        <m:rPr>
                          <m:sty m:val="p"/>
                        </m:rPr>
                        <a:rPr lang="en-US" sz="200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lang="en-US" sz="200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lang="en-US" sz="200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A</m:t>
                      </m:r>
                    </m:oMath>
                  </m:oMathPara>
                </a14:m>
                <a:endParaRPr lang="en-US" sz="2000" dirty="0">
                  <a:solidFill>
                    <a:srgbClr val="FF0000"/>
                  </a:solidFill>
                </a:endParaRPr>
              </a:p>
              <a:p>
                <a:endParaRPr lang="en-US" sz="1400" dirty="0">
                  <a:solidFill>
                    <a:srgbClr val="FF0000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 A </a:t>
                </a:r>
                <a:r>
                  <a:rPr lang="en-US" b="1" dirty="0"/>
                  <a:t>non-homogenous catchment </a:t>
                </a:r>
                <a:r>
                  <a:rPr lang="en-US" dirty="0"/>
                  <a:t>contains more than one land type, and in such cases a </a:t>
                </a:r>
                <a:r>
                  <a:rPr lang="en-US" b="1" dirty="0"/>
                  <a:t>weighted equivalent runoff coefficient</a:t>
                </a:r>
                <a:r>
                  <a:rPr lang="en-US" dirty="0"/>
                  <a:t> is used:</a:t>
                </a:r>
              </a:p>
              <a:p>
                <a:r>
                  <a:rPr lang="en-US" sz="2000" dirty="0">
                    <a:solidFill>
                      <a:srgbClr val="FF0000"/>
                    </a:solidFill>
                  </a:rPr>
                  <a:t>                                                                  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C</m:t>
                    </m:r>
                    <m:r>
                      <a:rPr lang="en-US" sz="20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limLoc m:val="undOvr"/>
                        <m:subHide m:val="on"/>
                        <m:supHide m:val="on"/>
                        <m:ctrlP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f>
                          <m:fPr>
                            <m:ctrlP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  <m: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∗</m:t>
                            </m:r>
                            <m: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num>
                          <m:den>
                            <m: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den>
                        </m:f>
                      </m:e>
                    </m:nary>
                  </m:oMath>
                </a14:m>
                <a:endParaRPr lang="en-US" sz="2000" dirty="0">
                  <a:solidFill>
                    <a:srgbClr val="FF0000"/>
                  </a:solidFill>
                </a:endParaRPr>
              </a:p>
              <a:p>
                <a:endParaRPr lang="en-US" sz="2000" dirty="0">
                  <a:solidFill>
                    <a:srgbClr val="FF0000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b="1" dirty="0">
                    <a:cs typeface="Andalus" panose="02020603050405020304" pitchFamily="18" charset="-78"/>
                  </a:rPr>
                  <a:t>Time of concentration </a:t>
                </a:r>
                <a:r>
                  <a:rPr lang="en-US" dirty="0">
                    <a:cs typeface="Andalus" panose="02020603050405020304" pitchFamily="18" charset="-78"/>
                  </a:rPr>
                  <a:t>is calculated using </a:t>
                </a:r>
                <a:r>
                  <a:rPr lang="en-US" b="1" dirty="0" err="1">
                    <a:cs typeface="Andalus" panose="02020603050405020304" pitchFamily="18" charset="-78"/>
                  </a:rPr>
                  <a:t>Kirpich</a:t>
                </a:r>
                <a:r>
                  <a:rPr lang="en-US" b="1" dirty="0">
                    <a:cs typeface="Andalus" panose="02020603050405020304" pitchFamily="18" charset="-78"/>
                  </a:rPr>
                  <a:t> equation</a:t>
                </a:r>
                <a:r>
                  <a:rPr lang="en-US" dirty="0">
                    <a:cs typeface="Andalus" panose="02020603050405020304" pitchFamily="18" charset="-78"/>
                  </a:rPr>
                  <a:t>:</a:t>
                </a:r>
                <a:endParaRPr lang="en-US" sz="2000" dirty="0">
                  <a:cs typeface="Andalus" panose="02020603050405020304" pitchFamily="18" charset="-78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Tc</m:t>
                      </m:r>
                      <m:r>
                        <a:rPr lang="en-US" sz="200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 </m:t>
                          </m:r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0.01947 </m:t>
                          </m:r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p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0.77</m:t>
                          </m:r>
                        </m:sup>
                      </m:sSup>
                      <m:sSup>
                        <m:sSupPr>
                          <m:ctrlPr>
                            <a:rPr lang="en-US" sz="20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−0.385</m:t>
                          </m:r>
                        </m:sup>
                      </m:sSup>
                    </m:oMath>
                  </m:oMathPara>
                </a14:m>
                <a:endParaRPr lang="en-US" sz="2000" dirty="0"/>
              </a:p>
              <a:p>
                <a:pPr algn="ctr"/>
                <a:endParaRPr lang="en-US" sz="1400" dirty="0"/>
              </a:p>
              <a:p>
                <a:pPr algn="ctr"/>
                <a:endParaRPr lang="en-US" sz="1400" dirty="0">
                  <a:solidFill>
                    <a:srgbClr val="FF0000"/>
                  </a:solidFill>
                  <a:latin typeface="Andalus" panose="02020603050405020304" pitchFamily="18" charset="-78"/>
                  <a:cs typeface="Andalus" panose="02020603050405020304" pitchFamily="18" charset="-78"/>
                </a:endParaRPr>
              </a:p>
              <a:p>
                <a:pPr algn="ctr"/>
                <a:endParaRPr lang="en-US" sz="1400" dirty="0">
                  <a:solidFill>
                    <a:srgbClr val="FF0000"/>
                  </a:solidFill>
                  <a:latin typeface="Andalus" panose="02020603050405020304" pitchFamily="18" charset="-78"/>
                  <a:cs typeface="Andalus" panose="02020603050405020304" pitchFamily="18" charset="-78"/>
                </a:endParaRPr>
              </a:p>
              <a:p>
                <a:endParaRPr lang="en-US" sz="1400" dirty="0">
                  <a:solidFill>
                    <a:srgbClr val="FF0000"/>
                  </a:solidFill>
                  <a:latin typeface="Andalus" panose="02020603050405020304" pitchFamily="18" charset="-78"/>
                  <a:cs typeface="Andalus" panose="02020603050405020304" pitchFamily="18" charset="-78"/>
                </a:endParaRPr>
              </a:p>
              <a:p>
                <a:pPr algn="ctr"/>
                <a:endParaRPr lang="en-US" sz="1400" dirty="0">
                  <a:solidFill>
                    <a:srgbClr val="FF0000"/>
                  </a:solidFill>
                  <a:latin typeface="Andalus" panose="02020603050405020304" pitchFamily="18" charset="-78"/>
                  <a:cs typeface="Andalus" panose="02020603050405020304" pitchFamily="18" charset="-78"/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301" y="598206"/>
                <a:ext cx="10818976" cy="6566221"/>
              </a:xfrm>
              <a:prstGeom prst="rect">
                <a:avLst/>
              </a:prstGeom>
              <a:blipFill>
                <a:blip r:embed="rId3"/>
                <a:stretch>
                  <a:fillRect l="-958" t="-9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129038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58026" y="666572"/>
            <a:ext cx="5717137" cy="34317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latin typeface="Andalus" panose="02020603050405020304" pitchFamily="18" charset="-78"/>
                <a:cs typeface="Andalus" panose="02020603050405020304" pitchFamily="18" charset="-78"/>
              </a:rPr>
              <a:t>How  did we calculate the loads ?</a:t>
            </a:r>
          </a:p>
          <a:p>
            <a:endParaRPr lang="en-US" sz="1100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Using GIS, we drew </a:t>
            </a:r>
            <a:r>
              <a:rPr lang="en-US" dirty="0" err="1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sewersheds</a:t>
            </a:r>
            <a:r>
              <a:rPr lang="en-US" dirty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for each manhole in the network.</a:t>
            </a:r>
          </a:p>
          <a:p>
            <a:endParaRPr lang="en-US" sz="14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FF0000"/>
                </a:solidFill>
              </a:rPr>
              <a:t>We calculated each area served by using the Calculation Geometry function in GIS.</a:t>
            </a:r>
          </a:p>
          <a:p>
            <a:endParaRPr lang="en-US" sz="14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ctr"/>
            <a:endParaRPr lang="en-US" sz="14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sz="2800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8743" y="2965143"/>
            <a:ext cx="5708067" cy="3039855"/>
          </a:xfrm>
          <a:prstGeom prst="rect">
            <a:avLst/>
          </a:prstGeom>
          <a:ln w="228600" cap="sq" cmpd="thickThin">
            <a:solidFill>
              <a:schemeClr val="accent4"/>
            </a:solidFill>
            <a:prstDash val="solid"/>
            <a:miter lim="800000"/>
          </a:ln>
          <a:effectLst>
            <a:glow rad="63500">
              <a:schemeClr val="accent4">
                <a:satMod val="175000"/>
                <a:alpha val="40000"/>
              </a:schemeClr>
            </a:glow>
            <a:innerShdw blurRad="76200">
              <a:srgbClr val="000000"/>
            </a:innerShdw>
          </a:effec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DAD169F-4FAB-4D8C-8C68-2CDAC9CB48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91326" y="852629"/>
            <a:ext cx="2548349" cy="5312539"/>
          </a:xfrm>
          <a:prstGeom prst="rect">
            <a:avLst/>
          </a:prstGeom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9088985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664" y="658026"/>
            <a:ext cx="8522480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atin typeface="Andalus" panose="02020603050405020304" pitchFamily="18" charset="-78"/>
                <a:cs typeface="Andalus" panose="02020603050405020304" pitchFamily="18" charset="-78"/>
              </a:rPr>
              <a:t>How  did we calculate the loads(For WW collection network) ?</a:t>
            </a:r>
          </a:p>
          <a:p>
            <a:endParaRPr lang="en-US" sz="2800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sz="14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sz="28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0586" y="1420427"/>
            <a:ext cx="5681710" cy="461455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glow rad="63500">
              <a:schemeClr val="accent3">
                <a:satMod val="175000"/>
                <a:alpha val="40000"/>
              </a:schemeClr>
            </a:glow>
            <a:innerShdw blurRad="76200">
              <a:srgbClr val="000000"/>
            </a:inn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5D5C47C-687E-41A8-9BCA-8D8C25413E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497" y="2531269"/>
            <a:ext cx="4871126" cy="2505673"/>
          </a:xfrm>
          <a:prstGeom prst="rect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42885211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40FC9C5-FD17-42E8-8BF9-CE77D79CC0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964" y="1349471"/>
            <a:ext cx="2530529" cy="1113813"/>
          </a:xfrm>
          <a:prstGeom prst="ellipse">
            <a:avLst/>
          </a:prstGeom>
          <a:ln w="63500" cap="rnd">
            <a:solidFill>
              <a:srgbClr val="00B050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7177741-E802-4CC5-A5AC-458108A835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6943" y="566324"/>
            <a:ext cx="2607326" cy="1113813"/>
          </a:xfrm>
          <a:prstGeom prst="ellipse">
            <a:avLst/>
          </a:prstGeom>
          <a:ln w="63500" cap="rnd">
            <a:solidFill>
              <a:srgbClr val="00B050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3A88D93-1D11-4CF7-9946-A13B6B928D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77732" y="600803"/>
            <a:ext cx="2607326" cy="1079334"/>
          </a:xfrm>
          <a:prstGeom prst="ellipse">
            <a:avLst/>
          </a:prstGeom>
          <a:ln w="63500" cap="rnd">
            <a:solidFill>
              <a:srgbClr val="00B050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F01C5A8-8A81-461F-B78A-551BC3FE94F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55958" y="1461296"/>
            <a:ext cx="2532808" cy="1113813"/>
          </a:xfrm>
          <a:prstGeom prst="ellipse">
            <a:avLst/>
          </a:prstGeom>
          <a:ln w="63500" cap="rnd">
            <a:solidFill>
              <a:srgbClr val="00B050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3FD69C1-A7C6-4D39-B28C-FD6E611F23E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91608" y="1884841"/>
            <a:ext cx="5808783" cy="107933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4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5B6EFEE-B5EF-4991-87DB-CA797F5A95F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09772" y="3078934"/>
            <a:ext cx="8526181" cy="30710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4"/>
            </a:solidFill>
            <a:miter lim="800000"/>
          </a:ln>
          <a:effectLst>
            <a:outerShdw blurRad="63500" sx="102000" sy="102000" algn="ctr" rotWithShape="0">
              <a:srgbClr val="FF0000">
                <a:alpha val="40000"/>
              </a:srgbClr>
            </a:outerShdw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1889534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5382</TotalTime>
  <Words>460</Words>
  <Application>Microsoft Office PowerPoint</Application>
  <PresentationFormat>Widescreen</PresentationFormat>
  <Paragraphs>117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9" baseType="lpstr">
      <vt:lpstr>Andalus</vt:lpstr>
      <vt:lpstr>Arial</vt:lpstr>
      <vt:lpstr>Calibri</vt:lpstr>
      <vt:lpstr>Cambria Math</vt:lpstr>
      <vt:lpstr>Constantia</vt:lpstr>
      <vt:lpstr>Garamond</vt:lpstr>
      <vt:lpstr>Times New Roman</vt:lpstr>
      <vt:lpstr>Wingdings</vt:lpstr>
      <vt:lpstr>Organic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lab</cp:lastModifiedBy>
  <cp:revision>188</cp:revision>
  <dcterms:created xsi:type="dcterms:W3CDTF">2018-12-07T16:27:43Z</dcterms:created>
  <dcterms:modified xsi:type="dcterms:W3CDTF">2019-01-13T09:05:51Z</dcterms:modified>
</cp:coreProperties>
</file>