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68" r:id="rId1"/>
  </p:sldMasterIdLst>
  <p:notesMasterIdLst>
    <p:notesMasterId r:id="rId40"/>
  </p:notesMasterIdLst>
  <p:sldIdLst>
    <p:sldId id="272" r:id="rId2"/>
    <p:sldId id="256" r:id="rId3"/>
    <p:sldId id="257" r:id="rId4"/>
    <p:sldId id="295" r:id="rId5"/>
    <p:sldId id="259" r:id="rId6"/>
    <p:sldId id="276" r:id="rId7"/>
    <p:sldId id="288" r:id="rId8"/>
    <p:sldId id="260" r:id="rId9"/>
    <p:sldId id="261" r:id="rId10"/>
    <p:sldId id="289" r:id="rId11"/>
    <p:sldId id="263" r:id="rId12"/>
    <p:sldId id="264" r:id="rId13"/>
    <p:sldId id="302" r:id="rId14"/>
    <p:sldId id="290" r:id="rId15"/>
    <p:sldId id="284" r:id="rId16"/>
    <p:sldId id="278" r:id="rId17"/>
    <p:sldId id="265" r:id="rId18"/>
    <p:sldId id="291" r:id="rId19"/>
    <p:sldId id="294" r:id="rId20"/>
    <p:sldId id="305" r:id="rId21"/>
    <p:sldId id="296" r:id="rId22"/>
    <p:sldId id="303" r:id="rId23"/>
    <p:sldId id="275" r:id="rId24"/>
    <p:sldId id="306" r:id="rId25"/>
    <p:sldId id="287" r:id="rId26"/>
    <p:sldId id="304" r:id="rId27"/>
    <p:sldId id="282" r:id="rId28"/>
    <p:sldId id="280" r:id="rId29"/>
    <p:sldId id="283" r:id="rId30"/>
    <p:sldId id="293" r:id="rId31"/>
    <p:sldId id="298" r:id="rId32"/>
    <p:sldId id="299" r:id="rId33"/>
    <p:sldId id="281" r:id="rId34"/>
    <p:sldId id="269" r:id="rId35"/>
    <p:sldId id="270" r:id="rId36"/>
    <p:sldId id="271" r:id="rId37"/>
    <p:sldId id="273" r:id="rId38"/>
    <p:sldId id="301" r:id="rId3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A15D0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06" autoAdjust="0"/>
    <p:restoredTop sz="94595"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96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MSI\Desktop\microcapsule\MICRO22.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city%20comp\Desktop\&#1588;&#1594;&#1604;&#1610;%20&#1575;&#1606;&#1575;%204%20&#1575;&#1581;&#1580;&#1575;&#160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SA"/>
  <c:chart>
    <c:plotArea>
      <c:layout>
        <c:manualLayout>
          <c:layoutTarget val="inner"/>
          <c:xMode val="edge"/>
          <c:yMode val="edge"/>
          <c:x val="0.21603057830328662"/>
          <c:y val="3.7122608587596292E-2"/>
          <c:w val="0.78396942169671335"/>
          <c:h val="0.76250464763212733"/>
        </c:manualLayout>
      </c:layout>
      <c:barChart>
        <c:barDir val="col"/>
        <c:grouping val="clustered"/>
        <c:ser>
          <c:idx val="0"/>
          <c:order val="0"/>
          <c:tx>
            <c:v>2 cm</c:v>
          </c:tx>
          <c:spPr>
            <a:ln w="28575">
              <a:noFill/>
            </a:ln>
          </c:spPr>
          <c:cat>
            <c:numRef>
              <c:f>Sheet2!$A$3:$A$4</c:f>
              <c:numCache>
                <c:formatCode>General</c:formatCode>
                <c:ptCount val="2"/>
                <c:pt idx="0">
                  <c:v>150</c:v>
                </c:pt>
                <c:pt idx="1">
                  <c:v>300</c:v>
                </c:pt>
              </c:numCache>
            </c:numRef>
          </c:cat>
          <c:val>
            <c:numRef>
              <c:f>Sheet2!$B$3:$B$4</c:f>
              <c:numCache>
                <c:formatCode>General</c:formatCode>
                <c:ptCount val="2"/>
                <c:pt idx="0">
                  <c:v>5.2700000000000014</c:v>
                </c:pt>
                <c:pt idx="1">
                  <c:v>7.37</c:v>
                </c:pt>
              </c:numCache>
            </c:numRef>
          </c:val>
        </c:ser>
        <c:ser>
          <c:idx val="1"/>
          <c:order val="1"/>
          <c:tx>
            <c:v>3 cm</c:v>
          </c:tx>
          <c:spPr>
            <a:ln w="28575">
              <a:noFill/>
            </a:ln>
          </c:spPr>
          <c:cat>
            <c:numRef>
              <c:f>Sheet2!$A$6:$A$7</c:f>
              <c:numCache>
                <c:formatCode>General</c:formatCode>
                <c:ptCount val="2"/>
                <c:pt idx="0">
                  <c:v>150</c:v>
                </c:pt>
                <c:pt idx="1">
                  <c:v>300</c:v>
                </c:pt>
              </c:numCache>
            </c:numRef>
          </c:cat>
          <c:val>
            <c:numRef>
              <c:f>Sheet2!$B$6:$B$7</c:f>
              <c:numCache>
                <c:formatCode>General</c:formatCode>
                <c:ptCount val="2"/>
                <c:pt idx="0">
                  <c:v>5.48</c:v>
                </c:pt>
                <c:pt idx="1">
                  <c:v>6.18</c:v>
                </c:pt>
              </c:numCache>
            </c:numRef>
          </c:val>
        </c:ser>
        <c:ser>
          <c:idx val="2"/>
          <c:order val="2"/>
          <c:tx>
            <c:v>4 cm</c:v>
          </c:tx>
          <c:spPr>
            <a:ln w="28575">
              <a:noFill/>
            </a:ln>
          </c:spPr>
          <c:cat>
            <c:numRef>
              <c:f>Sheet2!$A$9:$A$10</c:f>
              <c:numCache>
                <c:formatCode>General</c:formatCode>
                <c:ptCount val="2"/>
                <c:pt idx="0">
                  <c:v>150</c:v>
                </c:pt>
                <c:pt idx="1">
                  <c:v>300</c:v>
                </c:pt>
              </c:numCache>
            </c:numRef>
          </c:cat>
          <c:val>
            <c:numRef>
              <c:f>Sheet2!$B$9:$B$10</c:f>
              <c:numCache>
                <c:formatCode>General</c:formatCode>
                <c:ptCount val="2"/>
                <c:pt idx="0">
                  <c:v>3.82</c:v>
                </c:pt>
                <c:pt idx="1">
                  <c:v>5.54</c:v>
                </c:pt>
              </c:numCache>
            </c:numRef>
          </c:val>
        </c:ser>
        <c:ser>
          <c:idx val="3"/>
          <c:order val="3"/>
          <c:tx>
            <c:v>6 cm</c:v>
          </c:tx>
          <c:spPr>
            <a:ln w="28575">
              <a:noFill/>
            </a:ln>
          </c:spPr>
          <c:cat>
            <c:numRef>
              <c:f>Sheet2!$A$12:$A$13</c:f>
              <c:numCache>
                <c:formatCode>General</c:formatCode>
                <c:ptCount val="2"/>
                <c:pt idx="0">
                  <c:v>150</c:v>
                </c:pt>
                <c:pt idx="1">
                  <c:v>300</c:v>
                </c:pt>
              </c:numCache>
            </c:numRef>
          </c:cat>
          <c:val>
            <c:numRef>
              <c:f>Sheet2!$B$12:$B$13</c:f>
              <c:numCache>
                <c:formatCode>General</c:formatCode>
                <c:ptCount val="2"/>
                <c:pt idx="0">
                  <c:v>4.41</c:v>
                </c:pt>
                <c:pt idx="1">
                  <c:v>5.46</c:v>
                </c:pt>
              </c:numCache>
            </c:numRef>
          </c:val>
        </c:ser>
        <c:axId val="57152640"/>
        <c:axId val="57901440"/>
      </c:barChart>
      <c:catAx>
        <c:axId val="57152640"/>
        <c:scaling>
          <c:orientation val="minMax"/>
        </c:scaling>
        <c:delete val="1"/>
        <c:axPos val="b"/>
        <c:title>
          <c:tx>
            <c:rich>
              <a:bodyPr/>
              <a:lstStyle/>
              <a:p>
                <a:pPr>
                  <a:defRPr/>
                </a:pPr>
                <a:r>
                  <a:rPr lang="en-US"/>
                  <a:t>Sand size (µm)</a:t>
                </a:r>
              </a:p>
            </c:rich>
          </c:tx>
          <c:layout/>
        </c:title>
        <c:numFmt formatCode="General" sourceLinked="1"/>
        <c:tickLblPos val="none"/>
        <c:crossAx val="57901440"/>
        <c:crosses val="autoZero"/>
        <c:auto val="1"/>
        <c:lblAlgn val="ctr"/>
        <c:lblOffset val="100"/>
      </c:catAx>
      <c:valAx>
        <c:axId val="57901440"/>
        <c:scaling>
          <c:orientation val="minMax"/>
          <c:max val="8"/>
          <c:min val="0"/>
        </c:scaling>
        <c:axPos val="l"/>
        <c:majorGridlines/>
        <c:title>
          <c:tx>
            <c:rich>
              <a:bodyPr rot="-5400000" vert="horz"/>
              <a:lstStyle/>
              <a:p>
                <a:pPr>
                  <a:defRPr/>
                </a:pPr>
                <a:r>
                  <a:rPr lang="en-US"/>
                  <a:t>average size (mm)</a:t>
                </a:r>
              </a:p>
            </c:rich>
          </c:tx>
          <c:layout/>
        </c:title>
        <c:numFmt formatCode="General" sourceLinked="1"/>
        <c:tickLblPos val="nextTo"/>
        <c:crossAx val="57152640"/>
        <c:crosses val="autoZero"/>
        <c:crossBetween val="between"/>
        <c:majorUnit val="2"/>
        <c:minorUnit val="0.2"/>
      </c:valAx>
    </c:plotArea>
    <c:plotVisOnly val="1"/>
  </c:chart>
  <c:txPr>
    <a:bodyPr/>
    <a:lstStyle/>
    <a:p>
      <a:pPr>
        <a:defRPr sz="1200"/>
      </a:pPr>
      <a:endParaRPr lang="ar-SA"/>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chart>
    <c:plotArea>
      <c:layout>
        <c:manualLayout>
          <c:layoutTarget val="inner"/>
          <c:xMode val="edge"/>
          <c:yMode val="edge"/>
          <c:x val="0.10176448198199577"/>
          <c:y val="1.7933602081550308E-2"/>
          <c:w val="0.87743188111935178"/>
          <c:h val="0.89935866344627224"/>
        </c:manualLayout>
      </c:layout>
      <c:barChart>
        <c:barDir val="col"/>
        <c:grouping val="clustered"/>
        <c:ser>
          <c:idx val="0"/>
          <c:order val="0"/>
          <c:dLbls>
            <c:dLbl>
              <c:idx val="0"/>
              <c:layout/>
              <c:tx>
                <c:rich>
                  <a:bodyPr/>
                  <a:lstStyle/>
                  <a:p>
                    <a:pPr>
                      <a:defRPr lang="ar-SA" sz="1600"/>
                    </a:pPr>
                    <a:r>
                      <a:rPr lang="en-US" sz="1600">
                        <a:latin typeface="FrankRuehl" pitchFamily="34" charset="-79"/>
                        <a:cs typeface="FrankRuehl" pitchFamily="34" charset="-79"/>
                      </a:rPr>
                      <a:t>gradual</a:t>
                    </a:r>
                  </a:p>
                  <a:p>
                    <a:pPr>
                      <a:defRPr lang="ar-SA" sz="1600"/>
                    </a:pPr>
                    <a:r>
                      <a:rPr lang="en-US" sz="1600">
                        <a:latin typeface="FrankRuehl" pitchFamily="34" charset="-79"/>
                        <a:cs typeface="FrankRuehl" pitchFamily="34" charset="-79"/>
                      </a:rPr>
                      <a:t> increase</a:t>
                    </a:r>
                  </a:p>
                  <a:p>
                    <a:pPr>
                      <a:defRPr lang="ar-SA" sz="1600"/>
                    </a:pPr>
                    <a:r>
                      <a:rPr lang="en-US" sz="1600"/>
                      <a:t> </a:t>
                    </a:r>
                  </a:p>
                </c:rich>
              </c:tx>
              <c:spPr/>
              <c:showVal val="1"/>
            </c:dLbl>
            <c:dLbl>
              <c:idx val="1"/>
              <c:layout>
                <c:manualLayout>
                  <c:x val="0"/>
                  <c:y val="4.4293300546734034E-3"/>
                </c:manualLayout>
              </c:layout>
              <c:tx>
                <c:rich>
                  <a:bodyPr/>
                  <a:lstStyle/>
                  <a:p>
                    <a:pPr>
                      <a:defRPr lang="ar-SA" sz="1600"/>
                    </a:pPr>
                    <a:r>
                      <a:rPr lang="en-US" sz="1600">
                        <a:latin typeface="FrankRuehl" pitchFamily="34" charset="-79"/>
                        <a:cs typeface="FrankRuehl" pitchFamily="34" charset="-79"/>
                      </a:rPr>
                      <a:t>mix</a:t>
                    </a:r>
                  </a:p>
                </c:rich>
              </c:tx>
              <c:spPr/>
              <c:showVal val="1"/>
            </c:dLbl>
            <c:dLbl>
              <c:idx val="2"/>
              <c:layout>
                <c:manualLayout>
                  <c:x val="1.5316659052068965E-2"/>
                  <c:y val="0"/>
                </c:manualLayout>
              </c:layout>
              <c:tx>
                <c:rich>
                  <a:bodyPr/>
                  <a:lstStyle/>
                  <a:p>
                    <a:r>
                      <a:rPr lang="en-US" sz="1600" dirty="0">
                        <a:latin typeface="FrankRuehl" pitchFamily="34" charset="-79"/>
                        <a:cs typeface="FrankRuehl" pitchFamily="34" charset="-79"/>
                      </a:rPr>
                      <a:t>gradual </a:t>
                    </a:r>
                  </a:p>
                  <a:p>
                    <a:r>
                      <a:rPr lang="en-US" sz="1600" dirty="0">
                        <a:latin typeface="FrankRuehl" pitchFamily="34" charset="-79"/>
                        <a:cs typeface="FrankRuehl" pitchFamily="34" charset="-79"/>
                      </a:rPr>
                      <a:t>decrease</a:t>
                    </a:r>
                  </a:p>
                  <a:p>
                    <a:r>
                      <a:rPr lang="en-US" dirty="0"/>
                      <a:t> </a:t>
                    </a:r>
                  </a:p>
                </c:rich>
              </c:tx>
              <c:showVal val="1"/>
            </c:dLbl>
            <c:txPr>
              <a:bodyPr/>
              <a:lstStyle/>
              <a:p>
                <a:pPr>
                  <a:defRPr lang="ar-SA"/>
                </a:pPr>
                <a:endParaRPr lang="ar-SA"/>
              </a:p>
            </c:txPr>
            <c:showVal val="1"/>
          </c:dLbls>
          <c:val>
            <c:numRef>
              <c:f>ورقة3!$P$3:$P$5</c:f>
              <c:numCache>
                <c:formatCode>General</c:formatCode>
                <c:ptCount val="3"/>
                <c:pt idx="0">
                  <c:v>3.5579999999999998</c:v>
                </c:pt>
                <c:pt idx="1">
                  <c:v>5.9450000000000003</c:v>
                </c:pt>
                <c:pt idx="2">
                  <c:v>7.29</c:v>
                </c:pt>
              </c:numCache>
            </c:numRef>
          </c:val>
        </c:ser>
        <c:axId val="58028800"/>
        <c:axId val="58030336"/>
      </c:barChart>
      <c:catAx>
        <c:axId val="58028800"/>
        <c:scaling>
          <c:orientation val="minMax"/>
        </c:scaling>
        <c:delete val="1"/>
        <c:axPos val="b"/>
        <c:tickLblPos val="none"/>
        <c:crossAx val="58030336"/>
        <c:crosses val="autoZero"/>
        <c:auto val="1"/>
        <c:lblAlgn val="ctr"/>
        <c:lblOffset val="100"/>
      </c:catAx>
      <c:valAx>
        <c:axId val="58030336"/>
        <c:scaling>
          <c:orientation val="minMax"/>
          <c:max val="8"/>
          <c:min val="0"/>
        </c:scaling>
        <c:delete val="1"/>
        <c:axPos val="l"/>
        <c:majorGridlines/>
        <c:title>
          <c:tx>
            <c:rich>
              <a:bodyPr rot="-5400000" vert="horz"/>
              <a:lstStyle/>
              <a:p>
                <a:pPr>
                  <a:defRPr lang="ar-SA" sz="1600"/>
                </a:pPr>
                <a:r>
                  <a:rPr lang="en-US" sz="1600" dirty="0"/>
                  <a:t>Average size </a:t>
                </a:r>
                <a:r>
                  <a:rPr lang="en-US" sz="1600" dirty="0">
                    <a:latin typeface="Calibri"/>
                    <a:cs typeface="Calibri"/>
                  </a:rPr>
                  <a:t>µm</a:t>
                </a:r>
                <a:endParaRPr lang="ar-SA" sz="1600" dirty="0"/>
              </a:p>
            </c:rich>
          </c:tx>
          <c:layout>
            <c:manualLayout>
              <c:xMode val="edge"/>
              <c:yMode val="edge"/>
              <c:x val="5.6737191541780391E-3"/>
              <c:y val="0.27275107585003799"/>
            </c:manualLayout>
          </c:layout>
        </c:title>
        <c:numFmt formatCode="General" sourceLinked="0"/>
        <c:tickLblPos val="none"/>
        <c:crossAx val="58028800"/>
        <c:crosses val="autoZero"/>
        <c:crossBetween val="between"/>
        <c:majorUnit val="2"/>
      </c:valAx>
    </c:plotArea>
    <c:plotVisOnly val="1"/>
    <c:dispBlanksAs val="gap"/>
  </c:chart>
  <c:externalData r:id="rId1"/>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52F55D-0097-4267-AE5C-279FFEE9599F}" type="doc">
      <dgm:prSet loTypeId="urn:microsoft.com/office/officeart/2005/8/layout/hProcess3" loCatId="process" qsTypeId="urn:microsoft.com/office/officeart/2005/8/quickstyle/simple1" qsCatId="simple" csTypeId="urn:microsoft.com/office/officeart/2005/8/colors/accent1_2" csCatId="accent1" phldr="1"/>
      <dgm:spPr/>
    </dgm:pt>
    <dgm:pt modelId="{92FE43CA-29F1-4222-857F-D3DC4353992B}" type="pres">
      <dgm:prSet presAssocID="{7552F55D-0097-4267-AE5C-279FFEE9599F}" presName="Name0" presStyleCnt="0">
        <dgm:presLayoutVars>
          <dgm:dir/>
          <dgm:animLvl val="lvl"/>
          <dgm:resizeHandles val="exact"/>
        </dgm:presLayoutVars>
      </dgm:prSet>
      <dgm:spPr/>
    </dgm:pt>
    <dgm:pt modelId="{A09AA9F7-6DD4-4D97-888D-87B8C25432AC}" type="pres">
      <dgm:prSet presAssocID="{7552F55D-0097-4267-AE5C-279FFEE9599F}" presName="dummy" presStyleCnt="0"/>
      <dgm:spPr/>
    </dgm:pt>
    <dgm:pt modelId="{2CF6E522-320D-4C6F-BEED-4523F5502755}" type="pres">
      <dgm:prSet presAssocID="{7552F55D-0097-4267-AE5C-279FFEE9599F}" presName="linH" presStyleCnt="0"/>
      <dgm:spPr/>
    </dgm:pt>
    <dgm:pt modelId="{B2FA0868-B5E0-42CE-81DC-871D829AFF8D}" type="pres">
      <dgm:prSet presAssocID="{7552F55D-0097-4267-AE5C-279FFEE9599F}" presName="padding1" presStyleCnt="0"/>
      <dgm:spPr/>
    </dgm:pt>
    <dgm:pt modelId="{E268FA48-D00C-45BF-936E-D4B9EBA303B1}" type="pres">
      <dgm:prSet presAssocID="{7552F55D-0097-4267-AE5C-279FFEE9599F}" presName="padding2" presStyleCnt="0"/>
      <dgm:spPr/>
    </dgm:pt>
    <dgm:pt modelId="{80803550-51B8-4BD2-A759-2BBC65C973EE}" type="pres">
      <dgm:prSet presAssocID="{7552F55D-0097-4267-AE5C-279FFEE9599F}" presName="negArrow" presStyleCnt="0"/>
      <dgm:spPr/>
    </dgm:pt>
    <dgm:pt modelId="{006DB34F-A7C4-40E5-9333-FD651C502832}" type="pres">
      <dgm:prSet presAssocID="{7552F55D-0097-4267-AE5C-279FFEE9599F}" presName="backgroundArrow" presStyleLbl="node1" presStyleIdx="0" presStyleCnt="1" custLinFactY="-400000" custLinFactNeighborX="17822" custLinFactNeighborY="-453211"/>
      <dgm:spPr/>
    </dgm:pt>
  </dgm:ptLst>
  <dgm:cxnLst>
    <dgm:cxn modelId="{5D2D506D-E3EA-4D36-9202-5DB16E9C49D3}" type="presOf" srcId="{7552F55D-0097-4267-AE5C-279FFEE9599F}" destId="{92FE43CA-29F1-4222-857F-D3DC4353992B}" srcOrd="0" destOrd="0" presId="urn:microsoft.com/office/officeart/2005/8/layout/hProcess3"/>
    <dgm:cxn modelId="{64C7329F-44E0-4DDE-B098-E61164827FDE}" type="presParOf" srcId="{92FE43CA-29F1-4222-857F-D3DC4353992B}" destId="{A09AA9F7-6DD4-4D97-888D-87B8C25432AC}" srcOrd="0" destOrd="0" presId="urn:microsoft.com/office/officeart/2005/8/layout/hProcess3"/>
    <dgm:cxn modelId="{17CD0D5E-524B-43CF-BA39-321AA8C9C3F9}" type="presParOf" srcId="{92FE43CA-29F1-4222-857F-D3DC4353992B}" destId="{2CF6E522-320D-4C6F-BEED-4523F5502755}" srcOrd="1" destOrd="0" presId="urn:microsoft.com/office/officeart/2005/8/layout/hProcess3"/>
    <dgm:cxn modelId="{C9492337-78C9-4F53-BEB8-E1495635EF91}" type="presParOf" srcId="{2CF6E522-320D-4C6F-BEED-4523F5502755}" destId="{B2FA0868-B5E0-42CE-81DC-871D829AFF8D}" srcOrd="0" destOrd="0" presId="urn:microsoft.com/office/officeart/2005/8/layout/hProcess3"/>
    <dgm:cxn modelId="{082C874D-F45B-4483-AEB0-2A4372B77125}" type="presParOf" srcId="{2CF6E522-320D-4C6F-BEED-4523F5502755}" destId="{E268FA48-D00C-45BF-936E-D4B9EBA303B1}" srcOrd="1" destOrd="0" presId="urn:microsoft.com/office/officeart/2005/8/layout/hProcess3"/>
    <dgm:cxn modelId="{26480201-4D2F-40F4-9E95-E945C64F588C}" type="presParOf" srcId="{2CF6E522-320D-4C6F-BEED-4523F5502755}" destId="{80803550-51B8-4BD2-A759-2BBC65C973EE}" srcOrd="2" destOrd="0" presId="urn:microsoft.com/office/officeart/2005/8/layout/hProcess3"/>
    <dgm:cxn modelId="{652FE990-62FF-4965-9917-F2B2CFB78F30}" type="presParOf" srcId="{2CF6E522-320D-4C6F-BEED-4523F5502755}" destId="{006DB34F-A7C4-40E5-9333-FD651C502832}" srcOrd="3" destOrd="0" presId="urn:microsoft.com/office/officeart/2005/8/layout/hProcess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06DB34F-A7C4-40E5-9333-FD651C502832}">
      <dsp:nvSpPr>
        <dsp:cNvPr id="0" name=""/>
        <dsp:cNvSpPr/>
      </dsp:nvSpPr>
      <dsp:spPr>
        <a:xfrm>
          <a:off x="0" y="0"/>
          <a:ext cx="1714512" cy="432000"/>
        </a:xfrm>
        <a:prstGeom prst="right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0.26415</cdr:x>
      <cdr:y>0.37879</cdr:y>
    </cdr:from>
    <cdr:to>
      <cdr:x>0.3849</cdr:x>
      <cdr:y>0.57273</cdr:y>
    </cdr:to>
    <cdr:sp macro="" textlink="">
      <cdr:nvSpPr>
        <cdr:cNvPr id="2" name="TextBox 1"/>
        <cdr:cNvSpPr txBox="1"/>
      </cdr:nvSpPr>
      <cdr:spPr>
        <a:xfrm xmlns:a="http://schemas.openxmlformats.org/drawingml/2006/main">
          <a:off x="2000264" y="1785950"/>
          <a:ext cx="914400" cy="914400"/>
        </a:xfrm>
        <a:prstGeom xmlns:a="http://schemas.openxmlformats.org/drawingml/2006/main" prst="rect">
          <a:avLst/>
        </a:prstGeom>
      </cdr:spPr>
      <cdr:txBody>
        <a:bodyPr xmlns:a="http://schemas.openxmlformats.org/drawingml/2006/main" vertOverflow="clip" wrap="none" rtlCol="1"/>
        <a:lstStyle xmlns:a="http://schemas.openxmlformats.org/drawingml/2006/main"/>
        <a:p xmlns:a="http://schemas.openxmlformats.org/drawingml/2006/main">
          <a:endParaRPr lang="ar-SA" sz="1100" dirty="0"/>
        </a:p>
      </cdr:txBody>
    </cdr:sp>
  </cdr:relSizeAnchor>
  <cdr:relSizeAnchor xmlns:cdr="http://schemas.openxmlformats.org/drawingml/2006/chartDrawing">
    <cdr:from>
      <cdr:x>0.27358</cdr:x>
      <cdr:y>0.31579</cdr:y>
    </cdr:from>
    <cdr:to>
      <cdr:x>0.35849</cdr:x>
      <cdr:y>0.57895</cdr:y>
    </cdr:to>
    <cdr:sp macro="" textlink="">
      <cdr:nvSpPr>
        <cdr:cNvPr id="3" name="TextBox 2"/>
        <cdr:cNvSpPr txBox="1"/>
      </cdr:nvSpPr>
      <cdr:spPr>
        <a:xfrm xmlns:a="http://schemas.openxmlformats.org/drawingml/2006/main">
          <a:off x="2071702" y="1285884"/>
          <a:ext cx="642942" cy="107157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100" dirty="0" smtClean="0"/>
            <a:t>2cm</a:t>
          </a:r>
          <a:endParaRPr lang="en-US" sz="1100" dirty="0"/>
        </a:p>
      </cdr:txBody>
    </cdr:sp>
  </cdr:relSizeAnchor>
  <cdr:relSizeAnchor xmlns:cdr="http://schemas.openxmlformats.org/drawingml/2006/chartDrawing">
    <cdr:from>
      <cdr:x>0.31132</cdr:x>
      <cdr:y>0.07018</cdr:y>
    </cdr:from>
    <cdr:to>
      <cdr:x>0.49057</cdr:x>
      <cdr:y>0.29825</cdr:y>
    </cdr:to>
    <cdr:sp macro="" textlink="">
      <cdr:nvSpPr>
        <cdr:cNvPr id="4" name="TextBox 3"/>
        <cdr:cNvSpPr txBox="1"/>
      </cdr:nvSpPr>
      <cdr:spPr>
        <a:xfrm xmlns:a="http://schemas.openxmlformats.org/drawingml/2006/main">
          <a:off x="2357454" y="285752"/>
          <a:ext cx="1357322" cy="928694"/>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400" dirty="0" smtClean="0"/>
            <a:t>150 µm</a:t>
          </a:r>
          <a:endParaRPr lang="en-US" sz="1400" dirty="0"/>
        </a:p>
      </cdr:txBody>
    </cdr:sp>
  </cdr:relSizeAnchor>
  <cdr:relSizeAnchor xmlns:cdr="http://schemas.openxmlformats.org/drawingml/2006/chartDrawing">
    <cdr:from>
      <cdr:x>0.75472</cdr:x>
      <cdr:y>0.07018</cdr:y>
    </cdr:from>
    <cdr:to>
      <cdr:x>0.89623</cdr:x>
      <cdr:y>0.15789</cdr:y>
    </cdr:to>
    <cdr:sp macro="" textlink="">
      <cdr:nvSpPr>
        <cdr:cNvPr id="5" name="TextBox 4"/>
        <cdr:cNvSpPr txBox="1"/>
      </cdr:nvSpPr>
      <cdr:spPr>
        <a:xfrm xmlns:a="http://schemas.openxmlformats.org/drawingml/2006/main">
          <a:off x="5715040" y="285752"/>
          <a:ext cx="1071570" cy="35719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400" dirty="0" smtClean="0"/>
            <a:t>300 µm</a:t>
          </a:r>
          <a:endParaRPr lang="en-US" sz="1400" dirty="0"/>
        </a:p>
      </cdr:txBody>
    </cdr:sp>
  </cdr:relSizeAnchor>
  <cdr:relSizeAnchor xmlns:cdr="http://schemas.openxmlformats.org/drawingml/2006/chartDrawing">
    <cdr:from>
      <cdr:x>0.41509</cdr:x>
      <cdr:y>0.45614</cdr:y>
    </cdr:from>
    <cdr:to>
      <cdr:x>0.5</cdr:x>
      <cdr:y>0.66667</cdr:y>
    </cdr:to>
    <cdr:sp macro="" textlink="">
      <cdr:nvSpPr>
        <cdr:cNvPr id="6" name="TextBox 5"/>
        <cdr:cNvSpPr txBox="1"/>
      </cdr:nvSpPr>
      <cdr:spPr>
        <a:xfrm xmlns:a="http://schemas.openxmlformats.org/drawingml/2006/main">
          <a:off x="3143272" y="1857388"/>
          <a:ext cx="642942" cy="857256"/>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200" dirty="0" smtClean="0"/>
            <a:t>4 cm</a:t>
          </a:r>
          <a:endParaRPr lang="en-US" sz="1200" dirty="0"/>
        </a:p>
      </cdr:txBody>
    </cdr:sp>
  </cdr:relSizeAnchor>
  <cdr:relSizeAnchor xmlns:cdr="http://schemas.openxmlformats.org/drawingml/2006/chartDrawing">
    <cdr:from>
      <cdr:x>0.49057</cdr:x>
      <cdr:y>0.4386</cdr:y>
    </cdr:from>
    <cdr:to>
      <cdr:x>0.57547</cdr:x>
      <cdr:y>0.52632</cdr:y>
    </cdr:to>
    <cdr:sp macro="" textlink="">
      <cdr:nvSpPr>
        <cdr:cNvPr id="7" name="TextBox 6"/>
        <cdr:cNvSpPr txBox="1"/>
      </cdr:nvSpPr>
      <cdr:spPr>
        <a:xfrm xmlns:a="http://schemas.openxmlformats.org/drawingml/2006/main">
          <a:off x="3714776" y="1785950"/>
          <a:ext cx="642942" cy="35719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200" dirty="0" smtClean="0"/>
            <a:t>6 cm</a:t>
          </a:r>
          <a:endParaRPr lang="en-US" sz="1200" dirty="0"/>
        </a:p>
      </cdr:txBody>
    </cdr:sp>
  </cdr:relSizeAnchor>
  <cdr:relSizeAnchor xmlns:cdr="http://schemas.openxmlformats.org/drawingml/2006/chartDrawing">
    <cdr:from>
      <cdr:x>0.66981</cdr:x>
      <cdr:y>0.12281</cdr:y>
    </cdr:from>
    <cdr:to>
      <cdr:x>0.77358</cdr:x>
      <cdr:y>0.2807</cdr:y>
    </cdr:to>
    <cdr:sp macro="" textlink="">
      <cdr:nvSpPr>
        <cdr:cNvPr id="8" name="TextBox 7"/>
        <cdr:cNvSpPr txBox="1"/>
      </cdr:nvSpPr>
      <cdr:spPr>
        <a:xfrm xmlns:a="http://schemas.openxmlformats.org/drawingml/2006/main">
          <a:off x="5072098" y="500066"/>
          <a:ext cx="785818" cy="642942"/>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200" dirty="0" smtClean="0"/>
            <a:t>2 cm</a:t>
          </a:r>
          <a:endParaRPr lang="en-US" sz="1200" dirty="0"/>
        </a:p>
      </cdr:txBody>
    </cdr:sp>
  </cdr:relSizeAnchor>
  <cdr:relSizeAnchor xmlns:cdr="http://schemas.openxmlformats.org/drawingml/2006/chartDrawing">
    <cdr:from>
      <cdr:x>0.73585</cdr:x>
      <cdr:y>0.22807</cdr:y>
    </cdr:from>
    <cdr:to>
      <cdr:x>0.82075</cdr:x>
      <cdr:y>0.35088</cdr:y>
    </cdr:to>
    <cdr:sp macro="" textlink="">
      <cdr:nvSpPr>
        <cdr:cNvPr id="9" name="TextBox 8"/>
        <cdr:cNvSpPr txBox="1"/>
      </cdr:nvSpPr>
      <cdr:spPr>
        <a:xfrm xmlns:a="http://schemas.openxmlformats.org/drawingml/2006/main">
          <a:off x="5572164" y="928694"/>
          <a:ext cx="642942" cy="500066"/>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200" dirty="0" smtClean="0"/>
            <a:t>3 cm</a:t>
          </a:r>
          <a:endParaRPr lang="en-US" sz="1200" dirty="0"/>
        </a:p>
      </cdr:txBody>
    </cdr:sp>
  </cdr:relSizeAnchor>
  <cdr:relSizeAnchor xmlns:cdr="http://schemas.openxmlformats.org/drawingml/2006/chartDrawing">
    <cdr:from>
      <cdr:x>0.87736</cdr:x>
      <cdr:y>0.29825</cdr:y>
    </cdr:from>
    <cdr:to>
      <cdr:x>0.96226</cdr:x>
      <cdr:y>0.42105</cdr:y>
    </cdr:to>
    <cdr:sp macro="" textlink="">
      <cdr:nvSpPr>
        <cdr:cNvPr id="10" name="TextBox 9"/>
        <cdr:cNvSpPr txBox="1"/>
      </cdr:nvSpPr>
      <cdr:spPr>
        <a:xfrm xmlns:a="http://schemas.openxmlformats.org/drawingml/2006/main">
          <a:off x="6643734" y="1214446"/>
          <a:ext cx="642942" cy="500066"/>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200" dirty="0" smtClean="0"/>
            <a:t>6 cm</a:t>
          </a:r>
          <a:endParaRPr lang="en-US" sz="1200" dirty="0"/>
        </a:p>
      </cdr:txBody>
    </cdr:sp>
  </cdr:relSizeAnchor>
</c:userShapes>
</file>

<file path=ppt/drawings/drawing2.xml><?xml version="1.0" encoding="utf-8"?>
<c:userShapes xmlns:c="http://schemas.openxmlformats.org/drawingml/2006/chart">
  <cdr:relSizeAnchor xmlns:cdr="http://schemas.openxmlformats.org/drawingml/2006/chartDrawing">
    <cdr:from>
      <cdr:x>0.09563</cdr:x>
      <cdr:y>0.01658</cdr:y>
    </cdr:from>
    <cdr:to>
      <cdr:x>0.09586</cdr:x>
      <cdr:y>0.91822</cdr:y>
    </cdr:to>
    <cdr:sp macro="" textlink="">
      <cdr:nvSpPr>
        <cdr:cNvPr id="5" name="Straight Connector 4"/>
        <cdr:cNvSpPr/>
      </cdr:nvSpPr>
      <cdr:spPr>
        <a:xfrm xmlns:a="http://schemas.openxmlformats.org/drawingml/2006/main" rot="5400000">
          <a:off x="642148" y="72231"/>
          <a:ext cx="1589" cy="3929091"/>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0.06383</cdr:x>
      <cdr:y>0.63934</cdr:y>
    </cdr:from>
    <cdr:to>
      <cdr:x>0.09574</cdr:x>
      <cdr:y>0.68852</cdr:y>
    </cdr:to>
    <cdr:sp macro="" textlink="">
      <cdr:nvSpPr>
        <cdr:cNvPr id="6" name="TextBox 5"/>
        <cdr:cNvSpPr txBox="1"/>
      </cdr:nvSpPr>
      <cdr:spPr>
        <a:xfrm xmlns:a="http://schemas.openxmlformats.org/drawingml/2006/main">
          <a:off x="428628" y="2786082"/>
          <a:ext cx="214314" cy="214314"/>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200" dirty="0" smtClean="0"/>
            <a:t>2</a:t>
          </a:r>
          <a:endParaRPr lang="en-US" sz="1200" dirty="0"/>
        </a:p>
      </cdr:txBody>
    </cdr:sp>
  </cdr:relSizeAnchor>
  <cdr:relSizeAnchor xmlns:cdr="http://schemas.openxmlformats.org/drawingml/2006/chartDrawing">
    <cdr:from>
      <cdr:x>0.06383</cdr:x>
      <cdr:y>0.40984</cdr:y>
    </cdr:from>
    <cdr:to>
      <cdr:x>0.08511</cdr:x>
      <cdr:y>0.45902</cdr:y>
    </cdr:to>
    <cdr:sp macro="" textlink="">
      <cdr:nvSpPr>
        <cdr:cNvPr id="7" name="TextBox 6"/>
        <cdr:cNvSpPr txBox="1"/>
      </cdr:nvSpPr>
      <cdr:spPr>
        <a:xfrm xmlns:a="http://schemas.openxmlformats.org/drawingml/2006/main">
          <a:off x="428628" y="1785950"/>
          <a:ext cx="142876" cy="214314"/>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200" dirty="0" smtClean="0"/>
            <a:t>4</a:t>
          </a:r>
          <a:endParaRPr lang="en-US" sz="1200" dirty="0"/>
        </a:p>
      </cdr:txBody>
    </cdr:sp>
  </cdr:relSizeAnchor>
  <cdr:relSizeAnchor xmlns:cdr="http://schemas.openxmlformats.org/drawingml/2006/chartDrawing">
    <cdr:from>
      <cdr:x>0.06383</cdr:x>
      <cdr:y>0.18033</cdr:y>
    </cdr:from>
    <cdr:to>
      <cdr:x>0.09574</cdr:x>
      <cdr:y>0.22951</cdr:y>
    </cdr:to>
    <cdr:sp macro="" textlink="">
      <cdr:nvSpPr>
        <cdr:cNvPr id="8" name="TextBox 7"/>
        <cdr:cNvSpPr txBox="1"/>
      </cdr:nvSpPr>
      <cdr:spPr>
        <a:xfrm xmlns:a="http://schemas.openxmlformats.org/drawingml/2006/main">
          <a:off x="428628" y="785818"/>
          <a:ext cx="214314" cy="214314"/>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200" dirty="0" smtClean="0"/>
            <a:t>6</a:t>
          </a:r>
          <a:endParaRPr lang="en-US" sz="12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B122101-5F4B-4507-8697-075AF379C9C1}" type="datetimeFigureOut">
              <a:rPr lang="ar-SA" smtClean="0"/>
              <a:pPr/>
              <a:t>23/02/1434</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80FFF3F-BFE7-4C1A-A56D-B00F4E022352}"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080FFF3F-BFE7-4C1A-A56D-B00F4E022352}" type="slidenum">
              <a:rPr lang="ar-SA" smtClean="0"/>
              <a:pPr/>
              <a:t>6</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877BD4E2-E364-425B-9C76-3C5F56B0AC30}" type="datetimeFigureOut">
              <a:rPr lang="ar-SA" smtClean="0"/>
              <a:pPr/>
              <a:t>23/02/1434</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7C0B9960-B7CC-4AF4-83B3-B3A3FF09B433}"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77BD4E2-E364-425B-9C76-3C5F56B0AC30}" type="datetimeFigureOut">
              <a:rPr lang="ar-SA" smtClean="0"/>
              <a:pPr/>
              <a:t>23/02/1434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C0B9960-B7CC-4AF4-83B3-B3A3FF09B43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77BD4E2-E364-425B-9C76-3C5F56B0AC30}" type="datetimeFigureOut">
              <a:rPr lang="ar-SA" smtClean="0"/>
              <a:pPr/>
              <a:t>23/02/1434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C0B9960-B7CC-4AF4-83B3-B3A3FF09B43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877BD4E2-E364-425B-9C76-3C5F56B0AC30}" type="datetimeFigureOut">
              <a:rPr lang="ar-SA" smtClean="0"/>
              <a:pPr/>
              <a:t>23/02/1434</a:t>
            </a:fld>
            <a:endParaRPr lang="ar-SA"/>
          </a:p>
        </p:txBody>
      </p:sp>
      <p:sp>
        <p:nvSpPr>
          <p:cNvPr id="9" name="عنصر نائب لرقم الشريحة 8"/>
          <p:cNvSpPr>
            <a:spLocks noGrp="1"/>
          </p:cNvSpPr>
          <p:nvPr>
            <p:ph type="sldNum" sz="quarter" idx="15"/>
          </p:nvPr>
        </p:nvSpPr>
        <p:spPr/>
        <p:txBody>
          <a:bodyPr rtlCol="0"/>
          <a:lstStyle/>
          <a:p>
            <a:fld id="{7C0B9960-B7CC-4AF4-83B3-B3A3FF09B433}"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877BD4E2-E364-425B-9C76-3C5F56B0AC30}" type="datetimeFigureOut">
              <a:rPr lang="ar-SA" smtClean="0"/>
              <a:pPr/>
              <a:t>23/02/1434</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7C0B9960-B7CC-4AF4-83B3-B3A3FF09B433}"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877BD4E2-E364-425B-9C76-3C5F56B0AC30}" type="datetimeFigureOut">
              <a:rPr lang="ar-SA" smtClean="0"/>
              <a:pPr/>
              <a:t>23/02/1434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C0B9960-B7CC-4AF4-83B3-B3A3FF09B433}"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877BD4E2-E364-425B-9C76-3C5F56B0AC30}" type="datetimeFigureOut">
              <a:rPr lang="ar-SA" smtClean="0"/>
              <a:pPr/>
              <a:t>23/02/1434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C0B9960-B7CC-4AF4-83B3-B3A3FF09B433}"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877BD4E2-E364-425B-9C76-3C5F56B0AC30}" type="datetimeFigureOut">
              <a:rPr lang="ar-SA" smtClean="0"/>
              <a:pPr/>
              <a:t>23/02/1434</a:t>
            </a:fld>
            <a:endParaRPr lang="ar-SA"/>
          </a:p>
        </p:txBody>
      </p:sp>
      <p:sp>
        <p:nvSpPr>
          <p:cNvPr id="7" name="عنصر نائب لرقم الشريحة 6"/>
          <p:cNvSpPr>
            <a:spLocks noGrp="1"/>
          </p:cNvSpPr>
          <p:nvPr>
            <p:ph type="sldNum" sz="quarter" idx="11"/>
          </p:nvPr>
        </p:nvSpPr>
        <p:spPr/>
        <p:txBody>
          <a:bodyPr rtlCol="0"/>
          <a:lstStyle/>
          <a:p>
            <a:fld id="{7C0B9960-B7CC-4AF4-83B3-B3A3FF09B433}"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77BD4E2-E364-425B-9C76-3C5F56B0AC30}" type="datetimeFigureOut">
              <a:rPr lang="ar-SA" smtClean="0"/>
              <a:pPr/>
              <a:t>23/02/1434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C0B9960-B7CC-4AF4-83B3-B3A3FF09B43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877BD4E2-E364-425B-9C76-3C5F56B0AC30}" type="datetimeFigureOut">
              <a:rPr lang="ar-SA" smtClean="0"/>
              <a:pPr/>
              <a:t>23/02/1434</a:t>
            </a:fld>
            <a:endParaRPr lang="ar-SA"/>
          </a:p>
        </p:txBody>
      </p:sp>
      <p:sp>
        <p:nvSpPr>
          <p:cNvPr id="22" name="عنصر نائب لرقم الشريحة 21"/>
          <p:cNvSpPr>
            <a:spLocks noGrp="1"/>
          </p:cNvSpPr>
          <p:nvPr>
            <p:ph type="sldNum" sz="quarter" idx="15"/>
          </p:nvPr>
        </p:nvSpPr>
        <p:spPr/>
        <p:txBody>
          <a:bodyPr rtlCol="0"/>
          <a:lstStyle/>
          <a:p>
            <a:fld id="{7C0B9960-B7CC-4AF4-83B3-B3A3FF09B433}"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877BD4E2-E364-425B-9C76-3C5F56B0AC30}" type="datetimeFigureOut">
              <a:rPr lang="ar-SA" smtClean="0"/>
              <a:pPr/>
              <a:t>23/02/1434</a:t>
            </a:fld>
            <a:endParaRPr lang="ar-SA"/>
          </a:p>
        </p:txBody>
      </p:sp>
      <p:sp>
        <p:nvSpPr>
          <p:cNvPr id="18" name="عنصر نائب لرقم الشريحة 17"/>
          <p:cNvSpPr>
            <a:spLocks noGrp="1"/>
          </p:cNvSpPr>
          <p:nvPr>
            <p:ph type="sldNum" sz="quarter" idx="11"/>
          </p:nvPr>
        </p:nvSpPr>
        <p:spPr/>
        <p:txBody>
          <a:bodyPr rtlCol="0"/>
          <a:lstStyle/>
          <a:p>
            <a:fld id="{7C0B9960-B7CC-4AF4-83B3-B3A3FF09B433}"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77BD4E2-E364-425B-9C76-3C5F56B0AC30}" type="datetimeFigureOut">
              <a:rPr lang="ar-SA" smtClean="0"/>
              <a:pPr/>
              <a:t>23/02/1434</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C0B9960-B7CC-4AF4-83B3-B3A3FF09B43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1.png"/><Relationship Id="rId7" Type="http://schemas.openxmlformats.org/officeDocument/2006/relationships/diagramColors" Target="../diagrams/colors1.xml"/><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logo.gif"/>
          <p:cNvPicPr/>
          <p:nvPr/>
        </p:nvPicPr>
        <p:blipFill>
          <a:blip r:embed="rId2" cstate="print"/>
          <a:stretch>
            <a:fillRect/>
          </a:stretch>
        </p:blipFill>
        <p:spPr>
          <a:xfrm>
            <a:off x="4000496" y="285728"/>
            <a:ext cx="955734" cy="1000664"/>
          </a:xfrm>
          <a:prstGeom prst="rect">
            <a:avLst/>
          </a:prstGeom>
        </p:spPr>
      </p:pic>
      <p:sp>
        <p:nvSpPr>
          <p:cNvPr id="10" name="مربع نص 9"/>
          <p:cNvSpPr txBox="1"/>
          <p:nvPr/>
        </p:nvSpPr>
        <p:spPr>
          <a:xfrm>
            <a:off x="0" y="1357298"/>
            <a:ext cx="8501122" cy="646331"/>
          </a:xfrm>
          <a:prstGeom prst="rect">
            <a:avLst/>
          </a:prstGeom>
          <a:noFill/>
        </p:spPr>
        <p:txBody>
          <a:bodyPr wrap="square" rtlCol="1">
            <a:spAutoFit/>
          </a:bodyPr>
          <a:lstStyle/>
          <a:p>
            <a:endParaRPr lang="en-US" dirty="0" smtClean="0">
              <a:latin typeface="Times New Roman" pitchFamily="18" charset="0"/>
              <a:cs typeface="Times New Roman" pitchFamily="18" charset="0"/>
            </a:endParaRPr>
          </a:p>
          <a:p>
            <a:endParaRPr lang="ar-SA" dirty="0">
              <a:latin typeface="Times New Roman" pitchFamily="18" charset="0"/>
              <a:cs typeface="Times New Roman" pitchFamily="18" charset="0"/>
            </a:endParaRPr>
          </a:p>
        </p:txBody>
      </p:sp>
      <p:sp>
        <p:nvSpPr>
          <p:cNvPr id="1029" name="Rectangle 5"/>
          <p:cNvSpPr>
            <a:spLocks noChangeArrowheads="1"/>
          </p:cNvSpPr>
          <p:nvPr/>
        </p:nvSpPr>
        <p:spPr bwMode="auto">
          <a:xfrm>
            <a:off x="0" y="-285775"/>
            <a:ext cx="9144000" cy="32624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200" b="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200" b="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200" b="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200" b="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An-Najah National University</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Chemical Engineering Department</a:t>
            </a:r>
          </a:p>
          <a:p>
            <a:pPr marL="0" marR="0" lvl="0" indent="0" algn="ctr" defTabSz="914400" rtl="0" eaLnBrk="0" fontAlgn="base" latinLnBrk="0" hangingPunct="0">
              <a:lnSpc>
                <a:spcPct val="100000"/>
              </a:lnSpc>
              <a:spcBef>
                <a:spcPct val="0"/>
              </a:spcBef>
              <a:spcAft>
                <a:spcPct val="0"/>
              </a:spcAft>
              <a:buClrTx/>
              <a:buSzTx/>
              <a:buFontTx/>
              <a:buNone/>
              <a:tabLst/>
            </a:pPr>
            <a:endParaRPr lang="en-US" sz="2000" b="1" dirty="0" smtClean="0">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30" name="Rectangle 6"/>
          <p:cNvSpPr>
            <a:spLocks noChangeArrowheads="1"/>
          </p:cNvSpPr>
          <p:nvPr/>
        </p:nvSpPr>
        <p:spPr bwMode="auto">
          <a:xfrm>
            <a:off x="285720" y="-123110"/>
            <a:ext cx="7786742"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lang="en-US" b="1" dirty="0" smtClean="0">
              <a:latin typeface="Times New Roman" pitchFamily="18" charset="0"/>
              <a:ea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lang="en-US" b="1" dirty="0" smtClean="0">
              <a:latin typeface="Times New Roman" pitchFamily="18" charset="0"/>
              <a:ea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lang="en-US" b="1" dirty="0" smtClean="0">
              <a:latin typeface="Times New Roman" pitchFamily="18" charset="0"/>
              <a:ea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algn="ctr" rtl="0"/>
            <a:r>
              <a:rPr lang="en-US" b="1" dirty="0" smtClean="0"/>
              <a:t>Preparation of biodegradable polycaprolactone microcapsules by membrane emulsification  </a:t>
            </a:r>
            <a:endParaRPr lang="en-US" dirty="0"/>
          </a:p>
        </p:txBody>
      </p:sp>
      <p:sp>
        <p:nvSpPr>
          <p:cNvPr id="14" name="مربع نص 13"/>
          <p:cNvSpPr txBox="1"/>
          <p:nvPr/>
        </p:nvSpPr>
        <p:spPr>
          <a:xfrm>
            <a:off x="214282" y="2786058"/>
            <a:ext cx="3500462" cy="369332"/>
          </a:xfrm>
          <a:prstGeom prst="rect">
            <a:avLst/>
          </a:prstGeom>
          <a:noFill/>
        </p:spPr>
        <p:txBody>
          <a:bodyPr wrap="square" rtlCol="1">
            <a:spAutoFit/>
          </a:bodyPr>
          <a:lstStyle/>
          <a:p>
            <a:pPr algn="l"/>
            <a:endParaRPr lang="ar-SA" dirty="0">
              <a:latin typeface="Times New Roman" pitchFamily="18" charset="0"/>
              <a:cs typeface="Times New Roman" pitchFamily="18" charset="0"/>
            </a:endParaRPr>
          </a:p>
        </p:txBody>
      </p:sp>
      <p:sp>
        <p:nvSpPr>
          <p:cNvPr id="1031" name="Rectangle 7"/>
          <p:cNvSpPr>
            <a:spLocks noChangeArrowheads="1"/>
          </p:cNvSpPr>
          <p:nvPr/>
        </p:nvSpPr>
        <p:spPr bwMode="auto">
          <a:xfrm>
            <a:off x="0" y="0"/>
            <a:ext cx="229615" cy="390876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400" b="1" i="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400" b="1" i="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400" b="1" i="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400" b="1" i="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400" b="1" i="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400" b="1" i="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200" dirty="0" smtClean="0">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200"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32" name="Rectangle 8"/>
          <p:cNvSpPr>
            <a:spLocks noChangeArrowheads="1"/>
          </p:cNvSpPr>
          <p:nvPr/>
        </p:nvSpPr>
        <p:spPr bwMode="auto">
          <a:xfrm>
            <a:off x="0" y="0"/>
            <a:ext cx="274434" cy="557075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400" b="1" i="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400" b="1" i="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400" b="1" i="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400" b="1" i="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400" b="1" i="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400" b="1" i="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400" b="1" i="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400" b="1" i="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400" b="1" i="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400" b="1" i="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lang="en-US" sz="1400" b="1" i="1" dirty="0" smtClean="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lvl="0" algn="l" fontAlgn="base">
              <a:spcBef>
                <a:spcPct val="0"/>
              </a:spcBef>
              <a:spcAft>
                <a:spcPct val="0"/>
              </a:spcAft>
            </a:pPr>
            <a:endParaRPr lang="en-US" sz="2000" b="1" dirty="0" smtClean="0">
              <a:latin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r>
              <a:rPr kumimoji="0" lang="en-US" sz="1400" b="1" i="1"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 name="عنوان 8"/>
          <p:cNvSpPr>
            <a:spLocks noGrp="1"/>
          </p:cNvSpPr>
          <p:nvPr>
            <p:ph type="ctrTitle"/>
          </p:nvPr>
        </p:nvSpPr>
        <p:spPr>
          <a:xfrm>
            <a:off x="1214414" y="2857496"/>
            <a:ext cx="7243786" cy="2161066"/>
          </a:xfrm>
        </p:spPr>
        <p:txBody>
          <a:bodyPr>
            <a:normAutofit fontScale="90000"/>
          </a:bodyPr>
          <a:lstStyle/>
          <a:p>
            <a:pPr lvl="0" fontAlgn="base">
              <a:spcAft>
                <a:spcPct val="0"/>
              </a:spcAft>
            </a:pPr>
            <a:r>
              <a:rPr lang="ar-SA" sz="2200" i="1" cap="none" dirty="0" smtClean="0">
                <a:solidFill>
                  <a:schemeClr val="tx1"/>
                </a:solidFill>
                <a:latin typeface="Times New Roman" pitchFamily="18" charset="0"/>
                <a:ea typeface="Times New Roman" pitchFamily="18" charset="0"/>
                <a:cs typeface="Times New Roman" pitchFamily="18" charset="0"/>
              </a:rPr>
              <a:t/>
            </a:r>
            <a:br>
              <a:rPr lang="ar-SA" sz="2200" i="1" cap="none" dirty="0" smtClean="0">
                <a:solidFill>
                  <a:schemeClr val="tx1"/>
                </a:solidFill>
                <a:latin typeface="Times New Roman" pitchFamily="18" charset="0"/>
                <a:ea typeface="Times New Roman" pitchFamily="18" charset="0"/>
                <a:cs typeface="Times New Roman" pitchFamily="18" charset="0"/>
              </a:rPr>
            </a:br>
            <a:r>
              <a:rPr lang="ar-SA" sz="2200" i="1" cap="none" dirty="0" smtClean="0">
                <a:solidFill>
                  <a:schemeClr val="tx1"/>
                </a:solidFill>
                <a:latin typeface="Times New Roman" pitchFamily="18" charset="0"/>
                <a:ea typeface="Times New Roman" pitchFamily="18" charset="0"/>
                <a:cs typeface="Times New Roman" pitchFamily="18" charset="0"/>
              </a:rPr>
              <a:t/>
            </a:r>
            <a:br>
              <a:rPr lang="ar-SA" sz="2200" i="1" cap="none" dirty="0" smtClean="0">
                <a:solidFill>
                  <a:schemeClr val="tx1"/>
                </a:solidFill>
                <a:latin typeface="Times New Roman" pitchFamily="18" charset="0"/>
                <a:ea typeface="Times New Roman" pitchFamily="18" charset="0"/>
                <a:cs typeface="Times New Roman" pitchFamily="18" charset="0"/>
              </a:rPr>
            </a:br>
            <a:r>
              <a:rPr lang="ar-SA" sz="2200" i="1" cap="none" dirty="0" smtClean="0">
                <a:solidFill>
                  <a:schemeClr val="tx1"/>
                </a:solidFill>
                <a:latin typeface="Times New Roman" pitchFamily="18" charset="0"/>
                <a:ea typeface="Times New Roman" pitchFamily="18" charset="0"/>
                <a:cs typeface="Times New Roman" pitchFamily="18" charset="0"/>
              </a:rPr>
              <a:t/>
            </a:r>
            <a:br>
              <a:rPr lang="ar-SA" sz="2200" i="1" cap="none" dirty="0" smtClean="0">
                <a:solidFill>
                  <a:schemeClr val="tx1"/>
                </a:solidFill>
                <a:latin typeface="Times New Roman" pitchFamily="18" charset="0"/>
                <a:ea typeface="Times New Roman" pitchFamily="18" charset="0"/>
                <a:cs typeface="Times New Roman" pitchFamily="18" charset="0"/>
              </a:rPr>
            </a:br>
            <a:r>
              <a:rPr lang="ar-SA" sz="2200" i="1" cap="none" dirty="0" smtClean="0">
                <a:solidFill>
                  <a:schemeClr val="tx1"/>
                </a:solidFill>
                <a:latin typeface="Times New Roman" pitchFamily="18" charset="0"/>
                <a:ea typeface="Times New Roman" pitchFamily="18" charset="0"/>
                <a:cs typeface="Times New Roman" pitchFamily="18" charset="0"/>
              </a:rPr>
              <a:t/>
            </a:r>
            <a:br>
              <a:rPr lang="ar-SA" sz="2200" i="1" cap="none" dirty="0" smtClean="0">
                <a:solidFill>
                  <a:schemeClr val="tx1"/>
                </a:solidFill>
                <a:latin typeface="Times New Roman" pitchFamily="18" charset="0"/>
                <a:ea typeface="Times New Roman" pitchFamily="18" charset="0"/>
                <a:cs typeface="Times New Roman" pitchFamily="18" charset="0"/>
              </a:rPr>
            </a:br>
            <a:r>
              <a:rPr lang="en-US" sz="2200" i="1" cap="none" dirty="0" smtClean="0">
                <a:solidFill>
                  <a:schemeClr val="tx1"/>
                </a:solidFill>
                <a:latin typeface="Times New Roman" pitchFamily="18" charset="0"/>
                <a:ea typeface="Times New Roman" pitchFamily="18" charset="0"/>
                <a:cs typeface="Times New Roman" pitchFamily="18" charset="0"/>
              </a:rPr>
              <a:t>Submitted by:</a:t>
            </a:r>
            <a:r>
              <a:rPr lang="en-US" sz="2200" b="0" cap="none" dirty="0" smtClean="0">
                <a:solidFill>
                  <a:schemeClr val="tx1"/>
                </a:solidFill>
                <a:latin typeface="Times New Roman" pitchFamily="18" charset="0"/>
                <a:cs typeface="Times New Roman" pitchFamily="18" charset="0"/>
              </a:rPr>
              <a:t/>
            </a:r>
            <a:br>
              <a:rPr lang="en-US" sz="2200" b="0" cap="none" dirty="0" smtClean="0">
                <a:solidFill>
                  <a:schemeClr val="tx1"/>
                </a:solidFill>
                <a:latin typeface="Times New Roman" pitchFamily="18" charset="0"/>
                <a:cs typeface="Times New Roman" pitchFamily="18" charset="0"/>
              </a:rPr>
            </a:br>
            <a:r>
              <a:rPr lang="en-US" sz="2200" b="0" cap="none" dirty="0" smtClean="0">
                <a:solidFill>
                  <a:schemeClr val="tx1"/>
                </a:solidFill>
                <a:latin typeface="Times New Roman" pitchFamily="18" charset="0"/>
                <a:ea typeface="Times New Roman" pitchFamily="18" charset="0"/>
                <a:cs typeface="Times New Roman" pitchFamily="18" charset="0"/>
              </a:rPr>
              <a:t>            </a:t>
            </a:r>
            <a:r>
              <a:rPr lang="en-US" sz="2200" cap="none" dirty="0" smtClean="0">
                <a:solidFill>
                  <a:schemeClr val="tx1"/>
                </a:solidFill>
                <a:latin typeface="Times New Roman" pitchFamily="18" charset="0"/>
                <a:ea typeface="Times New Roman" pitchFamily="18" charset="0"/>
                <a:cs typeface="Times New Roman" pitchFamily="18" charset="0"/>
              </a:rPr>
              <a:t>Alaa Kaabneh .</a:t>
            </a:r>
            <a:r>
              <a:rPr lang="en-US" sz="2200" cap="none" dirty="0" smtClean="0">
                <a:solidFill>
                  <a:schemeClr val="tx1"/>
                </a:solidFill>
                <a:latin typeface="Times New Roman" pitchFamily="18" charset="0"/>
                <a:cs typeface="Times New Roman" pitchFamily="18" charset="0"/>
              </a:rPr>
              <a:t/>
            </a:r>
            <a:br>
              <a:rPr lang="en-US" sz="2200" cap="none" dirty="0" smtClean="0">
                <a:solidFill>
                  <a:schemeClr val="tx1"/>
                </a:solidFill>
                <a:latin typeface="Times New Roman" pitchFamily="18" charset="0"/>
                <a:cs typeface="Times New Roman" pitchFamily="18" charset="0"/>
              </a:rPr>
            </a:br>
            <a:r>
              <a:rPr lang="en-US" sz="2200" cap="none" dirty="0" smtClean="0">
                <a:solidFill>
                  <a:schemeClr val="tx1"/>
                </a:solidFill>
                <a:latin typeface="Times New Roman" pitchFamily="18" charset="0"/>
                <a:ea typeface="Times New Roman" pitchFamily="18" charset="0"/>
                <a:cs typeface="Times New Roman" pitchFamily="18" charset="0"/>
              </a:rPr>
              <a:t>            Amani Abd_Allah.</a:t>
            </a:r>
            <a:r>
              <a:rPr lang="en-US" sz="2200" cap="none" dirty="0" smtClean="0">
                <a:solidFill>
                  <a:schemeClr val="tx1"/>
                </a:solidFill>
                <a:latin typeface="Times New Roman" pitchFamily="18" charset="0"/>
                <a:cs typeface="Times New Roman" pitchFamily="18" charset="0"/>
              </a:rPr>
              <a:t/>
            </a:r>
            <a:br>
              <a:rPr lang="en-US" sz="2200" cap="none" dirty="0" smtClean="0">
                <a:solidFill>
                  <a:schemeClr val="tx1"/>
                </a:solidFill>
                <a:latin typeface="Times New Roman" pitchFamily="18" charset="0"/>
                <a:cs typeface="Times New Roman" pitchFamily="18" charset="0"/>
              </a:rPr>
            </a:br>
            <a:r>
              <a:rPr lang="en-US" sz="2200" cap="none" dirty="0" smtClean="0">
                <a:solidFill>
                  <a:schemeClr val="tx1"/>
                </a:solidFill>
                <a:latin typeface="Times New Roman" pitchFamily="18" charset="0"/>
                <a:ea typeface="Times New Roman" pitchFamily="18" charset="0"/>
                <a:cs typeface="Times New Roman" pitchFamily="18" charset="0"/>
              </a:rPr>
              <a:t>            Aysha Hilo.</a:t>
            </a:r>
            <a:r>
              <a:rPr lang="en-US" sz="2200" cap="none" dirty="0" smtClean="0">
                <a:solidFill>
                  <a:schemeClr val="tx1"/>
                </a:solidFill>
                <a:latin typeface="Times New Roman" pitchFamily="18" charset="0"/>
                <a:cs typeface="Times New Roman" pitchFamily="18" charset="0"/>
              </a:rPr>
              <a:t/>
            </a:r>
            <a:br>
              <a:rPr lang="en-US" sz="2200" cap="none" dirty="0" smtClean="0">
                <a:solidFill>
                  <a:schemeClr val="tx1"/>
                </a:solidFill>
                <a:latin typeface="Times New Roman" pitchFamily="18" charset="0"/>
                <a:cs typeface="Times New Roman" pitchFamily="18" charset="0"/>
              </a:rPr>
            </a:br>
            <a:r>
              <a:rPr lang="en-US" sz="2200" cap="none" dirty="0" smtClean="0">
                <a:solidFill>
                  <a:schemeClr val="tx1"/>
                </a:solidFill>
                <a:latin typeface="Times New Roman" pitchFamily="18" charset="0"/>
                <a:ea typeface="Times New Roman" pitchFamily="18" charset="0"/>
                <a:cs typeface="Times New Roman" pitchFamily="18" charset="0"/>
              </a:rPr>
              <a:t>            Olfat Khatatbeh</a:t>
            </a:r>
            <a:r>
              <a:rPr lang="en-US" sz="3200" cap="none" dirty="0" smtClean="0">
                <a:solidFill>
                  <a:schemeClr val="tx1"/>
                </a:solidFill>
                <a:latin typeface="Times New Roman" pitchFamily="18" charset="0"/>
                <a:ea typeface="Times New Roman" pitchFamily="18" charset="0"/>
                <a:cs typeface="Times New Roman" pitchFamily="18" charset="0"/>
              </a:rPr>
              <a:t>.</a:t>
            </a:r>
            <a:br>
              <a:rPr lang="en-US" sz="3200" cap="none" dirty="0" smtClean="0">
                <a:solidFill>
                  <a:schemeClr val="tx1"/>
                </a:solidFill>
                <a:latin typeface="Times New Roman" pitchFamily="18" charset="0"/>
                <a:ea typeface="Times New Roman" pitchFamily="18" charset="0"/>
                <a:cs typeface="Times New Roman" pitchFamily="18" charset="0"/>
              </a:rPr>
            </a:br>
            <a:endParaRPr lang="ar-SA" dirty="0">
              <a:latin typeface="Times New Roman" pitchFamily="18" charset="0"/>
              <a:cs typeface="Times New Roman" pitchFamily="18" charset="0"/>
            </a:endParaRPr>
          </a:p>
        </p:txBody>
      </p:sp>
      <p:sp>
        <p:nvSpPr>
          <p:cNvPr id="11" name="عنوان فرعي 10"/>
          <p:cNvSpPr>
            <a:spLocks noGrp="1"/>
          </p:cNvSpPr>
          <p:nvPr>
            <p:ph type="subTitle" idx="1"/>
          </p:nvPr>
        </p:nvSpPr>
        <p:spPr>
          <a:xfrm>
            <a:off x="1285852" y="5003322"/>
            <a:ext cx="7172348" cy="1371600"/>
          </a:xfrm>
        </p:spPr>
        <p:txBody>
          <a:bodyPr>
            <a:normAutofit/>
          </a:bodyPr>
          <a:lstStyle/>
          <a:p>
            <a:pPr lvl="0" fontAlgn="base">
              <a:spcBef>
                <a:spcPct val="0"/>
              </a:spcBef>
              <a:spcAft>
                <a:spcPct val="0"/>
              </a:spcAft>
            </a:pPr>
            <a:r>
              <a:rPr lang="en-US" sz="2000" i="1" dirty="0" smtClean="0">
                <a:solidFill>
                  <a:schemeClr val="tx1"/>
                </a:solidFill>
                <a:latin typeface="Times New Roman" pitchFamily="18" charset="0"/>
                <a:ea typeface="Times New Roman" pitchFamily="18" charset="0"/>
                <a:cs typeface="Times New Roman" pitchFamily="18" charset="0"/>
              </a:rPr>
              <a:t>Supervisor:</a:t>
            </a:r>
            <a:endParaRPr lang="en-US" sz="2000" dirty="0" smtClean="0">
              <a:solidFill>
                <a:schemeClr val="tx1"/>
              </a:solidFill>
              <a:latin typeface="Times New Roman" pitchFamily="18" charset="0"/>
              <a:cs typeface="Times New Roman" pitchFamily="18" charset="0"/>
            </a:endParaRPr>
          </a:p>
          <a:p>
            <a:pPr lvl="0" rtl="0" eaLnBrk="0" fontAlgn="base" hangingPunct="0">
              <a:spcBef>
                <a:spcPct val="0"/>
              </a:spcBef>
              <a:spcAft>
                <a:spcPct val="0"/>
              </a:spcAft>
            </a:pPr>
            <a:r>
              <a:rPr lang="en-US" sz="2000" dirty="0" smtClean="0">
                <a:solidFill>
                  <a:schemeClr val="tx1"/>
                </a:solidFill>
                <a:latin typeface="Times New Roman" pitchFamily="18" charset="0"/>
                <a:ea typeface="Times New Roman" pitchFamily="18" charset="0"/>
                <a:cs typeface="Times New Roman" pitchFamily="18" charset="0"/>
              </a:rPr>
              <a:t>          Dr. Hassan Sawalha</a:t>
            </a:r>
            <a:endParaRPr lang="ar-SA" sz="2000" dirty="0">
              <a:solidFill>
                <a:schemeClr val="tx1"/>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4286248" y="2928935"/>
            <a:ext cx="4276720" cy="31432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85728"/>
            <a:ext cx="8929718" cy="1969770"/>
          </a:xfrm>
          <a:prstGeom prst="rect">
            <a:avLst/>
          </a:prstGeom>
          <a:noFill/>
        </p:spPr>
        <p:txBody>
          <a:bodyPr wrap="square" rtlCol="1">
            <a:spAutoFit/>
          </a:bodyPr>
          <a:lstStyle/>
          <a:p>
            <a:pPr algn="l" rtl="0"/>
            <a:r>
              <a:rPr lang="ar-JO" sz="32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Why premix membrane emulsification?</a:t>
            </a:r>
          </a:p>
          <a:p>
            <a:pPr algn="l" rtl="0"/>
            <a:endParaRPr lang="en-US" dirty="0" smtClean="0"/>
          </a:p>
          <a:p>
            <a:pPr algn="l" rtl="0"/>
            <a:endParaRPr lang="en-US" dirty="0" smtClean="0"/>
          </a:p>
          <a:p>
            <a:pPr algn="l" rtl="0"/>
            <a:endParaRPr lang="en-US" dirty="0" smtClean="0"/>
          </a:p>
          <a:p>
            <a:pPr algn="l" rtl="0"/>
            <a:endParaRPr lang="en-US" dirty="0" smtClean="0"/>
          </a:p>
          <a:p>
            <a:pPr algn="l" rtl="0"/>
            <a:r>
              <a:rPr lang="en-US" dirty="0" smtClean="0"/>
              <a:t> </a:t>
            </a:r>
            <a:endParaRPr lang="ar-SA" dirty="0"/>
          </a:p>
        </p:txBody>
      </p:sp>
      <p:sp>
        <p:nvSpPr>
          <p:cNvPr id="4" name="TextBox 3"/>
          <p:cNvSpPr txBox="1"/>
          <p:nvPr/>
        </p:nvSpPr>
        <p:spPr>
          <a:xfrm>
            <a:off x="357158" y="3929066"/>
            <a:ext cx="6715172" cy="2169825"/>
          </a:xfrm>
          <a:prstGeom prst="rect">
            <a:avLst/>
          </a:prstGeom>
          <a:noFill/>
        </p:spPr>
        <p:txBody>
          <a:bodyPr wrap="square" rtlCol="1">
            <a:spAutoFit/>
          </a:bodyPr>
          <a:lstStyle/>
          <a:p>
            <a:pPr algn="l" rtl="0">
              <a:lnSpc>
                <a:spcPct val="150000"/>
              </a:lnSpc>
            </a:pPr>
            <a:endParaRPr lang="en-US" dirty="0" smtClean="0"/>
          </a:p>
          <a:p>
            <a:pPr algn="l" rtl="0">
              <a:lnSpc>
                <a:spcPct val="150000"/>
              </a:lnSpc>
              <a:buFont typeface="Wingdings" pitchFamily="2" charset="2"/>
              <a:buChar char="§"/>
            </a:pPr>
            <a:r>
              <a:rPr lang="en-US" sz="2400" dirty="0" smtClean="0">
                <a:latin typeface="Times New Roman" pitchFamily="18" charset="0"/>
                <a:cs typeface="Times New Roman" pitchFamily="18" charset="0"/>
              </a:rPr>
              <a:t> small size have larger circulation time.</a:t>
            </a:r>
          </a:p>
          <a:p>
            <a:pPr algn="l" rtl="0">
              <a:lnSpc>
                <a:spcPct val="150000"/>
              </a:lnSpc>
              <a:buFont typeface="Wingdings" pitchFamily="2" charset="2"/>
              <a:buChar char="§"/>
            </a:pPr>
            <a:r>
              <a:rPr lang="en-US" sz="2400" dirty="0" smtClean="0">
                <a:latin typeface="Times New Roman" pitchFamily="18" charset="0"/>
                <a:cs typeface="Times New Roman" pitchFamily="18" charset="0"/>
              </a:rPr>
              <a:t> uniform size have uniform doses .</a:t>
            </a:r>
          </a:p>
          <a:p>
            <a:pPr algn="l" rtl="0">
              <a:lnSpc>
                <a:spcPct val="150000"/>
              </a:lnSpc>
              <a:buFont typeface="Wingdings" pitchFamily="2" charset="2"/>
              <a:buChar char="§"/>
            </a:pPr>
            <a:r>
              <a:rPr lang="en-US" sz="2400" dirty="0" smtClean="0">
                <a:latin typeface="Times New Roman" pitchFamily="18" charset="0"/>
                <a:cs typeface="Times New Roman" pitchFamily="18" charset="0"/>
              </a:rPr>
              <a:t> uniform size have better biocompatibility</a:t>
            </a:r>
            <a:r>
              <a:rPr lang="en-US" dirty="0" smtClean="0"/>
              <a:t>. </a:t>
            </a:r>
            <a:endParaRPr lang="ar-SA" dirty="0"/>
          </a:p>
        </p:txBody>
      </p:sp>
      <p:pic>
        <p:nvPicPr>
          <p:cNvPr id="1026" name="Picture 2"/>
          <p:cNvPicPr>
            <a:picLocks noChangeAspect="1" noChangeArrowheads="1"/>
          </p:cNvPicPr>
          <p:nvPr/>
        </p:nvPicPr>
        <p:blipFill>
          <a:blip r:embed="rId2" cstate="print"/>
          <a:srcRect/>
          <a:stretch>
            <a:fillRect/>
          </a:stretch>
        </p:blipFill>
        <p:spPr bwMode="auto">
          <a:xfrm>
            <a:off x="1428728" y="3000372"/>
            <a:ext cx="123825" cy="171450"/>
          </a:xfrm>
          <a:prstGeom prst="rect">
            <a:avLst/>
          </a:prstGeom>
          <a:noFill/>
          <a:ln w="9525">
            <a:noFill/>
            <a:miter lim="800000"/>
            <a:headEnd/>
            <a:tailEnd/>
          </a:ln>
          <a:effectLst/>
        </p:spPr>
      </p:pic>
      <p:pic>
        <p:nvPicPr>
          <p:cNvPr id="1027" name="Picture 3"/>
          <p:cNvPicPr>
            <a:picLocks noChangeAspect="1" noChangeArrowheads="1"/>
          </p:cNvPicPr>
          <p:nvPr/>
        </p:nvPicPr>
        <p:blipFill>
          <a:blip r:embed="rId2" cstate="print"/>
          <a:srcRect/>
          <a:stretch>
            <a:fillRect/>
          </a:stretch>
        </p:blipFill>
        <p:spPr bwMode="auto">
          <a:xfrm>
            <a:off x="1142976" y="2928934"/>
            <a:ext cx="123825" cy="171450"/>
          </a:xfrm>
          <a:prstGeom prst="rect">
            <a:avLst/>
          </a:prstGeom>
          <a:noFill/>
          <a:ln w="9525">
            <a:noFill/>
            <a:miter lim="800000"/>
            <a:headEnd/>
            <a:tailEnd/>
          </a:ln>
          <a:effectLst/>
        </p:spPr>
      </p:pic>
      <p:pic>
        <p:nvPicPr>
          <p:cNvPr id="1028" name="Picture 4"/>
          <p:cNvPicPr>
            <a:picLocks noChangeAspect="1" noChangeArrowheads="1"/>
          </p:cNvPicPr>
          <p:nvPr/>
        </p:nvPicPr>
        <p:blipFill>
          <a:blip r:embed="rId2" cstate="print"/>
          <a:srcRect/>
          <a:stretch>
            <a:fillRect/>
          </a:stretch>
        </p:blipFill>
        <p:spPr bwMode="auto">
          <a:xfrm>
            <a:off x="1571604" y="2857496"/>
            <a:ext cx="123825" cy="171450"/>
          </a:xfrm>
          <a:prstGeom prst="rect">
            <a:avLst/>
          </a:prstGeom>
          <a:noFill/>
          <a:ln w="9525">
            <a:noFill/>
            <a:miter lim="800000"/>
            <a:headEnd/>
            <a:tailEnd/>
          </a:ln>
          <a:effectLst/>
        </p:spPr>
      </p:pic>
      <p:pic>
        <p:nvPicPr>
          <p:cNvPr id="1029" name="Picture 5"/>
          <p:cNvPicPr>
            <a:picLocks noChangeAspect="1" noChangeArrowheads="1"/>
          </p:cNvPicPr>
          <p:nvPr/>
        </p:nvPicPr>
        <p:blipFill>
          <a:blip r:embed="rId2" cstate="print"/>
          <a:srcRect/>
          <a:stretch>
            <a:fillRect/>
          </a:stretch>
        </p:blipFill>
        <p:spPr bwMode="auto">
          <a:xfrm>
            <a:off x="1785918" y="3071810"/>
            <a:ext cx="123825" cy="171450"/>
          </a:xfrm>
          <a:prstGeom prst="rect">
            <a:avLst/>
          </a:prstGeom>
          <a:noFill/>
          <a:ln w="9525">
            <a:noFill/>
            <a:miter lim="800000"/>
            <a:headEnd/>
            <a:tailEnd/>
          </a:ln>
          <a:effectLst/>
        </p:spPr>
      </p:pic>
      <p:pic>
        <p:nvPicPr>
          <p:cNvPr id="1030" name="Picture 6"/>
          <p:cNvPicPr>
            <a:picLocks noChangeAspect="1" noChangeArrowheads="1"/>
          </p:cNvPicPr>
          <p:nvPr/>
        </p:nvPicPr>
        <p:blipFill>
          <a:blip r:embed="rId2" cstate="print"/>
          <a:srcRect/>
          <a:stretch>
            <a:fillRect/>
          </a:stretch>
        </p:blipFill>
        <p:spPr bwMode="auto">
          <a:xfrm>
            <a:off x="2000232" y="3214686"/>
            <a:ext cx="123825" cy="171450"/>
          </a:xfrm>
          <a:prstGeom prst="rect">
            <a:avLst/>
          </a:prstGeom>
          <a:noFill/>
          <a:ln w="9525">
            <a:noFill/>
            <a:miter lim="800000"/>
            <a:headEnd/>
            <a:tailEnd/>
          </a:ln>
          <a:effectLst/>
        </p:spPr>
      </p:pic>
      <p:pic>
        <p:nvPicPr>
          <p:cNvPr id="1031" name="Picture 7"/>
          <p:cNvPicPr>
            <a:picLocks noChangeAspect="1" noChangeArrowheads="1"/>
          </p:cNvPicPr>
          <p:nvPr/>
        </p:nvPicPr>
        <p:blipFill>
          <a:blip r:embed="rId2" cstate="print"/>
          <a:srcRect/>
          <a:stretch>
            <a:fillRect/>
          </a:stretch>
        </p:blipFill>
        <p:spPr bwMode="auto">
          <a:xfrm flipV="1">
            <a:off x="1928794" y="2714620"/>
            <a:ext cx="133351" cy="184640"/>
          </a:xfrm>
          <a:prstGeom prst="rect">
            <a:avLst/>
          </a:prstGeom>
          <a:noFill/>
          <a:ln w="9525">
            <a:noFill/>
            <a:miter lim="800000"/>
            <a:headEnd/>
            <a:tailEnd/>
          </a:ln>
          <a:effectLst/>
        </p:spPr>
      </p:pic>
      <p:pic>
        <p:nvPicPr>
          <p:cNvPr id="1032" name="Picture 8"/>
          <p:cNvPicPr>
            <a:picLocks noChangeAspect="1" noChangeArrowheads="1"/>
          </p:cNvPicPr>
          <p:nvPr/>
        </p:nvPicPr>
        <p:blipFill>
          <a:blip r:embed="rId2" cstate="print"/>
          <a:srcRect/>
          <a:stretch>
            <a:fillRect/>
          </a:stretch>
        </p:blipFill>
        <p:spPr bwMode="auto">
          <a:xfrm>
            <a:off x="1928794" y="2928934"/>
            <a:ext cx="123825" cy="171450"/>
          </a:xfrm>
          <a:prstGeom prst="rect">
            <a:avLst/>
          </a:prstGeom>
          <a:noFill/>
          <a:ln w="9525">
            <a:noFill/>
            <a:miter lim="800000"/>
            <a:headEnd/>
            <a:tailEnd/>
          </a:ln>
          <a:effectLst/>
        </p:spPr>
      </p:pic>
      <p:pic>
        <p:nvPicPr>
          <p:cNvPr id="1033" name="Picture 9"/>
          <p:cNvPicPr>
            <a:picLocks noChangeAspect="1" noChangeArrowheads="1"/>
          </p:cNvPicPr>
          <p:nvPr/>
        </p:nvPicPr>
        <p:blipFill>
          <a:blip r:embed="rId2" cstate="print"/>
          <a:srcRect/>
          <a:stretch>
            <a:fillRect/>
          </a:stretch>
        </p:blipFill>
        <p:spPr bwMode="auto">
          <a:xfrm>
            <a:off x="1357290" y="2786058"/>
            <a:ext cx="123825" cy="171450"/>
          </a:xfrm>
          <a:prstGeom prst="rect">
            <a:avLst/>
          </a:prstGeom>
          <a:noFill/>
          <a:ln w="9525">
            <a:noFill/>
            <a:miter lim="800000"/>
            <a:headEnd/>
            <a:tailEnd/>
          </a:ln>
          <a:effectLst/>
        </p:spPr>
      </p:pic>
      <p:pic>
        <p:nvPicPr>
          <p:cNvPr id="1034" name="Picture 10"/>
          <p:cNvPicPr>
            <a:picLocks noChangeAspect="1" noChangeArrowheads="1"/>
          </p:cNvPicPr>
          <p:nvPr/>
        </p:nvPicPr>
        <p:blipFill>
          <a:blip r:embed="rId2" cstate="print"/>
          <a:srcRect/>
          <a:stretch>
            <a:fillRect/>
          </a:stretch>
        </p:blipFill>
        <p:spPr bwMode="auto">
          <a:xfrm>
            <a:off x="1785918" y="2928934"/>
            <a:ext cx="123825" cy="171450"/>
          </a:xfrm>
          <a:prstGeom prst="rect">
            <a:avLst/>
          </a:prstGeom>
          <a:noFill/>
          <a:ln w="9525">
            <a:noFill/>
            <a:miter lim="800000"/>
            <a:headEnd/>
            <a:tailEnd/>
          </a:ln>
          <a:effectLst/>
        </p:spPr>
      </p:pic>
      <p:pic>
        <p:nvPicPr>
          <p:cNvPr id="1035" name="Picture 11"/>
          <p:cNvPicPr>
            <a:picLocks noChangeAspect="1" noChangeArrowheads="1"/>
          </p:cNvPicPr>
          <p:nvPr/>
        </p:nvPicPr>
        <p:blipFill>
          <a:blip r:embed="rId2" cstate="print"/>
          <a:srcRect/>
          <a:stretch>
            <a:fillRect/>
          </a:stretch>
        </p:blipFill>
        <p:spPr bwMode="auto">
          <a:xfrm>
            <a:off x="1500166" y="3143248"/>
            <a:ext cx="123825" cy="171450"/>
          </a:xfrm>
          <a:prstGeom prst="rect">
            <a:avLst/>
          </a:prstGeom>
          <a:noFill/>
          <a:ln w="9525">
            <a:noFill/>
            <a:miter lim="800000"/>
            <a:headEnd/>
            <a:tailEnd/>
          </a:ln>
          <a:effectLst/>
        </p:spPr>
      </p:pic>
      <p:pic>
        <p:nvPicPr>
          <p:cNvPr id="1037" name="Picture 13"/>
          <p:cNvPicPr>
            <a:picLocks noChangeAspect="1" noChangeArrowheads="1"/>
          </p:cNvPicPr>
          <p:nvPr/>
        </p:nvPicPr>
        <p:blipFill>
          <a:blip r:embed="rId2" cstate="print"/>
          <a:srcRect/>
          <a:stretch>
            <a:fillRect/>
          </a:stretch>
        </p:blipFill>
        <p:spPr bwMode="auto">
          <a:xfrm>
            <a:off x="1000100" y="3143248"/>
            <a:ext cx="123825" cy="171450"/>
          </a:xfrm>
          <a:prstGeom prst="rect">
            <a:avLst/>
          </a:prstGeom>
          <a:noFill/>
          <a:ln w="9525">
            <a:noFill/>
            <a:miter lim="800000"/>
            <a:headEnd/>
            <a:tailEnd/>
          </a:ln>
          <a:effectLst/>
        </p:spPr>
      </p:pic>
      <p:pic>
        <p:nvPicPr>
          <p:cNvPr id="1038" name="Picture 14"/>
          <p:cNvPicPr>
            <a:picLocks noChangeAspect="1" noChangeArrowheads="1"/>
          </p:cNvPicPr>
          <p:nvPr/>
        </p:nvPicPr>
        <p:blipFill>
          <a:blip r:embed="rId2" cstate="print"/>
          <a:srcRect/>
          <a:stretch>
            <a:fillRect/>
          </a:stretch>
        </p:blipFill>
        <p:spPr bwMode="auto">
          <a:xfrm>
            <a:off x="1714480" y="2714620"/>
            <a:ext cx="123825" cy="171450"/>
          </a:xfrm>
          <a:prstGeom prst="rect">
            <a:avLst/>
          </a:prstGeom>
          <a:noFill/>
          <a:ln w="9525">
            <a:noFill/>
            <a:miter lim="800000"/>
            <a:headEnd/>
            <a:tailEnd/>
          </a:ln>
          <a:effectLst/>
        </p:spPr>
      </p:pic>
      <p:pic>
        <p:nvPicPr>
          <p:cNvPr id="1039" name="Picture 15"/>
          <p:cNvPicPr>
            <a:picLocks noChangeAspect="1" noChangeArrowheads="1"/>
          </p:cNvPicPr>
          <p:nvPr/>
        </p:nvPicPr>
        <p:blipFill>
          <a:blip r:embed="rId2" cstate="print"/>
          <a:srcRect/>
          <a:stretch>
            <a:fillRect/>
          </a:stretch>
        </p:blipFill>
        <p:spPr bwMode="auto">
          <a:xfrm>
            <a:off x="928662" y="2928934"/>
            <a:ext cx="123825" cy="171450"/>
          </a:xfrm>
          <a:prstGeom prst="rect">
            <a:avLst/>
          </a:prstGeom>
          <a:noFill/>
          <a:ln w="9525">
            <a:noFill/>
            <a:miter lim="800000"/>
            <a:headEnd/>
            <a:tailEnd/>
          </a:ln>
          <a:effectLst/>
        </p:spPr>
      </p:pic>
      <p:pic>
        <p:nvPicPr>
          <p:cNvPr id="1040" name="Picture 16"/>
          <p:cNvPicPr>
            <a:picLocks noChangeAspect="1" noChangeArrowheads="1"/>
          </p:cNvPicPr>
          <p:nvPr/>
        </p:nvPicPr>
        <p:blipFill>
          <a:blip r:embed="rId2" cstate="print"/>
          <a:srcRect/>
          <a:stretch>
            <a:fillRect/>
          </a:stretch>
        </p:blipFill>
        <p:spPr bwMode="auto">
          <a:xfrm>
            <a:off x="1643042" y="3214686"/>
            <a:ext cx="123825" cy="171450"/>
          </a:xfrm>
          <a:prstGeom prst="rect">
            <a:avLst/>
          </a:prstGeom>
          <a:noFill/>
          <a:ln w="9525">
            <a:noFill/>
            <a:miter lim="800000"/>
            <a:headEnd/>
            <a:tailEnd/>
          </a:ln>
          <a:effectLst/>
        </p:spPr>
      </p:pic>
      <p:pic>
        <p:nvPicPr>
          <p:cNvPr id="1041" name="Picture 17"/>
          <p:cNvPicPr>
            <a:picLocks noChangeAspect="1" noChangeArrowheads="1"/>
          </p:cNvPicPr>
          <p:nvPr/>
        </p:nvPicPr>
        <p:blipFill>
          <a:blip r:embed="rId2" cstate="print"/>
          <a:srcRect/>
          <a:stretch>
            <a:fillRect/>
          </a:stretch>
        </p:blipFill>
        <p:spPr bwMode="auto">
          <a:xfrm>
            <a:off x="1928794" y="3071810"/>
            <a:ext cx="123825" cy="171450"/>
          </a:xfrm>
          <a:prstGeom prst="rect">
            <a:avLst/>
          </a:prstGeom>
          <a:noFill/>
          <a:ln w="9525">
            <a:noFill/>
            <a:miter lim="800000"/>
            <a:headEnd/>
            <a:tailEnd/>
          </a:ln>
          <a:effectLst/>
        </p:spPr>
      </p:pic>
      <p:pic>
        <p:nvPicPr>
          <p:cNvPr id="1042" name="Picture 18"/>
          <p:cNvPicPr>
            <a:picLocks noChangeAspect="1" noChangeArrowheads="1"/>
          </p:cNvPicPr>
          <p:nvPr/>
        </p:nvPicPr>
        <p:blipFill>
          <a:blip r:embed="rId2" cstate="print"/>
          <a:srcRect/>
          <a:stretch>
            <a:fillRect/>
          </a:stretch>
        </p:blipFill>
        <p:spPr bwMode="auto">
          <a:xfrm>
            <a:off x="1857356" y="3214686"/>
            <a:ext cx="123825" cy="171450"/>
          </a:xfrm>
          <a:prstGeom prst="rect">
            <a:avLst/>
          </a:prstGeom>
          <a:noFill/>
          <a:ln w="9525">
            <a:noFill/>
            <a:miter lim="800000"/>
            <a:headEnd/>
            <a:tailEnd/>
          </a:ln>
          <a:effectLst/>
        </p:spPr>
      </p:pic>
      <p:pic>
        <p:nvPicPr>
          <p:cNvPr id="1043" name="Picture 19"/>
          <p:cNvPicPr>
            <a:picLocks noChangeAspect="1" noChangeArrowheads="1"/>
          </p:cNvPicPr>
          <p:nvPr/>
        </p:nvPicPr>
        <p:blipFill>
          <a:blip r:embed="rId2" cstate="print"/>
          <a:srcRect/>
          <a:stretch>
            <a:fillRect/>
          </a:stretch>
        </p:blipFill>
        <p:spPr bwMode="auto">
          <a:xfrm>
            <a:off x="1643042" y="3000372"/>
            <a:ext cx="123825" cy="171450"/>
          </a:xfrm>
          <a:prstGeom prst="rect">
            <a:avLst/>
          </a:prstGeom>
          <a:noFill/>
          <a:ln w="9525">
            <a:noFill/>
            <a:miter lim="800000"/>
            <a:headEnd/>
            <a:tailEnd/>
          </a:ln>
          <a:effectLst/>
        </p:spPr>
      </p:pic>
      <p:pic>
        <p:nvPicPr>
          <p:cNvPr id="1044" name="Picture 20"/>
          <p:cNvPicPr>
            <a:picLocks noChangeAspect="1" noChangeArrowheads="1"/>
          </p:cNvPicPr>
          <p:nvPr/>
        </p:nvPicPr>
        <p:blipFill>
          <a:blip r:embed="rId3" cstate="print"/>
          <a:srcRect/>
          <a:stretch>
            <a:fillRect/>
          </a:stretch>
        </p:blipFill>
        <p:spPr bwMode="auto">
          <a:xfrm>
            <a:off x="214282" y="928670"/>
            <a:ext cx="5214974" cy="302804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مربع نص 1"/>
          <p:cNvSpPr txBox="1"/>
          <p:nvPr/>
        </p:nvSpPr>
        <p:spPr>
          <a:xfrm>
            <a:off x="428596" y="500042"/>
            <a:ext cx="3643338" cy="584775"/>
          </a:xfrm>
          <a:prstGeom prst="rect">
            <a:avLst/>
          </a:prstGeom>
          <a:noFill/>
        </p:spPr>
        <p:txBody>
          <a:bodyPr wrap="square" rtlCol="1">
            <a:spAutoFit/>
          </a:bodyPr>
          <a:lstStyle/>
          <a:p>
            <a:pPr algn="l"/>
            <a:r>
              <a:rPr lang="en-US" sz="3200" b="1" dirty="0" smtClean="0">
                <a:latin typeface="Times New Roman" pitchFamily="18" charset="0"/>
                <a:cs typeface="Times New Roman" pitchFamily="18" charset="0"/>
              </a:rPr>
              <a:t>Materials</a:t>
            </a:r>
            <a:endParaRPr lang="ar-SA" sz="3200" b="1" dirty="0">
              <a:latin typeface="Times New Roman" pitchFamily="18" charset="0"/>
              <a:cs typeface="Times New Roman" pitchFamily="18" charset="0"/>
            </a:endParaRPr>
          </a:p>
        </p:txBody>
      </p:sp>
      <p:sp>
        <p:nvSpPr>
          <p:cNvPr id="3" name="مربع نص 2"/>
          <p:cNvSpPr txBox="1"/>
          <p:nvPr/>
        </p:nvSpPr>
        <p:spPr>
          <a:xfrm>
            <a:off x="285720" y="1500174"/>
            <a:ext cx="8643998" cy="3970318"/>
          </a:xfrm>
          <a:prstGeom prst="rect">
            <a:avLst/>
          </a:prstGeom>
          <a:noFill/>
        </p:spPr>
        <p:txBody>
          <a:bodyPr wrap="square" rtlCol="1">
            <a:spAutoFit/>
          </a:bodyPr>
          <a:lstStyle/>
          <a:p>
            <a:pPr algn="l" rtl="0">
              <a:buFont typeface="Wingdings" pitchFamily="2" charset="2"/>
              <a:buChar char="Ø"/>
            </a:pPr>
            <a:r>
              <a:rPr lang="en-US" sz="2800" dirty="0">
                <a:latin typeface="Times New Roman" pitchFamily="18" charset="0"/>
                <a:cs typeface="Times New Roman" pitchFamily="18" charset="0"/>
              </a:rPr>
              <a:t>Poly (caprolactone</a:t>
            </a:r>
            <a:r>
              <a:rPr lang="en-US" sz="2800" dirty="0" smtClean="0">
                <a:latin typeface="Times New Roman" pitchFamily="18" charset="0"/>
                <a:cs typeface="Times New Roman" pitchFamily="18" charset="0"/>
              </a:rPr>
              <a:t>)</a:t>
            </a:r>
          </a:p>
          <a:p>
            <a:pPr algn="l" rtl="0"/>
            <a:endParaRPr lang="en-US" sz="2800" dirty="0">
              <a:latin typeface="Times New Roman" pitchFamily="18" charset="0"/>
              <a:cs typeface="Times New Roman" pitchFamily="18" charset="0"/>
            </a:endParaRPr>
          </a:p>
          <a:p>
            <a:pPr algn="l" rtl="0">
              <a:buFont typeface="Wingdings" pitchFamily="2" charset="2"/>
              <a:buChar char="Ø"/>
            </a:pPr>
            <a:r>
              <a:rPr lang="en-US" sz="2800" dirty="0" smtClean="0">
                <a:latin typeface="Times New Roman" pitchFamily="18" charset="0"/>
                <a:cs typeface="Times New Roman" pitchFamily="18" charset="0"/>
              </a:rPr>
              <a:t>Dichloromethane</a:t>
            </a:r>
          </a:p>
          <a:p>
            <a:pPr algn="l" rtl="0">
              <a:buFont typeface="Wingdings" pitchFamily="2" charset="2"/>
              <a:buChar char="Ø"/>
            </a:pPr>
            <a:endParaRPr lang="en-US" sz="2800" dirty="0">
              <a:latin typeface="Times New Roman" pitchFamily="18" charset="0"/>
              <a:cs typeface="Times New Roman" pitchFamily="18" charset="0"/>
            </a:endParaRPr>
          </a:p>
          <a:p>
            <a:pPr algn="l" rtl="0">
              <a:buFont typeface="Wingdings" pitchFamily="2" charset="2"/>
              <a:buChar char="Ø"/>
            </a:pPr>
            <a:r>
              <a:rPr lang="en-US" sz="2800" dirty="0" smtClean="0">
                <a:latin typeface="Times New Roman" pitchFamily="18" charset="0"/>
                <a:cs typeface="Times New Roman" pitchFamily="18" charset="0"/>
              </a:rPr>
              <a:t>Decane (as poor solvent)</a:t>
            </a:r>
          </a:p>
          <a:p>
            <a:pPr algn="l" rtl="0">
              <a:buFont typeface="Wingdings" pitchFamily="2" charset="2"/>
              <a:buChar char="Ø"/>
            </a:pPr>
            <a:endParaRPr lang="en-US" sz="2800" dirty="0">
              <a:latin typeface="Times New Roman" pitchFamily="18" charset="0"/>
              <a:cs typeface="Times New Roman" pitchFamily="18" charset="0"/>
            </a:endParaRPr>
          </a:p>
          <a:p>
            <a:pPr algn="l" rtl="0">
              <a:buFont typeface="Wingdings" pitchFamily="2" charset="2"/>
              <a:buChar char="Ø"/>
            </a:pPr>
            <a:r>
              <a:rPr lang="en-US" sz="2800" dirty="0" smtClean="0">
                <a:latin typeface="Times New Roman" pitchFamily="18" charset="0"/>
                <a:cs typeface="Times New Roman" pitchFamily="18" charset="0"/>
              </a:rPr>
              <a:t>Sodium </a:t>
            </a:r>
            <a:r>
              <a:rPr lang="en-US" sz="2800" dirty="0">
                <a:latin typeface="Times New Roman" pitchFamily="18" charset="0"/>
                <a:cs typeface="Times New Roman" pitchFamily="18" charset="0"/>
              </a:rPr>
              <a:t>dodecyl sulfate (SDS</a:t>
            </a:r>
            <a:r>
              <a:rPr lang="en-US" sz="2800" dirty="0" smtClean="0">
                <a:latin typeface="Times New Roman" pitchFamily="18" charset="0"/>
                <a:cs typeface="Times New Roman" pitchFamily="18" charset="0"/>
              </a:rPr>
              <a:t>) (as surfactant)</a:t>
            </a:r>
          </a:p>
          <a:p>
            <a:pPr algn="l"/>
            <a:endParaRPr lang="en-US" sz="2800" dirty="0">
              <a:latin typeface="Times New Roman" pitchFamily="18" charset="0"/>
              <a:cs typeface="Times New Roman" pitchFamily="18" charset="0"/>
            </a:endParaRPr>
          </a:p>
          <a:p>
            <a:pPr algn="l"/>
            <a:endParaRPr lang="ar-SA" sz="2800" dirty="0">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28596" y="357166"/>
            <a:ext cx="3643338" cy="1077218"/>
          </a:xfrm>
          <a:prstGeom prst="rect">
            <a:avLst/>
          </a:prstGeom>
          <a:noFill/>
        </p:spPr>
        <p:txBody>
          <a:bodyPr wrap="square" rtlCol="1">
            <a:spAutoFit/>
          </a:bodyPr>
          <a:lstStyle/>
          <a:p>
            <a:pPr algn="l"/>
            <a:r>
              <a:rPr lang="en-US" sz="3200" b="1" dirty="0" smtClean="0">
                <a:latin typeface="Times New Roman" pitchFamily="18" charset="0"/>
                <a:cs typeface="Times New Roman" pitchFamily="18" charset="0"/>
              </a:rPr>
              <a:t>Methods:</a:t>
            </a:r>
          </a:p>
          <a:p>
            <a:pPr algn="l"/>
            <a:endParaRPr lang="en-US" sz="3200" dirty="0">
              <a:latin typeface="Times New Roman" pitchFamily="18" charset="0"/>
              <a:cs typeface="Times New Roman" pitchFamily="18" charset="0"/>
            </a:endParaRPr>
          </a:p>
        </p:txBody>
      </p:sp>
      <p:sp>
        <p:nvSpPr>
          <p:cNvPr id="6" name="Rectangle 5"/>
          <p:cNvSpPr/>
          <p:nvPr/>
        </p:nvSpPr>
        <p:spPr>
          <a:xfrm>
            <a:off x="214283" y="1259572"/>
            <a:ext cx="3357585" cy="461665"/>
          </a:xfrm>
          <a:prstGeom prst="rect">
            <a:avLst/>
          </a:prstGeom>
        </p:spPr>
        <p:txBody>
          <a:bodyPr wrap="square">
            <a:spAutoFit/>
          </a:bodyPr>
          <a:lstStyle/>
          <a:p>
            <a:pPr lvl="0"/>
            <a:r>
              <a:rPr lang="en-US" sz="2400" b="1" dirty="0" smtClean="0">
                <a:solidFill>
                  <a:prstClr val="black"/>
                </a:solidFill>
                <a:latin typeface="Times New Roman" pitchFamily="18" charset="0"/>
                <a:cs typeface="Times New Roman" pitchFamily="18" charset="0"/>
              </a:rPr>
              <a:t>Screening of sand beads</a:t>
            </a:r>
            <a:endParaRPr lang="ar-SA" sz="2400" dirty="0">
              <a:solidFill>
                <a:prstClr val="black"/>
              </a:solidFill>
              <a:latin typeface="Times New Roman" pitchFamily="18" charset="0"/>
              <a:cs typeface="Times New Roman" pitchFamily="18" charset="0"/>
            </a:endParaRPr>
          </a:p>
        </p:txBody>
      </p:sp>
      <p:sp>
        <p:nvSpPr>
          <p:cNvPr id="9217" name="Rectangle 1"/>
          <p:cNvSpPr>
            <a:spLocks noChangeArrowheads="1"/>
          </p:cNvSpPr>
          <p:nvPr/>
        </p:nvSpPr>
        <p:spPr bwMode="auto">
          <a:xfrm>
            <a:off x="357158" y="1866027"/>
            <a:ext cx="828680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lang="en-US" sz="2400" dirty="0" smtClean="0">
                <a:latin typeface="Calibri" pitchFamily="34" charset="0"/>
                <a:ea typeface="Calibri" pitchFamily="34" charset="0"/>
                <a:cs typeface="Calibri" pitchFamily="34" charset="0"/>
              </a:rPr>
              <a:t>At the first the sand was washing with water and then separated by using standard sieves into three different sizes .</a:t>
            </a:r>
          </a:p>
        </p:txBody>
      </p:sp>
      <p:pic>
        <p:nvPicPr>
          <p:cNvPr id="7" name="Picture 2"/>
          <p:cNvPicPr>
            <a:picLocks noChangeAspect="1" noChangeArrowheads="1"/>
          </p:cNvPicPr>
          <p:nvPr/>
        </p:nvPicPr>
        <p:blipFill>
          <a:blip r:embed="rId2" cstate="print"/>
          <a:srcRect/>
          <a:stretch>
            <a:fillRect/>
          </a:stretch>
        </p:blipFill>
        <p:spPr bwMode="auto">
          <a:xfrm>
            <a:off x="214282" y="3929066"/>
            <a:ext cx="2643205" cy="2076450"/>
          </a:xfrm>
          <a:prstGeom prst="rect">
            <a:avLst/>
          </a:prstGeom>
          <a:noFill/>
          <a:ln w="9525">
            <a:noFill/>
            <a:miter lim="800000"/>
            <a:headEnd/>
            <a:tailEnd/>
          </a:ln>
          <a:effectLst/>
        </p:spPr>
      </p:pic>
      <p:pic>
        <p:nvPicPr>
          <p:cNvPr id="8" name="Picture 2" descr="http://t1.gstatic.com/images?q=tbn:ANd9GcRHtnAZ4IjxSCos5oUfAxT0w2GCskp7PAwnRzffWV8KgdYHKLmz"/>
          <p:cNvPicPr>
            <a:picLocks noChangeAspect="1" noChangeArrowheads="1"/>
          </p:cNvPicPr>
          <p:nvPr/>
        </p:nvPicPr>
        <p:blipFill>
          <a:blip r:embed="rId3" cstate="print"/>
          <a:srcRect/>
          <a:stretch>
            <a:fillRect/>
          </a:stretch>
        </p:blipFill>
        <p:spPr bwMode="auto">
          <a:xfrm>
            <a:off x="3000364" y="3786190"/>
            <a:ext cx="2336548" cy="2286016"/>
          </a:xfrm>
          <a:prstGeom prst="rect">
            <a:avLst/>
          </a:prstGeom>
          <a:noFill/>
        </p:spPr>
      </p:pic>
      <p:pic>
        <p:nvPicPr>
          <p:cNvPr id="9" name="Picture 3"/>
          <p:cNvPicPr>
            <a:picLocks noChangeAspect="1" noChangeArrowheads="1"/>
          </p:cNvPicPr>
          <p:nvPr/>
        </p:nvPicPr>
        <p:blipFill>
          <a:blip r:embed="rId4" cstate="print"/>
          <a:srcRect/>
          <a:stretch>
            <a:fillRect/>
          </a:stretch>
        </p:blipFill>
        <p:spPr bwMode="auto">
          <a:xfrm rot="5400000">
            <a:off x="5595946" y="3690937"/>
            <a:ext cx="2857499" cy="2333625"/>
          </a:xfrm>
          <a:prstGeom prst="rect">
            <a:avLst/>
          </a:prstGeom>
          <a:noFill/>
          <a:ln w="9525">
            <a:noFill/>
            <a:miter lim="800000"/>
            <a:headEnd/>
            <a:tailEnd/>
          </a:ln>
          <a:effectLst/>
        </p:spPr>
      </p:pic>
      <p:sp>
        <p:nvSpPr>
          <p:cNvPr id="10" name="TextBox 9"/>
          <p:cNvSpPr txBox="1"/>
          <p:nvPr/>
        </p:nvSpPr>
        <p:spPr>
          <a:xfrm>
            <a:off x="7786710" y="5429264"/>
            <a:ext cx="1071570" cy="338554"/>
          </a:xfrm>
          <a:prstGeom prst="rect">
            <a:avLst/>
          </a:prstGeom>
          <a:noFill/>
        </p:spPr>
        <p:txBody>
          <a:bodyPr wrap="square" rtlCol="0">
            <a:spAutoFit/>
          </a:bodyPr>
          <a:lstStyle/>
          <a:p>
            <a:r>
              <a:rPr lang="en-US" sz="1600" b="1" dirty="0" smtClean="0"/>
              <a:t>150µm</a:t>
            </a:r>
            <a:endParaRPr lang="en-US" sz="1600" b="1" dirty="0"/>
          </a:p>
        </p:txBody>
      </p:sp>
      <p:sp>
        <p:nvSpPr>
          <p:cNvPr id="11" name="TextBox 10"/>
          <p:cNvSpPr txBox="1"/>
          <p:nvPr/>
        </p:nvSpPr>
        <p:spPr>
          <a:xfrm>
            <a:off x="7715272" y="4714884"/>
            <a:ext cx="1143008" cy="338554"/>
          </a:xfrm>
          <a:prstGeom prst="rect">
            <a:avLst/>
          </a:prstGeom>
          <a:noFill/>
        </p:spPr>
        <p:txBody>
          <a:bodyPr wrap="square" rtlCol="0">
            <a:spAutoFit/>
          </a:bodyPr>
          <a:lstStyle/>
          <a:p>
            <a:r>
              <a:rPr lang="en-US" sz="1600" b="1" dirty="0" smtClean="0"/>
              <a:t>300µm</a:t>
            </a:r>
            <a:endParaRPr lang="en-US" sz="1600" b="1" dirty="0"/>
          </a:p>
        </p:txBody>
      </p:sp>
      <p:sp>
        <p:nvSpPr>
          <p:cNvPr id="12" name="TextBox 11"/>
          <p:cNvSpPr txBox="1"/>
          <p:nvPr/>
        </p:nvSpPr>
        <p:spPr>
          <a:xfrm>
            <a:off x="7500958" y="3357562"/>
            <a:ext cx="1285884" cy="338554"/>
          </a:xfrm>
          <a:prstGeom prst="rect">
            <a:avLst/>
          </a:prstGeom>
          <a:noFill/>
        </p:spPr>
        <p:txBody>
          <a:bodyPr wrap="square" rtlCol="0">
            <a:spAutoFit/>
          </a:bodyPr>
          <a:lstStyle/>
          <a:p>
            <a:r>
              <a:rPr lang="en-US" sz="1600" b="1" dirty="0" smtClean="0"/>
              <a:t>600µm</a:t>
            </a:r>
            <a:endParaRPr lang="en-US" sz="1600" b="1" dirty="0"/>
          </a:p>
        </p:txBody>
      </p:sp>
      <p:sp>
        <p:nvSpPr>
          <p:cNvPr id="13" name="Down Arrow 12"/>
          <p:cNvSpPr/>
          <p:nvPr/>
        </p:nvSpPr>
        <p:spPr>
          <a:xfrm rot="16200000">
            <a:off x="5000628" y="4143380"/>
            <a:ext cx="500066" cy="928694"/>
          </a:xfrm>
          <a:prstGeom prst="downArrow">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0034" y="857232"/>
            <a:ext cx="8358246" cy="1327736"/>
          </a:xfrm>
          <a:prstGeom prst="rect">
            <a:avLst/>
          </a:prstGeom>
        </p:spPr>
        <p:txBody>
          <a:bodyPr wrap="square">
            <a:spAutoFit/>
          </a:bodyPr>
          <a:lstStyle/>
          <a:p>
            <a:pPr algn="l"/>
            <a:endParaRPr lang="en-US" sz="2400" dirty="0" smtClean="0">
              <a:latin typeface="Calibri" pitchFamily="34" charset="0"/>
              <a:ea typeface="Calibri" pitchFamily="34" charset="0"/>
              <a:cs typeface="Calibri" pitchFamily="34" charset="0"/>
            </a:endParaRPr>
          </a:p>
          <a:p>
            <a:pPr algn="just" rtl="0"/>
            <a:endParaRPr lang="en-US" sz="2400" dirty="0" smtClean="0">
              <a:latin typeface="Calibri" pitchFamily="34" charset="0"/>
              <a:ea typeface="Calibri" pitchFamily="34" charset="0"/>
              <a:cs typeface="Calibri" pitchFamily="34" charset="0"/>
            </a:endParaRPr>
          </a:p>
          <a:p>
            <a:pPr algn="l">
              <a:lnSpc>
                <a:spcPct val="150000"/>
              </a:lnSpc>
            </a:pPr>
            <a:endParaRPr lang="ar-SA" sz="2400" dirty="0">
              <a:latin typeface="Calibri" pitchFamily="34" charset="0"/>
              <a:ea typeface="Calibri" pitchFamily="34" charset="0"/>
              <a:cs typeface="Calibri" pitchFamily="34" charset="0"/>
            </a:endParaRPr>
          </a:p>
        </p:txBody>
      </p:sp>
      <p:sp>
        <p:nvSpPr>
          <p:cNvPr id="5" name="Title 4"/>
          <p:cNvSpPr>
            <a:spLocks noGrp="1"/>
          </p:cNvSpPr>
          <p:nvPr>
            <p:ph type="title"/>
          </p:nvPr>
        </p:nvSpPr>
        <p:spPr>
          <a:xfrm>
            <a:off x="457200" y="274638"/>
            <a:ext cx="7467600" cy="654032"/>
          </a:xfrm>
        </p:spPr>
        <p:txBody>
          <a:bodyPr>
            <a:normAutofit/>
          </a:bodyPr>
          <a:lstStyle/>
          <a:p>
            <a:pPr rtl="0"/>
            <a:r>
              <a:rPr lang="en-US" sz="3200" dirty="0" smtClean="0">
                <a:solidFill>
                  <a:schemeClr val="tx1"/>
                </a:solidFill>
                <a:latin typeface="Times New Roman" pitchFamily="18" charset="0"/>
                <a:ea typeface="+mn-ea"/>
                <a:cs typeface="Times New Roman" pitchFamily="18" charset="0"/>
              </a:rPr>
              <a:t> </a:t>
            </a:r>
          </a:p>
        </p:txBody>
      </p:sp>
      <p:sp>
        <p:nvSpPr>
          <p:cNvPr id="16385" name="Rectangle 1"/>
          <p:cNvSpPr>
            <a:spLocks noChangeArrowheads="1"/>
          </p:cNvSpPr>
          <p:nvPr/>
        </p:nvSpPr>
        <p:spPr bwMode="auto">
          <a:xfrm>
            <a:off x="428596" y="384821"/>
            <a:ext cx="7858180" cy="20005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3200" b="1" dirty="0" smtClean="0">
                <a:latin typeface="Times New Roman" pitchFamily="18" charset="0"/>
                <a:cs typeface="Times New Roman" pitchFamily="18" charset="0"/>
              </a:rPr>
              <a:t>Membrane – sand beads bed system</a:t>
            </a:r>
          </a:p>
          <a:p>
            <a:pPr marL="0" marR="0" lvl="0" indent="0" algn="l" defTabSz="914400" rtl="0" eaLnBrk="1" fontAlgn="base" latinLnBrk="0" hangingPunct="1">
              <a:lnSpc>
                <a:spcPct val="100000"/>
              </a:lnSpc>
              <a:spcBef>
                <a:spcPct val="0"/>
              </a:spcBef>
              <a:spcAft>
                <a:spcPct val="0"/>
              </a:spcAft>
              <a:buClrTx/>
              <a:buSzTx/>
              <a:buFontTx/>
              <a:buNone/>
              <a:tabLst/>
            </a:pPr>
            <a:endParaRPr lang="en-US" sz="3200" dirty="0" smtClean="0">
              <a:latin typeface="Times New Roman" pitchFamily="18" charset="0"/>
              <a:cs typeface="Times New Roman" pitchFamily="18" charset="0"/>
            </a:endParaRPr>
          </a:p>
          <a:p>
            <a:pPr lvl="0" algn="l" rtl="0" fontAlgn="base">
              <a:spcBef>
                <a:spcPct val="0"/>
              </a:spcBef>
              <a:spcAft>
                <a:spcPct val="0"/>
              </a:spcAft>
              <a:buFont typeface="Wingdings" pitchFamily="2" charset="2"/>
              <a:buChar char="v"/>
            </a:pPr>
            <a:r>
              <a:rPr lang="en-US" sz="3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First the membrane consist of a bed of beads of the same size but at different heights</a:t>
            </a:r>
            <a:r>
              <a:rPr lang="en-US" sz="2400" dirty="0" smtClean="0"/>
              <a:t>.</a:t>
            </a:r>
            <a:r>
              <a:rPr lang="en-US" sz="2400" dirty="0" smtClean="0">
                <a:latin typeface="Times New Roman" pitchFamily="18" charset="0"/>
                <a:cs typeface="Times New Roman" pitchFamily="18" charset="0"/>
              </a:rPr>
              <a:t> </a:t>
            </a:r>
          </a:p>
        </p:txBody>
      </p:sp>
      <p:pic>
        <p:nvPicPr>
          <p:cNvPr id="1028" name="Picture 4"/>
          <p:cNvPicPr>
            <a:picLocks noChangeAspect="1" noChangeArrowheads="1"/>
          </p:cNvPicPr>
          <p:nvPr/>
        </p:nvPicPr>
        <p:blipFill>
          <a:blip r:embed="rId2" cstate="print"/>
          <a:srcRect/>
          <a:stretch>
            <a:fillRect/>
          </a:stretch>
        </p:blipFill>
        <p:spPr bwMode="auto">
          <a:xfrm>
            <a:off x="1142976" y="2428868"/>
            <a:ext cx="5214974" cy="361274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Box 62"/>
          <p:cNvSpPr txBox="1"/>
          <p:nvPr/>
        </p:nvSpPr>
        <p:spPr>
          <a:xfrm>
            <a:off x="214282" y="785794"/>
            <a:ext cx="8001056" cy="1200329"/>
          </a:xfrm>
          <a:prstGeom prst="rect">
            <a:avLst/>
          </a:prstGeom>
          <a:noFill/>
        </p:spPr>
        <p:txBody>
          <a:bodyPr wrap="square" rtlCol="1">
            <a:spAutoFit/>
          </a:bodyPr>
          <a:lstStyle/>
          <a:p>
            <a:pPr algn="l" rtl="0">
              <a:lnSpc>
                <a:spcPct val="150000"/>
              </a:lnSpc>
              <a:buFont typeface="Wingdings" pitchFamily="2" charset="2"/>
              <a:buChar char="v"/>
            </a:pPr>
            <a:r>
              <a:rPr lang="en-US" sz="2400" dirty="0" smtClean="0">
                <a:latin typeface="Times New Roman" pitchFamily="18" charset="0"/>
                <a:cs typeface="Times New Roman" pitchFamily="18" charset="0"/>
              </a:rPr>
              <a:t> Three different sand sizes of the beads were used to make a bed of 4 cm total height.</a:t>
            </a:r>
            <a:endParaRPr lang="ar-SA" sz="2400" dirty="0">
              <a:latin typeface="Times New Roman" pitchFamily="18" charset="0"/>
              <a:cs typeface="Times New Roman" pitchFamily="18" charset="0"/>
            </a:endParaRPr>
          </a:p>
        </p:txBody>
      </p:sp>
      <p:sp>
        <p:nvSpPr>
          <p:cNvPr id="37" name="TextBox 36"/>
          <p:cNvSpPr txBox="1"/>
          <p:nvPr/>
        </p:nvSpPr>
        <p:spPr>
          <a:xfrm>
            <a:off x="642910" y="5643578"/>
            <a:ext cx="2428892" cy="369332"/>
          </a:xfrm>
          <a:prstGeom prst="rect">
            <a:avLst/>
          </a:prstGeom>
          <a:noFill/>
        </p:spPr>
        <p:txBody>
          <a:bodyPr wrap="square" rtlCol="1">
            <a:spAutoFit/>
          </a:bodyPr>
          <a:lstStyle/>
          <a:p>
            <a:pPr algn="l" rtl="0"/>
            <a:r>
              <a:rPr lang="en-US" dirty="0" smtClean="0">
                <a:latin typeface="Times New Roman" pitchFamily="18" charset="0"/>
                <a:cs typeface="Times New Roman" pitchFamily="18" charset="0"/>
              </a:rPr>
              <a:t>Gradual decreasing </a:t>
            </a:r>
            <a:endParaRPr lang="ar-SA" dirty="0">
              <a:latin typeface="Times New Roman" pitchFamily="18" charset="0"/>
              <a:cs typeface="Times New Roman" pitchFamily="18" charset="0"/>
            </a:endParaRPr>
          </a:p>
        </p:txBody>
      </p:sp>
      <p:sp>
        <p:nvSpPr>
          <p:cNvPr id="38" name="TextBox 37"/>
          <p:cNvSpPr txBox="1"/>
          <p:nvPr/>
        </p:nvSpPr>
        <p:spPr>
          <a:xfrm>
            <a:off x="3286116" y="5643578"/>
            <a:ext cx="2143140" cy="369332"/>
          </a:xfrm>
          <a:prstGeom prst="rect">
            <a:avLst/>
          </a:prstGeom>
          <a:noFill/>
        </p:spPr>
        <p:txBody>
          <a:bodyPr wrap="square" rtlCol="1">
            <a:spAutoFit/>
          </a:bodyPr>
          <a:lstStyle/>
          <a:p>
            <a:pPr algn="l" rtl="0"/>
            <a:r>
              <a:rPr lang="en-US" dirty="0" smtClean="0">
                <a:latin typeface="Times New Roman" pitchFamily="18" charset="0"/>
                <a:cs typeface="Times New Roman" pitchFamily="18" charset="0"/>
              </a:rPr>
              <a:t>Gradual increasing</a:t>
            </a:r>
            <a:endParaRPr lang="ar-SA" dirty="0">
              <a:latin typeface="Times New Roman" pitchFamily="18" charset="0"/>
              <a:cs typeface="Times New Roman" pitchFamily="18" charset="0"/>
            </a:endParaRPr>
          </a:p>
        </p:txBody>
      </p:sp>
      <p:sp>
        <p:nvSpPr>
          <p:cNvPr id="39" name="TextBox 38"/>
          <p:cNvSpPr txBox="1"/>
          <p:nvPr/>
        </p:nvSpPr>
        <p:spPr>
          <a:xfrm>
            <a:off x="5572132" y="5643578"/>
            <a:ext cx="1285884" cy="369332"/>
          </a:xfrm>
          <a:prstGeom prst="rect">
            <a:avLst/>
          </a:prstGeom>
          <a:noFill/>
        </p:spPr>
        <p:txBody>
          <a:bodyPr wrap="square" rtlCol="1">
            <a:spAutoFit/>
          </a:bodyPr>
          <a:lstStyle/>
          <a:p>
            <a:r>
              <a:rPr lang="en-US" dirty="0" smtClean="0"/>
              <a:t>Mix    </a:t>
            </a:r>
            <a:endParaRPr lang="ar-SA" dirty="0"/>
          </a:p>
        </p:txBody>
      </p:sp>
      <p:pic>
        <p:nvPicPr>
          <p:cNvPr id="40" name="Picture 2"/>
          <p:cNvPicPr>
            <a:picLocks noChangeAspect="1" noChangeArrowheads="1"/>
          </p:cNvPicPr>
          <p:nvPr/>
        </p:nvPicPr>
        <p:blipFill>
          <a:blip r:embed="rId2" cstate="print"/>
          <a:srcRect/>
          <a:stretch>
            <a:fillRect/>
          </a:stretch>
        </p:blipFill>
        <p:spPr bwMode="auto">
          <a:xfrm>
            <a:off x="714348" y="1785926"/>
            <a:ext cx="928694" cy="3648092"/>
          </a:xfrm>
          <a:prstGeom prst="rect">
            <a:avLst/>
          </a:prstGeom>
          <a:noFill/>
          <a:ln w="9525">
            <a:noFill/>
            <a:miter lim="800000"/>
            <a:headEnd/>
            <a:tailEnd/>
          </a:ln>
          <a:effectLst/>
        </p:spPr>
      </p:pic>
      <p:cxnSp>
        <p:nvCxnSpPr>
          <p:cNvPr id="41" name="Straight Connector 40"/>
          <p:cNvCxnSpPr/>
          <p:nvPr/>
        </p:nvCxnSpPr>
        <p:spPr>
          <a:xfrm>
            <a:off x="2143108" y="3714752"/>
            <a:ext cx="57150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1500166" y="3357562"/>
            <a:ext cx="1643074" cy="338554"/>
          </a:xfrm>
          <a:prstGeom prst="rect">
            <a:avLst/>
          </a:prstGeom>
        </p:spPr>
        <p:txBody>
          <a:bodyPr wrap="square">
            <a:spAutoFit/>
          </a:bodyPr>
          <a:lstStyle/>
          <a:p>
            <a:r>
              <a:rPr lang="en-US" sz="1600" b="1" dirty="0" smtClean="0"/>
              <a:t>1.3 cm(150µm)</a:t>
            </a:r>
            <a:endParaRPr lang="en-US" sz="1600" b="1" dirty="0"/>
          </a:p>
        </p:txBody>
      </p:sp>
      <p:sp>
        <p:nvSpPr>
          <p:cNvPr id="43" name="Rectangle 42"/>
          <p:cNvSpPr/>
          <p:nvPr/>
        </p:nvSpPr>
        <p:spPr>
          <a:xfrm>
            <a:off x="1500166" y="4643446"/>
            <a:ext cx="1500198" cy="307777"/>
          </a:xfrm>
          <a:prstGeom prst="rect">
            <a:avLst/>
          </a:prstGeom>
        </p:spPr>
        <p:txBody>
          <a:bodyPr wrap="square">
            <a:spAutoFit/>
          </a:bodyPr>
          <a:lstStyle/>
          <a:p>
            <a:r>
              <a:rPr lang="en-US" sz="1400" b="1" dirty="0" smtClean="0"/>
              <a:t>1.3 cm(600µm)</a:t>
            </a:r>
            <a:endParaRPr lang="en-US" sz="1400" b="1" dirty="0"/>
          </a:p>
        </p:txBody>
      </p:sp>
      <p:sp>
        <p:nvSpPr>
          <p:cNvPr id="44" name="Rectangle 43"/>
          <p:cNvSpPr/>
          <p:nvPr/>
        </p:nvSpPr>
        <p:spPr>
          <a:xfrm>
            <a:off x="1214414" y="3929066"/>
            <a:ext cx="1928826" cy="338554"/>
          </a:xfrm>
          <a:prstGeom prst="rect">
            <a:avLst/>
          </a:prstGeom>
        </p:spPr>
        <p:txBody>
          <a:bodyPr wrap="square">
            <a:spAutoFit/>
          </a:bodyPr>
          <a:lstStyle/>
          <a:p>
            <a:r>
              <a:rPr lang="en-US" sz="1600" b="1" dirty="0" smtClean="0"/>
              <a:t>1.3 cm(300µm)</a:t>
            </a:r>
            <a:endParaRPr lang="en-US" sz="1600" b="1" dirty="0"/>
          </a:p>
        </p:txBody>
      </p:sp>
      <p:cxnSp>
        <p:nvCxnSpPr>
          <p:cNvPr id="45" name="Straight Connector 44"/>
          <p:cNvCxnSpPr/>
          <p:nvPr/>
        </p:nvCxnSpPr>
        <p:spPr>
          <a:xfrm>
            <a:off x="1643042" y="3714752"/>
            <a:ext cx="135732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571604" y="4286256"/>
            <a:ext cx="135732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571604" y="5000636"/>
            <a:ext cx="135732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8" name="Picture 2"/>
          <p:cNvPicPr>
            <a:picLocks noChangeAspect="1" noChangeArrowheads="1"/>
          </p:cNvPicPr>
          <p:nvPr/>
        </p:nvPicPr>
        <p:blipFill>
          <a:blip r:embed="rId2" cstate="print"/>
          <a:srcRect/>
          <a:stretch>
            <a:fillRect/>
          </a:stretch>
        </p:blipFill>
        <p:spPr bwMode="auto">
          <a:xfrm>
            <a:off x="3428992" y="1785926"/>
            <a:ext cx="928694" cy="3648092"/>
          </a:xfrm>
          <a:prstGeom prst="rect">
            <a:avLst/>
          </a:prstGeom>
          <a:noFill/>
          <a:ln w="9525">
            <a:noFill/>
            <a:miter lim="800000"/>
            <a:headEnd/>
            <a:tailEnd/>
          </a:ln>
          <a:effectLst/>
        </p:spPr>
      </p:pic>
      <p:cxnSp>
        <p:nvCxnSpPr>
          <p:cNvPr id="49" name="Straight Connector 48"/>
          <p:cNvCxnSpPr/>
          <p:nvPr/>
        </p:nvCxnSpPr>
        <p:spPr>
          <a:xfrm>
            <a:off x="4857752" y="3714752"/>
            <a:ext cx="57150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4214810" y="3357562"/>
            <a:ext cx="1643074" cy="338554"/>
          </a:xfrm>
          <a:prstGeom prst="rect">
            <a:avLst/>
          </a:prstGeom>
        </p:spPr>
        <p:txBody>
          <a:bodyPr wrap="square">
            <a:spAutoFit/>
          </a:bodyPr>
          <a:lstStyle/>
          <a:p>
            <a:r>
              <a:rPr lang="en-US" sz="1600" b="1" dirty="0" smtClean="0"/>
              <a:t>1.3 cm(600µm)</a:t>
            </a:r>
            <a:endParaRPr lang="en-US" sz="1600" b="1" dirty="0"/>
          </a:p>
        </p:txBody>
      </p:sp>
      <p:sp>
        <p:nvSpPr>
          <p:cNvPr id="51" name="Rectangle 50"/>
          <p:cNvSpPr/>
          <p:nvPr/>
        </p:nvSpPr>
        <p:spPr>
          <a:xfrm>
            <a:off x="4214810" y="4643446"/>
            <a:ext cx="1500198" cy="307777"/>
          </a:xfrm>
          <a:prstGeom prst="rect">
            <a:avLst/>
          </a:prstGeom>
        </p:spPr>
        <p:txBody>
          <a:bodyPr wrap="square">
            <a:spAutoFit/>
          </a:bodyPr>
          <a:lstStyle/>
          <a:p>
            <a:r>
              <a:rPr lang="en-US" sz="1400" b="1" dirty="0" smtClean="0"/>
              <a:t>1.3 cm(150µm)</a:t>
            </a:r>
            <a:endParaRPr lang="en-US" sz="1400" b="1" dirty="0"/>
          </a:p>
        </p:txBody>
      </p:sp>
      <p:sp>
        <p:nvSpPr>
          <p:cNvPr id="52" name="Rectangle 51"/>
          <p:cNvSpPr/>
          <p:nvPr/>
        </p:nvSpPr>
        <p:spPr>
          <a:xfrm>
            <a:off x="3929058" y="3929066"/>
            <a:ext cx="1928826" cy="338554"/>
          </a:xfrm>
          <a:prstGeom prst="rect">
            <a:avLst/>
          </a:prstGeom>
        </p:spPr>
        <p:txBody>
          <a:bodyPr wrap="square">
            <a:spAutoFit/>
          </a:bodyPr>
          <a:lstStyle/>
          <a:p>
            <a:r>
              <a:rPr lang="en-US" sz="1600" b="1" dirty="0" smtClean="0"/>
              <a:t>1.3 cm(300µm)</a:t>
            </a:r>
            <a:endParaRPr lang="en-US" sz="1600" b="1" dirty="0"/>
          </a:p>
        </p:txBody>
      </p:sp>
      <p:cxnSp>
        <p:nvCxnSpPr>
          <p:cNvPr id="53" name="Straight Connector 52"/>
          <p:cNvCxnSpPr/>
          <p:nvPr/>
        </p:nvCxnSpPr>
        <p:spPr>
          <a:xfrm>
            <a:off x="4357686" y="3714752"/>
            <a:ext cx="135732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4286248" y="4286256"/>
            <a:ext cx="135732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4286248" y="5000636"/>
            <a:ext cx="135732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6" name="Picture 2"/>
          <p:cNvPicPr>
            <a:picLocks noChangeAspect="1" noChangeArrowheads="1"/>
          </p:cNvPicPr>
          <p:nvPr/>
        </p:nvPicPr>
        <p:blipFill>
          <a:blip r:embed="rId2" cstate="print"/>
          <a:srcRect/>
          <a:stretch>
            <a:fillRect/>
          </a:stretch>
        </p:blipFill>
        <p:spPr bwMode="auto">
          <a:xfrm>
            <a:off x="6143636" y="1785926"/>
            <a:ext cx="928694" cy="3648092"/>
          </a:xfrm>
          <a:prstGeom prst="rect">
            <a:avLst/>
          </a:prstGeom>
          <a:noFill/>
          <a:ln w="9525">
            <a:noFill/>
            <a:miter lim="800000"/>
            <a:headEnd/>
            <a:tailEnd/>
          </a:ln>
          <a:effectLst/>
        </p:spPr>
      </p:pic>
      <p:sp>
        <p:nvSpPr>
          <p:cNvPr id="57" name="TextBox 56"/>
          <p:cNvSpPr txBox="1"/>
          <p:nvPr/>
        </p:nvSpPr>
        <p:spPr>
          <a:xfrm rot="16200000">
            <a:off x="5849131" y="3794943"/>
            <a:ext cx="3101482" cy="369332"/>
          </a:xfrm>
          <a:prstGeom prst="rect">
            <a:avLst/>
          </a:prstGeom>
          <a:noFill/>
        </p:spPr>
        <p:txBody>
          <a:bodyPr wrap="square" rtlCol="0">
            <a:spAutoFit/>
          </a:bodyPr>
          <a:lstStyle/>
          <a:p>
            <a:r>
              <a:rPr lang="en-US" dirty="0" smtClean="0"/>
              <a:t>Mixture  of  three  size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8596" y="928670"/>
            <a:ext cx="8143932" cy="830997"/>
          </a:xfrm>
          <a:prstGeom prst="rect">
            <a:avLst/>
          </a:prstGeom>
        </p:spPr>
        <p:txBody>
          <a:bodyPr wrap="square">
            <a:spAutoFit/>
          </a:bodyPr>
          <a:lstStyle/>
          <a:p>
            <a:pPr algn="l"/>
            <a:r>
              <a:rPr lang="en-US" sz="2400" dirty="0" smtClean="0">
                <a:latin typeface="Calibri" pitchFamily="34" charset="0"/>
                <a:ea typeface="Calibri" pitchFamily="34" charset="0"/>
                <a:cs typeface="Calibri" pitchFamily="34" charset="0"/>
              </a:rPr>
              <a:t>To compact the sand beads layer and make the size of pores more uniform, the bed was sonicated using ultra sound device </a:t>
            </a:r>
            <a:r>
              <a:rPr lang="en-US" dirty="0" smtClean="0">
                <a:latin typeface="Calibri" pitchFamily="34" charset="0"/>
                <a:ea typeface="Calibri" pitchFamily="34" charset="0"/>
                <a:cs typeface="Calibri" pitchFamily="34" charset="0"/>
              </a:rPr>
              <a:t>.</a:t>
            </a:r>
          </a:p>
        </p:txBody>
      </p:sp>
      <p:pic>
        <p:nvPicPr>
          <p:cNvPr id="14337" name="Picture 1" descr="C:\Users\MSI\Desktop\P1010067.JPG"/>
          <p:cNvPicPr>
            <a:picLocks noChangeAspect="1" noChangeArrowheads="1"/>
          </p:cNvPicPr>
          <p:nvPr/>
        </p:nvPicPr>
        <p:blipFill>
          <a:blip r:embed="rId2" cstate="print"/>
          <a:srcRect/>
          <a:stretch>
            <a:fillRect/>
          </a:stretch>
        </p:blipFill>
        <p:spPr bwMode="auto">
          <a:xfrm>
            <a:off x="1571604" y="2285992"/>
            <a:ext cx="6072230" cy="3929090"/>
          </a:xfrm>
          <a:prstGeom prst="rect">
            <a:avLst/>
          </a:prstGeom>
          <a:noFill/>
        </p:spPr>
      </p:pic>
      <p:sp>
        <p:nvSpPr>
          <p:cNvPr id="4" name="TextBox 3"/>
          <p:cNvSpPr txBox="1"/>
          <p:nvPr/>
        </p:nvSpPr>
        <p:spPr>
          <a:xfrm>
            <a:off x="428596" y="285728"/>
            <a:ext cx="6215106" cy="861774"/>
          </a:xfrm>
          <a:prstGeom prst="rect">
            <a:avLst/>
          </a:prstGeom>
          <a:noFill/>
        </p:spPr>
        <p:txBody>
          <a:bodyPr wrap="square" rtlCol="1">
            <a:spAutoFit/>
          </a:bodyPr>
          <a:lstStyle/>
          <a:p>
            <a:pPr algn="l"/>
            <a:r>
              <a:rPr lang="en-US" sz="3200" b="1" dirty="0" smtClean="0">
                <a:latin typeface="Times New Roman" pitchFamily="18" charset="0"/>
                <a:cs typeface="Times New Roman" pitchFamily="18" charset="0"/>
              </a:rPr>
              <a:t>Shaking by using power sonic:</a:t>
            </a:r>
          </a:p>
          <a:p>
            <a:pPr algn="l"/>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428625"/>
            <a:ext cx="7467600" cy="1214438"/>
          </a:xfrm>
        </p:spPr>
        <p:txBody>
          <a:bodyPr>
            <a:noAutofit/>
          </a:bodyPr>
          <a:lstStyle/>
          <a:p>
            <a:r>
              <a:rPr lang="ar-SA" sz="3200" dirty="0" smtClean="0">
                <a:solidFill>
                  <a:schemeClr val="tx1"/>
                </a:solidFill>
                <a:latin typeface="Times New Roman" pitchFamily="18" charset="0"/>
                <a:ea typeface="+mn-ea"/>
                <a:cs typeface="Times New Roman" pitchFamily="18" charset="0"/>
              </a:rPr>
              <a:t/>
            </a:r>
            <a:br>
              <a:rPr lang="ar-SA" sz="3200" dirty="0" smtClean="0">
                <a:solidFill>
                  <a:schemeClr val="tx1"/>
                </a:solidFill>
                <a:latin typeface="Times New Roman" pitchFamily="18" charset="0"/>
                <a:ea typeface="+mn-ea"/>
                <a:cs typeface="Times New Roman" pitchFamily="18" charset="0"/>
              </a:rPr>
            </a:br>
            <a:endParaRPr lang="en-US" sz="3200" dirty="0" smtClean="0">
              <a:solidFill>
                <a:schemeClr val="tx1"/>
              </a:solidFill>
              <a:latin typeface="Times New Roman" pitchFamily="18" charset="0"/>
              <a:ea typeface="+mn-ea"/>
              <a:cs typeface="Times New Roman" pitchFamily="18" charset="0"/>
            </a:endParaRPr>
          </a:p>
        </p:txBody>
      </p:sp>
      <p:pic>
        <p:nvPicPr>
          <p:cNvPr id="13313" name="Picture 1"/>
          <p:cNvPicPr>
            <a:picLocks noChangeAspect="1" noChangeArrowheads="1"/>
          </p:cNvPicPr>
          <p:nvPr/>
        </p:nvPicPr>
        <p:blipFill>
          <a:blip r:embed="rId2" cstate="print"/>
          <a:srcRect/>
          <a:stretch>
            <a:fillRect/>
          </a:stretch>
        </p:blipFill>
        <p:spPr bwMode="auto">
          <a:xfrm>
            <a:off x="3786182" y="2143116"/>
            <a:ext cx="4794970" cy="3143272"/>
          </a:xfrm>
          <a:prstGeom prst="rect">
            <a:avLst/>
          </a:prstGeom>
          <a:noFill/>
          <a:ln w="9525">
            <a:noFill/>
            <a:miter lim="800000"/>
            <a:headEnd/>
            <a:tailEnd/>
          </a:ln>
          <a:effectLst/>
        </p:spPr>
      </p:pic>
      <p:sp>
        <p:nvSpPr>
          <p:cNvPr id="4" name="TextBox 3"/>
          <p:cNvSpPr txBox="1"/>
          <p:nvPr/>
        </p:nvSpPr>
        <p:spPr>
          <a:xfrm>
            <a:off x="1000100" y="714356"/>
            <a:ext cx="4286280" cy="584775"/>
          </a:xfrm>
          <a:prstGeom prst="rect">
            <a:avLst/>
          </a:prstGeom>
          <a:noFill/>
        </p:spPr>
        <p:txBody>
          <a:bodyPr wrap="square" rtlCol="1">
            <a:spAutoFit/>
          </a:bodyPr>
          <a:lstStyle/>
          <a:p>
            <a:pPr algn="l"/>
            <a:r>
              <a:rPr lang="en-US" sz="3200" b="1" dirty="0" smtClean="0">
                <a:latin typeface="Times New Roman" pitchFamily="18" charset="0"/>
                <a:cs typeface="Times New Roman" pitchFamily="18" charset="0"/>
              </a:rPr>
              <a:t>Premix solution:</a:t>
            </a:r>
            <a:r>
              <a:rPr lang="en-US" sz="3200" dirty="0" smtClean="0">
                <a:latin typeface="Times New Roman" pitchFamily="18" charset="0"/>
                <a:cs typeface="Times New Roman" pitchFamily="18" charset="0"/>
              </a:rPr>
              <a:t> </a:t>
            </a:r>
            <a:endParaRPr lang="ar-SA" sz="3200" dirty="0">
              <a:latin typeface="Times New Roman" pitchFamily="18" charset="0"/>
              <a:cs typeface="Times New Roman" pitchFamily="18" charset="0"/>
            </a:endParaRPr>
          </a:p>
        </p:txBody>
      </p:sp>
      <p:pic>
        <p:nvPicPr>
          <p:cNvPr id="2052" name="Picture 4"/>
          <p:cNvPicPr>
            <a:picLocks noChangeAspect="1" noChangeArrowheads="1"/>
          </p:cNvPicPr>
          <p:nvPr/>
        </p:nvPicPr>
        <p:blipFill>
          <a:blip r:embed="rId3" cstate="print"/>
          <a:srcRect/>
          <a:stretch>
            <a:fillRect/>
          </a:stretch>
        </p:blipFill>
        <p:spPr bwMode="auto">
          <a:xfrm>
            <a:off x="714348" y="2357430"/>
            <a:ext cx="2357454" cy="3613965"/>
          </a:xfrm>
          <a:prstGeom prst="rect">
            <a:avLst/>
          </a:prstGeom>
          <a:noFill/>
          <a:ln w="9525">
            <a:noFill/>
            <a:miter lim="800000"/>
            <a:headEnd/>
            <a:tailEnd/>
          </a:ln>
          <a:effectLst/>
        </p:spPr>
      </p:pic>
      <p:cxnSp>
        <p:nvCxnSpPr>
          <p:cNvPr id="10" name="Straight Arrow Connector 9"/>
          <p:cNvCxnSpPr/>
          <p:nvPr/>
        </p:nvCxnSpPr>
        <p:spPr>
          <a:xfrm>
            <a:off x="2786050" y="4000504"/>
            <a:ext cx="1071570" cy="1588"/>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1" name="Diagram 10"/>
          <p:cNvGraphicFramePr/>
          <p:nvPr/>
        </p:nvGraphicFramePr>
        <p:xfrm>
          <a:off x="2428860" y="3857628"/>
          <a:ext cx="1714512" cy="50006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14282" y="428604"/>
            <a:ext cx="9215502" cy="584775"/>
          </a:xfrm>
          <a:prstGeom prst="rect">
            <a:avLst/>
          </a:prstGeom>
          <a:noFill/>
        </p:spPr>
        <p:txBody>
          <a:bodyPr wrap="square" rtlCol="1">
            <a:spAutoFit/>
          </a:bodyPr>
          <a:lstStyle/>
          <a:p>
            <a:pPr algn="l"/>
            <a:r>
              <a:rPr lang="en-US" sz="3200" b="1" dirty="0" smtClean="0">
                <a:latin typeface="Times New Roman" pitchFamily="18" charset="0"/>
                <a:cs typeface="Times New Roman" pitchFamily="18" charset="0"/>
              </a:rPr>
              <a:t>Reducing particles size using membrane: </a:t>
            </a:r>
            <a:endParaRPr lang="ar-SA" sz="3200" b="1" dirty="0">
              <a:latin typeface="Times New Roman" pitchFamily="18" charset="0"/>
              <a:cs typeface="Times New Roman" pitchFamily="18" charset="0"/>
            </a:endParaRPr>
          </a:p>
        </p:txBody>
      </p:sp>
      <p:pic>
        <p:nvPicPr>
          <p:cNvPr id="4" name="صورة 3"/>
          <p:cNvPicPr/>
          <p:nvPr/>
        </p:nvPicPr>
        <p:blipFill>
          <a:blip r:embed="rId2" cstate="print"/>
          <a:srcRect/>
          <a:stretch>
            <a:fillRect/>
          </a:stretch>
        </p:blipFill>
        <p:spPr bwMode="auto">
          <a:xfrm>
            <a:off x="4714876" y="1428736"/>
            <a:ext cx="3267351" cy="3951377"/>
          </a:xfrm>
          <a:prstGeom prst="rect">
            <a:avLst/>
          </a:prstGeom>
          <a:noFill/>
          <a:ln w="9525">
            <a:noFill/>
            <a:miter lim="800000"/>
            <a:headEnd/>
            <a:tailEnd/>
          </a:ln>
        </p:spPr>
      </p:pic>
      <p:sp>
        <p:nvSpPr>
          <p:cNvPr id="5" name="مربع نص 4"/>
          <p:cNvSpPr txBox="1"/>
          <p:nvPr/>
        </p:nvSpPr>
        <p:spPr>
          <a:xfrm>
            <a:off x="1857356" y="5572140"/>
            <a:ext cx="5072098" cy="461665"/>
          </a:xfrm>
          <a:prstGeom prst="rect">
            <a:avLst/>
          </a:prstGeom>
          <a:noFill/>
        </p:spPr>
        <p:txBody>
          <a:bodyPr wrap="square" rtlCol="1">
            <a:spAutoFit/>
          </a:bodyPr>
          <a:lstStyle/>
          <a:p>
            <a:pPr algn="l"/>
            <a:r>
              <a:rPr lang="en-US" sz="2400" dirty="0" smtClean="0"/>
              <a:t>            </a:t>
            </a:r>
            <a:r>
              <a:rPr lang="en-US" sz="2400" dirty="0" smtClean="0">
                <a:latin typeface="Times New Roman" pitchFamily="18" charset="0"/>
                <a:cs typeface="Times New Roman" pitchFamily="18" charset="0"/>
              </a:rPr>
              <a:t>metallic </a:t>
            </a:r>
            <a:r>
              <a:rPr lang="en-US" sz="2400" dirty="0">
                <a:latin typeface="Times New Roman" pitchFamily="18" charset="0"/>
                <a:cs typeface="Times New Roman" pitchFamily="18" charset="0"/>
              </a:rPr>
              <a:t>membrane module</a:t>
            </a:r>
            <a:r>
              <a:rPr lang="en-US" sz="2400" dirty="0"/>
              <a:t> </a:t>
            </a:r>
            <a:endParaRPr lang="ar-SA" sz="2400" dirty="0"/>
          </a:p>
        </p:txBody>
      </p:sp>
      <p:pic>
        <p:nvPicPr>
          <p:cNvPr id="14337" name="Picture 1"/>
          <p:cNvPicPr>
            <a:picLocks noChangeAspect="1" noChangeArrowheads="1"/>
          </p:cNvPicPr>
          <p:nvPr/>
        </p:nvPicPr>
        <p:blipFill>
          <a:blip r:embed="rId3" cstate="print"/>
          <a:srcRect/>
          <a:stretch>
            <a:fillRect/>
          </a:stretch>
        </p:blipFill>
        <p:spPr bwMode="auto">
          <a:xfrm>
            <a:off x="571472" y="1428736"/>
            <a:ext cx="3429024" cy="40005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357166"/>
            <a:ext cx="7215238" cy="584775"/>
          </a:xfrm>
          <a:prstGeom prst="rect">
            <a:avLst/>
          </a:prstGeom>
          <a:noFill/>
        </p:spPr>
        <p:txBody>
          <a:bodyPr wrap="square" rtlCol="1">
            <a:spAutoFit/>
          </a:bodyPr>
          <a:lstStyle/>
          <a:p>
            <a:pPr algn="l" rtl="0"/>
            <a:r>
              <a:rPr lang="en-US" sz="3200" b="1" dirty="0" smtClean="0">
                <a:latin typeface="Times New Roman" pitchFamily="18" charset="0"/>
                <a:cs typeface="Times New Roman" pitchFamily="18" charset="0"/>
              </a:rPr>
              <a:t>Average size measurements:</a:t>
            </a:r>
            <a:endParaRPr lang="ar-SA" sz="3200" b="1" dirty="0">
              <a:latin typeface="Times New Roman" pitchFamily="18" charset="0"/>
              <a:cs typeface="Times New Roman" pitchFamily="18" charset="0"/>
            </a:endParaRPr>
          </a:p>
        </p:txBody>
      </p:sp>
      <p:sp>
        <p:nvSpPr>
          <p:cNvPr id="3" name="Rectangle 2"/>
          <p:cNvSpPr/>
          <p:nvPr/>
        </p:nvSpPr>
        <p:spPr>
          <a:xfrm>
            <a:off x="214282" y="1142984"/>
            <a:ext cx="8286808" cy="3046988"/>
          </a:xfrm>
          <a:prstGeom prst="rect">
            <a:avLst/>
          </a:prstGeom>
        </p:spPr>
        <p:txBody>
          <a:bodyPr wrap="square">
            <a:spAutoFit/>
          </a:bodyPr>
          <a:lstStyle/>
          <a:p>
            <a:pPr algn="l" rtl="0">
              <a:lnSpc>
                <a:spcPct val="200000"/>
              </a:lnSpc>
            </a:pPr>
            <a:r>
              <a:rPr lang="en-US" sz="2400" dirty="0" smtClean="0">
                <a:latin typeface="Times New Roman" pitchFamily="18" charset="0"/>
                <a:cs typeface="Times New Roman" pitchFamily="18" charset="0"/>
              </a:rPr>
              <a:t>A photograph pictures from microscope of the microcapsules was taken as a sample to make our calculations on it, where each picture was nearly contains 50-100 micro capsules and the average size was found .</a:t>
            </a:r>
            <a:endParaRPr lang="ar-SA" sz="2400" dirty="0" smtClean="0">
              <a:latin typeface="Times New Roman" pitchFamily="18" charset="0"/>
              <a:cs typeface="Times New Roman" pitchFamily="18" charset="0"/>
            </a:endParaRPr>
          </a:p>
        </p:txBody>
      </p:sp>
      <p:pic>
        <p:nvPicPr>
          <p:cNvPr id="1026" name="Picture 2" descr="C:\Users\Admin\Desktop\12.jpg"/>
          <p:cNvPicPr>
            <a:picLocks noChangeAspect="1" noChangeArrowheads="1"/>
          </p:cNvPicPr>
          <p:nvPr/>
        </p:nvPicPr>
        <p:blipFill>
          <a:blip r:embed="rId2" cstate="print"/>
          <a:srcRect/>
          <a:stretch>
            <a:fillRect/>
          </a:stretch>
        </p:blipFill>
        <p:spPr bwMode="auto">
          <a:xfrm>
            <a:off x="4929190" y="3500438"/>
            <a:ext cx="2643206" cy="320303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596" y="357166"/>
            <a:ext cx="6929486" cy="6817251"/>
          </a:xfrm>
          <a:prstGeom prst="rect">
            <a:avLst/>
          </a:prstGeom>
        </p:spPr>
        <p:txBody>
          <a:bodyPr wrap="square">
            <a:spAutoFit/>
          </a:bodyPr>
          <a:lstStyle/>
          <a:p>
            <a:pPr algn="l" rtl="0"/>
            <a:r>
              <a:rPr lang="en-US" sz="3200" b="1" dirty="0" smtClean="0">
                <a:latin typeface="Times New Roman" pitchFamily="18" charset="0"/>
                <a:cs typeface="Times New Roman" pitchFamily="18" charset="0"/>
              </a:rPr>
              <a:t>Results:</a:t>
            </a:r>
          </a:p>
          <a:p>
            <a:pPr algn="l"/>
            <a:endParaRPr lang="en-US" dirty="0" smtClean="0">
              <a:latin typeface="Times New Roman" pitchFamily="18" charset="0"/>
              <a:cs typeface="Times New Roman" pitchFamily="18" charset="0"/>
            </a:endParaRPr>
          </a:p>
          <a:p>
            <a:pPr algn="l">
              <a:lnSpc>
                <a:spcPct val="150000"/>
              </a:lnSpc>
            </a:pPr>
            <a:endParaRPr lang="en-US" sz="2400" dirty="0" smtClean="0">
              <a:latin typeface="Times New Roman" pitchFamily="18" charset="0"/>
              <a:cs typeface="Times New Roman" pitchFamily="18" charset="0"/>
            </a:endParaRPr>
          </a:p>
          <a:p>
            <a:pPr algn="l" rtl="0">
              <a:lnSpc>
                <a:spcPct val="150000"/>
              </a:lnSpc>
              <a:buFont typeface="Wingdings" pitchFamily="2" charset="2"/>
              <a:buChar char="v"/>
            </a:pPr>
            <a:r>
              <a:rPr lang="en-US" sz="2400" dirty="0" smtClean="0">
                <a:latin typeface="Times New Roman" pitchFamily="18" charset="0"/>
                <a:cs typeface="Times New Roman" pitchFamily="18" charset="0"/>
              </a:rPr>
              <a:t> Effect of premix emulsification.</a:t>
            </a:r>
          </a:p>
          <a:p>
            <a:pPr algn="l" rtl="0">
              <a:lnSpc>
                <a:spcPct val="150000"/>
              </a:lnSpc>
            </a:pPr>
            <a:endParaRPr lang="en-US" sz="2400" dirty="0" smtClean="0">
              <a:latin typeface="Times New Roman" pitchFamily="18" charset="0"/>
              <a:cs typeface="Times New Roman" pitchFamily="18" charset="0"/>
            </a:endParaRPr>
          </a:p>
          <a:p>
            <a:pPr lvl="0" algn="l" rtl="0">
              <a:lnSpc>
                <a:spcPct val="150000"/>
              </a:lnSpc>
              <a:buFont typeface="Wingdings" pitchFamily="2" charset="2"/>
              <a:buChar char="v"/>
            </a:pPr>
            <a:r>
              <a:rPr lang="en-US" sz="2400" dirty="0" smtClean="0">
                <a:latin typeface="Times New Roman" pitchFamily="18" charset="0"/>
                <a:ea typeface="Calibri" pitchFamily="34" charset="0"/>
                <a:cs typeface="Times New Roman" pitchFamily="18" charset="0"/>
              </a:rPr>
              <a:t>Effect of the height of the sand bed.</a:t>
            </a:r>
          </a:p>
          <a:p>
            <a:pPr lvl="0" algn="l" rtl="0">
              <a:lnSpc>
                <a:spcPct val="150000"/>
              </a:lnSpc>
            </a:pPr>
            <a:endParaRPr lang="en-US" sz="2400" dirty="0" smtClean="0">
              <a:latin typeface="Times New Roman" pitchFamily="18" charset="0"/>
              <a:cs typeface="Times New Roman" pitchFamily="18" charset="0"/>
            </a:endParaRPr>
          </a:p>
          <a:p>
            <a:pPr lvl="0" algn="l" rtl="0">
              <a:lnSpc>
                <a:spcPct val="150000"/>
              </a:lnSpc>
              <a:buFont typeface="Wingdings" pitchFamily="2" charset="2"/>
              <a:buChar char="v"/>
            </a:pPr>
            <a:r>
              <a:rPr lang="en-US" sz="2400" dirty="0" smtClean="0">
                <a:latin typeface="Times New Roman" pitchFamily="18" charset="0"/>
                <a:cs typeface="Times New Roman" pitchFamily="18" charset="0"/>
              </a:rPr>
              <a:t> </a:t>
            </a:r>
            <a:r>
              <a:rPr lang="en-US" sz="2400" dirty="0" smtClean="0">
                <a:latin typeface="Times New Roman" pitchFamily="18" charset="0"/>
                <a:ea typeface="Calibri" pitchFamily="34" charset="0"/>
                <a:cs typeface="Times New Roman" pitchFamily="18" charset="0"/>
              </a:rPr>
              <a:t>Effect of the size of sand beads.</a:t>
            </a:r>
          </a:p>
          <a:p>
            <a:pPr lvl="0" algn="l" rtl="0">
              <a:lnSpc>
                <a:spcPct val="150000"/>
              </a:lnSpc>
            </a:pPr>
            <a:endParaRPr lang="en-US" sz="2400" dirty="0" smtClean="0">
              <a:latin typeface="Times New Roman" pitchFamily="18" charset="0"/>
              <a:cs typeface="Times New Roman" pitchFamily="18" charset="0"/>
            </a:endParaRPr>
          </a:p>
          <a:p>
            <a:pPr algn="l" rtl="0">
              <a:lnSpc>
                <a:spcPct val="150000"/>
              </a:lnSpc>
              <a:buFont typeface="Wingdings" pitchFamily="2" charset="2"/>
              <a:buChar char="v"/>
            </a:pPr>
            <a:r>
              <a:rPr lang="en-US" sz="2400" dirty="0" smtClean="0">
                <a:latin typeface="Times New Roman" pitchFamily="18" charset="0"/>
                <a:cs typeface="Times New Roman" pitchFamily="18" charset="0"/>
              </a:rPr>
              <a:t> Effect sand beads arrangement.</a:t>
            </a:r>
            <a:endParaRPr lang="ar-SA" sz="2400" dirty="0" smtClean="0">
              <a:latin typeface="Times New Roman" pitchFamily="18" charset="0"/>
              <a:cs typeface="Times New Roman" pitchFamily="18" charset="0"/>
            </a:endParaRPr>
          </a:p>
          <a:p>
            <a:pPr algn="l" rtl="0">
              <a:lnSpc>
                <a:spcPct val="150000"/>
              </a:lnSpc>
              <a:buFont typeface="Wingdings" pitchFamily="2" charset="2"/>
              <a:buChar char="v"/>
            </a:pPr>
            <a:endParaRPr lang="en-US" sz="2400" dirty="0" smtClean="0">
              <a:latin typeface="Times New Roman" pitchFamily="18" charset="0"/>
              <a:cs typeface="Times New Roman" pitchFamily="18" charset="0"/>
            </a:endParaRPr>
          </a:p>
          <a:p>
            <a:pPr algn="l">
              <a:lnSpc>
                <a:spcPct val="150000"/>
              </a:lnSpc>
            </a:pPr>
            <a:endParaRPr lang="en-US" sz="2400" dirty="0" smtClean="0">
              <a:latin typeface="Times New Roman" pitchFamily="18" charset="0"/>
              <a:cs typeface="Times New Roman" pitchFamily="18" charset="0"/>
            </a:endParaRPr>
          </a:p>
          <a:p>
            <a:pPr algn="l">
              <a:lnSpc>
                <a:spcPct val="150000"/>
              </a:lnSpc>
            </a:pP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42910" y="357166"/>
            <a:ext cx="2143140" cy="584775"/>
          </a:xfrm>
          <a:prstGeom prst="rect">
            <a:avLst/>
          </a:prstGeom>
          <a:noFill/>
        </p:spPr>
        <p:txBody>
          <a:bodyPr wrap="square" rtlCol="1">
            <a:spAutoFit/>
          </a:bodyPr>
          <a:lstStyle/>
          <a:p>
            <a:pPr algn="l"/>
            <a:r>
              <a:rPr lang="en-US" sz="3200" b="1" dirty="0" smtClean="0">
                <a:latin typeface="Times New Roman" pitchFamily="18" charset="0"/>
                <a:cs typeface="Times New Roman" pitchFamily="18" charset="0"/>
              </a:rPr>
              <a:t>contents</a:t>
            </a:r>
            <a:endParaRPr lang="ar-SA" sz="3200" b="1" dirty="0">
              <a:latin typeface="Times New Roman" pitchFamily="18" charset="0"/>
              <a:cs typeface="Times New Roman" pitchFamily="18" charset="0"/>
            </a:endParaRPr>
          </a:p>
        </p:txBody>
      </p:sp>
      <p:sp>
        <p:nvSpPr>
          <p:cNvPr id="6" name="مربع نص 5"/>
          <p:cNvSpPr txBox="1"/>
          <p:nvPr/>
        </p:nvSpPr>
        <p:spPr>
          <a:xfrm>
            <a:off x="214282" y="1142984"/>
            <a:ext cx="8715436" cy="6093976"/>
          </a:xfrm>
          <a:prstGeom prst="rect">
            <a:avLst/>
          </a:prstGeom>
          <a:noFill/>
        </p:spPr>
        <p:txBody>
          <a:bodyPr wrap="square" rtlCol="1">
            <a:spAutoFit/>
          </a:bodyPr>
          <a:lstStyle/>
          <a:p>
            <a:pPr algn="l" rtl="0">
              <a:buFont typeface="Wingdings" pitchFamily="2" charset="2"/>
              <a:buChar char="Ø"/>
            </a:pPr>
            <a:r>
              <a:rPr lang="en-US" sz="2400" dirty="0" smtClean="0">
                <a:latin typeface="Times New Roman" pitchFamily="18" charset="0"/>
                <a:cs typeface="Times New Roman" pitchFamily="18" charset="0"/>
              </a:rPr>
              <a:t>Objectives</a:t>
            </a:r>
          </a:p>
          <a:p>
            <a:pPr algn="l" rtl="0"/>
            <a:endParaRPr lang="en-US" sz="2400" dirty="0" smtClean="0">
              <a:latin typeface="Times New Roman" pitchFamily="18" charset="0"/>
              <a:cs typeface="Times New Roman" pitchFamily="18" charset="0"/>
            </a:endParaRPr>
          </a:p>
          <a:p>
            <a:pPr algn="l" rtl="0">
              <a:buFont typeface="Wingdings" pitchFamily="2" charset="2"/>
              <a:buChar char="Ø"/>
            </a:pPr>
            <a:r>
              <a:rPr lang="en-US" sz="2400" dirty="0" smtClean="0">
                <a:latin typeface="Times New Roman" pitchFamily="18" charset="0"/>
                <a:cs typeface="Times New Roman" pitchFamily="18" charset="0"/>
              </a:rPr>
              <a:t>Introduction</a:t>
            </a:r>
          </a:p>
          <a:p>
            <a:pPr algn="l" rtl="0">
              <a:buFont typeface="Wingdings" pitchFamily="2" charset="2"/>
              <a:buChar char="Ø"/>
            </a:pPr>
            <a:endParaRPr lang="en-US" sz="2400" dirty="0" smtClean="0">
              <a:latin typeface="Times New Roman" pitchFamily="18" charset="0"/>
              <a:cs typeface="Times New Roman" pitchFamily="18" charset="0"/>
            </a:endParaRPr>
          </a:p>
          <a:p>
            <a:pPr algn="l" rtl="0">
              <a:buFont typeface="Wingdings" pitchFamily="2" charset="2"/>
              <a:buChar char="Ø"/>
            </a:pPr>
            <a:r>
              <a:rPr lang="en-US" sz="2400" dirty="0" smtClean="0">
                <a:latin typeface="Times New Roman" pitchFamily="18" charset="0"/>
                <a:cs typeface="Times New Roman" pitchFamily="18" charset="0"/>
              </a:rPr>
              <a:t>Materials</a:t>
            </a:r>
          </a:p>
          <a:p>
            <a:pPr algn="l" rtl="0">
              <a:buFont typeface="Wingdings" pitchFamily="2" charset="2"/>
              <a:buChar char="Ø"/>
            </a:pPr>
            <a:endParaRPr lang="en-US" sz="2400" dirty="0" smtClean="0">
              <a:latin typeface="Times New Roman" pitchFamily="18" charset="0"/>
              <a:cs typeface="Times New Roman" pitchFamily="18" charset="0"/>
            </a:endParaRPr>
          </a:p>
          <a:p>
            <a:pPr algn="l" rtl="0">
              <a:buFont typeface="Wingdings" pitchFamily="2" charset="2"/>
              <a:buChar char="Ø"/>
            </a:pPr>
            <a:r>
              <a:rPr lang="en-US" sz="2400" dirty="0" smtClean="0">
                <a:latin typeface="Times New Roman" pitchFamily="18" charset="0"/>
                <a:cs typeface="Times New Roman" pitchFamily="18" charset="0"/>
              </a:rPr>
              <a:t>Methods</a:t>
            </a:r>
          </a:p>
          <a:p>
            <a:pPr algn="l" rtl="0"/>
            <a:endParaRPr lang="en-US" sz="2400" dirty="0" smtClean="0">
              <a:latin typeface="Times New Roman" pitchFamily="18" charset="0"/>
              <a:cs typeface="Times New Roman" pitchFamily="18" charset="0"/>
            </a:endParaRPr>
          </a:p>
          <a:p>
            <a:pPr algn="l" rtl="0">
              <a:buFont typeface="Wingdings" pitchFamily="2" charset="2"/>
              <a:buChar char="Ø"/>
            </a:pPr>
            <a:r>
              <a:rPr lang="en-US" sz="2400" dirty="0" smtClean="0">
                <a:latin typeface="Times New Roman" pitchFamily="18" charset="0"/>
                <a:cs typeface="Times New Roman" pitchFamily="18" charset="0"/>
              </a:rPr>
              <a:t>Results</a:t>
            </a:r>
          </a:p>
          <a:p>
            <a:pPr algn="l" rtl="0">
              <a:buFont typeface="Wingdings" pitchFamily="2" charset="2"/>
              <a:buChar char="Ø"/>
            </a:pPr>
            <a:endParaRPr lang="en-US" sz="2400" dirty="0" smtClean="0">
              <a:latin typeface="Times New Roman" pitchFamily="18" charset="0"/>
              <a:cs typeface="Times New Roman" pitchFamily="18" charset="0"/>
            </a:endParaRPr>
          </a:p>
          <a:p>
            <a:pPr algn="l" rtl="0">
              <a:buFont typeface="Wingdings" pitchFamily="2" charset="2"/>
              <a:buChar char="Ø"/>
            </a:pPr>
            <a:r>
              <a:rPr lang="en-US" sz="2400" dirty="0" smtClean="0">
                <a:latin typeface="Times New Roman" pitchFamily="18" charset="0"/>
                <a:cs typeface="Times New Roman" pitchFamily="18" charset="0"/>
              </a:rPr>
              <a:t>Discussion</a:t>
            </a:r>
          </a:p>
          <a:p>
            <a:pPr algn="l" rtl="0">
              <a:buFont typeface="Wingdings" pitchFamily="2" charset="2"/>
              <a:buChar char="Ø"/>
            </a:pPr>
            <a:endParaRPr lang="en-US" sz="2400" dirty="0" smtClean="0">
              <a:latin typeface="Times New Roman" pitchFamily="18" charset="0"/>
              <a:cs typeface="Times New Roman" pitchFamily="18" charset="0"/>
            </a:endParaRPr>
          </a:p>
          <a:p>
            <a:pPr algn="l" rtl="0">
              <a:buFont typeface="Wingdings" pitchFamily="2" charset="2"/>
              <a:buChar char="Ø"/>
            </a:pPr>
            <a:r>
              <a:rPr lang="en-US" sz="2400" dirty="0" smtClean="0">
                <a:latin typeface="Times New Roman" pitchFamily="18" charset="0"/>
                <a:cs typeface="Times New Roman" pitchFamily="18" charset="0"/>
              </a:rPr>
              <a:t>Conclusion</a:t>
            </a:r>
          </a:p>
          <a:p>
            <a:pPr algn="l" rtl="0"/>
            <a:endParaRPr lang="en-US" sz="2400" dirty="0" smtClean="0">
              <a:latin typeface="Times New Roman" pitchFamily="18" charset="0"/>
              <a:cs typeface="Times New Roman" pitchFamily="18" charset="0"/>
            </a:endParaRPr>
          </a:p>
          <a:p>
            <a:pPr algn="l" rtl="0">
              <a:buFont typeface="Wingdings" pitchFamily="2" charset="2"/>
              <a:buChar char="Ø"/>
            </a:pPr>
            <a:endParaRPr lang="en-US" dirty="0" smtClean="0">
              <a:latin typeface="Times New Roman" pitchFamily="18" charset="0"/>
              <a:cs typeface="Times New Roman" pitchFamily="18" charset="0"/>
            </a:endParaRPr>
          </a:p>
          <a:p>
            <a:pPr algn="l" rtl="0">
              <a:buFont typeface="Wingdings" pitchFamily="2" charset="2"/>
              <a:buChar char="Ø"/>
            </a:pPr>
            <a:endParaRPr lang="en-US" dirty="0" smtClean="0">
              <a:latin typeface="Times New Roman" pitchFamily="18" charset="0"/>
              <a:cs typeface="Times New Roman" pitchFamily="18" charset="0"/>
            </a:endParaRPr>
          </a:p>
          <a:p>
            <a:pPr algn="l" rtl="0">
              <a:buFont typeface="Wingdings" pitchFamily="2" charset="2"/>
              <a:buChar char="Ø"/>
            </a:pP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1428728" y="1500174"/>
            <a:ext cx="1571636" cy="1938343"/>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cstate="print"/>
          <a:srcRect/>
          <a:stretch>
            <a:fillRect/>
          </a:stretch>
        </p:blipFill>
        <p:spPr bwMode="auto">
          <a:xfrm>
            <a:off x="5429256" y="928670"/>
            <a:ext cx="2338393" cy="3286148"/>
          </a:xfrm>
          <a:prstGeom prst="rect">
            <a:avLst/>
          </a:prstGeom>
          <a:noFill/>
          <a:ln w="9525">
            <a:noFill/>
            <a:miter lim="800000"/>
            <a:headEnd/>
            <a:tailEnd/>
          </a:ln>
          <a:effectLst/>
        </p:spPr>
      </p:pic>
      <p:sp>
        <p:nvSpPr>
          <p:cNvPr id="9" name="Right Arrow 8"/>
          <p:cNvSpPr/>
          <p:nvPr/>
        </p:nvSpPr>
        <p:spPr>
          <a:xfrm>
            <a:off x="3857620" y="2428868"/>
            <a:ext cx="1285884"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29" name="Picture 5"/>
          <p:cNvPicPr>
            <a:picLocks noChangeAspect="1" noChangeArrowheads="1"/>
          </p:cNvPicPr>
          <p:nvPr/>
        </p:nvPicPr>
        <p:blipFill>
          <a:blip r:embed="rId4" cstate="print"/>
          <a:srcRect/>
          <a:stretch>
            <a:fillRect/>
          </a:stretch>
        </p:blipFill>
        <p:spPr bwMode="auto">
          <a:xfrm>
            <a:off x="2428860" y="4429132"/>
            <a:ext cx="2786082" cy="1643074"/>
          </a:xfrm>
          <a:prstGeom prst="rect">
            <a:avLst/>
          </a:prstGeom>
          <a:noFill/>
          <a:ln w="9525">
            <a:noFill/>
            <a:miter lim="800000"/>
            <a:headEnd/>
            <a:tailEnd/>
          </a:ln>
          <a:effectLst/>
        </p:spPr>
      </p:pic>
      <p:sp>
        <p:nvSpPr>
          <p:cNvPr id="12" name="TextBox 11"/>
          <p:cNvSpPr txBox="1"/>
          <p:nvPr/>
        </p:nvSpPr>
        <p:spPr>
          <a:xfrm>
            <a:off x="214282" y="3429000"/>
            <a:ext cx="2857520" cy="369332"/>
          </a:xfrm>
          <a:prstGeom prst="rect">
            <a:avLst/>
          </a:prstGeom>
          <a:noFill/>
        </p:spPr>
        <p:txBody>
          <a:bodyPr wrap="square" rtlCol="1">
            <a:spAutoFit/>
          </a:bodyPr>
          <a:lstStyle/>
          <a:p>
            <a:r>
              <a:rPr lang="en-US" dirty="0" smtClean="0"/>
              <a:t>Premix emulsion</a:t>
            </a:r>
            <a:endParaRPr lang="ar-SA" dirty="0"/>
          </a:p>
        </p:txBody>
      </p:sp>
      <p:sp>
        <p:nvSpPr>
          <p:cNvPr id="13" name="TextBox 12"/>
          <p:cNvSpPr txBox="1"/>
          <p:nvPr/>
        </p:nvSpPr>
        <p:spPr>
          <a:xfrm>
            <a:off x="1857356" y="6000768"/>
            <a:ext cx="1428760" cy="369332"/>
          </a:xfrm>
          <a:prstGeom prst="rect">
            <a:avLst/>
          </a:prstGeom>
          <a:noFill/>
        </p:spPr>
        <p:txBody>
          <a:bodyPr wrap="square" rtlCol="1">
            <a:spAutoFit/>
          </a:bodyPr>
          <a:lstStyle/>
          <a:p>
            <a:r>
              <a:rPr lang="en-US" dirty="0" smtClean="0"/>
              <a:t>before</a:t>
            </a:r>
            <a:endParaRPr lang="ar-SA" dirty="0"/>
          </a:p>
        </p:txBody>
      </p:sp>
      <p:sp>
        <p:nvSpPr>
          <p:cNvPr id="14" name="TextBox 13"/>
          <p:cNvSpPr txBox="1"/>
          <p:nvPr/>
        </p:nvSpPr>
        <p:spPr>
          <a:xfrm>
            <a:off x="3857620" y="6000768"/>
            <a:ext cx="1071570" cy="369332"/>
          </a:xfrm>
          <a:prstGeom prst="rect">
            <a:avLst/>
          </a:prstGeom>
          <a:noFill/>
        </p:spPr>
        <p:txBody>
          <a:bodyPr wrap="square" rtlCol="1">
            <a:spAutoFit/>
          </a:bodyPr>
          <a:lstStyle/>
          <a:p>
            <a:r>
              <a:rPr lang="en-US" dirty="0" smtClean="0"/>
              <a:t>after</a:t>
            </a:r>
            <a:endParaRPr lang="ar-SA" dirty="0"/>
          </a:p>
        </p:txBody>
      </p:sp>
      <p:sp>
        <p:nvSpPr>
          <p:cNvPr id="15" name="Rectangle 14"/>
          <p:cNvSpPr/>
          <p:nvPr/>
        </p:nvSpPr>
        <p:spPr>
          <a:xfrm>
            <a:off x="785786" y="285728"/>
            <a:ext cx="6715172" cy="584775"/>
          </a:xfrm>
          <a:prstGeom prst="rect">
            <a:avLst/>
          </a:prstGeom>
        </p:spPr>
        <p:txBody>
          <a:bodyPr wrap="square">
            <a:spAutoFit/>
          </a:bodyPr>
          <a:lstStyle/>
          <a:p>
            <a:pPr algn="l"/>
            <a:r>
              <a:rPr lang="en-US" sz="3200" b="1" dirty="0" smtClean="0">
                <a:latin typeface="Times New Roman" pitchFamily="18" charset="0"/>
                <a:cs typeface="Times New Roman" pitchFamily="18" charset="0"/>
              </a:rPr>
              <a:t>Effect of premix emulsification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642911" y="1643001"/>
            <a:ext cx="3459237" cy="33840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4286249" y="1643050"/>
            <a:ext cx="3609600" cy="3384000"/>
          </a:xfrm>
          <a:prstGeom prst="rect">
            <a:avLst/>
          </a:prstGeom>
          <a:noFill/>
          <a:ln w="9525">
            <a:noFill/>
            <a:miter lim="800000"/>
            <a:headEnd/>
            <a:tailEnd/>
          </a:ln>
          <a:effectLst/>
        </p:spPr>
      </p:pic>
      <p:sp>
        <p:nvSpPr>
          <p:cNvPr id="5" name="Rectangle 4"/>
          <p:cNvSpPr/>
          <p:nvPr/>
        </p:nvSpPr>
        <p:spPr>
          <a:xfrm>
            <a:off x="642910" y="3286124"/>
            <a:ext cx="7929618" cy="2951064"/>
          </a:xfrm>
          <a:prstGeom prst="rect">
            <a:avLst/>
          </a:prstGeom>
        </p:spPr>
        <p:txBody>
          <a:bodyPr wrap="square">
            <a:spAutoFit/>
          </a:bodyPr>
          <a:lstStyle/>
          <a:p>
            <a:pPr lvl="0" algn="justLow" rtl="0" fontAlgn="base">
              <a:lnSpc>
                <a:spcPct val="150000"/>
              </a:lnSpc>
              <a:spcBef>
                <a:spcPct val="0"/>
              </a:spcBef>
              <a:spcAft>
                <a:spcPct val="0"/>
              </a:spcAft>
            </a:pPr>
            <a:endParaRPr lang="en-US" dirty="0" smtClean="0">
              <a:latin typeface="Times New Roman" pitchFamily="18" charset="0"/>
              <a:ea typeface="Calibri" pitchFamily="34" charset="0"/>
              <a:cs typeface="Times New Roman" pitchFamily="18" charset="0"/>
            </a:endParaRPr>
          </a:p>
          <a:p>
            <a:pPr lvl="0" algn="justLow" rtl="0" fontAlgn="base">
              <a:lnSpc>
                <a:spcPct val="150000"/>
              </a:lnSpc>
              <a:spcBef>
                <a:spcPct val="0"/>
              </a:spcBef>
              <a:spcAft>
                <a:spcPct val="0"/>
              </a:spcAft>
            </a:pPr>
            <a:endParaRPr lang="en-US" dirty="0" smtClean="0">
              <a:latin typeface="Times New Roman" pitchFamily="18" charset="0"/>
              <a:ea typeface="Calibri" pitchFamily="34" charset="0"/>
              <a:cs typeface="Times New Roman" pitchFamily="18" charset="0"/>
            </a:endParaRPr>
          </a:p>
          <a:p>
            <a:pPr lvl="0" algn="justLow" rtl="0" fontAlgn="base">
              <a:lnSpc>
                <a:spcPct val="150000"/>
              </a:lnSpc>
              <a:spcBef>
                <a:spcPct val="0"/>
              </a:spcBef>
              <a:spcAft>
                <a:spcPct val="0"/>
              </a:spcAft>
            </a:pPr>
            <a:endParaRPr lang="en-US" dirty="0" smtClean="0">
              <a:latin typeface="Times New Roman" pitchFamily="18" charset="0"/>
              <a:ea typeface="Calibri" pitchFamily="34" charset="0"/>
              <a:cs typeface="Times New Roman" pitchFamily="18" charset="0"/>
            </a:endParaRPr>
          </a:p>
          <a:p>
            <a:pPr lvl="0" algn="justLow" rtl="0" fontAlgn="base">
              <a:lnSpc>
                <a:spcPct val="150000"/>
              </a:lnSpc>
              <a:spcBef>
                <a:spcPct val="0"/>
              </a:spcBef>
              <a:spcAft>
                <a:spcPct val="0"/>
              </a:spcAft>
            </a:pPr>
            <a:endParaRPr lang="en-US" dirty="0" smtClean="0">
              <a:latin typeface="Times New Roman" pitchFamily="18" charset="0"/>
              <a:ea typeface="Calibri" pitchFamily="34" charset="0"/>
              <a:cs typeface="Times New Roman" pitchFamily="18" charset="0"/>
            </a:endParaRPr>
          </a:p>
          <a:p>
            <a:pPr lvl="0" algn="justLow" rtl="0" fontAlgn="base">
              <a:lnSpc>
                <a:spcPct val="150000"/>
              </a:lnSpc>
              <a:spcBef>
                <a:spcPct val="0"/>
              </a:spcBef>
              <a:spcAft>
                <a:spcPct val="0"/>
              </a:spcAft>
            </a:pPr>
            <a:endParaRPr lang="en-US" dirty="0" smtClean="0">
              <a:latin typeface="Times New Roman" pitchFamily="18" charset="0"/>
              <a:ea typeface="Calibri" pitchFamily="34" charset="0"/>
              <a:cs typeface="Times New Roman" pitchFamily="18" charset="0"/>
            </a:endParaRPr>
          </a:p>
          <a:p>
            <a:pPr lvl="0" algn="justLow" rtl="0" fontAlgn="base">
              <a:lnSpc>
                <a:spcPct val="150000"/>
              </a:lnSpc>
              <a:spcBef>
                <a:spcPct val="0"/>
              </a:spcBef>
              <a:spcAft>
                <a:spcPct val="0"/>
              </a:spcAft>
            </a:pPr>
            <a:r>
              <a:rPr lang="en-US" dirty="0" smtClean="0">
                <a:latin typeface="Times New Roman" pitchFamily="18" charset="0"/>
                <a:ea typeface="Calibri" pitchFamily="34" charset="0"/>
                <a:cs typeface="Times New Roman" pitchFamily="18" charset="0"/>
              </a:rPr>
              <a:t>Microscopic photographs of PCL microcapsules before and after passing through membrane.</a:t>
            </a: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srcRect/>
          <a:stretch>
            <a:fillRect/>
          </a:stretch>
        </p:blipFill>
        <p:spPr bwMode="auto">
          <a:xfrm>
            <a:off x="428596" y="928670"/>
            <a:ext cx="7924800" cy="4362450"/>
          </a:xfrm>
          <a:prstGeom prst="rect">
            <a:avLst/>
          </a:prstGeom>
          <a:noFill/>
          <a:ln w="9525">
            <a:noFill/>
            <a:miter lim="800000"/>
            <a:headEnd/>
            <a:tailEnd/>
          </a:ln>
          <a:effectLst/>
        </p:spPr>
      </p:pic>
      <p:sp>
        <p:nvSpPr>
          <p:cNvPr id="5" name="Rectangle 4"/>
          <p:cNvSpPr/>
          <p:nvPr/>
        </p:nvSpPr>
        <p:spPr>
          <a:xfrm>
            <a:off x="0" y="5286388"/>
            <a:ext cx="8643998" cy="369332"/>
          </a:xfrm>
          <a:prstGeom prst="rect">
            <a:avLst/>
          </a:prstGeom>
        </p:spPr>
        <p:txBody>
          <a:bodyPr wrap="square">
            <a:spAutoFit/>
          </a:bodyPr>
          <a:lstStyle/>
          <a:p>
            <a:r>
              <a:rPr lang="en-US" dirty="0" smtClean="0">
                <a:latin typeface="Times New Roman" pitchFamily="18" charset="0"/>
                <a:cs typeface="Times New Roman" pitchFamily="18" charset="0"/>
              </a:rPr>
              <a:t>The average size of microcapsules before and after passing through the membrane.</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7158" y="714356"/>
            <a:ext cx="8143932" cy="3570208"/>
          </a:xfrm>
          <a:prstGeom prst="rect">
            <a:avLst/>
          </a:prstGeom>
        </p:spPr>
        <p:txBody>
          <a:bodyPr wrap="square">
            <a:spAutoFit/>
          </a:bodyPr>
          <a:lstStyle/>
          <a:p>
            <a:pPr algn="l"/>
            <a:endParaRPr lang="en-US" sz="2800" dirty="0" smtClean="0">
              <a:latin typeface="Times New Roman" pitchFamily="18" charset="0"/>
              <a:cs typeface="Times New Roman" pitchFamily="18" charset="0"/>
            </a:endParaRPr>
          </a:p>
          <a:p>
            <a:pPr algn="l"/>
            <a:endParaRPr lang="en-US" b="1" i="1" dirty="0" smtClean="0"/>
          </a:p>
          <a:p>
            <a:pPr algn="l">
              <a:lnSpc>
                <a:spcPct val="150000"/>
              </a:lnSpc>
            </a:pPr>
            <a:r>
              <a:rPr lang="en-US" sz="2400" dirty="0" smtClean="0">
                <a:latin typeface="Times New Roman" pitchFamily="18" charset="0"/>
                <a:cs typeface="Times New Roman" pitchFamily="18" charset="0"/>
              </a:rPr>
              <a:t>1- The size of the microcapsules decreases after passing the     emulsion  thorough the membrane from 9.8µm  to 5.5µm .</a:t>
            </a:r>
          </a:p>
          <a:p>
            <a:pPr algn="l">
              <a:lnSpc>
                <a:spcPct val="150000"/>
              </a:lnSpc>
            </a:pPr>
            <a:r>
              <a:rPr lang="en-US" sz="2400" dirty="0" smtClean="0">
                <a:latin typeface="Times New Roman" pitchFamily="18" charset="0"/>
                <a:cs typeface="Times New Roman" pitchFamily="18" charset="0"/>
              </a:rPr>
              <a:t> </a:t>
            </a:r>
          </a:p>
          <a:p>
            <a:pPr algn="l">
              <a:lnSpc>
                <a:spcPct val="150000"/>
              </a:lnSpc>
            </a:pPr>
            <a:r>
              <a:rPr lang="en-US" sz="2400" dirty="0" smtClean="0">
                <a:latin typeface="Times New Roman" pitchFamily="18" charset="0"/>
                <a:cs typeface="Times New Roman" pitchFamily="18" charset="0"/>
              </a:rPr>
              <a:t>2- The microcapsules are more uniform after being passed   through the membrane.</a:t>
            </a:r>
            <a:endParaRPr lang="ar-SA"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print"/>
          <a:srcRect/>
          <a:stretch>
            <a:fillRect/>
          </a:stretch>
        </p:blipFill>
        <p:spPr bwMode="auto">
          <a:xfrm>
            <a:off x="928662" y="1500174"/>
            <a:ext cx="6357982" cy="3786214"/>
          </a:xfrm>
          <a:prstGeom prst="rect">
            <a:avLst/>
          </a:prstGeom>
          <a:noFill/>
          <a:ln w="9525">
            <a:noFill/>
            <a:miter lim="800000"/>
            <a:headEnd/>
            <a:tailEnd/>
          </a:ln>
          <a:effectLst/>
        </p:spPr>
      </p:pic>
      <p:sp>
        <p:nvSpPr>
          <p:cNvPr id="3" name="Rectangle 2"/>
          <p:cNvSpPr/>
          <p:nvPr/>
        </p:nvSpPr>
        <p:spPr>
          <a:xfrm>
            <a:off x="1142976" y="285728"/>
            <a:ext cx="6000792" cy="523220"/>
          </a:xfrm>
          <a:prstGeom prst="rect">
            <a:avLst/>
          </a:prstGeom>
        </p:spPr>
        <p:txBody>
          <a:bodyPr wrap="square">
            <a:spAutoFit/>
          </a:bodyPr>
          <a:lstStyle/>
          <a:p>
            <a:pPr lvl="0" algn="l" rtl="0" fontAlgn="base">
              <a:spcBef>
                <a:spcPct val="0"/>
              </a:spcBef>
              <a:spcAft>
                <a:spcPct val="0"/>
              </a:spcAft>
            </a:pPr>
            <a:r>
              <a:rPr lang="en-US" sz="2800" b="1" dirty="0" smtClean="0">
                <a:latin typeface="Times New Roman" pitchFamily="18" charset="0"/>
                <a:cs typeface="Times New Roman" pitchFamily="18" charset="0"/>
              </a:rPr>
              <a:t>Effect of the height of the sand bed: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71472" y="5329104"/>
            <a:ext cx="7643866"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Microscopic photographs of PCL microcapsules prepared using a bed of sand beads 150µm .</a:t>
            </a:r>
            <a:endParaRPr kumimoji="0" lang="en-US"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cstate="print"/>
          <a:srcRect/>
          <a:stretch>
            <a:fillRect/>
          </a:stretch>
        </p:blipFill>
        <p:spPr bwMode="auto">
          <a:xfrm>
            <a:off x="857224" y="571480"/>
            <a:ext cx="3362325" cy="4362450"/>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4214810" y="571480"/>
            <a:ext cx="2886075" cy="42957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7467600" cy="725487"/>
          </a:xfrm>
        </p:spPr>
        <p:txBody>
          <a:bodyPr/>
          <a:lstStyle/>
          <a:p>
            <a:r>
              <a:rPr lang="en-US" b="1" dirty="0" smtClean="0">
                <a:latin typeface="Times New Roman" pitchFamily="18" charset="0"/>
                <a:cs typeface="Times New Roman" pitchFamily="18" charset="0"/>
              </a:rPr>
              <a:t> </a:t>
            </a:r>
            <a:endParaRPr lang="ar-SA" dirty="0">
              <a:latin typeface="Times New Roman" pitchFamily="18" charset="0"/>
              <a:cs typeface="Times New Roman" pitchFamily="18" charset="0"/>
            </a:endParaRPr>
          </a:p>
        </p:txBody>
      </p:sp>
      <p:sp>
        <p:nvSpPr>
          <p:cNvPr id="3" name="Rectangle 2"/>
          <p:cNvSpPr/>
          <p:nvPr/>
        </p:nvSpPr>
        <p:spPr>
          <a:xfrm>
            <a:off x="357158" y="357166"/>
            <a:ext cx="8143932" cy="873252"/>
          </a:xfrm>
          <a:prstGeom prst="rect">
            <a:avLst/>
          </a:prstGeom>
        </p:spPr>
        <p:txBody>
          <a:bodyPr wrap="square">
            <a:spAutoFit/>
          </a:bodyPr>
          <a:lstStyle/>
          <a:p>
            <a:pPr algn="l">
              <a:lnSpc>
                <a:spcPct val="150000"/>
              </a:lnSpc>
            </a:pPr>
            <a:r>
              <a:rPr lang="en-US" dirty="0" smtClean="0">
                <a:latin typeface="Times New Roman" pitchFamily="18" charset="0"/>
                <a:cs typeface="Times New Roman" pitchFamily="18" charset="0"/>
              </a:rPr>
              <a:t>It was found that increasing the height of the bed decreases the average size of the particles</a:t>
            </a:r>
            <a:r>
              <a:rPr lang="en-US" dirty="0" smtClean="0"/>
              <a:t>.</a:t>
            </a:r>
            <a:endParaRPr lang="ar-SA" dirty="0"/>
          </a:p>
        </p:txBody>
      </p:sp>
      <p:sp>
        <p:nvSpPr>
          <p:cNvPr id="5" name="Rectangle 4"/>
          <p:cNvSpPr/>
          <p:nvPr/>
        </p:nvSpPr>
        <p:spPr>
          <a:xfrm>
            <a:off x="785786" y="5572140"/>
            <a:ext cx="8001056" cy="3416320"/>
          </a:xfrm>
          <a:prstGeom prst="rect">
            <a:avLst/>
          </a:prstGeom>
        </p:spPr>
        <p:txBody>
          <a:bodyPr wrap="square">
            <a:spAutoFit/>
          </a:bodyPr>
          <a:lstStyle/>
          <a:p>
            <a:pPr algn="ctr"/>
            <a:r>
              <a:rPr lang="en-US" dirty="0" smtClean="0">
                <a:latin typeface="Times New Roman" pitchFamily="18" charset="0"/>
                <a:cs typeface="Times New Roman" pitchFamily="18" charset="0"/>
              </a:rPr>
              <a:t>The relationship between the average size and height of the bed for size 150 and 300µm.</a:t>
            </a:r>
          </a:p>
          <a:p>
            <a:endParaRPr lang="en-US" dirty="0" smtClean="0">
              <a:latin typeface="Times New Roman" pitchFamily="18" charset="0"/>
              <a:cs typeface="Times New Roman" pitchFamily="18" charset="0"/>
            </a:endParaRP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ar-SA" dirty="0"/>
          </a:p>
        </p:txBody>
      </p:sp>
      <p:pic>
        <p:nvPicPr>
          <p:cNvPr id="4098" name="Picture 2"/>
          <p:cNvPicPr>
            <a:picLocks noChangeAspect="1" noChangeArrowheads="1"/>
          </p:cNvPicPr>
          <p:nvPr/>
        </p:nvPicPr>
        <p:blipFill>
          <a:blip r:embed="rId2" cstate="print"/>
          <a:srcRect/>
          <a:stretch>
            <a:fillRect/>
          </a:stretch>
        </p:blipFill>
        <p:spPr bwMode="auto">
          <a:xfrm>
            <a:off x="642910" y="1428736"/>
            <a:ext cx="7200900" cy="385765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14282" y="1168000"/>
            <a:ext cx="8572560" cy="43396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rtl="0" fontAlgn="base">
              <a:lnSpc>
                <a:spcPct val="200000"/>
              </a:lnSpc>
              <a:spcBef>
                <a:spcPct val="0"/>
              </a:spcBef>
              <a:spcAft>
                <a:spcPct val="0"/>
              </a:spcAft>
              <a:buFont typeface="Arial" pitchFamily="34" charset="0"/>
              <a:buChar char="•"/>
            </a:pPr>
            <a:r>
              <a:rPr kumimoji="0" lang="en-US" sz="2400" b="0" i="0" u="none" strike="noStrike" cap="none" normalizeH="0" dirty="0" smtClean="0">
                <a:ln>
                  <a:noFill/>
                </a:ln>
                <a:solidFill>
                  <a:schemeClr val="tx1"/>
                </a:solidFill>
                <a:effectLst/>
                <a:latin typeface="Calibri" pitchFamily="34" charset="0"/>
                <a:ea typeface="Calibri" pitchFamily="34" charset="0"/>
                <a:cs typeface="Calibri" pitchFamily="34" charset="0"/>
              </a:rPr>
              <a:t> </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average particle size of the microcapsules was decreasing with increasing the bed height (i.e.:</a:t>
            </a:r>
            <a:r>
              <a:rPr kumimoji="0" lang="en-US" sz="2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for 150 µm  at 2 cm ,6cm the average size </a:t>
            </a:r>
            <a:r>
              <a:rPr lang="en-US" sz="2400" dirty="0" smtClean="0">
                <a:latin typeface="Times New Roman" pitchFamily="18" charset="0"/>
                <a:ea typeface="Calibri" pitchFamily="34" charset="0"/>
                <a:cs typeface="Times New Roman" pitchFamily="18" charset="0"/>
              </a:rPr>
              <a:t>reduce respectively </a:t>
            </a:r>
            <a:r>
              <a:rPr kumimoji="0" lang="en-US" sz="2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from˜ 5</a:t>
            </a:r>
            <a:r>
              <a:rPr lang="en-US" sz="2400" dirty="0" smtClean="0">
                <a:latin typeface="Times New Roman" pitchFamily="18" charset="0"/>
                <a:ea typeface="Calibri" pitchFamily="34" charset="0"/>
                <a:cs typeface="Times New Roman" pitchFamily="18" charset="0"/>
              </a:rPr>
              <a:t> µm</a:t>
            </a:r>
            <a:r>
              <a:rPr kumimoji="0" lang="en-US" sz="2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to˜ 4</a:t>
            </a:r>
            <a:r>
              <a:rPr lang="en-US" sz="2400" dirty="0" smtClean="0">
                <a:latin typeface="Times New Roman" pitchFamily="18" charset="0"/>
                <a:ea typeface="Calibri" pitchFamily="34" charset="0"/>
                <a:cs typeface="Times New Roman" pitchFamily="18" charset="0"/>
              </a:rPr>
              <a:t> µm</a:t>
            </a:r>
            <a:r>
              <a:rPr kumimoji="0" lang="en-US" sz="2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 </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p>
          <a:p>
            <a:pPr marL="0" marR="0" lvl="0" indent="0" algn="justLow" defTabSz="914400" rtl="0" eaLnBrk="1" fontAlgn="base" latinLnBrk="0" hangingPunct="1">
              <a:lnSpc>
                <a:spcPct val="150000"/>
              </a:lnSpc>
              <a:spcBef>
                <a:spcPct val="0"/>
              </a:spcBef>
              <a:spcAft>
                <a:spcPct val="0"/>
              </a:spcAft>
              <a:buClrTx/>
              <a:buSzTx/>
              <a:tabLst/>
            </a:pPr>
            <a:endParaRPr kumimoji="0" lang="en-US" sz="24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p>
            <a:pPr marL="0" marR="0" lvl="0" indent="0" algn="justLow" defTabSz="914400" rtl="0" eaLnBrk="1" fontAlgn="base" latinLnBrk="0" hangingPunct="1">
              <a:lnSpc>
                <a:spcPct val="200000"/>
              </a:lnSpc>
              <a:spcBef>
                <a:spcPct val="0"/>
              </a:spcBef>
              <a:spcAft>
                <a:spcPct val="0"/>
              </a:spcAft>
              <a:buClrTx/>
              <a:buSzTx/>
              <a:buFont typeface="Wingdings" pitchFamily="2" charset="2"/>
              <a:buChar char="Ø"/>
              <a:tabLst/>
            </a:pPr>
            <a:r>
              <a:rPr lang="en-US" sz="2400" dirty="0" smtClean="0">
                <a:latin typeface="Calibri" pitchFamily="34" charset="0"/>
                <a:ea typeface="Calibri" pitchFamily="34" charset="0"/>
                <a:cs typeface="Calibri" pitchFamily="34" charset="0"/>
              </a:rPr>
              <a:t> </a:t>
            </a:r>
            <a:r>
              <a:rPr lang="en-US" sz="2400" dirty="0" smtClean="0">
                <a:latin typeface="Times New Roman" pitchFamily="18" charset="0"/>
                <a:ea typeface="Calibri" pitchFamily="34" charset="0"/>
                <a:cs typeface="Times New Roman" pitchFamily="18" charset="0"/>
              </a:rPr>
              <a:t>This is</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may be attributed to fact that the length of the pores within the bed increases with increasing the bed height.</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4282" y="1285860"/>
            <a:ext cx="8143932" cy="577850"/>
          </a:xfrm>
          <a:prstGeom prst="rect">
            <a:avLst/>
          </a:prstGeom>
        </p:spPr>
        <p:txBody>
          <a:bodyPr wrap="square">
            <a:spAutoFit/>
          </a:bodyPr>
          <a:lstStyle/>
          <a:p>
            <a:pPr algn="l">
              <a:lnSpc>
                <a:spcPct val="150000"/>
              </a:lnSpc>
            </a:pPr>
            <a:r>
              <a:rPr lang="en-US" sz="2400" dirty="0" smtClean="0"/>
              <a:t>. </a:t>
            </a:r>
            <a:endParaRPr lang="ar-SA" sz="2400" dirty="0"/>
          </a:p>
        </p:txBody>
      </p:sp>
      <p:graphicFrame>
        <p:nvGraphicFramePr>
          <p:cNvPr id="5" name="Chart 4"/>
          <p:cNvGraphicFramePr/>
          <p:nvPr/>
        </p:nvGraphicFramePr>
        <p:xfrm>
          <a:off x="428596" y="1428736"/>
          <a:ext cx="7572428" cy="4071966"/>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357158" y="2714621"/>
            <a:ext cx="8215370" cy="3170099"/>
          </a:xfrm>
          <a:prstGeom prst="rect">
            <a:avLst/>
          </a:prstGeom>
        </p:spPr>
        <p:txBody>
          <a:bodyPr wrap="square">
            <a:spAutoFit/>
          </a:bodyPr>
          <a:lstStyle/>
          <a:p>
            <a:endParaRPr lang="ar-JO" dirty="0" smtClean="0"/>
          </a:p>
          <a:p>
            <a:endParaRPr lang="ar-JO" dirty="0" smtClean="0"/>
          </a:p>
          <a:p>
            <a:endParaRPr lang="ar-JO" dirty="0" smtClean="0"/>
          </a:p>
          <a:p>
            <a:endParaRPr lang="ar-JO" dirty="0" smtClean="0"/>
          </a:p>
          <a:p>
            <a:endParaRPr lang="ar-JO" dirty="0" smtClean="0"/>
          </a:p>
          <a:p>
            <a:endParaRPr lang="ar-JO" dirty="0" smtClean="0"/>
          </a:p>
          <a:p>
            <a:endParaRPr lang="ar-JO" dirty="0" smtClean="0"/>
          </a:p>
          <a:p>
            <a:endParaRPr lang="ar-JO" dirty="0" smtClean="0"/>
          </a:p>
          <a:p>
            <a:endParaRPr lang="ar-JO" dirty="0" smtClean="0"/>
          </a:p>
          <a:p>
            <a:endParaRPr lang="ar-JO" dirty="0" smtClean="0"/>
          </a:p>
          <a:p>
            <a:r>
              <a:rPr lang="en-US" sz="2000" dirty="0" smtClean="0">
                <a:latin typeface="Times New Roman" pitchFamily="18" charset="0"/>
                <a:cs typeface="Times New Roman" pitchFamily="18" charset="0"/>
              </a:rPr>
              <a:t>The relationship between the average size and sand size for 150 and 300µm</a:t>
            </a:r>
            <a:r>
              <a:rPr lang="en-US" dirty="0" smtClean="0"/>
              <a:t>.</a:t>
            </a:r>
            <a:endParaRPr lang="ar-SA" dirty="0"/>
          </a:p>
        </p:txBody>
      </p:sp>
      <p:sp>
        <p:nvSpPr>
          <p:cNvPr id="34817" name="Rectangle 1"/>
          <p:cNvSpPr>
            <a:spLocks noChangeArrowheads="1"/>
          </p:cNvSpPr>
          <p:nvPr/>
        </p:nvSpPr>
        <p:spPr bwMode="auto">
          <a:xfrm>
            <a:off x="1000100" y="253263"/>
            <a:ext cx="7000924"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Effect of the size of sand beads:</a:t>
            </a:r>
            <a:endParaRPr kumimoji="0" lang="en-US" sz="320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TextBox 6"/>
          <p:cNvSpPr txBox="1"/>
          <p:nvPr/>
        </p:nvSpPr>
        <p:spPr>
          <a:xfrm>
            <a:off x="2786050" y="2643183"/>
            <a:ext cx="714380" cy="276999"/>
          </a:xfrm>
          <a:prstGeom prst="rect">
            <a:avLst/>
          </a:prstGeom>
          <a:noFill/>
        </p:spPr>
        <p:txBody>
          <a:bodyPr wrap="square" rtlCol="0">
            <a:spAutoFit/>
          </a:bodyPr>
          <a:lstStyle/>
          <a:p>
            <a:r>
              <a:rPr lang="en-US" sz="1200" dirty="0" smtClean="0"/>
              <a:t>3 cm</a:t>
            </a:r>
            <a:endParaRPr lang="en-US" sz="1200" dirty="0"/>
          </a:p>
        </p:txBody>
      </p:sp>
      <p:sp>
        <p:nvSpPr>
          <p:cNvPr id="8" name="TextBox 7"/>
          <p:cNvSpPr txBox="1"/>
          <p:nvPr/>
        </p:nvSpPr>
        <p:spPr>
          <a:xfrm>
            <a:off x="6429388" y="2571744"/>
            <a:ext cx="571504" cy="276999"/>
          </a:xfrm>
          <a:prstGeom prst="rect">
            <a:avLst/>
          </a:prstGeom>
          <a:noFill/>
        </p:spPr>
        <p:txBody>
          <a:bodyPr wrap="square" rtlCol="0">
            <a:spAutoFit/>
          </a:bodyPr>
          <a:lstStyle/>
          <a:p>
            <a:r>
              <a:rPr lang="en-US" sz="1200" dirty="0" smtClean="0"/>
              <a:t>4 cm</a:t>
            </a:r>
            <a:endParaRPr lang="en-US" sz="12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71472" y="571480"/>
            <a:ext cx="8358246" cy="4524315"/>
          </a:xfrm>
          <a:prstGeom prst="rect">
            <a:avLst/>
          </a:prstGeom>
        </p:spPr>
        <p:txBody>
          <a:bodyPr wrap="square">
            <a:spAutoFit/>
          </a:bodyPr>
          <a:lstStyle/>
          <a:p>
            <a:pPr algn="l">
              <a:lnSpc>
                <a:spcPct val="200000"/>
              </a:lnSpc>
            </a:pPr>
            <a:r>
              <a:rPr lang="en-US" sz="2400" dirty="0" smtClean="0">
                <a:latin typeface="Times New Roman" pitchFamily="18" charset="0"/>
                <a:cs typeface="Times New Roman" pitchFamily="18" charset="0"/>
              </a:rPr>
              <a:t>The average size of microcapsules was increased as the </a:t>
            </a:r>
            <a:endParaRPr lang="ar-JO" sz="2400" dirty="0" smtClean="0">
              <a:latin typeface="Times New Roman" pitchFamily="18" charset="0"/>
              <a:cs typeface="Times New Roman" pitchFamily="18" charset="0"/>
            </a:endParaRPr>
          </a:p>
          <a:p>
            <a:pPr lvl="0" algn="l" rtl="0">
              <a:lnSpc>
                <a:spcPct val="200000"/>
              </a:lnSpc>
            </a:pPr>
            <a:r>
              <a:rPr lang="en-US" sz="2400" dirty="0" smtClean="0">
                <a:latin typeface="Times New Roman" pitchFamily="18" charset="0"/>
                <a:cs typeface="Times New Roman" pitchFamily="18" charset="0"/>
              </a:rPr>
              <a:t>size of sand particles increased </a:t>
            </a:r>
            <a:r>
              <a:rPr lang="en-US" sz="2400" dirty="0" smtClean="0">
                <a:latin typeface="Times New Roman" pitchFamily="18" charset="0"/>
                <a:ea typeface="Calibri" pitchFamily="34" charset="0"/>
                <a:cs typeface="Times New Roman" pitchFamily="18" charset="0"/>
              </a:rPr>
              <a:t>(i.e.:  the average size reduce from     ˜ 7µm at 300µm  to˜ 5 µm at 150µm) .</a:t>
            </a:r>
          </a:p>
          <a:p>
            <a:pPr algn="l" rtl="0">
              <a:lnSpc>
                <a:spcPct val="200000"/>
              </a:lnSpc>
            </a:pPr>
            <a:r>
              <a:rPr lang="en-US" sz="2400" dirty="0" smtClean="0">
                <a:latin typeface="Times New Roman" pitchFamily="18" charset="0"/>
                <a:cs typeface="Times New Roman" pitchFamily="18" charset="0"/>
              </a:rPr>
              <a:t> </a:t>
            </a:r>
          </a:p>
          <a:p>
            <a:pPr algn="l" rtl="0">
              <a:lnSpc>
                <a:spcPct val="200000"/>
              </a:lnSpc>
              <a:buFont typeface="Wingdings" pitchFamily="2" charset="2"/>
              <a:buChar char="Ø"/>
            </a:pPr>
            <a:r>
              <a:rPr lang="en-US" sz="2400" dirty="0" smtClean="0">
                <a:latin typeface="Times New Roman" pitchFamily="18" charset="0"/>
                <a:cs typeface="Times New Roman" pitchFamily="18" charset="0"/>
              </a:rPr>
              <a:t> This may be explained as the size of the sand bead decreases the porosity of the bed is expected to decrease .</a:t>
            </a:r>
            <a:endParaRPr lang="ar-SA"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71472" y="571480"/>
            <a:ext cx="2143140" cy="584775"/>
          </a:xfrm>
          <a:prstGeom prst="rect">
            <a:avLst/>
          </a:prstGeom>
          <a:noFill/>
        </p:spPr>
        <p:txBody>
          <a:bodyPr wrap="square" rtlCol="1">
            <a:spAutoFit/>
          </a:bodyPr>
          <a:lstStyle/>
          <a:p>
            <a:r>
              <a:rPr lang="en-US" sz="3200" b="1" dirty="0" smtClean="0">
                <a:latin typeface="Times New Roman" pitchFamily="18" charset="0"/>
                <a:cs typeface="Times New Roman" pitchFamily="18" charset="0"/>
              </a:rPr>
              <a:t>Objective</a:t>
            </a:r>
            <a:endParaRPr lang="ar-SA" b="1" dirty="0">
              <a:latin typeface="Times New Roman" pitchFamily="18" charset="0"/>
              <a:cs typeface="Times New Roman" pitchFamily="18" charset="0"/>
            </a:endParaRPr>
          </a:p>
        </p:txBody>
      </p:sp>
      <p:sp>
        <p:nvSpPr>
          <p:cNvPr id="3" name="مربع نص 2"/>
          <p:cNvSpPr txBox="1"/>
          <p:nvPr/>
        </p:nvSpPr>
        <p:spPr>
          <a:xfrm>
            <a:off x="500034" y="1357298"/>
            <a:ext cx="8286808" cy="2862322"/>
          </a:xfrm>
          <a:prstGeom prst="rect">
            <a:avLst/>
          </a:prstGeom>
          <a:noFill/>
        </p:spPr>
        <p:txBody>
          <a:bodyPr wrap="square" rtlCol="1">
            <a:spAutoFit/>
          </a:bodyPr>
          <a:lstStyle/>
          <a:p>
            <a:pPr algn="l"/>
            <a:endParaRPr lang="en-US" dirty="0" smtClean="0">
              <a:latin typeface="Times New Roman" pitchFamily="18" charset="0"/>
              <a:cs typeface="Times New Roman" pitchFamily="18" charset="0"/>
            </a:endParaRPr>
          </a:p>
          <a:p>
            <a:pPr algn="l"/>
            <a:endParaRPr lang="en-US" dirty="0">
              <a:latin typeface="Times New Roman" pitchFamily="18" charset="0"/>
              <a:cs typeface="Times New Roman" pitchFamily="18" charset="0"/>
            </a:endParaRPr>
          </a:p>
          <a:p>
            <a:pPr algn="l">
              <a:lnSpc>
                <a:spcPct val="150000"/>
              </a:lnSpc>
            </a:pPr>
            <a:r>
              <a:rPr lang="en-US" sz="3200" dirty="0" smtClean="0">
                <a:latin typeface="Times New Roman" pitchFamily="18" charset="0"/>
                <a:cs typeface="Times New Roman" pitchFamily="18" charset="0"/>
              </a:rPr>
              <a:t>The </a:t>
            </a:r>
            <a:r>
              <a:rPr lang="en-US" sz="3200" dirty="0">
                <a:latin typeface="Times New Roman" pitchFamily="18" charset="0"/>
                <a:cs typeface="Times New Roman" pitchFamily="18" charset="0"/>
              </a:rPr>
              <a:t>objective of the current study is to prepare biodegradable </a:t>
            </a:r>
            <a:r>
              <a:rPr lang="en-US" sz="3200" dirty="0" smtClean="0">
                <a:latin typeface="Times New Roman" pitchFamily="18" charset="0"/>
                <a:cs typeface="Times New Roman" pitchFamily="18" charset="0"/>
              </a:rPr>
              <a:t>polycaprolactone </a:t>
            </a:r>
            <a:r>
              <a:rPr lang="en-US" sz="3200" dirty="0">
                <a:latin typeface="Times New Roman" pitchFamily="18" charset="0"/>
                <a:cs typeface="Times New Roman" pitchFamily="18" charset="0"/>
              </a:rPr>
              <a:t>microcapsules using premix membrane emulsification. </a:t>
            </a:r>
            <a:endParaRPr lang="ar-SA"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642910" y="5643578"/>
            <a:ext cx="2428892" cy="369332"/>
          </a:xfrm>
          <a:prstGeom prst="rect">
            <a:avLst/>
          </a:prstGeom>
          <a:noFill/>
        </p:spPr>
        <p:txBody>
          <a:bodyPr wrap="square" rtlCol="1">
            <a:spAutoFit/>
          </a:bodyPr>
          <a:lstStyle/>
          <a:p>
            <a:pPr algn="l" rtl="0"/>
            <a:r>
              <a:rPr lang="en-US" dirty="0" smtClean="0">
                <a:latin typeface="Times New Roman" pitchFamily="18" charset="0"/>
                <a:cs typeface="Times New Roman" pitchFamily="18" charset="0"/>
              </a:rPr>
              <a:t>Gradual decreasing </a:t>
            </a:r>
            <a:endParaRPr lang="ar-SA" dirty="0">
              <a:latin typeface="Times New Roman" pitchFamily="18" charset="0"/>
              <a:cs typeface="Times New Roman" pitchFamily="18" charset="0"/>
            </a:endParaRPr>
          </a:p>
        </p:txBody>
      </p:sp>
      <p:sp>
        <p:nvSpPr>
          <p:cNvPr id="44" name="TextBox 43"/>
          <p:cNvSpPr txBox="1"/>
          <p:nvPr/>
        </p:nvSpPr>
        <p:spPr>
          <a:xfrm>
            <a:off x="3286116" y="5643578"/>
            <a:ext cx="2143140" cy="369332"/>
          </a:xfrm>
          <a:prstGeom prst="rect">
            <a:avLst/>
          </a:prstGeom>
          <a:noFill/>
        </p:spPr>
        <p:txBody>
          <a:bodyPr wrap="square" rtlCol="1">
            <a:spAutoFit/>
          </a:bodyPr>
          <a:lstStyle/>
          <a:p>
            <a:pPr algn="l" rtl="0"/>
            <a:r>
              <a:rPr lang="en-US" dirty="0" smtClean="0">
                <a:latin typeface="Times New Roman" pitchFamily="18" charset="0"/>
                <a:cs typeface="Times New Roman" pitchFamily="18" charset="0"/>
              </a:rPr>
              <a:t>Gradual increasing</a:t>
            </a:r>
            <a:endParaRPr lang="ar-SA" dirty="0">
              <a:latin typeface="Times New Roman" pitchFamily="18" charset="0"/>
              <a:cs typeface="Times New Roman" pitchFamily="18" charset="0"/>
            </a:endParaRPr>
          </a:p>
        </p:txBody>
      </p:sp>
      <p:sp>
        <p:nvSpPr>
          <p:cNvPr id="45" name="TextBox 44"/>
          <p:cNvSpPr txBox="1"/>
          <p:nvPr/>
        </p:nvSpPr>
        <p:spPr>
          <a:xfrm>
            <a:off x="5572132" y="5643578"/>
            <a:ext cx="1285884" cy="369332"/>
          </a:xfrm>
          <a:prstGeom prst="rect">
            <a:avLst/>
          </a:prstGeom>
          <a:noFill/>
        </p:spPr>
        <p:txBody>
          <a:bodyPr wrap="square" rtlCol="1">
            <a:spAutoFit/>
          </a:bodyPr>
          <a:lstStyle/>
          <a:p>
            <a:r>
              <a:rPr lang="en-US" dirty="0" smtClean="0"/>
              <a:t>Mix    </a:t>
            </a:r>
            <a:endParaRPr lang="ar-SA" dirty="0"/>
          </a:p>
        </p:txBody>
      </p:sp>
      <p:sp>
        <p:nvSpPr>
          <p:cNvPr id="46" name="TextBox 45"/>
          <p:cNvSpPr txBox="1"/>
          <p:nvPr/>
        </p:nvSpPr>
        <p:spPr>
          <a:xfrm>
            <a:off x="857224" y="357166"/>
            <a:ext cx="6357982" cy="584775"/>
          </a:xfrm>
          <a:prstGeom prst="rect">
            <a:avLst/>
          </a:prstGeom>
          <a:noFill/>
        </p:spPr>
        <p:txBody>
          <a:bodyPr wrap="square" rtlCol="1">
            <a:spAutoFit/>
          </a:bodyPr>
          <a:lstStyle/>
          <a:p>
            <a:pPr algn="l" rtl="0"/>
            <a:r>
              <a:rPr lang="en-US" sz="3200" b="1" dirty="0" smtClean="0">
                <a:latin typeface="Times New Roman" pitchFamily="18" charset="0"/>
                <a:cs typeface="Times New Roman" pitchFamily="18" charset="0"/>
              </a:rPr>
              <a:t>Effect of sand beads arrangement:</a:t>
            </a:r>
            <a:endParaRPr lang="ar-SA" sz="3200" b="1" dirty="0">
              <a:latin typeface="Times New Roman" pitchFamily="18" charset="0"/>
              <a:cs typeface="Times New Roman" pitchFamily="18" charset="0"/>
            </a:endParaRPr>
          </a:p>
        </p:txBody>
      </p:sp>
      <p:pic>
        <p:nvPicPr>
          <p:cNvPr id="9" name="Picture 2"/>
          <p:cNvPicPr>
            <a:picLocks noChangeAspect="1" noChangeArrowheads="1"/>
          </p:cNvPicPr>
          <p:nvPr/>
        </p:nvPicPr>
        <p:blipFill>
          <a:blip r:embed="rId2" cstate="print"/>
          <a:srcRect/>
          <a:stretch>
            <a:fillRect/>
          </a:stretch>
        </p:blipFill>
        <p:spPr bwMode="auto">
          <a:xfrm>
            <a:off x="714348" y="1785926"/>
            <a:ext cx="928694" cy="3648092"/>
          </a:xfrm>
          <a:prstGeom prst="rect">
            <a:avLst/>
          </a:prstGeom>
          <a:noFill/>
          <a:ln w="9525">
            <a:noFill/>
            <a:miter lim="800000"/>
            <a:headEnd/>
            <a:tailEnd/>
          </a:ln>
          <a:effectLst/>
        </p:spPr>
      </p:pic>
      <p:cxnSp>
        <p:nvCxnSpPr>
          <p:cNvPr id="12" name="Straight Connector 11"/>
          <p:cNvCxnSpPr/>
          <p:nvPr/>
        </p:nvCxnSpPr>
        <p:spPr>
          <a:xfrm>
            <a:off x="2143108" y="3714752"/>
            <a:ext cx="57150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1500166" y="3357562"/>
            <a:ext cx="1643074" cy="338554"/>
          </a:xfrm>
          <a:prstGeom prst="rect">
            <a:avLst/>
          </a:prstGeom>
        </p:spPr>
        <p:txBody>
          <a:bodyPr wrap="square">
            <a:spAutoFit/>
          </a:bodyPr>
          <a:lstStyle/>
          <a:p>
            <a:r>
              <a:rPr lang="en-US" sz="1600" b="1" dirty="0" smtClean="0"/>
              <a:t>1.3 cm(150µm)</a:t>
            </a:r>
            <a:endParaRPr lang="en-US" sz="1600" b="1" dirty="0"/>
          </a:p>
        </p:txBody>
      </p:sp>
      <p:sp>
        <p:nvSpPr>
          <p:cNvPr id="18" name="Rectangle 17"/>
          <p:cNvSpPr/>
          <p:nvPr/>
        </p:nvSpPr>
        <p:spPr>
          <a:xfrm>
            <a:off x="1500166" y="4643446"/>
            <a:ext cx="1500198" cy="307777"/>
          </a:xfrm>
          <a:prstGeom prst="rect">
            <a:avLst/>
          </a:prstGeom>
        </p:spPr>
        <p:txBody>
          <a:bodyPr wrap="square">
            <a:spAutoFit/>
          </a:bodyPr>
          <a:lstStyle/>
          <a:p>
            <a:r>
              <a:rPr lang="en-US" sz="1400" b="1" dirty="0" smtClean="0"/>
              <a:t>1.3 cm(600µm)</a:t>
            </a:r>
            <a:endParaRPr lang="en-US" sz="1400" b="1" dirty="0"/>
          </a:p>
        </p:txBody>
      </p:sp>
      <p:sp>
        <p:nvSpPr>
          <p:cNvPr id="19" name="Rectangle 18"/>
          <p:cNvSpPr/>
          <p:nvPr/>
        </p:nvSpPr>
        <p:spPr>
          <a:xfrm>
            <a:off x="1214414" y="3929066"/>
            <a:ext cx="1928826" cy="338554"/>
          </a:xfrm>
          <a:prstGeom prst="rect">
            <a:avLst/>
          </a:prstGeom>
        </p:spPr>
        <p:txBody>
          <a:bodyPr wrap="square">
            <a:spAutoFit/>
          </a:bodyPr>
          <a:lstStyle/>
          <a:p>
            <a:r>
              <a:rPr lang="en-US" sz="1600" b="1" dirty="0" smtClean="0"/>
              <a:t>1.3 cm(300µm)</a:t>
            </a:r>
            <a:endParaRPr lang="en-US" sz="1600" b="1" dirty="0"/>
          </a:p>
        </p:txBody>
      </p:sp>
      <p:cxnSp>
        <p:nvCxnSpPr>
          <p:cNvPr id="21" name="Straight Connector 20"/>
          <p:cNvCxnSpPr/>
          <p:nvPr/>
        </p:nvCxnSpPr>
        <p:spPr>
          <a:xfrm>
            <a:off x="1643042" y="3714752"/>
            <a:ext cx="135732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571604" y="4286256"/>
            <a:ext cx="135732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571604" y="5000636"/>
            <a:ext cx="135732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4" name="Picture 2"/>
          <p:cNvPicPr>
            <a:picLocks noChangeAspect="1" noChangeArrowheads="1"/>
          </p:cNvPicPr>
          <p:nvPr/>
        </p:nvPicPr>
        <p:blipFill>
          <a:blip r:embed="rId2" cstate="print"/>
          <a:srcRect/>
          <a:stretch>
            <a:fillRect/>
          </a:stretch>
        </p:blipFill>
        <p:spPr bwMode="auto">
          <a:xfrm>
            <a:off x="3428992" y="1785926"/>
            <a:ext cx="928694" cy="3648092"/>
          </a:xfrm>
          <a:prstGeom prst="rect">
            <a:avLst/>
          </a:prstGeom>
          <a:noFill/>
          <a:ln w="9525">
            <a:noFill/>
            <a:miter lim="800000"/>
            <a:headEnd/>
            <a:tailEnd/>
          </a:ln>
          <a:effectLst/>
        </p:spPr>
      </p:pic>
      <p:cxnSp>
        <p:nvCxnSpPr>
          <p:cNvPr id="25" name="Straight Connector 24"/>
          <p:cNvCxnSpPr/>
          <p:nvPr/>
        </p:nvCxnSpPr>
        <p:spPr>
          <a:xfrm>
            <a:off x="4857752" y="3714752"/>
            <a:ext cx="57150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4214810" y="3357562"/>
            <a:ext cx="1643074" cy="338554"/>
          </a:xfrm>
          <a:prstGeom prst="rect">
            <a:avLst/>
          </a:prstGeom>
        </p:spPr>
        <p:txBody>
          <a:bodyPr wrap="square">
            <a:spAutoFit/>
          </a:bodyPr>
          <a:lstStyle/>
          <a:p>
            <a:r>
              <a:rPr lang="en-US" sz="1600" b="1" dirty="0" smtClean="0"/>
              <a:t>1.3 cm(600µm)</a:t>
            </a:r>
            <a:endParaRPr lang="en-US" sz="1600" b="1" dirty="0"/>
          </a:p>
        </p:txBody>
      </p:sp>
      <p:sp>
        <p:nvSpPr>
          <p:cNvPr id="27" name="Rectangle 26"/>
          <p:cNvSpPr/>
          <p:nvPr/>
        </p:nvSpPr>
        <p:spPr>
          <a:xfrm>
            <a:off x="4214810" y="4643446"/>
            <a:ext cx="1500198" cy="307777"/>
          </a:xfrm>
          <a:prstGeom prst="rect">
            <a:avLst/>
          </a:prstGeom>
        </p:spPr>
        <p:txBody>
          <a:bodyPr wrap="square">
            <a:spAutoFit/>
          </a:bodyPr>
          <a:lstStyle/>
          <a:p>
            <a:r>
              <a:rPr lang="en-US" sz="1400" b="1" dirty="0" smtClean="0"/>
              <a:t>1.3 cm(150µm)</a:t>
            </a:r>
            <a:endParaRPr lang="en-US" sz="1400" b="1" dirty="0"/>
          </a:p>
        </p:txBody>
      </p:sp>
      <p:sp>
        <p:nvSpPr>
          <p:cNvPr id="28" name="Rectangle 27"/>
          <p:cNvSpPr/>
          <p:nvPr/>
        </p:nvSpPr>
        <p:spPr>
          <a:xfrm>
            <a:off x="3929058" y="3929066"/>
            <a:ext cx="1928826" cy="338554"/>
          </a:xfrm>
          <a:prstGeom prst="rect">
            <a:avLst/>
          </a:prstGeom>
        </p:spPr>
        <p:txBody>
          <a:bodyPr wrap="square">
            <a:spAutoFit/>
          </a:bodyPr>
          <a:lstStyle/>
          <a:p>
            <a:r>
              <a:rPr lang="en-US" sz="1600" b="1" dirty="0" smtClean="0"/>
              <a:t>1.3 cm(300µm)</a:t>
            </a:r>
            <a:endParaRPr lang="en-US" sz="1600" b="1" dirty="0"/>
          </a:p>
        </p:txBody>
      </p:sp>
      <p:cxnSp>
        <p:nvCxnSpPr>
          <p:cNvPr id="29" name="Straight Connector 28"/>
          <p:cNvCxnSpPr/>
          <p:nvPr/>
        </p:nvCxnSpPr>
        <p:spPr>
          <a:xfrm>
            <a:off x="4357686" y="3714752"/>
            <a:ext cx="135732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4286248" y="4286256"/>
            <a:ext cx="135732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286248" y="5000636"/>
            <a:ext cx="135732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2" name="Picture 2"/>
          <p:cNvPicPr>
            <a:picLocks noChangeAspect="1" noChangeArrowheads="1"/>
          </p:cNvPicPr>
          <p:nvPr/>
        </p:nvPicPr>
        <p:blipFill>
          <a:blip r:embed="rId2" cstate="print"/>
          <a:srcRect/>
          <a:stretch>
            <a:fillRect/>
          </a:stretch>
        </p:blipFill>
        <p:spPr bwMode="auto">
          <a:xfrm>
            <a:off x="6143636" y="1785926"/>
            <a:ext cx="928694" cy="3648092"/>
          </a:xfrm>
          <a:prstGeom prst="rect">
            <a:avLst/>
          </a:prstGeom>
          <a:noFill/>
          <a:ln w="9525">
            <a:noFill/>
            <a:miter lim="800000"/>
            <a:headEnd/>
            <a:tailEnd/>
          </a:ln>
          <a:effectLst/>
        </p:spPr>
      </p:pic>
      <p:sp>
        <p:nvSpPr>
          <p:cNvPr id="54" name="TextBox 53"/>
          <p:cNvSpPr txBox="1"/>
          <p:nvPr/>
        </p:nvSpPr>
        <p:spPr>
          <a:xfrm rot="16200000">
            <a:off x="5849131" y="3794943"/>
            <a:ext cx="3101482" cy="369332"/>
          </a:xfrm>
          <a:prstGeom prst="rect">
            <a:avLst/>
          </a:prstGeom>
          <a:noFill/>
        </p:spPr>
        <p:txBody>
          <a:bodyPr wrap="square" rtlCol="0">
            <a:spAutoFit/>
          </a:bodyPr>
          <a:lstStyle/>
          <a:p>
            <a:r>
              <a:rPr lang="en-US" dirty="0" smtClean="0"/>
              <a:t>Mixture  of  three  size  </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143108" y="357166"/>
            <a:ext cx="4143403" cy="2724151"/>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1214414" y="3429000"/>
            <a:ext cx="2857520" cy="1928826"/>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cstate="print"/>
          <a:srcRect/>
          <a:stretch>
            <a:fillRect/>
          </a:stretch>
        </p:blipFill>
        <p:spPr bwMode="auto">
          <a:xfrm>
            <a:off x="4500562" y="3429000"/>
            <a:ext cx="2857520" cy="19288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مخطط 5"/>
          <p:cNvGraphicFramePr/>
          <p:nvPr/>
        </p:nvGraphicFramePr>
        <p:xfrm>
          <a:off x="1142976" y="642918"/>
          <a:ext cx="6715172" cy="4357717"/>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1142976" y="3071810"/>
            <a:ext cx="6929486" cy="2308324"/>
          </a:xfrm>
          <a:prstGeom prst="rect">
            <a:avLst/>
          </a:prstGeom>
        </p:spPr>
        <p:txBody>
          <a:bodyPr wrap="square">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latin typeface="Times New Roman" pitchFamily="18" charset="0"/>
                <a:cs typeface="Times New Roman" pitchFamily="18" charset="0"/>
              </a:rPr>
              <a:t>Average size resulted when three sizes of sand used in the bed</a:t>
            </a:r>
            <a:endParaRPr lang="ar-SA" dirty="0">
              <a:latin typeface="Times New Roman" pitchFamily="18" charset="0"/>
              <a:cs typeface="Times New Roman" pitchFamily="18" charset="0"/>
            </a:endParaRPr>
          </a:p>
        </p:txBody>
      </p:sp>
      <p:sp>
        <p:nvSpPr>
          <p:cNvPr id="4" name="TextBox 3"/>
          <p:cNvSpPr txBox="1"/>
          <p:nvPr/>
        </p:nvSpPr>
        <p:spPr>
          <a:xfrm>
            <a:off x="1500166" y="4357694"/>
            <a:ext cx="285752" cy="276999"/>
          </a:xfrm>
          <a:prstGeom prst="rect">
            <a:avLst/>
          </a:prstGeom>
          <a:noFill/>
        </p:spPr>
        <p:txBody>
          <a:bodyPr wrap="square" rtlCol="0">
            <a:spAutoFit/>
          </a:bodyPr>
          <a:lstStyle/>
          <a:p>
            <a:r>
              <a:rPr lang="en-US" sz="1200" dirty="0" smtClean="0"/>
              <a:t>0</a:t>
            </a:r>
            <a:endParaRPr lang="en-US" sz="1200" dirty="0"/>
          </a:p>
        </p:txBody>
      </p:sp>
      <p:sp>
        <p:nvSpPr>
          <p:cNvPr id="5" name="TextBox 4"/>
          <p:cNvSpPr txBox="1"/>
          <p:nvPr/>
        </p:nvSpPr>
        <p:spPr>
          <a:xfrm>
            <a:off x="1428728" y="571480"/>
            <a:ext cx="357190" cy="276999"/>
          </a:xfrm>
          <a:prstGeom prst="rect">
            <a:avLst/>
          </a:prstGeom>
          <a:noFill/>
        </p:spPr>
        <p:txBody>
          <a:bodyPr wrap="square" rtlCol="0">
            <a:spAutoFit/>
          </a:bodyPr>
          <a:lstStyle/>
          <a:p>
            <a:r>
              <a:rPr lang="en-US" sz="1200" dirty="0" smtClean="0"/>
              <a:t>8</a:t>
            </a:r>
            <a:endParaRPr lang="en-US" sz="12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214282" y="464210"/>
            <a:ext cx="8358246"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results showed that</a:t>
            </a:r>
            <a:r>
              <a:rPr kumimoji="0" lang="en-US" sz="28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a:t>
            </a:r>
          </a:p>
          <a:p>
            <a:pPr marL="0" marR="0" lvl="0" indent="0" algn="justLow" defTabSz="914400" rtl="0" eaLnBrk="1" fontAlgn="base" latinLnBrk="0" hangingPunct="1">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p>
            <a:pPr marL="0" marR="0" lvl="0" indent="0" algn="justLow" defTabSz="914400" rtl="0" eaLnBrk="1" fontAlgn="base" latinLnBrk="0" hangingPunct="1">
              <a:lnSpc>
                <a:spcPct val="150000"/>
              </a:lnSpc>
              <a:spcBef>
                <a:spcPct val="0"/>
              </a:spcBef>
              <a:spcAft>
                <a:spcPct val="0"/>
              </a:spcAft>
              <a:buClrTx/>
              <a:buSzTx/>
              <a:buFont typeface="Wingdings" pitchFamily="2" charset="2"/>
              <a:buChar char="v"/>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 </a:t>
            </a:r>
            <a:r>
              <a:rPr lang="en-US" sz="2400" dirty="0" smtClean="0">
                <a:latin typeface="Times New Roman" pitchFamily="18" charset="0"/>
                <a:ea typeface="Calibri" pitchFamily="34" charset="0"/>
                <a:cs typeface="Times New Roman" pitchFamily="18" charset="0"/>
              </a:rPr>
              <a:t>T</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he gradual increasing of the sand bed sizes from the bottom to the top renders the smallest average size of the particles                (~ 3.5 µm) .</a:t>
            </a:r>
          </a:p>
          <a:p>
            <a:pPr marL="0" marR="0" lvl="0" indent="0" algn="justLow" defTabSz="914400" rtl="0" eaLnBrk="1" fontAlgn="base" latinLnBrk="0" hangingPunct="1">
              <a:spcBef>
                <a:spcPct val="0"/>
              </a:spcBef>
              <a:spcAft>
                <a:spcPct val="0"/>
              </a:spcAft>
              <a:buClrTx/>
              <a:buSzTx/>
              <a:buFont typeface="Wingdings" pitchFamily="2" charset="2"/>
              <a:buChar char="v"/>
              <a:tabLst/>
            </a:pPr>
            <a:endPar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Low" defTabSz="914400" rtl="0" eaLnBrk="1" fontAlgn="base" latinLnBrk="0" hangingPunct="1">
              <a:lnSpc>
                <a:spcPct val="150000"/>
              </a:lnSpc>
              <a:spcBef>
                <a:spcPct val="0"/>
              </a:spcBef>
              <a:spcAft>
                <a:spcPct val="0"/>
              </a:spcAft>
              <a:buClrTx/>
              <a:buSzTx/>
              <a:buFont typeface="Wingdings" pitchFamily="2" charset="2"/>
              <a:buChar char="v"/>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en-US" sz="2400" dirty="0" smtClean="0">
                <a:latin typeface="Times New Roman" pitchFamily="18" charset="0"/>
                <a:ea typeface="Calibri" pitchFamily="34" charset="0"/>
                <a:cs typeface="Times New Roman" pitchFamily="18" charset="0"/>
              </a:rPr>
              <a:t>F</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ollowed by the random beads mixture (~5.5 µm) </a:t>
            </a:r>
            <a:r>
              <a:rPr lang="en-US" sz="2400" dirty="0" smtClean="0">
                <a:latin typeface="Times New Roman" pitchFamily="18" charset="0"/>
                <a:ea typeface="Calibri" pitchFamily="34" charset="0"/>
                <a:cs typeface="Times New Roman" pitchFamily="18" charset="0"/>
              </a:rPr>
              <a:t>.</a:t>
            </a:r>
          </a:p>
          <a:p>
            <a:pPr marL="0" marR="0" lvl="0" indent="0" algn="justLow" defTabSz="914400" rtl="0" eaLnBrk="1" fontAlgn="base" latinLnBrk="0" hangingPunct="1">
              <a:spcBef>
                <a:spcPct val="0"/>
              </a:spcBef>
              <a:spcAft>
                <a:spcPct val="0"/>
              </a:spcAft>
              <a:buClrTx/>
              <a:buSzTx/>
              <a:buFont typeface="Wingdings" pitchFamily="2" charset="2"/>
              <a:buChar char="v"/>
              <a:tabLst/>
            </a:pPr>
            <a:endPar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Low" defTabSz="914400" rtl="0" eaLnBrk="1" fontAlgn="base" latinLnBrk="0" hangingPunct="1">
              <a:lnSpc>
                <a:spcPct val="150000"/>
              </a:lnSpc>
              <a:spcBef>
                <a:spcPct val="0"/>
              </a:spcBef>
              <a:spcAft>
                <a:spcPct val="0"/>
              </a:spcAft>
              <a:buClrTx/>
              <a:buSzTx/>
              <a:buFont typeface="Wingdings" pitchFamily="2" charset="2"/>
              <a:buChar char="v"/>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And then the gradual decrease of the sand bed sizes from the bottom to the top (~7.3 ).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3"/>
          <p:cNvSpPr/>
          <p:nvPr/>
        </p:nvSpPr>
        <p:spPr>
          <a:xfrm>
            <a:off x="357158" y="571480"/>
            <a:ext cx="4929223" cy="923330"/>
          </a:xfrm>
          <a:prstGeom prst="rect">
            <a:avLst/>
          </a:prstGeom>
        </p:spPr>
        <p:txBody>
          <a:bodyPr wrap="square">
            <a:spAutoFit/>
          </a:bodyPr>
          <a:lstStyle/>
          <a:p>
            <a:pPr algn="l" rtl="0"/>
            <a:endParaRPr lang="en-US" dirty="0" smtClean="0"/>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71472" y="571480"/>
            <a:ext cx="3071834" cy="584775"/>
          </a:xfrm>
          <a:prstGeom prst="rect">
            <a:avLst/>
          </a:prstGeom>
          <a:noFill/>
        </p:spPr>
        <p:txBody>
          <a:bodyPr wrap="square" rtlCol="1">
            <a:spAutoFit/>
          </a:bodyPr>
          <a:lstStyle/>
          <a:p>
            <a:pPr algn="l"/>
            <a:r>
              <a:rPr lang="en-US" sz="3200" dirty="0">
                <a:latin typeface="Times New Roman" pitchFamily="18" charset="0"/>
                <a:cs typeface="Times New Roman" pitchFamily="18" charset="0"/>
              </a:rPr>
              <a:t>CONCLUSION</a:t>
            </a:r>
            <a:endParaRPr lang="ar-SA" sz="3200" dirty="0">
              <a:latin typeface="Times New Roman" pitchFamily="18" charset="0"/>
              <a:cs typeface="Times New Roman" pitchFamily="18" charset="0"/>
            </a:endParaRPr>
          </a:p>
        </p:txBody>
      </p:sp>
      <p:sp>
        <p:nvSpPr>
          <p:cNvPr id="4" name="مربع نص 3"/>
          <p:cNvSpPr txBox="1"/>
          <p:nvPr/>
        </p:nvSpPr>
        <p:spPr>
          <a:xfrm>
            <a:off x="214282" y="1571612"/>
            <a:ext cx="8501122" cy="2246769"/>
          </a:xfrm>
          <a:prstGeom prst="rect">
            <a:avLst/>
          </a:prstGeom>
          <a:noFill/>
        </p:spPr>
        <p:txBody>
          <a:bodyPr wrap="square" rtlCol="1">
            <a:spAutoFit/>
          </a:bodyPr>
          <a:lstStyle/>
          <a:p>
            <a:pPr algn="l"/>
            <a:endParaRPr lang="en-US" sz="2800" dirty="0" smtClean="0"/>
          </a:p>
          <a:p>
            <a:pPr algn="l"/>
            <a:endParaRPr lang="en-US" sz="2800" dirty="0"/>
          </a:p>
          <a:p>
            <a:pPr algn="l" rtl="0">
              <a:buFont typeface="Wingdings" pitchFamily="2" charset="2"/>
              <a:buChar char="Ø"/>
            </a:pPr>
            <a:r>
              <a:rPr lang="en-US" sz="2800" dirty="0" smtClean="0">
                <a:latin typeface="Times New Roman" pitchFamily="18" charset="0"/>
                <a:cs typeface="Times New Roman" pitchFamily="18" charset="0"/>
              </a:rPr>
              <a:t>The passage of the emulsion through the membrane reduces the size of the microcapsules and makes them more uniform.</a:t>
            </a:r>
            <a:endParaRPr lang="ar-SA"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00034" y="571480"/>
            <a:ext cx="8286808" cy="6678751"/>
          </a:xfrm>
          <a:prstGeom prst="rect">
            <a:avLst/>
          </a:prstGeom>
          <a:noFill/>
        </p:spPr>
        <p:txBody>
          <a:bodyPr wrap="square" rtlCol="1">
            <a:spAutoFit/>
          </a:bodyPr>
          <a:lstStyle/>
          <a:p>
            <a:pPr algn="l"/>
            <a:endParaRPr lang="en-US" dirty="0" smtClean="0"/>
          </a:p>
          <a:p>
            <a:pPr algn="l"/>
            <a:endParaRPr lang="en-US" dirty="0"/>
          </a:p>
          <a:p>
            <a:pPr algn="l"/>
            <a:endParaRPr lang="en-US" sz="2800" dirty="0" smtClean="0"/>
          </a:p>
          <a:p>
            <a:pPr algn="l" rtl="0">
              <a:buFont typeface="Wingdings" pitchFamily="2" charset="2"/>
              <a:buChar char="Ø"/>
            </a:pPr>
            <a:r>
              <a:rPr lang="en-US" sz="2800" dirty="0" smtClean="0">
                <a:latin typeface="Times New Roman" pitchFamily="18" charset="0"/>
                <a:cs typeface="Times New Roman" pitchFamily="18" charset="0"/>
              </a:rPr>
              <a:t>decreasing the size of the sand particles or increasing the bed height decreases the size of the microcapsules .</a:t>
            </a:r>
          </a:p>
          <a:p>
            <a:pPr algn="l" rtl="0"/>
            <a:endParaRPr lang="ar-SA" sz="2800" dirty="0" smtClean="0"/>
          </a:p>
          <a:p>
            <a:pPr algn="l"/>
            <a:endParaRPr lang="en-US" sz="2800" dirty="0">
              <a:latin typeface="Times New Roman" pitchFamily="18" charset="0"/>
              <a:cs typeface="Times New Roman" pitchFamily="18" charset="0"/>
            </a:endParaRPr>
          </a:p>
          <a:p>
            <a:pPr algn="l"/>
            <a:endParaRPr lang="en-US" sz="2800" dirty="0" smtClean="0"/>
          </a:p>
          <a:p>
            <a:pPr algn="l" rtl="0">
              <a:buFont typeface="Wingdings" pitchFamily="2" charset="2"/>
              <a:buChar char="Ø"/>
            </a:pPr>
            <a:r>
              <a:rPr lang="en-US" sz="2800" dirty="0" smtClean="0"/>
              <a:t> </a:t>
            </a:r>
            <a:r>
              <a:rPr lang="en-US" sz="2800" dirty="0" smtClean="0">
                <a:latin typeface="Times New Roman" pitchFamily="18" charset="0"/>
                <a:cs typeface="Times New Roman" pitchFamily="18" charset="0"/>
              </a:rPr>
              <a:t>The configuration of the sand beads within the bed highly affected the average size of the microcapsules.</a:t>
            </a:r>
            <a:endParaRPr lang="en-US" sz="2800" dirty="0">
              <a:latin typeface="Times New Roman" pitchFamily="18" charset="0"/>
              <a:cs typeface="Times New Roman" pitchFamily="18" charset="0"/>
            </a:endParaRPr>
          </a:p>
          <a:p>
            <a:pPr algn="l"/>
            <a:endParaRPr lang="en-US" sz="2800" dirty="0" smtClean="0"/>
          </a:p>
          <a:p>
            <a:pPr algn="l"/>
            <a:endParaRPr lang="en-US" sz="2800" dirty="0"/>
          </a:p>
          <a:p>
            <a:pPr algn="l"/>
            <a:endParaRPr lang="en-US" sz="2800" dirty="0" smtClean="0"/>
          </a:p>
          <a:p>
            <a:pPr algn="l"/>
            <a:endParaRPr lang="en-US" sz="2800" dirty="0" smtClean="0"/>
          </a:p>
          <a:p>
            <a:pPr algn="l"/>
            <a:endParaRPr lang="en-US" sz="2800" dirty="0"/>
          </a:p>
          <a:p>
            <a:pPr algn="l"/>
            <a:endParaRPr lang="ar-SA" sz="28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00034" y="285729"/>
            <a:ext cx="8072494" cy="6309420"/>
          </a:xfrm>
          <a:prstGeom prst="rect">
            <a:avLst/>
          </a:prstGeom>
          <a:noFill/>
        </p:spPr>
        <p:txBody>
          <a:bodyPr wrap="square" rtlCol="1">
            <a:spAutoFit/>
          </a:bodyPr>
          <a:lstStyle/>
          <a:p>
            <a:pPr algn="l"/>
            <a:endParaRPr lang="en-US" sz="2400" dirty="0" smtClean="0">
              <a:latin typeface="Times New Roman" pitchFamily="18" charset="0"/>
              <a:cs typeface="Times New Roman" pitchFamily="18" charset="0"/>
            </a:endParaRPr>
          </a:p>
          <a:p>
            <a:pPr algn="l"/>
            <a:endParaRPr lang="en-US" dirty="0">
              <a:latin typeface="Times New Roman" pitchFamily="18" charset="0"/>
              <a:cs typeface="Times New Roman" pitchFamily="18" charset="0"/>
            </a:endParaRPr>
          </a:p>
          <a:p>
            <a:pPr algn="l"/>
            <a:endParaRPr lang="en-US" sz="2400" dirty="0">
              <a:latin typeface="Times New Roman" pitchFamily="18" charset="0"/>
              <a:cs typeface="Times New Roman" pitchFamily="18" charset="0"/>
            </a:endParaRPr>
          </a:p>
          <a:p>
            <a:pPr algn="l"/>
            <a:endParaRPr lang="en-US" sz="2400" dirty="0">
              <a:latin typeface="Times New Roman" pitchFamily="18" charset="0"/>
              <a:cs typeface="Times New Roman" pitchFamily="18" charset="0"/>
            </a:endParaRPr>
          </a:p>
          <a:p>
            <a:pPr algn="l"/>
            <a:endParaRPr lang="en-US" dirty="0" smtClean="0">
              <a:latin typeface="Times New Roman" pitchFamily="18" charset="0"/>
              <a:cs typeface="Times New Roman" pitchFamily="18" charset="0"/>
            </a:endParaRPr>
          </a:p>
          <a:p>
            <a:pPr algn="l"/>
            <a:endParaRPr lang="en-US" dirty="0">
              <a:latin typeface="Times New Roman" pitchFamily="18" charset="0"/>
              <a:cs typeface="Times New Roman" pitchFamily="18" charset="0"/>
            </a:endParaRPr>
          </a:p>
          <a:p>
            <a:pPr algn="l"/>
            <a:endParaRPr lang="en-US" dirty="0" smtClean="0">
              <a:latin typeface="Times New Roman" pitchFamily="18" charset="0"/>
              <a:cs typeface="Times New Roman" pitchFamily="18" charset="0"/>
            </a:endParaRPr>
          </a:p>
          <a:p>
            <a:pPr algn="l"/>
            <a:endParaRPr lang="en-US" dirty="0">
              <a:latin typeface="Times New Roman" pitchFamily="18" charset="0"/>
              <a:cs typeface="Times New Roman" pitchFamily="18" charset="0"/>
            </a:endParaRPr>
          </a:p>
          <a:p>
            <a:pPr algn="l"/>
            <a:endParaRPr lang="en-US" dirty="0" smtClean="0">
              <a:latin typeface="Times New Roman" pitchFamily="18" charset="0"/>
              <a:cs typeface="Times New Roman" pitchFamily="18" charset="0"/>
            </a:endParaRPr>
          </a:p>
          <a:p>
            <a:pPr algn="l"/>
            <a:endParaRPr lang="en-US" dirty="0">
              <a:latin typeface="Times New Roman" pitchFamily="18" charset="0"/>
              <a:cs typeface="Times New Roman" pitchFamily="18" charset="0"/>
            </a:endParaRPr>
          </a:p>
          <a:p>
            <a:pPr algn="l"/>
            <a:endParaRPr lang="en-US" dirty="0" smtClean="0">
              <a:latin typeface="Times New Roman" pitchFamily="18" charset="0"/>
              <a:cs typeface="Times New Roman" pitchFamily="18" charset="0"/>
            </a:endParaRPr>
          </a:p>
          <a:p>
            <a:pPr algn="l"/>
            <a:endParaRPr lang="en-US" dirty="0">
              <a:latin typeface="Times New Roman" pitchFamily="18" charset="0"/>
              <a:cs typeface="Times New Roman" pitchFamily="18" charset="0"/>
            </a:endParaRPr>
          </a:p>
          <a:p>
            <a:pPr algn="l"/>
            <a:endParaRPr lang="en-US" dirty="0" smtClean="0">
              <a:latin typeface="Times New Roman" pitchFamily="18" charset="0"/>
              <a:cs typeface="Times New Roman" pitchFamily="18" charset="0"/>
            </a:endParaRPr>
          </a:p>
          <a:p>
            <a:pPr algn="l"/>
            <a:endParaRPr lang="en-US" dirty="0">
              <a:latin typeface="Times New Roman" pitchFamily="18" charset="0"/>
              <a:cs typeface="Times New Roman" pitchFamily="18" charset="0"/>
            </a:endParaRPr>
          </a:p>
          <a:p>
            <a:pPr algn="l"/>
            <a:endParaRPr lang="en-US" dirty="0" smtClean="0">
              <a:latin typeface="Times New Roman" pitchFamily="18" charset="0"/>
              <a:cs typeface="Times New Roman" pitchFamily="18" charset="0"/>
            </a:endParaRPr>
          </a:p>
          <a:p>
            <a:pPr algn="l"/>
            <a:endParaRPr lang="en-US" dirty="0">
              <a:latin typeface="Times New Roman" pitchFamily="18" charset="0"/>
              <a:cs typeface="Times New Roman" pitchFamily="18" charset="0"/>
            </a:endParaRPr>
          </a:p>
          <a:p>
            <a:pPr algn="l"/>
            <a:endParaRPr lang="en-US" dirty="0" smtClean="0">
              <a:latin typeface="Times New Roman" pitchFamily="18" charset="0"/>
              <a:cs typeface="Times New Roman" pitchFamily="18" charset="0"/>
            </a:endParaRPr>
          </a:p>
          <a:p>
            <a:pPr algn="l"/>
            <a:endParaRPr lang="en-US" dirty="0">
              <a:latin typeface="Times New Roman" pitchFamily="18" charset="0"/>
              <a:cs typeface="Times New Roman" pitchFamily="18" charset="0"/>
            </a:endParaRPr>
          </a:p>
          <a:p>
            <a:pPr algn="l"/>
            <a:endParaRPr lang="en-US" dirty="0" smtClean="0">
              <a:latin typeface="Times New Roman" pitchFamily="18" charset="0"/>
              <a:cs typeface="Times New Roman" pitchFamily="18" charset="0"/>
            </a:endParaRPr>
          </a:p>
          <a:p>
            <a:pPr algn="l"/>
            <a:endParaRPr lang="en-US" dirty="0">
              <a:latin typeface="Times New Roman" pitchFamily="18" charset="0"/>
              <a:cs typeface="Times New Roman" pitchFamily="18" charset="0"/>
            </a:endParaRPr>
          </a:p>
          <a:p>
            <a:pPr algn="l"/>
            <a:endParaRPr lang="ar-SA" dirty="0">
              <a:latin typeface="Times New Roman" pitchFamily="18" charset="0"/>
              <a:cs typeface="Times New Roman" pitchFamily="18" charset="0"/>
            </a:endParaRPr>
          </a:p>
        </p:txBody>
      </p:sp>
      <p:sp>
        <p:nvSpPr>
          <p:cNvPr id="4097" name="Rectangle 1"/>
          <p:cNvSpPr>
            <a:spLocks noChangeArrowheads="1"/>
          </p:cNvSpPr>
          <p:nvPr/>
        </p:nvSpPr>
        <p:spPr bwMode="auto">
          <a:xfrm>
            <a:off x="357158" y="1218446"/>
            <a:ext cx="8286808"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 typeface="Wingdings" pitchFamily="2" charset="2"/>
              <a:buChar char="Ø"/>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 </a:t>
            </a:r>
            <a:r>
              <a:rPr lang="en-US" sz="2800" dirty="0" smtClean="0">
                <a:latin typeface="Times New Roman" pitchFamily="18" charset="0"/>
                <a:cs typeface="Times New Roman" pitchFamily="18" charset="0"/>
              </a:rPr>
              <a:t>The average size of the PCL microcapsules could be optimized through the controlling the size of the sand beads, the bed height and the configuration of the sand beads within the bed.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00100" y="2071678"/>
            <a:ext cx="7286676" cy="2123658"/>
          </a:xfrm>
          <a:prstGeom prst="rect">
            <a:avLst/>
          </a:prstGeom>
          <a:noFill/>
        </p:spPr>
        <p:txBody>
          <a:bodyPr wrap="square" rtlCol="1">
            <a:spAutoFit/>
          </a:bodyPr>
          <a:lstStyle/>
          <a:p>
            <a:pPr algn="ctr"/>
            <a:r>
              <a:rPr lang="en-US" sz="6600" dirty="0" smtClean="0">
                <a:solidFill>
                  <a:schemeClr val="accent2">
                    <a:lumMod val="75000"/>
                  </a:schemeClr>
                </a:solidFill>
                <a:latin typeface="Times New Roman" pitchFamily="18" charset="0"/>
                <a:cs typeface="Times New Roman" pitchFamily="18" charset="0"/>
              </a:rPr>
              <a:t>Thanks for your attention </a:t>
            </a:r>
            <a:endParaRPr lang="ar-SA" sz="6600" dirty="0">
              <a:solidFill>
                <a:schemeClr val="accent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57158" y="785794"/>
            <a:ext cx="3643338" cy="2308324"/>
          </a:xfrm>
          <a:prstGeom prst="rect">
            <a:avLst/>
          </a:prstGeom>
        </p:spPr>
        <p:txBody>
          <a:bodyPr wrap="square">
            <a:spAutoFit/>
          </a:bodyPr>
          <a:lstStyle/>
          <a:p>
            <a:pPr marL="342900" indent="-342900" algn="l" rtl="0"/>
            <a:r>
              <a:rPr lang="en-US" sz="3600" dirty="0" smtClean="0">
                <a:latin typeface="Times New Roman" pitchFamily="18" charset="0"/>
                <a:cs typeface="Times New Roman" pitchFamily="18" charset="0"/>
              </a:rPr>
              <a:t>1</a:t>
            </a:r>
            <a:r>
              <a:rPr lang="en-US" dirty="0" smtClean="0">
                <a:latin typeface="Times New Roman" pitchFamily="18" charset="0"/>
                <a:cs typeface="Times New Roman" pitchFamily="18" charset="0"/>
              </a:rPr>
              <a:t>-The passage of the emulsion through the membrane reduces the size of the microcapsules and makes them more uniform.</a:t>
            </a:r>
          </a:p>
          <a:p>
            <a:pPr algn="l" rtl="0">
              <a:buFont typeface="Wingdings" pitchFamily="2" charset="2"/>
              <a:buChar char="Ø"/>
            </a:pPr>
            <a:endParaRPr lang="en-US" dirty="0" smtClean="0">
              <a:latin typeface="Times New Roman" pitchFamily="18" charset="0"/>
              <a:cs typeface="Times New Roman" pitchFamily="18" charset="0"/>
            </a:endParaRPr>
          </a:p>
          <a:p>
            <a:pPr algn="l" rtl="0">
              <a:buFont typeface="Wingdings" pitchFamily="2" charset="2"/>
              <a:buChar char="Ø"/>
            </a:pPr>
            <a:endParaRPr lang="en-US" dirty="0" smtClean="0">
              <a:latin typeface="Times New Roman" pitchFamily="18" charset="0"/>
              <a:cs typeface="Times New Roman" pitchFamily="18" charset="0"/>
            </a:endParaRPr>
          </a:p>
          <a:p>
            <a:pPr algn="l" rtl="0">
              <a:buFont typeface="Wingdings" pitchFamily="2" charset="2"/>
              <a:buChar char="Ø"/>
            </a:pPr>
            <a:endParaRPr lang="ar-SA" dirty="0">
              <a:latin typeface="Times New Roman" pitchFamily="18" charset="0"/>
              <a:cs typeface="Times New Roman" pitchFamily="18" charset="0"/>
            </a:endParaRPr>
          </a:p>
        </p:txBody>
      </p:sp>
      <p:sp>
        <p:nvSpPr>
          <p:cNvPr id="5" name="Rectangle 4"/>
          <p:cNvSpPr/>
          <p:nvPr/>
        </p:nvSpPr>
        <p:spPr>
          <a:xfrm>
            <a:off x="4357686" y="785794"/>
            <a:ext cx="3286148" cy="1754326"/>
          </a:xfrm>
          <a:prstGeom prst="rect">
            <a:avLst/>
          </a:prstGeom>
        </p:spPr>
        <p:txBody>
          <a:bodyPr wrap="square">
            <a:spAutoFit/>
          </a:bodyPr>
          <a:lstStyle/>
          <a:p>
            <a:pPr algn="l" rtl="0"/>
            <a:r>
              <a:rPr lang="en-US" sz="3600" dirty="0" smtClean="0">
                <a:latin typeface="Times New Roman" pitchFamily="18" charset="0"/>
                <a:cs typeface="Times New Roman" pitchFamily="18" charset="0"/>
              </a:rPr>
              <a:t>3</a:t>
            </a:r>
            <a:r>
              <a:rPr lang="en-US" dirty="0" smtClean="0">
                <a:latin typeface="Times New Roman" pitchFamily="18" charset="0"/>
                <a:cs typeface="Times New Roman" pitchFamily="18" charset="0"/>
              </a:rPr>
              <a:t>-decreasing the size of the sand particles or increasing the bed height decreases the size of the microcapsules .</a:t>
            </a:r>
          </a:p>
          <a:p>
            <a:pPr algn="l" rtl="0"/>
            <a:endParaRPr lang="ar-SA" dirty="0" smtClean="0"/>
          </a:p>
        </p:txBody>
      </p:sp>
      <p:sp>
        <p:nvSpPr>
          <p:cNvPr id="6" name="Rectangle 5"/>
          <p:cNvSpPr/>
          <p:nvPr/>
        </p:nvSpPr>
        <p:spPr>
          <a:xfrm>
            <a:off x="357158" y="4214818"/>
            <a:ext cx="3071834" cy="1477328"/>
          </a:xfrm>
          <a:prstGeom prst="rect">
            <a:avLst/>
          </a:prstGeom>
        </p:spPr>
        <p:txBody>
          <a:bodyPr wrap="square">
            <a:spAutoFit/>
          </a:bodyPr>
          <a:lstStyle/>
          <a:p>
            <a:pPr algn="l" rtl="0"/>
            <a:r>
              <a:rPr lang="en-US" sz="36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-The configuration of the sand beads within the bed highly affected the average size of the microcapsules.</a:t>
            </a:r>
            <a:endParaRPr lang="en-US" dirty="0">
              <a:latin typeface="Times New Roman" pitchFamily="18" charset="0"/>
              <a:cs typeface="Times New Roman" pitchFamily="18" charset="0"/>
            </a:endParaRPr>
          </a:p>
        </p:txBody>
      </p:sp>
      <p:sp>
        <p:nvSpPr>
          <p:cNvPr id="7" name="Rectangle 6"/>
          <p:cNvSpPr/>
          <p:nvPr/>
        </p:nvSpPr>
        <p:spPr>
          <a:xfrm>
            <a:off x="4286248" y="4143380"/>
            <a:ext cx="3714776" cy="2031325"/>
          </a:xfrm>
          <a:prstGeom prst="rect">
            <a:avLst/>
          </a:prstGeom>
        </p:spPr>
        <p:txBody>
          <a:bodyPr wrap="square">
            <a:spAutoFit/>
          </a:bodyPr>
          <a:lstStyle/>
          <a:p>
            <a:pPr algn="l"/>
            <a:r>
              <a:rPr lang="en-US" sz="3600" dirty="0" smtClean="0">
                <a:latin typeface="Times New Roman" pitchFamily="18" charset="0"/>
                <a:cs typeface="Times New Roman" pitchFamily="18" charset="0"/>
              </a:rPr>
              <a:t>4</a:t>
            </a:r>
            <a:r>
              <a:rPr lang="en-US" dirty="0" smtClean="0">
                <a:latin typeface="Times New Roman" pitchFamily="18" charset="0"/>
                <a:cs typeface="Times New Roman" pitchFamily="18" charset="0"/>
              </a:rPr>
              <a:t>-The average size of the PCL microcapsules could be optimized through the controlling the size of the sand beads, the bed height and the configuration of the sand beads within the bed. </a:t>
            </a:r>
            <a:endParaRPr lang="en-US" dirty="0"/>
          </a:p>
        </p:txBody>
      </p:sp>
      <p:sp>
        <p:nvSpPr>
          <p:cNvPr id="8" name="Rectangle 7"/>
          <p:cNvSpPr/>
          <p:nvPr/>
        </p:nvSpPr>
        <p:spPr>
          <a:xfrm>
            <a:off x="1285852" y="3000372"/>
            <a:ext cx="5715040" cy="584775"/>
          </a:xfrm>
          <a:prstGeom prst="rect">
            <a:avLst/>
          </a:prstGeom>
        </p:spPr>
        <p:txBody>
          <a:bodyPr wrap="square">
            <a:spAutoFit/>
          </a:bodyPr>
          <a:lstStyle/>
          <a:p>
            <a:pPr algn="ctr"/>
            <a:r>
              <a:rPr lang="en-US" sz="3200" dirty="0" smtClean="0">
                <a:latin typeface="Algerian" pitchFamily="82" charset="0"/>
              </a:rPr>
              <a:t>Take home massage</a:t>
            </a:r>
            <a:endParaRPr lang="en-US" sz="3200" dirty="0">
              <a:latin typeface="Algerian" pitchFamily="82" charset="0"/>
            </a:endParaRPr>
          </a:p>
        </p:txBody>
      </p:sp>
      <p:sp>
        <p:nvSpPr>
          <p:cNvPr id="10" name="5-Point Star 9"/>
          <p:cNvSpPr/>
          <p:nvPr/>
        </p:nvSpPr>
        <p:spPr>
          <a:xfrm>
            <a:off x="6572264" y="3071810"/>
            <a:ext cx="285752" cy="42862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1571604" y="3143248"/>
            <a:ext cx="285752" cy="42862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85720" y="285728"/>
            <a:ext cx="5143536" cy="1815882"/>
          </a:xfrm>
          <a:prstGeom prst="rect">
            <a:avLst/>
          </a:prstGeom>
          <a:noFill/>
        </p:spPr>
        <p:txBody>
          <a:bodyPr wrap="square" rtlCol="1">
            <a:spAutoFit/>
          </a:bodyPr>
          <a:lstStyle/>
          <a:p>
            <a:pPr algn="l"/>
            <a:endParaRPr lang="en-US" sz="2800" dirty="0" smtClean="0">
              <a:latin typeface="Times New Roman" pitchFamily="18" charset="0"/>
              <a:cs typeface="Times New Roman" pitchFamily="18" charset="0"/>
            </a:endParaRPr>
          </a:p>
          <a:p>
            <a:pPr algn="l"/>
            <a:endParaRPr lang="en-US" sz="2800" dirty="0" smtClean="0">
              <a:latin typeface="Times New Roman" pitchFamily="18" charset="0"/>
              <a:cs typeface="Times New Roman" pitchFamily="18" charset="0"/>
            </a:endParaRPr>
          </a:p>
          <a:p>
            <a:pPr algn="l"/>
            <a:endParaRPr lang="en-US" sz="2800" dirty="0">
              <a:latin typeface="Times New Roman" pitchFamily="18" charset="0"/>
              <a:cs typeface="Times New Roman" pitchFamily="18" charset="0"/>
            </a:endParaRPr>
          </a:p>
          <a:p>
            <a:pPr algn="l"/>
            <a:r>
              <a:rPr lang="en-US" sz="2800" dirty="0" smtClean="0">
                <a:latin typeface="Times New Roman" pitchFamily="18" charset="0"/>
                <a:cs typeface="Times New Roman" pitchFamily="18" charset="0"/>
              </a:rPr>
              <a:t>Biodegradable microcapsules  </a:t>
            </a:r>
            <a:endParaRPr lang="ar-SA" sz="2800" dirty="0">
              <a:latin typeface="Times New Roman" pitchFamily="18" charset="0"/>
              <a:cs typeface="Times New Roman" pitchFamily="18" charset="0"/>
            </a:endParaRPr>
          </a:p>
        </p:txBody>
      </p:sp>
      <p:sp>
        <p:nvSpPr>
          <p:cNvPr id="3" name="مربع نص 2"/>
          <p:cNvSpPr txBox="1"/>
          <p:nvPr/>
        </p:nvSpPr>
        <p:spPr>
          <a:xfrm>
            <a:off x="285720" y="1285860"/>
            <a:ext cx="8643998" cy="5262979"/>
          </a:xfrm>
          <a:prstGeom prst="rect">
            <a:avLst/>
          </a:prstGeom>
          <a:noFill/>
        </p:spPr>
        <p:txBody>
          <a:bodyPr wrap="square" rtlCol="1">
            <a:spAutoFit/>
          </a:bodyPr>
          <a:lstStyle/>
          <a:p>
            <a:pPr algn="l" rtl="0">
              <a:buFont typeface="Wingdings" pitchFamily="2" charset="2"/>
              <a:buChar char="Ø"/>
            </a:pPr>
            <a:endParaRPr lang="en-US" sz="2400" b="1" dirty="0" smtClean="0">
              <a:solidFill>
                <a:schemeClr val="tx2"/>
              </a:solidFill>
              <a:latin typeface="Times New Roman" pitchFamily="18" charset="0"/>
              <a:cs typeface="Times New Roman" pitchFamily="18" charset="0"/>
            </a:endParaRPr>
          </a:p>
          <a:p>
            <a:pPr algn="l" rtl="0"/>
            <a:endParaRPr lang="en-US" sz="2400" b="1" dirty="0">
              <a:solidFill>
                <a:schemeClr val="tx2"/>
              </a:solidFill>
              <a:latin typeface="Times New Roman" pitchFamily="18" charset="0"/>
              <a:cs typeface="Times New Roman" pitchFamily="18" charset="0"/>
            </a:endParaRPr>
          </a:p>
          <a:p>
            <a:pPr algn="l" rtl="0"/>
            <a:endParaRPr lang="en-US" sz="2400" b="1" dirty="0" smtClean="0">
              <a:solidFill>
                <a:schemeClr val="tx2"/>
              </a:solidFill>
              <a:latin typeface="Times New Roman" pitchFamily="18" charset="0"/>
              <a:cs typeface="Times New Roman" pitchFamily="18" charset="0"/>
            </a:endParaRPr>
          </a:p>
          <a:p>
            <a:pPr algn="l" rtl="0">
              <a:buFont typeface="Wingdings" pitchFamily="2" charset="2"/>
              <a:buChar char="Ø"/>
            </a:pPr>
            <a:r>
              <a:rPr lang="en-US" sz="2400" dirty="0" smtClean="0">
                <a:latin typeface="Times New Roman" pitchFamily="18" charset="0"/>
                <a:cs typeface="Times New Roman" pitchFamily="18" charset="0"/>
              </a:rPr>
              <a:t>It </a:t>
            </a:r>
            <a:r>
              <a:rPr lang="en-US" sz="2400" dirty="0">
                <a:latin typeface="Times New Roman" pitchFamily="18" charset="0"/>
                <a:cs typeface="Times New Roman" pitchFamily="18" charset="0"/>
              </a:rPr>
              <a:t>is a small sphere with a uniform wall made of biodegradable polymer around it .</a:t>
            </a:r>
          </a:p>
          <a:p>
            <a:pPr algn="l" rtl="0"/>
            <a:endParaRPr lang="en-US" sz="2400" dirty="0">
              <a:latin typeface="Times New Roman" pitchFamily="18" charset="0"/>
              <a:cs typeface="Times New Roman" pitchFamily="18" charset="0"/>
            </a:endParaRPr>
          </a:p>
          <a:p>
            <a:pPr algn="l" rtl="0"/>
            <a:endParaRPr lang="en-US" sz="2400" dirty="0">
              <a:latin typeface="Times New Roman" pitchFamily="18" charset="0"/>
              <a:cs typeface="Times New Roman" pitchFamily="18" charset="0"/>
            </a:endParaRPr>
          </a:p>
          <a:p>
            <a:pPr algn="l" rtl="0">
              <a:buFont typeface="Wingdings" pitchFamily="2" charset="2"/>
              <a:buChar char="Ø"/>
            </a:pPr>
            <a:r>
              <a:rPr lang="en-US" sz="2400" dirty="0">
                <a:latin typeface="Times New Roman" pitchFamily="18" charset="0"/>
                <a:cs typeface="Times New Roman" pitchFamily="18" charset="0"/>
              </a:rPr>
              <a:t>This sphere may contain a liquid droplet or gas bubble (hollow microcapsule) </a:t>
            </a:r>
            <a:r>
              <a:rPr lang="en-US" sz="2400" dirty="0" smtClean="0">
                <a:latin typeface="Times New Roman" pitchFamily="18" charset="0"/>
                <a:cs typeface="Times New Roman" pitchFamily="18" charset="0"/>
              </a:rPr>
              <a:t>.</a:t>
            </a:r>
          </a:p>
          <a:p>
            <a:pPr algn="l" rtl="0">
              <a:buFont typeface="Wingdings" pitchFamily="2" charset="2"/>
              <a:buChar char="Ø"/>
            </a:pPr>
            <a:endParaRPr lang="en-US" sz="2400" dirty="0">
              <a:latin typeface="Times New Roman" pitchFamily="18" charset="0"/>
              <a:cs typeface="Times New Roman" pitchFamily="18" charset="0"/>
            </a:endParaRPr>
          </a:p>
          <a:p>
            <a:pPr algn="l" rtl="0"/>
            <a:endParaRPr lang="en-US" sz="2400" dirty="0" smtClean="0">
              <a:latin typeface="Times New Roman" pitchFamily="18" charset="0"/>
              <a:cs typeface="Times New Roman" pitchFamily="18" charset="0"/>
            </a:endParaRPr>
          </a:p>
          <a:p>
            <a:pPr algn="l" rtl="0"/>
            <a:endParaRPr lang="en-US" b="1" dirty="0">
              <a:solidFill>
                <a:schemeClr val="tx2"/>
              </a:solidFill>
              <a:latin typeface="Times New Roman" pitchFamily="18" charset="0"/>
              <a:cs typeface="Times New Roman" pitchFamily="18" charset="0"/>
            </a:endParaRPr>
          </a:p>
          <a:p>
            <a:pPr algn="l" rtl="0"/>
            <a:endParaRPr lang="en-US" b="1" dirty="0">
              <a:solidFill>
                <a:schemeClr val="tx2"/>
              </a:solidFill>
              <a:latin typeface="Times New Roman" pitchFamily="18" charset="0"/>
              <a:cs typeface="Times New Roman" pitchFamily="18" charset="0"/>
            </a:endParaRPr>
          </a:p>
          <a:p>
            <a:pPr algn="l" rtl="0">
              <a:buFont typeface="Wingdings" pitchFamily="2" charset="2"/>
              <a:buChar char="Ø"/>
            </a:pPr>
            <a:endParaRPr lang="en-US" b="1" dirty="0" smtClean="0">
              <a:solidFill>
                <a:schemeClr val="tx2"/>
              </a:solidFill>
              <a:latin typeface="Times New Roman" pitchFamily="18" charset="0"/>
              <a:cs typeface="Times New Roman" pitchFamily="18" charset="0"/>
            </a:endParaRPr>
          </a:p>
          <a:p>
            <a:pPr algn="l" rtl="0">
              <a:buFont typeface="Wingdings" pitchFamily="2" charset="2"/>
              <a:buChar char="Ø"/>
            </a:pPr>
            <a:endParaRPr lang="en-US" b="1" dirty="0">
              <a:solidFill>
                <a:schemeClr val="tx2"/>
              </a:solidFill>
              <a:latin typeface="Times New Roman" pitchFamily="18" charset="0"/>
              <a:cs typeface="Times New Roman" pitchFamily="18" charset="0"/>
            </a:endParaRPr>
          </a:p>
        </p:txBody>
      </p:sp>
      <p:sp>
        <p:nvSpPr>
          <p:cNvPr id="4" name="مربع نص 3"/>
          <p:cNvSpPr txBox="1"/>
          <p:nvPr/>
        </p:nvSpPr>
        <p:spPr>
          <a:xfrm>
            <a:off x="285720" y="214290"/>
            <a:ext cx="3429024" cy="584775"/>
          </a:xfrm>
          <a:prstGeom prst="rect">
            <a:avLst/>
          </a:prstGeom>
          <a:noFill/>
        </p:spPr>
        <p:txBody>
          <a:bodyPr wrap="square" rtlCol="1">
            <a:spAutoFit/>
          </a:bodyPr>
          <a:lstStyle/>
          <a:p>
            <a:pPr algn="l"/>
            <a:r>
              <a:rPr lang="en-US" sz="3200" b="1" dirty="0" smtClean="0">
                <a:latin typeface="Times New Roman" pitchFamily="18" charset="0"/>
                <a:cs typeface="Times New Roman" pitchFamily="18" charset="0"/>
              </a:rPr>
              <a:t>Introduction</a:t>
            </a:r>
            <a:endParaRPr lang="ar-SA" sz="3200" b="1" dirty="0">
              <a:latin typeface="Times New Roman" pitchFamily="18" charset="0"/>
              <a:cs typeface="Times New Roman" pitchFamily="18" charset="0"/>
            </a:endParaRPr>
          </a:p>
        </p:txBody>
      </p:sp>
      <p:sp>
        <p:nvSpPr>
          <p:cNvPr id="5" name="Oval 4"/>
          <p:cNvSpPr/>
          <p:nvPr/>
        </p:nvSpPr>
        <p:spPr>
          <a:xfrm>
            <a:off x="4143372" y="4643446"/>
            <a:ext cx="1785950" cy="1643074"/>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4357686" y="4857760"/>
            <a:ext cx="1357322" cy="121444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مربع نص 7"/>
          <p:cNvSpPr txBox="1"/>
          <p:nvPr/>
        </p:nvSpPr>
        <p:spPr>
          <a:xfrm>
            <a:off x="4643438" y="5143512"/>
            <a:ext cx="928694" cy="523220"/>
          </a:xfrm>
          <a:prstGeom prst="rect">
            <a:avLst/>
          </a:prstGeom>
          <a:noFill/>
        </p:spPr>
        <p:txBody>
          <a:bodyPr wrap="square" rtlCol="1">
            <a:spAutoFit/>
          </a:bodyPr>
          <a:lstStyle/>
          <a:p>
            <a:pPr algn="l"/>
            <a:r>
              <a:rPr lang="en-US" sz="2800" b="1" dirty="0" smtClean="0">
                <a:latin typeface="Times New Roman" pitchFamily="18" charset="0"/>
                <a:cs typeface="Times New Roman" pitchFamily="18" charset="0"/>
              </a:rPr>
              <a:t>drug</a:t>
            </a:r>
            <a:endParaRPr lang="ar-SA" sz="2800" b="1" dirty="0">
              <a:latin typeface="Times New Roman" pitchFamily="18" charset="0"/>
              <a:cs typeface="Times New Roman" pitchFamily="18" charset="0"/>
            </a:endParaRPr>
          </a:p>
        </p:txBody>
      </p:sp>
      <p:cxnSp>
        <p:nvCxnSpPr>
          <p:cNvPr id="13" name="Straight Arrow Connector 12"/>
          <p:cNvCxnSpPr/>
          <p:nvPr/>
        </p:nvCxnSpPr>
        <p:spPr>
          <a:xfrm>
            <a:off x="3500430" y="4786322"/>
            <a:ext cx="714380" cy="2857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714480" y="4643446"/>
            <a:ext cx="1643074"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Polymer shell</a:t>
            </a:r>
            <a:endParaRPr lang="en-US" b="1" dirty="0">
              <a:latin typeface="Times New Roman" pitchFamily="18" charset="0"/>
              <a:cs typeface="Times New Roman" pitchFamily="18" charset="0"/>
            </a:endParaRPr>
          </a:p>
        </p:txBody>
      </p:sp>
      <p:sp>
        <p:nvSpPr>
          <p:cNvPr id="10" name="TextBox 9"/>
          <p:cNvSpPr txBox="1"/>
          <p:nvPr/>
        </p:nvSpPr>
        <p:spPr>
          <a:xfrm>
            <a:off x="4357686" y="6286520"/>
            <a:ext cx="1285884" cy="369332"/>
          </a:xfrm>
          <a:prstGeom prst="rect">
            <a:avLst/>
          </a:prstGeom>
          <a:noFill/>
        </p:spPr>
        <p:txBody>
          <a:bodyPr wrap="square" rtlCol="1">
            <a:spAutoFit/>
          </a:bodyPr>
          <a:lstStyle/>
          <a:p>
            <a:r>
              <a:rPr lang="en-US" dirty="0" smtClean="0"/>
              <a:t>(1 – 5) µm</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85720" y="428604"/>
            <a:ext cx="8643998" cy="2339102"/>
          </a:xfrm>
          <a:prstGeom prst="rect">
            <a:avLst/>
          </a:prstGeom>
          <a:noFill/>
        </p:spPr>
        <p:txBody>
          <a:bodyPr wrap="square" rtlCol="1">
            <a:spAutoFit/>
          </a:bodyPr>
          <a:lstStyle/>
          <a:p>
            <a:pPr algn="l"/>
            <a:endParaRPr lang="en-US" sz="2800" dirty="0" smtClean="0">
              <a:latin typeface="Times New Roman" pitchFamily="18" charset="0"/>
              <a:cs typeface="Times New Roman" pitchFamily="18" charset="0"/>
            </a:endParaRPr>
          </a:p>
          <a:p>
            <a:pPr algn="l" rtl="0">
              <a:buFont typeface="Wingdings" pitchFamily="2" charset="2"/>
              <a:buChar char="Ø"/>
            </a:pPr>
            <a:r>
              <a:rPr lang="en-US" sz="2400" b="1" dirty="0" smtClean="0">
                <a:latin typeface="Times New Roman" pitchFamily="18" charset="0"/>
                <a:cs typeface="Times New Roman" pitchFamily="18" charset="0"/>
              </a:rPr>
              <a:t>Applications of microcapsules:</a:t>
            </a:r>
          </a:p>
          <a:p>
            <a:pPr algn="l" rtl="0">
              <a:buFont typeface="Wingdings" pitchFamily="2" charset="2"/>
              <a:buChar char="Ø"/>
            </a:pPr>
            <a:endParaRPr lang="en-US" sz="2400" dirty="0" smtClean="0">
              <a:latin typeface="Times New Roman" pitchFamily="18" charset="0"/>
              <a:cs typeface="Times New Roman" pitchFamily="18" charset="0"/>
            </a:endParaRPr>
          </a:p>
          <a:p>
            <a:pPr algn="l"/>
            <a:endParaRPr lang="en-US" dirty="0">
              <a:latin typeface="Times New Roman" pitchFamily="18" charset="0"/>
              <a:cs typeface="Times New Roman" pitchFamily="18" charset="0"/>
            </a:endParaRPr>
          </a:p>
          <a:p>
            <a:pPr algn="l"/>
            <a:endParaRPr lang="ar-SA" sz="2800" dirty="0" smtClean="0">
              <a:latin typeface="Times New Roman" pitchFamily="18" charset="0"/>
              <a:cs typeface="Times New Roman" pitchFamily="18" charset="0"/>
            </a:endParaRPr>
          </a:p>
          <a:p>
            <a:pPr algn="l" rtl="0">
              <a:buFont typeface="Wingdings" pitchFamily="2" charset="2"/>
              <a:buChar char="Ø"/>
            </a:pPr>
            <a:endParaRPr lang="en-US" sz="2400" dirty="0" smtClean="0">
              <a:latin typeface="Times New Roman" pitchFamily="18" charset="0"/>
              <a:cs typeface="Times New Roman" pitchFamily="18" charset="0"/>
            </a:endParaRPr>
          </a:p>
        </p:txBody>
      </p:sp>
      <p:pic>
        <p:nvPicPr>
          <p:cNvPr id="1027" name="Picture 3" descr="C:\Users\city comp\Desktop\تنزيل.jpg"/>
          <p:cNvPicPr>
            <a:picLocks noChangeAspect="1" noChangeArrowheads="1"/>
          </p:cNvPicPr>
          <p:nvPr/>
        </p:nvPicPr>
        <p:blipFill>
          <a:blip r:embed="rId2" cstate="print"/>
          <a:srcRect/>
          <a:stretch>
            <a:fillRect/>
          </a:stretch>
        </p:blipFill>
        <p:spPr bwMode="auto">
          <a:xfrm>
            <a:off x="5072066" y="1928802"/>
            <a:ext cx="2438400" cy="1876425"/>
          </a:xfrm>
          <a:prstGeom prst="rect">
            <a:avLst/>
          </a:prstGeom>
          <a:noFill/>
        </p:spPr>
      </p:pic>
      <p:sp>
        <p:nvSpPr>
          <p:cNvPr id="5" name="مربع نص 4"/>
          <p:cNvSpPr txBox="1"/>
          <p:nvPr/>
        </p:nvSpPr>
        <p:spPr>
          <a:xfrm>
            <a:off x="857224" y="4071942"/>
            <a:ext cx="1571636" cy="369332"/>
          </a:xfrm>
          <a:prstGeom prst="rect">
            <a:avLst/>
          </a:prstGeom>
          <a:noFill/>
        </p:spPr>
        <p:txBody>
          <a:bodyPr wrap="square" rtlCol="1">
            <a:spAutoFit/>
          </a:bodyPr>
          <a:lstStyle/>
          <a:p>
            <a:pPr algn="l"/>
            <a:r>
              <a:rPr lang="en-US" b="1" dirty="0" smtClean="0">
                <a:latin typeface="Times New Roman" pitchFamily="18" charset="0"/>
                <a:cs typeface="Times New Roman" pitchFamily="18" charset="0"/>
              </a:rPr>
              <a:t>Medicine</a:t>
            </a:r>
            <a:endParaRPr lang="ar-SA" b="1" dirty="0">
              <a:latin typeface="Times New Roman" pitchFamily="18" charset="0"/>
              <a:cs typeface="Times New Roman" pitchFamily="18" charset="0"/>
            </a:endParaRPr>
          </a:p>
        </p:txBody>
      </p:sp>
      <p:sp>
        <p:nvSpPr>
          <p:cNvPr id="6" name="مربع نص 5"/>
          <p:cNvSpPr txBox="1"/>
          <p:nvPr/>
        </p:nvSpPr>
        <p:spPr>
          <a:xfrm>
            <a:off x="5214942" y="3929066"/>
            <a:ext cx="1928826" cy="369332"/>
          </a:xfrm>
          <a:prstGeom prst="rect">
            <a:avLst/>
          </a:prstGeom>
          <a:noFill/>
        </p:spPr>
        <p:txBody>
          <a:bodyPr wrap="square" rtlCol="1">
            <a:spAutoFit/>
          </a:bodyPr>
          <a:lstStyle/>
          <a:p>
            <a:pPr algn="l"/>
            <a:r>
              <a:rPr lang="en-US" b="1" dirty="0" smtClean="0">
                <a:latin typeface="Times New Roman" pitchFamily="18" charset="0"/>
                <a:cs typeface="Times New Roman" pitchFamily="18" charset="0"/>
              </a:rPr>
              <a:t>Cosmetics</a:t>
            </a:r>
            <a:endParaRPr lang="ar-SA" b="1" dirty="0">
              <a:latin typeface="Times New Roman" pitchFamily="18" charset="0"/>
              <a:cs typeface="Times New Roman" pitchFamily="18" charset="0"/>
            </a:endParaRPr>
          </a:p>
        </p:txBody>
      </p:sp>
      <p:pic>
        <p:nvPicPr>
          <p:cNvPr id="1028" name="Picture 4" descr="C:\Users\city comp\Desktop\images (4).jpg"/>
          <p:cNvPicPr>
            <a:picLocks noChangeAspect="1" noChangeArrowheads="1"/>
          </p:cNvPicPr>
          <p:nvPr/>
        </p:nvPicPr>
        <p:blipFill>
          <a:blip r:embed="rId3" cstate="print"/>
          <a:srcRect/>
          <a:stretch>
            <a:fillRect/>
          </a:stretch>
        </p:blipFill>
        <p:spPr bwMode="auto">
          <a:xfrm>
            <a:off x="2786050" y="4286256"/>
            <a:ext cx="2371725" cy="1676400"/>
          </a:xfrm>
          <a:prstGeom prst="rect">
            <a:avLst/>
          </a:prstGeom>
          <a:noFill/>
        </p:spPr>
      </p:pic>
      <p:pic>
        <p:nvPicPr>
          <p:cNvPr id="1030" name="Picture 6" descr="http://www.judyshealthcafe.com/images/sealogix_oil2.jpg"/>
          <p:cNvPicPr>
            <a:picLocks noChangeAspect="1" noChangeArrowheads="1"/>
          </p:cNvPicPr>
          <p:nvPr/>
        </p:nvPicPr>
        <p:blipFill>
          <a:blip r:embed="rId4" cstate="print"/>
          <a:srcRect/>
          <a:stretch>
            <a:fillRect/>
          </a:stretch>
        </p:blipFill>
        <p:spPr bwMode="auto">
          <a:xfrm>
            <a:off x="500034" y="1785926"/>
            <a:ext cx="2505075" cy="2052637"/>
          </a:xfrm>
          <a:prstGeom prst="rect">
            <a:avLst/>
          </a:prstGeom>
          <a:noFill/>
        </p:spPr>
      </p:pic>
      <p:sp>
        <p:nvSpPr>
          <p:cNvPr id="9" name="مربع نص 8"/>
          <p:cNvSpPr txBox="1"/>
          <p:nvPr/>
        </p:nvSpPr>
        <p:spPr>
          <a:xfrm>
            <a:off x="4929190" y="5500702"/>
            <a:ext cx="2857520" cy="369332"/>
          </a:xfrm>
          <a:prstGeom prst="rect">
            <a:avLst/>
          </a:prstGeom>
          <a:noFill/>
        </p:spPr>
        <p:txBody>
          <a:bodyPr wrap="square" rtlCol="1">
            <a:spAutoFit/>
          </a:bodyPr>
          <a:lstStyle/>
          <a:p>
            <a:pPr algn="l"/>
            <a:r>
              <a:rPr lang="en-US" b="1" dirty="0" smtClean="0">
                <a:latin typeface="Times New Roman" pitchFamily="18" charset="0"/>
                <a:cs typeface="Times New Roman" pitchFamily="18" charset="0"/>
              </a:rPr>
              <a:t>Food</a:t>
            </a:r>
            <a:endParaRPr lang="ar-SA"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57224" y="500042"/>
            <a:ext cx="7643866" cy="1200329"/>
          </a:xfrm>
          <a:prstGeom prst="rect">
            <a:avLst/>
          </a:prstGeom>
          <a:noFill/>
        </p:spPr>
        <p:txBody>
          <a:bodyPr wrap="square" rtlCol="1">
            <a:spAutoFit/>
          </a:bodyPr>
          <a:lstStyle/>
          <a:p>
            <a:pPr algn="l" rtl="0">
              <a:buFont typeface="Wingdings" pitchFamily="2" charset="2"/>
              <a:buChar char="Ø"/>
            </a:pPr>
            <a:r>
              <a:rPr lang="en-US" sz="2400" dirty="0" smtClean="0">
                <a:latin typeface="Times New Roman" pitchFamily="18" charset="0"/>
                <a:cs typeface="Times New Roman" pitchFamily="18" charset="0"/>
              </a:rPr>
              <a:t>In biomedical field, biodegradable microcapsules have been used to encapsulate drugs for controlled and sustained release. </a:t>
            </a:r>
            <a:endParaRPr lang="ar-SA" sz="2400" dirty="0">
              <a:latin typeface="Times New Roman" pitchFamily="18" charset="0"/>
              <a:cs typeface="Times New Roman" pitchFamily="18" charset="0"/>
            </a:endParaRPr>
          </a:p>
        </p:txBody>
      </p:sp>
      <p:pic>
        <p:nvPicPr>
          <p:cNvPr id="1026" name="Picture 2" descr="C:\Users\city comp\Desktop\tf.jpg"/>
          <p:cNvPicPr>
            <a:picLocks noChangeAspect="1" noChangeArrowheads="1"/>
          </p:cNvPicPr>
          <p:nvPr/>
        </p:nvPicPr>
        <p:blipFill>
          <a:blip r:embed="rId3" cstate="print"/>
          <a:srcRect/>
          <a:stretch>
            <a:fillRect/>
          </a:stretch>
        </p:blipFill>
        <p:spPr bwMode="auto">
          <a:xfrm>
            <a:off x="1285852" y="2857496"/>
            <a:ext cx="3786213" cy="3429024"/>
          </a:xfrm>
          <a:prstGeom prst="rect">
            <a:avLst/>
          </a:prstGeom>
          <a:noFill/>
        </p:spPr>
      </p:pic>
      <p:pic>
        <p:nvPicPr>
          <p:cNvPr id="1027" name="Picture 3" descr="C:\Users\city comp\Desktop\كبسوله.jpg"/>
          <p:cNvPicPr>
            <a:picLocks noChangeAspect="1" noChangeArrowheads="1"/>
          </p:cNvPicPr>
          <p:nvPr/>
        </p:nvPicPr>
        <p:blipFill>
          <a:blip r:embed="rId4" cstate="print"/>
          <a:srcRect/>
          <a:stretch>
            <a:fillRect/>
          </a:stretch>
        </p:blipFill>
        <p:spPr bwMode="auto">
          <a:xfrm>
            <a:off x="6215074" y="2143116"/>
            <a:ext cx="1285884" cy="928694"/>
          </a:xfrm>
          <a:prstGeom prst="rect">
            <a:avLst/>
          </a:prstGeom>
          <a:noFill/>
        </p:spPr>
      </p:pic>
      <p:cxnSp>
        <p:nvCxnSpPr>
          <p:cNvPr id="8" name="رابط كسهم مستقيم 7"/>
          <p:cNvCxnSpPr/>
          <p:nvPr/>
        </p:nvCxnSpPr>
        <p:spPr>
          <a:xfrm rot="10800000" flipV="1">
            <a:off x="3857620" y="2643182"/>
            <a:ext cx="2643206" cy="10001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9" name="Oval 4"/>
          <p:cNvSpPr/>
          <p:nvPr/>
        </p:nvSpPr>
        <p:spPr>
          <a:xfrm flipV="1">
            <a:off x="6500826" y="5357826"/>
            <a:ext cx="1071570" cy="857256"/>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5"/>
          <p:cNvSpPr/>
          <p:nvPr/>
        </p:nvSpPr>
        <p:spPr>
          <a:xfrm>
            <a:off x="6715140" y="5500702"/>
            <a:ext cx="642942" cy="57150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مثلث متساوي الساقين 11"/>
          <p:cNvSpPr/>
          <p:nvPr/>
        </p:nvSpPr>
        <p:spPr>
          <a:xfrm rot="18057143">
            <a:off x="6294465" y="5341631"/>
            <a:ext cx="344019" cy="379974"/>
          </a:xfrm>
          <a:prstGeom prst="triangle">
            <a:avLst>
              <a:gd name="adj" fmla="val 5696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مربع نص 14"/>
          <p:cNvSpPr txBox="1"/>
          <p:nvPr/>
        </p:nvSpPr>
        <p:spPr>
          <a:xfrm>
            <a:off x="5929322" y="4857760"/>
            <a:ext cx="2357454" cy="307777"/>
          </a:xfrm>
          <a:prstGeom prst="rect">
            <a:avLst/>
          </a:prstGeom>
          <a:noFill/>
        </p:spPr>
        <p:txBody>
          <a:bodyPr wrap="square" rtlCol="1">
            <a:spAutoFit/>
          </a:bodyPr>
          <a:lstStyle/>
          <a:p>
            <a:r>
              <a:rPr lang="en-US" sz="1400" dirty="0" smtClean="0"/>
              <a:t> targeting drug  delivery</a:t>
            </a:r>
            <a:endParaRPr lang="ar-SA" sz="1400" dirty="0"/>
          </a:p>
        </p:txBody>
      </p:sp>
      <p:sp>
        <p:nvSpPr>
          <p:cNvPr id="21" name="انفجار 2 20"/>
          <p:cNvSpPr/>
          <p:nvPr/>
        </p:nvSpPr>
        <p:spPr>
          <a:xfrm>
            <a:off x="3428992" y="4143380"/>
            <a:ext cx="285752" cy="357190"/>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23" name="رابط كسهم مستقيم 22"/>
          <p:cNvCxnSpPr/>
          <p:nvPr/>
        </p:nvCxnSpPr>
        <p:spPr>
          <a:xfrm rot="10800000">
            <a:off x="3714744" y="4357694"/>
            <a:ext cx="2571768" cy="135732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13" name="Picture 3" descr="C:\Users\city comp\Desktop\كبسوله.jpg"/>
          <p:cNvPicPr>
            <a:picLocks noChangeAspect="1" noChangeArrowheads="1"/>
          </p:cNvPicPr>
          <p:nvPr/>
        </p:nvPicPr>
        <p:blipFill>
          <a:blip r:embed="rId4" cstate="print"/>
          <a:srcRect l="38147" t="30770" r="34074" b="23077"/>
          <a:stretch>
            <a:fillRect/>
          </a:stretch>
        </p:blipFill>
        <p:spPr bwMode="auto">
          <a:xfrm>
            <a:off x="6858016" y="5572140"/>
            <a:ext cx="357190" cy="428628"/>
          </a:xfrm>
          <a:prstGeom prst="rect">
            <a:avLst/>
          </a:prstGeom>
          <a:noFill/>
        </p:spPr>
      </p:pic>
      <p:sp>
        <p:nvSpPr>
          <p:cNvPr id="14" name="TextBox 13"/>
          <p:cNvSpPr txBox="1"/>
          <p:nvPr/>
        </p:nvSpPr>
        <p:spPr>
          <a:xfrm>
            <a:off x="6286512" y="3357562"/>
            <a:ext cx="1500198" cy="369332"/>
          </a:xfrm>
          <a:prstGeom prst="rect">
            <a:avLst/>
          </a:prstGeom>
          <a:noFill/>
        </p:spPr>
        <p:txBody>
          <a:bodyPr wrap="square" rtlCol="1">
            <a:spAutoFit/>
          </a:bodyPr>
          <a:lstStyle/>
          <a:p>
            <a:pPr algn="ctr" rtl="0"/>
            <a:r>
              <a:rPr lang="en-US" dirty="0" smtClean="0"/>
              <a:t>Oral drug </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5720" y="142852"/>
            <a:ext cx="7143800" cy="584775"/>
          </a:xfrm>
          <a:prstGeom prst="rect">
            <a:avLst/>
          </a:prstGeom>
          <a:noFill/>
        </p:spPr>
        <p:txBody>
          <a:bodyPr wrap="square" rtlCol="1">
            <a:spAutoFit/>
          </a:bodyPr>
          <a:lstStyle/>
          <a:p>
            <a:pPr algn="l"/>
            <a:r>
              <a:rPr lang="en-US" sz="3200" b="1" dirty="0" smtClean="0">
                <a:latin typeface="Times New Roman" pitchFamily="18" charset="0"/>
                <a:cs typeface="Times New Roman" pitchFamily="18" charset="0"/>
              </a:rPr>
              <a:t>Poly caprolactone microcapsules:</a:t>
            </a:r>
            <a:endParaRPr lang="ar-SA" sz="3200" b="1" dirty="0" smtClean="0">
              <a:latin typeface="Times New Roman" pitchFamily="18" charset="0"/>
              <a:cs typeface="Times New Roman" pitchFamily="18" charset="0"/>
            </a:endParaRPr>
          </a:p>
        </p:txBody>
      </p:sp>
      <p:sp>
        <p:nvSpPr>
          <p:cNvPr id="4" name="TextBox 3"/>
          <p:cNvSpPr txBox="1"/>
          <p:nvPr/>
        </p:nvSpPr>
        <p:spPr>
          <a:xfrm>
            <a:off x="357158" y="1428736"/>
            <a:ext cx="8215370" cy="5262979"/>
          </a:xfrm>
          <a:prstGeom prst="rect">
            <a:avLst/>
          </a:prstGeom>
          <a:noFill/>
        </p:spPr>
        <p:txBody>
          <a:bodyPr wrap="square" rtlCol="1">
            <a:spAutoFit/>
          </a:bodyPr>
          <a:lstStyle/>
          <a:p>
            <a:pPr algn="l" rtl="0">
              <a:buFont typeface="Wingdings" pitchFamily="2" charset="2"/>
              <a:buChar char="Ø"/>
            </a:pPr>
            <a:r>
              <a:rPr lang="en-US" i="1" dirty="0" smtClean="0"/>
              <a:t> </a:t>
            </a:r>
            <a:r>
              <a:rPr lang="en-US" sz="2400" i="1" dirty="0" smtClean="0">
                <a:latin typeface="Times New Roman" pitchFamily="18" charset="0"/>
                <a:cs typeface="Times New Roman" pitchFamily="18" charset="0"/>
              </a:rPr>
              <a:t>Polymer phases</a:t>
            </a:r>
            <a:r>
              <a:rPr lang="en-US" sz="2400" dirty="0" smtClean="0">
                <a:latin typeface="Times New Roman" pitchFamily="18" charset="0"/>
                <a:cs typeface="Times New Roman" pitchFamily="18" charset="0"/>
              </a:rPr>
              <a:t>:</a:t>
            </a:r>
          </a:p>
          <a:p>
            <a:pPr algn="l" rtl="0"/>
            <a:endParaRPr lang="en-US" dirty="0" smtClean="0"/>
          </a:p>
          <a:p>
            <a:pPr algn="l" rtl="0">
              <a:buFont typeface="Wingdings" pitchFamily="2" charset="2"/>
              <a:buChar char="§"/>
            </a:pPr>
            <a:r>
              <a:rPr lang="en-US" sz="2400" dirty="0" smtClean="0">
                <a:latin typeface="Times New Roman" pitchFamily="18" charset="0"/>
                <a:cs typeface="Times New Roman" pitchFamily="18" charset="0"/>
              </a:rPr>
              <a:t> poly caprolactone. </a:t>
            </a:r>
          </a:p>
          <a:p>
            <a:pPr algn="l" rtl="0"/>
            <a:endParaRPr lang="en-US" dirty="0" smtClean="0"/>
          </a:p>
          <a:p>
            <a:pPr algn="l" rtl="0">
              <a:buFont typeface="Wingdings" pitchFamily="2" charset="2"/>
              <a:buChar char="§"/>
            </a:pPr>
            <a:r>
              <a:rPr lang="en-US" dirty="0" smtClean="0"/>
              <a:t> </a:t>
            </a:r>
            <a:r>
              <a:rPr lang="en-US" sz="2400" dirty="0" smtClean="0">
                <a:latin typeface="Times New Roman" pitchFamily="18" charset="0"/>
                <a:cs typeface="Times New Roman" pitchFamily="18" charset="0"/>
              </a:rPr>
              <a:t>Dichloromethane(solvent).</a:t>
            </a:r>
          </a:p>
          <a:p>
            <a:pPr algn="l" rtl="0"/>
            <a:endParaRPr lang="en-US" dirty="0" smtClean="0">
              <a:latin typeface="Times New Roman" pitchFamily="18" charset="0"/>
              <a:cs typeface="Times New Roman" pitchFamily="18" charset="0"/>
            </a:endParaRPr>
          </a:p>
          <a:p>
            <a:pPr algn="l" rtl="0">
              <a:buFont typeface="Wingdings" pitchFamily="2" charset="2"/>
              <a:buChar char="§"/>
            </a:pPr>
            <a:r>
              <a:rPr lang="en-US" dirty="0" smtClean="0"/>
              <a:t> </a:t>
            </a:r>
            <a:r>
              <a:rPr lang="en-US" sz="2400" dirty="0" smtClean="0">
                <a:latin typeface="Times New Roman" pitchFamily="18" charset="0"/>
                <a:cs typeface="Times New Roman" pitchFamily="18" charset="0"/>
              </a:rPr>
              <a:t>Decane(poor solvent). </a:t>
            </a:r>
          </a:p>
          <a:p>
            <a:pPr algn="l" rtl="0">
              <a:buFont typeface="Wingdings" pitchFamily="2" charset="2"/>
              <a:buChar char="§"/>
            </a:pPr>
            <a:endParaRPr lang="en-US" dirty="0" smtClean="0"/>
          </a:p>
          <a:p>
            <a:pPr algn="l" rtl="0">
              <a:buFont typeface="Wingdings" pitchFamily="2" charset="2"/>
              <a:buChar char="§"/>
            </a:pPr>
            <a:endParaRPr lang="en-US" dirty="0" smtClean="0"/>
          </a:p>
          <a:p>
            <a:pPr algn="l" rtl="0">
              <a:buFont typeface="Wingdings" pitchFamily="2" charset="2"/>
              <a:buChar char="Ø"/>
            </a:pPr>
            <a:r>
              <a:rPr lang="en-US" dirty="0" smtClean="0"/>
              <a:t>  </a:t>
            </a:r>
            <a:r>
              <a:rPr lang="en-US" sz="2400" i="1" dirty="0" smtClean="0">
                <a:latin typeface="Times New Roman" pitchFamily="18" charset="0"/>
                <a:cs typeface="Times New Roman" pitchFamily="18" charset="0"/>
              </a:rPr>
              <a:t>non solvent phase: </a:t>
            </a:r>
          </a:p>
          <a:p>
            <a:pPr algn="l" rtl="0"/>
            <a:endParaRPr lang="en-US" dirty="0" smtClean="0"/>
          </a:p>
          <a:p>
            <a:pPr algn="l" rtl="0">
              <a:buFont typeface="Wingdings" pitchFamily="2" charset="2"/>
              <a:buChar char="§"/>
            </a:pPr>
            <a:r>
              <a:rPr lang="en-US" sz="2400" dirty="0" smtClean="0">
                <a:latin typeface="Times New Roman" pitchFamily="18" charset="0"/>
                <a:cs typeface="Times New Roman" pitchFamily="18" charset="0"/>
              </a:rPr>
              <a:t> water</a:t>
            </a:r>
          </a:p>
          <a:p>
            <a:pPr algn="l" rtl="0"/>
            <a:r>
              <a:rPr lang="en-US" dirty="0" smtClean="0"/>
              <a:t> </a:t>
            </a:r>
          </a:p>
          <a:p>
            <a:pPr algn="l" rtl="0">
              <a:buFont typeface="Wingdings" pitchFamily="2" charset="2"/>
              <a:buChar char="§"/>
            </a:pPr>
            <a:r>
              <a:rPr lang="en-US" dirty="0" smtClean="0"/>
              <a:t> </a:t>
            </a:r>
            <a:r>
              <a:rPr lang="en-US" sz="2400" dirty="0" smtClean="0">
                <a:latin typeface="Times New Roman" pitchFamily="18" charset="0"/>
                <a:cs typeface="Times New Roman" pitchFamily="18" charset="0"/>
              </a:rPr>
              <a:t>Sodium dodecyl sulfate (SDS)</a:t>
            </a:r>
          </a:p>
          <a:p>
            <a:pPr algn="l" rtl="0">
              <a:buFont typeface="Wingdings" pitchFamily="2" charset="2"/>
              <a:buChar char="§"/>
            </a:pPr>
            <a:endParaRPr lang="en-US" sz="2400" dirty="0" smtClean="0">
              <a:latin typeface="Times New Roman" pitchFamily="18" charset="0"/>
              <a:cs typeface="Times New Roman" pitchFamily="18" charset="0"/>
            </a:endParaRPr>
          </a:p>
          <a:p>
            <a:pPr algn="l">
              <a:buFont typeface="Wingdings" pitchFamily="2" charset="2"/>
              <a:buChar char="§"/>
            </a:pP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00034" y="500042"/>
            <a:ext cx="8072494" cy="7232749"/>
          </a:xfrm>
          <a:prstGeom prst="rect">
            <a:avLst/>
          </a:prstGeom>
          <a:noFill/>
        </p:spPr>
        <p:txBody>
          <a:bodyPr wrap="square" rtlCol="1">
            <a:spAutoFit/>
          </a:bodyPr>
          <a:lstStyle/>
          <a:p>
            <a:pPr algn="l"/>
            <a:r>
              <a:rPr lang="en-US" dirty="0" smtClean="0">
                <a:latin typeface="Times New Roman" pitchFamily="18" charset="0"/>
                <a:cs typeface="Times New Roman" pitchFamily="18" charset="0"/>
              </a:rPr>
              <a:t> </a:t>
            </a:r>
          </a:p>
          <a:p>
            <a:pPr algn="l"/>
            <a:endParaRPr lang="en-US" dirty="0">
              <a:latin typeface="Times New Roman" pitchFamily="18" charset="0"/>
              <a:cs typeface="Times New Roman" pitchFamily="18" charset="0"/>
            </a:endParaRPr>
          </a:p>
          <a:p>
            <a:pPr algn="l"/>
            <a:endParaRPr lang="en-US" sz="3200" dirty="0" smtClean="0">
              <a:latin typeface="Times New Roman" pitchFamily="18" charset="0"/>
              <a:cs typeface="Times New Roman" pitchFamily="18" charset="0"/>
            </a:endParaRPr>
          </a:p>
          <a:p>
            <a:pPr algn="l"/>
            <a:endParaRPr lang="en-US" sz="3200" dirty="0" smtClean="0">
              <a:latin typeface="Times New Roman" pitchFamily="18" charset="0"/>
              <a:cs typeface="Times New Roman" pitchFamily="18" charset="0"/>
            </a:endParaRPr>
          </a:p>
          <a:p>
            <a:pPr algn="l"/>
            <a:r>
              <a:rPr lang="en-US" sz="3200" dirty="0" smtClean="0">
                <a:latin typeface="Times New Roman" pitchFamily="18" charset="0"/>
                <a:cs typeface="Times New Roman" pitchFamily="18" charset="0"/>
              </a:rPr>
              <a:t>Polycaprolactone </a:t>
            </a:r>
            <a:r>
              <a:rPr lang="en-US" sz="3200" dirty="0">
                <a:latin typeface="Times New Roman" pitchFamily="18" charset="0"/>
                <a:cs typeface="Times New Roman" pitchFamily="18" charset="0"/>
              </a:rPr>
              <a:t>is one of the widely used biodegradable polymers due to its good drug </a:t>
            </a:r>
            <a:endParaRPr lang="ar-SA" sz="3200" dirty="0" smtClean="0">
              <a:latin typeface="Times New Roman" pitchFamily="18" charset="0"/>
              <a:cs typeface="Times New Roman" pitchFamily="18" charset="0"/>
            </a:endParaRPr>
          </a:p>
          <a:p>
            <a:pPr algn="l" rtl="0"/>
            <a:r>
              <a:rPr lang="en-US" sz="3200" dirty="0" smtClean="0">
                <a:latin typeface="Times New Roman" pitchFamily="18" charset="0"/>
                <a:cs typeface="Times New Roman" pitchFamily="18" charset="0"/>
              </a:rPr>
              <a:t>permeability </a:t>
            </a:r>
            <a:r>
              <a:rPr lang="en-US" sz="3200" dirty="0">
                <a:latin typeface="Times New Roman" pitchFamily="18" charset="0"/>
                <a:cs typeface="Times New Roman" pitchFamily="18" charset="0"/>
              </a:rPr>
              <a:t>and bio- compatibility</a:t>
            </a:r>
            <a:r>
              <a:rPr lang="en-US" sz="3200" dirty="0" smtClean="0">
                <a:latin typeface="Times New Roman" pitchFamily="18" charset="0"/>
                <a:cs typeface="Times New Roman" pitchFamily="18" charset="0"/>
              </a:rPr>
              <a:t>.</a:t>
            </a:r>
          </a:p>
          <a:p>
            <a:pPr algn="l" rtl="0"/>
            <a:endParaRPr lang="en-US" sz="3200" dirty="0" smtClean="0">
              <a:latin typeface="Times New Roman" pitchFamily="18" charset="0"/>
              <a:cs typeface="Times New Roman" pitchFamily="18" charset="0"/>
            </a:endParaRPr>
          </a:p>
          <a:p>
            <a:pPr algn="l" rtl="0"/>
            <a:endParaRPr lang="en-US" sz="3200" dirty="0">
              <a:latin typeface="Times New Roman" pitchFamily="18" charset="0"/>
              <a:cs typeface="Times New Roman" pitchFamily="18" charset="0"/>
            </a:endParaRPr>
          </a:p>
          <a:p>
            <a:r>
              <a:rPr lang="en-US" sz="3200" dirty="0">
                <a:latin typeface="Times New Roman" pitchFamily="18" charset="0"/>
                <a:cs typeface="Times New Roman" pitchFamily="18" charset="0"/>
              </a:rPr>
              <a:t> </a:t>
            </a:r>
          </a:p>
          <a:p>
            <a:pPr algn="l"/>
            <a:endParaRPr lang="en-US" sz="2800" dirty="0" smtClean="0">
              <a:latin typeface="Times New Roman" pitchFamily="18" charset="0"/>
              <a:cs typeface="Times New Roman" pitchFamily="18" charset="0"/>
            </a:endParaRPr>
          </a:p>
          <a:p>
            <a:pPr algn="l"/>
            <a:endParaRPr lang="en-US" dirty="0">
              <a:latin typeface="Times New Roman" pitchFamily="18" charset="0"/>
              <a:cs typeface="Times New Roman" pitchFamily="18" charset="0"/>
            </a:endParaRPr>
          </a:p>
          <a:p>
            <a:pPr algn="l"/>
            <a:endParaRPr lang="en-US" dirty="0" smtClean="0">
              <a:latin typeface="Times New Roman" pitchFamily="18" charset="0"/>
              <a:cs typeface="Times New Roman" pitchFamily="18" charset="0"/>
            </a:endParaRPr>
          </a:p>
          <a:p>
            <a:pPr algn="l"/>
            <a:endParaRPr lang="en-US" dirty="0">
              <a:latin typeface="Times New Roman" pitchFamily="18" charset="0"/>
              <a:cs typeface="Times New Roman" pitchFamily="18" charset="0"/>
            </a:endParaRPr>
          </a:p>
          <a:p>
            <a:pPr algn="l"/>
            <a:endParaRPr lang="en-US" dirty="0" smtClean="0">
              <a:latin typeface="Times New Roman" pitchFamily="18" charset="0"/>
              <a:cs typeface="Times New Roman" pitchFamily="18" charset="0"/>
            </a:endParaRPr>
          </a:p>
          <a:p>
            <a:pPr algn="l"/>
            <a:endParaRPr lang="en-US" dirty="0">
              <a:latin typeface="Times New Roman" pitchFamily="18" charset="0"/>
              <a:cs typeface="Times New Roman" pitchFamily="18" charset="0"/>
            </a:endParaRPr>
          </a:p>
          <a:p>
            <a:pPr algn="l"/>
            <a:endParaRPr lang="en-US" dirty="0" smtClean="0">
              <a:latin typeface="Times New Roman" pitchFamily="18" charset="0"/>
              <a:cs typeface="Times New Roman" pitchFamily="18" charset="0"/>
            </a:endParaRPr>
          </a:p>
          <a:p>
            <a:pPr algn="l"/>
            <a:endParaRPr lang="en-US" dirty="0">
              <a:latin typeface="Times New Roman" pitchFamily="18" charset="0"/>
              <a:cs typeface="Times New Roman" pitchFamily="18" charset="0"/>
            </a:endParaRPr>
          </a:p>
          <a:p>
            <a:pPr algn="l"/>
            <a:endParaRPr lang="ar-SA" dirty="0">
              <a:latin typeface="Times New Roman" pitchFamily="18" charset="0"/>
              <a:cs typeface="Times New Roman" pitchFamily="18" charset="0"/>
            </a:endParaRPr>
          </a:p>
        </p:txBody>
      </p:sp>
      <p:sp>
        <p:nvSpPr>
          <p:cNvPr id="3" name="مربع نص 2"/>
          <p:cNvSpPr txBox="1"/>
          <p:nvPr/>
        </p:nvSpPr>
        <p:spPr>
          <a:xfrm>
            <a:off x="642910" y="571480"/>
            <a:ext cx="4643470" cy="584775"/>
          </a:xfrm>
          <a:prstGeom prst="rect">
            <a:avLst/>
          </a:prstGeom>
          <a:noFill/>
        </p:spPr>
        <p:txBody>
          <a:bodyPr wrap="square" rtlCol="1">
            <a:spAutoFit/>
          </a:bodyPr>
          <a:lstStyle/>
          <a:p>
            <a:pPr algn="l"/>
            <a:r>
              <a:rPr lang="en-US" sz="3200" b="1" dirty="0" smtClean="0">
                <a:latin typeface="Times New Roman" pitchFamily="18" charset="0"/>
                <a:cs typeface="Times New Roman" pitchFamily="18" charset="0"/>
              </a:rPr>
              <a:t>Why polycaprolactone </a:t>
            </a:r>
            <a:r>
              <a:rPr lang="en-US" sz="3200" dirty="0" smtClean="0">
                <a:latin typeface="Times New Roman" pitchFamily="18" charset="0"/>
                <a:cs typeface="Times New Roman" pitchFamily="18" charset="0"/>
              </a:rPr>
              <a:t>?</a:t>
            </a:r>
            <a:endParaRPr lang="ar-SA" sz="3200" dirty="0">
              <a:latin typeface="Times New Roman" pitchFamily="18" charset="0"/>
              <a:cs typeface="Times New Roman" pitchFamily="18" charset="0"/>
            </a:endParaRPr>
          </a:p>
        </p:txBody>
      </p:sp>
      <p:pic>
        <p:nvPicPr>
          <p:cNvPr id="4" name="Picture 3"/>
          <p:cNvPicPr/>
          <p:nvPr/>
        </p:nvPicPr>
        <p:blipFill>
          <a:blip r:embed="rId2" cstate="print"/>
          <a:srcRect/>
          <a:stretch>
            <a:fillRect/>
          </a:stretch>
        </p:blipFill>
        <p:spPr bwMode="auto">
          <a:xfrm>
            <a:off x="1071538" y="4071942"/>
            <a:ext cx="5572164" cy="22145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57158" y="214290"/>
            <a:ext cx="6858048" cy="1077218"/>
          </a:xfrm>
          <a:prstGeom prst="rect">
            <a:avLst/>
          </a:prstGeom>
          <a:noFill/>
        </p:spPr>
        <p:txBody>
          <a:bodyPr wrap="square" rtlCol="1">
            <a:spAutoFit/>
          </a:bodyPr>
          <a:lstStyle/>
          <a:p>
            <a:pPr algn="l"/>
            <a:r>
              <a:rPr lang="en-US" sz="3200" dirty="0" smtClean="0">
                <a:latin typeface="Times New Roman" pitchFamily="18" charset="0"/>
                <a:cs typeface="Times New Roman" pitchFamily="18" charset="0"/>
              </a:rPr>
              <a:t>Preparation of polymer microcapsules: </a:t>
            </a:r>
          </a:p>
          <a:p>
            <a:pPr algn="l"/>
            <a:endParaRPr lang="en-US" sz="3200" dirty="0" smtClean="0">
              <a:latin typeface="Times New Roman" pitchFamily="18" charset="0"/>
              <a:cs typeface="Times New Roman" pitchFamily="18" charset="0"/>
            </a:endParaRPr>
          </a:p>
        </p:txBody>
      </p:sp>
      <p:pic>
        <p:nvPicPr>
          <p:cNvPr id="4" name="Picture 4"/>
          <p:cNvPicPr>
            <a:picLocks noChangeAspect="1" noChangeArrowheads="1"/>
          </p:cNvPicPr>
          <p:nvPr/>
        </p:nvPicPr>
        <p:blipFill>
          <a:blip r:embed="rId2" cstate="print"/>
          <a:srcRect/>
          <a:stretch>
            <a:fillRect/>
          </a:stretch>
        </p:blipFill>
        <p:spPr bwMode="auto">
          <a:xfrm>
            <a:off x="428596" y="928670"/>
            <a:ext cx="7429552" cy="3000396"/>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cstate="print"/>
          <a:srcRect/>
          <a:stretch>
            <a:fillRect/>
          </a:stretch>
        </p:blipFill>
        <p:spPr bwMode="auto">
          <a:xfrm>
            <a:off x="1428729" y="3929066"/>
            <a:ext cx="4786346" cy="264320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ورق">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كلاسيكي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ورق">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docProps/app.xml><?xml version="1.0" encoding="utf-8"?>
<Properties xmlns="http://schemas.openxmlformats.org/officeDocument/2006/extended-properties" xmlns:vt="http://schemas.openxmlformats.org/officeDocument/2006/docPropsVTypes">
  <Template/>
  <TotalTime>1750</TotalTime>
  <Words>1072</Words>
  <Application>Microsoft Office PowerPoint</Application>
  <PresentationFormat>On-screen Show (4:3)</PresentationFormat>
  <Paragraphs>351</Paragraphs>
  <Slides>38</Slides>
  <Notes>1</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مشربية</vt:lpstr>
      <vt:lpstr>    Submitted by:             Alaa Kaabneh .             Amani Abd_Allah.             Aysha Hilo.             Olfat Khatatbeh. </vt:lpstr>
      <vt:lpstr>Slide 2</vt:lpstr>
      <vt:lpstr>Slide 3</vt:lpstr>
      <vt:lpstr>Slide 4</vt:lpstr>
      <vt:lpstr>Slide 5</vt:lpstr>
      <vt:lpstr>Slide 6</vt:lpstr>
      <vt:lpstr>Slide 7</vt:lpstr>
      <vt:lpstr>Slide 8</vt:lpstr>
      <vt:lpstr>Slide 9</vt:lpstr>
      <vt:lpstr>Slide 10</vt:lpstr>
      <vt:lpstr>Slide 11</vt:lpstr>
      <vt:lpstr>Slide 12</vt:lpstr>
      <vt:lpstr> </vt:lpstr>
      <vt:lpstr>Slide 14</vt:lpstr>
      <vt:lpstr>Slide 15</vt:lpstr>
      <vt:lpstr> </vt:lpstr>
      <vt:lpstr>Slide 17</vt:lpstr>
      <vt:lpstr>Slide 18</vt:lpstr>
      <vt:lpstr>Slide 19</vt:lpstr>
      <vt:lpstr>Slide 20</vt:lpstr>
      <vt:lpstr>Slide 21</vt:lpstr>
      <vt:lpstr>Slide 22</vt:lpstr>
      <vt:lpstr>Slide 23</vt:lpstr>
      <vt:lpstr>Slide 24</vt:lpstr>
      <vt:lpstr>Slide 25</vt:lpstr>
      <vt:lpstr> </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city comp</dc:creator>
  <cp:lastModifiedBy>MSI</cp:lastModifiedBy>
  <cp:revision>274</cp:revision>
  <dcterms:created xsi:type="dcterms:W3CDTF">2012-05-21T07:40:04Z</dcterms:created>
  <dcterms:modified xsi:type="dcterms:W3CDTF">2013-01-05T08:19:41Z</dcterms:modified>
</cp:coreProperties>
</file>