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4" r:id="rId16"/>
    <p:sldId id="270" r:id="rId17"/>
    <p:sldId id="279" r:id="rId18"/>
    <p:sldId id="271" r:id="rId19"/>
    <p:sldId id="275" r:id="rId20"/>
    <p:sldId id="272" r:id="rId21"/>
    <p:sldId id="280" r:id="rId22"/>
    <p:sldId id="273" r:id="rId23"/>
    <p:sldId id="276" r:id="rId24"/>
    <p:sldId id="277" r:id="rId25"/>
    <p:sldId id="278"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013" autoAdjust="0"/>
    <p:restoredTop sz="94660"/>
  </p:normalViewPr>
  <p:slideViewPr>
    <p:cSldViewPr snapToGrid="0">
      <p:cViewPr varScale="1">
        <p:scale>
          <a:sx n="115" d="100"/>
          <a:sy n="115" d="100"/>
        </p:scale>
        <p:origin x="37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F9184296-D3A4-4C73-8619-74F8B5CFE3F0}" type="datetimeFigureOut">
              <a:rPr lang="ar-JO" smtClean="0"/>
              <a:t>13/06/1443</a:t>
            </a:fld>
            <a:endParaRPr lang="ar-JO"/>
          </a:p>
        </p:txBody>
      </p:sp>
      <p:sp>
        <p:nvSpPr>
          <p:cNvPr id="5" name="Footer Placeholder 4"/>
          <p:cNvSpPr>
            <a:spLocks noGrp="1"/>
          </p:cNvSpPr>
          <p:nvPr>
            <p:ph type="ftr" sz="quarter" idx="11"/>
          </p:nvPr>
        </p:nvSpPr>
        <p:spPr/>
        <p:txBody>
          <a:bodyPr/>
          <a:lstStyle/>
          <a:p>
            <a:endParaRPr lang="ar-JO"/>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4129323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حرر أنماط نص الشكل الرئيسي</a:t>
            </a:r>
          </a:p>
        </p:txBody>
      </p:sp>
      <p:sp>
        <p:nvSpPr>
          <p:cNvPr id="4" name="Date Placeholder 3"/>
          <p:cNvSpPr>
            <a:spLocks noGrp="1"/>
          </p:cNvSpPr>
          <p:nvPr>
            <p:ph type="dt" sz="half" idx="10"/>
          </p:nvPr>
        </p:nvSpPr>
        <p:spPr/>
        <p:txBody>
          <a:bodyPr/>
          <a:lstStyle/>
          <a:p>
            <a:fld id="{F9184296-D3A4-4C73-8619-74F8B5CFE3F0}" type="datetimeFigureOut">
              <a:rPr lang="ar-JO" smtClean="0"/>
              <a:t>13/06/1443</a:t>
            </a:fld>
            <a:endParaRPr lang="ar-JO"/>
          </a:p>
        </p:txBody>
      </p:sp>
      <p:sp>
        <p:nvSpPr>
          <p:cNvPr id="5" name="Footer Placeholder 4"/>
          <p:cNvSpPr>
            <a:spLocks noGrp="1"/>
          </p:cNvSpPr>
          <p:nvPr>
            <p:ph type="ftr" sz="quarter" idx="11"/>
          </p:nvPr>
        </p:nvSpPr>
        <p:spPr/>
        <p:txBody>
          <a:bodyPr/>
          <a:lstStyle/>
          <a:p>
            <a:endParaRPr lang="ar-JO"/>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3738084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حرر أنماط نص الشكل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حرر أنماط نص الشكل الرئيسي</a:t>
            </a:r>
          </a:p>
        </p:txBody>
      </p:sp>
      <p:sp>
        <p:nvSpPr>
          <p:cNvPr id="4" name="Date Placeholder 3"/>
          <p:cNvSpPr>
            <a:spLocks noGrp="1"/>
          </p:cNvSpPr>
          <p:nvPr>
            <p:ph type="dt" sz="half" idx="10"/>
          </p:nvPr>
        </p:nvSpPr>
        <p:spPr/>
        <p:txBody>
          <a:bodyPr/>
          <a:lstStyle/>
          <a:p>
            <a:fld id="{F9184296-D3A4-4C73-8619-74F8B5CFE3F0}" type="datetimeFigureOut">
              <a:rPr lang="ar-JO" smtClean="0"/>
              <a:t>13/06/1443</a:t>
            </a:fld>
            <a:endParaRPr lang="ar-JO"/>
          </a:p>
        </p:txBody>
      </p:sp>
      <p:sp>
        <p:nvSpPr>
          <p:cNvPr id="5" name="Footer Placeholder 4"/>
          <p:cNvSpPr>
            <a:spLocks noGrp="1"/>
          </p:cNvSpPr>
          <p:nvPr>
            <p:ph type="ftr" sz="quarter" idx="11"/>
          </p:nvPr>
        </p:nvSpPr>
        <p:spPr/>
        <p:txBody>
          <a:bodyPr/>
          <a:lstStyle/>
          <a:p>
            <a:endParaRPr lang="ar-JO"/>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93DFED4-4B45-4108-9C10-999879CDE0B5}" type="slidenum">
              <a:rPr lang="ar-JO" smtClean="0"/>
              <a:t>‹#›</a:t>
            </a:fld>
            <a:endParaRPr lang="ar-JO"/>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626248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حرر أنماط نص الشكل الرئيسي</a:t>
            </a:r>
          </a:p>
        </p:txBody>
      </p:sp>
      <p:sp>
        <p:nvSpPr>
          <p:cNvPr id="5" name="Date Placeholder 4"/>
          <p:cNvSpPr>
            <a:spLocks noGrp="1"/>
          </p:cNvSpPr>
          <p:nvPr>
            <p:ph type="dt" sz="half" idx="10"/>
          </p:nvPr>
        </p:nvSpPr>
        <p:spPr/>
        <p:txBody>
          <a:bodyPr/>
          <a:lstStyle/>
          <a:p>
            <a:fld id="{F9184296-D3A4-4C73-8619-74F8B5CFE3F0}" type="datetimeFigureOut">
              <a:rPr lang="ar-JO" smtClean="0"/>
              <a:t>13/06/1443</a:t>
            </a:fld>
            <a:endParaRPr lang="ar-JO"/>
          </a:p>
        </p:txBody>
      </p:sp>
      <p:sp>
        <p:nvSpPr>
          <p:cNvPr id="6" name="Footer Placeholder 5"/>
          <p:cNvSpPr>
            <a:spLocks noGrp="1"/>
          </p:cNvSpPr>
          <p:nvPr>
            <p:ph type="ftr" sz="quarter" idx="11"/>
          </p:nvPr>
        </p:nvSpPr>
        <p:spPr/>
        <p:txBody>
          <a:bodyPr/>
          <a:lstStyle/>
          <a:p>
            <a:endParaRPr lang="ar-JO"/>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7377519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حرر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حرر أنماط نص الشكل الرئيسي</a:t>
            </a:r>
          </a:p>
        </p:txBody>
      </p:sp>
      <p:sp>
        <p:nvSpPr>
          <p:cNvPr id="5" name="Date Placeholder 4"/>
          <p:cNvSpPr>
            <a:spLocks noGrp="1"/>
          </p:cNvSpPr>
          <p:nvPr>
            <p:ph type="dt" sz="half" idx="10"/>
          </p:nvPr>
        </p:nvSpPr>
        <p:spPr/>
        <p:txBody>
          <a:bodyPr/>
          <a:lstStyle/>
          <a:p>
            <a:fld id="{F9184296-D3A4-4C73-8619-74F8B5CFE3F0}" type="datetimeFigureOut">
              <a:rPr lang="ar-JO" smtClean="0"/>
              <a:t>13/06/1443</a:t>
            </a:fld>
            <a:endParaRPr lang="ar-JO"/>
          </a:p>
        </p:txBody>
      </p:sp>
      <p:sp>
        <p:nvSpPr>
          <p:cNvPr id="6" name="Footer Placeholder 5"/>
          <p:cNvSpPr>
            <a:spLocks noGrp="1"/>
          </p:cNvSpPr>
          <p:nvPr>
            <p:ph type="ftr" sz="quarter" idx="11"/>
          </p:nvPr>
        </p:nvSpPr>
        <p:spPr/>
        <p:txBody>
          <a:bodyPr/>
          <a:lstStyle/>
          <a:p>
            <a:endParaRPr lang="ar-JO"/>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3DFED4-4B45-4108-9C10-999879CDE0B5}" type="slidenum">
              <a:rPr lang="ar-JO" smtClean="0"/>
              <a:t>‹#›</a:t>
            </a:fld>
            <a:endParaRPr lang="ar-JO"/>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912543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حرر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حرر أنماط نص الشكل الرئيسي</a:t>
            </a:r>
          </a:p>
        </p:txBody>
      </p:sp>
      <p:sp>
        <p:nvSpPr>
          <p:cNvPr id="5" name="Date Placeholder 4"/>
          <p:cNvSpPr>
            <a:spLocks noGrp="1"/>
          </p:cNvSpPr>
          <p:nvPr>
            <p:ph type="dt" sz="half" idx="10"/>
          </p:nvPr>
        </p:nvSpPr>
        <p:spPr/>
        <p:txBody>
          <a:bodyPr/>
          <a:lstStyle/>
          <a:p>
            <a:fld id="{F9184296-D3A4-4C73-8619-74F8B5CFE3F0}" type="datetimeFigureOut">
              <a:rPr lang="ar-JO" smtClean="0"/>
              <a:t>13/06/1443</a:t>
            </a:fld>
            <a:endParaRPr lang="ar-JO"/>
          </a:p>
        </p:txBody>
      </p:sp>
      <p:sp>
        <p:nvSpPr>
          <p:cNvPr id="6" name="Footer Placeholder 5"/>
          <p:cNvSpPr>
            <a:spLocks noGrp="1"/>
          </p:cNvSpPr>
          <p:nvPr>
            <p:ph type="ftr" sz="quarter" idx="11"/>
          </p:nvPr>
        </p:nvSpPr>
        <p:spPr/>
        <p:txBody>
          <a:bodyPr/>
          <a:lstStyle/>
          <a:p>
            <a:endParaRPr lang="ar-JO"/>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3270574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F9184296-D3A4-4C73-8619-74F8B5CFE3F0}" type="datetimeFigureOut">
              <a:rPr lang="ar-JO" smtClean="0"/>
              <a:t>13/06/1443</a:t>
            </a:fld>
            <a:endParaRPr lang="ar-JO"/>
          </a:p>
        </p:txBody>
      </p:sp>
      <p:sp>
        <p:nvSpPr>
          <p:cNvPr id="5" name="Footer Placeholder 4"/>
          <p:cNvSpPr>
            <a:spLocks noGrp="1"/>
          </p:cNvSpPr>
          <p:nvPr>
            <p:ph type="ftr" sz="quarter" idx="11"/>
          </p:nvPr>
        </p:nvSpPr>
        <p:spPr/>
        <p:txBody>
          <a:bodyPr/>
          <a:lstStyle/>
          <a:p>
            <a:endParaRPr lang="ar-J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15228666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F9184296-D3A4-4C73-8619-74F8B5CFE3F0}" type="datetimeFigureOut">
              <a:rPr lang="ar-JO" smtClean="0"/>
              <a:t>13/06/1443</a:t>
            </a:fld>
            <a:endParaRPr lang="ar-JO"/>
          </a:p>
        </p:txBody>
      </p:sp>
      <p:sp>
        <p:nvSpPr>
          <p:cNvPr id="5" name="Footer Placeholder 4"/>
          <p:cNvSpPr>
            <a:spLocks noGrp="1"/>
          </p:cNvSpPr>
          <p:nvPr>
            <p:ph type="ftr" sz="quarter" idx="11"/>
          </p:nvPr>
        </p:nvSpPr>
        <p:spPr/>
        <p:txBody>
          <a:bodyPr/>
          <a:lstStyle/>
          <a:p>
            <a:endParaRPr lang="ar-J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1262129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F9184296-D3A4-4C73-8619-74F8B5CFE3F0}" type="datetimeFigureOut">
              <a:rPr lang="ar-JO" smtClean="0"/>
              <a:t>13/06/1443</a:t>
            </a:fld>
            <a:endParaRPr lang="ar-JO"/>
          </a:p>
        </p:txBody>
      </p:sp>
      <p:sp>
        <p:nvSpPr>
          <p:cNvPr id="5" name="Footer Placeholder 4"/>
          <p:cNvSpPr>
            <a:spLocks noGrp="1"/>
          </p:cNvSpPr>
          <p:nvPr>
            <p:ph type="ftr" sz="quarter" idx="11"/>
          </p:nvPr>
        </p:nvSpPr>
        <p:spPr/>
        <p:txBody>
          <a:bodyPr/>
          <a:lstStyle/>
          <a:p>
            <a:endParaRPr lang="ar-J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387542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حرر أنماط نص الشكل الرئيسي</a:t>
            </a:r>
          </a:p>
        </p:txBody>
      </p:sp>
      <p:sp>
        <p:nvSpPr>
          <p:cNvPr id="4" name="Date Placeholder 3"/>
          <p:cNvSpPr>
            <a:spLocks noGrp="1"/>
          </p:cNvSpPr>
          <p:nvPr>
            <p:ph type="dt" sz="half" idx="10"/>
          </p:nvPr>
        </p:nvSpPr>
        <p:spPr/>
        <p:txBody>
          <a:bodyPr/>
          <a:lstStyle/>
          <a:p>
            <a:fld id="{F9184296-D3A4-4C73-8619-74F8B5CFE3F0}" type="datetimeFigureOut">
              <a:rPr lang="ar-JO" smtClean="0"/>
              <a:t>13/06/1443</a:t>
            </a:fld>
            <a:endParaRPr lang="ar-JO"/>
          </a:p>
        </p:txBody>
      </p:sp>
      <p:sp>
        <p:nvSpPr>
          <p:cNvPr id="5" name="Footer Placeholder 4"/>
          <p:cNvSpPr>
            <a:spLocks noGrp="1"/>
          </p:cNvSpPr>
          <p:nvPr>
            <p:ph type="ftr" sz="quarter" idx="11"/>
          </p:nvPr>
        </p:nvSpPr>
        <p:spPr/>
        <p:txBody>
          <a:bodyPr/>
          <a:lstStyle/>
          <a:p>
            <a:endParaRPr lang="ar-JO"/>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3682402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F9184296-D3A4-4C73-8619-74F8B5CFE3F0}" type="datetimeFigureOut">
              <a:rPr lang="ar-JO" smtClean="0"/>
              <a:t>13/06/1443</a:t>
            </a:fld>
            <a:endParaRPr lang="ar-JO"/>
          </a:p>
        </p:txBody>
      </p:sp>
      <p:sp>
        <p:nvSpPr>
          <p:cNvPr id="6" name="Footer Placeholder 5"/>
          <p:cNvSpPr>
            <a:spLocks noGrp="1"/>
          </p:cNvSpPr>
          <p:nvPr>
            <p:ph type="ftr" sz="quarter" idx="11"/>
          </p:nvPr>
        </p:nvSpPr>
        <p:spPr/>
        <p:txBody>
          <a:bodyPr/>
          <a:lstStyle/>
          <a:p>
            <a:endParaRPr lang="ar-JO"/>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2186141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F9184296-D3A4-4C73-8619-74F8B5CFE3F0}" type="datetimeFigureOut">
              <a:rPr lang="ar-JO" smtClean="0"/>
              <a:t>13/06/1443</a:t>
            </a:fld>
            <a:endParaRPr lang="ar-JO"/>
          </a:p>
        </p:txBody>
      </p:sp>
      <p:sp>
        <p:nvSpPr>
          <p:cNvPr id="8" name="Footer Placeholder 7"/>
          <p:cNvSpPr>
            <a:spLocks noGrp="1"/>
          </p:cNvSpPr>
          <p:nvPr>
            <p:ph type="ftr" sz="quarter" idx="11"/>
          </p:nvPr>
        </p:nvSpPr>
        <p:spPr/>
        <p:txBody>
          <a:bodyPr/>
          <a:lstStyle/>
          <a:p>
            <a:endParaRPr lang="ar-JO"/>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4229498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F9184296-D3A4-4C73-8619-74F8B5CFE3F0}" type="datetimeFigureOut">
              <a:rPr lang="ar-JO" smtClean="0"/>
              <a:t>13/06/1443</a:t>
            </a:fld>
            <a:endParaRPr lang="ar-JO"/>
          </a:p>
        </p:txBody>
      </p:sp>
      <p:sp>
        <p:nvSpPr>
          <p:cNvPr id="4" name="Footer Placeholder 3"/>
          <p:cNvSpPr>
            <a:spLocks noGrp="1"/>
          </p:cNvSpPr>
          <p:nvPr>
            <p:ph type="ftr" sz="quarter" idx="11"/>
          </p:nvPr>
        </p:nvSpPr>
        <p:spPr/>
        <p:txBody>
          <a:bodyPr/>
          <a:lstStyle/>
          <a:p>
            <a:endParaRPr lang="ar-JO"/>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519575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184296-D3A4-4C73-8619-74F8B5CFE3F0}" type="datetimeFigureOut">
              <a:rPr lang="ar-JO" smtClean="0"/>
              <a:t>13/06/1443</a:t>
            </a:fld>
            <a:endParaRPr lang="ar-JO"/>
          </a:p>
        </p:txBody>
      </p:sp>
      <p:sp>
        <p:nvSpPr>
          <p:cNvPr id="3" name="Footer Placeholder 2"/>
          <p:cNvSpPr>
            <a:spLocks noGrp="1"/>
          </p:cNvSpPr>
          <p:nvPr>
            <p:ph type="ftr" sz="quarter" idx="11"/>
          </p:nvPr>
        </p:nvSpPr>
        <p:spPr/>
        <p:txBody>
          <a:bodyPr/>
          <a:lstStyle/>
          <a:p>
            <a:endParaRPr lang="ar-JO"/>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1030570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5" name="Date Placeholder 4"/>
          <p:cNvSpPr>
            <a:spLocks noGrp="1"/>
          </p:cNvSpPr>
          <p:nvPr>
            <p:ph type="dt" sz="half" idx="10"/>
          </p:nvPr>
        </p:nvSpPr>
        <p:spPr/>
        <p:txBody>
          <a:bodyPr/>
          <a:lstStyle/>
          <a:p>
            <a:fld id="{F9184296-D3A4-4C73-8619-74F8B5CFE3F0}" type="datetimeFigureOut">
              <a:rPr lang="ar-JO" smtClean="0"/>
              <a:t>13/06/1443</a:t>
            </a:fld>
            <a:endParaRPr lang="ar-JO"/>
          </a:p>
        </p:txBody>
      </p:sp>
      <p:sp>
        <p:nvSpPr>
          <p:cNvPr id="6" name="Footer Placeholder 5"/>
          <p:cNvSpPr>
            <a:spLocks noGrp="1"/>
          </p:cNvSpPr>
          <p:nvPr>
            <p:ph type="ftr" sz="quarter" idx="11"/>
          </p:nvPr>
        </p:nvSpPr>
        <p:spPr/>
        <p:txBody>
          <a:bodyPr/>
          <a:lstStyle/>
          <a:p>
            <a:endParaRPr lang="ar-JO"/>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1830257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5" name="Date Placeholder 4"/>
          <p:cNvSpPr>
            <a:spLocks noGrp="1"/>
          </p:cNvSpPr>
          <p:nvPr>
            <p:ph type="dt" sz="half" idx="10"/>
          </p:nvPr>
        </p:nvSpPr>
        <p:spPr/>
        <p:txBody>
          <a:bodyPr/>
          <a:lstStyle/>
          <a:p>
            <a:fld id="{F9184296-D3A4-4C73-8619-74F8B5CFE3F0}" type="datetimeFigureOut">
              <a:rPr lang="ar-JO" smtClean="0"/>
              <a:t>13/06/1443</a:t>
            </a:fld>
            <a:endParaRPr lang="ar-JO"/>
          </a:p>
        </p:txBody>
      </p:sp>
      <p:sp>
        <p:nvSpPr>
          <p:cNvPr id="6" name="Footer Placeholder 5"/>
          <p:cNvSpPr>
            <a:spLocks noGrp="1"/>
          </p:cNvSpPr>
          <p:nvPr>
            <p:ph type="ftr" sz="quarter" idx="11"/>
          </p:nvPr>
        </p:nvSpPr>
        <p:spPr/>
        <p:txBody>
          <a:bodyPr/>
          <a:lstStyle/>
          <a:p>
            <a:endParaRPr lang="ar-JO"/>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3DFED4-4B45-4108-9C10-999879CDE0B5}" type="slidenum">
              <a:rPr lang="ar-JO" smtClean="0"/>
              <a:t>‹#›</a:t>
            </a:fld>
            <a:endParaRPr lang="ar-JO"/>
          </a:p>
        </p:txBody>
      </p:sp>
    </p:spTree>
    <p:extLst>
      <p:ext uri="{BB962C8B-B14F-4D97-AF65-F5344CB8AC3E}">
        <p14:creationId xmlns:p14="http://schemas.microsoft.com/office/powerpoint/2010/main" val="1980022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9184296-D3A4-4C73-8619-74F8B5CFE3F0}" type="datetimeFigureOut">
              <a:rPr lang="ar-JO" smtClean="0"/>
              <a:t>13/06/1443</a:t>
            </a:fld>
            <a:endParaRPr lang="ar-JO"/>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JO"/>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93DFED4-4B45-4108-9C10-999879CDE0B5}" type="slidenum">
              <a:rPr lang="ar-JO" smtClean="0"/>
              <a:t>‹#›</a:t>
            </a:fld>
            <a:endParaRPr lang="ar-JO"/>
          </a:p>
        </p:txBody>
      </p:sp>
    </p:spTree>
    <p:extLst>
      <p:ext uri="{BB962C8B-B14F-4D97-AF65-F5344CB8AC3E}">
        <p14:creationId xmlns:p14="http://schemas.microsoft.com/office/powerpoint/2010/main" val="213385132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en.wikipedia.org/wiki/The_Middle_Ages" TargetMode="External"/><Relationship Id="rId3" Type="http://schemas.openxmlformats.org/officeDocument/2006/relationships/hyperlink" Target="https://en.wikipedia.org/wiki/Wood" TargetMode="External"/><Relationship Id="rId7" Type="http://schemas.openxmlformats.org/officeDocument/2006/relationships/hyperlink" Target="https://en.wikipedia.org/wiki/Granary" TargetMode="External"/><Relationship Id="rId2" Type="http://schemas.openxmlformats.org/officeDocument/2006/relationships/hyperlink" Target="http://writingcenter.unc.edu/resources/handouts-demos/specific-writing-assignments/literature-reviews" TargetMode="External"/><Relationship Id="rId1" Type="http://schemas.openxmlformats.org/officeDocument/2006/relationships/slideLayout" Target="../slideLayouts/slideLayout2.xml"/><Relationship Id="rId6" Type="http://schemas.openxmlformats.org/officeDocument/2006/relationships/hyperlink" Target="https://en.wikipedia.org/wiki/Indus_Valley_Civilization" TargetMode="External"/><Relationship Id="rId11" Type="http://schemas.openxmlformats.org/officeDocument/2006/relationships/hyperlink" Target="https://en.wikipedia.org/wiki/California" TargetMode="External"/><Relationship Id="rId5" Type="http://schemas.openxmlformats.org/officeDocument/2006/relationships/hyperlink" Target="https://en.wikipedia.org/wiki/Rock_(geology)" TargetMode="External"/><Relationship Id="rId10" Type="http://schemas.openxmlformats.org/officeDocument/2006/relationships/hyperlink" Target="https://en.wikipedia.org/wiki/A%C3%B1o_Nuevo_State_Reserve" TargetMode="External"/><Relationship Id="rId4" Type="http://schemas.openxmlformats.org/officeDocument/2006/relationships/hyperlink" Target="https://en.wikipedia.org/wiki/Ceramic" TargetMode="External"/><Relationship Id="rId9" Type="http://schemas.openxmlformats.org/officeDocument/2006/relationships/hyperlink" Target="https://en.wikipedia.org/wiki/Castle" TargetMode="Externa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a:extLst>
              <a:ext uri="{FF2B5EF4-FFF2-40B4-BE49-F238E27FC236}">
                <a16:creationId xmlns:a16="http://schemas.microsoft.com/office/drawing/2014/main" id="{A0B70507-E47C-4891-BBCD-728FE6602DF0}"/>
              </a:ext>
            </a:extLst>
          </p:cNvPr>
          <p:cNvSpPr>
            <a:spLocks noGrp="1"/>
          </p:cNvSpPr>
          <p:nvPr>
            <p:ph type="subTitle" idx="1"/>
          </p:nvPr>
        </p:nvSpPr>
        <p:spPr>
          <a:xfrm>
            <a:off x="773084" y="207818"/>
            <a:ext cx="11263746" cy="6500553"/>
          </a:xfrm>
        </p:spPr>
        <p:txBody>
          <a:bodyPr/>
          <a:lstStyle/>
          <a:p>
            <a:pPr algn="ctr"/>
            <a:r>
              <a:rPr lang="en-US" sz="2400" b="1" dirty="0">
                <a:solidFill>
                  <a:srgbClr val="0070C0"/>
                </a:solidFill>
                <a:latin typeface="Times New Roman" panose="02020603050405020304" pitchFamily="18" charset="0"/>
                <a:cs typeface="Times New Roman" panose="02020603050405020304" pitchFamily="18" charset="0"/>
              </a:rPr>
              <a:t>Graduation Project Report 2</a:t>
            </a:r>
          </a:p>
          <a:p>
            <a:pPr algn="ctr"/>
            <a:endParaRPr lang="en-GB" sz="2400" b="1" dirty="0">
              <a:solidFill>
                <a:srgbClr val="0070C0"/>
              </a:solidFill>
              <a:latin typeface="Times New Roman" panose="02020603050405020304" pitchFamily="18" charset="0"/>
              <a:cs typeface="Times New Roman" panose="02020603050405020304" pitchFamily="18" charset="0"/>
            </a:endParaRPr>
          </a:p>
          <a:p>
            <a:pPr marL="1293495" marR="1349375" indent="-457835" algn="ctr">
              <a:spcBef>
                <a:spcPts val="1305"/>
              </a:spcBef>
            </a:pPr>
            <a:r>
              <a:rPr lang="en-US" sz="2400" b="1" kern="0" dirty="0">
                <a:latin typeface="Times New Roman" panose="02020603050405020304" pitchFamily="18" charset="0"/>
                <a:ea typeface="Calibri" panose="020F0502020204030204" pitchFamily="34" charset="0"/>
                <a:cs typeface="Calibri" panose="020F0502020204030204" pitchFamily="34" charset="0"/>
              </a:rPr>
              <a:t>Design</a:t>
            </a:r>
            <a:r>
              <a:rPr lang="en-US" sz="2400" b="1" kern="0" spc="-15" dirty="0">
                <a:latin typeface="Times New Roman" panose="02020603050405020304" pitchFamily="18" charset="0"/>
                <a:ea typeface="Calibri" panose="020F0502020204030204" pitchFamily="34" charset="0"/>
                <a:cs typeface="Calibri" panose="020F0502020204030204" pitchFamily="34" charset="0"/>
              </a:rPr>
              <a:t> </a:t>
            </a:r>
            <a:r>
              <a:rPr lang="en-US" sz="2400" b="1" kern="0" dirty="0">
                <a:latin typeface="Times New Roman" panose="02020603050405020304" pitchFamily="18" charset="0"/>
                <a:ea typeface="Calibri" panose="020F0502020204030204" pitchFamily="34" charset="0"/>
                <a:cs typeface="Calibri" panose="020F0502020204030204" pitchFamily="34" charset="0"/>
              </a:rPr>
              <a:t>of</a:t>
            </a:r>
            <a:r>
              <a:rPr lang="en-US" sz="2400" b="1" kern="0" spc="-10" dirty="0">
                <a:latin typeface="Times New Roman" panose="02020603050405020304" pitchFamily="18" charset="0"/>
                <a:ea typeface="Calibri" panose="020F0502020204030204" pitchFamily="34" charset="0"/>
                <a:cs typeface="Calibri" panose="020F0502020204030204" pitchFamily="34" charset="0"/>
              </a:rPr>
              <a:t> Water Tank </a:t>
            </a:r>
          </a:p>
          <a:p>
            <a:pPr marL="1293495" marR="1349375" indent="-457835" algn="ctr">
              <a:spcBef>
                <a:spcPts val="1305"/>
              </a:spcBef>
            </a:pPr>
            <a:endParaRPr lang="en-US" sz="2400" b="1" kern="0" spc="-10" dirty="0">
              <a:latin typeface="Times New Roman" panose="02020603050405020304" pitchFamily="18" charset="0"/>
              <a:ea typeface="Calibri" panose="020F0502020204030204" pitchFamily="34" charset="0"/>
              <a:cs typeface="Calibri" panose="020F0502020204030204" pitchFamily="34" charset="0"/>
            </a:endParaRPr>
          </a:p>
          <a:p>
            <a:pPr marL="1293495" marR="1349375" indent="-457835" algn="ctr">
              <a:spcBef>
                <a:spcPts val="1305"/>
              </a:spcBef>
            </a:pPr>
            <a:r>
              <a:rPr lang="en-US" b="1" kern="0" dirty="0">
                <a:solidFill>
                  <a:srgbClr val="0070C0"/>
                </a:solidFill>
                <a:latin typeface="Times New Roman" panose="02020603050405020304" pitchFamily="18" charset="0"/>
                <a:ea typeface="Calibri" panose="020F0502020204030204" pitchFamily="34" charset="0"/>
                <a:cs typeface="Times New Roman" panose="02020603050405020304" pitchFamily="18" charset="0"/>
              </a:rPr>
              <a:t>prepared by:</a:t>
            </a:r>
            <a:endParaRPr lang="en-US" b="1" dirty="0"/>
          </a:p>
          <a:p>
            <a:pPr algn="ctr" rtl="0"/>
            <a:r>
              <a:rPr lang="en-US" sz="1400" b="1" dirty="0">
                <a:solidFill>
                  <a:srgbClr val="0070C0"/>
                </a:solidFill>
                <a:latin typeface="Times New Roman" panose="02020603050405020304" pitchFamily="18" charset="0"/>
                <a:cs typeface="Times New Roman" panose="02020603050405020304" pitchFamily="18" charset="0"/>
              </a:rPr>
              <a:t>1- Ahmad </a:t>
            </a:r>
            <a:r>
              <a:rPr lang="en-US" sz="1400" b="1" dirty="0" err="1">
                <a:solidFill>
                  <a:srgbClr val="0070C0"/>
                </a:solidFill>
                <a:latin typeface="Times New Roman" panose="02020603050405020304" pitchFamily="18" charset="0"/>
                <a:cs typeface="Times New Roman" panose="02020603050405020304" pitchFamily="18" charset="0"/>
              </a:rPr>
              <a:t>Sameh</a:t>
            </a:r>
            <a:r>
              <a:rPr lang="en-US" sz="1400" b="1" dirty="0">
                <a:solidFill>
                  <a:srgbClr val="0070C0"/>
                </a:solidFill>
                <a:latin typeface="Times New Roman" panose="02020603050405020304" pitchFamily="18" charset="0"/>
                <a:cs typeface="Times New Roman" panose="02020603050405020304" pitchFamily="18" charset="0"/>
              </a:rPr>
              <a:t> Sous.</a:t>
            </a:r>
          </a:p>
          <a:p>
            <a:pPr algn="ctr" rtl="0"/>
            <a:r>
              <a:rPr lang="en-US" sz="1400" b="1" dirty="0">
                <a:solidFill>
                  <a:srgbClr val="0070C0"/>
                </a:solidFill>
                <a:latin typeface="Times New Roman" panose="02020603050405020304" pitchFamily="18" charset="0"/>
                <a:cs typeface="Times New Roman" panose="02020603050405020304" pitchFamily="18" charset="0"/>
              </a:rPr>
              <a:t>               2- </a:t>
            </a:r>
            <a:r>
              <a:rPr lang="en-US" sz="1400" b="1" dirty="0" err="1">
                <a:solidFill>
                  <a:srgbClr val="0070C0"/>
                </a:solidFill>
                <a:latin typeface="Times New Roman" panose="02020603050405020304" pitchFamily="18" charset="0"/>
                <a:cs typeface="Times New Roman" panose="02020603050405020304" pitchFamily="18" charset="0"/>
              </a:rPr>
              <a:t>A’hed</a:t>
            </a:r>
            <a:r>
              <a:rPr lang="en-US" sz="1400" b="1" dirty="0">
                <a:solidFill>
                  <a:srgbClr val="0070C0"/>
                </a:solidFill>
                <a:latin typeface="Times New Roman" panose="02020603050405020304" pitchFamily="18" charset="0"/>
                <a:cs typeface="Times New Roman" panose="02020603050405020304" pitchFamily="18" charset="0"/>
              </a:rPr>
              <a:t> Mohammad </a:t>
            </a:r>
            <a:r>
              <a:rPr lang="en-US" sz="1400" b="1" dirty="0" err="1">
                <a:solidFill>
                  <a:srgbClr val="0070C0"/>
                </a:solidFill>
                <a:latin typeface="Times New Roman" panose="02020603050405020304" pitchFamily="18" charset="0"/>
                <a:cs typeface="Times New Roman" panose="02020603050405020304" pitchFamily="18" charset="0"/>
              </a:rPr>
              <a:t>Qtaishat</a:t>
            </a:r>
            <a:r>
              <a:rPr lang="en-US" sz="1400" b="1" dirty="0">
                <a:solidFill>
                  <a:srgbClr val="0070C0"/>
                </a:solidFill>
                <a:latin typeface="Times New Roman" panose="02020603050405020304" pitchFamily="18" charset="0"/>
                <a:cs typeface="Times New Roman" panose="02020603050405020304" pitchFamily="18" charset="0"/>
              </a:rPr>
              <a:t>. </a:t>
            </a:r>
          </a:p>
          <a:p>
            <a:pPr algn="ctr" rtl="0"/>
            <a:r>
              <a:rPr lang="en-US" sz="1400" b="1" dirty="0">
                <a:solidFill>
                  <a:srgbClr val="0070C0"/>
                </a:solidFill>
                <a:latin typeface="Times New Roman" panose="02020603050405020304" pitchFamily="18" charset="0"/>
                <a:cs typeface="Times New Roman" panose="02020603050405020304" pitchFamily="18" charset="0"/>
              </a:rPr>
              <a:t>3-     Anas  </a:t>
            </a:r>
            <a:r>
              <a:rPr lang="en-US" sz="1400" b="1" dirty="0" err="1">
                <a:solidFill>
                  <a:srgbClr val="0070C0"/>
                </a:solidFill>
                <a:latin typeface="Times New Roman" panose="02020603050405020304" pitchFamily="18" charset="0"/>
                <a:cs typeface="Times New Roman" panose="02020603050405020304" pitchFamily="18" charset="0"/>
              </a:rPr>
              <a:t>Hamadnah</a:t>
            </a:r>
            <a:r>
              <a:rPr lang="en-US" sz="1400" b="1" dirty="0">
                <a:solidFill>
                  <a:srgbClr val="0070C0"/>
                </a:solidFill>
                <a:latin typeface="Times New Roman" panose="02020603050405020304" pitchFamily="18" charset="0"/>
                <a:cs typeface="Times New Roman" panose="02020603050405020304" pitchFamily="18" charset="0"/>
              </a:rPr>
              <a:t>.</a:t>
            </a:r>
          </a:p>
          <a:p>
            <a:pPr algn="ctr" rtl="0"/>
            <a:r>
              <a:rPr lang="en-US" sz="1400" b="1" dirty="0">
                <a:solidFill>
                  <a:srgbClr val="0070C0"/>
                </a:solidFill>
                <a:latin typeface="Times New Roman" panose="02020603050405020304" pitchFamily="18" charset="0"/>
                <a:cs typeface="Times New Roman" panose="02020603050405020304" pitchFamily="18" charset="0"/>
              </a:rPr>
              <a:t> 4- </a:t>
            </a:r>
            <a:r>
              <a:rPr lang="en-US" sz="1400" b="1" dirty="0" err="1">
                <a:solidFill>
                  <a:srgbClr val="0070C0"/>
                </a:solidFill>
                <a:latin typeface="Times New Roman" panose="02020603050405020304" pitchFamily="18" charset="0"/>
                <a:cs typeface="Times New Roman" panose="02020603050405020304" pitchFamily="18" charset="0"/>
              </a:rPr>
              <a:t>Nazeh</a:t>
            </a:r>
            <a:r>
              <a:rPr lang="en-US" sz="1400" b="1" dirty="0">
                <a:solidFill>
                  <a:srgbClr val="0070C0"/>
                </a:solidFill>
                <a:latin typeface="Times New Roman" panose="02020603050405020304" pitchFamily="18" charset="0"/>
                <a:cs typeface="Times New Roman" panose="02020603050405020304" pitchFamily="18" charset="0"/>
              </a:rPr>
              <a:t> Naser </a:t>
            </a:r>
            <a:r>
              <a:rPr lang="en-US" sz="1400" b="1" dirty="0" err="1">
                <a:solidFill>
                  <a:srgbClr val="0070C0"/>
                </a:solidFill>
                <a:latin typeface="Times New Roman" panose="02020603050405020304" pitchFamily="18" charset="0"/>
                <a:cs typeface="Times New Roman" panose="02020603050405020304" pitchFamily="18" charset="0"/>
              </a:rPr>
              <a:t>Najim</a:t>
            </a:r>
            <a:r>
              <a:rPr lang="en-US" sz="1400" b="1" dirty="0">
                <a:solidFill>
                  <a:srgbClr val="0070C0"/>
                </a:solidFill>
                <a:latin typeface="Times New Roman" panose="02020603050405020304" pitchFamily="18" charset="0"/>
                <a:cs typeface="Times New Roman" panose="02020603050405020304" pitchFamily="18" charset="0"/>
              </a:rPr>
              <a:t>.</a:t>
            </a:r>
          </a:p>
          <a:p>
            <a:pPr algn="ctr" rtl="0"/>
            <a:endParaRPr lang="en-US" sz="1400" b="1" dirty="0">
              <a:solidFill>
                <a:srgbClr val="0070C0"/>
              </a:solidFill>
              <a:latin typeface="Times New Roman" panose="02020603050405020304" pitchFamily="18" charset="0"/>
              <a:cs typeface="Times New Roman" panose="02020603050405020304" pitchFamily="18" charset="0"/>
            </a:endParaRPr>
          </a:p>
          <a:p>
            <a:pPr marL="1293495" marR="1349375" indent="-457835" algn="ctr">
              <a:spcBef>
                <a:spcPts val="1305"/>
              </a:spcBef>
            </a:pPr>
            <a:r>
              <a:rPr lang="ar-SA" b="1" kern="0" dirty="0">
                <a:solidFill>
                  <a:srgbClr val="0070C0"/>
                </a:solidFill>
                <a:latin typeface="Times New Roman" panose="02020603050405020304" pitchFamily="18" charset="0"/>
                <a:ea typeface="Calibri" panose="020F0502020204030204" pitchFamily="34" charset="0"/>
                <a:cs typeface="Times New Roman" panose="02020603050405020304" pitchFamily="18" charset="0"/>
              </a:rPr>
              <a:t> .</a:t>
            </a:r>
            <a:r>
              <a:rPr lang="en-US" b="1" kern="0" dirty="0">
                <a:solidFill>
                  <a:srgbClr val="0070C0"/>
                </a:solidFill>
                <a:latin typeface="Times New Roman" panose="02020603050405020304" pitchFamily="18" charset="0"/>
                <a:ea typeface="Calibri" panose="020F0502020204030204" pitchFamily="34" charset="0"/>
                <a:cs typeface="Times New Roman" panose="02020603050405020304" pitchFamily="18" charset="0"/>
              </a:rPr>
              <a:t> </a:t>
            </a:r>
            <a:r>
              <a:rPr lang="en-US" b="1" dirty="0">
                <a:solidFill>
                  <a:srgbClr val="0070C0"/>
                </a:solidFill>
                <a:latin typeface="Times New Roman" panose="02020603050405020304" pitchFamily="18" charset="0"/>
                <a:cs typeface="Times New Roman" panose="02020603050405020304" pitchFamily="18" charset="0"/>
              </a:rPr>
              <a:t>Under supervision of : Dr. Mohmmad Ghazal</a:t>
            </a:r>
            <a:endParaRPr lang="en-US" dirty="0">
              <a:solidFill>
                <a:srgbClr val="0070C0"/>
              </a:solidFill>
              <a:latin typeface="Times New Roman" panose="02020603050405020304" pitchFamily="18" charset="0"/>
              <a:cs typeface="Times New Roman" panose="02020603050405020304" pitchFamily="18" charset="0"/>
            </a:endParaRPr>
          </a:p>
          <a:p>
            <a:pPr marL="1293495" marR="1349375" indent="-457835" algn="ctr">
              <a:spcBef>
                <a:spcPts val="1305"/>
              </a:spcBef>
            </a:pPr>
            <a:endParaRPr lang="en-US" b="1" kern="0" dirty="0">
              <a:solidFill>
                <a:srgbClr val="0070C0"/>
              </a:solidFill>
              <a:latin typeface="Times New Roman" panose="02020603050405020304" pitchFamily="18" charset="0"/>
              <a:ea typeface="Calibri" panose="020F0502020204030204" pitchFamily="34" charset="0"/>
              <a:cs typeface="Times New Roman" panose="02020603050405020304" pitchFamily="18" charset="0"/>
            </a:endParaRPr>
          </a:p>
          <a:p>
            <a:br>
              <a:rPr lang="ar-SA" dirty="0"/>
            </a:br>
            <a:endParaRPr lang="en-US" dirty="0"/>
          </a:p>
          <a:p>
            <a:endParaRPr lang="ar-JO" dirty="0"/>
          </a:p>
        </p:txBody>
      </p:sp>
    </p:spTree>
    <p:extLst>
      <p:ext uri="{BB962C8B-B14F-4D97-AF65-F5344CB8AC3E}">
        <p14:creationId xmlns:p14="http://schemas.microsoft.com/office/powerpoint/2010/main" val="30701583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DDD33DC-1C7D-4977-8C51-86280872F601}"/>
              </a:ext>
            </a:extLst>
          </p:cNvPr>
          <p:cNvSpPr>
            <a:spLocks noGrp="1"/>
          </p:cNvSpPr>
          <p:nvPr>
            <p:ph type="title"/>
          </p:nvPr>
        </p:nvSpPr>
        <p:spPr/>
        <p:txBody>
          <a:bodyPr/>
          <a:lstStyle/>
          <a:p>
            <a:pPr rtl="0"/>
            <a:r>
              <a:rPr lang="en-US" b="1" u="sng" dirty="0">
                <a:solidFill>
                  <a:srgbClr val="0070C0"/>
                </a:solidFill>
                <a:latin typeface="Times New Roman" panose="02020603050405020304" pitchFamily="18" charset="0"/>
                <a:cs typeface="Times New Roman" panose="02020603050405020304" pitchFamily="18" charset="0"/>
              </a:rPr>
              <a:t>The purpose of this site investigation:</a:t>
            </a:r>
            <a:endParaRPr lang="ar-JO" u="sng"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B311D7AA-539F-4955-AC75-223267B676B7}"/>
              </a:ext>
            </a:extLst>
          </p:cNvPr>
          <p:cNvSpPr>
            <a:spLocks noGrp="1"/>
          </p:cNvSpPr>
          <p:nvPr>
            <p:ph idx="1"/>
          </p:nvPr>
        </p:nvSpPr>
        <p:spPr>
          <a:xfrm>
            <a:off x="2589211" y="2227812"/>
            <a:ext cx="9106795" cy="4089862"/>
          </a:xfrm>
        </p:spPr>
        <p:txBody>
          <a:bodyPr/>
          <a:lstStyle/>
          <a:p>
            <a:pPr algn="l" rtl="0"/>
            <a:r>
              <a:rPr lang="en-US" sz="2000" dirty="0">
                <a:latin typeface="Times New Roman" panose="02020603050405020304" pitchFamily="18" charset="0"/>
                <a:cs typeface="Times New Roman" panose="02020603050405020304" pitchFamily="18" charset="0"/>
              </a:rPr>
              <a:t>Investigation of the underground conditions at a site is prerequisite to the economical design of the substructure elements. It is also necessary to obtain sufficient information for feasibility and economic studies for any project.</a:t>
            </a:r>
          </a:p>
          <a:p>
            <a:pPr algn="l" rtl="0"/>
            <a:r>
              <a:rPr lang="en-US" sz="2000" dirty="0">
                <a:latin typeface="Times New Roman" panose="02020603050405020304" pitchFamily="18" charset="0"/>
                <a:cs typeface="Times New Roman" panose="02020603050405020304" pitchFamily="18" charset="0"/>
              </a:rPr>
              <a:t>In general, the purpose of this investigation on the site was to provide several important points, including:</a:t>
            </a:r>
          </a:p>
          <a:p>
            <a:pPr marL="0" indent="0" algn="l" rtl="0">
              <a:buNone/>
            </a:pPr>
            <a:r>
              <a:rPr lang="en-GB" sz="2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to determine the type of foundation. </a:t>
            </a:r>
          </a:p>
          <a:p>
            <a:pPr marL="0" indent="0" algn="l" rtl="0">
              <a:buNone/>
            </a:pPr>
            <a:r>
              <a:rPr lang="en-GB" sz="2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to	 allow the geotechnical consultant.</a:t>
            </a:r>
            <a:endParaRPr lang="en-US" sz="2000" dirty="0">
              <a:latin typeface="Times New Roman" panose="02020603050405020304" pitchFamily="18" charset="0"/>
              <a:cs typeface="Times New Roman" panose="02020603050405020304" pitchFamily="18" charset="0"/>
            </a:endParaRPr>
          </a:p>
          <a:p>
            <a:pPr marL="0" indent="0" algn="l" rtl="0">
              <a:buNone/>
            </a:pPr>
            <a:r>
              <a:rPr lang="en-US" sz="2000" dirty="0">
                <a:latin typeface="Times New Roman" panose="02020603050405020304" pitchFamily="18" charset="0"/>
                <a:cs typeface="Times New Roman" panose="02020603050405020304" pitchFamily="18" charset="0"/>
              </a:rPr>
              <a:t>3-</a:t>
            </a:r>
            <a:r>
              <a:rPr lang="en-US" dirty="0">
                <a:latin typeface="Times New Roman" panose="02020603050405020304" pitchFamily="18" charset="0"/>
                <a:cs typeface="Times New Roman" panose="02020603050405020304" pitchFamily="18" charset="0"/>
              </a:rPr>
              <a:t> to make settlement predictions.</a:t>
            </a:r>
          </a:p>
          <a:p>
            <a:pPr marL="0" indent="0" algn="l" rtl="0">
              <a:buNone/>
            </a:pPr>
            <a:r>
              <a:rPr lang="en-US" sz="2000" dirty="0">
                <a:latin typeface="Times New Roman" panose="02020603050405020304" pitchFamily="18" charset="0"/>
                <a:cs typeface="Times New Roman" panose="02020603050405020304" pitchFamily="18" charset="0"/>
              </a:rPr>
              <a:t>4-</a:t>
            </a:r>
            <a:r>
              <a:rPr lang="en-US" dirty="0">
                <a:latin typeface="Times New Roman" panose="02020603050405020304" pitchFamily="18" charset="0"/>
                <a:cs typeface="Times New Roman" panose="02020603050405020304" pitchFamily="18" charset="0"/>
              </a:rPr>
              <a:t> solution of excavation problems can be made.</a:t>
            </a:r>
          </a:p>
          <a:p>
            <a:pPr marL="0" indent="0" algn="l" rtl="0">
              <a:buNone/>
            </a:pPr>
            <a:endParaRPr lang="en-US" sz="2000" dirty="0">
              <a:latin typeface="Times New Roman" panose="02020603050405020304" pitchFamily="18" charset="0"/>
              <a:cs typeface="Times New Roman" panose="02020603050405020304" pitchFamily="18" charset="0"/>
            </a:endParaRPr>
          </a:p>
          <a:p>
            <a:pPr algn="l" rtl="0"/>
            <a:endParaRPr lang="ar-JO" dirty="0"/>
          </a:p>
        </p:txBody>
      </p:sp>
    </p:spTree>
    <p:extLst>
      <p:ext uri="{BB962C8B-B14F-4D97-AF65-F5344CB8AC3E}">
        <p14:creationId xmlns:p14="http://schemas.microsoft.com/office/powerpoint/2010/main" val="316841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6367EB1-5C71-46A6-B195-AEAA1184F439}"/>
              </a:ext>
            </a:extLst>
          </p:cNvPr>
          <p:cNvSpPr>
            <a:spLocks noGrp="1"/>
          </p:cNvSpPr>
          <p:nvPr>
            <p:ph type="title"/>
          </p:nvPr>
        </p:nvSpPr>
        <p:spPr/>
        <p:txBody>
          <a:bodyPr>
            <a:normAutofit/>
          </a:bodyPr>
          <a:lstStyle/>
          <a:p>
            <a:r>
              <a:rPr lang="en-US" sz="3200" b="1" u="sng" dirty="0">
                <a:solidFill>
                  <a:srgbClr val="0070C0"/>
                </a:solidFill>
                <a:latin typeface="Times New Roman" panose="02020603050405020304" pitchFamily="18" charset="0"/>
                <a:cs typeface="Times New Roman" panose="02020603050405020304" pitchFamily="18" charset="0"/>
              </a:rPr>
              <a:t>BEARING CAPACITY ANALYSIS</a:t>
            </a:r>
            <a:endParaRPr lang="ar-JO" sz="3200" b="1" u="sng"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2EB024DE-64C8-4ACA-97A0-A89B81B0B922}"/>
              </a:ext>
            </a:extLst>
          </p:cNvPr>
          <p:cNvSpPr>
            <a:spLocks noGrp="1"/>
          </p:cNvSpPr>
          <p:nvPr>
            <p:ph idx="1"/>
          </p:nvPr>
        </p:nvSpPr>
        <p:spPr/>
        <p:txBody>
          <a:bodyPr/>
          <a:lstStyle/>
          <a:p>
            <a:pPr algn="l" rtl="0"/>
            <a:r>
              <a:rPr lang="en-US" sz="2000" dirty="0">
                <a:latin typeface="Times New Roman" panose="02020603050405020304" pitchFamily="18" charset="0"/>
                <a:cs typeface="Times New Roman" panose="02020603050405020304" pitchFamily="18" charset="0"/>
              </a:rPr>
              <a:t>The bearing capacity was calculated using the shear test parameters of cohesion and angle of internal friction and the soil density of the specimens extracted from the boreholes.</a:t>
            </a:r>
          </a:p>
          <a:p>
            <a:pPr marL="0" indent="0" algn="l" rtl="0">
              <a:buNone/>
            </a:pPr>
            <a:endParaRPr lang="en-US" sz="2000" dirty="0">
              <a:latin typeface="Times New Roman" panose="02020603050405020304" pitchFamily="18" charset="0"/>
              <a:cs typeface="Times New Roman" panose="02020603050405020304" pitchFamily="18" charset="0"/>
            </a:endParaRPr>
          </a:p>
          <a:p>
            <a:pPr algn="l" rtl="0"/>
            <a:r>
              <a:rPr lang="en-US" sz="2000" dirty="0">
                <a:latin typeface="Times New Roman" panose="02020603050405020304" pitchFamily="18" charset="0"/>
                <a:cs typeface="Times New Roman" panose="02020603050405020304" pitchFamily="18" charset="0"/>
              </a:rPr>
              <a:t>The bearing capacity was computed by a special computer program using the general bearing capacity theory method.</a:t>
            </a:r>
          </a:p>
          <a:p>
            <a:pPr marL="0" indent="0" algn="l" rtl="0">
              <a:buNone/>
            </a:pPr>
            <a:endParaRPr lang="en-US" sz="2000" dirty="0">
              <a:latin typeface="Times New Roman" panose="02020603050405020304" pitchFamily="18" charset="0"/>
              <a:cs typeface="Times New Roman" panose="02020603050405020304" pitchFamily="18" charset="0"/>
            </a:endParaRPr>
          </a:p>
          <a:p>
            <a:pPr algn="l" rtl="0"/>
            <a:r>
              <a:rPr lang="en-US" sz="2000" dirty="0">
                <a:latin typeface="Times New Roman" panose="02020603050405020304" pitchFamily="18" charset="0"/>
                <a:cs typeface="Times New Roman" panose="02020603050405020304" pitchFamily="18" charset="0"/>
              </a:rPr>
              <a:t>The bearing capacity in this project </a:t>
            </a:r>
            <a:r>
              <a:rPr lang="en-US" sz="2000" b="1" dirty="0">
                <a:latin typeface="Times New Roman" panose="02020603050405020304" pitchFamily="18" charset="0"/>
                <a:cs typeface="Times New Roman" panose="02020603050405020304" pitchFamily="18" charset="0"/>
              </a:rPr>
              <a:t>250 KPa (2.5 Kg/cm2), </a:t>
            </a:r>
            <a:r>
              <a:rPr lang="en-US" sz="2000" dirty="0">
                <a:latin typeface="Times New Roman" panose="02020603050405020304" pitchFamily="18" charset="0"/>
                <a:cs typeface="Times New Roman" panose="02020603050405020304" pitchFamily="18" charset="0"/>
              </a:rPr>
              <a:t>Based on this value we designed the water tank.</a:t>
            </a:r>
          </a:p>
          <a:p>
            <a:pPr algn="l" rtl="0"/>
            <a:endParaRPr lang="en-US" dirty="0"/>
          </a:p>
          <a:p>
            <a:pPr algn="l" rtl="0"/>
            <a:endParaRPr lang="en-US" dirty="0"/>
          </a:p>
          <a:p>
            <a:pPr algn="l" rtl="0"/>
            <a:endParaRPr lang="en-US" dirty="0"/>
          </a:p>
          <a:p>
            <a:pPr marL="0" indent="0" algn="l" rtl="0">
              <a:buNone/>
            </a:pPr>
            <a:endParaRPr lang="ar-JO" dirty="0"/>
          </a:p>
        </p:txBody>
      </p:sp>
    </p:spTree>
    <p:extLst>
      <p:ext uri="{BB962C8B-B14F-4D97-AF65-F5344CB8AC3E}">
        <p14:creationId xmlns:p14="http://schemas.microsoft.com/office/powerpoint/2010/main" val="2330466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826D2E4-924A-4D11-9990-DA7860E82DE4}"/>
              </a:ext>
            </a:extLst>
          </p:cNvPr>
          <p:cNvSpPr>
            <a:spLocks noGrp="1"/>
          </p:cNvSpPr>
          <p:nvPr>
            <p:ph type="title"/>
          </p:nvPr>
        </p:nvSpPr>
        <p:spPr/>
        <p:txBody>
          <a:bodyPr>
            <a:normAutofit/>
          </a:bodyPr>
          <a:lstStyle/>
          <a:p>
            <a:pPr rtl="0"/>
            <a:r>
              <a:rPr lang="en-US" sz="3200" b="1" u="sng" dirty="0">
                <a:solidFill>
                  <a:srgbClr val="0070C0"/>
                </a:solidFill>
                <a:latin typeface="Times New Roman" panose="02020603050405020304" pitchFamily="18" charset="0"/>
                <a:cs typeface="Times New Roman" panose="02020603050405020304" pitchFamily="18" charset="0"/>
              </a:rPr>
              <a:t>SELECTION OF FOUNDATION TYPE:</a:t>
            </a:r>
            <a:endParaRPr lang="ar-JO" sz="3200" b="1" u="sng"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A30D6907-489A-450D-AE77-89212F4D07D4}"/>
              </a:ext>
            </a:extLst>
          </p:cNvPr>
          <p:cNvSpPr>
            <a:spLocks noGrp="1"/>
          </p:cNvSpPr>
          <p:nvPr>
            <p:ph idx="1"/>
          </p:nvPr>
        </p:nvSpPr>
        <p:spPr>
          <a:xfrm>
            <a:off x="2589212" y="2133600"/>
            <a:ext cx="9256424" cy="3777622"/>
          </a:xfrm>
        </p:spPr>
        <p:txBody>
          <a:bodyPr/>
          <a:lstStyle/>
          <a:p>
            <a:pPr algn="l" rtl="0"/>
            <a:r>
              <a:rPr lang="en-US" sz="3200" dirty="0">
                <a:solidFill>
                  <a:schemeClr val="tx1">
                    <a:lumMod val="85000"/>
                    <a:lumOff val="15000"/>
                  </a:schemeClr>
                </a:solidFill>
                <a:latin typeface="Times New Roman" panose="02020603050405020304" pitchFamily="18" charset="0"/>
                <a:cs typeface="Times New Roman" panose="02020603050405020304" pitchFamily="18" charset="0"/>
              </a:rPr>
              <a:t>According to the nature and characteristics of the materials encountered in the drilled boreholes as described, and the bearing capacity analysis above, we recommend considering matt foundation.</a:t>
            </a:r>
          </a:p>
          <a:p>
            <a:pPr marL="0" indent="0" algn="l" rtl="0">
              <a:buNone/>
            </a:pPr>
            <a:br>
              <a:rPr lang="en-US" dirty="0"/>
            </a:br>
            <a:r>
              <a:rPr lang="en-US" dirty="0"/>
              <a:t> </a:t>
            </a:r>
          </a:p>
          <a:p>
            <a:pPr algn="l" rtl="0"/>
            <a:endParaRPr lang="ar-JO" dirty="0"/>
          </a:p>
        </p:txBody>
      </p:sp>
    </p:spTree>
    <p:extLst>
      <p:ext uri="{BB962C8B-B14F-4D97-AF65-F5344CB8AC3E}">
        <p14:creationId xmlns:p14="http://schemas.microsoft.com/office/powerpoint/2010/main" val="3370320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6CF6AB2-25C9-464E-A8FC-257730A469A6}"/>
              </a:ext>
            </a:extLst>
          </p:cNvPr>
          <p:cNvSpPr>
            <a:spLocks noGrp="1"/>
          </p:cNvSpPr>
          <p:nvPr>
            <p:ph type="title"/>
          </p:nvPr>
        </p:nvSpPr>
        <p:spPr/>
        <p:txBody>
          <a:bodyPr/>
          <a:lstStyle/>
          <a:p>
            <a:pPr rtl="0"/>
            <a:r>
              <a:rPr lang="en-US" b="1" u="sng" dirty="0">
                <a:solidFill>
                  <a:srgbClr val="0070C0"/>
                </a:solidFill>
                <a:latin typeface="Times New Roman" panose="02020603050405020304" pitchFamily="18" charset="0"/>
                <a:cs typeface="Times New Roman" panose="02020603050405020304" pitchFamily="18" charset="0"/>
              </a:rPr>
              <a:t>Design of water tank:</a:t>
            </a:r>
            <a:endParaRPr lang="ar-JO" u="sng"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CA0A3AE9-A43A-4F94-9016-A24464685140}"/>
              </a:ext>
            </a:extLst>
          </p:cNvPr>
          <p:cNvSpPr>
            <a:spLocks noGrp="1"/>
          </p:cNvSpPr>
          <p:nvPr>
            <p:ph idx="1"/>
          </p:nvPr>
        </p:nvSpPr>
        <p:spPr/>
        <p:txBody>
          <a:bodyPr>
            <a:normAutofit lnSpcReduction="10000"/>
          </a:bodyPr>
          <a:lstStyle/>
          <a:p>
            <a:pPr algn="l" rtl="0"/>
            <a:r>
              <a:rPr lang="en-US" dirty="0">
                <a:latin typeface="Times New Roman" panose="02020603050405020304" pitchFamily="18" charset="0"/>
                <a:cs typeface="Times New Roman" panose="02020603050405020304" pitchFamily="18" charset="0"/>
              </a:rPr>
              <a:t>Reinforced soil is a building material composed of soil that has been strengthened by tensile elements such as metallic strips, geo textiles, or geo grids. Reinforced soil or mechanically stabilized soil.</a:t>
            </a:r>
          </a:p>
          <a:p>
            <a:pPr algn="l" rtl="0"/>
            <a:r>
              <a:rPr lang="en-US" sz="2000" b="1" dirty="0">
                <a:latin typeface="Times New Roman" panose="02020603050405020304" pitchFamily="18" charset="0"/>
                <a:cs typeface="Times New Roman" panose="02020603050405020304" pitchFamily="18" charset="0"/>
              </a:rPr>
              <a:t>Types of foundation: The choice of the type of rules depends on the following points:</a:t>
            </a:r>
          </a:p>
          <a:p>
            <a:pPr algn="l" rtl="0">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Soil bearing strength below bases.</a:t>
            </a:r>
          </a:p>
          <a:p>
            <a:pPr algn="l" rtl="0">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Load the column.</a:t>
            </a:r>
          </a:p>
          <a:p>
            <a:pPr lvl="0" algn="l" rtl="0">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the water table.</a:t>
            </a:r>
          </a:p>
          <a:p>
            <a:pPr algn="l" rtl="0">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Digging depth for bases in adjacent buildings.</a:t>
            </a:r>
          </a:p>
          <a:p>
            <a:pPr marL="0" indent="0" algn="l" rtl="0">
              <a:buNone/>
            </a:pPr>
            <a:r>
              <a:rPr lang="en-US" sz="2000" b="1" dirty="0">
                <a:solidFill>
                  <a:schemeClr val="tx1">
                    <a:lumMod val="95000"/>
                    <a:lumOff val="5000"/>
                  </a:schemeClr>
                </a:solidFill>
                <a:latin typeface="Times New Roman" panose="02020603050405020304" pitchFamily="18" charset="0"/>
                <a:cs typeface="Times New Roman" panose="02020603050405020304" pitchFamily="18" charset="0"/>
              </a:rPr>
              <a:t>We used Matt foundation and we noticed the foundation pressures are to be spread over large area.</a:t>
            </a:r>
          </a:p>
          <a:p>
            <a:pPr marL="0" indent="0" algn="l" rtl="0">
              <a:buNone/>
            </a:pPr>
            <a:endParaRPr lang="en-US" sz="2000" b="1" dirty="0">
              <a:latin typeface="Times New Roman" panose="02020603050405020304" pitchFamily="18" charset="0"/>
              <a:cs typeface="Times New Roman" panose="02020603050405020304" pitchFamily="18" charset="0"/>
            </a:endParaRPr>
          </a:p>
          <a:p>
            <a:pPr algn="l" rtl="0"/>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97489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86FEA36-7765-4B70-AC21-BBC0573BFE72}"/>
              </a:ext>
            </a:extLst>
          </p:cNvPr>
          <p:cNvSpPr>
            <a:spLocks noGrp="1"/>
          </p:cNvSpPr>
          <p:nvPr>
            <p:ph type="title"/>
          </p:nvPr>
        </p:nvSpPr>
        <p:spPr/>
        <p:txBody>
          <a:bodyPr>
            <a:normAutofit fontScale="90000"/>
          </a:bodyPr>
          <a:lstStyle/>
          <a:p>
            <a:pPr rtl="0"/>
            <a:r>
              <a:rPr lang="en-US" b="1" u="sng" dirty="0">
                <a:solidFill>
                  <a:srgbClr val="0070C0"/>
                </a:solidFill>
                <a:latin typeface="Times New Roman" panose="02020603050405020304" pitchFamily="18" charset="0"/>
                <a:cs typeface="Times New Roman" panose="02020603050405020304" pitchFamily="18" charset="0"/>
              </a:rPr>
              <a:t>In this project, we designed two types of water tanks:</a:t>
            </a:r>
            <a:br>
              <a:rPr lang="en-US" dirty="0"/>
            </a:br>
            <a:endParaRPr lang="ar-JO" dirty="0"/>
          </a:p>
        </p:txBody>
      </p:sp>
      <p:sp>
        <p:nvSpPr>
          <p:cNvPr id="3" name="عنصر نائب للمحتوى 2">
            <a:extLst>
              <a:ext uri="{FF2B5EF4-FFF2-40B4-BE49-F238E27FC236}">
                <a16:creationId xmlns:a16="http://schemas.microsoft.com/office/drawing/2014/main" id="{2C7E6D5A-86CD-4751-A16C-403831DAD151}"/>
              </a:ext>
            </a:extLst>
          </p:cNvPr>
          <p:cNvSpPr>
            <a:spLocks noGrp="1"/>
          </p:cNvSpPr>
          <p:nvPr>
            <p:ph idx="1"/>
          </p:nvPr>
        </p:nvSpPr>
        <p:spPr>
          <a:xfrm>
            <a:off x="2589211" y="1904999"/>
            <a:ext cx="9223173" cy="4878185"/>
          </a:xfrm>
        </p:spPr>
        <p:txBody>
          <a:bodyPr/>
          <a:lstStyle/>
          <a:p>
            <a:pPr marL="0" indent="0" algn="l" rtl="0">
              <a:buNone/>
            </a:pPr>
            <a:r>
              <a:rPr lang="en-US" sz="2000" b="1" dirty="0">
                <a:solidFill>
                  <a:schemeClr val="tx1">
                    <a:lumMod val="95000"/>
                    <a:lumOff val="5000"/>
                  </a:schemeClr>
                </a:solidFill>
                <a:latin typeface="Times New Roman" panose="02020603050405020304" pitchFamily="18" charset="0"/>
                <a:cs typeface="Times New Roman" panose="02020603050405020304" pitchFamily="18" charset="0"/>
              </a:rPr>
              <a:t>1-)Cylindrical water tank.</a:t>
            </a:r>
          </a:p>
          <a:p>
            <a:pPr marL="0" indent="0" algn="l" rtl="0">
              <a:buNone/>
            </a:pPr>
            <a:endParaRPr lang="en-US" sz="2000" b="1" dirty="0">
              <a:solidFill>
                <a:schemeClr val="tx1">
                  <a:lumMod val="95000"/>
                  <a:lumOff val="5000"/>
                </a:schemeClr>
              </a:solidFill>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Height=10m.</a:t>
            </a:r>
          </a:p>
          <a:p>
            <a:pPr marL="0" indent="0" algn="l" rtl="0">
              <a:buNone/>
            </a:pPr>
            <a:r>
              <a:rPr lang="en-US" dirty="0">
                <a:latin typeface="Times New Roman" panose="02020603050405020304" pitchFamily="18" charset="0"/>
                <a:cs typeface="Times New Roman" panose="02020603050405020304" pitchFamily="18" charset="0"/>
              </a:rPr>
              <a:t>                                                       </a:t>
            </a:r>
          </a:p>
          <a:p>
            <a:pPr algn="l" rtl="0"/>
            <a:r>
              <a:rPr lang="en-US" dirty="0">
                <a:latin typeface="Times New Roman" panose="02020603050405020304" pitchFamily="18" charset="0"/>
                <a:cs typeface="Times New Roman" panose="02020603050405020304" pitchFamily="18" charset="0"/>
              </a:rPr>
              <a:t>Thickness for slab and wall=500mm.</a:t>
            </a:r>
          </a:p>
          <a:p>
            <a:pPr marL="0" indent="0" algn="l" rtl="0">
              <a:buNone/>
            </a:pP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Diameter=24m.</a:t>
            </a:r>
          </a:p>
          <a:p>
            <a:pPr marL="0" indent="0" algn="l" rtl="0">
              <a:buNone/>
            </a:pP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 Total area = 471.3 m^2.</a:t>
            </a:r>
          </a:p>
          <a:p>
            <a:pPr marL="0" indent="0" algn="l" rtl="0">
              <a:buNone/>
            </a:pPr>
            <a:endParaRPr lang="en-US" sz="2000" b="1"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lgn="l" rtl="0">
              <a:buNone/>
            </a:pPr>
            <a:endParaRPr lang="ar-JO" dirty="0"/>
          </a:p>
        </p:txBody>
      </p:sp>
    </p:spTree>
    <p:extLst>
      <p:ext uri="{BB962C8B-B14F-4D97-AF65-F5344CB8AC3E}">
        <p14:creationId xmlns:p14="http://schemas.microsoft.com/office/powerpoint/2010/main" val="1425002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9AD412A-3808-406D-A166-6526EC3325B5}"/>
              </a:ext>
            </a:extLst>
          </p:cNvPr>
          <p:cNvSpPr>
            <a:spLocks noGrp="1"/>
          </p:cNvSpPr>
          <p:nvPr>
            <p:ph type="title"/>
          </p:nvPr>
        </p:nvSpPr>
        <p:spPr/>
        <p:txBody>
          <a:bodyPr/>
          <a:lstStyle/>
          <a:p>
            <a:r>
              <a:rPr lang="en-US" b="1" u="sng" dirty="0">
                <a:solidFill>
                  <a:srgbClr val="0070C0"/>
                </a:solidFill>
                <a:latin typeface="Times New Roman" panose="02020603050405020304" pitchFamily="18" charset="0"/>
                <a:cs typeface="Times New Roman" panose="02020603050405020304" pitchFamily="18" charset="0"/>
              </a:rPr>
              <a:t>Cylindrical water tank Design:</a:t>
            </a:r>
            <a:endParaRPr lang="ar-JO" dirty="0"/>
          </a:p>
        </p:txBody>
      </p:sp>
      <p:pic>
        <p:nvPicPr>
          <p:cNvPr id="6" name="عنصر نائب للمحتوى 5">
            <a:extLst>
              <a:ext uri="{FF2B5EF4-FFF2-40B4-BE49-F238E27FC236}">
                <a16:creationId xmlns:a16="http://schemas.microsoft.com/office/drawing/2014/main" id="{45C97772-D325-44D5-BCC1-7DC79E35D54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18015" y="1396537"/>
            <a:ext cx="9044247" cy="5178829"/>
          </a:xfrm>
        </p:spPr>
      </p:pic>
    </p:spTree>
    <p:extLst>
      <p:ext uri="{BB962C8B-B14F-4D97-AF65-F5344CB8AC3E}">
        <p14:creationId xmlns:p14="http://schemas.microsoft.com/office/powerpoint/2010/main" val="3909717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F71F8F9-5A04-477C-8139-D33AC21E5A60}"/>
              </a:ext>
            </a:extLst>
          </p:cNvPr>
          <p:cNvSpPr>
            <a:spLocks noGrp="1"/>
          </p:cNvSpPr>
          <p:nvPr>
            <p:ph type="title"/>
          </p:nvPr>
        </p:nvSpPr>
        <p:spPr/>
        <p:txBody>
          <a:bodyPr/>
          <a:lstStyle/>
          <a:p>
            <a:pPr rtl="0"/>
            <a:r>
              <a:rPr lang="en-US" b="1" u="sng" dirty="0">
                <a:solidFill>
                  <a:srgbClr val="0070C0"/>
                </a:solidFill>
                <a:latin typeface="Times New Roman" panose="02020603050405020304" pitchFamily="18" charset="0"/>
                <a:cs typeface="Times New Roman" panose="02020603050405020304" pitchFamily="18" charset="0"/>
              </a:rPr>
              <a:t>Cylindrical water tank Design:</a:t>
            </a:r>
            <a:endParaRPr lang="ar-JO" b="1" u="sng" dirty="0">
              <a:solidFill>
                <a:srgbClr val="0070C0"/>
              </a:solidFill>
              <a:latin typeface="Times New Roman" panose="02020603050405020304" pitchFamily="18" charset="0"/>
              <a:cs typeface="Times New Roman" panose="02020603050405020304" pitchFamily="18" charset="0"/>
            </a:endParaRPr>
          </a:p>
        </p:txBody>
      </p:sp>
      <p:pic>
        <p:nvPicPr>
          <p:cNvPr id="4" name="عنصر نائب للمحتوى 3">
            <a:extLst>
              <a:ext uri="{FF2B5EF4-FFF2-40B4-BE49-F238E27FC236}">
                <a16:creationId xmlns:a16="http://schemas.microsoft.com/office/drawing/2014/main" id="{9F4B8C68-6689-4A1B-80AF-8EDD1001459D}"/>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92925" y="1305098"/>
            <a:ext cx="8970079" cy="5552902"/>
          </a:xfrm>
          <a:prstGeom prst="rect">
            <a:avLst/>
          </a:prstGeom>
          <a:noFill/>
          <a:ln>
            <a:noFill/>
          </a:ln>
        </p:spPr>
      </p:pic>
    </p:spTree>
    <p:extLst>
      <p:ext uri="{BB962C8B-B14F-4D97-AF65-F5344CB8AC3E}">
        <p14:creationId xmlns:p14="http://schemas.microsoft.com/office/powerpoint/2010/main" val="35686628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F8A2B10-8800-4670-95AF-E9DFE731A1F3}"/>
              </a:ext>
            </a:extLst>
          </p:cNvPr>
          <p:cNvSpPr>
            <a:spLocks noGrp="1"/>
          </p:cNvSpPr>
          <p:nvPr>
            <p:ph type="title"/>
          </p:nvPr>
        </p:nvSpPr>
        <p:spPr/>
        <p:txBody>
          <a:bodyPr/>
          <a:lstStyle/>
          <a:p>
            <a:r>
              <a:rPr lang="en-US" b="1" u="sng" dirty="0">
                <a:solidFill>
                  <a:srgbClr val="0070C0"/>
                </a:solidFill>
                <a:latin typeface="Times New Roman" panose="02020603050405020304" pitchFamily="18" charset="0"/>
                <a:cs typeface="Times New Roman" panose="02020603050405020304" pitchFamily="18" charset="0"/>
              </a:rPr>
              <a:t>Cylindrical water tank Design:</a:t>
            </a:r>
            <a:endParaRPr lang="ar-JO" dirty="0"/>
          </a:p>
        </p:txBody>
      </p:sp>
      <p:pic>
        <p:nvPicPr>
          <p:cNvPr id="4" name="عنصر نائب للمحتوى 3">
            <a:extLst>
              <a:ext uri="{FF2B5EF4-FFF2-40B4-BE49-F238E27FC236}">
                <a16:creationId xmlns:a16="http://schemas.microsoft.com/office/drawing/2014/main" id="{EDE59124-576B-4B12-98C9-4C43CE7EA17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02378" y="1737360"/>
            <a:ext cx="9789621" cy="5054138"/>
          </a:xfrm>
          <a:prstGeom prst="rect">
            <a:avLst/>
          </a:prstGeom>
          <a:noFill/>
          <a:ln>
            <a:noFill/>
          </a:ln>
        </p:spPr>
      </p:pic>
    </p:spTree>
    <p:extLst>
      <p:ext uri="{BB962C8B-B14F-4D97-AF65-F5344CB8AC3E}">
        <p14:creationId xmlns:p14="http://schemas.microsoft.com/office/powerpoint/2010/main" val="8085496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03BFD04-6548-4E0F-84FA-593F602D87F9}"/>
              </a:ext>
            </a:extLst>
          </p:cNvPr>
          <p:cNvSpPr>
            <a:spLocks noGrp="1"/>
          </p:cNvSpPr>
          <p:nvPr>
            <p:ph type="title"/>
          </p:nvPr>
        </p:nvSpPr>
        <p:spPr/>
        <p:txBody>
          <a:bodyPr/>
          <a:lstStyle/>
          <a:p>
            <a:pPr rtl="0"/>
            <a:r>
              <a:rPr lang="en-US" sz="3200" b="1" u="sng" dirty="0">
                <a:solidFill>
                  <a:srgbClr val="0070C0"/>
                </a:solidFill>
                <a:latin typeface="Times New Roman" panose="02020603050405020304" pitchFamily="18" charset="0"/>
                <a:cs typeface="Times New Roman" panose="02020603050405020304" pitchFamily="18" charset="0"/>
              </a:rPr>
              <a:t>2-)Cubic water tank Design:</a:t>
            </a:r>
            <a:br>
              <a:rPr lang="en-US" dirty="0"/>
            </a:br>
            <a:endParaRPr lang="ar-JO" dirty="0"/>
          </a:p>
        </p:txBody>
      </p:sp>
      <p:sp>
        <p:nvSpPr>
          <p:cNvPr id="5" name="عنصر نائب للمحتوى 4">
            <a:extLst>
              <a:ext uri="{FF2B5EF4-FFF2-40B4-BE49-F238E27FC236}">
                <a16:creationId xmlns:a16="http://schemas.microsoft.com/office/drawing/2014/main" id="{7E7BD5C3-9E73-495C-AC2C-129CB5FAB668}"/>
              </a:ext>
            </a:extLst>
          </p:cNvPr>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Length of the side=24m.</a:t>
            </a:r>
          </a:p>
          <a:p>
            <a:pPr marL="0" indent="0" algn="l" rtl="0">
              <a:buNone/>
            </a:pPr>
            <a:r>
              <a:rPr lang="en-US" dirty="0">
                <a:latin typeface="Times New Roman" panose="02020603050405020304" pitchFamily="18" charset="0"/>
                <a:cs typeface="Times New Roman" panose="02020603050405020304" pitchFamily="18" charset="0"/>
              </a:rPr>
              <a:t>                                       </a:t>
            </a:r>
          </a:p>
          <a:p>
            <a:pPr algn="l" rtl="0"/>
            <a:r>
              <a:rPr lang="en-US" dirty="0">
                <a:latin typeface="Times New Roman" panose="02020603050405020304" pitchFamily="18" charset="0"/>
                <a:cs typeface="Times New Roman" panose="02020603050405020304" pitchFamily="18" charset="0"/>
              </a:rPr>
              <a:t> Thickness slab =550mm.</a:t>
            </a:r>
          </a:p>
          <a:p>
            <a:pPr marL="0" indent="0" algn="l" rtl="0">
              <a:buNone/>
            </a:pP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Height = 10 m. </a:t>
            </a:r>
          </a:p>
          <a:p>
            <a:pPr marL="0" indent="0" algn="l" rtl="0">
              <a:buNone/>
            </a:pPr>
            <a:r>
              <a:rPr lang="en-US" dirty="0">
                <a:latin typeface="Times New Roman" panose="02020603050405020304" pitchFamily="18" charset="0"/>
                <a:cs typeface="Times New Roman" panose="02020603050405020304" pitchFamily="18" charset="0"/>
              </a:rPr>
              <a:t>                                                       </a:t>
            </a:r>
          </a:p>
          <a:p>
            <a:pPr algn="l" rtl="0"/>
            <a:r>
              <a:rPr lang="en-US" dirty="0">
                <a:latin typeface="Times New Roman" panose="02020603050405020304" pitchFamily="18" charset="0"/>
                <a:cs typeface="Times New Roman" panose="02020603050405020304" pitchFamily="18" charset="0"/>
              </a:rPr>
              <a:t> Thickness wall =500mm.</a:t>
            </a:r>
          </a:p>
          <a:p>
            <a:pPr marL="0" indent="0" algn="l" rtl="0">
              <a:buNone/>
            </a:pP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Total area = 576m^2.</a:t>
            </a:r>
          </a:p>
          <a:p>
            <a:pPr algn="l" rtl="0"/>
            <a:endParaRPr lang="ar-JO" dirty="0"/>
          </a:p>
        </p:txBody>
      </p:sp>
    </p:spTree>
    <p:extLst>
      <p:ext uri="{BB962C8B-B14F-4D97-AF65-F5344CB8AC3E}">
        <p14:creationId xmlns:p14="http://schemas.microsoft.com/office/powerpoint/2010/main" val="992661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3E4D3F3-8EFA-4AD9-BA70-BE0F2D097588}"/>
              </a:ext>
            </a:extLst>
          </p:cNvPr>
          <p:cNvSpPr>
            <a:spLocks noGrp="1"/>
          </p:cNvSpPr>
          <p:nvPr>
            <p:ph type="title"/>
          </p:nvPr>
        </p:nvSpPr>
        <p:spPr/>
        <p:txBody>
          <a:bodyPr/>
          <a:lstStyle/>
          <a:p>
            <a:r>
              <a:rPr lang="en-US" b="1" u="sng" dirty="0">
                <a:solidFill>
                  <a:srgbClr val="0070C0"/>
                </a:solidFill>
                <a:latin typeface="Times New Roman" panose="02020603050405020304" pitchFamily="18" charset="0"/>
                <a:cs typeface="Times New Roman" panose="02020603050405020304" pitchFamily="18" charset="0"/>
              </a:rPr>
              <a:t>Cubic water tank Design:</a:t>
            </a:r>
            <a:endParaRPr lang="ar-JO" dirty="0"/>
          </a:p>
        </p:txBody>
      </p:sp>
      <p:pic>
        <p:nvPicPr>
          <p:cNvPr id="6" name="عنصر نائب للمحتوى 5">
            <a:extLst>
              <a:ext uri="{FF2B5EF4-FFF2-40B4-BE49-F238E27FC236}">
                <a16:creationId xmlns:a16="http://schemas.microsoft.com/office/drawing/2014/main" id="{4F17C93B-55BC-40B5-83F2-A80398AA414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59578" y="1537855"/>
            <a:ext cx="8911687" cy="5012574"/>
          </a:xfrm>
        </p:spPr>
      </p:pic>
    </p:spTree>
    <p:extLst>
      <p:ext uri="{BB962C8B-B14F-4D97-AF65-F5344CB8AC3E}">
        <p14:creationId xmlns:p14="http://schemas.microsoft.com/office/powerpoint/2010/main" val="452531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38D30BF-3F2A-4B1B-8892-6908E6DE04B6}"/>
              </a:ext>
            </a:extLst>
          </p:cNvPr>
          <p:cNvSpPr>
            <a:spLocks noGrp="1"/>
          </p:cNvSpPr>
          <p:nvPr>
            <p:ph type="title"/>
          </p:nvPr>
        </p:nvSpPr>
        <p:spPr/>
        <p:txBody>
          <a:bodyPr/>
          <a:lstStyle/>
          <a:p>
            <a:r>
              <a:rPr lang="en-US" dirty="0">
                <a:solidFill>
                  <a:srgbClr val="0070C0"/>
                </a:solidFill>
                <a:latin typeface="Times New Roman" panose="02020603050405020304" pitchFamily="18" charset="0"/>
                <a:cs typeface="Times New Roman" panose="02020603050405020304" pitchFamily="18" charset="0"/>
              </a:rPr>
              <a:t>Contents of this project report:</a:t>
            </a:r>
            <a:endParaRPr lang="ar-JO"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AEC11D96-6E00-485C-B444-6423109D7974}"/>
              </a:ext>
            </a:extLst>
          </p:cNvPr>
          <p:cNvSpPr>
            <a:spLocks noGrp="1"/>
          </p:cNvSpPr>
          <p:nvPr>
            <p:ph idx="1"/>
          </p:nvPr>
        </p:nvSpPr>
        <p:spPr/>
        <p:txBody>
          <a:bodyPr/>
          <a:lstStyle/>
          <a:p>
            <a:pPr marL="0" indent="0" algn="l" rtl="0">
              <a:buNone/>
            </a:pPr>
            <a:r>
              <a:rPr lang="en-US" sz="2000" dirty="0">
                <a:solidFill>
                  <a:srgbClr val="0070C0"/>
                </a:solidFill>
                <a:latin typeface="Times New Roman" panose="02020603050405020304" pitchFamily="18" charset="0"/>
                <a:cs typeface="Times New Roman" panose="02020603050405020304" pitchFamily="18" charset="0"/>
              </a:rPr>
              <a:t>This report contains six chapters:</a:t>
            </a:r>
          </a:p>
          <a:p>
            <a:pPr algn="l" rtl="0"/>
            <a:r>
              <a:rPr lang="en-US" dirty="0">
                <a:latin typeface="Times New Roman" panose="02020603050405020304" pitchFamily="18" charset="0"/>
                <a:cs typeface="Times New Roman" panose="02020603050405020304" pitchFamily="18" charset="0"/>
              </a:rPr>
              <a:t>Introduction.</a:t>
            </a:r>
          </a:p>
          <a:p>
            <a:pPr algn="l" rtl="0"/>
            <a:r>
              <a:rPr lang="en-US" dirty="0">
                <a:latin typeface="Times New Roman" panose="02020603050405020304" pitchFamily="18" charset="0"/>
                <a:cs typeface="Times New Roman" panose="02020603050405020304" pitchFamily="18" charset="0"/>
              </a:rPr>
              <a:t>Literature Review.</a:t>
            </a:r>
          </a:p>
          <a:p>
            <a:pPr algn="l" rtl="0"/>
            <a:r>
              <a:rPr lang="en-US" dirty="0">
                <a:latin typeface="Times New Roman" panose="02020603050405020304" pitchFamily="18" charset="0"/>
                <a:cs typeface="Times New Roman" panose="02020603050405020304" pitchFamily="18" charset="0"/>
              </a:rPr>
              <a:t>Site Description.</a:t>
            </a:r>
          </a:p>
          <a:p>
            <a:pPr algn="l" rtl="0"/>
            <a:r>
              <a:rPr lang="en-US" dirty="0">
                <a:latin typeface="Times New Roman" panose="02020603050405020304" pitchFamily="18" charset="0"/>
                <a:cs typeface="Times New Roman" panose="02020603050405020304" pitchFamily="18" charset="0"/>
              </a:rPr>
              <a:t>Load Analysis.</a:t>
            </a:r>
          </a:p>
          <a:p>
            <a:pPr algn="l" rtl="0"/>
            <a:r>
              <a:rPr lang="en-US" dirty="0">
                <a:latin typeface="Times New Roman" panose="02020603050405020304" pitchFamily="18" charset="0"/>
                <a:cs typeface="Times New Roman" panose="02020603050405020304" pitchFamily="18" charset="0"/>
              </a:rPr>
              <a:t>Design of water tank.</a:t>
            </a:r>
          </a:p>
          <a:p>
            <a:pPr algn="l" rtl="0"/>
            <a:r>
              <a:rPr lang="en-US" dirty="0">
                <a:latin typeface="Times New Roman" panose="02020603050405020304" pitchFamily="18" charset="0"/>
                <a:cs typeface="Times New Roman" panose="02020603050405020304" pitchFamily="18" charset="0"/>
              </a:rPr>
              <a:t>Conclusion.</a:t>
            </a:r>
          </a:p>
        </p:txBody>
      </p:sp>
    </p:spTree>
    <p:extLst>
      <p:ext uri="{BB962C8B-B14F-4D97-AF65-F5344CB8AC3E}">
        <p14:creationId xmlns:p14="http://schemas.microsoft.com/office/powerpoint/2010/main" val="16487429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52B2C6E-A9F7-4562-AFC3-59F385E71476}"/>
              </a:ext>
            </a:extLst>
          </p:cNvPr>
          <p:cNvSpPr>
            <a:spLocks noGrp="1"/>
          </p:cNvSpPr>
          <p:nvPr>
            <p:ph type="title"/>
          </p:nvPr>
        </p:nvSpPr>
        <p:spPr/>
        <p:txBody>
          <a:bodyPr>
            <a:normAutofit/>
          </a:bodyPr>
          <a:lstStyle/>
          <a:p>
            <a:pPr rtl="0"/>
            <a:r>
              <a:rPr lang="en-US" sz="3200" b="1" u="sng" dirty="0">
                <a:solidFill>
                  <a:srgbClr val="0070C0"/>
                </a:solidFill>
                <a:latin typeface="Times New Roman" panose="02020603050405020304" pitchFamily="18" charset="0"/>
                <a:cs typeface="Times New Roman" panose="02020603050405020304" pitchFamily="18" charset="0"/>
              </a:rPr>
              <a:t>Cubic water tank Design</a:t>
            </a:r>
            <a:endParaRPr lang="ar-JO" sz="3200" b="1" u="sng" dirty="0">
              <a:solidFill>
                <a:srgbClr val="0070C0"/>
              </a:solidFill>
              <a:latin typeface="Times New Roman" panose="02020603050405020304" pitchFamily="18" charset="0"/>
              <a:cs typeface="Times New Roman" panose="02020603050405020304" pitchFamily="18" charset="0"/>
            </a:endParaRPr>
          </a:p>
        </p:txBody>
      </p:sp>
      <p:pic>
        <p:nvPicPr>
          <p:cNvPr id="4" name="عنصر نائب للمحتوى 3" descr="C:\Users\hp\Pictures\Screenshots\‏‏لقطة الشاشة (9).png">
            <a:extLst>
              <a:ext uri="{FF2B5EF4-FFF2-40B4-BE49-F238E27FC236}">
                <a16:creationId xmlns:a16="http://schemas.microsoft.com/office/drawing/2014/main" id="{264F8F0D-0AFD-4DC8-9C9B-A7B7538824E0}"/>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85011" y="1280160"/>
            <a:ext cx="9506989" cy="5577840"/>
          </a:xfrm>
          <a:prstGeom prst="rect">
            <a:avLst/>
          </a:prstGeom>
          <a:noFill/>
          <a:ln>
            <a:noFill/>
          </a:ln>
        </p:spPr>
      </p:pic>
    </p:spTree>
    <p:extLst>
      <p:ext uri="{BB962C8B-B14F-4D97-AF65-F5344CB8AC3E}">
        <p14:creationId xmlns:p14="http://schemas.microsoft.com/office/powerpoint/2010/main" val="40943857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6FB9A66-B487-47A7-A906-7EA5847BBA44}"/>
              </a:ext>
            </a:extLst>
          </p:cNvPr>
          <p:cNvSpPr>
            <a:spLocks noGrp="1"/>
          </p:cNvSpPr>
          <p:nvPr>
            <p:ph type="title"/>
          </p:nvPr>
        </p:nvSpPr>
        <p:spPr/>
        <p:txBody>
          <a:bodyPr/>
          <a:lstStyle/>
          <a:p>
            <a:r>
              <a:rPr lang="en-US" b="1" u="sng" dirty="0">
                <a:solidFill>
                  <a:srgbClr val="0070C0"/>
                </a:solidFill>
                <a:latin typeface="Times New Roman" panose="02020603050405020304" pitchFamily="18" charset="0"/>
                <a:cs typeface="Times New Roman" panose="02020603050405020304" pitchFamily="18" charset="0"/>
              </a:rPr>
              <a:t>Cubic water tank Design:</a:t>
            </a:r>
            <a:endParaRPr lang="ar-JO" dirty="0"/>
          </a:p>
        </p:txBody>
      </p:sp>
      <p:pic>
        <p:nvPicPr>
          <p:cNvPr id="4" name="عنصر نائب للمحتوى 3">
            <a:extLst>
              <a:ext uri="{FF2B5EF4-FFF2-40B4-BE49-F238E27FC236}">
                <a16:creationId xmlns:a16="http://schemas.microsoft.com/office/drawing/2014/main" id="{CF6DEFE1-E65E-4585-93CB-8554CD62B1E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60073" y="1379913"/>
            <a:ext cx="9318567" cy="5478087"/>
          </a:xfrm>
          <a:prstGeom prst="rect">
            <a:avLst/>
          </a:prstGeom>
          <a:noFill/>
          <a:ln>
            <a:noFill/>
          </a:ln>
        </p:spPr>
      </p:pic>
    </p:spTree>
    <p:extLst>
      <p:ext uri="{BB962C8B-B14F-4D97-AF65-F5344CB8AC3E}">
        <p14:creationId xmlns:p14="http://schemas.microsoft.com/office/powerpoint/2010/main" val="772442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D89F68A-6D25-4197-BD95-EF866364639B}"/>
              </a:ext>
            </a:extLst>
          </p:cNvPr>
          <p:cNvSpPr>
            <a:spLocks noGrp="1"/>
          </p:cNvSpPr>
          <p:nvPr>
            <p:ph type="title"/>
          </p:nvPr>
        </p:nvSpPr>
        <p:spPr/>
        <p:txBody>
          <a:bodyPr>
            <a:normAutofit/>
          </a:bodyPr>
          <a:lstStyle/>
          <a:p>
            <a:pPr rtl="0"/>
            <a:r>
              <a:rPr lang="en-US" b="1" u="sng" dirty="0">
                <a:solidFill>
                  <a:srgbClr val="0070C0"/>
                </a:solidFill>
                <a:latin typeface="Times New Roman" panose="02020603050405020304" pitchFamily="18" charset="0"/>
                <a:cs typeface="Times New Roman" panose="02020603050405020304" pitchFamily="18" charset="0"/>
              </a:rPr>
              <a:t>Load Analysis</a:t>
            </a:r>
            <a:endParaRPr lang="ar-JO" u="sng"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D12AE5B4-239E-4B98-8407-B2E977EEF211}"/>
              </a:ext>
            </a:extLst>
          </p:cNvPr>
          <p:cNvSpPr>
            <a:spLocks noGrp="1"/>
          </p:cNvSpPr>
          <p:nvPr>
            <p:ph idx="1"/>
          </p:nvPr>
        </p:nvSpPr>
        <p:spPr>
          <a:xfrm>
            <a:off x="2589211" y="2133600"/>
            <a:ext cx="9164985" cy="2280458"/>
          </a:xfrm>
        </p:spPr>
        <p:txBody>
          <a:bodyPr>
            <a:normAutofit/>
          </a:bodyPr>
          <a:lstStyle/>
          <a:p>
            <a:pPr marL="0" indent="0" algn="l" rtl="0">
              <a:buNone/>
            </a:pPr>
            <a:r>
              <a:rPr lang="en-US" sz="2000" dirty="0">
                <a:latin typeface="Times New Roman" panose="02020603050405020304" pitchFamily="18" charset="0"/>
                <a:cs typeface="Times New Roman" panose="02020603050405020304" pitchFamily="18" charset="0"/>
              </a:rPr>
              <a:t>Reinforced concrete is widely used for water-retaining structures of all kinds, such</a:t>
            </a:r>
          </a:p>
          <a:p>
            <a:pPr marL="0" indent="0" algn="l" rtl="0">
              <a:buNone/>
            </a:pPr>
            <a:r>
              <a:rPr lang="en-US" sz="2000" dirty="0">
                <a:latin typeface="Times New Roman" panose="02020603050405020304" pitchFamily="18" charset="0"/>
                <a:cs typeface="Times New Roman" panose="02020603050405020304" pitchFamily="18" charset="0"/>
              </a:rPr>
              <a:t> as treatment tanks, water-towers and reservoirs. By the expression water (or</a:t>
            </a:r>
          </a:p>
          <a:p>
            <a:pPr marL="0" indent="0" algn="l" rtl="0">
              <a:buNone/>
            </a:pPr>
            <a:r>
              <a:rPr lang="en-US" sz="2000" dirty="0">
                <a:latin typeface="Times New Roman" panose="02020603050405020304" pitchFamily="18" charset="0"/>
                <a:cs typeface="Times New Roman" panose="02020603050405020304" pitchFamily="18" charset="0"/>
              </a:rPr>
              <a:t> liquid) structures, it is meant structures that retain water or contain liquid.</a:t>
            </a:r>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40911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2185F76-56D2-42A1-A643-7B689F16EA02}"/>
              </a:ext>
            </a:extLst>
          </p:cNvPr>
          <p:cNvSpPr>
            <a:spLocks noGrp="1"/>
          </p:cNvSpPr>
          <p:nvPr>
            <p:ph type="title"/>
          </p:nvPr>
        </p:nvSpPr>
        <p:spPr/>
        <p:txBody>
          <a:bodyPr/>
          <a:lstStyle/>
          <a:p>
            <a:pPr rtl="0"/>
            <a:r>
              <a:rPr lang="en-US" b="1" u="sng" dirty="0">
                <a:solidFill>
                  <a:srgbClr val="0070C0"/>
                </a:solidFill>
                <a:latin typeface="Times New Roman" panose="02020603050405020304" pitchFamily="18" charset="0"/>
                <a:cs typeface="Times New Roman" panose="02020603050405020304" pitchFamily="18" charset="0"/>
              </a:rPr>
              <a:t>Concrete requirements:</a:t>
            </a:r>
            <a:endParaRPr lang="ar-JO"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63A8B1B4-D6AD-42BB-9A4E-25A77547666A}"/>
              </a:ext>
            </a:extLst>
          </p:cNvPr>
          <p:cNvSpPr>
            <a:spLocks noGrp="1"/>
          </p:cNvSpPr>
          <p:nvPr>
            <p:ph idx="1"/>
          </p:nvPr>
        </p:nvSpPr>
        <p:spPr/>
        <p:txBody>
          <a:bodyPr/>
          <a:lstStyle/>
          <a:p>
            <a:pPr algn="l" rtl="0">
              <a:buFont typeface="+mj-lt"/>
              <a:buAutoNum type="arabicParenR"/>
            </a:pPr>
            <a:r>
              <a:rPr lang="en-US" sz="2000" b="1" dirty="0">
                <a:latin typeface="Times New Roman" panose="02020603050405020304" pitchFamily="18" charset="0"/>
                <a:cs typeface="Times New Roman" panose="02020603050405020304" pitchFamily="18" charset="0"/>
              </a:rPr>
              <a:t>Aggregates.</a:t>
            </a:r>
          </a:p>
          <a:p>
            <a:pPr algn="l" rtl="0">
              <a:buFont typeface="+mj-lt"/>
              <a:buAutoNum type="arabicParenR"/>
            </a:pPr>
            <a:r>
              <a:rPr lang="en-US" sz="2000" b="1" dirty="0">
                <a:latin typeface="Times New Roman" panose="02020603050405020304" pitchFamily="18" charset="0"/>
                <a:cs typeface="Times New Roman" panose="02020603050405020304" pitchFamily="18" charset="0"/>
              </a:rPr>
              <a:t>Suitable granular composition.</a:t>
            </a:r>
          </a:p>
          <a:p>
            <a:pPr algn="l" rtl="0">
              <a:buFont typeface="+mj-lt"/>
              <a:buAutoNum type="arabicParenR"/>
            </a:pPr>
            <a:r>
              <a:rPr lang="en-US" sz="2000" b="1" dirty="0">
                <a:latin typeface="Times New Roman" panose="02020603050405020304" pitchFamily="18" charset="0"/>
                <a:cs typeface="Times New Roman" panose="02020603050405020304" pitchFamily="18" charset="0"/>
              </a:rPr>
              <a:t>Water-cement ratio.</a:t>
            </a:r>
          </a:p>
          <a:p>
            <a:pPr algn="l" rtl="0">
              <a:buFont typeface="+mj-lt"/>
              <a:buAutoNum type="arabicParenR"/>
            </a:pPr>
            <a:r>
              <a:rPr lang="en-US" sz="2000" b="1" dirty="0">
                <a:latin typeface="Times New Roman" panose="02020603050405020304" pitchFamily="18" charset="0"/>
                <a:cs typeface="Times New Roman" panose="02020603050405020304" pitchFamily="18" charset="0"/>
              </a:rPr>
              <a:t>Cement content.</a:t>
            </a:r>
          </a:p>
          <a:p>
            <a:pPr algn="l" rtl="0">
              <a:buFont typeface="+mj-lt"/>
              <a:buAutoNum type="arabicParenR"/>
            </a:pPr>
            <a:r>
              <a:rPr lang="en-US" sz="2000" b="1" dirty="0">
                <a:latin typeface="Times New Roman" panose="02020603050405020304" pitchFamily="18" charset="0"/>
                <a:cs typeface="Times New Roman" panose="02020603050405020304" pitchFamily="18" charset="0"/>
              </a:rPr>
              <a:t>Mixing.</a:t>
            </a:r>
          </a:p>
          <a:p>
            <a:pPr algn="l" rtl="0">
              <a:buFont typeface="+mj-lt"/>
              <a:buAutoNum type="arabicParenR"/>
            </a:pPr>
            <a:r>
              <a:rPr lang="en-US" sz="2000" b="1" dirty="0">
                <a:latin typeface="Times New Roman" panose="02020603050405020304" pitchFamily="18" charset="0"/>
                <a:cs typeface="Times New Roman" panose="02020603050405020304" pitchFamily="18" charset="0"/>
              </a:rPr>
              <a:t>Compaction.</a:t>
            </a:r>
          </a:p>
          <a:p>
            <a:pPr marL="0" indent="0" algn="l" rtl="0">
              <a:buNone/>
            </a:pPr>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96345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76CFF15-1FA0-441F-9DCF-5C7B6439C3FE}"/>
              </a:ext>
            </a:extLst>
          </p:cNvPr>
          <p:cNvSpPr>
            <a:spLocks noGrp="1"/>
          </p:cNvSpPr>
          <p:nvPr>
            <p:ph type="title"/>
          </p:nvPr>
        </p:nvSpPr>
        <p:spPr/>
        <p:txBody>
          <a:bodyPr/>
          <a:lstStyle/>
          <a:p>
            <a:r>
              <a:rPr lang="en-US" b="1" u="sng" dirty="0">
                <a:solidFill>
                  <a:srgbClr val="0070C0"/>
                </a:solidFill>
                <a:latin typeface="Times New Roman" panose="02020603050405020304" pitchFamily="18" charset="0"/>
                <a:cs typeface="Times New Roman" panose="02020603050405020304" pitchFamily="18" charset="0"/>
              </a:rPr>
              <a:t>Types of loads:</a:t>
            </a:r>
            <a:br>
              <a:rPr lang="en-US" dirty="0"/>
            </a:br>
            <a:endParaRPr lang="ar-JO" dirty="0"/>
          </a:p>
        </p:txBody>
      </p:sp>
      <p:sp>
        <p:nvSpPr>
          <p:cNvPr id="3" name="عنصر نائب للمحتوى 2">
            <a:extLst>
              <a:ext uri="{FF2B5EF4-FFF2-40B4-BE49-F238E27FC236}">
                <a16:creationId xmlns:a16="http://schemas.microsoft.com/office/drawing/2014/main" id="{D3D092B9-CA87-4050-B338-D8B4C1B0741F}"/>
              </a:ext>
            </a:extLst>
          </p:cNvPr>
          <p:cNvSpPr>
            <a:spLocks noGrp="1"/>
          </p:cNvSpPr>
          <p:nvPr>
            <p:ph idx="1"/>
          </p:nvPr>
        </p:nvSpPr>
        <p:spPr>
          <a:xfrm>
            <a:off x="2589212" y="1753985"/>
            <a:ext cx="8915400" cy="4157237"/>
          </a:xfrm>
        </p:spPr>
        <p:txBody>
          <a:bodyPr/>
          <a:lstStyle/>
          <a:p>
            <a:pPr algn="l" rtl="0"/>
            <a:r>
              <a:rPr lang="en-US" b="1" dirty="0">
                <a:latin typeface="Times New Roman" panose="02020603050405020304" pitchFamily="18" charset="0"/>
                <a:cs typeface="Times New Roman" panose="02020603050405020304" pitchFamily="18" charset="0"/>
              </a:rPr>
              <a:t>There are two types of loads, which are:</a:t>
            </a:r>
          </a:p>
          <a:p>
            <a:pPr algn="l" rtl="0"/>
            <a:endParaRPr lang="en-US" dirty="0"/>
          </a:p>
          <a:p>
            <a:pPr marL="0" lvl="0" indent="0" algn="l" rtl="0">
              <a:buNone/>
            </a:pPr>
            <a:r>
              <a:rPr lang="en-US" sz="2000" b="1" dirty="0">
                <a:latin typeface="Times New Roman" panose="02020603050405020304" pitchFamily="18" charset="0"/>
                <a:cs typeface="Times New Roman" panose="02020603050405020304" pitchFamily="18" charset="0"/>
              </a:rPr>
              <a:t>1-)Horizontal loads:</a:t>
            </a:r>
            <a:endParaRPr lang="en-US" sz="2000" dirty="0">
              <a:latin typeface="Times New Roman" panose="02020603050405020304" pitchFamily="18" charset="0"/>
              <a:cs typeface="Times New Roman" panose="02020603050405020304" pitchFamily="18" charset="0"/>
            </a:endParaRPr>
          </a:p>
          <a:p>
            <a:pPr marL="0" indent="0" algn="l" rtl="0">
              <a:buNone/>
            </a:pPr>
            <a:r>
              <a:rPr lang="en-US" dirty="0">
                <a:latin typeface="Times New Roman" panose="02020603050405020304" pitchFamily="18" charset="0"/>
                <a:cs typeface="Times New Roman" panose="02020603050405020304" pitchFamily="18" charset="0"/>
              </a:rPr>
              <a:t>We neglect the wind (because they have small effect in these cases). For elevated tanks, we consider 5% of gravity to be the horizontal demand for earthquake design.</a:t>
            </a:r>
          </a:p>
          <a:p>
            <a:pPr marL="0" indent="0" algn="l" rtl="0">
              <a:buNone/>
            </a:pPr>
            <a:r>
              <a:rPr lang="en-US" dirty="0"/>
              <a:t>  </a:t>
            </a:r>
            <a:br>
              <a:rPr lang="en-US" dirty="0"/>
            </a:br>
            <a:r>
              <a:rPr lang="en-US" sz="2000" b="1" dirty="0">
                <a:latin typeface="Times New Roman" panose="02020603050405020304" pitchFamily="18" charset="0"/>
                <a:cs typeface="Times New Roman" panose="02020603050405020304" pitchFamily="18" charset="0"/>
              </a:rPr>
              <a:t>2-)</a:t>
            </a:r>
            <a:r>
              <a:rPr lang="en-US" sz="2000" b="1" u="sng" dirty="0">
                <a:latin typeface="Times New Roman" panose="02020603050405020304" pitchFamily="18" charset="0"/>
                <a:cs typeface="Times New Roman" panose="02020603050405020304" pitchFamily="18" charset="0"/>
              </a:rPr>
              <a:t> Vertical loads.</a:t>
            </a:r>
          </a:p>
          <a:p>
            <a:pPr marL="0" indent="0" algn="l" rtl="0">
              <a:buNone/>
            </a:pPr>
            <a:endParaRPr lang="en-US" b="1" dirty="0">
              <a:latin typeface="Times New Roman" panose="02020603050405020304" pitchFamily="18" charset="0"/>
              <a:cs typeface="Times New Roman" panose="02020603050405020304" pitchFamily="18" charset="0"/>
            </a:endParaRPr>
          </a:p>
          <a:p>
            <a:pPr marL="0" indent="0" algn="l" rtl="0">
              <a:buNone/>
            </a:pPr>
            <a:endParaRPr lang="ar-JO" dirty="0"/>
          </a:p>
        </p:txBody>
      </p:sp>
    </p:spTree>
    <p:extLst>
      <p:ext uri="{BB962C8B-B14F-4D97-AF65-F5344CB8AC3E}">
        <p14:creationId xmlns:p14="http://schemas.microsoft.com/office/powerpoint/2010/main" val="2642308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61E7DAC-53A7-4C32-8E9C-B46817845C4A}"/>
              </a:ext>
            </a:extLst>
          </p:cNvPr>
          <p:cNvSpPr>
            <a:spLocks noGrp="1"/>
          </p:cNvSpPr>
          <p:nvPr>
            <p:ph type="title"/>
          </p:nvPr>
        </p:nvSpPr>
        <p:spPr/>
        <p:txBody>
          <a:bodyPr/>
          <a:lstStyle/>
          <a:p>
            <a:r>
              <a:rPr lang="en-US" b="1" u="sng" dirty="0">
                <a:solidFill>
                  <a:srgbClr val="0070C0"/>
                </a:solidFill>
                <a:latin typeface="Times New Roman" panose="02020603050405020304" pitchFamily="18" charset="0"/>
                <a:cs typeface="Times New Roman" panose="02020603050405020304" pitchFamily="18" charset="0"/>
              </a:rPr>
              <a:t>Conclusion</a:t>
            </a:r>
            <a:endParaRPr lang="ar-JO" u="sng"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460061B6-9836-4742-A798-8F5B40721E06}"/>
              </a:ext>
            </a:extLst>
          </p:cNvPr>
          <p:cNvSpPr>
            <a:spLocks noGrp="1"/>
          </p:cNvSpPr>
          <p:nvPr>
            <p:ph idx="1"/>
          </p:nvPr>
        </p:nvSpPr>
        <p:spPr/>
        <p:txBody>
          <a:bodyPr>
            <a:normAutofit/>
          </a:bodyPr>
          <a:lstStyle/>
          <a:p>
            <a:pPr algn="l" rtl="0"/>
            <a:r>
              <a:rPr lang="en-US" sz="2000" dirty="0">
                <a:latin typeface="Times New Roman" panose="02020603050405020304" pitchFamily="18" charset="0"/>
                <a:cs typeface="Times New Roman" panose="02020603050405020304" pitchFamily="18" charset="0"/>
              </a:rPr>
              <a:t>The following is from the experimental work mentioned in this thesis. General assumptions concerning the application of the more system to the more technique It is possible to draw designs for raft foundations.</a:t>
            </a:r>
          </a:p>
          <a:p>
            <a:pPr marL="0" indent="0" algn="l" rtl="0">
              <a:buNone/>
            </a:pPr>
            <a:endParaRPr lang="en-US" sz="2000" dirty="0">
              <a:latin typeface="Times New Roman" panose="02020603050405020304" pitchFamily="18" charset="0"/>
              <a:cs typeface="Times New Roman" panose="02020603050405020304" pitchFamily="18" charset="0"/>
            </a:endParaRPr>
          </a:p>
          <a:p>
            <a:pPr algn="l" rtl="0"/>
            <a:r>
              <a:rPr lang="en-US" sz="2000" dirty="0">
                <a:latin typeface="Times New Roman" panose="02020603050405020304" pitchFamily="18" charset="0"/>
                <a:cs typeface="Times New Roman" panose="02020603050405020304" pitchFamily="18" charset="0"/>
              </a:rPr>
              <a:t>With great gain, the technique can be used to pick the most Economic design when alternative designs for rafts are considered. The fringes provide an indication of the distribution of stress in the raft slab. In order to pick the template that results in the most uniform distribution.</a:t>
            </a:r>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0961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BE508C5-1D00-416D-82D3-5E0CCE0B3761}"/>
              </a:ext>
            </a:extLst>
          </p:cNvPr>
          <p:cNvSpPr>
            <a:spLocks noGrp="1"/>
          </p:cNvSpPr>
          <p:nvPr>
            <p:ph type="title"/>
          </p:nvPr>
        </p:nvSpPr>
        <p:spPr/>
        <p:txBody>
          <a:bodyPr>
            <a:normAutofit/>
          </a:bodyPr>
          <a:lstStyle/>
          <a:p>
            <a:r>
              <a:rPr lang="en-US" sz="2800" dirty="0">
                <a:solidFill>
                  <a:srgbClr val="0070C0"/>
                </a:solidFill>
                <a:latin typeface="Times New Roman" panose="02020603050405020304" pitchFamily="18" charset="0"/>
                <a:cs typeface="Times New Roman" panose="02020603050405020304" pitchFamily="18" charset="0"/>
              </a:rPr>
              <a:t>General information about this project:</a:t>
            </a:r>
            <a:endParaRPr lang="ar-JO" sz="2800"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F71E1276-49B5-4BD2-861D-900C7D37D516}"/>
              </a:ext>
            </a:extLst>
          </p:cNvPr>
          <p:cNvSpPr>
            <a:spLocks noGrp="1"/>
          </p:cNvSpPr>
          <p:nvPr>
            <p:ph idx="1"/>
          </p:nvPr>
        </p:nvSpPr>
        <p:spPr>
          <a:xfrm>
            <a:off x="2589212" y="2133600"/>
            <a:ext cx="7623012" cy="3777622"/>
          </a:xfrm>
        </p:spPr>
        <p:txBody>
          <a:bodyPr>
            <a:normAutofit/>
          </a:bodyPr>
          <a:lstStyle/>
          <a:p>
            <a:pPr marL="0" indent="0" algn="l" rtl="0">
              <a:buNone/>
            </a:pP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This project is the design of two water tanks, one of which is cylindrical and the other is cuboid.</a:t>
            </a:r>
          </a:p>
          <a:p>
            <a:pPr marL="0" indent="0" algn="l" rtl="0">
              <a:buNone/>
            </a:pPr>
            <a:endParaRPr lang="en-US" sz="20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lgn="l" rtl="0">
              <a:buNone/>
            </a:pP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 We designed these two tanks in the northern mountain of Nablus. </a:t>
            </a:r>
          </a:p>
          <a:p>
            <a:pPr marL="0" indent="0" algn="l" rtl="0">
              <a:buNone/>
            </a:pPr>
            <a:endParaRPr lang="en-US" sz="20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lgn="l" rtl="0">
              <a:buNone/>
            </a:pP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And since the necessary soil tests were conducted so that we can design a water tank within the correct engineering specifications.</a:t>
            </a:r>
            <a:endParaRPr lang="ar-JO" sz="20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8047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8DD04C1-24E1-4B2B-84F9-580BD12293DA}"/>
              </a:ext>
            </a:extLst>
          </p:cNvPr>
          <p:cNvSpPr>
            <a:spLocks noGrp="1"/>
          </p:cNvSpPr>
          <p:nvPr>
            <p:ph type="title"/>
          </p:nvPr>
        </p:nvSpPr>
        <p:spPr/>
        <p:txBody>
          <a:bodyPr/>
          <a:lstStyle/>
          <a:p>
            <a:r>
              <a:rPr lang="en-US" dirty="0">
                <a:solidFill>
                  <a:srgbClr val="0070C0"/>
                </a:solidFill>
                <a:latin typeface="Times New Roman" panose="02020603050405020304" pitchFamily="18" charset="0"/>
                <a:cs typeface="Times New Roman" panose="02020603050405020304" pitchFamily="18" charset="0"/>
              </a:rPr>
              <a:t>General information about this project:</a:t>
            </a:r>
            <a:endParaRPr lang="ar-JO" dirty="0"/>
          </a:p>
        </p:txBody>
      </p:sp>
      <p:sp>
        <p:nvSpPr>
          <p:cNvPr id="3" name="عنصر نائب للمحتوى 2">
            <a:extLst>
              <a:ext uri="{FF2B5EF4-FFF2-40B4-BE49-F238E27FC236}">
                <a16:creationId xmlns:a16="http://schemas.microsoft.com/office/drawing/2014/main" id="{A7ADED14-18F1-4B7F-BFF0-52DD485BECC9}"/>
              </a:ext>
            </a:extLst>
          </p:cNvPr>
          <p:cNvSpPr>
            <a:spLocks noGrp="1"/>
          </p:cNvSpPr>
          <p:nvPr>
            <p:ph idx="1"/>
          </p:nvPr>
        </p:nvSpPr>
        <p:spPr/>
        <p:txBody>
          <a:bodyPr/>
          <a:lstStyle/>
          <a:p>
            <a:pPr marL="0" indent="0" algn="l" rtl="0">
              <a:buNone/>
            </a:pPr>
            <a:endParaRPr lang="en-US" sz="2400" dirty="0">
              <a:latin typeface="Times New Roman" panose="02020603050405020304" pitchFamily="18" charset="0"/>
              <a:cs typeface="Times New Roman" panose="02020603050405020304" pitchFamily="18" charset="0"/>
            </a:endParaRPr>
          </a:p>
          <a:p>
            <a:pPr marL="0" indent="0" algn="l" rtl="0">
              <a:buNone/>
            </a:pPr>
            <a:endParaRPr lang="en-US" sz="2400" dirty="0">
              <a:latin typeface="Times New Roman" panose="02020603050405020304" pitchFamily="18" charset="0"/>
              <a:cs typeface="Times New Roman" panose="02020603050405020304" pitchFamily="18" charset="0"/>
            </a:endParaRPr>
          </a:p>
          <a:p>
            <a:pPr marL="0" indent="0" algn="l" rtl="0">
              <a:buNone/>
            </a:pPr>
            <a:r>
              <a:rPr lang="en-US" sz="2400" dirty="0">
                <a:latin typeface="Times New Roman" panose="02020603050405020304" pitchFamily="18" charset="0"/>
                <a:cs typeface="Times New Roman" panose="02020603050405020304" pitchFamily="18" charset="0"/>
              </a:rPr>
              <a:t>Water tank are as any structures that should have foundation.</a:t>
            </a:r>
          </a:p>
          <a:p>
            <a:pPr marL="0" indent="0" algn="l" rtl="0">
              <a:buNone/>
            </a:pPr>
            <a:r>
              <a:rPr lang="en-US" sz="2400" dirty="0">
                <a:latin typeface="Times New Roman" panose="02020603050405020304" pitchFamily="18" charset="0"/>
                <a:cs typeface="Times New Roman" panose="02020603050405020304" pitchFamily="18" charset="0"/>
              </a:rPr>
              <a:t> Moreover, the foundation of water tanks should be studied carefully,</a:t>
            </a:r>
          </a:p>
          <a:p>
            <a:pPr marL="0" indent="0" algn="l" rtl="0">
              <a:buNone/>
            </a:pPr>
            <a:r>
              <a:rPr lang="en-US" sz="2400" dirty="0">
                <a:latin typeface="Times New Roman" panose="02020603050405020304" pitchFamily="18" charset="0"/>
                <a:cs typeface="Times New Roman" panose="02020603050405020304" pitchFamily="18" charset="0"/>
              </a:rPr>
              <a:t> any problems in the foundation, such as, settlement, differential</a:t>
            </a:r>
          </a:p>
          <a:p>
            <a:pPr marL="0" indent="0" algn="l" rtl="0">
              <a:buNone/>
            </a:pPr>
            <a:r>
              <a:rPr lang="en-US" sz="2400" dirty="0">
                <a:latin typeface="Times New Roman" panose="02020603050405020304" pitchFamily="18" charset="0"/>
                <a:cs typeface="Times New Roman" panose="02020603050405020304" pitchFamily="18" charset="0"/>
              </a:rPr>
              <a:t> settlement, failure …</a:t>
            </a:r>
          </a:p>
          <a:p>
            <a:pPr algn="l" rtl="0"/>
            <a:endParaRPr lang="en-US" dirty="0">
              <a:latin typeface="Times New Roman" panose="02020603050405020304" pitchFamily="18" charset="0"/>
              <a:cs typeface="Times New Roman" panose="02020603050405020304" pitchFamily="18" charset="0"/>
            </a:endParaRPr>
          </a:p>
          <a:p>
            <a:pPr algn="l" rtl="0"/>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5183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BD9161B-E5BE-43CC-BCB1-C1B98C389D6E}"/>
              </a:ext>
            </a:extLst>
          </p:cNvPr>
          <p:cNvSpPr>
            <a:spLocks noGrp="1"/>
          </p:cNvSpPr>
          <p:nvPr>
            <p:ph type="title"/>
          </p:nvPr>
        </p:nvSpPr>
        <p:spPr/>
        <p:txBody>
          <a:bodyPr/>
          <a:lstStyle/>
          <a:p>
            <a:r>
              <a:rPr lang="en-US" u="sng" dirty="0">
                <a:solidFill>
                  <a:srgbClr val="0070C0"/>
                </a:solidFill>
                <a:latin typeface="Times New Roman" panose="02020603050405020304" pitchFamily="18" charset="0"/>
                <a:cs typeface="Times New Roman" panose="02020603050405020304" pitchFamily="18" charset="0"/>
              </a:rPr>
              <a:t>Introduction:</a:t>
            </a:r>
            <a:br>
              <a:rPr lang="en-US" b="1" dirty="0"/>
            </a:br>
            <a:endParaRPr lang="ar-JO" dirty="0"/>
          </a:p>
        </p:txBody>
      </p:sp>
      <p:sp>
        <p:nvSpPr>
          <p:cNvPr id="3" name="عنصر نائب للمحتوى 2">
            <a:extLst>
              <a:ext uri="{FF2B5EF4-FFF2-40B4-BE49-F238E27FC236}">
                <a16:creationId xmlns:a16="http://schemas.microsoft.com/office/drawing/2014/main" id="{5105EA54-37A8-4B8C-9D28-A0D4EA5BA4B5}"/>
              </a:ext>
            </a:extLst>
          </p:cNvPr>
          <p:cNvSpPr>
            <a:spLocks noGrp="1"/>
          </p:cNvSpPr>
          <p:nvPr>
            <p:ph idx="1"/>
          </p:nvPr>
        </p:nvSpPr>
        <p:spPr>
          <a:xfrm>
            <a:off x="2589212" y="1555335"/>
            <a:ext cx="9280896" cy="4355887"/>
          </a:xfrm>
        </p:spPr>
        <p:txBody>
          <a:bodyPr>
            <a:normAutofit/>
          </a:bodyPr>
          <a:lstStyle/>
          <a:p>
            <a:pPr algn="l" rtl="0"/>
            <a:r>
              <a:rPr lang="en-US" sz="2000" dirty="0">
                <a:latin typeface="Times New Roman" panose="02020603050405020304" pitchFamily="18" charset="0"/>
                <a:cs typeface="Times New Roman" panose="02020603050405020304" pitchFamily="18" charset="0"/>
              </a:rPr>
              <a:t>What is a water tank:</a:t>
            </a:r>
          </a:p>
          <a:p>
            <a:pPr marL="0" indent="0" algn="l" rtl="0">
              <a:buNone/>
            </a:pPr>
            <a:r>
              <a:rPr lang="en-US" sz="2000" dirty="0">
                <a:latin typeface="Times New Roman" panose="02020603050405020304" pitchFamily="18" charset="0"/>
                <a:cs typeface="Times New Roman" panose="02020603050405020304" pitchFamily="18" charset="0"/>
              </a:rPr>
              <a:t>A </a:t>
            </a:r>
            <a:r>
              <a:rPr lang="en-US" sz="2000" b="1" dirty="0">
                <a:latin typeface="Times New Roman" panose="02020603050405020304" pitchFamily="18" charset="0"/>
                <a:cs typeface="Times New Roman" panose="02020603050405020304" pitchFamily="18" charset="0"/>
              </a:rPr>
              <a:t>water tank </a:t>
            </a:r>
            <a:r>
              <a:rPr lang="en-US" sz="2000" dirty="0">
                <a:latin typeface="Times New Roman" panose="02020603050405020304" pitchFamily="18" charset="0"/>
                <a:cs typeface="Times New Roman" panose="02020603050405020304" pitchFamily="18" charset="0"/>
              </a:rPr>
              <a:t>is a container for storing water.</a:t>
            </a:r>
          </a:p>
          <a:p>
            <a:pPr marL="0" indent="0" algn="l" rtl="0">
              <a:buNone/>
            </a:pPr>
            <a:r>
              <a:rPr lang="en-US" b="1" dirty="0"/>
              <a:t>*</a:t>
            </a:r>
            <a:r>
              <a:rPr lang="en-US" sz="2000" b="1" dirty="0">
                <a:latin typeface="Times New Roman" panose="02020603050405020304" pitchFamily="18" charset="0"/>
                <a:cs typeface="Times New Roman" panose="02020603050405020304" pitchFamily="18" charset="0"/>
              </a:rPr>
              <a:t>Classification of tanks:</a:t>
            </a:r>
          </a:p>
          <a:p>
            <a:pPr marL="0" indent="0" algn="l" rtl="0">
              <a:buNone/>
            </a:pPr>
            <a:r>
              <a:rPr lang="en-US" sz="1600" dirty="0">
                <a:solidFill>
                  <a:schemeClr val="tx1">
                    <a:lumMod val="95000"/>
                    <a:lumOff val="5000"/>
                  </a:schemeClr>
                </a:solidFill>
                <a:latin typeface="Times New Roman" panose="02020603050405020304" pitchFamily="18" charset="0"/>
                <a:cs typeface="Times New Roman" panose="02020603050405020304" pitchFamily="18" charset="0"/>
              </a:rPr>
              <a:t>Tanks are classified into the following main types:</a:t>
            </a:r>
          </a:p>
          <a:p>
            <a:pPr marL="0" indent="0" algn="l" rtl="0">
              <a:buNone/>
            </a:pPr>
            <a:r>
              <a:rPr lang="en-US" sz="1400" dirty="0">
                <a:solidFill>
                  <a:schemeClr val="tx1">
                    <a:lumMod val="95000"/>
                    <a:lumOff val="5000"/>
                  </a:schemeClr>
                </a:solidFill>
                <a:latin typeface="Times New Roman" panose="02020603050405020304" pitchFamily="18" charset="0"/>
                <a:cs typeface="Times New Roman" panose="02020603050405020304" pitchFamily="18" charset="0"/>
              </a:rPr>
              <a:t>1-</a:t>
            </a:r>
            <a:r>
              <a:rPr lang="en-US" sz="1400" dirty="0">
                <a:latin typeface="Times New Roman" panose="02020603050405020304" pitchFamily="18" charset="0"/>
                <a:cs typeface="Times New Roman" panose="02020603050405020304" pitchFamily="18" charset="0"/>
              </a:rPr>
              <a:t>According to use..</a:t>
            </a:r>
          </a:p>
          <a:p>
            <a:pPr marL="0" indent="0" algn="l" rtl="0">
              <a:buNone/>
            </a:pPr>
            <a:r>
              <a:rPr lang="en-US" sz="1400" dirty="0">
                <a:solidFill>
                  <a:schemeClr val="tx1">
                    <a:lumMod val="95000"/>
                    <a:lumOff val="5000"/>
                  </a:schemeClr>
                </a:solidFill>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According to the shapes of the tanks…</a:t>
            </a:r>
          </a:p>
          <a:p>
            <a:pPr marL="0" indent="0" algn="l" rtl="0">
              <a:buNone/>
            </a:pPr>
            <a:r>
              <a:rPr lang="en-US" sz="1400" dirty="0">
                <a:solidFill>
                  <a:schemeClr val="tx1">
                    <a:lumMod val="95000"/>
                    <a:lumOff val="5000"/>
                  </a:schemeClr>
                </a:solidFill>
                <a:latin typeface="Times New Roman" panose="02020603050405020304" pitchFamily="18" charset="0"/>
                <a:cs typeface="Times New Roman" panose="02020603050405020304" pitchFamily="18" charset="0"/>
              </a:rPr>
              <a:t>3-</a:t>
            </a:r>
            <a:r>
              <a:rPr lang="en-US" sz="1400" dirty="0">
                <a:latin typeface="Times New Roman" panose="02020603050405020304" pitchFamily="18" charset="0"/>
                <a:cs typeface="Times New Roman" panose="02020603050405020304" pitchFamily="18" charset="0"/>
              </a:rPr>
              <a:t>According to the type of stored materials…</a:t>
            </a:r>
          </a:p>
          <a:p>
            <a:pPr marL="0" indent="0" algn="l" rtl="0">
              <a:buNone/>
            </a:pPr>
            <a:r>
              <a:rPr lang="en-US" b="1" dirty="0">
                <a:latin typeface="Times New Roman" panose="02020603050405020304" pitchFamily="18" charset="0"/>
                <a:cs typeface="Times New Roman" panose="02020603050405020304" pitchFamily="18" charset="0"/>
              </a:rPr>
              <a:t>*Tanks can be classified according to the position of the tank in relation to the Ground:</a:t>
            </a:r>
            <a:endParaRPr lang="en-US" dirty="0">
              <a:latin typeface="Times New Roman" panose="02020603050405020304" pitchFamily="18" charset="0"/>
              <a:cs typeface="Times New Roman" panose="02020603050405020304" pitchFamily="18" charset="0"/>
            </a:endParaRPr>
          </a:p>
          <a:p>
            <a:pPr marL="0" indent="0" algn="l" rtl="0">
              <a:buNone/>
            </a:pPr>
            <a:r>
              <a:rPr lang="en-US" dirty="0">
                <a:latin typeface="Times New Roman" panose="02020603050405020304" pitchFamily="18" charset="0"/>
                <a:cs typeface="Times New Roman" panose="02020603050405020304" pitchFamily="18" charset="0"/>
              </a:rPr>
              <a:t>-Placed on the floor.</a:t>
            </a:r>
          </a:p>
          <a:p>
            <a:pPr marL="0" indent="0" algn="l" rtl="0">
              <a:buNone/>
            </a:pPr>
            <a:r>
              <a:rPr lang="en-US" dirty="0">
                <a:latin typeface="Times New Roman" panose="02020603050405020304" pitchFamily="18" charset="0"/>
                <a:cs typeface="Times New Roman" panose="02020603050405020304" pitchFamily="18" charset="0"/>
              </a:rPr>
              <a:t>-Rectangular ground or semi-ground tank.</a:t>
            </a:r>
          </a:p>
          <a:p>
            <a:pPr marL="0" indent="0" algn="l" rtl="0">
              <a:buNone/>
            </a:pPr>
            <a:r>
              <a:rPr lang="en-US" dirty="0">
                <a:latin typeface="Times New Roman" panose="02020603050405020304" pitchFamily="18" charset="0"/>
                <a:cs typeface="Times New Roman" panose="02020603050405020304" pitchFamily="18" charset="0"/>
              </a:rPr>
              <a:t>-A ground or semi-ground circular tank</a:t>
            </a:r>
            <a:endParaRPr lang="en-US" sz="14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lgn="l" rtl="0">
              <a:buNone/>
            </a:pPr>
            <a:endParaRPr lang="en-US" sz="2000" dirty="0">
              <a:latin typeface="Times New Roman" panose="02020603050405020304" pitchFamily="18" charset="0"/>
              <a:cs typeface="Times New Roman" panose="02020603050405020304" pitchFamily="18" charset="0"/>
            </a:endParaRPr>
          </a:p>
          <a:p>
            <a:pPr marL="0" indent="0" algn="l" rtl="0">
              <a:buNone/>
            </a:pPr>
            <a:endParaRPr lang="en-US" sz="2000" dirty="0">
              <a:latin typeface="Times New Roman" panose="02020603050405020304" pitchFamily="18" charset="0"/>
              <a:cs typeface="Times New Roman" panose="02020603050405020304" pitchFamily="18" charset="0"/>
            </a:endParaRPr>
          </a:p>
          <a:p>
            <a:pPr marL="0" indent="0" algn="l" rtl="0">
              <a:buNone/>
            </a:pPr>
            <a:endParaRPr lang="en-US" sz="2000" dirty="0">
              <a:latin typeface="Times New Roman" panose="02020603050405020304" pitchFamily="18" charset="0"/>
              <a:cs typeface="Times New Roman" panose="02020603050405020304" pitchFamily="18" charset="0"/>
            </a:endParaRPr>
          </a:p>
          <a:p>
            <a:pPr marL="0" indent="0" algn="l" rtl="0">
              <a:buNone/>
            </a:pPr>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1296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448B099-CA9D-4F10-9728-C8A6D39C1792}"/>
              </a:ext>
            </a:extLst>
          </p:cNvPr>
          <p:cNvSpPr>
            <a:spLocks noGrp="1"/>
          </p:cNvSpPr>
          <p:nvPr>
            <p:ph type="title"/>
          </p:nvPr>
        </p:nvSpPr>
        <p:spPr/>
        <p:txBody>
          <a:bodyPr/>
          <a:lstStyle/>
          <a:p>
            <a:pPr rtl="0"/>
            <a:r>
              <a:rPr lang="en-US" b="1" dirty="0">
                <a:solidFill>
                  <a:srgbClr val="0070C0"/>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Literature Review </a:t>
            </a:r>
            <a:endParaRPr lang="ar-JO"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F535B6FB-2E24-474C-A7A1-552A45403D22}"/>
              </a:ext>
            </a:extLst>
          </p:cNvPr>
          <p:cNvSpPr>
            <a:spLocks noGrp="1"/>
          </p:cNvSpPr>
          <p:nvPr>
            <p:ph idx="1"/>
          </p:nvPr>
        </p:nvSpPr>
        <p:spPr>
          <a:xfrm>
            <a:off x="2589212" y="1404851"/>
            <a:ext cx="8649595" cy="4506371"/>
          </a:xfrm>
        </p:spPr>
        <p:txBody>
          <a:bodyPr/>
          <a:lstStyle/>
          <a:p>
            <a:pPr algn="l" rtl="0"/>
            <a:r>
              <a:rPr lang="en-US" sz="2000" b="1" u="sng" dirty="0">
                <a:solidFill>
                  <a:srgbClr val="0070C0"/>
                </a:solidFill>
                <a:latin typeface="Times New Roman" panose="02020603050405020304" pitchFamily="18" charset="0"/>
                <a:cs typeface="Times New Roman" panose="02020603050405020304" pitchFamily="18" charset="0"/>
              </a:rPr>
              <a:t>History:</a:t>
            </a:r>
          </a:p>
          <a:p>
            <a:pPr marL="0" indent="0" algn="l" rtl="0">
              <a:buNone/>
            </a:pP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Throughout history,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wood</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ceramic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and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stone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tanks have been used as water tanks. </a:t>
            </a:r>
          </a:p>
          <a:p>
            <a:pPr marL="0" indent="0" algn="l" rtl="0">
              <a:buNone/>
            </a:pP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These tanks were all naturally occurring and some man made and a few of these tanks are still in service. </a:t>
            </a:r>
          </a:p>
          <a:p>
            <a:pPr marL="0" indent="0" algn="l" rtl="0">
              <a:buNone/>
            </a:pP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The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Indus Valley</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Civilization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(3000–1500 BC) made use of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hlinkClick r:id="rId7">
                  <a:extLst>
                    <a:ext uri="{A12FA001-AC4F-418D-AE19-62706E023703}">
                      <ahyp:hlinkClr xmlns:ahyp="http://schemas.microsoft.com/office/drawing/2018/hyperlinkcolor" val="tx"/>
                    </a:ext>
                  </a:extLst>
                </a:hlinkClick>
              </a:rPr>
              <a:t>granaries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and water tanks.</a:t>
            </a:r>
          </a:p>
          <a:p>
            <a:pPr marL="0" indent="0" algn="l" rtl="0">
              <a:buNone/>
            </a:pP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hlinkClick r:id="rId8">
                  <a:extLst>
                    <a:ext uri="{A12FA001-AC4F-418D-AE19-62706E023703}">
                      <ahyp:hlinkClr xmlns:ahyp="http://schemas.microsoft.com/office/drawing/2018/hyperlinkcolor" val="tx"/>
                    </a:ext>
                  </a:extLst>
                </a:hlinkClick>
              </a:rPr>
              <a:t>Medieval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castles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needed water tanks for the defenders to withstand a siege. </a:t>
            </a:r>
          </a:p>
          <a:p>
            <a:pPr marL="0" indent="0" algn="l" rtl="0">
              <a:buNone/>
            </a:pP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A wooden water tank found at the </a:t>
            </a:r>
            <a:r>
              <a:rPr lang="en-US" sz="2000" dirty="0" err="1">
                <a:solidFill>
                  <a:schemeClr val="tx1">
                    <a:lumMod val="95000"/>
                    <a:lumOff val="5000"/>
                  </a:schemeClr>
                </a:solidFill>
                <a:latin typeface="Times New Roman" panose="02020603050405020304" pitchFamily="18" charset="0"/>
                <a:cs typeface="Times New Roman" panose="02020603050405020304" pitchFamily="18" charset="0"/>
                <a:hlinkClick r:id="rId10">
                  <a:extLst>
                    <a:ext uri="{A12FA001-AC4F-418D-AE19-62706E023703}">
                      <ahyp:hlinkClr xmlns:ahyp="http://schemas.microsoft.com/office/drawing/2018/hyperlinkcolor" val="tx"/>
                    </a:ext>
                  </a:extLst>
                </a:hlinkClick>
              </a:rPr>
              <a:t>Ano</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hlinkClick r:id="rId10">
                  <a:extLst>
                    <a:ext uri="{A12FA001-AC4F-418D-AE19-62706E023703}">
                      <ahyp:hlinkClr xmlns:ahyp="http://schemas.microsoft.com/office/drawing/2018/hyperlinkcolor" val="tx"/>
                    </a:ext>
                  </a:extLst>
                </a:hlinkClick>
              </a:rPr>
              <a:t> Nuevo State</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hlinkClick r:id="rId10">
                  <a:extLst>
                    <a:ext uri="{A12FA001-AC4F-418D-AE19-62706E023703}">
                      <ahyp:hlinkClr xmlns:ahyp="http://schemas.microsoft.com/office/drawing/2018/hyperlinkcolor" val="tx"/>
                    </a:ext>
                  </a:extLst>
                </a:hlinkClick>
              </a:rPr>
              <a:t>Reserve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hlinkClick r:id="rId11">
                  <a:extLst>
                    <a:ext uri="{A12FA001-AC4F-418D-AE19-62706E023703}">
                      <ahyp:hlinkClr xmlns:ahyp="http://schemas.microsoft.com/office/drawing/2018/hyperlinkcolor" val="tx"/>
                    </a:ext>
                  </a:extLst>
                </a:hlinkClick>
              </a:rPr>
              <a:t>California</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 was restored to functionality after being found completely overgrown. It had been built in 1884</a:t>
            </a:r>
            <a:r>
              <a:rPr lang="en-US" dirty="0"/>
              <a:t>.</a:t>
            </a:r>
          </a:p>
          <a:p>
            <a:pPr marL="0" indent="0" algn="l" rtl="0">
              <a:buNone/>
            </a:pPr>
            <a:endParaRPr lang="en-US" sz="2000" b="1" u="sng" dirty="0">
              <a:solidFill>
                <a:srgbClr val="0070C0"/>
              </a:solidFill>
              <a:latin typeface="Times New Roman" panose="02020603050405020304" pitchFamily="18" charset="0"/>
              <a:cs typeface="Times New Roman" panose="02020603050405020304" pitchFamily="18" charset="0"/>
            </a:endParaRPr>
          </a:p>
          <a:p>
            <a:pPr marL="0" indent="0" algn="l" rtl="0">
              <a:buNone/>
            </a:pPr>
            <a:endParaRPr lang="ar-JO" b="1" u="sng"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6025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35CB596-7C25-4D86-8B3A-A51A428886B9}"/>
              </a:ext>
            </a:extLst>
          </p:cNvPr>
          <p:cNvSpPr>
            <a:spLocks noGrp="1"/>
          </p:cNvSpPr>
          <p:nvPr>
            <p:ph type="title"/>
          </p:nvPr>
        </p:nvSpPr>
        <p:spPr/>
        <p:txBody>
          <a:bodyPr>
            <a:normAutofit fontScale="90000"/>
          </a:bodyPr>
          <a:lstStyle/>
          <a:p>
            <a:r>
              <a:rPr lang="en-US" sz="2200" b="1" dirty="0">
                <a:latin typeface="Times New Roman" panose="02020603050405020304" pitchFamily="18" charset="0"/>
                <a:cs typeface="Times New Roman" panose="02020603050405020304" pitchFamily="18" charset="0"/>
              </a:rPr>
              <a:t>The following table , types water tank based on their location and shapes:</a:t>
            </a:r>
            <a:br>
              <a:rPr lang="en-US" dirty="0"/>
            </a:br>
            <a:endParaRPr lang="ar-JO" dirty="0"/>
          </a:p>
        </p:txBody>
      </p:sp>
      <p:graphicFrame>
        <p:nvGraphicFramePr>
          <p:cNvPr id="5" name="عنصر 4">
            <a:extLst>
              <a:ext uri="{FF2B5EF4-FFF2-40B4-BE49-F238E27FC236}">
                <a16:creationId xmlns:a16="http://schemas.microsoft.com/office/drawing/2014/main" id="{34399F93-D501-48A8-A38B-73AD5C9B8124}"/>
              </a:ext>
            </a:extLst>
          </p:cNvPr>
          <p:cNvGraphicFramePr>
            <a:graphicFrameLocks noChangeAspect="1"/>
          </p:cNvGraphicFramePr>
          <p:nvPr>
            <p:extLst>
              <p:ext uri="{D42A27DB-BD31-4B8C-83A1-F6EECF244321}">
                <p14:modId xmlns:p14="http://schemas.microsoft.com/office/powerpoint/2010/main" val="2624429264"/>
              </p:ext>
            </p:extLst>
          </p:nvPr>
        </p:nvGraphicFramePr>
        <p:xfrm>
          <a:off x="2409824" y="1471354"/>
          <a:ext cx="9655847" cy="4762536"/>
        </p:xfrm>
        <a:graphic>
          <a:graphicData uri="http://schemas.openxmlformats.org/presentationml/2006/ole">
            <mc:AlternateContent xmlns:mc="http://schemas.openxmlformats.org/markup-compatibility/2006">
              <mc:Choice xmlns:v="urn:schemas-microsoft-com:vml" Requires="v">
                <p:oleObj spid="_x0000_s3118" name="Document" r:id="rId3" imgW="7372990" imgH="2274202" progId="Word.Document.12">
                  <p:embed/>
                </p:oleObj>
              </mc:Choice>
              <mc:Fallback>
                <p:oleObj name="Document" r:id="rId3" imgW="7372990" imgH="2274202" progId="Word.Document.12">
                  <p:embed/>
                  <p:pic>
                    <p:nvPicPr>
                      <p:cNvPr id="0" name=""/>
                      <p:cNvPicPr/>
                      <p:nvPr/>
                    </p:nvPicPr>
                    <p:blipFill>
                      <a:blip r:embed="rId4"/>
                      <a:stretch>
                        <a:fillRect/>
                      </a:stretch>
                    </p:blipFill>
                    <p:spPr>
                      <a:xfrm>
                        <a:off x="2409824" y="1471354"/>
                        <a:ext cx="9655847" cy="4762536"/>
                      </a:xfrm>
                      <a:prstGeom prst="rect">
                        <a:avLst/>
                      </a:prstGeom>
                    </p:spPr>
                  </p:pic>
                </p:oleObj>
              </mc:Fallback>
            </mc:AlternateContent>
          </a:graphicData>
        </a:graphic>
      </p:graphicFrame>
    </p:spTree>
    <p:extLst>
      <p:ext uri="{BB962C8B-B14F-4D97-AF65-F5344CB8AC3E}">
        <p14:creationId xmlns:p14="http://schemas.microsoft.com/office/powerpoint/2010/main" val="2560941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6610944-06CC-4322-A330-6049BB621D18}"/>
              </a:ext>
            </a:extLst>
          </p:cNvPr>
          <p:cNvSpPr>
            <a:spLocks noGrp="1"/>
          </p:cNvSpPr>
          <p:nvPr>
            <p:ph type="title"/>
          </p:nvPr>
        </p:nvSpPr>
        <p:spPr>
          <a:xfrm>
            <a:off x="2592925" y="624110"/>
            <a:ext cx="8911687" cy="739177"/>
          </a:xfrm>
        </p:spPr>
        <p:txBody>
          <a:bodyPr/>
          <a:lstStyle/>
          <a:p>
            <a:pPr rtl="0"/>
            <a:r>
              <a:rPr lang="en-US" b="1" u="sng" dirty="0">
                <a:solidFill>
                  <a:srgbClr val="0070C0"/>
                </a:solidFill>
                <a:latin typeface="Times New Roman" panose="02020603050405020304" pitchFamily="18" charset="0"/>
                <a:cs typeface="Times New Roman" panose="02020603050405020304" pitchFamily="18" charset="0"/>
              </a:rPr>
              <a:t>Site Description</a:t>
            </a:r>
            <a:endParaRPr lang="ar-JO" u="sng"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1E3B847E-1002-4B74-9DC7-8D02EE03B579}"/>
              </a:ext>
            </a:extLst>
          </p:cNvPr>
          <p:cNvSpPr>
            <a:spLocks noGrp="1"/>
          </p:cNvSpPr>
          <p:nvPr>
            <p:ph idx="1"/>
          </p:nvPr>
        </p:nvSpPr>
        <p:spPr>
          <a:xfrm>
            <a:off x="2286001" y="1612669"/>
            <a:ext cx="9501446" cy="4298553"/>
          </a:xfrm>
        </p:spPr>
        <p:txBody>
          <a:bodyPr>
            <a:normAutofit/>
          </a:bodyPr>
          <a:lstStyle/>
          <a:p>
            <a:pPr marL="0" indent="0" algn="l" rtl="0">
              <a:buNone/>
            </a:pPr>
            <a:endParaRPr lang="en-US" sz="3200" dirty="0">
              <a:latin typeface="Times New Roman" panose="02020603050405020304" pitchFamily="18" charset="0"/>
              <a:cs typeface="Times New Roman" panose="02020603050405020304" pitchFamily="18" charset="0"/>
            </a:endParaRPr>
          </a:p>
          <a:p>
            <a:pPr marL="0" indent="0" algn="l" rtl="0">
              <a:buNone/>
            </a:pPr>
            <a:r>
              <a:rPr lang="en-US" sz="2800" dirty="0">
                <a:latin typeface="Times New Roman" panose="02020603050405020304" pitchFamily="18" charset="0"/>
                <a:cs typeface="Times New Roman" panose="02020603050405020304" pitchFamily="18" charset="0"/>
              </a:rPr>
              <a:t>This report presents the outcome of the site investigations carried</a:t>
            </a:r>
          </a:p>
          <a:p>
            <a:pPr marL="0" indent="0" algn="l" rtl="0">
              <a:buNone/>
            </a:pPr>
            <a:r>
              <a:rPr lang="en-US" sz="2800" dirty="0">
                <a:latin typeface="Times New Roman" panose="02020603050405020304" pitchFamily="18" charset="0"/>
                <a:cs typeface="Times New Roman" panose="02020603050405020304" pitchFamily="18" charset="0"/>
              </a:rPr>
              <a:t> out for the proposed construction site of the Water Tank at the</a:t>
            </a:r>
          </a:p>
          <a:p>
            <a:pPr marL="0" indent="0" algn="l" rtl="0">
              <a:buNone/>
            </a:pPr>
            <a:r>
              <a:rPr lang="en-US" sz="2800" dirty="0">
                <a:latin typeface="Times New Roman" panose="02020603050405020304" pitchFamily="18" charset="0"/>
                <a:cs typeface="Times New Roman" panose="02020603050405020304" pitchFamily="18" charset="0"/>
              </a:rPr>
              <a:t> northern mountain in the city of Nablus.</a:t>
            </a:r>
          </a:p>
          <a:p>
            <a:pPr marL="0" indent="0" algn="l" rtl="0">
              <a:buNone/>
            </a:pPr>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3250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60F0F1D-59FD-46B6-BB67-A60DBEFEEE4C}"/>
              </a:ext>
            </a:extLst>
          </p:cNvPr>
          <p:cNvSpPr>
            <a:spLocks noGrp="1"/>
          </p:cNvSpPr>
          <p:nvPr>
            <p:ph type="title"/>
          </p:nvPr>
        </p:nvSpPr>
        <p:spPr/>
        <p:txBody>
          <a:bodyPr/>
          <a:lstStyle/>
          <a:p>
            <a:r>
              <a:rPr lang="en-US" sz="3200" b="1" u="sng" dirty="0">
                <a:solidFill>
                  <a:srgbClr val="0070C0"/>
                </a:solidFill>
                <a:latin typeface="Times New Roman" panose="02020603050405020304" pitchFamily="18" charset="0"/>
                <a:cs typeface="Times New Roman" panose="02020603050405020304" pitchFamily="18" charset="0"/>
              </a:rPr>
              <a:t>Location Description:</a:t>
            </a:r>
            <a:br>
              <a:rPr lang="en-US" b="1" dirty="0"/>
            </a:br>
            <a:endParaRPr lang="ar-JO" dirty="0"/>
          </a:p>
        </p:txBody>
      </p:sp>
      <p:sp>
        <p:nvSpPr>
          <p:cNvPr id="3" name="عنصر نائب للمحتوى 2">
            <a:extLst>
              <a:ext uri="{FF2B5EF4-FFF2-40B4-BE49-F238E27FC236}">
                <a16:creationId xmlns:a16="http://schemas.microsoft.com/office/drawing/2014/main" id="{2CC1CA9D-3857-4D62-9CBE-C7ABC34DFD98}"/>
              </a:ext>
            </a:extLst>
          </p:cNvPr>
          <p:cNvSpPr>
            <a:spLocks noGrp="1"/>
          </p:cNvSpPr>
          <p:nvPr>
            <p:ph idx="1"/>
          </p:nvPr>
        </p:nvSpPr>
        <p:spPr/>
        <p:txBody>
          <a:bodyPr/>
          <a:lstStyle/>
          <a:p>
            <a:pPr algn="l" rtl="0"/>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The project objective is Distributing water from the water line coming from the water tank on </a:t>
            </a:r>
            <a:r>
              <a:rPr lang="en-US" sz="2000" dirty="0" err="1">
                <a:solidFill>
                  <a:schemeClr val="tx1">
                    <a:lumMod val="95000"/>
                    <a:lumOff val="5000"/>
                  </a:schemeClr>
                </a:solidFill>
                <a:latin typeface="Times New Roman" panose="02020603050405020304" pitchFamily="18" charset="0"/>
                <a:cs typeface="Times New Roman" panose="02020603050405020304" pitchFamily="18" charset="0"/>
              </a:rPr>
              <a:t>Asira</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 Street to the village Aladdin area and An-Najah National University Hospital area with appropriate pressure.</a:t>
            </a:r>
          </a:p>
          <a:p>
            <a:pPr marL="0" indent="0" algn="l" rtl="0">
              <a:buNone/>
            </a:pPr>
            <a:endParaRPr lang="en-US" sz="2000" dirty="0">
              <a:solidFill>
                <a:schemeClr val="tx1">
                  <a:lumMod val="95000"/>
                  <a:lumOff val="5000"/>
                </a:schemeClr>
              </a:solidFill>
              <a:latin typeface="Times New Roman" panose="02020603050405020304" pitchFamily="18" charset="0"/>
              <a:cs typeface="Times New Roman" panose="02020603050405020304" pitchFamily="18" charset="0"/>
            </a:endParaRPr>
          </a:p>
          <a:p>
            <a:pPr algn="l" rtl="0"/>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The proposed construction site of the Water Tank is located at </a:t>
            </a:r>
            <a:r>
              <a:rPr lang="en-US" sz="2000" dirty="0" err="1">
                <a:solidFill>
                  <a:schemeClr val="tx1">
                    <a:lumMod val="95000"/>
                    <a:lumOff val="5000"/>
                  </a:schemeClr>
                </a:solidFill>
                <a:latin typeface="Times New Roman" panose="02020603050405020304" pitchFamily="18" charset="0"/>
                <a:cs typeface="Times New Roman" panose="02020603050405020304" pitchFamily="18" charset="0"/>
              </a:rPr>
              <a:t>at</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 the northern mountain in the city of Nablus</a:t>
            </a:r>
            <a:r>
              <a:rPr lang="ar-SA" sz="20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GB" sz="2000" dirty="0">
                <a:solidFill>
                  <a:schemeClr val="tx1">
                    <a:lumMod val="95000"/>
                    <a:lumOff val="5000"/>
                  </a:schemeClr>
                </a:solidFill>
                <a:latin typeface="Times New Roman" panose="02020603050405020304" pitchFamily="18" charset="0"/>
                <a:cs typeface="Times New Roman" panose="02020603050405020304" pitchFamily="18" charset="0"/>
              </a:rPr>
              <a:t>In the lands of </a:t>
            </a:r>
            <a:r>
              <a:rPr lang="en-GB" sz="2000" dirty="0" err="1">
                <a:solidFill>
                  <a:schemeClr val="tx1">
                    <a:lumMod val="95000"/>
                    <a:lumOff val="5000"/>
                  </a:schemeClr>
                </a:solidFill>
                <a:latin typeface="Times New Roman" panose="02020603050405020304" pitchFamily="18" charset="0"/>
                <a:cs typeface="Times New Roman" panose="02020603050405020304" pitchFamily="18" charset="0"/>
              </a:rPr>
              <a:t>Asira</a:t>
            </a:r>
            <a:r>
              <a:rPr lang="en-GB" sz="20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GB" sz="2000" dirty="0" err="1">
                <a:solidFill>
                  <a:schemeClr val="tx1">
                    <a:lumMod val="95000"/>
                    <a:lumOff val="5000"/>
                  </a:schemeClr>
                </a:solidFill>
                <a:latin typeface="Times New Roman" panose="02020603050405020304" pitchFamily="18" charset="0"/>
                <a:cs typeface="Times New Roman" panose="02020603050405020304" pitchFamily="18" charset="0"/>
              </a:rPr>
              <a:t>Alshamalia</a:t>
            </a:r>
            <a:r>
              <a:rPr lang="en-GB" sz="2000" dirty="0">
                <a:solidFill>
                  <a:schemeClr val="tx1">
                    <a:lumMod val="95000"/>
                    <a:lumOff val="5000"/>
                  </a:schemeClr>
                </a:solidFill>
                <a:latin typeface="Times New Roman" panose="02020603050405020304" pitchFamily="18" charset="0"/>
                <a:cs typeface="Times New Roman" panose="02020603050405020304" pitchFamily="18" charset="0"/>
              </a:rPr>
              <a:t>), parcel No.14 and segment No.29 .</a:t>
            </a:r>
          </a:p>
          <a:p>
            <a:pPr marL="0" indent="0" algn="l" rtl="0">
              <a:buNone/>
            </a:pPr>
            <a:endParaRPr lang="en-US" sz="2000" dirty="0">
              <a:solidFill>
                <a:schemeClr val="tx1">
                  <a:lumMod val="95000"/>
                  <a:lumOff val="5000"/>
                </a:schemeClr>
              </a:solidFill>
              <a:latin typeface="Times New Roman" panose="02020603050405020304" pitchFamily="18" charset="0"/>
              <a:cs typeface="Times New Roman" panose="02020603050405020304" pitchFamily="18" charset="0"/>
            </a:endParaRPr>
          </a:p>
          <a:p>
            <a:pPr algn="l" rtl="0"/>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The site is located at highest level in the mountain approximately (714m EMSL). </a:t>
            </a:r>
          </a:p>
          <a:p>
            <a:pPr algn="l" rtl="0"/>
            <a:endParaRPr lang="en-US" dirty="0"/>
          </a:p>
          <a:p>
            <a:pPr marL="0" indent="0" algn="l" rtl="0">
              <a:buNone/>
            </a:pPr>
            <a:endParaRPr lang="ar-JO" dirty="0"/>
          </a:p>
        </p:txBody>
      </p:sp>
    </p:spTree>
    <p:extLst>
      <p:ext uri="{BB962C8B-B14F-4D97-AF65-F5344CB8AC3E}">
        <p14:creationId xmlns:p14="http://schemas.microsoft.com/office/powerpoint/2010/main" val="1559371431"/>
      </p:ext>
    </p:extLst>
  </p:cSld>
  <p:clrMapOvr>
    <a:masterClrMapping/>
  </p:clrMapOvr>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182</TotalTime>
  <Words>1148</Words>
  <Application>Microsoft Office PowerPoint</Application>
  <PresentationFormat>شاشة عريضة</PresentationFormat>
  <Paragraphs>140</Paragraphs>
  <Slides>25</Slides>
  <Notes>0</Notes>
  <HiddenSlides>0</HiddenSlides>
  <MMClips>0</MMClips>
  <ScaleCrop>false</ScaleCrop>
  <HeadingPairs>
    <vt:vector size="8" baseType="variant">
      <vt:variant>
        <vt:lpstr>الخطوط المستخدمة</vt:lpstr>
      </vt:variant>
      <vt:variant>
        <vt:i4>7</vt:i4>
      </vt:variant>
      <vt:variant>
        <vt:lpstr>نسق</vt:lpstr>
      </vt:variant>
      <vt:variant>
        <vt:i4>1</vt:i4>
      </vt:variant>
      <vt:variant>
        <vt:lpstr>خوادم OLE مضمنة</vt:lpstr>
      </vt:variant>
      <vt:variant>
        <vt:i4>1</vt:i4>
      </vt:variant>
      <vt:variant>
        <vt:lpstr>عناوين الشرائح</vt:lpstr>
      </vt:variant>
      <vt:variant>
        <vt:i4>25</vt:i4>
      </vt:variant>
    </vt:vector>
  </HeadingPairs>
  <TitlesOfParts>
    <vt:vector size="34" baseType="lpstr">
      <vt:lpstr>Arial</vt:lpstr>
      <vt:lpstr>Calibri</vt:lpstr>
      <vt:lpstr>Century Gothic</vt:lpstr>
      <vt:lpstr>Tahoma</vt:lpstr>
      <vt:lpstr>Times New Roman</vt:lpstr>
      <vt:lpstr>Wingdings</vt:lpstr>
      <vt:lpstr>Wingdings 3</vt:lpstr>
      <vt:lpstr>ربطة</vt:lpstr>
      <vt:lpstr>Document</vt:lpstr>
      <vt:lpstr>عرض تقديمي في PowerPoint</vt:lpstr>
      <vt:lpstr>Contents of this project report:</vt:lpstr>
      <vt:lpstr>General information about this project:</vt:lpstr>
      <vt:lpstr>General information about this project:</vt:lpstr>
      <vt:lpstr>Introduction: </vt:lpstr>
      <vt:lpstr>Literature Review </vt:lpstr>
      <vt:lpstr>The following table , types water tank based on their location and shapes: </vt:lpstr>
      <vt:lpstr>Site Description</vt:lpstr>
      <vt:lpstr>Location Description: </vt:lpstr>
      <vt:lpstr>The purpose of this site investigation:</vt:lpstr>
      <vt:lpstr>BEARING CAPACITY ANALYSIS</vt:lpstr>
      <vt:lpstr>SELECTION OF FOUNDATION TYPE:</vt:lpstr>
      <vt:lpstr>Design of water tank:</vt:lpstr>
      <vt:lpstr>In this project, we designed two types of water tanks: </vt:lpstr>
      <vt:lpstr>Cylindrical water tank Design:</vt:lpstr>
      <vt:lpstr>Cylindrical water tank Design:</vt:lpstr>
      <vt:lpstr>Cylindrical water tank Design:</vt:lpstr>
      <vt:lpstr>2-)Cubic water tank Design: </vt:lpstr>
      <vt:lpstr>Cubic water tank Design:</vt:lpstr>
      <vt:lpstr>Cubic water tank Design</vt:lpstr>
      <vt:lpstr>Cubic water tank Design:</vt:lpstr>
      <vt:lpstr>Load Analysis</vt:lpstr>
      <vt:lpstr>Concrete requirements:</vt:lpstr>
      <vt:lpstr>Types of loads: </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hp</dc:creator>
  <cp:lastModifiedBy>hp</cp:lastModifiedBy>
  <cp:revision>49</cp:revision>
  <dcterms:created xsi:type="dcterms:W3CDTF">2022-01-15T16:13:48Z</dcterms:created>
  <dcterms:modified xsi:type="dcterms:W3CDTF">2022-01-16T09:05:35Z</dcterms:modified>
</cp:coreProperties>
</file>