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9" r:id="rId31"/>
    <p:sldId id="287" r:id="rId32"/>
    <p:sldId id="288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38" r:id="rId41"/>
    <p:sldId id="336" r:id="rId42"/>
    <p:sldId id="337" r:id="rId43"/>
    <p:sldId id="335" r:id="rId44"/>
    <p:sldId id="331" r:id="rId45"/>
    <p:sldId id="334" r:id="rId46"/>
    <p:sldId id="333" r:id="rId47"/>
    <p:sldId id="332" r:id="rId48"/>
    <p:sldId id="330" r:id="rId49"/>
    <p:sldId id="329" r:id="rId50"/>
    <p:sldId id="328" r:id="rId51"/>
    <p:sldId id="327" r:id="rId52"/>
    <p:sldId id="326" r:id="rId53"/>
    <p:sldId id="325" r:id="rId54"/>
    <p:sldId id="324" r:id="rId55"/>
    <p:sldId id="323" r:id="rId56"/>
    <p:sldId id="322" r:id="rId57"/>
    <p:sldId id="321" r:id="rId58"/>
    <p:sldId id="320" r:id="rId59"/>
    <p:sldId id="319" r:id="rId60"/>
    <p:sldId id="318" r:id="rId61"/>
    <p:sldId id="311" r:id="rId62"/>
    <p:sldId id="317" r:id="rId63"/>
    <p:sldId id="316" r:id="rId64"/>
    <p:sldId id="315" r:id="rId65"/>
    <p:sldId id="314" r:id="rId66"/>
    <p:sldId id="313" r:id="rId67"/>
    <p:sldId id="312" r:id="rId68"/>
    <p:sldId id="309" r:id="rId69"/>
    <p:sldId id="310" r:id="rId70"/>
    <p:sldId id="339" r:id="rId71"/>
    <p:sldId id="340" r:id="rId72"/>
    <p:sldId id="341" r:id="rId73"/>
    <p:sldId id="290" r:id="rId74"/>
    <p:sldId id="291" r:id="rId75"/>
    <p:sldId id="292" r:id="rId76"/>
    <p:sldId id="293" r:id="rId77"/>
    <p:sldId id="294" r:id="rId78"/>
    <p:sldId id="295" r:id="rId79"/>
    <p:sldId id="296" r:id="rId80"/>
    <p:sldId id="297" r:id="rId81"/>
    <p:sldId id="342" r:id="rId82"/>
    <p:sldId id="343" r:id="rId83"/>
    <p:sldId id="344" r:id="rId84"/>
    <p:sldId id="345" r:id="rId85"/>
    <p:sldId id="346" r:id="rId86"/>
    <p:sldId id="347" r:id="rId87"/>
    <p:sldId id="348" r:id="rId88"/>
    <p:sldId id="349" r:id="rId89"/>
    <p:sldId id="350" r:id="rId90"/>
    <p:sldId id="351" r:id="rId91"/>
    <p:sldId id="352" r:id="rId92"/>
    <p:sldId id="353" r:id="rId93"/>
    <p:sldId id="354" r:id="rId94"/>
    <p:sldId id="355" r:id="rId95"/>
    <p:sldId id="356" r:id="rId96"/>
    <p:sldId id="357" r:id="rId97"/>
    <p:sldId id="358" r:id="rId98"/>
    <p:sldId id="359" r:id="rId99"/>
    <p:sldId id="360" r:id="rId100"/>
    <p:sldId id="361" r:id="rId101"/>
    <p:sldId id="362" r:id="rId102"/>
    <p:sldId id="363" r:id="rId103"/>
    <p:sldId id="364" r:id="rId104"/>
    <p:sldId id="365" r:id="rId105"/>
    <p:sldId id="375" r:id="rId106"/>
    <p:sldId id="376" r:id="rId107"/>
    <p:sldId id="377" r:id="rId108"/>
    <p:sldId id="378" r:id="rId109"/>
    <p:sldId id="379" r:id="rId110"/>
    <p:sldId id="380" r:id="rId111"/>
    <p:sldId id="381" r:id="rId112"/>
    <p:sldId id="382" r:id="rId113"/>
    <p:sldId id="366" r:id="rId114"/>
    <p:sldId id="367" r:id="rId115"/>
    <p:sldId id="368" r:id="rId116"/>
    <p:sldId id="369" r:id="rId117"/>
    <p:sldId id="370" r:id="rId118"/>
    <p:sldId id="371" r:id="rId119"/>
    <p:sldId id="372" r:id="rId120"/>
    <p:sldId id="374" r:id="rId1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7" d="100"/>
          <a:sy n="77" d="100"/>
        </p:scale>
        <p:origin x="16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F5872-852F-451B-A2A6-4CE75405491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1DF84-458A-41ED-B182-F8FD902279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649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1DF84-458A-41ED-B182-F8FD9022797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021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825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62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4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7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87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15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41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66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22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159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7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BF8F9-2D67-4EFC-931B-EC162D1A7779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98E88-8A3E-4ADC-9754-1C5B7D4489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1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7.png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8.png"/></Relationships>
</file>

<file path=ppt/slides/_rels/slide102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9.png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7" Type="http://schemas.openxmlformats.org/officeDocument/2006/relationships/image" Target="../media/image18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4.png"/><Relationship Id="rId5" Type="http://schemas.openxmlformats.org/officeDocument/2006/relationships/image" Target="../media/image183.png"/><Relationship Id="rId4" Type="http://schemas.openxmlformats.org/officeDocument/2006/relationships/image" Target="../media/image182.png"/></Relationships>
</file>

<file path=ppt/slides/_rels/slide10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8.png"/><Relationship Id="rId5" Type="http://schemas.openxmlformats.org/officeDocument/2006/relationships/image" Target="../media/image187.png"/><Relationship Id="rId4" Type="http://schemas.openxmlformats.org/officeDocument/2006/relationships/image" Target="../media/image186.png"/></Relationships>
</file>

<file path=ppt/slides/_rels/slide10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0.png"/><Relationship Id="rId4" Type="http://schemas.openxmlformats.org/officeDocument/2006/relationships/image" Target="../media/image189.png"/></Relationships>
</file>

<file path=ppt/slides/_rels/slide10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2.png"/><Relationship Id="rId4" Type="http://schemas.openxmlformats.org/officeDocument/2006/relationships/image" Target="../media/image191.png"/></Relationships>
</file>

<file path=ppt/slides/_rels/slide10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1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5.png"/><Relationship Id="rId4" Type="http://schemas.openxmlformats.org/officeDocument/2006/relationships/image" Target="../media/image194.png"/></Relationships>
</file>

<file path=ppt/slides/_rels/slide11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7.png"/><Relationship Id="rId4" Type="http://schemas.openxmlformats.org/officeDocument/2006/relationships/image" Target="../media/image196.png"/></Relationships>
</file>

<file path=ppt/slides/_rels/slide112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8.png"/></Relationships>
</file>

<file path=ppt/slides/_rels/slide11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7" Type="http://schemas.openxmlformats.org/officeDocument/2006/relationships/image" Target="../media/image20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1.png"/><Relationship Id="rId5" Type="http://schemas.openxmlformats.org/officeDocument/2006/relationships/image" Target="../media/image200.png"/><Relationship Id="rId4" Type="http://schemas.openxmlformats.org/officeDocument/2006/relationships/image" Target="../media/image199.png"/></Relationships>
</file>

<file path=ppt/slides/_rels/slide11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4.png"/><Relationship Id="rId4" Type="http://schemas.openxmlformats.org/officeDocument/2006/relationships/image" Target="../media/image203.png"/></Relationships>
</file>

<file path=ppt/slides/_rels/slide11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5.png"/></Relationships>
</file>

<file path=ppt/slides/_rels/slide116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7.png"/><Relationship Id="rId4" Type="http://schemas.openxmlformats.org/officeDocument/2006/relationships/image" Target="../media/image206.png"/></Relationships>
</file>

<file path=ppt/slides/_rels/slide11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9.png"/><Relationship Id="rId4" Type="http://schemas.openxmlformats.org/officeDocument/2006/relationships/image" Target="../media/image208.png"/></Relationships>
</file>

<file path=ppt/slides/_rels/slide11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1.png"/><Relationship Id="rId4" Type="http://schemas.openxmlformats.org/officeDocument/2006/relationships/image" Target="../media/image210.png"/></Relationships>
</file>

<file path=ppt/slides/_rels/slide11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12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1.wdp"/><Relationship Id="rId5" Type="http://schemas.openxmlformats.org/officeDocument/2006/relationships/image" Target="../media/image16.png"/><Relationship Id="rId4" Type="http://schemas.microsoft.com/office/2007/relationships/hdphoto" Target="../media/hdphoto10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5" Type="http://schemas.openxmlformats.org/officeDocument/2006/relationships/image" Target="../media/image18.png"/><Relationship Id="rId4" Type="http://schemas.microsoft.com/office/2007/relationships/hdphoto" Target="../media/hdphoto1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5.wdp"/><Relationship Id="rId5" Type="http://schemas.openxmlformats.org/officeDocument/2006/relationships/image" Target="../media/image20.png"/><Relationship Id="rId4" Type="http://schemas.microsoft.com/office/2007/relationships/hdphoto" Target="../media/hdphoto14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6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7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8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7" Type="http://schemas.openxmlformats.org/officeDocument/2006/relationships/image" Target="../media/image7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7" Type="http://schemas.openxmlformats.org/officeDocument/2006/relationships/image" Target="../media/image7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microsoft.com/office/2007/relationships/hdphoto" Target="../media/hdphoto19.wdp"/><Relationship Id="rId7" Type="http://schemas.openxmlformats.org/officeDocument/2006/relationships/image" Target="../media/image8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microsoft.com/office/2007/relationships/hdphoto" Target="../media/hdphoto19.wdp"/><Relationship Id="rId7" Type="http://schemas.openxmlformats.org/officeDocument/2006/relationships/image" Target="../media/image9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7" Type="http://schemas.openxmlformats.org/officeDocument/2006/relationships/image" Target="../media/image10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microsoft.com/office/2007/relationships/hdphoto" Target="../media/hdphoto19.wdp"/><Relationship Id="rId7" Type="http://schemas.openxmlformats.org/officeDocument/2006/relationships/image" Target="../media/image10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microsoft.com/office/2007/relationships/hdphoto" Target="../media/hdphoto19.wdp"/><Relationship Id="rId7" Type="http://schemas.openxmlformats.org/officeDocument/2006/relationships/image" Target="../media/image11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microsoft.com/office/2007/relationships/hdphoto" Target="../media/hdphoto19.wdp"/><Relationship Id="rId7" Type="http://schemas.openxmlformats.org/officeDocument/2006/relationships/image" Target="../media/image11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10" Type="http://schemas.openxmlformats.org/officeDocument/2006/relationships/image" Target="../media/image121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7" Type="http://schemas.openxmlformats.org/officeDocument/2006/relationships/image" Target="../media/image1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pn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7.pn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7" Type="http://schemas.openxmlformats.org/officeDocument/2006/relationships/image" Target="../media/image14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4.png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5.png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6.png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png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2.png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3.png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159.png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1.png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png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3.png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4.png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5.png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6.png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7.png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8.png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9.png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1.png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2.png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3.png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764704"/>
            <a:ext cx="7992888" cy="5616624"/>
          </a:xfrm>
        </p:spPr>
        <p:txBody>
          <a:bodyPr/>
          <a:lstStyle/>
          <a:p>
            <a:endParaRPr lang="en-US" dirty="0"/>
          </a:p>
          <a:p>
            <a:br>
              <a:rPr lang="en-US" sz="2800" b="1" cap="small" dirty="0">
                <a:solidFill>
                  <a:srgbClr val="1F2123"/>
                </a:solidFill>
                <a:latin typeface="Century Schoolbook"/>
                <a:ea typeface="+mj-ea"/>
                <a:cs typeface="+mj-cs"/>
              </a:rPr>
            </a:br>
            <a:r>
              <a:rPr lang="en-US" sz="2800" b="1" cap="small" dirty="0">
                <a:solidFill>
                  <a:srgbClr val="1F2123"/>
                </a:solidFill>
                <a:latin typeface="Century Schoolbook"/>
                <a:ea typeface="+mj-ea"/>
                <a:cs typeface="+mj-cs"/>
              </a:rPr>
              <a:t>Graduation Project report-II-</a:t>
            </a:r>
            <a:br>
              <a:rPr lang="en-US" sz="2800" b="1" cap="small" dirty="0">
                <a:solidFill>
                  <a:srgbClr val="1F2123"/>
                </a:solidFill>
                <a:latin typeface="Century Schoolbook"/>
                <a:ea typeface="+mj-ea"/>
                <a:cs typeface="+mj-cs"/>
              </a:rPr>
            </a:br>
            <a:br>
              <a:rPr lang="en-US" sz="2800" b="1" cap="small" dirty="0">
                <a:solidFill>
                  <a:srgbClr val="1F2123"/>
                </a:solidFill>
                <a:latin typeface="Century Schoolbook"/>
                <a:ea typeface="+mj-ea"/>
                <a:cs typeface="+mj-cs"/>
              </a:rPr>
            </a:br>
            <a:r>
              <a:rPr lang="en-US" sz="2400" b="1" cap="small" dirty="0">
                <a:solidFill>
                  <a:srgbClr val="1F2123"/>
                </a:solidFill>
                <a:latin typeface="Century Schoolbook"/>
                <a:ea typeface="+mj-ea"/>
                <a:cs typeface="+mj-cs"/>
              </a:rPr>
              <a:t>"Qabatia Basic Girls School“</a:t>
            </a:r>
          </a:p>
          <a:p>
            <a:pPr lvl="0">
              <a:spcBef>
                <a:spcPts val="600"/>
              </a:spcBef>
              <a:buClr>
                <a:srgbClr val="7E97AD"/>
              </a:buClr>
              <a:buSzPct val="70000"/>
            </a:pPr>
            <a:endParaRPr lang="en-US" sz="1800" b="1" dirty="0">
              <a:solidFill>
                <a:srgbClr val="1F2123"/>
              </a:solidFill>
              <a:latin typeface="Century Schoolbook"/>
            </a:endParaRPr>
          </a:p>
          <a:p>
            <a:pPr lvl="0">
              <a:spcBef>
                <a:spcPts val="600"/>
              </a:spcBef>
              <a:buClr>
                <a:srgbClr val="7E97AD"/>
              </a:buClr>
              <a:buSzPct val="70000"/>
            </a:pPr>
            <a:r>
              <a:rPr lang="en-US" sz="1800" b="1" dirty="0">
                <a:solidFill>
                  <a:srgbClr val="1F2123"/>
                </a:solidFill>
                <a:latin typeface="Century Schoolbook"/>
              </a:rPr>
              <a:t>Prepared by:</a:t>
            </a:r>
          </a:p>
          <a:p>
            <a:pPr lvl="0">
              <a:spcBef>
                <a:spcPts val="600"/>
              </a:spcBef>
              <a:buClr>
                <a:srgbClr val="7E97AD"/>
              </a:buClr>
              <a:buSzPct val="70000"/>
            </a:pPr>
            <a:r>
              <a:rPr lang="en-US" sz="1800" b="1" dirty="0">
                <a:solidFill>
                  <a:srgbClr val="1F2123"/>
                </a:solidFill>
                <a:latin typeface="Century Schoolbook"/>
              </a:rPr>
              <a:t>Sara Hamdan</a:t>
            </a:r>
          </a:p>
          <a:p>
            <a:pPr lvl="0">
              <a:spcBef>
                <a:spcPts val="600"/>
              </a:spcBef>
              <a:buClr>
                <a:srgbClr val="7E97AD"/>
              </a:buClr>
              <a:buSzPct val="70000"/>
            </a:pPr>
            <a:r>
              <a:rPr lang="en-US" sz="1800" b="1" dirty="0">
                <a:solidFill>
                  <a:srgbClr val="1F2123"/>
                </a:solidFill>
                <a:latin typeface="Century Schoolbook"/>
              </a:rPr>
              <a:t>Yousef Maree</a:t>
            </a:r>
          </a:p>
          <a:p>
            <a:pPr lvl="0">
              <a:spcBef>
                <a:spcPts val="600"/>
              </a:spcBef>
              <a:buClr>
                <a:srgbClr val="7E97AD"/>
              </a:buClr>
              <a:buSzPct val="70000"/>
            </a:pPr>
            <a:r>
              <a:rPr lang="en-US" sz="1800" b="1" dirty="0">
                <a:solidFill>
                  <a:srgbClr val="1F2123"/>
                </a:solidFill>
                <a:latin typeface="Century Schoolbook"/>
              </a:rPr>
              <a:t>Khalid Attili</a:t>
            </a:r>
          </a:p>
          <a:p>
            <a:pPr lvl="0">
              <a:spcBef>
                <a:spcPts val="600"/>
              </a:spcBef>
              <a:buClr>
                <a:srgbClr val="7E97AD"/>
              </a:buClr>
              <a:buSzPct val="70000"/>
            </a:pPr>
            <a:endParaRPr lang="en-US" sz="1600" b="1" dirty="0">
              <a:solidFill>
                <a:srgbClr val="1F2123"/>
              </a:solidFill>
              <a:latin typeface="Century Schoolbook"/>
            </a:endParaRPr>
          </a:p>
          <a:p>
            <a:pPr lvl="0">
              <a:spcBef>
                <a:spcPts val="600"/>
              </a:spcBef>
              <a:buClr>
                <a:srgbClr val="7E97AD"/>
              </a:buClr>
              <a:buSzPct val="70000"/>
            </a:pPr>
            <a:r>
              <a:rPr lang="en-US" sz="1800" b="1" dirty="0">
                <a:solidFill>
                  <a:srgbClr val="1F2123"/>
                </a:solidFill>
                <a:latin typeface="Century Schoolbook"/>
              </a:rPr>
              <a:t>Supervisor: Dr. Mutasim Baba</a:t>
            </a:r>
          </a:p>
          <a:p>
            <a:pPr lvl="0">
              <a:spcBef>
                <a:spcPts val="600"/>
              </a:spcBef>
              <a:buClr>
                <a:srgbClr val="7E97AD"/>
              </a:buClr>
              <a:buSzPct val="70000"/>
            </a:pPr>
            <a:r>
              <a:rPr lang="en-US" sz="1800" b="1" dirty="0">
                <a:solidFill>
                  <a:srgbClr val="1F2123"/>
                </a:solidFill>
                <a:latin typeface="Century Schoolbook"/>
              </a:rPr>
              <a:t>May 2022</a:t>
            </a:r>
          </a:p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162" y="332656"/>
            <a:ext cx="146367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780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10" y="18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155" y="1484784"/>
            <a:ext cx="7193690" cy="495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990501" y="532711"/>
            <a:ext cx="30071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First  floor after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modification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4561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52AE43-C9D9-95A7-4021-E80A84BF0DC6}"/>
              </a:ext>
            </a:extLst>
          </p:cNvPr>
          <p:cNvSpPr txBox="1"/>
          <p:nvPr/>
        </p:nvSpPr>
        <p:spPr>
          <a:xfrm>
            <a:off x="457200" y="515054"/>
            <a:ext cx="5788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 f Detector distribution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EF57CD-5E05-38AD-716D-E79CEE447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298154"/>
            <a:ext cx="6923112" cy="528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6886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52AE43-C9D9-95A7-4021-E80A84BF0DC6}"/>
              </a:ext>
            </a:extLst>
          </p:cNvPr>
          <p:cNvSpPr txBox="1"/>
          <p:nvPr/>
        </p:nvSpPr>
        <p:spPr>
          <a:xfrm>
            <a:off x="457200" y="515054"/>
            <a:ext cx="5788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f Detector distribution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E67CEF-DBDF-C1EF-A01B-FF5BD7215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017" y="1124802"/>
            <a:ext cx="6643279" cy="561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9271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68FD2-F812-ED5B-798E-4587754439FD}"/>
              </a:ext>
            </a:extLst>
          </p:cNvPr>
          <p:cNvSpPr txBox="1"/>
          <p:nvPr/>
        </p:nvSpPr>
        <p:spPr>
          <a:xfrm>
            <a:off x="457200" y="36250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Electrical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1B3DBE-AA59-F500-767F-693503584C79}"/>
              </a:ext>
            </a:extLst>
          </p:cNvPr>
          <p:cNvSpPr txBox="1"/>
          <p:nvPr/>
        </p:nvSpPr>
        <p:spPr>
          <a:xfrm>
            <a:off x="457200" y="1206540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Power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7B5EB3-F4A9-5C14-8D47-A32D84619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997" y="2054954"/>
            <a:ext cx="3303403" cy="27480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352369B-559F-4F79-A564-D7CC180053B7}"/>
              </a:ext>
            </a:extLst>
          </p:cNvPr>
          <p:cNvSpPr txBox="1"/>
          <p:nvPr/>
        </p:nvSpPr>
        <p:spPr>
          <a:xfrm>
            <a:off x="6084168" y="4831246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Electrical symbols used</a:t>
            </a:r>
          </a:p>
        </p:txBody>
      </p:sp>
    </p:spTree>
    <p:extLst>
      <p:ext uri="{BB962C8B-B14F-4D97-AF65-F5344CB8AC3E}">
        <p14:creationId xmlns:p14="http://schemas.microsoft.com/office/powerpoint/2010/main" val="195552447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68FD2-F812-ED5B-798E-4587754439FD}"/>
              </a:ext>
            </a:extLst>
          </p:cNvPr>
          <p:cNvSpPr txBox="1"/>
          <p:nvPr/>
        </p:nvSpPr>
        <p:spPr>
          <a:xfrm>
            <a:off x="457200" y="36250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Main Distribution board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DC4E94-2906-CC2D-1556-35339FA3A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970275"/>
            <a:ext cx="4408672" cy="26642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DDCB3A-FF32-57E6-7612-FF231F761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3873008"/>
            <a:ext cx="4182304" cy="278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113378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3BC2F2-21C8-517A-21AE-CC07B25AF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41" y="506129"/>
            <a:ext cx="4544059" cy="29150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854618-4E91-F975-11AC-E957798D0A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8286" y="539470"/>
            <a:ext cx="4248743" cy="28483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43357A-7141-8CE3-3240-091F0B94AC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171" y="3543960"/>
            <a:ext cx="4544059" cy="28960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3FE6BFC-1A47-11C1-DAC8-F978243F61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2552" y="3615131"/>
            <a:ext cx="4210638" cy="287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69984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013105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B673B6-5779-1D51-887F-FDAA9E94D49E}"/>
              </a:ext>
            </a:extLst>
          </p:cNvPr>
          <p:cNvSpPr txBox="1"/>
          <p:nvPr/>
        </p:nvSpPr>
        <p:spPr>
          <a:xfrm>
            <a:off x="323528" y="476806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Artificial lighting design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4AAA78-7F8A-11DA-157C-C38C017C81AE}"/>
              </a:ext>
            </a:extLst>
          </p:cNvPr>
          <p:cNvSpPr txBox="1"/>
          <p:nvPr/>
        </p:nvSpPr>
        <p:spPr>
          <a:xfrm>
            <a:off x="323528" y="1187227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type luminaire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BA8A88-83B0-2DC6-343D-994791E46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840" y="1976657"/>
            <a:ext cx="3219367" cy="16358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BF83D9-68A9-9F4A-D27B-1D2E68E6D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3890356"/>
            <a:ext cx="3065007" cy="15325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37BC6A-C9F9-1D00-635E-C3C4587057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5052" y="2901889"/>
            <a:ext cx="3511697" cy="175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512718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17D367-34A6-6294-3A90-CD63C3A30E8C}"/>
              </a:ext>
            </a:extLst>
          </p:cNvPr>
          <p:cNvSpPr txBox="1"/>
          <p:nvPr/>
        </p:nvSpPr>
        <p:spPr>
          <a:xfrm>
            <a:off x="179512" y="66147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show the distribution for luminaire in braking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CC76D0-3151-3C71-E971-C0DDC2FD7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1405062"/>
            <a:ext cx="4978348" cy="1851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53522C-8231-7361-A624-7D9CDA7DFE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3863181"/>
            <a:ext cx="5112568" cy="29245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FB6B114-4565-3A3A-6154-8BD73A92A2D4}"/>
              </a:ext>
            </a:extLst>
          </p:cNvPr>
          <p:cNvSpPr txBox="1"/>
          <p:nvPr/>
        </p:nvSpPr>
        <p:spPr>
          <a:xfrm>
            <a:off x="294928" y="3408344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distribution for luminaire in ground floor</a:t>
            </a:r>
          </a:p>
        </p:txBody>
      </p:sp>
    </p:spTree>
    <p:extLst>
      <p:ext uri="{BB962C8B-B14F-4D97-AF65-F5344CB8AC3E}">
        <p14:creationId xmlns:p14="http://schemas.microsoft.com/office/powerpoint/2010/main" val="423265827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4A2329-E03C-A56A-874B-19410D77BB0F}"/>
              </a:ext>
            </a:extLst>
          </p:cNvPr>
          <p:cNvSpPr txBox="1"/>
          <p:nvPr/>
        </p:nvSpPr>
        <p:spPr>
          <a:xfrm>
            <a:off x="251520" y="219401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show the distribution for luminaire in 1</a:t>
            </a:r>
            <a:r>
              <a:rPr lang="en-US" baseline="30000" dirty="0"/>
              <a:t>st</a:t>
            </a:r>
            <a:r>
              <a:rPr lang="en-US" dirty="0"/>
              <a:t>  floor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517B59-3C54-9F3F-D08A-BDAA6AD670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791" y="648799"/>
            <a:ext cx="4917617" cy="22929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D83D1E-1DF6-5EBB-B5DB-3CF13FFB8A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3807667"/>
            <a:ext cx="4917617" cy="288647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104ACEF-22FF-1A2E-667E-002A47751AA6}"/>
              </a:ext>
            </a:extLst>
          </p:cNvPr>
          <p:cNvSpPr txBox="1"/>
          <p:nvPr/>
        </p:nvSpPr>
        <p:spPr>
          <a:xfrm>
            <a:off x="307791" y="3455673"/>
            <a:ext cx="4917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show the distribution for luminaire in 2</a:t>
            </a:r>
            <a:r>
              <a:rPr lang="en-US" baseline="30000" dirty="0"/>
              <a:t>nd</a:t>
            </a:r>
            <a:r>
              <a:rPr lang="en-US" dirty="0"/>
              <a:t>  floor </a:t>
            </a:r>
          </a:p>
        </p:txBody>
      </p:sp>
    </p:spTree>
    <p:extLst>
      <p:ext uri="{BB962C8B-B14F-4D97-AF65-F5344CB8AC3E}">
        <p14:creationId xmlns:p14="http://schemas.microsoft.com/office/powerpoint/2010/main" val="945977894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1F66BC-50BC-A9A7-45B8-6595C0330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436" y="1781525"/>
            <a:ext cx="4634636" cy="32949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44A3E2F-8464-84B1-014D-4949862F9E77}"/>
              </a:ext>
            </a:extLst>
          </p:cNvPr>
          <p:cNvSpPr txBox="1"/>
          <p:nvPr/>
        </p:nvSpPr>
        <p:spPr>
          <a:xfrm>
            <a:off x="457200" y="661472"/>
            <a:ext cx="56476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show the distribution for luminaire in 3</a:t>
            </a:r>
            <a:r>
              <a:rPr lang="en-US" baseline="30000" dirty="0"/>
              <a:t>rd</a:t>
            </a:r>
            <a:r>
              <a:rPr lang="en-US" dirty="0"/>
              <a:t>  floor</a:t>
            </a:r>
          </a:p>
        </p:txBody>
      </p:sp>
    </p:spTree>
    <p:extLst>
      <p:ext uri="{BB962C8B-B14F-4D97-AF65-F5344CB8AC3E}">
        <p14:creationId xmlns:p14="http://schemas.microsoft.com/office/powerpoint/2010/main" val="2584647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7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128792" cy="4913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899592" y="404664"/>
            <a:ext cx="36535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Second  floor before modification</a:t>
            </a:r>
          </a:p>
        </p:txBody>
      </p:sp>
    </p:spTree>
    <p:extLst>
      <p:ext uri="{BB962C8B-B14F-4D97-AF65-F5344CB8AC3E}">
        <p14:creationId xmlns:p14="http://schemas.microsoft.com/office/powerpoint/2010/main" val="304625090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51" y="2987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646AAF-43C1-B60D-5D46-DD0B9823FF94}"/>
              </a:ext>
            </a:extLst>
          </p:cNvPr>
          <p:cNvSpPr txBox="1"/>
          <p:nvPr/>
        </p:nvSpPr>
        <p:spPr>
          <a:xfrm>
            <a:off x="457200" y="64391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ELECTRICAL DESIGN 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F01A17-1F85-F74D-F605-A00A69897A5E}"/>
              </a:ext>
            </a:extLst>
          </p:cNvPr>
          <p:cNvSpPr txBox="1"/>
          <p:nvPr/>
        </p:nvSpPr>
        <p:spPr>
          <a:xfrm>
            <a:off x="457200" y="169227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Power of light of barking floor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9BFFCC-C7E7-D108-6DEA-E213911C1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304330"/>
            <a:ext cx="4925112" cy="2762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F4D4B0-D9C9-AD03-E4BE-A5A24FEFB597}"/>
              </a:ext>
            </a:extLst>
          </p:cNvPr>
          <p:cNvSpPr txBox="1"/>
          <p:nvPr/>
        </p:nvSpPr>
        <p:spPr>
          <a:xfrm>
            <a:off x="439575" y="2924762"/>
            <a:ext cx="5819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show the power from lighting for the ground floor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0165D33-7779-3B99-9307-EA9140DA62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592510"/>
            <a:ext cx="4906060" cy="24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7264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51" y="2987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9362BE-0F5B-AC4F-3468-9CDC8AA40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99" y="1349327"/>
            <a:ext cx="4896533" cy="19814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ED08E4D-14B7-C678-5989-57C134C4FC3E}"/>
              </a:ext>
            </a:extLst>
          </p:cNvPr>
          <p:cNvSpPr txBox="1"/>
          <p:nvPr/>
        </p:nvSpPr>
        <p:spPr>
          <a:xfrm>
            <a:off x="457200" y="729543"/>
            <a:ext cx="46704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power from lighting for the 1</a:t>
            </a:r>
            <a:r>
              <a:rPr lang="en-US" baseline="30000" dirty="0"/>
              <a:t>st</a:t>
            </a:r>
            <a:r>
              <a:rPr lang="en-US" dirty="0"/>
              <a:t> floor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0858F9-C34D-B0B8-63B5-E948A11EA7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438" y="4661876"/>
            <a:ext cx="4915586" cy="171473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A67A1E4-7139-7ECB-B344-EBDBF474D7B5}"/>
              </a:ext>
            </a:extLst>
          </p:cNvPr>
          <p:cNvSpPr txBox="1"/>
          <p:nvPr/>
        </p:nvSpPr>
        <p:spPr>
          <a:xfrm>
            <a:off x="449099" y="4037003"/>
            <a:ext cx="46704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power from lighting for the 2</a:t>
            </a:r>
            <a:r>
              <a:rPr lang="en-US" baseline="30000" dirty="0"/>
              <a:t>nd</a:t>
            </a:r>
            <a:r>
              <a:rPr lang="en-US" dirty="0"/>
              <a:t>  floor</a:t>
            </a:r>
          </a:p>
        </p:txBody>
      </p:sp>
    </p:spTree>
    <p:extLst>
      <p:ext uri="{BB962C8B-B14F-4D97-AF65-F5344CB8AC3E}">
        <p14:creationId xmlns:p14="http://schemas.microsoft.com/office/powerpoint/2010/main" val="419445441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51" y="2987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8D7240-0E9C-81AE-480D-7FEECB887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2132856"/>
            <a:ext cx="7896879" cy="25202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BBB124-CF86-C403-647A-091D809A7C59}"/>
              </a:ext>
            </a:extLst>
          </p:cNvPr>
          <p:cNvSpPr txBox="1"/>
          <p:nvPr/>
        </p:nvSpPr>
        <p:spPr>
          <a:xfrm>
            <a:off x="457200" y="1053848"/>
            <a:ext cx="46704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power from lighting for the 3</a:t>
            </a:r>
            <a:r>
              <a:rPr lang="en-US" baseline="30000" dirty="0"/>
              <a:t>rd</a:t>
            </a:r>
            <a:r>
              <a:rPr lang="en-US" dirty="0"/>
              <a:t> floor</a:t>
            </a:r>
          </a:p>
        </p:txBody>
      </p:sp>
    </p:spTree>
    <p:extLst>
      <p:ext uri="{BB962C8B-B14F-4D97-AF65-F5344CB8AC3E}">
        <p14:creationId xmlns:p14="http://schemas.microsoft.com/office/powerpoint/2010/main" val="2808395968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8EA863-AB80-716A-C921-93F1E41CBD2B}"/>
              </a:ext>
            </a:extLst>
          </p:cNvPr>
          <p:cNvSpPr txBox="1"/>
          <p:nvPr/>
        </p:nvSpPr>
        <p:spPr>
          <a:xfrm>
            <a:off x="457200" y="547171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acoustical design: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C7A846-25A9-3F9F-EFB9-5DAD4BBDC2AF}"/>
              </a:ext>
            </a:extLst>
          </p:cNvPr>
          <p:cNvSpPr txBox="1"/>
          <p:nvPr/>
        </p:nvSpPr>
        <p:spPr>
          <a:xfrm>
            <a:off x="457200" y="1367005"/>
            <a:ext cx="69072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by Using the </a:t>
            </a:r>
            <a:r>
              <a:rPr lang="en-US" dirty="0" err="1"/>
              <a:t>ecotect</a:t>
            </a:r>
            <a:r>
              <a:rPr lang="en-US" dirty="0"/>
              <a:t> program, we obtained the results of the RT60 for the classroom and corridors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0C20C8-608C-5EFF-67C9-E2B3C1B02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394924"/>
            <a:ext cx="3485258" cy="14661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CFE5BF-E189-03D1-8BFC-DA7056676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2276787"/>
            <a:ext cx="3485258" cy="17492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CE08E47-AB58-ECFA-BD54-B5705CB99C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262098"/>
            <a:ext cx="3485258" cy="146612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933F75-FD5D-A706-D380-7E1D410450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1960" y="4356895"/>
            <a:ext cx="3600400" cy="12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26207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58EB72-EE48-E27E-7C21-E1F478F92D4D}"/>
              </a:ext>
            </a:extLst>
          </p:cNvPr>
          <p:cNvSpPr txBox="1"/>
          <p:nvPr/>
        </p:nvSpPr>
        <p:spPr>
          <a:xfrm>
            <a:off x="457200" y="661472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By using EASE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498DE2-F6A5-D40C-48A4-7F822DDA5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584539"/>
            <a:ext cx="3946427" cy="255728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AD03F3A-7812-C80E-DC81-86C0A7A77FD9}"/>
              </a:ext>
            </a:extLst>
          </p:cNvPr>
          <p:cNvSpPr txBox="1"/>
          <p:nvPr/>
        </p:nvSpPr>
        <p:spPr>
          <a:xfrm>
            <a:off x="1043608" y="2004948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Total SPL for class room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075234-40B5-4490-1E5E-CC61097A8C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7674" y="2584540"/>
            <a:ext cx="3692798" cy="252844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3E93B2B-7AC1-326A-A3B8-BF32AF4E2731}"/>
              </a:ext>
            </a:extLst>
          </p:cNvPr>
          <p:cNvSpPr txBox="1"/>
          <p:nvPr/>
        </p:nvSpPr>
        <p:spPr>
          <a:xfrm>
            <a:off x="5714082" y="2186201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ALC for class room</a:t>
            </a:r>
          </a:p>
        </p:txBody>
      </p:sp>
    </p:spTree>
    <p:extLst>
      <p:ext uri="{BB962C8B-B14F-4D97-AF65-F5344CB8AC3E}">
        <p14:creationId xmlns:p14="http://schemas.microsoft.com/office/powerpoint/2010/main" val="10126115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58EB72-EE48-E27E-7C21-E1F478F92D4D}"/>
              </a:ext>
            </a:extLst>
          </p:cNvPr>
          <p:cNvSpPr txBox="1"/>
          <p:nvPr/>
        </p:nvSpPr>
        <p:spPr>
          <a:xfrm>
            <a:off x="457200" y="661472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By using EASE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9C5048-9A1E-DF79-3BF0-F5BC056A4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492896"/>
            <a:ext cx="3923850" cy="25202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81BEA32-144F-D26E-F6C6-4351883EB01F}"/>
              </a:ext>
            </a:extLst>
          </p:cNvPr>
          <p:cNvSpPr txBox="1"/>
          <p:nvPr/>
        </p:nvSpPr>
        <p:spPr>
          <a:xfrm>
            <a:off x="1259632" y="2032283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STI for class room</a:t>
            </a:r>
          </a:p>
        </p:txBody>
      </p:sp>
    </p:spTree>
    <p:extLst>
      <p:ext uri="{BB962C8B-B14F-4D97-AF65-F5344CB8AC3E}">
        <p14:creationId xmlns:p14="http://schemas.microsoft.com/office/powerpoint/2010/main" val="1468112610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E0FACD-0C36-CE85-C2D5-8253621ED12B}"/>
              </a:ext>
            </a:extLst>
          </p:cNvPr>
          <p:cNvSpPr txBox="1"/>
          <p:nvPr/>
        </p:nvSpPr>
        <p:spPr>
          <a:xfrm>
            <a:off x="457200" y="683696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speaker selenium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EE1224-757C-6605-F4F6-7222ECC97D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9975" y="1112467"/>
            <a:ext cx="2505425" cy="36390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224EE7-7529-5783-AB12-CABE2578F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3805794"/>
            <a:ext cx="5591634" cy="189146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049D7A4-2394-1EB6-63A3-32D3D79056C7}"/>
              </a:ext>
            </a:extLst>
          </p:cNvPr>
          <p:cNvSpPr txBox="1"/>
          <p:nvPr/>
        </p:nvSpPr>
        <p:spPr>
          <a:xfrm>
            <a:off x="568084" y="3244334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Sound preshure level in speaker</a:t>
            </a:r>
          </a:p>
        </p:txBody>
      </p:sp>
    </p:spTree>
    <p:extLst>
      <p:ext uri="{BB962C8B-B14F-4D97-AF65-F5344CB8AC3E}">
        <p14:creationId xmlns:p14="http://schemas.microsoft.com/office/powerpoint/2010/main" val="2361967695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A5B5D-BBA6-6DAA-0E21-8219EB513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759" y="2820621"/>
            <a:ext cx="3267531" cy="26197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4CF9E69-1C4F-7278-801C-C942FC83C1E1}"/>
              </a:ext>
            </a:extLst>
          </p:cNvPr>
          <p:cNvSpPr txBox="1"/>
          <p:nvPr/>
        </p:nvSpPr>
        <p:spPr>
          <a:xfrm>
            <a:off x="457200" y="545582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Treatment by using insull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F06A41-D552-59F1-5FAC-063B3418776B}"/>
              </a:ext>
            </a:extLst>
          </p:cNvPr>
          <p:cNvSpPr txBox="1"/>
          <p:nvPr/>
        </p:nvSpPr>
        <p:spPr>
          <a:xfrm>
            <a:off x="729931" y="1951763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STC external wall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542247-DA4D-EBDB-D20D-7865C09E01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9711" y="2596752"/>
            <a:ext cx="3505689" cy="30674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D7E0A3C-1CC8-6928-F6B4-C9A4A20D6801}"/>
              </a:ext>
            </a:extLst>
          </p:cNvPr>
          <p:cNvSpPr txBox="1"/>
          <p:nvPr/>
        </p:nvSpPr>
        <p:spPr>
          <a:xfrm>
            <a:off x="6156176" y="1951473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STC internal wall</a:t>
            </a:r>
          </a:p>
        </p:txBody>
      </p:sp>
    </p:spTree>
    <p:extLst>
      <p:ext uri="{BB962C8B-B14F-4D97-AF65-F5344CB8AC3E}">
        <p14:creationId xmlns:p14="http://schemas.microsoft.com/office/powerpoint/2010/main" val="111384960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8AFA7A-3AD2-AB48-6928-832340C36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438261"/>
            <a:ext cx="3248478" cy="198147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63EF616-2A62-C50C-F40B-66865ABD2065}"/>
              </a:ext>
            </a:extLst>
          </p:cNvPr>
          <p:cNvSpPr txBox="1"/>
          <p:nvPr/>
        </p:nvSpPr>
        <p:spPr>
          <a:xfrm>
            <a:off x="971600" y="185417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stc for glass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5CBDFDE-F0B6-D4D0-8647-6DC15F77CE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6972" y="2438261"/>
            <a:ext cx="2919828" cy="264692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E21AE0D-A71C-5F8C-5FC2-E47CD5B27147}"/>
              </a:ext>
            </a:extLst>
          </p:cNvPr>
          <p:cNvSpPr txBox="1"/>
          <p:nvPr/>
        </p:nvSpPr>
        <p:spPr>
          <a:xfrm>
            <a:off x="6351563" y="185417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STC in slab </a:t>
            </a:r>
          </a:p>
        </p:txBody>
      </p:sp>
    </p:spTree>
    <p:extLst>
      <p:ext uri="{BB962C8B-B14F-4D97-AF65-F5344CB8AC3E}">
        <p14:creationId xmlns:p14="http://schemas.microsoft.com/office/powerpoint/2010/main" val="170899855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286000" y="1781370"/>
            <a:ext cx="4572000" cy="329526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5400" dirty="0">
                <a:ea typeface="Calibri"/>
                <a:cs typeface="Arial"/>
              </a:rPr>
              <a:t>-6-</a:t>
            </a:r>
            <a:endParaRPr lang="en-US" sz="900" dirty="0"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5400" dirty="0">
                <a:ea typeface="Calibri"/>
                <a:cs typeface="Arial"/>
              </a:rPr>
              <a:t>Chapter six</a:t>
            </a:r>
            <a:endParaRPr lang="en-US" sz="9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800" dirty="0">
                <a:ea typeface="Calibri"/>
                <a:cs typeface="Arial"/>
              </a:rPr>
              <a:t> </a:t>
            </a:r>
            <a:endParaRPr lang="en-US" sz="9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 </a:t>
            </a:r>
            <a:endParaRPr lang="en-US" sz="900" dirty="0"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Quantity surveying &amp; Cost Estimate</a:t>
            </a:r>
            <a:endParaRPr lang="en-US" sz="9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4954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5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766888"/>
            <a:ext cx="7274921" cy="4326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971599" y="404664"/>
            <a:ext cx="34524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Second  floor after modification</a:t>
            </a:r>
          </a:p>
        </p:txBody>
      </p:sp>
    </p:spTree>
    <p:extLst>
      <p:ext uri="{BB962C8B-B14F-4D97-AF65-F5344CB8AC3E}">
        <p14:creationId xmlns:p14="http://schemas.microsoft.com/office/powerpoint/2010/main" val="59943638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95536" y="1330408"/>
            <a:ext cx="8280920" cy="3786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963795" algn="l"/>
              </a:tabLst>
            </a:pP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Project total cost =5300000 nis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963795" algn="l"/>
              </a:tabLst>
            </a:pP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project area = 3261.5 sm 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963795" algn="l"/>
              </a:tabLst>
            </a:pP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project unit cost =1625 nis/sm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963795" algn="l"/>
              </a:tabLst>
            </a:pP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structural   work unit cost = 905.15 nis/sm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963795" algn="l"/>
              </a:tabLst>
            </a:pP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Finishing unit cost = 418.81 nis/sm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963795" algn="l"/>
              </a:tabLst>
            </a:pP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electrical work unit cost =11 nis/sm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963795" algn="l"/>
              </a:tabLst>
            </a:pP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</a:rPr>
              <a:t>mechanical work unit cost =58.64 nis/sm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963795" algn="l"/>
              </a:tabLst>
            </a:pP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2258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272808" cy="4825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827584" y="548680"/>
            <a:ext cx="3392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Third floor before modification</a:t>
            </a:r>
          </a:p>
        </p:txBody>
      </p:sp>
    </p:spTree>
    <p:extLst>
      <p:ext uri="{BB962C8B-B14F-4D97-AF65-F5344CB8AC3E}">
        <p14:creationId xmlns:p14="http://schemas.microsoft.com/office/powerpoint/2010/main" val="2841316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85938"/>
            <a:ext cx="7056784" cy="423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971600" y="620688"/>
            <a:ext cx="32117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Third floor after modification</a:t>
            </a:r>
          </a:p>
        </p:txBody>
      </p:sp>
    </p:spTree>
    <p:extLst>
      <p:ext uri="{BB962C8B-B14F-4D97-AF65-F5344CB8AC3E}">
        <p14:creationId xmlns:p14="http://schemas.microsoft.com/office/powerpoint/2010/main" val="2963972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6" y="620688"/>
            <a:ext cx="6859088" cy="299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323528" y="89859"/>
            <a:ext cx="1871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South elevation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6" y="3721480"/>
            <a:ext cx="6859088" cy="294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159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4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3" y="476673"/>
            <a:ext cx="6804756" cy="313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611560" y="116632"/>
            <a:ext cx="16914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East elevation 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163" y="3573017"/>
            <a:ext cx="678720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6163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5554"/>
            <a:ext cx="6613294" cy="295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755576" y="188640"/>
            <a:ext cx="19127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North  elevation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44488"/>
            <a:ext cx="6624736" cy="298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2610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6980525" cy="335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899592" y="620688"/>
            <a:ext cx="1820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West  elevation </a:t>
            </a:r>
          </a:p>
        </p:txBody>
      </p:sp>
    </p:spTree>
    <p:extLst>
      <p:ext uri="{BB962C8B-B14F-4D97-AF65-F5344CB8AC3E}">
        <p14:creationId xmlns:p14="http://schemas.microsoft.com/office/powerpoint/2010/main" val="509103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04765"/>
            <a:ext cx="739422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755576" y="476672"/>
            <a:ext cx="1459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Section A-A</a:t>
            </a:r>
          </a:p>
        </p:txBody>
      </p:sp>
    </p:spTree>
    <p:extLst>
      <p:ext uri="{BB962C8B-B14F-4D97-AF65-F5344CB8AC3E}">
        <p14:creationId xmlns:p14="http://schemas.microsoft.com/office/powerpoint/2010/main" val="117800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2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spcBef>
                <a:spcPts val="0"/>
              </a:spcBef>
              <a:buNone/>
            </a:pPr>
            <a:endParaRPr lang="en-US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-1-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Chapter One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en-US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2364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00" y="1658078"/>
            <a:ext cx="8050519" cy="38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03455" y="620688"/>
            <a:ext cx="14446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Section B-B</a:t>
            </a:r>
          </a:p>
        </p:txBody>
      </p:sp>
    </p:spTree>
    <p:extLst>
      <p:ext uri="{BB962C8B-B14F-4D97-AF65-F5344CB8AC3E}">
        <p14:creationId xmlns:p14="http://schemas.microsoft.com/office/powerpoint/2010/main" val="38281436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681" y="537807"/>
            <a:ext cx="6192688" cy="301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681" y="3573016"/>
            <a:ext cx="6192688" cy="308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95536" y="85059"/>
            <a:ext cx="2819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3D picture for the school </a:t>
            </a:r>
          </a:p>
        </p:txBody>
      </p:sp>
    </p:spTree>
    <p:extLst>
      <p:ext uri="{BB962C8B-B14F-4D97-AF65-F5344CB8AC3E}">
        <p14:creationId xmlns:p14="http://schemas.microsoft.com/office/powerpoint/2010/main" val="7969454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59FA9"/>
              </a:clrFrom>
              <a:clrTo>
                <a:srgbClr val="959FA9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375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286000" y="2351782"/>
            <a:ext cx="4572000" cy="215443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4000" dirty="0">
                <a:solidFill>
                  <a:srgbClr val="000000"/>
                </a:solidFill>
                <a:latin typeface="Century Schoolbook"/>
              </a:rPr>
              <a:t>-3- </a:t>
            </a:r>
          </a:p>
          <a:p>
            <a:pPr lvl="0" algn="ctr"/>
            <a:r>
              <a:rPr lang="en-US" sz="4000" dirty="0">
                <a:solidFill>
                  <a:srgbClr val="000000"/>
                </a:solidFill>
                <a:latin typeface="Century Schoolbook"/>
              </a:rPr>
              <a:t>Chapter three </a:t>
            </a:r>
          </a:p>
          <a:p>
            <a:pPr lvl="0"/>
            <a:endParaRPr lang="en-US" dirty="0">
              <a:solidFill>
                <a:srgbClr val="000000"/>
              </a:solidFill>
              <a:latin typeface="Century Schoolbook"/>
            </a:endParaRPr>
          </a:p>
          <a:p>
            <a:pPr lvl="0"/>
            <a:endParaRPr lang="en-US" dirty="0">
              <a:solidFill>
                <a:srgbClr val="000000"/>
              </a:solidFill>
              <a:latin typeface="Century Schoolbook"/>
            </a:endParaRPr>
          </a:p>
          <a:p>
            <a:pPr lvl="0" algn="ctr"/>
            <a:r>
              <a:rPr lang="en-US" dirty="0">
                <a:solidFill>
                  <a:srgbClr val="000000"/>
                </a:solidFill>
                <a:latin typeface="Century Schoolbook"/>
              </a:rPr>
              <a:t>Environmental Aspects</a:t>
            </a:r>
          </a:p>
        </p:txBody>
      </p:sp>
    </p:spTree>
    <p:extLst>
      <p:ext uri="{BB962C8B-B14F-4D97-AF65-F5344CB8AC3E}">
        <p14:creationId xmlns:p14="http://schemas.microsoft.com/office/powerpoint/2010/main" val="2175733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570515" cy="262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48115"/>
            <a:ext cx="4431432" cy="1981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550633" y="6165304"/>
            <a:ext cx="1957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Sun bath in winter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403648" y="4085225"/>
            <a:ext cx="210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Sun bath in summer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334637" y="404664"/>
            <a:ext cx="1346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Sun bath </a:t>
            </a:r>
          </a:p>
        </p:txBody>
      </p:sp>
    </p:spTree>
    <p:extLst>
      <p:ext uri="{BB962C8B-B14F-4D97-AF65-F5344CB8AC3E}">
        <p14:creationId xmlns:p14="http://schemas.microsoft.com/office/powerpoint/2010/main" val="20492524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3591164" cy="305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051" y="3152954"/>
            <a:ext cx="4124662" cy="281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259632" y="3968945"/>
            <a:ext cx="1819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Shadow in winter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510136" y="5962715"/>
            <a:ext cx="2040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Shadow in summer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794248" y="260648"/>
            <a:ext cx="1379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Shadowing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90879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95" y="833827"/>
            <a:ext cx="5943600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019" y="3645024"/>
            <a:ext cx="5943600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47895" y="4437112"/>
            <a:ext cx="1704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South elevation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447895" y="260648"/>
            <a:ext cx="1903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solar simulation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508205" y="3124074"/>
            <a:ext cx="1245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 summer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4593186" y="6057508"/>
            <a:ext cx="1024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 winter</a:t>
            </a:r>
          </a:p>
        </p:txBody>
      </p:sp>
    </p:spTree>
    <p:extLst>
      <p:ext uri="{BB962C8B-B14F-4D97-AF65-F5344CB8AC3E}">
        <p14:creationId xmlns:p14="http://schemas.microsoft.com/office/powerpoint/2010/main" val="37447628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27" y="595829"/>
            <a:ext cx="5943600" cy="301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17032"/>
            <a:ext cx="59436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617027" y="4680210"/>
            <a:ext cx="1632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West elevation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627784" y="3426597"/>
            <a:ext cx="1245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 summer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4860032" y="6304841"/>
            <a:ext cx="1024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 winter</a:t>
            </a:r>
          </a:p>
        </p:txBody>
      </p:sp>
    </p:spTree>
    <p:extLst>
      <p:ext uri="{BB962C8B-B14F-4D97-AF65-F5344CB8AC3E}">
        <p14:creationId xmlns:p14="http://schemas.microsoft.com/office/powerpoint/2010/main" val="20840451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59436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52476"/>
            <a:ext cx="59436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9552" y="4693275"/>
            <a:ext cx="1493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east elevation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411760" y="3432413"/>
            <a:ext cx="1245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 summer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4572000" y="6206328"/>
            <a:ext cx="1024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 winter</a:t>
            </a:r>
          </a:p>
        </p:txBody>
      </p:sp>
    </p:spTree>
    <p:extLst>
      <p:ext uri="{BB962C8B-B14F-4D97-AF65-F5344CB8AC3E}">
        <p14:creationId xmlns:p14="http://schemas.microsoft.com/office/powerpoint/2010/main" val="7013070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0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5"/>
            <a:ext cx="4141755" cy="3126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56360" y="233874"/>
            <a:ext cx="659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ffectLst/>
                <a:latin typeface="Times New Roman"/>
                <a:ea typeface="Calibri"/>
              </a:rPr>
              <a:t>DF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1691680" y="3903573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/>
                <a:latin typeface="Times New Roman"/>
                <a:ea typeface="Calibri"/>
              </a:rPr>
              <a:t>DF in GF</a:t>
            </a:r>
            <a:endParaRPr lang="en-US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44" y="3068960"/>
            <a:ext cx="3612638" cy="270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5878637" y="5949280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/>
                <a:latin typeface="Times New Roman"/>
                <a:ea typeface="Calibri"/>
              </a:rPr>
              <a:t>DF in 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0739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9"/>
            <a:ext cx="4104456" cy="317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148262" y="3836225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/>
                <a:latin typeface="Times New Roman"/>
                <a:ea typeface="Calibri"/>
              </a:rPr>
              <a:t>DF in SF</a:t>
            </a:r>
            <a:endParaRPr lang="en-US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01375"/>
            <a:ext cx="3887068" cy="298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6139696" y="6189429"/>
            <a:ext cx="1039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/>
                <a:latin typeface="Times New Roman"/>
                <a:ea typeface="Calibri"/>
              </a:rPr>
              <a:t>DF in TF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114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Introduction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Qabatiya is a Palestinian village, located in Jenin city, about 10 km to the southwest, between longitudes 35.22, latitude  31.78, and at an altitude of 256 m above sea level.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number of students at Qabatiya Elementary School for Girls is 450 students. 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The number of classrooms in the school is 18 classrooms.  It is equipped with laboratories and necessary facilities.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1590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39552" y="548680"/>
            <a:ext cx="27735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effectLst/>
                <a:latin typeface="Times New Roman"/>
                <a:ea typeface="Calibri"/>
              </a:rPr>
              <a:t>heating and cooling load </a:t>
            </a:r>
            <a:endParaRPr lang="en-US" sz="2000" dirty="0"/>
          </a:p>
        </p:txBody>
      </p:sp>
      <p:sp>
        <p:nvSpPr>
          <p:cNvPr id="5" name="مستطيل 4"/>
          <p:cNvSpPr/>
          <p:nvPr/>
        </p:nvSpPr>
        <p:spPr>
          <a:xfrm>
            <a:off x="539552" y="1124745"/>
            <a:ext cx="8136904" cy="1544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As shown below from design builder the heating and cooling load:</a:t>
            </a:r>
            <a:endParaRPr lang="en-US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/>
              <a:buChar char=""/>
            </a:pPr>
            <a:r>
              <a:rPr lang="en-US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Heating load=88.65 KW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/>
              <a:buChar char=""/>
            </a:pPr>
            <a:r>
              <a:rPr lang="en-US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Cooling load:=135.36 KW 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10555" y="2905780"/>
            <a:ext cx="2038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Design builder figures 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88" y="3244334"/>
            <a:ext cx="3187299" cy="231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35134"/>
            <a:ext cx="4342577" cy="2565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49061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2E4F224F-3D81-F273-BA64-EE89C3081656}"/>
              </a:ext>
            </a:extLst>
          </p:cNvPr>
          <p:cNvSpPr txBox="1"/>
          <p:nvPr/>
        </p:nvSpPr>
        <p:spPr>
          <a:xfrm>
            <a:off x="1763688" y="1409320"/>
            <a:ext cx="51606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SA" sz="4800" dirty="0"/>
              <a:t>         </a:t>
            </a:r>
            <a:r>
              <a:rPr lang="en-US" sz="4800" dirty="0"/>
              <a:t>-4-</a:t>
            </a:r>
          </a:p>
          <a:p>
            <a:r>
              <a:rPr lang="ar-SA" sz="4800" dirty="0"/>
              <a:t>   </a:t>
            </a:r>
            <a:r>
              <a:rPr lang="en-US" sz="4800" dirty="0"/>
              <a:t>Chapter four </a:t>
            </a:r>
          </a:p>
          <a:p>
            <a:r>
              <a:rPr lang="en-US" sz="4800" dirty="0"/>
              <a:t>Structural</a:t>
            </a:r>
            <a:r>
              <a:rPr lang="ar-SA" sz="4800" dirty="0"/>
              <a:t> </a:t>
            </a:r>
            <a:r>
              <a:rPr lang="en-US" sz="4800" dirty="0"/>
              <a:t>Aspects</a:t>
            </a:r>
          </a:p>
        </p:txBody>
      </p:sp>
    </p:spTree>
    <p:extLst>
      <p:ext uri="{BB962C8B-B14F-4D97-AF65-F5344CB8AC3E}">
        <p14:creationId xmlns:p14="http://schemas.microsoft.com/office/powerpoint/2010/main" val="6534601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3C62A4D2-38DB-4984-5681-E027D94AD1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049" y="908720"/>
            <a:ext cx="6130754" cy="4968552"/>
          </a:xfrm>
          <a:prstGeom prst="rect">
            <a:avLst/>
          </a:prstGeom>
          <a:noFill/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id="{2F39D9A9-B9C1-642D-8CD7-65988983FEA9}"/>
              </a:ext>
            </a:extLst>
          </p:cNvPr>
          <p:cNvSpPr txBox="1"/>
          <p:nvPr/>
        </p:nvSpPr>
        <p:spPr>
          <a:xfrm>
            <a:off x="5652120" y="4293096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SA" dirty="0">
                <a:solidFill>
                  <a:srgbClr val="FF0000"/>
                </a:solidFill>
              </a:rPr>
              <a:t>40</a:t>
            </a:r>
            <a:r>
              <a:rPr lang="en-US" dirty="0">
                <a:solidFill>
                  <a:srgbClr val="FF0000"/>
                </a:solidFill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268041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03F01EF8-F892-6480-06B2-A9504BACE0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72" y="908720"/>
            <a:ext cx="8188744" cy="4752528"/>
          </a:xfrm>
          <a:prstGeom prst="rect">
            <a:avLst/>
          </a:prstGeom>
          <a:noFill/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D966555D-F8EF-73C1-3633-59775DB75FE9}"/>
              </a:ext>
            </a:extLst>
          </p:cNvPr>
          <p:cNvSpPr txBox="1"/>
          <p:nvPr/>
        </p:nvSpPr>
        <p:spPr>
          <a:xfrm>
            <a:off x="1954157" y="5831825"/>
            <a:ext cx="4651512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4.4  3D model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127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6DE77C45-6FED-336D-3F7C-7101724D43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998" y="1"/>
            <a:ext cx="8249847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84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64D83920-01BF-EC36-F5A9-9C8BCE8545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275044"/>
            <a:ext cx="6115050" cy="3810635"/>
          </a:xfrm>
          <a:prstGeom prst="rect">
            <a:avLst/>
          </a:prstGeom>
          <a:noFill/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DD3784E2-248E-DD31-79B1-E80A45C6C07B}"/>
              </a:ext>
            </a:extLst>
          </p:cNvPr>
          <p:cNvSpPr txBox="1"/>
          <p:nvPr/>
        </p:nvSpPr>
        <p:spPr>
          <a:xfrm rot="10800000" flipV="1">
            <a:off x="1907704" y="4459728"/>
            <a:ext cx="6480720" cy="1596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Weight of building =-23473.9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total dead load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Super dead= area x 4.5 =12014.55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Live dead= area x 5 =13349.5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C8C26F30-A256-3E9E-87AA-513FC4B0A4CE}"/>
              </a:ext>
            </a:extLst>
          </p:cNvPr>
          <p:cNvSpPr txBox="1"/>
          <p:nvPr/>
        </p:nvSpPr>
        <p:spPr>
          <a:xfrm>
            <a:off x="3347864" y="4020105"/>
            <a:ext cx="3770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Equilibrium check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51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1097073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026" name="صورة 14">
            <a:extLst>
              <a:ext uri="{FF2B5EF4-FFF2-40B4-BE49-F238E27FC236}">
                <a16:creationId xmlns:a16="http://schemas.microsoft.com/office/drawing/2014/main" id="{D1FE1141-6D5A-753A-862F-4580D9C75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791" y="292336"/>
            <a:ext cx="3995936" cy="356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صورة 15">
            <a:extLst>
              <a:ext uri="{FF2B5EF4-FFF2-40B4-BE49-F238E27FC236}">
                <a16:creationId xmlns:a16="http://schemas.microsoft.com/office/drawing/2014/main" id="{2069D982-1180-6B6A-A758-EB27D8A16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6" r="8839" b="25644"/>
          <a:stretch>
            <a:fillRect/>
          </a:stretch>
        </p:blipFill>
        <p:spPr bwMode="auto">
          <a:xfrm>
            <a:off x="1907704" y="284594"/>
            <a:ext cx="4077836" cy="372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C5B6E84-D085-54FB-BAF3-7A98C7334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97073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35CA20-7067-346E-FEB2-13C6C5B93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8791" y="4102371"/>
            <a:ext cx="34968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14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igure 4.10: tributary area in internal column]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9DD85C-4162-7BB8-79D0-775E67580A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4149154"/>
            <a:ext cx="33417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bmk="_Toc103713215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Figure4.11 : Axial load on internal column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7BC2B294-9CE1-CA13-C13A-990FF08395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6960" y="4977759"/>
            <a:ext cx="4077053" cy="109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418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5A6EB17B-88F1-443C-22D4-8A0241D26D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61" y="38099"/>
            <a:ext cx="6120680" cy="4182989"/>
          </a:xfrm>
          <a:prstGeom prst="rect">
            <a:avLst/>
          </a:prstGeom>
          <a:noFill/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A231631D-B742-99AC-883B-B1E5B45D0C5B}"/>
              </a:ext>
            </a:extLst>
          </p:cNvPr>
          <p:cNvSpPr txBox="1"/>
          <p:nvPr/>
        </p:nvSpPr>
        <p:spPr>
          <a:xfrm>
            <a:off x="847361" y="4495725"/>
            <a:ext cx="3237118" cy="837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Manual moment = WL2/8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52.7*6.422/8 = 271.513Kn.m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F00D2588-506A-9157-FAD5-8B8A4A54FEDE}"/>
              </a:ext>
            </a:extLst>
          </p:cNvPr>
          <p:cNvSpPr txBox="1"/>
          <p:nvPr/>
        </p:nvSpPr>
        <p:spPr>
          <a:xfrm>
            <a:off x="4541679" y="4221088"/>
            <a:ext cx="4651512" cy="2496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Right side = 161.24kn.m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in left side = 162.97kn.m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at meddle of beam = 109.5kn.m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Mu ETABS = (162.97+161.24)/2+109.5 = 271.6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Error in range 5%  OK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6082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70309AB3-82C8-A5C4-B12B-2E2D18633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152116"/>
            <a:ext cx="5646909" cy="6553768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8032C15C-D4FC-6EAF-5FD0-0863137C2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1" y="682294"/>
            <a:ext cx="2314600" cy="586466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id="{74857F27-A926-D8DD-51EA-430599F3B312}"/>
              </a:ext>
            </a:extLst>
          </p:cNvPr>
          <p:cNvSpPr txBox="1"/>
          <p:nvPr/>
        </p:nvSpPr>
        <p:spPr>
          <a:xfrm>
            <a:off x="1051113" y="3933056"/>
            <a:ext cx="198877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Ss = 0.65 S1 = 0.14</a:t>
            </a:r>
          </a:p>
        </p:txBody>
      </p:sp>
    </p:spTree>
    <p:extLst>
      <p:ext uri="{BB962C8B-B14F-4D97-AF65-F5344CB8AC3E}">
        <p14:creationId xmlns:p14="http://schemas.microsoft.com/office/powerpoint/2010/main" val="36207682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0B603D74-6D9B-B83E-2A3E-C4337A5976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168512"/>
            <a:ext cx="6005080" cy="2255715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32B7984F-D4F9-8AF0-2B0C-DCDEA27D237B}"/>
              </a:ext>
            </a:extLst>
          </p:cNvPr>
          <p:cNvSpPr txBox="1"/>
          <p:nvPr/>
        </p:nvSpPr>
        <p:spPr>
          <a:xfrm>
            <a:off x="3595844" y="6183252"/>
            <a:ext cx="20699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Fa= 0.9 </a:t>
            </a:r>
            <a:r>
              <a:rPr lang="en-US" sz="2000" dirty="0" err="1"/>
              <a:t>Fv</a:t>
            </a:r>
            <a:r>
              <a:rPr lang="en-US" sz="2000" dirty="0"/>
              <a:t>= 0.8 .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563F85E6-4251-DF80-C021-47D8C7259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592738"/>
            <a:ext cx="4259949" cy="3589331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5B37547F-C562-4FF1-AA48-D17135978C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598" y="2592738"/>
            <a:ext cx="4259949" cy="358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364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683568" y="1475492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Location 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59881"/>
            <a:ext cx="2689225" cy="330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2383"/>
            <a:ext cx="2700762" cy="3365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6374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CC283449-93BD-0D48-D086-6ABE785CC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260" y="336466"/>
            <a:ext cx="2005128" cy="3365752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520D7848-BDDC-0D76-9951-9D491B514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9752" y="336465"/>
            <a:ext cx="6814188" cy="2973663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B3FFC47F-2F28-81CB-5740-03034EB8E3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9752" y="3242125"/>
            <a:ext cx="5616624" cy="365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1981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0D55332C-A57C-52A4-4E69-E81CD98D2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332" y="476531"/>
            <a:ext cx="7647336" cy="3699037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AA76AAF8-FA62-8B1D-1730-5F83829D4BD9}"/>
              </a:ext>
            </a:extLst>
          </p:cNvPr>
          <p:cNvSpPr txBox="1"/>
          <p:nvPr/>
        </p:nvSpPr>
        <p:spPr>
          <a:xfrm>
            <a:off x="779163" y="4673812"/>
            <a:ext cx="667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1- equivalent static analysis</a:t>
            </a:r>
          </a:p>
          <a:p>
            <a:r>
              <a:rPr lang="en-US" sz="2800" dirty="0"/>
              <a:t> 2- response spectrum analysis </a:t>
            </a:r>
          </a:p>
        </p:txBody>
      </p:sp>
    </p:spTree>
    <p:extLst>
      <p:ext uri="{BB962C8B-B14F-4D97-AF65-F5344CB8AC3E}">
        <p14:creationId xmlns:p14="http://schemas.microsoft.com/office/powerpoint/2010/main" val="10488618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684F1BCF-FFD2-48FD-7F0C-413B434E9CD5}"/>
              </a:ext>
            </a:extLst>
          </p:cNvPr>
          <p:cNvSpPr txBox="1"/>
          <p:nvPr/>
        </p:nvSpPr>
        <p:spPr>
          <a:xfrm>
            <a:off x="251520" y="31592"/>
            <a:ext cx="45365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Equivalent static </a:t>
            </a: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9F6E570B-2BD5-AB57-A0AA-9A9907D06135}"/>
              </a:ext>
            </a:extLst>
          </p:cNvPr>
          <p:cNvSpPr txBox="1"/>
          <p:nvPr/>
        </p:nvSpPr>
        <p:spPr>
          <a:xfrm>
            <a:off x="3347864" y="868362"/>
            <a:ext cx="14401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V = </a:t>
            </a:r>
            <a:r>
              <a:rPr lang="en-US" sz="2400" b="1" dirty="0" err="1"/>
              <a:t>CsW</a:t>
            </a:r>
            <a:endParaRPr lang="en-US" sz="2400" b="1" dirty="0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61A50026-C62C-6416-EEC6-916FE2F89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892" y="1259523"/>
            <a:ext cx="3772227" cy="4122777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FB6E5688-5D49-C082-2FB2-A2607893B9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8038" y="1255712"/>
            <a:ext cx="4717189" cy="41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6526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112C3495-DD2C-F6B0-B10D-7AF3932B23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0"/>
            <a:ext cx="6826481" cy="1570186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C51334A0-C89B-D06A-40B2-CF5370A87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4216" y="1600200"/>
            <a:ext cx="6826481" cy="4712546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045B725-5015-8353-BEDA-C0FED5E1E9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9672" y="6316447"/>
            <a:ext cx="4824536" cy="50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6215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E1CA7A02-D8F4-4CFA-F881-EA7E3B961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351319"/>
            <a:ext cx="7253791" cy="574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0780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89EA939-3FCA-09F3-F903-18DACB725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199" y="286808"/>
            <a:ext cx="8678281" cy="4165135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81B3F474-609F-6770-5B27-2A5C3F62D9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4451943"/>
            <a:ext cx="1249788" cy="563929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1D6462C8-6DB7-4A9B-B6D6-6B2BEB6FCE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648" y="5013176"/>
            <a:ext cx="3228189" cy="83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8845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0270434A-6648-4B6A-99ED-3CA209CF2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544" y="191142"/>
            <a:ext cx="5342083" cy="3261643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15F1C24C-B72F-AAD4-DF37-4E230A17E2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2007" y="766117"/>
            <a:ext cx="2874793" cy="1593186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F061DB95-D4A3-B3C5-B1ED-70AA399913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714" y="3863181"/>
            <a:ext cx="5715495" cy="2019475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E04EA7D0-1F0B-BEAA-BD57-B9363FD621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3409" y="3625662"/>
            <a:ext cx="1798476" cy="238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016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D5D851FC-6A9D-0CFC-9F1A-952B8062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22807"/>
            <a:ext cx="4976029" cy="857408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7EB03B94-2C31-30FD-421F-AA3BC0F159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1197074"/>
            <a:ext cx="5768840" cy="3955123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557B92BF-7DC6-C046-F02B-F7F9FB4C22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600" y="5526246"/>
            <a:ext cx="4435224" cy="609653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06BF06C2-ADEC-89AA-22DC-505B2EDE82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0360" y="1230842"/>
            <a:ext cx="3071126" cy="325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281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6786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1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2D0C62CA-F58C-A274-BB14-94745010A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102586"/>
            <a:ext cx="5608806" cy="4122777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012B59C0-4AA2-9FB2-B9B7-E82B5A5924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736" y="4225363"/>
            <a:ext cx="5845047" cy="239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404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-2- </a:t>
            </a:r>
            <a:br>
              <a:rPr lang="en-US" sz="36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Chapter two</a:t>
            </a:r>
            <a:br>
              <a:rPr lang="en-US" sz="36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br>
              <a:rPr lang="en-US" sz="36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br>
              <a:rPr lang="en-US" sz="36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Architectural Aspects</a:t>
            </a:r>
            <a:br>
              <a:rPr lang="en-US" sz="3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7863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B03CA2B-EF86-C2E7-5724-B08AF07B6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45" y="312138"/>
            <a:ext cx="4482547" cy="1005839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079920BA-F4A8-CC36-823C-A7F331264F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632" y="1471568"/>
            <a:ext cx="7572720" cy="469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48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8D0FD6A3-FD59-62BE-DDFB-AE72BAF343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94060"/>
            <a:ext cx="2552921" cy="579170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763A09F4-AEBD-4BBD-C1F4-0DC1792519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868362"/>
            <a:ext cx="3657917" cy="259864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93ECC1D2-CE9D-5534-733A-5F75027790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7170" y="548680"/>
            <a:ext cx="4564776" cy="460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836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E66E3C89-65D7-99B6-BE3F-5367073D6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92076"/>
            <a:ext cx="2516391" cy="1016898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55BD1833-0FC5-4D2F-C56E-2FD69E4CB6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279" y="1556792"/>
            <a:ext cx="2736660" cy="1111768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23E539D2-38B1-D6E2-E4CF-0A91ADE9F5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68" y="2792600"/>
            <a:ext cx="1958753" cy="707679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4C2DCCB5-C517-D57F-FF67-8F9F2FB40E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6085" y="274638"/>
            <a:ext cx="5707875" cy="3657917"/>
          </a:xfrm>
          <a:prstGeom prst="rect">
            <a:avLst/>
          </a:prstGeom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4F094921-18AE-A670-C466-909F3B15E5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0385" y="3823631"/>
            <a:ext cx="5052498" cy="2827265"/>
          </a:xfrm>
          <a:prstGeom prst="rect">
            <a:avLst/>
          </a:prstGeom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C6C939AE-4C4D-FEC1-FC8A-6577A08A4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98664" y="4293096"/>
            <a:ext cx="3346413" cy="800321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1FAD6329-7ABE-AE40-0F41-159896CEB4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90083" y="5556573"/>
            <a:ext cx="2871856" cy="75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3768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322488A9-2D50-5F7B-BD83-C239841F0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99" y="1632337"/>
            <a:ext cx="3839876" cy="823736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B08DD1D7-3B27-46EF-30FE-C8AB7C6920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153116"/>
            <a:ext cx="4225496" cy="1236732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4F7611F1-7DC6-CBCF-5027-40995957D3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3185" y="2587900"/>
            <a:ext cx="6797629" cy="340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5628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04B26EE8-B7FC-C660-68A6-BE693056E740}"/>
              </a:ext>
            </a:extLst>
          </p:cNvPr>
          <p:cNvSpPr txBox="1"/>
          <p:nvPr/>
        </p:nvSpPr>
        <p:spPr>
          <a:xfrm>
            <a:off x="179512" y="274638"/>
            <a:ext cx="835292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Beam dimensions = 40cm width , 50cm depth , d= 45cm , , </a:t>
            </a:r>
            <a:r>
              <a:rPr lang="en-US" sz="2800" dirty="0" err="1"/>
              <a:t>Fy</a:t>
            </a:r>
            <a:r>
              <a:rPr lang="en-US" sz="2800" dirty="0"/>
              <a:t>=420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EB85125A-C63D-4030-A020-7EA659132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057" y="1372040"/>
            <a:ext cx="2831921" cy="760815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B82414F1-9061-2563-5EDC-433E3E6E6F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214"/>
          <a:stretch/>
        </p:blipFill>
        <p:spPr>
          <a:xfrm>
            <a:off x="33874" y="1930028"/>
            <a:ext cx="4873987" cy="1315146"/>
          </a:xfrm>
          <a:prstGeom prst="rect">
            <a:avLst/>
          </a:prstGeom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583DDF0C-622E-61B8-DC10-D2F0EDE3FF1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5022"/>
          <a:stretch/>
        </p:blipFill>
        <p:spPr>
          <a:xfrm>
            <a:off x="4728901" y="1915436"/>
            <a:ext cx="4432949" cy="1329738"/>
          </a:xfrm>
          <a:prstGeom prst="rect">
            <a:avLst/>
          </a:prstGeom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A17FF85C-71D9-80A8-34B6-E8C829C807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03" y="3560410"/>
            <a:ext cx="6675196" cy="2880989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5862D8E2-6BBF-F79B-40DA-7F910596D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3306" y="3618966"/>
            <a:ext cx="3061373" cy="313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5214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35B1F150-FC4E-E39F-5981-B077721897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8" y="0"/>
            <a:ext cx="6446351" cy="4014318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5673C012-0AAC-F628-B284-BCA0BFA94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246" y="4715669"/>
            <a:ext cx="6339739" cy="1084261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E88A45BC-B088-4401-065D-5B81978651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5598350"/>
            <a:ext cx="2350598" cy="985012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C32B7E9B-A99B-CA0B-CFFA-01C55D6FFB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756" y="4054620"/>
            <a:ext cx="1693773" cy="66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4293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0C26F66-549B-946D-F49B-EB278E57A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74638"/>
            <a:ext cx="8640960" cy="4306490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3ABEA69F-7BBD-0308-C76D-4C2478FC78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763690"/>
            <a:ext cx="4183743" cy="800169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E7EE90A-D89A-388A-3293-440F2F325E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20" y="5612928"/>
            <a:ext cx="1368152" cy="419136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014B401A-B659-AEF4-C45E-DD72BA4EF9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520" y="5989118"/>
            <a:ext cx="4032448" cy="680242"/>
          </a:xfrm>
          <a:prstGeom prst="rect">
            <a:avLst/>
          </a:prstGeom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9F1E28B5-BFC2-0A28-0CA1-18FB3AB197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3173" y="4702724"/>
            <a:ext cx="4023709" cy="86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5915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E364AF99-008C-A7F4-0838-7975BE71E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-17514"/>
            <a:ext cx="6285015" cy="4082127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9B6D1D45-6C10-2156-0796-FE3C699563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16" y="3772460"/>
            <a:ext cx="8517768" cy="317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5629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A7BA396-115F-7CCE-8CAC-EAED44970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04253"/>
            <a:ext cx="2407572" cy="648849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9D8BFA64-95BA-2490-1EE8-BAEB02BFA2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7" y="1947958"/>
            <a:ext cx="5400727" cy="3319788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5BBBC2CE-1CA2-F0BD-959C-115338B14F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1135664"/>
            <a:ext cx="1363640" cy="464536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3235C375-F89B-1E65-08BA-2F1474737D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7168" y="1135664"/>
            <a:ext cx="2644369" cy="769687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50948127-BFE9-07F8-E286-400AB181EB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560" y="5584267"/>
            <a:ext cx="4408382" cy="51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75713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3A277FC2-0A4C-E6EC-2B9F-1BF86A70E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2107"/>
            <a:ext cx="5541340" cy="559730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38ADFF3D-EFCA-2663-FD2D-87E204BD2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1196752"/>
            <a:ext cx="2705679" cy="3083893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9A41C541-93B6-B00E-01E9-2F1700E8BC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4545322"/>
            <a:ext cx="2769819" cy="1788842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A65CA949-4ACE-761A-C6CA-68D265E394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528" y="6231419"/>
            <a:ext cx="2705679" cy="602032"/>
          </a:xfrm>
          <a:prstGeom prst="rect">
            <a:avLst/>
          </a:prstGeom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60D7C2A2-BF6B-20B1-34B6-AB89479AE3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1958" y="1520169"/>
            <a:ext cx="4305673" cy="1745131"/>
          </a:xfrm>
          <a:prstGeom prst="rect">
            <a:avLst/>
          </a:prstGeom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D5085A72-70FA-A930-9308-1FC0988F0F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1088" y="3560936"/>
            <a:ext cx="5799133" cy="2964408"/>
          </a:xfrm>
          <a:prstGeom prst="rect">
            <a:avLst/>
          </a:prstGeom>
        </p:spPr>
      </p:pic>
      <p:pic>
        <p:nvPicPr>
          <p:cNvPr id="18" name="صورة 17">
            <a:extLst>
              <a:ext uri="{FF2B5EF4-FFF2-40B4-BE49-F238E27FC236}">
                <a16:creationId xmlns:a16="http://schemas.microsoft.com/office/drawing/2014/main" id="{671994CA-2B1E-EE9A-FDB2-8F0DC224FC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8105" y="5589240"/>
            <a:ext cx="648072" cy="18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775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34605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786486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75690" y="517322"/>
            <a:ext cx="35642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Architectural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modification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75690" y="1124744"/>
            <a:ext cx="42589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 garage has been added in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basement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534583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4796EFC4-EA34-2E0B-FD5C-84E7C89BD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898" y="207828"/>
            <a:ext cx="5346238" cy="3542907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7D949FBA-6EE9-9681-8C65-7405DEA2A4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898" y="3546655"/>
            <a:ext cx="3024336" cy="3229527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316E3590-20D4-5DA5-6C9A-6E918EFDF71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533" t="5468" r="20261"/>
          <a:stretch/>
        </p:blipFill>
        <p:spPr>
          <a:xfrm>
            <a:off x="6246034" y="0"/>
            <a:ext cx="1998374" cy="687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50135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35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10B5F4F6-BC1C-6DE7-2BA3-89748A865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32656"/>
            <a:ext cx="2633161" cy="792088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03D51EA5-6C3E-AF47-04A3-391E0216CB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671" y="1192132"/>
            <a:ext cx="4031329" cy="4564776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0BACEF4B-9867-01F1-B1CD-4492F6B8DE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3591" y="1420275"/>
            <a:ext cx="4747671" cy="2751058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9291589B-3F96-5E12-D52B-272546AC27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4030" y="4193846"/>
            <a:ext cx="4165001" cy="248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8714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5078102-0A2E-084E-2E64-EBAB0567E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-32315"/>
            <a:ext cx="8928992" cy="677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0445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4502B52F-6120-B3D4-BE52-BCF0DFC71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92076"/>
            <a:ext cx="2451753" cy="462919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D00BCCD1-0FA8-C7AA-DC16-03708D11BE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29632"/>
            <a:ext cx="4922947" cy="559356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BC9D6B99-2F67-C26B-617F-66BDB1B47F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827112"/>
            <a:ext cx="4694327" cy="559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81496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095971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14863B0D-BC4D-38CF-D6A7-BEA5A10E1A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535" y="133223"/>
            <a:ext cx="3528366" cy="2933954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3CCBAF96-80C9-758C-6003-8F1D694D68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197" y="100769"/>
            <a:ext cx="4648603" cy="44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745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421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9444FF9A-F216-B57C-C21E-5CDFCF4742B5}"/>
              </a:ext>
            </a:extLst>
          </p:cNvPr>
          <p:cNvSpPr txBox="1"/>
          <p:nvPr/>
        </p:nvSpPr>
        <p:spPr>
          <a:xfrm>
            <a:off x="323528" y="194215"/>
            <a:ext cx="2185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Wall footing 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9F0F45C0-A9F4-A75E-1292-DB220F418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0284" y="808000"/>
            <a:ext cx="4612386" cy="4709232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E881D887-7CDB-F755-93CB-F0256C33D51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01" t="1" r="4952" b="1442"/>
          <a:stretch/>
        </p:blipFill>
        <p:spPr>
          <a:xfrm>
            <a:off x="4572833" y="808001"/>
            <a:ext cx="4417640" cy="470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26459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8E57AB80-91F3-AB78-6562-97DADA1B8D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766"/>
          <a:stretch/>
        </p:blipFill>
        <p:spPr>
          <a:xfrm>
            <a:off x="2843808" y="620688"/>
            <a:ext cx="4325140" cy="480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92829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9DC32652-B37D-29CB-D9E2-A2E0EA2AD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423" y="0"/>
            <a:ext cx="5441152" cy="5517358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EF3D47B3-A502-EC3C-9E4F-16DE490E2B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5564" y="5638425"/>
            <a:ext cx="3692872" cy="97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45725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9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06064BDD-6E29-7012-1820-7563DEE183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662" b="16674"/>
          <a:stretch/>
        </p:blipFill>
        <p:spPr>
          <a:xfrm>
            <a:off x="611560" y="274638"/>
            <a:ext cx="2016224" cy="593725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4C1E2546-A4A0-66B5-52D0-2851405E72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949721"/>
            <a:ext cx="3888432" cy="293881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22E1C5F1-C84A-9ECB-1504-D581AF0402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7124" y="949721"/>
            <a:ext cx="3842841" cy="3567624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A1D1225F-DBA4-DA8E-3819-ADF57D43F6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103" y="3760340"/>
            <a:ext cx="3842841" cy="299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436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37" y="1484784"/>
            <a:ext cx="684076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827583" y="399895"/>
            <a:ext cx="3682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Ground floor before modification </a:t>
            </a:r>
          </a:p>
        </p:txBody>
      </p:sp>
    </p:spTree>
    <p:extLst>
      <p:ext uri="{BB962C8B-B14F-4D97-AF65-F5344CB8AC3E}">
        <p14:creationId xmlns:p14="http://schemas.microsoft.com/office/powerpoint/2010/main" val="222297576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9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4A453231-B891-CAFE-B7C6-05188F96E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27992"/>
            <a:ext cx="5673658" cy="684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0133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9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0556AF04-5D02-B60C-BCDE-EA9C29B149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274638"/>
            <a:ext cx="6606573" cy="605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6374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9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4B550678-878E-E0F5-6624-9A4A74687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6944" y="366642"/>
            <a:ext cx="5455376" cy="648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382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286000" y="206084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dirty="0"/>
              <a:t>-5-</a:t>
            </a:r>
          </a:p>
          <a:p>
            <a:pPr algn="ctr"/>
            <a:r>
              <a:rPr lang="en-US" sz="3200" b="1" dirty="0"/>
              <a:t>Chapter five</a:t>
            </a: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r>
              <a:rPr lang="en-US" sz="3200" b="1" dirty="0"/>
              <a:t>Mechanical and Electrical aspects </a:t>
            </a:r>
          </a:p>
        </p:txBody>
      </p:sp>
    </p:spTree>
    <p:extLst>
      <p:ext uri="{BB962C8B-B14F-4D97-AF65-F5344CB8AC3E}">
        <p14:creationId xmlns:p14="http://schemas.microsoft.com/office/powerpoint/2010/main" val="104529152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39552" y="548680"/>
            <a:ext cx="1677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HVAC design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39552" y="1143634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As shown below from design builder the heating and cooling load: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•Heating load=88.65 KW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•Cooling load:=135.36 KW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Some standard from design builder: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•Tin (winter)=22c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•Tin (summer)=25c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•relative humidity=30%-70%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47" y="3499760"/>
            <a:ext cx="203676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19699"/>
            <a:ext cx="245727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435829" y="6145682"/>
            <a:ext cx="15395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Outdoor unit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539552" y="40770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•Outdoor unit model name :</a:t>
            </a:r>
          </a:p>
          <a:p>
            <a:r>
              <a:rPr lang="en-US" dirty="0"/>
              <a:t>( AM260KXVGGH/ET).</a:t>
            </a:r>
          </a:p>
          <a:p>
            <a:endParaRPr lang="en-US" dirty="0"/>
          </a:p>
          <a:p>
            <a:r>
              <a:rPr lang="en-US" dirty="0"/>
              <a:t>•Type :( DVM S).</a:t>
            </a:r>
          </a:p>
        </p:txBody>
      </p:sp>
    </p:spTree>
    <p:extLst>
      <p:ext uri="{BB962C8B-B14F-4D97-AF65-F5344CB8AC3E}">
        <p14:creationId xmlns:p14="http://schemas.microsoft.com/office/powerpoint/2010/main" val="423744817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67544" y="332656"/>
            <a:ext cx="4572000" cy="8788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solidFill>
                  <a:srgbClr val="0D0D0D"/>
                </a:solidFill>
                <a:effectLst/>
                <a:latin typeface="Times New Roman"/>
                <a:ea typeface="Times New Roman"/>
                <a:cs typeface="Arial"/>
              </a:rPr>
              <a:t> Indoor unit:</a:t>
            </a:r>
            <a:endParaRPr lang="en-US" sz="1600" dirty="0">
              <a:ea typeface="Calibri"/>
              <a:cs typeface="Arial"/>
            </a:endParaRPr>
          </a:p>
          <a:p>
            <a:pPr marL="457200"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/>
                <a:ea typeface="Calibri"/>
              </a:rPr>
              <a:t>Cassatt unit</a:t>
            </a:r>
            <a:endParaRPr lang="en-US" dirty="0">
              <a:effectLst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67544" y="1340768"/>
            <a:ext cx="6048672" cy="1544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/>
                <a:ea typeface="Calibri"/>
                <a:cs typeface="Arial"/>
              </a:rPr>
              <a:t>Properties: </a:t>
            </a:r>
            <a:endParaRPr lang="en-US" sz="1600" dirty="0">
              <a:ea typeface="Calibri"/>
              <a:cs typeface="Arial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Symbol"/>
              <a:buChar char=""/>
            </a:pPr>
            <a:r>
              <a:rPr lang="en-US" dirty="0">
                <a:effectLst/>
                <a:latin typeface="Times New Roman"/>
                <a:ea typeface="Calibri"/>
              </a:rPr>
              <a:t>Indoor unit model name (</a:t>
            </a:r>
            <a:r>
              <a:rPr lang="en-US" dirty="0">
                <a:solidFill>
                  <a:srgbClr val="363636"/>
                </a:solidFill>
                <a:effectLst/>
                <a:latin typeface="Times New Roman"/>
                <a:ea typeface="Times New Roman"/>
              </a:rPr>
              <a:t>AC140RN4DKG/EU</a:t>
            </a:r>
            <a:r>
              <a:rPr lang="en-US" dirty="0">
                <a:effectLst/>
                <a:latin typeface="Times New Roman"/>
                <a:ea typeface="Calibri"/>
              </a:rPr>
              <a:t>)</a:t>
            </a:r>
            <a:endParaRPr lang="en-US" dirty="0">
              <a:effectLst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Symbol"/>
              <a:buChar char=""/>
            </a:pPr>
            <a:r>
              <a:rPr lang="en-US" dirty="0">
                <a:effectLst/>
                <a:latin typeface="Times New Roman"/>
                <a:ea typeface="Calibri"/>
              </a:rPr>
              <a:t>Air flow rate = 0.1m</a:t>
            </a:r>
            <a:r>
              <a:rPr lang="en-US" baseline="30000" dirty="0">
                <a:effectLst/>
                <a:latin typeface="Times New Roman"/>
                <a:ea typeface="Calibri"/>
              </a:rPr>
              <a:t>3</a:t>
            </a:r>
            <a:r>
              <a:rPr lang="en-US" dirty="0">
                <a:effectLst/>
                <a:latin typeface="Times New Roman"/>
                <a:ea typeface="Calibri"/>
              </a:rPr>
              <a:t>/s</a:t>
            </a:r>
            <a:endParaRPr lang="en-US" dirty="0">
              <a:effectLst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553" y="3396435"/>
            <a:ext cx="193859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50" y="3422135"/>
            <a:ext cx="2657202" cy="178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3631786" y="5445224"/>
            <a:ext cx="14077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Indoor unit </a:t>
            </a:r>
          </a:p>
        </p:txBody>
      </p:sp>
    </p:spTree>
    <p:extLst>
      <p:ext uri="{BB962C8B-B14F-4D97-AF65-F5344CB8AC3E}">
        <p14:creationId xmlns:p14="http://schemas.microsoft.com/office/powerpoint/2010/main" val="134656082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92672"/>
            <a:ext cx="6156920" cy="51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395536" y="332656"/>
            <a:ext cx="2901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D0D0D"/>
                </a:solidFill>
                <a:effectLst/>
                <a:latin typeface="Times New Roman"/>
                <a:ea typeface="Times New Roman"/>
              </a:rPr>
              <a:t>Distribution for indoor unit</a:t>
            </a: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3626379" y="5996592"/>
            <a:ext cx="1494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D0D0D"/>
                </a:solidFill>
                <a:effectLst/>
                <a:latin typeface="Times New Roman"/>
                <a:ea typeface="Times New Roman"/>
              </a:rPr>
              <a:t>Ground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46822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822325"/>
            <a:ext cx="6370637" cy="521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067944" y="6165304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D0D0D"/>
                </a:solidFill>
                <a:effectLst/>
                <a:latin typeface="Times New Roman"/>
                <a:ea typeface="Times New Roman"/>
              </a:rPr>
              <a:t>First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1447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733425"/>
            <a:ext cx="6615113" cy="539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3995936" y="6129338"/>
            <a:ext cx="1370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/>
                <a:latin typeface="Times New Roman"/>
                <a:ea typeface="Calibri"/>
              </a:rPr>
              <a:t>Second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62771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618" y="476672"/>
            <a:ext cx="6608763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3969911" y="5876831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/>
                <a:latin typeface="Times New Roman"/>
                <a:ea typeface="Calibri"/>
              </a:rPr>
              <a:t>Third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96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48056"/>
            <a:ext cx="7200800" cy="486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755576" y="620688"/>
            <a:ext cx="34964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Ground floor after modification </a:t>
            </a:r>
          </a:p>
        </p:txBody>
      </p:sp>
    </p:spTree>
    <p:extLst>
      <p:ext uri="{BB962C8B-B14F-4D97-AF65-F5344CB8AC3E}">
        <p14:creationId xmlns:p14="http://schemas.microsoft.com/office/powerpoint/2010/main" val="18298015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238656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6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F56157-59D4-FAC2-3621-E1FA81EC52D7}"/>
              </a:ext>
            </a:extLst>
          </p:cNvPr>
          <p:cNvSpPr txBox="1"/>
          <p:nvPr/>
        </p:nvSpPr>
        <p:spPr>
          <a:xfrm>
            <a:off x="179512" y="36250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Water supply design 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558954-B0A0-BF67-257F-863A381A07E7}"/>
              </a:ext>
            </a:extLst>
          </p:cNvPr>
          <p:cNvSpPr txBox="1"/>
          <p:nvPr/>
        </p:nvSpPr>
        <p:spPr>
          <a:xfrm>
            <a:off x="179512" y="1232972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Design pipes size: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480EDE-B444-EAEB-5DC2-DE086305C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141632"/>
            <a:ext cx="3672235" cy="14452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E5836F-C765-7906-8D50-06105577BBDA}"/>
              </a:ext>
            </a:extLst>
          </p:cNvPr>
          <p:cNvSpPr txBox="1"/>
          <p:nvPr/>
        </p:nvSpPr>
        <p:spPr>
          <a:xfrm>
            <a:off x="85271" y="227116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Design vertical pipes 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09028C-4548-82A5-4768-C40E57ACD7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800982"/>
            <a:ext cx="5125165" cy="72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97446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07E931-F490-96EE-81B1-9039082DF688}"/>
              </a:ext>
            </a:extLst>
          </p:cNvPr>
          <p:cNvSpPr txBox="1"/>
          <p:nvPr/>
        </p:nvSpPr>
        <p:spPr>
          <a:xfrm>
            <a:off x="457200" y="547171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Design Horizontal pipes: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FE6A34-B5F3-B9F4-77F5-62EAE704C0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452274"/>
            <a:ext cx="3327776" cy="17796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016F4D-B8E5-8396-A982-DEF5185AE3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615613"/>
            <a:ext cx="6230734" cy="85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7353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07E931-F490-96EE-81B1-9039082DF688}"/>
              </a:ext>
            </a:extLst>
          </p:cNvPr>
          <p:cNvSpPr txBox="1"/>
          <p:nvPr/>
        </p:nvSpPr>
        <p:spPr>
          <a:xfrm>
            <a:off x="457200" y="547171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Design branch pipes: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C020F8-6A1A-B5BF-7E4F-BFDCB7532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621726"/>
            <a:ext cx="3756271" cy="26433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D9CF63-DD94-69DD-3838-6E59C0BD65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476639"/>
            <a:ext cx="4528556" cy="13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04295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4DCFF-F331-8C02-05D2-4D4488B50DCF}"/>
              </a:ext>
            </a:extLst>
          </p:cNvPr>
          <p:cNvSpPr txBox="1"/>
          <p:nvPr/>
        </p:nvSpPr>
        <p:spPr>
          <a:xfrm>
            <a:off x="457200" y="36250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Pipes size for all floors: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0AEE9F-9D12-6837-8D3E-B325FE6E9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434357"/>
            <a:ext cx="8392696" cy="3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32080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4DCFF-F331-8C02-05D2-4D4488B50DCF}"/>
              </a:ext>
            </a:extLst>
          </p:cNvPr>
          <p:cNvSpPr txBox="1"/>
          <p:nvPr/>
        </p:nvSpPr>
        <p:spPr>
          <a:xfrm>
            <a:off x="457200" y="36250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Water supply for G.F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792839-C083-8132-4660-DB76862D1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943625"/>
            <a:ext cx="6963747" cy="383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6119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4DCFF-F331-8C02-05D2-4D4488B50DCF}"/>
              </a:ext>
            </a:extLst>
          </p:cNvPr>
          <p:cNvSpPr txBox="1"/>
          <p:nvPr/>
        </p:nvSpPr>
        <p:spPr>
          <a:xfrm>
            <a:off x="457200" y="36250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Water supply for 1</a:t>
            </a:r>
            <a:r>
              <a:rPr lang="en-US" baseline="30000" dirty="0"/>
              <a:t>st</a:t>
            </a:r>
            <a:r>
              <a:rPr lang="en-US" dirty="0"/>
              <a:t> 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1CDA89-C0A8-428E-56F1-EAF742D82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857155"/>
            <a:ext cx="8171411" cy="340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01296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4DCFF-F331-8C02-05D2-4D4488B50DCF}"/>
              </a:ext>
            </a:extLst>
          </p:cNvPr>
          <p:cNvSpPr txBox="1"/>
          <p:nvPr/>
        </p:nvSpPr>
        <p:spPr>
          <a:xfrm>
            <a:off x="457200" y="36250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Water supply for 2</a:t>
            </a:r>
            <a:r>
              <a:rPr lang="en-US" baseline="30000" dirty="0"/>
              <a:t>nd</a:t>
            </a:r>
            <a:r>
              <a:rPr lang="en-US" dirty="0"/>
              <a:t> 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21E7CB-937F-2C54-B720-94C8743D1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1" y="1371312"/>
            <a:ext cx="7544278" cy="452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1576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4DCFF-F331-8C02-05D2-4D4488B50DCF}"/>
              </a:ext>
            </a:extLst>
          </p:cNvPr>
          <p:cNvSpPr txBox="1"/>
          <p:nvPr/>
        </p:nvSpPr>
        <p:spPr>
          <a:xfrm>
            <a:off x="457200" y="661472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Water supply for 3</a:t>
            </a:r>
            <a:r>
              <a:rPr lang="en-US" baseline="30000" dirty="0"/>
              <a:t>rd</a:t>
            </a:r>
            <a:r>
              <a:rPr lang="en-US" dirty="0"/>
              <a:t> F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318E05-181F-8683-4542-185696BA06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804472"/>
            <a:ext cx="7802546" cy="3510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32744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4DCFF-F331-8C02-05D2-4D4488B50DCF}"/>
              </a:ext>
            </a:extLst>
          </p:cNvPr>
          <p:cNvSpPr txBox="1"/>
          <p:nvPr/>
        </p:nvSpPr>
        <p:spPr>
          <a:xfrm>
            <a:off x="457200" y="661472"/>
            <a:ext cx="2458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Drainage  system: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483552-270B-0A61-72D7-8BB0A110FC0D}"/>
              </a:ext>
            </a:extLst>
          </p:cNvPr>
          <p:cNvSpPr txBox="1"/>
          <p:nvPr/>
        </p:nvSpPr>
        <p:spPr>
          <a:xfrm>
            <a:off x="457200" y="1576298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Sample of calculation 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D32922-DA70-A526-F333-2334553618F3}"/>
              </a:ext>
            </a:extLst>
          </p:cNvPr>
          <p:cNvSpPr txBox="1"/>
          <p:nvPr/>
        </p:nvSpPr>
        <p:spPr>
          <a:xfrm>
            <a:off x="457200" y="2276872"/>
            <a:ext cx="55549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 Max number of </a:t>
            </a:r>
            <a:r>
              <a:rPr lang="en-US" dirty="0" err="1"/>
              <a:t>dfu</a:t>
            </a:r>
            <a:r>
              <a:rPr lang="en-US" dirty="0"/>
              <a:t> for 2 inch =21 </a:t>
            </a:r>
            <a:r>
              <a:rPr lang="en-US" dirty="0" err="1"/>
              <a:t>dfu</a:t>
            </a:r>
            <a:r>
              <a:rPr lang="en-US" dirty="0"/>
              <a:t> with slope 2%.</a:t>
            </a:r>
          </a:p>
          <a:p>
            <a:r>
              <a:rPr lang="en-US" dirty="0"/>
              <a:t>  Max number of </a:t>
            </a:r>
            <a:r>
              <a:rPr lang="en-US" dirty="0" err="1"/>
              <a:t>dfu</a:t>
            </a:r>
            <a:r>
              <a:rPr lang="en-US" dirty="0"/>
              <a:t> for 4 inch =180 </a:t>
            </a:r>
            <a:r>
              <a:rPr lang="en-US" dirty="0" err="1"/>
              <a:t>dfu</a:t>
            </a:r>
            <a:r>
              <a:rPr lang="en-US" dirty="0"/>
              <a:t> with slope 1%.</a:t>
            </a:r>
          </a:p>
        </p:txBody>
      </p:sp>
    </p:spTree>
    <p:extLst>
      <p:ext uri="{BB962C8B-B14F-4D97-AF65-F5344CB8AC3E}">
        <p14:creationId xmlns:p14="http://schemas.microsoft.com/office/powerpoint/2010/main" val="3962365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628800"/>
            <a:ext cx="679977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971600" y="476672"/>
            <a:ext cx="3358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First  floor before modification</a:t>
            </a:r>
          </a:p>
        </p:txBody>
      </p:sp>
    </p:spTree>
    <p:extLst>
      <p:ext uri="{BB962C8B-B14F-4D97-AF65-F5344CB8AC3E}">
        <p14:creationId xmlns:p14="http://schemas.microsoft.com/office/powerpoint/2010/main" val="85230930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10B0A8-51A6-8FE6-AA2E-7018433FA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1581599"/>
            <a:ext cx="3960440" cy="49100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54D288-637D-3F64-A595-83087DAEF003}"/>
              </a:ext>
            </a:extLst>
          </p:cNvPr>
          <p:cNvSpPr txBox="1"/>
          <p:nvPr/>
        </p:nvSpPr>
        <p:spPr>
          <a:xfrm>
            <a:off x="107504" y="330369"/>
            <a:ext cx="89289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following figure shows the distribution of all points and then gives each pipe its diameter according to </a:t>
            </a:r>
            <a:r>
              <a:rPr lang="en-US" dirty="0" err="1"/>
              <a:t>dfu</a:t>
            </a:r>
            <a:r>
              <a:rPr lang="en-US" dirty="0"/>
              <a:t> for each unite : </a:t>
            </a:r>
          </a:p>
        </p:txBody>
      </p:sp>
    </p:spTree>
    <p:extLst>
      <p:ext uri="{BB962C8B-B14F-4D97-AF65-F5344CB8AC3E}">
        <p14:creationId xmlns:p14="http://schemas.microsoft.com/office/powerpoint/2010/main" val="246838872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5C4D92-9837-7C49-80AE-62FC61E3F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994" y="1916821"/>
            <a:ext cx="7964011" cy="40010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0C4174-3325-48F7-21C0-D4DC73FE5054}"/>
              </a:ext>
            </a:extLst>
          </p:cNvPr>
          <p:cNvSpPr txBox="1"/>
          <p:nvPr/>
        </p:nvSpPr>
        <p:spPr>
          <a:xfrm>
            <a:off x="457200" y="380445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Drainage for garage</a:t>
            </a:r>
          </a:p>
        </p:txBody>
      </p:sp>
    </p:spTree>
    <p:extLst>
      <p:ext uri="{BB962C8B-B14F-4D97-AF65-F5344CB8AC3E}">
        <p14:creationId xmlns:p14="http://schemas.microsoft.com/office/powerpoint/2010/main" val="49477518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085CD4-8514-F77D-34F0-A53DBE44F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1196752"/>
            <a:ext cx="5618123" cy="55407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B58221-7385-2B5F-0B05-00F1B538923F}"/>
              </a:ext>
            </a:extLst>
          </p:cNvPr>
          <p:cNvSpPr txBox="1"/>
          <p:nvPr/>
        </p:nvSpPr>
        <p:spPr>
          <a:xfrm>
            <a:off x="457200" y="266112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Drainage for G.F </a:t>
            </a:r>
          </a:p>
        </p:txBody>
      </p:sp>
    </p:spTree>
    <p:extLst>
      <p:ext uri="{BB962C8B-B14F-4D97-AF65-F5344CB8AC3E}">
        <p14:creationId xmlns:p14="http://schemas.microsoft.com/office/powerpoint/2010/main" val="121888871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B58221-7385-2B5F-0B05-00F1B538923F}"/>
              </a:ext>
            </a:extLst>
          </p:cNvPr>
          <p:cNvSpPr txBox="1"/>
          <p:nvPr/>
        </p:nvSpPr>
        <p:spPr>
          <a:xfrm>
            <a:off x="457200" y="661472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Firefighting system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76A651-65A7-B238-CA83-C50E767F25D6}"/>
              </a:ext>
            </a:extLst>
          </p:cNvPr>
          <p:cNvSpPr txBox="1"/>
          <p:nvPr/>
        </p:nvSpPr>
        <p:spPr>
          <a:xfrm>
            <a:off x="447430" y="1507609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number of Sprinklers used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610335-AE56-FEAD-0160-554011D82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30" y="2388382"/>
            <a:ext cx="5425100" cy="236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59818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699CEE-1585-5FF6-3A28-12C0808E3464}"/>
              </a:ext>
            </a:extLst>
          </p:cNvPr>
          <p:cNvSpPr txBox="1"/>
          <p:nvPr/>
        </p:nvSpPr>
        <p:spPr>
          <a:xfrm>
            <a:off x="457200" y="731837"/>
            <a:ext cx="83632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G.F  Sprinklers distribution , Fire exit &amp; Extinguishers distribution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1967D9-FC5E-6D5E-A039-9024BC264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409417"/>
            <a:ext cx="7200800" cy="497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80454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699CEE-1585-5FF6-3A28-12C0808E3464}"/>
              </a:ext>
            </a:extLst>
          </p:cNvPr>
          <p:cNvSpPr txBox="1"/>
          <p:nvPr/>
        </p:nvSpPr>
        <p:spPr>
          <a:xfrm>
            <a:off x="457200" y="731837"/>
            <a:ext cx="8686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F Sprinklers distribution , Fire exit &amp; Extinguishers distribution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EE6C95-6604-3A74-4985-BCA5596C9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309391"/>
            <a:ext cx="7488832" cy="534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9721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699CEE-1585-5FF6-3A28-12C0808E3464}"/>
              </a:ext>
            </a:extLst>
          </p:cNvPr>
          <p:cNvSpPr txBox="1"/>
          <p:nvPr/>
        </p:nvSpPr>
        <p:spPr>
          <a:xfrm>
            <a:off x="457200" y="731837"/>
            <a:ext cx="8383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F Sprinklers distribution , Fire exit &amp; Extinguishers distribution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33DF61-B4C6-450C-F004-2AE401602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290339"/>
            <a:ext cx="8229600" cy="540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8734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5AD16E-D585-5AC9-ECAE-736B64D3EA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385602"/>
            <a:ext cx="7920880" cy="52612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633261-A96E-36EC-088C-E26F1431E5B2}"/>
              </a:ext>
            </a:extLst>
          </p:cNvPr>
          <p:cNvSpPr txBox="1"/>
          <p:nvPr/>
        </p:nvSpPr>
        <p:spPr>
          <a:xfrm>
            <a:off x="457200" y="496475"/>
            <a:ext cx="83632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F Sprinklers distribution , Fire exit &amp; Extinguishers distribution</a:t>
            </a:r>
          </a:p>
        </p:txBody>
      </p:sp>
    </p:spTree>
    <p:extLst>
      <p:ext uri="{BB962C8B-B14F-4D97-AF65-F5344CB8AC3E}">
        <p14:creationId xmlns:p14="http://schemas.microsoft.com/office/powerpoint/2010/main" val="248489158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633261-A96E-36EC-088C-E26F1431E5B2}"/>
              </a:ext>
            </a:extLst>
          </p:cNvPr>
          <p:cNvSpPr txBox="1"/>
          <p:nvPr/>
        </p:nvSpPr>
        <p:spPr>
          <a:xfrm>
            <a:off x="457200" y="496475"/>
            <a:ext cx="83632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Detector distribution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322D17-0D3B-6701-8323-F739B978F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967" y="765705"/>
            <a:ext cx="2746269" cy="36480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421157-2889-5881-DB20-4CA060E85507}"/>
              </a:ext>
            </a:extLst>
          </p:cNvPr>
          <p:cNvSpPr txBox="1"/>
          <p:nvPr/>
        </p:nvSpPr>
        <p:spPr>
          <a:xfrm>
            <a:off x="6808763" y="4594987"/>
            <a:ext cx="467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fire symbol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E05328-3055-0E18-E7A0-39EAD0E17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489668"/>
            <a:ext cx="4972744" cy="42106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F52AE43-C9D9-95A7-4021-E80A84BF0DC6}"/>
              </a:ext>
            </a:extLst>
          </p:cNvPr>
          <p:cNvSpPr txBox="1"/>
          <p:nvPr/>
        </p:nvSpPr>
        <p:spPr>
          <a:xfrm>
            <a:off x="455682" y="1675602"/>
            <a:ext cx="5788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Gf Detector distribution </a:t>
            </a:r>
          </a:p>
        </p:txBody>
      </p:sp>
    </p:spTree>
    <p:extLst>
      <p:ext uri="{BB962C8B-B14F-4D97-AF65-F5344CB8AC3E}">
        <p14:creationId xmlns:p14="http://schemas.microsoft.com/office/powerpoint/2010/main" val="364428004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52AE43-C9D9-95A7-4021-E80A84BF0DC6}"/>
              </a:ext>
            </a:extLst>
          </p:cNvPr>
          <p:cNvSpPr txBox="1"/>
          <p:nvPr/>
        </p:nvSpPr>
        <p:spPr>
          <a:xfrm>
            <a:off x="457200" y="515054"/>
            <a:ext cx="5788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f Detector distribution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6D7B94-8472-2BA2-CC73-DEA8A61A5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357850"/>
            <a:ext cx="6851104" cy="510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53801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1049</Words>
  <Application>Microsoft Office PowerPoint</Application>
  <PresentationFormat>عرض على الشاشة (4:3)</PresentationFormat>
  <Paragraphs>312</Paragraphs>
  <Slides>120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120</vt:i4>
      </vt:variant>
    </vt:vector>
  </HeadingPairs>
  <TitlesOfParts>
    <vt:vector size="126" baseType="lpstr">
      <vt:lpstr>Arial</vt:lpstr>
      <vt:lpstr>Calibri</vt:lpstr>
      <vt:lpstr>Century Schoolbook</vt:lpstr>
      <vt:lpstr>Symbol</vt:lpstr>
      <vt:lpstr>Times New Roman</vt:lpstr>
      <vt:lpstr>نسق Office</vt:lpstr>
      <vt:lpstr>عرض تقديمي في PowerPoint</vt:lpstr>
      <vt:lpstr>  </vt:lpstr>
      <vt:lpstr>Introduction </vt:lpstr>
      <vt:lpstr> </vt:lpstr>
      <vt:lpstr>-2-  Chapter two   Architectural Aspects </vt:lpstr>
      <vt:lpstr>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v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Msys</dc:creator>
  <cp:lastModifiedBy>yosef</cp:lastModifiedBy>
  <cp:revision>22</cp:revision>
  <dcterms:created xsi:type="dcterms:W3CDTF">2022-05-28T05:01:18Z</dcterms:created>
  <dcterms:modified xsi:type="dcterms:W3CDTF">2022-05-28T21:19:51Z</dcterms:modified>
</cp:coreProperties>
</file>