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97" r:id="rId20"/>
    <p:sldId id="298" r:id="rId21"/>
    <p:sldId id="299" r:id="rId22"/>
    <p:sldId id="274" r:id="rId23"/>
    <p:sldId id="300" r:id="rId24"/>
    <p:sldId id="301" r:id="rId25"/>
    <p:sldId id="277" r:id="rId26"/>
    <p:sldId id="279" r:id="rId27"/>
    <p:sldId id="280" r:id="rId28"/>
    <p:sldId id="281" r:id="rId29"/>
    <p:sldId id="283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2" r:id="rId39"/>
    <p:sldId id="291" r:id="rId40"/>
    <p:sldId id="294" r:id="rId41"/>
    <p:sldId id="295" r:id="rId42"/>
    <p:sldId id="296" r:id="rId43"/>
    <p:sldId id="29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1" autoAdjust="0"/>
    <p:restoredTop sz="94660"/>
  </p:normalViewPr>
  <p:slideViewPr>
    <p:cSldViewPr>
      <p:cViewPr varScale="1">
        <p:scale>
          <a:sx n="66" d="100"/>
          <a:sy n="66" d="100"/>
        </p:scale>
        <p:origin x="-14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DB241-06ED-4DB7-BCC3-9E818D40DF43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84E88-2881-4E2E-A8F8-DBD2DB1B1A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03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segeek.org/what-are-earthquakes.ht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274638"/>
            <a:ext cx="5486400" cy="2620962"/>
          </a:xfrm>
        </p:spPr>
        <p:txBody>
          <a:bodyPr>
            <a:normAutofit/>
          </a:bodyPr>
          <a:lstStyle/>
          <a:p>
            <a:r>
              <a:rPr lang="en-GB" b="1" dirty="0" smtClean="0"/>
              <a:t>Graduation Project</a:t>
            </a:r>
            <a:br>
              <a:rPr lang="en-GB" b="1" dirty="0" smtClean="0"/>
            </a:br>
            <a:r>
              <a:rPr lang="en-GB" sz="3200" b="1" dirty="0" smtClean="0"/>
              <a:t>Structural Analysis And </a:t>
            </a:r>
            <a:br>
              <a:rPr lang="en-GB" sz="3200" b="1" dirty="0" smtClean="0"/>
            </a:br>
            <a:r>
              <a:rPr lang="en-GB" sz="3200" b="1" dirty="0" smtClean="0"/>
              <a:t>Design of </a:t>
            </a:r>
            <a:r>
              <a:rPr lang="en-GB" sz="3200" b="1" dirty="0" err="1" smtClean="0"/>
              <a:t>Darwich</a:t>
            </a:r>
            <a:r>
              <a:rPr lang="en-GB" sz="3200" b="1" dirty="0" smtClean="0"/>
              <a:t> Building</a:t>
            </a:r>
            <a:endParaRPr lang="en-GB" sz="3200" b="1" dirty="0"/>
          </a:p>
        </p:txBody>
      </p:sp>
      <p:grpSp>
        <p:nvGrpSpPr>
          <p:cNvPr id="4" name="Content Placeholder 3"/>
          <p:cNvGrpSpPr>
            <a:grpSpLocks noGrp="1"/>
          </p:cNvGrpSpPr>
          <p:nvPr/>
        </p:nvGrpSpPr>
        <p:grpSpPr>
          <a:xfrm>
            <a:off x="304800" y="304800"/>
            <a:ext cx="3047999" cy="6062159"/>
            <a:chOff x="-23283" y="609600"/>
            <a:chExt cx="2537883" cy="2664719"/>
          </a:xfrm>
        </p:grpSpPr>
        <p:pic>
          <p:nvPicPr>
            <p:cNvPr id="5" name="Picture 2" descr="C:\Users\Raef\Desktop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0505" y="1173152"/>
              <a:ext cx="1856845" cy="9525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-23283" y="609600"/>
              <a:ext cx="2385483" cy="531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        An-</a:t>
              </a:r>
              <a:r>
                <a:rPr lang="en-US" b="1" dirty="0" err="1" smtClean="0"/>
                <a:t>Najah</a:t>
              </a:r>
              <a:r>
                <a:rPr lang="en-US" b="1" dirty="0" smtClean="0"/>
                <a:t> National</a:t>
              </a:r>
            </a:p>
            <a:p>
              <a:r>
                <a:rPr lang="en-US" b="1" dirty="0" smtClean="0"/>
                <a:t>               University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0" y="2362200"/>
              <a:ext cx="2514600" cy="303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        Engineering College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23283" y="2743200"/>
              <a:ext cx="2385483" cy="531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          Civil Engineering</a:t>
              </a:r>
            </a:p>
            <a:p>
              <a:r>
                <a:rPr lang="en-US" b="1" dirty="0" smtClean="0"/>
                <a:t>              Department</a:t>
              </a:r>
              <a:endParaRPr lang="en-US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181600" y="3124200"/>
            <a:ext cx="396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Prepared By:</a:t>
            </a:r>
          </a:p>
          <a:p>
            <a:r>
              <a:rPr lang="en-GB" b="1" dirty="0" err="1" smtClean="0"/>
              <a:t>Amer</a:t>
            </a:r>
            <a:r>
              <a:rPr lang="en-GB" b="1" dirty="0" smtClean="0"/>
              <a:t> </a:t>
            </a:r>
            <a:r>
              <a:rPr lang="en-GB" b="1" dirty="0" err="1" smtClean="0"/>
              <a:t>Abufares</a:t>
            </a:r>
            <a:endParaRPr lang="en-GB" b="1" dirty="0" smtClean="0"/>
          </a:p>
          <a:p>
            <a:r>
              <a:rPr lang="en-GB" b="1" dirty="0" err="1" smtClean="0"/>
              <a:t>Khaled</a:t>
            </a:r>
            <a:r>
              <a:rPr lang="en-GB" b="1" dirty="0" smtClean="0"/>
              <a:t> </a:t>
            </a:r>
            <a:r>
              <a:rPr lang="en-GB" b="1" dirty="0" err="1" smtClean="0"/>
              <a:t>Sleem</a:t>
            </a:r>
            <a:endParaRPr lang="en-GB" b="1" dirty="0" smtClean="0"/>
          </a:p>
          <a:p>
            <a:r>
              <a:rPr lang="en-GB" b="1" dirty="0" smtClean="0"/>
              <a:t>Maher </a:t>
            </a:r>
            <a:r>
              <a:rPr lang="en-GB" b="1" dirty="0" err="1" smtClean="0"/>
              <a:t>Taha</a:t>
            </a:r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Supervised By:</a:t>
            </a:r>
          </a:p>
          <a:p>
            <a:r>
              <a:rPr lang="en-GB" b="1" dirty="0" smtClean="0"/>
              <a:t>Dr. </a:t>
            </a:r>
            <a:r>
              <a:rPr lang="en-GB" b="1" dirty="0" err="1" smtClean="0"/>
              <a:t>Wael</a:t>
            </a:r>
            <a:r>
              <a:rPr lang="en-GB" b="1" dirty="0" smtClean="0"/>
              <a:t> </a:t>
            </a:r>
            <a:r>
              <a:rPr lang="en-GB" b="1" dirty="0" err="1" smtClean="0"/>
              <a:t>AbuAsab</a:t>
            </a:r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2015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Slab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657600"/>
            <a:ext cx="6934200" cy="24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1828800"/>
            <a:ext cx="883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Thickness of slab is ( 250mm) according to deflection requirements shown in the table attached previously.</a:t>
            </a:r>
          </a:p>
          <a:p>
            <a:r>
              <a:rPr lang="en-GB" sz="2400" b="1" dirty="0" smtClean="0"/>
              <a:t>The longest span in the slab is ( 3.55m ) length .</a:t>
            </a:r>
          </a:p>
          <a:p>
            <a:r>
              <a:rPr lang="en-GB" sz="2400" b="1" dirty="0" smtClean="0"/>
              <a:t>The minimum thickness is (  =0.192 m) , take slab thickness = 250mm </a:t>
            </a:r>
          </a:p>
          <a:p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Beams</a:t>
            </a:r>
            <a:endParaRPr lang="en-GB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81202"/>
          <a:ext cx="8229600" cy="3174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70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Beam ID</a:t>
                      </a:r>
                      <a:endParaRPr lang="en-GB" sz="20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Width (mm)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Depth (mm)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0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B1</a:t>
                      </a:r>
                      <a:endParaRPr lang="en-GB" sz="20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700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0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B2</a:t>
                      </a:r>
                      <a:endParaRPr lang="en-GB" sz="20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0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B3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800</a:t>
                      </a:r>
                      <a:endParaRPr lang="en-GB" sz="20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0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B4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600</a:t>
                      </a:r>
                      <a:endParaRPr lang="en-GB" sz="20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0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B5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500</a:t>
                      </a:r>
                      <a:endParaRPr lang="en-GB" sz="20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067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Drop Beam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300</a:t>
                      </a:r>
                      <a:endParaRPr lang="en-GB" sz="20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500</a:t>
                      </a:r>
                      <a:endParaRPr lang="en-GB" sz="20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52578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Beam Dimensions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Beams Distribution</a:t>
            </a:r>
            <a:endParaRPr lang="en-GB" b="1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Columns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60960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Take this Column as example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b="1" dirty="0" err="1" smtClean="0"/>
              <a:t>ØP</a:t>
            </a:r>
            <a:r>
              <a:rPr lang="en-US" b="1" baseline="-25000" dirty="0" err="1" smtClean="0"/>
              <a:t>n</a:t>
            </a:r>
            <a:r>
              <a:rPr lang="en-US" b="1" baseline="-25000" dirty="0" smtClean="0"/>
              <a:t> </a:t>
            </a:r>
            <a:r>
              <a:rPr lang="en-US" b="1" dirty="0" smtClean="0"/>
              <a:t>= </a:t>
            </a:r>
            <a:r>
              <a:rPr lang="en-US" b="1" dirty="0" err="1" smtClean="0"/>
              <a:t>Øλ</a:t>
            </a:r>
            <a:r>
              <a:rPr lang="en-US" b="1" dirty="0" smtClean="0"/>
              <a:t> (0.85 </a:t>
            </a:r>
            <a:r>
              <a:rPr lang="en-US" b="1" dirty="0" err="1" smtClean="0"/>
              <a:t>fc</a:t>
            </a:r>
            <a:r>
              <a:rPr lang="en-US" b="1" dirty="0" smtClean="0"/>
              <a:t>` (A</a:t>
            </a:r>
            <a:r>
              <a:rPr lang="en-US" b="1" baseline="-25000" dirty="0" smtClean="0"/>
              <a:t>g</a:t>
            </a:r>
            <a:r>
              <a:rPr lang="en-US" b="1" dirty="0" smtClean="0"/>
              <a:t>-A</a:t>
            </a:r>
            <a:r>
              <a:rPr lang="en-US" b="1" baseline="-25000" dirty="0" smtClean="0"/>
              <a:t>s</a:t>
            </a:r>
            <a:r>
              <a:rPr lang="en-US" b="1" dirty="0" smtClean="0"/>
              <a:t>) +</a:t>
            </a:r>
            <a:r>
              <a:rPr lang="en-US" b="1" dirty="0" err="1" smtClean="0"/>
              <a:t>f</a:t>
            </a:r>
            <a:r>
              <a:rPr lang="en-US" b="1" baseline="-25000" dirty="0" err="1" smtClean="0"/>
              <a:t>y</a:t>
            </a:r>
            <a:r>
              <a:rPr lang="en-US" b="1" dirty="0" err="1" smtClean="0"/>
              <a:t>A</a:t>
            </a:r>
            <a:r>
              <a:rPr lang="en-US" b="1" baseline="-25000" dirty="0" err="1" smtClean="0"/>
              <a:t>s</a:t>
            </a:r>
            <a:r>
              <a:rPr lang="en-US" b="1" dirty="0" smtClean="0"/>
              <a:t>) 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err="1" smtClean="0"/>
              <a:t>Pu</a:t>
            </a:r>
            <a:r>
              <a:rPr lang="en-US" b="1" dirty="0" smtClean="0"/>
              <a:t> From Dead &amp; live </a:t>
            </a:r>
            <a:br>
              <a:rPr lang="en-US" b="1" dirty="0" smtClean="0"/>
            </a:br>
            <a:r>
              <a:rPr lang="en-US" b="1" dirty="0" smtClean="0"/>
              <a:t>= (1.2D + 1.6L) * #of stories</a:t>
            </a:r>
          </a:p>
          <a:p>
            <a:endParaRPr lang="en-US" b="1" dirty="0" smtClean="0"/>
          </a:p>
          <a:p>
            <a:r>
              <a:rPr lang="en-US" b="1" dirty="0" err="1" smtClean="0"/>
              <a:t>ØP</a:t>
            </a:r>
            <a:r>
              <a:rPr lang="en-US" b="1" baseline="-25000" dirty="0" err="1" smtClean="0"/>
              <a:t>n</a:t>
            </a:r>
            <a:r>
              <a:rPr lang="en-US" b="1" dirty="0" smtClean="0"/>
              <a:t> must be greater than </a:t>
            </a:r>
            <a:r>
              <a:rPr lang="en-US" b="1" dirty="0" err="1" smtClean="0"/>
              <a:t>Pu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According to these information we found the dimensions of two columns we used in the building</a:t>
            </a:r>
          </a:p>
          <a:p>
            <a:pPr>
              <a:buNone/>
            </a:pPr>
            <a:endParaRPr lang="en-US" b="1" baseline="-25000" dirty="0" smtClean="0"/>
          </a:p>
          <a:p>
            <a:pPr>
              <a:buNone/>
            </a:pPr>
            <a:endParaRPr lang="en-US" b="1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Columns dimensions</a:t>
            </a:r>
            <a:endParaRPr lang="en-GB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286000"/>
          <a:ext cx="86106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350"/>
                <a:gridCol w="1047750"/>
                <a:gridCol w="800100"/>
                <a:gridCol w="1295400"/>
                <a:gridCol w="1047750"/>
                <a:gridCol w="1047750"/>
                <a:gridCol w="723899"/>
                <a:gridCol w="1371601"/>
              </a:tblGrid>
              <a:tr h="711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Column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Dimension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Steel ratio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Area of steel As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Bars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Lo mm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Ls mm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Ties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1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C1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30 * 80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1 %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2400mm</a:t>
                      </a:r>
                      <a:r>
                        <a:rPr lang="en-US" sz="1800" b="1" baseline="300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12Ø16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800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2Ø10 / 10cm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1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C2</a:t>
                      </a:r>
                      <a:endParaRPr lang="en-GB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30 * 50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1 %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1540mm</a:t>
                      </a:r>
                      <a:r>
                        <a:rPr lang="en-US" sz="1800" b="1" baseline="30000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10Ø14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800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1Ø10 / 10cm</a:t>
                      </a:r>
                      <a:endParaRPr lang="en-GB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3-D Model</a:t>
            </a:r>
            <a:endParaRPr lang="en-GB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7772400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Equilibrium 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Manual calculation </a:t>
            </a:r>
            <a:br>
              <a:rPr lang="en-GB" dirty="0" smtClean="0"/>
            </a:br>
            <a:r>
              <a:rPr lang="en-GB" dirty="0" smtClean="0"/>
              <a:t>Live load= 290 *2 * 7 = 3990 KN</a:t>
            </a:r>
          </a:p>
          <a:p>
            <a:r>
              <a:rPr lang="en-GB" dirty="0" smtClean="0"/>
              <a:t>Sap value </a:t>
            </a:r>
            <a:br>
              <a:rPr lang="en-GB" dirty="0" smtClean="0"/>
            </a:br>
            <a:r>
              <a:rPr lang="en-GB" dirty="0" smtClean="0"/>
              <a:t>From sap = 3987.83 KN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Error =         = 0.05 %     </a:t>
            </a:r>
          </a:p>
          <a:p>
            <a:r>
              <a:rPr lang="en-GB" dirty="0" smtClean="0"/>
              <a:t>Since error &lt; 5% …. It’s Ok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733800"/>
            <a:ext cx="91440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Compatibility Check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0865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Stress-strain check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8229600" cy="411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9800" y="5562600"/>
            <a:ext cx="4572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Selected Beam to be checked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77398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Project Definition</a:t>
            </a:r>
            <a:br>
              <a:rPr lang="en-GB" sz="2800" b="1" dirty="0" smtClean="0"/>
            </a:b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2800" b="1" dirty="0" smtClean="0"/>
              <a:t>This project will introduce the structural analysis and design of the multi-storey building of “</a:t>
            </a:r>
            <a:r>
              <a:rPr lang="en-GB" sz="2800" b="1" dirty="0" err="1" smtClean="0"/>
              <a:t>Darwich</a:t>
            </a:r>
            <a:r>
              <a:rPr lang="en-GB" sz="2800" b="1" dirty="0" smtClean="0"/>
              <a:t>” Which is located in Nablus.</a:t>
            </a:r>
            <a:endParaRPr lang="en-GB" sz="2800" b="1" dirty="0"/>
          </a:p>
        </p:txBody>
      </p:sp>
      <p:pic>
        <p:nvPicPr>
          <p:cNvPr id="1026" name="Picture 2" descr="C:\Users\Amer\Desktop\planm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7315200" cy="4297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Stress-strain check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The ultimate load on beam Wu=2 * (3.10 +3.10)/2  = 6.2 KN/m</a:t>
                </a:r>
                <a:endParaRPr lang="en-US" dirty="0"/>
              </a:p>
              <a:p>
                <a:r>
                  <a:rPr lang="en-GB" dirty="0"/>
                  <a:t>Manual calculation based on live load </a:t>
                </a:r>
                <a:endParaRPr lang="en-US" dirty="0"/>
              </a:p>
              <a:p>
                <a:r>
                  <a:rPr lang="en-GB" dirty="0"/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/>
                        </m:ctrlPr>
                      </m:fPr>
                      <m:num>
                        <m:r>
                          <a:rPr lang="en-GB" b="1" i="1"/>
                          <m:t>𝟔</m:t>
                        </m:r>
                        <m:r>
                          <a:rPr lang="en-GB" b="1" i="1"/>
                          <m:t>.</m:t>
                        </m:r>
                        <m:r>
                          <a:rPr lang="en-GB" b="1" i="1"/>
                          <m:t>𝟐</m:t>
                        </m:r>
                        <m:r>
                          <a:rPr lang="en-GB" b="1" i="1"/>
                          <m:t> ∗</m:t>
                        </m:r>
                        <m:d>
                          <m:dPr>
                            <m:ctrlPr>
                              <a:rPr lang="en-US" b="1" i="1"/>
                            </m:ctrlPr>
                          </m:dPr>
                          <m:e>
                            <m:r>
                              <a:rPr lang="en-GB" b="1" i="1"/>
                              <m:t>𝟒</m:t>
                            </m:r>
                            <m:r>
                              <a:rPr lang="en-GB" b="1" i="1"/>
                              <m:t>.</m:t>
                            </m:r>
                            <m:r>
                              <a:rPr lang="en-GB" b="1" i="1"/>
                              <m:t>𝟏</m:t>
                            </m:r>
                          </m:e>
                        </m:d>
                        <m:r>
                          <a:rPr lang="en-GB" b="1" i="1"/>
                          <m:t>^</m:t>
                        </m:r>
                        <m:r>
                          <a:rPr lang="en-GB" b="1" i="1"/>
                          <m:t>𝟐</m:t>
                        </m:r>
                        <m:r>
                          <a:rPr lang="en-GB" b="1" i="1"/>
                          <m:t> </m:t>
                        </m:r>
                      </m:num>
                      <m:den>
                        <m:r>
                          <a:rPr lang="en-GB" b="1" i="1"/>
                          <m:t>𝟖</m:t>
                        </m:r>
                      </m:den>
                    </m:f>
                    <m:r>
                      <a:rPr lang="en-GB" i="1"/>
                      <m:t>=</m:t>
                    </m:r>
                    <m:r>
                      <a:rPr lang="en-GB" i="1"/>
                      <m:t>13</m:t>
                    </m:r>
                    <m:r>
                      <a:rPr lang="en-GB" i="1"/>
                      <m:t>.</m:t>
                    </m:r>
                    <m:r>
                      <a:rPr lang="en-GB" i="1"/>
                      <m:t>00</m:t>
                    </m:r>
                    <m:r>
                      <a:rPr lang="en-GB" i="1"/>
                      <m:t> </m:t>
                    </m:r>
                    <m:r>
                      <a:rPr lang="en-GB" i="1"/>
                      <m:t>𝐾𝑁</m:t>
                    </m:r>
                  </m:oMath>
                </a14:m>
                <a:r>
                  <a:rPr lang="en-GB" dirty="0"/>
                  <a:t> . m</a:t>
                </a:r>
                <a:endParaRPr lang="en-US" dirty="0"/>
              </a:p>
              <a:p>
                <a:r>
                  <a:rPr lang="en-GB" dirty="0"/>
                  <a:t>Results from sap2000 is shown in the </a:t>
                </a:r>
                <a:r>
                  <a:rPr lang="en-GB" dirty="0" smtClean="0"/>
                  <a:t>figure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3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Stress-strain check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19200"/>
            <a:ext cx="50292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0" y="2057400"/>
                <a:ext cx="4572000" cy="171207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b="1" dirty="0"/>
                  <a:t>Mu (From Sap2000)=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/>
                        </m:ctrlPr>
                      </m:fPr>
                      <m:num>
                        <m:r>
                          <a:rPr lang="en-GB" b="1" i="1"/>
                          <m:t>𝟖</m:t>
                        </m:r>
                        <m:r>
                          <a:rPr lang="en-GB" b="1" i="1"/>
                          <m:t>.</m:t>
                        </m:r>
                        <m:r>
                          <a:rPr lang="en-GB" b="1" i="1"/>
                          <m:t>𝟎𝟒𝟓</m:t>
                        </m:r>
                        <m:r>
                          <a:rPr lang="en-GB" b="1" i="1"/>
                          <m:t>+</m:t>
                        </m:r>
                        <m:r>
                          <a:rPr lang="en-GB" b="1" i="1"/>
                          <m:t>𝟖</m:t>
                        </m:r>
                        <m:r>
                          <a:rPr lang="en-GB" b="1" i="1"/>
                          <m:t>.</m:t>
                        </m:r>
                        <m:r>
                          <a:rPr lang="en-GB" b="1" i="1"/>
                          <m:t>𝟎𝟑𝟑</m:t>
                        </m:r>
                      </m:num>
                      <m:den>
                        <m:r>
                          <a:rPr lang="en-GB" b="1" i="1"/>
                          <m:t>𝟐</m:t>
                        </m:r>
                      </m:den>
                    </m:f>
                    <m:r>
                      <a:rPr lang="en-GB" b="1" i="1"/>
                      <m:t>+ </m:t>
                    </m:r>
                    <m:r>
                      <a:rPr lang="en-GB" b="1" i="1"/>
                      <m:t>𝟒</m:t>
                    </m:r>
                    <m:r>
                      <a:rPr lang="en-GB" b="1" i="1"/>
                      <m:t>.</m:t>
                    </m:r>
                    <m:r>
                      <a:rPr lang="en-GB" b="1" i="1"/>
                      <m:t>𝟑𝟓𝟖</m:t>
                    </m:r>
                    <m:r>
                      <a:rPr lang="en-GB" b="1" i="1"/>
                      <m:t>=</m:t>
                    </m:r>
                    <m:r>
                      <a:rPr lang="en-GB" b="1" i="1"/>
                      <m:t>𝟏𝟐</m:t>
                    </m:r>
                    <m:r>
                      <a:rPr lang="en-GB" b="1" i="1"/>
                      <m:t>.</m:t>
                    </m:r>
                    <m:r>
                      <a:rPr lang="en-GB" b="1" i="1"/>
                      <m:t>𝟒</m:t>
                    </m:r>
                  </m:oMath>
                </a14:m>
                <a:endParaRPr lang="en-US" b="1" dirty="0"/>
              </a:p>
              <a:p>
                <a:r>
                  <a:rPr lang="en-GB" b="1" dirty="0"/>
                  <a:t>Error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/>
                        </m:ctrlPr>
                      </m:fPr>
                      <m:num>
                        <m:r>
                          <a:rPr lang="en-GB" b="1" i="1"/>
                          <m:t>𝟏𝟑</m:t>
                        </m:r>
                        <m:r>
                          <a:rPr lang="en-GB" b="1" i="1"/>
                          <m:t>−</m:t>
                        </m:r>
                        <m:r>
                          <a:rPr lang="en-GB" b="1" i="1"/>
                          <m:t>𝟏𝟐</m:t>
                        </m:r>
                        <m:r>
                          <a:rPr lang="en-GB" b="1" i="1"/>
                          <m:t>.</m:t>
                        </m:r>
                        <m:r>
                          <a:rPr lang="en-GB" b="1" i="1"/>
                          <m:t>𝟒</m:t>
                        </m:r>
                      </m:num>
                      <m:den>
                        <m:r>
                          <a:rPr lang="en-GB" b="1" i="1"/>
                          <m:t>𝟏𝟑</m:t>
                        </m:r>
                      </m:den>
                    </m:f>
                  </m:oMath>
                </a14:m>
                <a:r>
                  <a:rPr lang="en-GB" b="1" dirty="0"/>
                  <a:t>     = 4.2%     </a:t>
                </a:r>
                <a:endParaRPr lang="en-US" b="1" dirty="0"/>
              </a:p>
              <a:p>
                <a:r>
                  <a:rPr lang="en-GB" b="1" dirty="0"/>
                  <a:t>Since error &lt;10 % Check is ok</a:t>
                </a:r>
                <a:endParaRPr lang="en-US" b="1" dirty="0"/>
              </a:p>
              <a:p>
                <a:r>
                  <a:rPr lang="en-GB" b="1" dirty="0"/>
                  <a:t> </a:t>
                </a:r>
                <a:endParaRPr lang="en-US" b="1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57400"/>
                <a:ext cx="4572000" cy="1712072"/>
              </a:xfrm>
              <a:prstGeom prst="rect">
                <a:avLst/>
              </a:prstGeom>
              <a:blipFill rotWithShape="1">
                <a:blip r:embed="rId3"/>
                <a:stretch>
                  <a:fillRect l="-1067" b="-571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207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Seismic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dirty="0" smtClean="0"/>
              <a:t> </a:t>
            </a:r>
            <a:r>
              <a:rPr lang="en-US" sz="28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Zone factor,  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Z = 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0.2</a:t>
            </a: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Seismic Coefficient C</a:t>
            </a:r>
            <a:r>
              <a:rPr lang="en-US" sz="2800" baseline="-25000" dirty="0" smtClean="0">
                <a:latin typeface="Calibri" pitchFamily="34" charset="0"/>
                <a:cs typeface="Calibri" pitchFamily="34" charset="0"/>
              </a:rPr>
              <a:t>a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= 0.24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Seismic Coefficient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C</a:t>
            </a:r>
            <a:r>
              <a:rPr lang="en-US" sz="2800" baseline="-25000" dirty="0" err="1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2800" baseline="-25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= 0.32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Since, B.C = 300 KN/M2</a:t>
            </a:r>
            <a:br>
              <a:rPr lang="en-US" sz="2800" dirty="0" smtClean="0">
                <a:latin typeface="Calibri" pitchFamily="34" charset="0"/>
                <a:cs typeface="Calibri" pitchFamily="34" charset="0"/>
              </a:rPr>
            </a:br>
            <a:r>
              <a:rPr lang="en-US" sz="2800" dirty="0" smtClean="0">
                <a:latin typeface="Calibri" pitchFamily="34" charset="0"/>
                <a:cs typeface="Calibri" pitchFamily="34" charset="0"/>
              </a:rPr>
              <a:t>The Soil Profile Coefficient is S</a:t>
            </a:r>
            <a:r>
              <a:rPr lang="en-US" sz="2800" baseline="-25000" dirty="0" smtClean="0">
                <a:latin typeface="Calibri" pitchFamily="34" charset="0"/>
                <a:cs typeface="Calibri" pitchFamily="34" charset="0"/>
              </a:rPr>
              <a:t>c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Importance factor = I = 1.00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g = 9.81 m/sec</a:t>
            </a:r>
            <a:r>
              <a:rPr lang="en-US" sz="2800" baseline="30000" dirty="0" smtClean="0">
                <a:latin typeface="Calibri" pitchFamily="34" charset="0"/>
                <a:cs typeface="Calibri" pitchFamily="34" charset="0"/>
              </a:rPr>
              <a:t>2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Over strength factor, R = 6.5 </a:t>
            </a:r>
          </a:p>
          <a:p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4" name="Picture 3" descr="L:\# Mashro3 Al-Ta5aroj\Our Work\Palestine-Zon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532" y="0"/>
            <a:ext cx="375246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Periodic check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 </a:t>
            </a:r>
            <a:r>
              <a:rPr lang="en-GB" b="1" i="1" dirty="0"/>
              <a:t>natural period</a:t>
            </a:r>
            <a:r>
              <a:rPr lang="en-GB" dirty="0"/>
              <a:t> is the time required to complete one whole cycle during dynamic loading. </a:t>
            </a:r>
            <a:endParaRPr lang="en-GB" dirty="0" smtClean="0"/>
          </a:p>
          <a:p>
            <a:r>
              <a:rPr lang="en-GB" dirty="0"/>
              <a:t>The following equation is used to check T:</a:t>
            </a:r>
            <a:endParaRPr lang="en-US" dirty="0"/>
          </a:p>
          <a:p>
            <a:pPr marL="0" indent="0">
              <a:buNone/>
            </a:pPr>
            <a:r>
              <a:rPr lang="en-GB" dirty="0" smtClean="0"/>
              <a:t>    T</a:t>
            </a:r>
            <a:r>
              <a:rPr lang="en-GB" dirty="0"/>
              <a:t>= Ct (</a:t>
            </a:r>
            <a:r>
              <a:rPr lang="en-GB" dirty="0" err="1" smtClean="0"/>
              <a:t>hn</a:t>
            </a:r>
            <a:r>
              <a:rPr lang="en-GB" dirty="0" smtClean="0"/>
              <a:t>)3/4 , </a:t>
            </a:r>
            <a:r>
              <a:rPr lang="en-GB" dirty="0"/>
              <a:t>Ct : a constant = </a:t>
            </a:r>
            <a:r>
              <a:rPr lang="en-GB" dirty="0" smtClean="0"/>
              <a:t>0.0731</a:t>
            </a:r>
          </a:p>
          <a:p>
            <a:r>
              <a:rPr lang="en-GB" dirty="0"/>
              <a:t>The structure has a period T =0.73750 seconds as shown</a:t>
            </a:r>
            <a:endParaRPr lang="en-GB" dirty="0" smtClean="0"/>
          </a:p>
          <a:p>
            <a:pPr marL="0" indent="0">
              <a:buNone/>
            </a:pP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208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Periodic check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066800"/>
            <a:ext cx="449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29029" y="2286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% Error = ((</a:t>
            </a:r>
            <a:r>
              <a:rPr lang="en-GB" b="1" dirty="0" err="1"/>
              <a:t>T</a:t>
            </a:r>
            <a:r>
              <a:rPr lang="en-GB" b="1" baseline="-25000" dirty="0" err="1"/>
              <a:t>model</a:t>
            </a:r>
            <a:r>
              <a:rPr lang="en-GB" b="1" dirty="0"/>
              <a:t> – </a:t>
            </a:r>
            <a:r>
              <a:rPr lang="en-GB" b="1" dirty="0" err="1"/>
              <a:t>T</a:t>
            </a:r>
            <a:r>
              <a:rPr lang="en-GB" b="1" baseline="-25000" dirty="0" err="1"/>
              <a:t>Hand</a:t>
            </a:r>
            <a:r>
              <a:rPr lang="en-GB" b="1" dirty="0"/>
              <a:t>)/</a:t>
            </a:r>
            <a:r>
              <a:rPr lang="en-GB" b="1" dirty="0" err="1"/>
              <a:t>T</a:t>
            </a:r>
            <a:r>
              <a:rPr lang="en-GB" b="1" baseline="-25000" dirty="0" err="1"/>
              <a:t>model</a:t>
            </a:r>
            <a:r>
              <a:rPr lang="en-GB" b="1" dirty="0"/>
              <a:t>) * 100%  </a:t>
            </a:r>
            <a:br>
              <a:rPr lang="en-GB" b="1" dirty="0"/>
            </a:br>
            <a:r>
              <a:rPr lang="en-GB" b="1" dirty="0"/>
              <a:t>         = ((0.73750 – 0.71710)/0.73750) * 100%</a:t>
            </a:r>
            <a:br>
              <a:rPr lang="en-GB" b="1" dirty="0"/>
            </a:br>
            <a:r>
              <a:rPr lang="en-GB" b="1" dirty="0"/>
              <a:t>         = 2.77% Which is ok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429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Footing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Area of building = </a:t>
            </a:r>
            <a:r>
              <a:rPr lang="en-GB" sz="2800" dirty="0" smtClean="0"/>
              <a:t>300 m</a:t>
            </a:r>
            <a:r>
              <a:rPr lang="en-GB" sz="2800" baseline="30000" dirty="0" smtClean="0"/>
              <a:t>2</a:t>
            </a:r>
            <a:endParaRPr lang="en-GB" sz="2800" dirty="0" smtClean="0"/>
          </a:p>
          <a:p>
            <a:r>
              <a:rPr lang="en-GB" sz="2800" dirty="0" smtClean="0"/>
              <a:t>Area of footings (total area ) = </a:t>
            </a:r>
            <a:br>
              <a:rPr lang="en-GB" sz="2800" dirty="0" smtClean="0"/>
            </a:br>
            <a:r>
              <a:rPr lang="en-GB" sz="2800" dirty="0" smtClean="0"/>
              <a:t>Total loads and weights / soil bearing capacity </a:t>
            </a:r>
          </a:p>
          <a:p>
            <a:pPr>
              <a:buNone/>
            </a:pPr>
            <a:r>
              <a:rPr lang="en-GB" sz="2800" dirty="0" smtClean="0"/>
              <a:t>     = 54398KN/ 300KN = 181.3 m2</a:t>
            </a:r>
          </a:p>
          <a:p>
            <a:pPr>
              <a:buNone/>
            </a:pPr>
            <a:r>
              <a:rPr lang="en-GB" sz="2800" dirty="0" smtClean="0"/>
              <a:t>       181.3 &gt; </a:t>
            </a:r>
            <a:r>
              <a:rPr lang="en-GB" sz="2800" dirty="0" smtClean="0"/>
              <a:t>150</a:t>
            </a:r>
            <a:endParaRPr lang="en-GB" sz="2800" dirty="0" smtClean="0"/>
          </a:p>
          <a:p>
            <a:pPr lvl="0"/>
            <a:r>
              <a:rPr lang="en-US" sz="2800" dirty="0" smtClean="0"/>
              <a:t>use Mat foundation</a:t>
            </a:r>
            <a:endParaRPr lang="en-GB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Compatibility &amp; Deformation checks: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Shear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599"/>
          </a:xfrm>
        </p:spPr>
        <p:txBody>
          <a:bodyPr>
            <a:normAutofit fontScale="77500" lnSpcReduction="20000"/>
          </a:bodyPr>
          <a:lstStyle/>
          <a:p>
            <a:r>
              <a:rPr lang="en-GB" sz="3300" b="1" dirty="0" smtClean="0"/>
              <a:t>For column 30*80</a:t>
            </a:r>
          </a:p>
          <a:p>
            <a:r>
              <a:rPr lang="en-GB" sz="3300" b="1" dirty="0" smtClean="0"/>
              <a:t>Ps largest =1185 KN </a:t>
            </a:r>
          </a:p>
          <a:p>
            <a:r>
              <a:rPr lang="en-GB" sz="3300" b="1" dirty="0" smtClean="0"/>
              <a:t>Assume h=700 mm</a:t>
            </a:r>
          </a:p>
          <a:p>
            <a:r>
              <a:rPr lang="en-GB" sz="3300" b="1" dirty="0" smtClean="0"/>
              <a:t>D=600 mm	 </a:t>
            </a:r>
          </a:p>
          <a:p>
            <a:r>
              <a:rPr lang="en-GB" sz="3300" b="1" dirty="0" err="1" smtClean="0"/>
              <a:t>ØVc</a:t>
            </a:r>
            <a:r>
              <a:rPr lang="en-GB" sz="3300" b="1" dirty="0" smtClean="0"/>
              <a:t>  =   </a:t>
            </a:r>
            <a:r>
              <a:rPr lang="en-GB" sz="3300" b="1" dirty="0" smtClean="0"/>
              <a:t>p </a:t>
            </a:r>
            <a:r>
              <a:rPr lang="en-GB" sz="3300" b="1" dirty="0" smtClean="0"/>
              <a:t>x  </a:t>
            </a:r>
            <a:r>
              <a:rPr lang="en-GB" sz="3300" b="1" dirty="0" err="1" smtClean="0"/>
              <a:t>b</a:t>
            </a:r>
            <a:r>
              <a:rPr lang="en-GB" sz="3300" b="1" baseline="-25000" dirty="0" err="1" smtClean="0"/>
              <a:t>o</a:t>
            </a:r>
            <a:r>
              <a:rPr lang="en-GB" sz="3300" b="1" dirty="0" smtClean="0"/>
              <a:t>  x  d </a:t>
            </a:r>
          </a:p>
          <a:p>
            <a:r>
              <a:rPr lang="en-GB" sz="3300" b="1" dirty="0" err="1" smtClean="0"/>
              <a:t>ØVc</a:t>
            </a:r>
            <a:r>
              <a:rPr lang="en-GB" sz="3300" b="1" dirty="0" smtClean="0"/>
              <a:t>  =    </a:t>
            </a:r>
            <a:r>
              <a:rPr lang="en-GB" sz="3300" b="1" dirty="0" smtClean="0"/>
              <a:t>0.003 </a:t>
            </a:r>
            <a:r>
              <a:rPr lang="en-GB" sz="3300" b="1" dirty="0" smtClean="0"/>
              <a:t>x  </a:t>
            </a:r>
            <a:r>
              <a:rPr lang="en-GB" sz="3300" b="1" dirty="0" smtClean="0"/>
              <a:t>2200 x  600  / 1000 = </a:t>
            </a:r>
            <a:r>
              <a:rPr lang="en-GB" sz="3300" b="1" dirty="0" smtClean="0"/>
              <a:t>2376</a:t>
            </a:r>
            <a:r>
              <a:rPr lang="en-GB" sz="3300" b="1" dirty="0" smtClean="0"/>
              <a:t> </a:t>
            </a:r>
            <a:r>
              <a:rPr lang="en-GB" sz="3300" b="1" dirty="0" smtClean="0"/>
              <a:t>KN </a:t>
            </a:r>
          </a:p>
          <a:p>
            <a:r>
              <a:rPr lang="en-GB" sz="3300" b="1" dirty="0" smtClean="0"/>
              <a:t>Vu =  1185 KN  &lt;  </a:t>
            </a:r>
            <a:r>
              <a:rPr lang="en-GB" sz="3300" b="1" dirty="0" err="1" smtClean="0"/>
              <a:t>ØVc</a:t>
            </a:r>
            <a:r>
              <a:rPr lang="en-GB" sz="3300" b="1" dirty="0" smtClean="0"/>
              <a:t>   ..........So punching shear is OK </a:t>
            </a:r>
          </a:p>
          <a:p>
            <a:endParaRPr lang="en-GB" sz="3000" b="1" dirty="0" smtClean="0"/>
          </a:p>
          <a:p>
            <a:r>
              <a:rPr lang="en-GB" sz="3600" b="1" dirty="0" smtClean="0"/>
              <a:t> Take 7Ø 16 top and bottom steel in both direction  = 1400mm</a:t>
            </a:r>
            <a:r>
              <a:rPr lang="en-GB" sz="3600" b="1" baseline="30000" dirty="0" smtClean="0"/>
              <a:t>2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Also we can add 7Ø 25 under columns to make the structure more safe</a:t>
            </a:r>
          </a:p>
          <a:p>
            <a:pPr>
              <a:buNone/>
            </a:pPr>
            <a:endParaRPr lang="en-GB" sz="30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143000"/>
            <a:ext cx="4648643" cy="231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Slab Design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Slab Design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12192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0" y="6096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Bending moment for slab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Project Description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This building consists of 7 stories with about 300 square meter for each floor.</a:t>
            </a:r>
          </a:p>
          <a:p>
            <a:r>
              <a:rPr lang="en-GB" b="1" dirty="0" smtClean="0"/>
              <a:t>Each floor has a height of approximately 3m.</a:t>
            </a:r>
          </a:p>
          <a:p>
            <a:r>
              <a:rPr lang="en-GB" b="1" dirty="0" smtClean="0"/>
              <a:t>From a structural point of view the structural elements, footings, columns, beams and slabs will be designed by hand and then by using SAP2000.</a:t>
            </a:r>
          </a:p>
          <a:p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Slab Design</a:t>
            </a:r>
            <a:endParaRPr lang="en-GB" b="1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50292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 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Ø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 top and bottom steel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That was determined after calculations using the moment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4600" y="40386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Strip one reinforcement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Design</a:t>
            </a:r>
            <a:endParaRPr lang="en-GB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39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Design</a:t>
            </a:r>
            <a:endParaRPr lang="en-GB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1"/>
            <a:ext cx="914399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8305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Column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 smtClean="0"/>
              <a:t>The dimensions of column are : 30 cm × 80 cm</a:t>
            </a:r>
            <a:br>
              <a:rPr lang="en-GB" b="1" dirty="0" smtClean="0"/>
            </a:br>
            <a:r>
              <a:rPr lang="en-GB" b="1" dirty="0" err="1" smtClean="0"/>
              <a:t>p</a:t>
            </a:r>
            <a:r>
              <a:rPr lang="en-GB" b="1" baseline="-25000" dirty="0" err="1" smtClean="0"/>
              <a:t>sap</a:t>
            </a:r>
            <a:r>
              <a:rPr lang="en-GB" b="1" baseline="-25000" dirty="0" smtClean="0"/>
              <a:t> </a:t>
            </a:r>
            <a:r>
              <a:rPr lang="en-GB" b="1" dirty="0" smtClean="0"/>
              <a:t>= 1% (we use this value for economic considerations).</a:t>
            </a:r>
            <a:br>
              <a:rPr lang="en-GB" b="1" dirty="0" smtClean="0"/>
            </a:br>
            <a:r>
              <a:rPr lang="en-GB" b="1" dirty="0" smtClean="0"/>
              <a:t>As= </a:t>
            </a:r>
            <a:r>
              <a:rPr lang="en-GB" b="1" dirty="0" err="1" smtClean="0"/>
              <a:t>p×Ag</a:t>
            </a:r>
            <a:r>
              <a:rPr lang="en-GB" b="1" dirty="0" smtClean="0"/>
              <a:t> = 0.</a:t>
            </a:r>
            <a:r>
              <a:rPr lang="ar-SA" b="1" dirty="0" smtClean="0"/>
              <a:t>0</a:t>
            </a:r>
            <a:r>
              <a:rPr lang="en-GB" b="1" dirty="0" smtClean="0"/>
              <a:t>1 × (300 × 800) = 2400 mm</a:t>
            </a:r>
            <a:r>
              <a:rPr lang="en-GB" b="1" baseline="30000" dirty="0" smtClean="0"/>
              <a:t>2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S</a:t>
            </a:r>
            <a:r>
              <a:rPr lang="en-GB" b="1" baseline="-25000" dirty="0" err="1" smtClean="0"/>
              <a:t>max</a:t>
            </a:r>
            <a:r>
              <a:rPr lang="en-GB" b="1" dirty="0" smtClean="0"/>
              <a:t> = 150 mm</a:t>
            </a:r>
            <a:br>
              <a:rPr lang="en-GB" b="1" dirty="0" smtClean="0"/>
            </a:br>
            <a:r>
              <a:rPr lang="en-GB" b="1" dirty="0" err="1" smtClean="0"/>
              <a:t>S</a:t>
            </a:r>
            <a:r>
              <a:rPr lang="en-GB" b="1" baseline="-25000" dirty="0" err="1" smtClean="0"/>
              <a:t>min</a:t>
            </a:r>
            <a:r>
              <a:rPr lang="en-GB" b="1" dirty="0" smtClean="0"/>
              <a:t> = 50 mm </a:t>
            </a:r>
            <a:br>
              <a:rPr lang="en-GB" b="1" dirty="0" smtClean="0"/>
            </a:br>
            <a:r>
              <a:rPr lang="en-GB" b="1" dirty="0" smtClean="0"/>
              <a:t>use 12Ø16 .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Column Design</a:t>
            </a:r>
            <a:endParaRPr lang="en-GB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0401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Shear Wall Design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133600"/>
            <a:ext cx="9144000" cy="4724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12954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A shear wall is a wall that is designed to resist shear, the lateral force that causes the bulk of damage in </a:t>
            </a:r>
            <a:r>
              <a:rPr lang="en-GB" sz="2400" dirty="0" smtClean="0">
                <a:hlinkClick r:id="rId3"/>
              </a:rPr>
              <a:t>earthquakes</a:t>
            </a:r>
            <a:r>
              <a:rPr lang="en-GB" sz="2400" dirty="0" smtClean="0"/>
              <a:t>.</a:t>
            </a:r>
            <a:br>
              <a:rPr lang="en-GB" sz="2400" dirty="0" smtClean="0"/>
            </a:b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Shear Wall Design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1524000"/>
            <a:ext cx="4800600" cy="5334000"/>
          </a:xfrm>
          <a:prstGeom prst="rect">
            <a:avLst/>
          </a:prstGeom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1441135"/>
            <a:ext cx="91440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Vx</a:t>
            </a: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15.4531</a:t>
            </a:r>
            <a:b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GB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Vy</a:t>
            </a: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569.2 KN .</a:t>
            </a:r>
            <a:b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Axial = 2311 KN</a:t>
            </a:r>
            <a:b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GB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Mx</a:t>
            </a: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1129.87 </a:t>
            </a:r>
            <a:r>
              <a:rPr kumimoji="0" lang="en-GB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KN.m</a:t>
            </a: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My = 5 </a:t>
            </a:r>
            <a:r>
              <a:rPr kumimoji="0" lang="en-GB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KN.m</a:t>
            </a:r>
            <a:endParaRPr kumimoji="0" lang="en-GB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en-GB" b="1" dirty="0" smtClean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b="1" dirty="0" err="1" smtClean="0"/>
              <a:t>Asmin</a:t>
            </a:r>
            <a:r>
              <a:rPr lang="en-US" b="1" dirty="0" smtClean="0"/>
              <a:t> = 0.0025×4400 × 300 = 3300 mm2 </a:t>
            </a:r>
            <a:br>
              <a:rPr lang="en-US" b="1" dirty="0" smtClean="0"/>
            </a:br>
            <a:r>
              <a:rPr lang="en-US" b="1" dirty="0" err="1" smtClean="0"/>
              <a:t>Asmin</a:t>
            </a:r>
            <a:r>
              <a:rPr lang="en-US" b="1" dirty="0" smtClean="0"/>
              <a:t>/2 = 1650 mm2 → 17Ø12 on each side </a:t>
            </a:r>
            <a:br>
              <a:rPr lang="en-US" b="1" dirty="0" smtClean="0"/>
            </a:br>
            <a:r>
              <a:rPr lang="en-US" b="1" dirty="0" smtClean="0"/>
              <a:t>S =  =  = 176 mm → use s = 200 mm </a:t>
            </a:r>
            <a:br>
              <a:rPr lang="en-US" b="1" dirty="0" smtClean="0"/>
            </a:br>
            <a:r>
              <a:rPr lang="en-US" b="1" dirty="0" smtClean="0"/>
              <a:t>use 2 Ø 12 /200 mm </a:t>
            </a:r>
            <a:br>
              <a:rPr lang="en-US" b="1" dirty="0" smtClean="0"/>
            </a:br>
            <a:r>
              <a:rPr lang="en-US" b="1" dirty="0" smtClean="0"/>
              <a:t>→ for horizontal steel on both sides</a:t>
            </a:r>
            <a:endParaRPr lang="en-GB" b="1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4114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Shear Wall Design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2133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b="1" dirty="0" smtClean="0"/>
              <a:t>Small Moment = 60 mm2</a:t>
            </a:r>
          </a:p>
          <a:p>
            <a:pPr rtl="1"/>
            <a:r>
              <a:rPr lang="en-US" sz="2400" b="1" dirty="0" smtClean="0"/>
              <a:t>Total area of steel needed for moment and axial load :</a:t>
            </a:r>
            <a:br>
              <a:rPr lang="en-US" sz="2400" b="1" dirty="0" smtClean="0"/>
            </a:br>
            <a:r>
              <a:rPr lang="en-US" sz="2400" b="1" dirty="0" err="1" smtClean="0"/>
              <a:t>Astotal</a:t>
            </a:r>
            <a:r>
              <a:rPr lang="en-US" sz="2400" b="1" dirty="0" smtClean="0"/>
              <a:t> = 60 + 1687.5 = 1710 mm2  </a:t>
            </a:r>
            <a:br>
              <a:rPr lang="en-US" sz="2400" b="1" dirty="0" smtClean="0"/>
            </a:br>
            <a:r>
              <a:rPr lang="en-US" sz="2400" b="1" dirty="0" smtClean="0"/>
              <a:t>then use 18Ø12 → for vertical steel on each side</a:t>
            </a:r>
            <a:endParaRPr lang="en-GB" sz="2400" b="1" dirty="0" smtClean="0"/>
          </a:p>
          <a:p>
            <a:pPr>
              <a:buNone/>
            </a:pPr>
            <a:r>
              <a:rPr lang="en-GB" sz="2400" b="1" dirty="0" smtClean="0"/>
              <a:t>use 1Ø12/ 200 mm</a:t>
            </a:r>
            <a:endParaRPr lang="en-GB" sz="24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00400" y="3200400"/>
            <a:ext cx="59436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Shear Wall Design</a:t>
            </a:r>
            <a:endParaRPr lang="en-GB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Codes &amp; Standards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The structure is designed using practice codes and specifications that control the design process and variables.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The following codes and standards are used in this study: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ACI 318-10: American concrete institute provisions for reinforced concrete structure design.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UBC-97: code which is used here for seismic load parameters determination.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ASCE 7-10: For minimum design loads for building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Stairs Dimensions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1981200"/>
            <a:ext cx="5562600" cy="4876800"/>
          </a:xfrm>
          <a:prstGeom prst="rect">
            <a:avLst/>
          </a:prstGeom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28600" y="2346200"/>
            <a:ext cx="91440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Stair dimensions :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Going = 30 cm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Riser = 17 cm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Floor height = 3m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No. of goings =  8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No. of risers = 9</a:t>
            </a:r>
            <a:endParaRPr kumimoji="0" lang="en-GB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90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Stair Design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As stair should be a safe escape root for the residents in the buildings , a slight increase in the loads will be used. This is a residential building with 2 KN/m</a:t>
            </a:r>
            <a:r>
              <a:rPr lang="en-US" sz="2800" b="1" baseline="30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, therefore 5 KN/m</a:t>
            </a:r>
            <a:r>
              <a:rPr lang="en-US" sz="2800" b="1" baseline="30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will be used on stairs .</a:t>
            </a:r>
          </a:p>
          <a:p>
            <a:r>
              <a:rPr lang="en-US" sz="2800" b="1" dirty="0" smtClean="0"/>
              <a:t>Thickness = L/20 = 290/20   = 14.5 cm                        </a:t>
            </a:r>
            <a:r>
              <a:rPr lang="en-US" sz="2800" b="1" dirty="0" smtClean="0">
                <a:sym typeface="Wingdings"/>
              </a:rPr>
              <a:t></a:t>
            </a:r>
            <a:r>
              <a:rPr lang="en-US" sz="2800" b="1" dirty="0" smtClean="0"/>
              <a:t> use 20 cm</a:t>
            </a:r>
          </a:p>
          <a:p>
            <a:r>
              <a:rPr lang="en-GB" sz="2800" b="1" dirty="0" smtClean="0"/>
              <a:t>As = p*b*d= 0.000747*1000*170 =127 mm2/m        &lt; </a:t>
            </a:r>
            <a:r>
              <a:rPr lang="en-GB" sz="2800" b="1" dirty="0" err="1" smtClean="0"/>
              <a:t>Asmin</a:t>
            </a:r>
            <a:endParaRPr lang="en-GB" sz="2800" b="1" dirty="0" smtClean="0"/>
          </a:p>
          <a:p>
            <a:r>
              <a:rPr lang="en-GB" sz="2800" b="1" dirty="0" smtClean="0"/>
              <a:t>Take 4 φ12</a:t>
            </a:r>
          </a:p>
          <a:p>
            <a:endParaRPr lang="en-GB" dirty="0" smtClean="0"/>
          </a:p>
          <a:p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26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Bending Moment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5400"/>
            <a:ext cx="7620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GB" sz="7200" dirty="0" smtClean="0"/>
              <a:t>THANK YOU</a:t>
            </a:r>
            <a:endParaRPr lang="en-GB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Loads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1" dirty="0" smtClean="0"/>
              <a:t>Live and superimposed dead load as follow:</a:t>
            </a:r>
          </a:p>
          <a:p>
            <a:pPr>
              <a:buNone/>
            </a:pPr>
            <a:endParaRPr lang="en-GB" sz="2800" b="1" dirty="0" smtClean="0"/>
          </a:p>
          <a:p>
            <a:r>
              <a:rPr lang="en-GB" sz="2800" b="1" dirty="0" smtClean="0"/>
              <a:t>Live load was considered to be 2 KN/m2</a:t>
            </a:r>
          </a:p>
          <a:p>
            <a:r>
              <a:rPr lang="en-GB" sz="2800" b="1" dirty="0" smtClean="0"/>
              <a:t>Superimposed dead load 4KN/m2.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Materials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458200" cy="3687763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sz="3600" b="1" dirty="0" smtClean="0"/>
              <a:t>B300 Concrete (</a:t>
            </a:r>
            <a:r>
              <a:rPr lang="en-US" sz="3600" b="1" i="1" dirty="0" err="1" smtClean="0"/>
              <a:t>f’c</a:t>
            </a:r>
            <a:r>
              <a:rPr lang="en-US" sz="3600" b="1" dirty="0" smtClean="0"/>
              <a:t>=24MPa, E=</a:t>
            </a:r>
            <a:r>
              <a:rPr lang="en-US" sz="3600" b="1" i="1" dirty="0" smtClean="0"/>
              <a:t>2.33x10</a:t>
            </a:r>
            <a:r>
              <a:rPr lang="en-US" sz="3600" b="1" i="1" baseline="30000" dirty="0" smtClean="0"/>
              <a:t>7 </a:t>
            </a:r>
            <a:r>
              <a:rPr lang="en-US" sz="3600" b="1" i="1" dirty="0" smtClean="0"/>
              <a:t>KN/m</a:t>
            </a:r>
            <a:r>
              <a:rPr lang="en-US" sz="3600" b="1" i="1" baseline="30000" dirty="0" smtClean="0"/>
              <a:t>2</a:t>
            </a:r>
            <a:r>
              <a:rPr lang="en-US" sz="3600" b="1" dirty="0" smtClean="0"/>
              <a:t>).</a:t>
            </a: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b="1" dirty="0" smtClean="0"/>
              <a:t>Unit weight of reinforced concrete = 25</a:t>
            </a:r>
            <a:r>
              <a:rPr lang="en-US" b="1" i="1" dirty="0" smtClean="0"/>
              <a:t> KN/m</a:t>
            </a:r>
            <a:r>
              <a:rPr lang="en-US" b="1" i="1" baseline="30000" dirty="0" smtClean="0"/>
              <a:t>2</a:t>
            </a: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b="1" i="1" dirty="0" smtClean="0"/>
              <a:t>Steel Grade 60 ( </a:t>
            </a:r>
            <a:r>
              <a:rPr lang="en-US" b="1" i="1" dirty="0" err="1" smtClean="0"/>
              <a:t>Fy</a:t>
            </a:r>
            <a:r>
              <a:rPr lang="en-US" b="1" i="1" dirty="0" smtClean="0"/>
              <a:t>= 420 </a:t>
            </a:r>
            <a:r>
              <a:rPr lang="en-US" b="1" i="1" dirty="0" err="1" smtClean="0"/>
              <a:t>MPa</a:t>
            </a:r>
            <a:r>
              <a:rPr lang="en-US" b="1" dirty="0" smtClean="0"/>
              <a:t> , E= 200</a:t>
            </a:r>
            <a:r>
              <a:rPr lang="en-US" b="1" i="1" dirty="0" smtClean="0"/>
              <a:t>GPa)</a:t>
            </a: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b="1" i="1" dirty="0" smtClean="0"/>
              <a:t>Soil Bearing Capacity = 300 KN/m</a:t>
            </a:r>
            <a:r>
              <a:rPr lang="en-US" b="1" i="1" baseline="30000" dirty="0" smtClean="0"/>
              <a:t>2</a:t>
            </a:r>
            <a:endParaRPr lang="en-US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Structural System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r>
              <a:rPr lang="en-GB" b="1" dirty="0" smtClean="0"/>
              <a:t>This system is a combination of moment resisting frames supported by shear walls.</a:t>
            </a:r>
          </a:p>
          <a:p>
            <a:r>
              <a:rPr lang="en-GB" b="1" dirty="0" smtClean="0"/>
              <a:t>As the building has relatively short spans the slab system was chosen as one way ribbed slabs with hidden beams.</a:t>
            </a:r>
          </a:p>
          <a:p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Plan</a:t>
            </a:r>
            <a:endParaRPr lang="en-GB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39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Preliminary Design</a:t>
            </a:r>
            <a:br>
              <a:rPr lang="en-GB" b="1" dirty="0" smtClean="0"/>
            </a:br>
            <a:r>
              <a:rPr lang="en-GB" b="1" dirty="0" smtClean="0"/>
              <a:t>“Dimensions”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Slabs &amp; beams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362200"/>
            <a:ext cx="6934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751</Words>
  <Application>Microsoft Office PowerPoint</Application>
  <PresentationFormat>On-screen Show (4:3)</PresentationFormat>
  <Paragraphs>210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Graduation Project Structural Analysis And  Design of Darwich Building</vt:lpstr>
      <vt:lpstr> Project Definition  This project will introduce the structural analysis and design of the multi-storey building of “Darwich” Which is located in Nablus.</vt:lpstr>
      <vt:lpstr>Project Description</vt:lpstr>
      <vt:lpstr>Codes &amp; Standards</vt:lpstr>
      <vt:lpstr>Loads</vt:lpstr>
      <vt:lpstr>Materials</vt:lpstr>
      <vt:lpstr>The Structural System</vt:lpstr>
      <vt:lpstr>Plan</vt:lpstr>
      <vt:lpstr>Preliminary Design “Dimensions”</vt:lpstr>
      <vt:lpstr>Slab</vt:lpstr>
      <vt:lpstr>Beams</vt:lpstr>
      <vt:lpstr>Beams Distribution</vt:lpstr>
      <vt:lpstr>Columns</vt:lpstr>
      <vt:lpstr>PowerPoint Presentation</vt:lpstr>
      <vt:lpstr>Columns dimensions</vt:lpstr>
      <vt:lpstr>3-D Model</vt:lpstr>
      <vt:lpstr>Equilibrium  check</vt:lpstr>
      <vt:lpstr>Compatibility Check</vt:lpstr>
      <vt:lpstr>Stress-strain check</vt:lpstr>
      <vt:lpstr>Stress-strain check</vt:lpstr>
      <vt:lpstr>Stress-strain check</vt:lpstr>
      <vt:lpstr>Seismic Design</vt:lpstr>
      <vt:lpstr>Periodic check </vt:lpstr>
      <vt:lpstr>Periodic check </vt:lpstr>
      <vt:lpstr>Footing Design</vt:lpstr>
      <vt:lpstr>Compatibility &amp; Deformation checks: </vt:lpstr>
      <vt:lpstr>Shear check</vt:lpstr>
      <vt:lpstr>Slab Design</vt:lpstr>
      <vt:lpstr>Slab Design</vt:lpstr>
      <vt:lpstr>Slab Design</vt:lpstr>
      <vt:lpstr>Beam Design</vt:lpstr>
      <vt:lpstr>Beam Design</vt:lpstr>
      <vt:lpstr>Beam Design</vt:lpstr>
      <vt:lpstr>Column Design</vt:lpstr>
      <vt:lpstr>Column Design</vt:lpstr>
      <vt:lpstr>Shear Wall Design</vt:lpstr>
      <vt:lpstr>Shear Wall Design</vt:lpstr>
      <vt:lpstr>Shear Wall Design</vt:lpstr>
      <vt:lpstr>Shear Wall Design</vt:lpstr>
      <vt:lpstr>Stairs Dimensions</vt:lpstr>
      <vt:lpstr>Stair Design</vt:lpstr>
      <vt:lpstr>Bending Moment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Structural Analysis And  Design of Darwich Building</dc:title>
  <dc:creator>Amer</dc:creator>
  <cp:lastModifiedBy>icloud tech</cp:lastModifiedBy>
  <cp:revision>28</cp:revision>
  <dcterms:created xsi:type="dcterms:W3CDTF">2006-08-16T00:00:00Z</dcterms:created>
  <dcterms:modified xsi:type="dcterms:W3CDTF">2015-05-14T13:44:29Z</dcterms:modified>
</cp:coreProperties>
</file>