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2"/>
  </p:notesMasterIdLst>
  <p:handoutMasterIdLst>
    <p:handoutMasterId r:id="rId23"/>
  </p:handoutMasterIdLst>
  <p:sldIdLst>
    <p:sldId id="257" r:id="rId5"/>
    <p:sldId id="259" r:id="rId6"/>
    <p:sldId id="258" r:id="rId7"/>
    <p:sldId id="264" r:id="rId8"/>
    <p:sldId id="265" r:id="rId9"/>
    <p:sldId id="266" r:id="rId10"/>
    <p:sldId id="267" r:id="rId11"/>
    <p:sldId id="280" r:id="rId12"/>
    <p:sldId id="270" r:id="rId13"/>
    <p:sldId id="274" r:id="rId14"/>
    <p:sldId id="279" r:id="rId15"/>
    <p:sldId id="278" r:id="rId16"/>
    <p:sldId id="272" r:id="rId17"/>
    <p:sldId id="273" r:id="rId18"/>
    <p:sldId id="275" r:id="rId19"/>
    <p:sldId id="276" r:id="rId20"/>
    <p:sldId id="277" r:id="rId21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1008">
          <p15:clr>
            <a:srgbClr val="A4A3A4"/>
          </p15:clr>
        </p15:guide>
        <p15:guide id="3" orient="horz" pos="3792">
          <p15:clr>
            <a:srgbClr val="A4A3A4"/>
          </p15:clr>
        </p15:guide>
        <p15:guide id="4" orient="horz" pos="336">
          <p15:clr>
            <a:srgbClr val="A4A3A4"/>
          </p15:clr>
        </p15:guide>
        <p15:guide id="5" orient="horz" pos="1920">
          <p15:clr>
            <a:srgbClr val="A4A3A4"/>
          </p15:clr>
        </p15:guide>
        <p15:guide id="6" orient="horz" pos="3984">
          <p15:clr>
            <a:srgbClr val="A4A3A4"/>
          </p15:clr>
        </p15:guide>
        <p15:guide id="7" orient="horz" pos="1152">
          <p15:clr>
            <a:srgbClr val="A4A3A4"/>
          </p15:clr>
        </p15:guide>
        <p15:guide id="8" pos="3839">
          <p15:clr>
            <a:srgbClr val="A4A3A4"/>
          </p15:clr>
        </p15:guide>
        <p15:guide id="9" pos="671">
          <p15:clr>
            <a:srgbClr val="A4A3A4"/>
          </p15:clr>
        </p15:guide>
        <p15:guide id="10" pos="7007">
          <p15:clr>
            <a:srgbClr val="A4A3A4"/>
          </p15:clr>
        </p15:guide>
        <p15:guide id="11" pos="6143">
          <p15:clr>
            <a:srgbClr val="A4A3A4"/>
          </p15:clr>
        </p15:guide>
        <p15:guide id="12" pos="3263">
          <p15:clr>
            <a:srgbClr val="A4A3A4"/>
          </p15:clr>
        </p15:guide>
        <p15:guide id="13" pos="7391">
          <p15:clr>
            <a:srgbClr val="A4A3A4"/>
          </p15:clr>
        </p15:guide>
        <p15:guide id="14" pos="369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86470" autoAdjust="0"/>
  </p:normalViewPr>
  <p:slideViewPr>
    <p:cSldViewPr showGuides="1">
      <p:cViewPr varScale="1">
        <p:scale>
          <a:sx n="87" d="100"/>
          <a:sy n="87" d="100"/>
        </p:scale>
        <p:origin x="102" y="90"/>
      </p:cViewPr>
      <p:guideLst>
        <p:guide orient="horz" pos="2160"/>
        <p:guide orient="horz" pos="1008"/>
        <p:guide orient="horz" pos="3792"/>
        <p:guide orient="horz" pos="336"/>
        <p:guide orient="horz" pos="1920"/>
        <p:guide orient="horz" pos="3984"/>
        <p:guide orient="horz" pos="1152"/>
        <p:guide pos="3839"/>
        <p:guide pos="671"/>
        <p:guide pos="7007"/>
        <p:guide pos="6143"/>
        <p:guide pos="3263"/>
        <p:guide pos="7391"/>
        <p:guide pos="369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76" d="100"/>
          <a:sy n="76" d="100"/>
        </p:scale>
        <p:origin x="1680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CE221E-83ED-4F6C-BA5F-3F9E6FDB6953}" type="datetimeFigureOut">
              <a:rPr lang="en-US"/>
              <a:t>4/24/2017</a:t>
            </a:fld>
            <a:endParaRPr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4CBEF8-5CDE-472B-839B-B8BB0C881006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632892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853E5F-CE67-483C-A264-F17AC70E9CA2}" type="datetimeFigureOut">
              <a:rPr lang="en-US"/>
              <a:t>4/24/2017</a:t>
            </a:fld>
            <a:endParaRPr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B98AFB-CB0D-4DFE-87B9-B4B0D0DE73CD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128058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98AFB-CB0D-4DFE-87B9-B4B0D0DE73CD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40147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98AFB-CB0D-4DFE-87B9-B4B0D0DE73CD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29250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lt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5214" y="533400"/>
            <a:ext cx="5029200" cy="2514601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5212" y="3403600"/>
            <a:ext cx="5029201" cy="1397000"/>
          </a:xfrm>
        </p:spPr>
        <p:txBody>
          <a:bodyPr>
            <a:normAutofit/>
          </a:bodyPr>
          <a:lstStyle>
            <a:lvl1pPr marL="0" indent="0" algn="l">
              <a:spcBef>
                <a:spcPts val="60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65213" y="6432551"/>
            <a:ext cx="5653087" cy="273049"/>
          </a:xfr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2612" y="6432551"/>
            <a:ext cx="1371600" cy="273049"/>
          </a:xfrm>
        </p:spPr>
        <p:txBody>
          <a:bodyPr/>
          <a:lstStyle/>
          <a:p>
            <a:fld id="{72823BF3-638B-4B0D-ABE1-5672386513FD}" type="datetime1">
              <a:rPr lang="en-US" smtClean="0"/>
              <a:t>4/24/2017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2812" y="6432551"/>
            <a:ext cx="1219201" cy="273049"/>
          </a:xfrm>
        </p:spPr>
        <p:txBody>
          <a:bodyPr/>
          <a:lstStyle/>
          <a:p>
            <a:fld id="{AAEAE4A8-A6E5-453E-B946-FB774B73F4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237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8523B-C696-4767-9574-9089A6970A8D}" type="datetime1">
              <a:rPr lang="en-US" smtClean="0"/>
              <a:t>4/24/2017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477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61412" y="533400"/>
            <a:ext cx="2362201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5213" y="533400"/>
            <a:ext cx="7467599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2F135-FC58-4965-9626-DE55C55C7127}" type="datetime1">
              <a:rPr lang="en-US" smtClean="0"/>
              <a:t>4/24/2017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5436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956E1-5294-4703-9559-2EE2E1E8BCE6}" type="datetime1">
              <a:rPr lang="en-US" smtClean="0"/>
              <a:t>4/24/2017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674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214" y="533400"/>
            <a:ext cx="8686800" cy="2286000"/>
          </a:xfrm>
        </p:spPr>
        <p:txBody>
          <a:bodyPr anchor="b">
            <a:normAutofit/>
          </a:bodyPr>
          <a:lstStyle>
            <a:lvl1pPr algn="l">
              <a:defRPr sz="54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5214" y="3124200"/>
            <a:ext cx="8686800" cy="1371600"/>
          </a:xfrm>
        </p:spPr>
        <p:txBody>
          <a:bodyPr anchor="t">
            <a:normAutofit/>
          </a:bodyPr>
          <a:lstStyle>
            <a:lvl1pPr marL="0" indent="0">
              <a:spcBef>
                <a:spcPts val="600"/>
              </a:spcBef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73DC2-F631-430B-9FF0-BDD3C9520EA8}" type="datetime1">
              <a:rPr lang="en-US" smtClean="0"/>
              <a:t>4/24/2017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5637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5212" y="1828800"/>
            <a:ext cx="4251960" cy="4191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64598" y="1828800"/>
            <a:ext cx="4251960" cy="4191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23928-CFFF-49E0-A7D8-1FA19ACBD144}" type="datetime1">
              <a:rPr lang="en-US" smtClean="0"/>
              <a:t>4/24/2017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0504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211" y="533400"/>
            <a:ext cx="8686802" cy="1066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5213" y="1828799"/>
            <a:ext cx="4251960" cy="685801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5213" y="2590800"/>
            <a:ext cx="4251960" cy="3429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00053" y="1828799"/>
            <a:ext cx="4251960" cy="685801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00053" y="2590800"/>
            <a:ext cx="4251960" cy="3429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E896E-2ED0-4D78-9370-449520905A24}" type="datetime1">
              <a:rPr lang="en-US" smtClean="0"/>
              <a:t>4/24/2017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1549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C4D1B-46F6-423B-BCD4-091EF7C7A73E}" type="datetime1">
              <a:rPr lang="en-US" smtClean="0"/>
              <a:t>4/24/2017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301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1D3ED-3A36-4BB0-AD75-0FF0F714C886}" type="datetime1">
              <a:rPr lang="en-US" smtClean="0"/>
              <a:t>4/24/2017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8263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213" y="533400"/>
            <a:ext cx="4114800" cy="1524000"/>
          </a:xfrm>
        </p:spPr>
        <p:txBody>
          <a:bodyPr anchor="b">
            <a:normAutofit/>
          </a:bodyPr>
          <a:lstStyle>
            <a:lvl1pPr algn="l"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65813" y="533400"/>
            <a:ext cx="5867400" cy="5486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5213" y="2209800"/>
            <a:ext cx="4114800" cy="38100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FCF28-8F9D-4788-93C6-6C2A2D3495DC}" type="datetime1">
              <a:rPr lang="en-US" smtClean="0"/>
              <a:t>4/24/2017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08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213" y="533400"/>
            <a:ext cx="4114800" cy="1524000"/>
          </a:xfrm>
        </p:spPr>
        <p:txBody>
          <a:bodyPr anchor="b">
            <a:noAutofit/>
          </a:bodyPr>
          <a:lstStyle>
            <a:lvl1pPr algn="l"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>
          <a:xfrm>
            <a:off x="5865812" y="533400"/>
            <a:ext cx="5780173" cy="5791200"/>
          </a:xfrm>
          <a:ln w="50800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5213" y="2209800"/>
            <a:ext cx="4114800" cy="38100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7285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1065212" y="533400"/>
            <a:ext cx="8686801" cy="10668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5212" y="1828800"/>
            <a:ext cx="8686801" cy="419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5213" y="6155267"/>
            <a:ext cx="5653087" cy="2730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32612" y="6155267"/>
            <a:ext cx="1371600" cy="2730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68DEAF07-D1AB-489F-A8AB-A87E92A6BC8A}" type="datetime1">
              <a:rPr lang="en-US" smtClean="0"/>
              <a:t>4/24/2017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2812" y="6155267"/>
            <a:ext cx="1219201" cy="2730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AAEAE4A8-A6E5-453E-B946-FB774B73F48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7670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6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tx1">
            <a:lumMod val="65000"/>
            <a:lumOff val="35000"/>
          </a:schemeClr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65000"/>
            <a:lumOff val="35000"/>
          </a:schemeClr>
        </a:buClr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tx1">
            <a:lumMod val="65000"/>
            <a:lumOff val="35000"/>
          </a:schemeClr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6012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tx1">
            <a:lumMod val="65000"/>
            <a:lumOff val="35000"/>
          </a:schemeClr>
        </a:buClr>
        <a:buSzPct val="8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>
            <a:lumMod val="65000"/>
            <a:lumOff val="35000"/>
          </a:schemeClr>
        </a:buClr>
        <a:buSzPct val="8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234440" indent="-13716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371600" indent="-13716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1508760" indent="-13716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1645920" indent="-13716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7200" b="0" dirty="0" smtClean="0"/>
              <a:t>Autocraft</a:t>
            </a:r>
            <a:endParaRPr lang="en-US" sz="7200" b="0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cap="small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Tool For Constructing 3D CAD From 2D Projections</a:t>
            </a:r>
            <a:endParaRPr lang="en-US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t>1</a:t>
            </a:fld>
            <a:endParaRPr lang="en-US" dirty="0"/>
          </a:p>
        </p:txBody>
      </p:sp>
      <p:sp>
        <p:nvSpPr>
          <p:cNvPr id="5" name="Title 3"/>
          <p:cNvSpPr txBox="1">
            <a:spLocks/>
          </p:cNvSpPr>
          <p:nvPr/>
        </p:nvSpPr>
        <p:spPr bwMode="auto">
          <a:xfrm>
            <a:off x="227012" y="152400"/>
            <a:ext cx="4419600" cy="381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0" dirty="0" smtClean="0"/>
              <a:t>Omar &amp; Motasem</a:t>
            </a:r>
            <a:endParaRPr lang="en-US" sz="1800" b="0" dirty="0"/>
          </a:p>
        </p:txBody>
      </p:sp>
    </p:spTree>
    <p:extLst>
      <p:ext uri="{BB962C8B-B14F-4D97-AF65-F5344CB8AC3E}">
        <p14:creationId xmlns:p14="http://schemas.microsoft.com/office/powerpoint/2010/main" val="3658128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5113" y="381000"/>
            <a:ext cx="8686801" cy="533400"/>
          </a:xfrm>
        </p:spPr>
        <p:txBody>
          <a:bodyPr/>
          <a:lstStyle/>
          <a:p>
            <a:r>
              <a:rPr lang="en-US" b="0" dirty="0"/>
              <a:t>Autocraft</a:t>
            </a:r>
            <a:r>
              <a:rPr lang="en-US" dirty="0"/>
              <a:t> </a:t>
            </a:r>
            <a:r>
              <a:rPr lang="en-US" b="0" dirty="0" smtClean="0"/>
              <a:t>(Tracing Example)</a:t>
            </a:r>
            <a:endParaRPr lang="en-US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5211" y="1981200"/>
            <a:ext cx="8686801" cy="4191000"/>
          </a:xfrm>
        </p:spPr>
        <p:txBody>
          <a:bodyPr/>
          <a:lstStyle/>
          <a:p>
            <a:endParaRPr lang="en-US" dirty="0" smtClean="0">
              <a:latin typeface="+mj-lt"/>
            </a:endParaRPr>
          </a:p>
          <a:p>
            <a:endParaRPr lang="en-US" dirty="0" smtClean="0">
              <a:latin typeface="+mj-lt"/>
            </a:endParaRPr>
          </a:p>
          <a:p>
            <a:pPr marL="45720" indent="0">
              <a:buNone/>
            </a:pPr>
            <a:endParaRPr lang="en-US" dirty="0">
              <a:latin typeface="+mj-lt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32811" y="6337300"/>
            <a:ext cx="1219201" cy="273049"/>
          </a:xfrm>
        </p:spPr>
        <p:txBody>
          <a:bodyPr/>
          <a:lstStyle/>
          <a:p>
            <a:fld id="{AAEAE4A8-A6E5-453E-B946-FB774B73F48C}" type="slidenum">
              <a:rPr lang="en-US" smtClean="0"/>
              <a:t>10</a:t>
            </a:fld>
            <a:endParaRPr lang="en-US" dirty="0"/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134" y="1145754"/>
            <a:ext cx="8028758" cy="5029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Oval 6"/>
          <p:cNvSpPr/>
          <p:nvPr/>
        </p:nvSpPr>
        <p:spPr>
          <a:xfrm>
            <a:off x="4341812" y="4495800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4341812" y="5715000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7923212" y="4495800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flipH="1" flipV="1">
            <a:off x="3198812" y="2209800"/>
            <a:ext cx="838200" cy="381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 flipV="1">
            <a:off x="2779711" y="2019300"/>
            <a:ext cx="838200" cy="381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3198811" y="1295400"/>
            <a:ext cx="0" cy="1447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3808412" y="2400300"/>
            <a:ext cx="76200" cy="190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3514725" y="2286000"/>
            <a:ext cx="76200" cy="190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3656012" y="2305050"/>
            <a:ext cx="76200" cy="190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3362325" y="2207046"/>
            <a:ext cx="76200" cy="190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3221038" y="2119204"/>
            <a:ext cx="76200" cy="190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3173890" y="2552700"/>
            <a:ext cx="47148" cy="114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3181033" y="2376596"/>
            <a:ext cx="47148" cy="114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3181033" y="2224196"/>
            <a:ext cx="47148" cy="114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Oval 27"/>
          <p:cNvSpPr/>
          <p:nvPr/>
        </p:nvSpPr>
        <p:spPr>
          <a:xfrm>
            <a:off x="2284412" y="3276600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Donut 28"/>
          <p:cNvSpPr/>
          <p:nvPr/>
        </p:nvSpPr>
        <p:spPr>
          <a:xfrm>
            <a:off x="2284412" y="3276600"/>
            <a:ext cx="152400" cy="152400"/>
          </a:xfrm>
          <a:prstGeom prst="donu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0" name="Donut 29"/>
          <p:cNvSpPr/>
          <p:nvPr/>
        </p:nvSpPr>
        <p:spPr>
          <a:xfrm>
            <a:off x="3960812" y="2516296"/>
            <a:ext cx="152400" cy="152400"/>
          </a:xfrm>
          <a:prstGeom prst="donu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1" name="Donut 30"/>
          <p:cNvSpPr/>
          <p:nvPr/>
        </p:nvSpPr>
        <p:spPr>
          <a:xfrm>
            <a:off x="3122612" y="2140798"/>
            <a:ext cx="152400" cy="152400"/>
          </a:xfrm>
          <a:prstGeom prst="donu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2" name="Donut 31"/>
          <p:cNvSpPr/>
          <p:nvPr/>
        </p:nvSpPr>
        <p:spPr>
          <a:xfrm>
            <a:off x="3144838" y="1225550"/>
            <a:ext cx="152400" cy="152400"/>
          </a:xfrm>
          <a:prstGeom prst="donu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3" name="Donut 32"/>
          <p:cNvSpPr/>
          <p:nvPr/>
        </p:nvSpPr>
        <p:spPr>
          <a:xfrm>
            <a:off x="2432933" y="1527175"/>
            <a:ext cx="152400" cy="152400"/>
          </a:xfrm>
          <a:prstGeom prst="donu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4" name="Donut 33"/>
          <p:cNvSpPr/>
          <p:nvPr/>
        </p:nvSpPr>
        <p:spPr>
          <a:xfrm>
            <a:off x="1904523" y="2140798"/>
            <a:ext cx="152400" cy="152400"/>
          </a:xfrm>
          <a:prstGeom prst="donu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7" name="Title 1"/>
          <p:cNvSpPr txBox="1">
            <a:spLocks/>
          </p:cNvSpPr>
          <p:nvPr/>
        </p:nvSpPr>
        <p:spPr bwMode="auto">
          <a:xfrm>
            <a:off x="8151813" y="5659967"/>
            <a:ext cx="1600199" cy="990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6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0" dirty="0" smtClean="0"/>
              <a:t>Motasem</a:t>
            </a:r>
            <a:endParaRPr lang="en-US" sz="1800" b="0" dirty="0"/>
          </a:p>
        </p:txBody>
      </p:sp>
    </p:spTree>
    <p:extLst>
      <p:ext uri="{BB962C8B-B14F-4D97-AF65-F5344CB8AC3E}">
        <p14:creationId xmlns:p14="http://schemas.microsoft.com/office/powerpoint/2010/main" val="4042777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8338E-6 3.33333E-6 L 0.1938 3.33333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690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8338E-6 -4.44444E-6 L 0.1938 -4.44444E-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690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6622E-7 1.11111E-6 L 0.13754 -0.1106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877" y="-5532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00703E-7 3.33333E-6 L -0.06877 3.33333E-6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38" y="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938 -4.44444E-6 L 0.1938 -0.12222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111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754 -0.11065 L 0.06877 -0.16713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38" y="-2824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877 3.33333E-6 L -0.06877 -0.15556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778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938 3.33333E-6 L 0.1938 -0.15556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778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877 -0.16713 L 0.06877 -0.30046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667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938 -0.15556 L 0.11253 -0.15556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64" y="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938 -0.12222 L 0.11253 -0.12222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64" y="0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42" presetClass="path" presetSubtype="0" accel="50000" decel="5000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877 -0.30046 L 0.0125 -0.25556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13" y="2245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path" presetSubtype="0" accel="50000" decel="5000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253 -0.15556 L 0.05002 -0.1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26" y="2778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42" presetClass="path" presetSubtype="0" accel="50000" decel="5000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253 -0.12222 L 0.05627 -0.12222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13" y="0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877 -0.15556 L -0.06877 -0.11111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22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42" presetClass="path" presetSubtype="0" accel="50000" decel="5000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25 -0.25556 L -0.03126 -0.16458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88" y="45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7" grpId="2" animBg="1"/>
      <p:bldP spid="7" grpId="3" animBg="1"/>
      <p:bldP spid="8" grpId="0" animBg="1"/>
      <p:bldP spid="8" grpId="1" animBg="1"/>
      <p:bldP spid="8" grpId="2" animBg="1"/>
      <p:bldP spid="8" grpId="3" animBg="1"/>
      <p:bldP spid="9" grpId="0" animBg="1"/>
      <p:bldP spid="9" grpId="1" animBg="1"/>
      <p:bldP spid="9" grpId="2" animBg="1"/>
      <p:bldP spid="28" grpId="0" animBg="1"/>
      <p:bldP spid="28" grpId="1" animBg="1"/>
      <p:bldP spid="28" grpId="2" animBg="1"/>
      <p:bldP spid="28" grpId="3" animBg="1"/>
      <p:bldP spid="28" grpId="4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0" dirty="0" smtClean="0"/>
              <a:t>Sample Output	</a:t>
            </a:r>
            <a:endParaRPr lang="ar-SY" sz="2800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5211" y="1981200"/>
            <a:ext cx="8686801" cy="4191000"/>
          </a:xfrm>
        </p:spPr>
        <p:txBody>
          <a:bodyPr/>
          <a:lstStyle/>
          <a:p>
            <a:pPr marL="45720" indent="0">
              <a:buNone/>
            </a:pPr>
            <a:endParaRPr lang="en-US" dirty="0">
              <a:latin typeface="+mj-lt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t>11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211" y="2209800"/>
            <a:ext cx="8718605" cy="3886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546" y="2362200"/>
            <a:ext cx="3066718" cy="2822954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 bwMode="auto">
          <a:xfrm>
            <a:off x="8218752" y="5437716"/>
            <a:ext cx="1600199" cy="990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6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0" dirty="0" smtClean="0"/>
              <a:t>Motasem</a:t>
            </a:r>
            <a:endParaRPr lang="en-US" sz="1800" b="0" dirty="0"/>
          </a:p>
        </p:txBody>
      </p:sp>
    </p:spTree>
    <p:extLst>
      <p:ext uri="{BB962C8B-B14F-4D97-AF65-F5344CB8AC3E}">
        <p14:creationId xmlns:p14="http://schemas.microsoft.com/office/powerpoint/2010/main" val="3672670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0" dirty="0" smtClean="0"/>
              <a:t>What’s Next?</a:t>
            </a:r>
            <a:endParaRPr lang="ar-SY" sz="2800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5211" y="1981200"/>
            <a:ext cx="8686801" cy="4191000"/>
          </a:xfrm>
        </p:spPr>
        <p:txBody>
          <a:bodyPr/>
          <a:lstStyle/>
          <a:p>
            <a:endParaRPr lang="en-US" dirty="0" smtClean="0">
              <a:latin typeface="+mj-lt"/>
            </a:endParaRPr>
          </a:p>
          <a:p>
            <a:r>
              <a:rPr lang="en-US" dirty="0" smtClean="0">
                <a:latin typeface="+mj-lt"/>
              </a:rPr>
              <a:t>Fleshing the surface</a:t>
            </a:r>
          </a:p>
          <a:p>
            <a:r>
              <a:rPr lang="en-US" dirty="0">
                <a:latin typeface="+mj-lt"/>
              </a:rPr>
              <a:t>B</a:t>
            </a:r>
            <a:r>
              <a:rPr lang="en-US" dirty="0" smtClean="0">
                <a:latin typeface="+mj-lt"/>
              </a:rPr>
              <a:t>uilding the model on Minecraft</a:t>
            </a:r>
          </a:p>
          <a:p>
            <a:pPr marL="45720" indent="0">
              <a:buNone/>
            </a:pPr>
            <a:endParaRPr lang="en-US" dirty="0">
              <a:latin typeface="+mj-lt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t>12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8532812" y="5437716"/>
            <a:ext cx="1600199" cy="990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6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0" dirty="0" smtClean="0"/>
              <a:t>Omar</a:t>
            </a:r>
            <a:endParaRPr lang="en-US" sz="1800" b="0" dirty="0"/>
          </a:p>
        </p:txBody>
      </p:sp>
    </p:spTree>
    <p:extLst>
      <p:ext uri="{BB962C8B-B14F-4D97-AF65-F5344CB8AC3E}">
        <p14:creationId xmlns:p14="http://schemas.microsoft.com/office/powerpoint/2010/main" val="1032025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 smtClean="0"/>
              <a:t>Minecraft </a:t>
            </a:r>
            <a:r>
              <a:rPr lang="en-US" b="0" dirty="0" smtClean="0"/>
              <a:t>&amp; </a:t>
            </a:r>
            <a:r>
              <a:rPr lang="en-US" b="0" dirty="0" smtClean="0"/>
              <a:t>Malmo Plugin</a:t>
            </a:r>
            <a:endParaRPr lang="en-US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5211" y="1981200"/>
            <a:ext cx="8686801" cy="4191000"/>
          </a:xfrm>
        </p:spPr>
        <p:txBody>
          <a:bodyPr/>
          <a:lstStyle/>
          <a:p>
            <a:endParaRPr lang="en-US" dirty="0" smtClean="0">
              <a:latin typeface="+mj-lt"/>
            </a:endParaRPr>
          </a:p>
          <a:p>
            <a:r>
              <a:rPr lang="en-US" dirty="0" smtClean="0">
                <a:latin typeface="+mj-lt"/>
              </a:rPr>
              <a:t>Minecraft: A </a:t>
            </a:r>
            <a:r>
              <a:rPr lang="en-US" dirty="0">
                <a:latin typeface="+mj-lt"/>
              </a:rPr>
              <a:t>game that allows gamers to build their </a:t>
            </a:r>
            <a:r>
              <a:rPr lang="en-US" dirty="0" smtClean="0">
                <a:latin typeface="+mj-lt"/>
              </a:rPr>
              <a:t>own buildings</a:t>
            </a:r>
            <a:endParaRPr lang="en-US" dirty="0" smtClean="0">
              <a:latin typeface="+mj-lt"/>
            </a:endParaRPr>
          </a:p>
          <a:p>
            <a:r>
              <a:rPr lang="en-US" dirty="0" smtClean="0">
                <a:latin typeface="+mj-lt"/>
              </a:rPr>
              <a:t>Malmo: An open source plugin by Microsoft, used to control Minecraft character</a:t>
            </a:r>
          </a:p>
          <a:p>
            <a:r>
              <a:rPr lang="en-US" dirty="0" smtClean="0">
                <a:latin typeface="+mj-lt"/>
              </a:rPr>
              <a:t>Using python scripting language</a:t>
            </a:r>
          </a:p>
          <a:p>
            <a:r>
              <a:rPr lang="en-US" dirty="0" smtClean="0">
                <a:latin typeface="+mj-lt"/>
              </a:rPr>
              <a:t>Has basic movement, building and jumping commands</a:t>
            </a:r>
            <a:endParaRPr lang="en-US" dirty="0" smtClean="0">
              <a:latin typeface="+mj-lt"/>
            </a:endParaRPr>
          </a:p>
          <a:p>
            <a:pPr marL="45720" indent="0">
              <a:buNone/>
            </a:pPr>
            <a:endParaRPr lang="en-US" dirty="0" smtClean="0">
              <a:latin typeface="+mj-lt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t>13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8532812" y="5437716"/>
            <a:ext cx="1600199" cy="990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6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0" dirty="0" smtClean="0"/>
              <a:t>Omar</a:t>
            </a:r>
            <a:endParaRPr lang="en-US" sz="1800" b="0" dirty="0"/>
          </a:p>
        </p:txBody>
      </p:sp>
    </p:spTree>
    <p:extLst>
      <p:ext uri="{BB962C8B-B14F-4D97-AF65-F5344CB8AC3E}">
        <p14:creationId xmlns:p14="http://schemas.microsoft.com/office/powerpoint/2010/main" val="2497355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0" dirty="0"/>
              <a:t>Autocraft Current Limitations and Challenges</a:t>
            </a:r>
            <a:endParaRPr lang="ar-SY" sz="2800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5211" y="1981200"/>
            <a:ext cx="8686801" cy="4191000"/>
          </a:xfrm>
        </p:spPr>
        <p:txBody>
          <a:bodyPr/>
          <a:lstStyle/>
          <a:p>
            <a:endParaRPr lang="en-US" dirty="0" smtClean="0">
              <a:latin typeface="+mj-lt"/>
            </a:endParaRPr>
          </a:p>
          <a:p>
            <a:r>
              <a:rPr lang="en-US" dirty="0" smtClean="0">
                <a:latin typeface="+mj-lt"/>
              </a:rPr>
              <a:t>There’re some special cases in which the tool looses its track</a:t>
            </a:r>
          </a:p>
          <a:p>
            <a:r>
              <a:rPr lang="en-US" dirty="0" smtClean="0">
                <a:latin typeface="+mj-lt"/>
              </a:rPr>
              <a:t>Inclined and curved edges aren’t yet implemented</a:t>
            </a:r>
            <a:endParaRPr lang="ar-SY" dirty="0" smtClean="0">
              <a:latin typeface="+mj-lt"/>
            </a:endParaRPr>
          </a:p>
          <a:p>
            <a:r>
              <a:rPr lang="en-US" dirty="0" smtClean="0">
                <a:latin typeface="+mj-lt"/>
              </a:rPr>
              <a:t>User must give the tool its starting point for each separate walkthrough</a:t>
            </a:r>
          </a:p>
          <a:p>
            <a:pPr marL="45720" indent="0">
              <a:buNone/>
            </a:pPr>
            <a:endParaRPr lang="en-US" dirty="0">
              <a:latin typeface="+mj-lt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t>14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8228012" y="5437716"/>
            <a:ext cx="1600199" cy="990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6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0" dirty="0" smtClean="0"/>
              <a:t>Motasem</a:t>
            </a:r>
            <a:endParaRPr lang="en-US" sz="1800" b="0" dirty="0"/>
          </a:p>
        </p:txBody>
      </p:sp>
    </p:spTree>
    <p:extLst>
      <p:ext uri="{BB962C8B-B14F-4D97-AF65-F5344CB8AC3E}">
        <p14:creationId xmlns:p14="http://schemas.microsoft.com/office/powerpoint/2010/main" val="2181264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0" dirty="0"/>
              <a:t>Autocraft Futuristic Vision and Anticipations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5211" y="1981200"/>
            <a:ext cx="8686801" cy="4191000"/>
          </a:xfrm>
        </p:spPr>
        <p:txBody>
          <a:bodyPr/>
          <a:lstStyle/>
          <a:p>
            <a:endParaRPr lang="en-US" dirty="0" smtClean="0">
              <a:latin typeface="+mj-lt"/>
            </a:endParaRPr>
          </a:p>
          <a:p>
            <a:r>
              <a:rPr lang="en-US" dirty="0" smtClean="0">
                <a:latin typeface="+mj-lt"/>
              </a:rPr>
              <a:t>This tool opens the doors for many applications</a:t>
            </a:r>
          </a:p>
          <a:p>
            <a:r>
              <a:rPr lang="en-US" dirty="0" smtClean="0">
                <a:latin typeface="+mj-lt"/>
              </a:rPr>
              <a:t>Getting the robots into building work</a:t>
            </a:r>
          </a:p>
          <a:p>
            <a:r>
              <a:rPr lang="en-US" dirty="0" smtClean="0">
                <a:latin typeface="+mj-lt"/>
              </a:rPr>
              <a:t>Simulation of 3D CADs</a:t>
            </a:r>
          </a:p>
          <a:p>
            <a:r>
              <a:rPr lang="en-US" dirty="0" smtClean="0">
                <a:latin typeface="+mj-lt"/>
              </a:rPr>
              <a:t>Minecraft automated construction plugin (Commercial)</a:t>
            </a:r>
            <a:endParaRPr lang="en-US" dirty="0"/>
          </a:p>
          <a:p>
            <a:pPr marL="45720" indent="0">
              <a:buNone/>
            </a:pPr>
            <a:endParaRPr lang="en-US" dirty="0">
              <a:latin typeface="+mj-lt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t>15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8228012" y="5437716"/>
            <a:ext cx="1600199" cy="990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6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0" dirty="0" smtClean="0"/>
              <a:t>Motasem</a:t>
            </a:r>
            <a:endParaRPr lang="en-US" sz="1800" b="0" dirty="0"/>
          </a:p>
        </p:txBody>
      </p:sp>
    </p:spTree>
    <p:extLst>
      <p:ext uri="{BB962C8B-B14F-4D97-AF65-F5344CB8AC3E}">
        <p14:creationId xmlns:p14="http://schemas.microsoft.com/office/powerpoint/2010/main" val="4275443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0" dirty="0" smtClean="0"/>
              <a:t>Any Questions?</a:t>
            </a:r>
            <a:endParaRPr lang="en-US" sz="48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t>16</a:t>
            </a:fld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065211" y="1981200"/>
            <a:ext cx="8686801" cy="4191000"/>
          </a:xfrm>
        </p:spPr>
        <p:txBody>
          <a:bodyPr/>
          <a:lstStyle/>
          <a:p>
            <a:r>
              <a:rPr lang="en-US" dirty="0" smtClean="0">
                <a:latin typeface="+mj-lt"/>
              </a:rPr>
              <a:t>We really appreciate all suggestions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338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1413" y="5386916"/>
            <a:ext cx="4419600" cy="1066800"/>
          </a:xfrm>
        </p:spPr>
        <p:txBody>
          <a:bodyPr>
            <a:normAutofit/>
          </a:bodyPr>
          <a:lstStyle/>
          <a:p>
            <a:r>
              <a:rPr lang="en-US" sz="2000" b="0" dirty="0"/>
              <a:t>Motasem </a:t>
            </a:r>
            <a:r>
              <a:rPr lang="en-US" sz="2000" b="0" dirty="0" smtClean="0"/>
              <a:t>Aghbar &amp; Omar </a:t>
            </a:r>
            <a:r>
              <a:rPr lang="en-US" sz="2000" b="0" dirty="0" smtClean="0"/>
              <a:t>Natour</a:t>
            </a:r>
            <a:endParaRPr lang="en-US" sz="40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t>17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1217612" y="685800"/>
            <a:ext cx="8686801" cy="10668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6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0" dirty="0" smtClean="0"/>
              <a:t>Thank You</a:t>
            </a:r>
            <a:r>
              <a:rPr lang="en-US" sz="4800" b="0" dirty="0" smtClean="0"/>
              <a:t>!</a:t>
            </a:r>
            <a:endParaRPr lang="en-US" sz="4800" b="0" dirty="0"/>
          </a:p>
        </p:txBody>
      </p:sp>
    </p:spTree>
    <p:extLst>
      <p:ext uri="{BB962C8B-B14F-4D97-AF65-F5344CB8AC3E}">
        <p14:creationId xmlns:p14="http://schemas.microsoft.com/office/powerpoint/2010/main" val="238021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211" y="304800"/>
            <a:ext cx="8686801" cy="609600"/>
          </a:xfrm>
        </p:spPr>
        <p:txBody>
          <a:bodyPr/>
          <a:lstStyle/>
          <a:p>
            <a:r>
              <a:rPr lang="en-US" b="0" dirty="0" smtClean="0"/>
              <a:t>Walkthrough</a:t>
            </a:r>
            <a:r>
              <a:rPr lang="en-US" dirty="0"/>
              <a:t> </a:t>
            </a:r>
            <a:r>
              <a:rPr lang="en-US" b="0" dirty="0" smtClean="0"/>
              <a:t>(</a:t>
            </a:r>
            <a:r>
              <a:rPr lang="en-US" b="0" dirty="0" smtClean="0"/>
              <a:t>13 </a:t>
            </a:r>
            <a:r>
              <a:rPr lang="en-US" b="0" dirty="0" smtClean="0"/>
              <a:t>Slides)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5210" y="1143000"/>
            <a:ext cx="8686801" cy="571500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latin typeface="+mj-lt"/>
              </a:rPr>
              <a:t>Orthogonal </a:t>
            </a:r>
            <a:r>
              <a:rPr lang="en-US" dirty="0" smtClean="0">
                <a:latin typeface="+mj-lt"/>
              </a:rPr>
              <a:t>Projection</a:t>
            </a:r>
          </a:p>
          <a:p>
            <a:r>
              <a:rPr lang="en-US" dirty="0" smtClean="0">
                <a:latin typeface="+mj-lt"/>
              </a:rPr>
              <a:t>Reconstruction Problem</a:t>
            </a:r>
          </a:p>
          <a:p>
            <a:r>
              <a:rPr lang="en-US" dirty="0" smtClean="0">
                <a:latin typeface="+mj-lt"/>
              </a:rPr>
              <a:t>Autocraft </a:t>
            </a:r>
            <a:r>
              <a:rPr lang="en-US" dirty="0" smtClean="0">
                <a:latin typeface="+mj-lt"/>
              </a:rPr>
              <a:t>(Big Picture</a:t>
            </a:r>
            <a:r>
              <a:rPr lang="en-US" dirty="0" smtClean="0">
                <a:latin typeface="+mj-lt"/>
              </a:rPr>
              <a:t>)</a:t>
            </a:r>
          </a:p>
          <a:p>
            <a:r>
              <a:rPr lang="en-US" dirty="0" smtClean="0">
                <a:latin typeface="+mj-lt"/>
              </a:rPr>
              <a:t>Stages</a:t>
            </a:r>
          </a:p>
          <a:p>
            <a:r>
              <a:rPr lang="en-US" dirty="0" smtClean="0">
                <a:latin typeface="+mj-lt"/>
              </a:rPr>
              <a:t>Autocraft (Main Algorithm)</a:t>
            </a:r>
          </a:p>
          <a:p>
            <a:r>
              <a:rPr lang="en-US" dirty="0" smtClean="0">
                <a:latin typeface="+mj-lt"/>
              </a:rPr>
              <a:t>Autocraft </a:t>
            </a:r>
            <a:r>
              <a:rPr lang="en-US" dirty="0" smtClean="0">
                <a:latin typeface="+mj-lt"/>
              </a:rPr>
              <a:t>(Tracing Example</a:t>
            </a:r>
            <a:r>
              <a:rPr lang="en-US" dirty="0" smtClean="0">
                <a:latin typeface="+mj-lt"/>
              </a:rPr>
              <a:t>)</a:t>
            </a:r>
          </a:p>
          <a:p>
            <a:r>
              <a:rPr lang="en-US" dirty="0" smtClean="0">
                <a:latin typeface="+mj-lt"/>
              </a:rPr>
              <a:t>Sample Output</a:t>
            </a:r>
          </a:p>
          <a:p>
            <a:r>
              <a:rPr lang="en-US" dirty="0" smtClean="0">
                <a:latin typeface="+mj-lt"/>
              </a:rPr>
              <a:t>What’s next? </a:t>
            </a:r>
          </a:p>
          <a:p>
            <a:r>
              <a:rPr lang="en-US" dirty="0" smtClean="0">
                <a:latin typeface="+mj-lt"/>
              </a:rPr>
              <a:t>Minecraft Game</a:t>
            </a:r>
          </a:p>
          <a:p>
            <a:r>
              <a:rPr lang="en-US" dirty="0" smtClean="0">
                <a:latin typeface="+mj-lt"/>
              </a:rPr>
              <a:t>Malmo plugin</a:t>
            </a:r>
          </a:p>
          <a:p>
            <a:r>
              <a:rPr lang="en-US" dirty="0" smtClean="0">
                <a:latin typeface="+mj-lt"/>
              </a:rPr>
              <a:t>Autocraft </a:t>
            </a:r>
            <a:r>
              <a:rPr lang="en-US" dirty="0" smtClean="0">
                <a:latin typeface="+mj-lt"/>
              </a:rPr>
              <a:t>Current Limitations and </a:t>
            </a:r>
            <a:r>
              <a:rPr lang="en-US" dirty="0" smtClean="0">
                <a:latin typeface="+mj-lt"/>
              </a:rPr>
              <a:t>Challenges</a:t>
            </a:r>
            <a:endParaRPr lang="ar-SY" dirty="0" smtClean="0">
              <a:latin typeface="+mj-lt"/>
            </a:endParaRPr>
          </a:p>
          <a:p>
            <a:r>
              <a:rPr lang="en-US" dirty="0" smtClean="0">
                <a:latin typeface="+mj-lt"/>
              </a:rPr>
              <a:t>Autocraft Futuristic Vision and </a:t>
            </a:r>
            <a:r>
              <a:rPr lang="en-US" dirty="0" smtClean="0">
                <a:latin typeface="+mj-lt"/>
              </a:rPr>
              <a:t>Anticipations</a:t>
            </a:r>
            <a:endParaRPr lang="en-US" dirty="0">
              <a:latin typeface="+mj-lt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2895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 smtClean="0"/>
              <a:t>Orthogonal Projection</a:t>
            </a:r>
            <a:endParaRPr lang="en-US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+mj-lt"/>
              </a:rPr>
              <a:t>Describing the model using 2D projections</a:t>
            </a:r>
          </a:p>
          <a:p>
            <a:r>
              <a:rPr lang="en-US" dirty="0" smtClean="0">
                <a:latin typeface="+mj-lt"/>
              </a:rPr>
              <a:t>Front, Side and Top views/projections</a:t>
            </a:r>
          </a:p>
          <a:p>
            <a:r>
              <a:rPr lang="en-US" dirty="0">
                <a:latin typeface="+mj-lt"/>
              </a:rPr>
              <a:t>Used by engineers</a:t>
            </a:r>
            <a:endParaRPr lang="en-US" dirty="0" smtClean="0">
              <a:latin typeface="+mj-lt"/>
            </a:endParaRPr>
          </a:p>
          <a:p>
            <a:r>
              <a:rPr lang="en-US" dirty="0" smtClean="0">
                <a:latin typeface="+mj-lt"/>
              </a:rPr>
              <a:t>An edge is shared by multiple projections; the main idea of our algorithm stands on that!</a:t>
            </a:r>
          </a:p>
          <a:p>
            <a:r>
              <a:rPr lang="en-US" dirty="0" smtClean="0">
                <a:latin typeface="+mj-lt"/>
              </a:rPr>
              <a:t>Rules exist for projection process</a:t>
            </a:r>
          </a:p>
          <a:p>
            <a:r>
              <a:rPr lang="en-US" dirty="0" smtClean="0">
                <a:latin typeface="+mj-lt"/>
              </a:rPr>
              <a:t>Engineers currently must imagine the 3D CAD for simulation</a:t>
            </a:r>
            <a:endParaRPr lang="en-US" dirty="0">
              <a:latin typeface="+mj-lt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t>3</a:t>
            </a:fld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8532812" y="5437716"/>
            <a:ext cx="1600199" cy="990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6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0" dirty="0" smtClean="0"/>
              <a:t>Omar</a:t>
            </a:r>
            <a:endParaRPr lang="en-US" sz="1800" b="0" dirty="0"/>
          </a:p>
        </p:txBody>
      </p:sp>
    </p:spTree>
    <p:extLst>
      <p:ext uri="{BB962C8B-B14F-4D97-AF65-F5344CB8AC3E}">
        <p14:creationId xmlns:p14="http://schemas.microsoft.com/office/powerpoint/2010/main" val="1637310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9012" y="152400"/>
            <a:ext cx="8686801" cy="609600"/>
          </a:xfrm>
        </p:spPr>
        <p:txBody>
          <a:bodyPr/>
          <a:lstStyle/>
          <a:p>
            <a:r>
              <a:rPr lang="en-US" b="0" dirty="0" smtClean="0"/>
              <a:t>Orthogonal Projection (Example)</a:t>
            </a:r>
            <a:endParaRPr lang="en-US" b="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8032" y="1219200"/>
            <a:ext cx="8028758" cy="5029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32812" y="6338665"/>
            <a:ext cx="1219201" cy="273049"/>
          </a:xfrm>
        </p:spPr>
        <p:txBody>
          <a:bodyPr/>
          <a:lstStyle/>
          <a:p>
            <a:fld id="{AAEAE4A8-A6E5-453E-B946-FB774B73F48C}" type="slidenum">
              <a:rPr lang="en-US" smtClean="0"/>
              <a:t>4</a:t>
            </a:fld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8532812" y="5659967"/>
            <a:ext cx="1600199" cy="990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6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0" dirty="0" smtClean="0"/>
              <a:t>Omar</a:t>
            </a:r>
            <a:endParaRPr lang="en-US" sz="1800" b="0" dirty="0"/>
          </a:p>
        </p:txBody>
      </p:sp>
    </p:spTree>
    <p:extLst>
      <p:ext uri="{BB962C8B-B14F-4D97-AF65-F5344CB8AC3E}">
        <p14:creationId xmlns:p14="http://schemas.microsoft.com/office/powerpoint/2010/main" val="3875745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 smtClean="0"/>
              <a:t>Reconstruction Problem</a:t>
            </a:r>
            <a:endParaRPr lang="en-US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5211" y="1981200"/>
            <a:ext cx="8686801" cy="4191000"/>
          </a:xfrm>
        </p:spPr>
        <p:txBody>
          <a:bodyPr/>
          <a:lstStyle/>
          <a:p>
            <a:r>
              <a:rPr lang="en-US" dirty="0" smtClean="0">
                <a:latin typeface="+mj-lt"/>
              </a:rPr>
              <a:t>Converting from 2D projections to 3D CAD</a:t>
            </a:r>
          </a:p>
          <a:p>
            <a:r>
              <a:rPr lang="en-US" dirty="0" smtClean="0">
                <a:latin typeface="+mj-lt"/>
              </a:rPr>
              <a:t>Existed for the past four decades</a:t>
            </a:r>
          </a:p>
          <a:p>
            <a:r>
              <a:rPr lang="en-US" dirty="0" smtClean="0">
                <a:latin typeface="+mj-lt"/>
              </a:rPr>
              <a:t>Many publications published on this topic</a:t>
            </a:r>
          </a:p>
          <a:p>
            <a:r>
              <a:rPr lang="en-US" dirty="0" smtClean="0">
                <a:latin typeface="+mj-lt"/>
              </a:rPr>
              <a:t>Finding an 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a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utomated</a:t>
            </a:r>
            <a:r>
              <a:rPr lang="en-US" b="1" dirty="0" smtClean="0">
                <a:latin typeface="+mj-lt"/>
              </a:rPr>
              <a:t> </a:t>
            </a:r>
            <a:r>
              <a:rPr lang="en-US" dirty="0" smtClean="0">
                <a:latin typeface="+mj-lt"/>
              </a:rPr>
              <a:t>way to ease the imaging the 3D model for engineers</a:t>
            </a:r>
          </a:p>
          <a:p>
            <a:r>
              <a:rPr lang="en-US" dirty="0" smtClean="0">
                <a:latin typeface="+mj-lt"/>
              </a:rPr>
              <a:t>When you convert from 2D to 3D you’ll always miss information due to the third axis</a:t>
            </a:r>
          </a:p>
          <a:p>
            <a:endParaRPr lang="en-US" dirty="0" smtClean="0">
              <a:latin typeface="+mj-lt"/>
            </a:endParaRPr>
          </a:p>
          <a:p>
            <a:pPr marL="45720" indent="0">
              <a:buNone/>
            </a:pPr>
            <a:endParaRPr lang="en-US" dirty="0">
              <a:latin typeface="+mj-lt"/>
            </a:endParaRP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t>5</a:t>
            </a:fld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8532812" y="5437716"/>
            <a:ext cx="1600199" cy="990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6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0" dirty="0" smtClean="0"/>
              <a:t>Omar</a:t>
            </a:r>
            <a:endParaRPr lang="en-US" sz="1800" b="0" dirty="0"/>
          </a:p>
        </p:txBody>
      </p:sp>
    </p:spTree>
    <p:extLst>
      <p:ext uri="{BB962C8B-B14F-4D97-AF65-F5344CB8AC3E}">
        <p14:creationId xmlns:p14="http://schemas.microsoft.com/office/powerpoint/2010/main" val="1254631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/>
              <a:t>Autocraft</a:t>
            </a:r>
            <a:r>
              <a:rPr lang="en-US" dirty="0"/>
              <a:t> </a:t>
            </a:r>
            <a:r>
              <a:rPr lang="en-US" b="0" dirty="0" smtClean="0"/>
              <a:t>(Big Picture)</a:t>
            </a:r>
            <a:endParaRPr lang="en-US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5211" y="1981200"/>
            <a:ext cx="9296401" cy="419100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latin typeface="+mj-lt"/>
              </a:rPr>
              <a:t>Final Goal: A robot that constructs 3D models, given only the three 2D-projections</a:t>
            </a:r>
          </a:p>
          <a:p>
            <a:r>
              <a:rPr lang="en-US" dirty="0" smtClean="0">
                <a:latin typeface="+mj-lt"/>
              </a:rPr>
              <a:t>As a First Step: Simulate this robot in Minecraft game (our graduation project)</a:t>
            </a:r>
          </a:p>
          <a:p>
            <a:r>
              <a:rPr lang="en-US" dirty="0" smtClean="0">
                <a:latin typeface="+mj-lt"/>
              </a:rPr>
              <a:t>Invented an algorithm for solving the reconstruction problem in efficient way</a:t>
            </a:r>
          </a:p>
          <a:p>
            <a:r>
              <a:rPr lang="en-US" dirty="0" smtClean="0">
                <a:latin typeface="+mj-lt"/>
              </a:rPr>
              <a:t>Final output of the algorithm are the instructions to build</a:t>
            </a:r>
          </a:p>
          <a:p>
            <a:r>
              <a:rPr lang="en-US" dirty="0" smtClean="0">
                <a:latin typeface="+mj-lt"/>
              </a:rPr>
              <a:t>This algorithm is a product of previously failing algorithms; the first was depending on </a:t>
            </a:r>
            <a:r>
              <a:rPr lang="en-US" b="1" dirty="0" smtClean="0">
                <a:latin typeface="+mj-lt"/>
              </a:rPr>
              <a:t>points only</a:t>
            </a:r>
            <a:r>
              <a:rPr lang="en-US" dirty="0" smtClean="0">
                <a:latin typeface="+mj-lt"/>
              </a:rPr>
              <a:t>, the next one was depending on </a:t>
            </a:r>
            <a:r>
              <a:rPr lang="en-US" b="1" dirty="0" smtClean="0">
                <a:latin typeface="+mj-lt"/>
              </a:rPr>
              <a:t>points and helper views</a:t>
            </a:r>
            <a:r>
              <a:rPr lang="en-US" dirty="0" smtClean="0">
                <a:latin typeface="+mj-lt"/>
              </a:rPr>
              <a:t>, until this came up.</a:t>
            </a:r>
          </a:p>
          <a:p>
            <a:r>
              <a:rPr lang="en-US" dirty="0">
                <a:latin typeface="+mj-lt"/>
              </a:rPr>
              <a:t>T</a:t>
            </a:r>
            <a:r>
              <a:rPr lang="en-US" dirty="0" smtClean="0">
                <a:latin typeface="+mj-lt"/>
              </a:rPr>
              <a:t>he current one depends on </a:t>
            </a:r>
            <a:r>
              <a:rPr lang="en-US" b="1" dirty="0" smtClean="0">
                <a:latin typeface="+mj-lt"/>
              </a:rPr>
              <a:t>corners + edges + main view + helper view</a:t>
            </a:r>
          </a:p>
          <a:p>
            <a:endParaRPr lang="en-US" dirty="0" smtClean="0">
              <a:latin typeface="+mj-lt"/>
            </a:endParaRPr>
          </a:p>
          <a:p>
            <a:pPr marL="45720" indent="0">
              <a:buNone/>
            </a:pPr>
            <a:endParaRPr lang="en-US" dirty="0">
              <a:latin typeface="+mj-lt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t>6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8532812" y="5437716"/>
            <a:ext cx="1600199" cy="990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6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0" dirty="0" smtClean="0"/>
              <a:t>Omar</a:t>
            </a:r>
            <a:endParaRPr lang="en-US" sz="1800" b="0" dirty="0"/>
          </a:p>
        </p:txBody>
      </p:sp>
    </p:spTree>
    <p:extLst>
      <p:ext uri="{BB962C8B-B14F-4D97-AF65-F5344CB8AC3E}">
        <p14:creationId xmlns:p14="http://schemas.microsoft.com/office/powerpoint/2010/main" val="3174834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/>
              <a:t>Autocraft</a:t>
            </a:r>
            <a:r>
              <a:rPr lang="en-US" dirty="0"/>
              <a:t> </a:t>
            </a:r>
            <a:r>
              <a:rPr lang="en-US" b="0" dirty="0" smtClean="0"/>
              <a:t>(Big Picture)</a:t>
            </a:r>
            <a:endParaRPr lang="en-US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5211" y="1981200"/>
            <a:ext cx="8686801" cy="4191000"/>
          </a:xfrm>
        </p:spPr>
        <p:txBody>
          <a:bodyPr/>
          <a:lstStyle/>
          <a:p>
            <a:r>
              <a:rPr lang="en-US" dirty="0" smtClean="0">
                <a:latin typeface="+mj-lt"/>
              </a:rPr>
              <a:t>Helper View: The view that shares an edge with the current one</a:t>
            </a:r>
          </a:p>
          <a:p>
            <a:r>
              <a:rPr lang="en-US" dirty="0" smtClean="0">
                <a:latin typeface="+mj-lt"/>
              </a:rPr>
              <a:t>To keep the consistency of drawing; we trace only the edges that are shared by a helper</a:t>
            </a:r>
          </a:p>
          <a:p>
            <a:r>
              <a:rPr lang="en-US" dirty="0" smtClean="0">
                <a:latin typeface="+mj-lt"/>
              </a:rPr>
              <a:t>Choosing the helper depends on the type of the current view and the direction of the traced edge</a:t>
            </a:r>
          </a:p>
          <a:p>
            <a:r>
              <a:rPr lang="en-US" dirty="0" smtClean="0">
                <a:latin typeface="+mj-lt"/>
              </a:rPr>
              <a:t>Mapping shall be done in order to keep the consistency of tracing</a:t>
            </a:r>
          </a:p>
          <a:p>
            <a:endParaRPr lang="en-US" dirty="0" smtClean="0">
              <a:latin typeface="+mj-lt"/>
            </a:endParaRPr>
          </a:p>
          <a:p>
            <a:endParaRPr lang="en-US" dirty="0" smtClean="0">
              <a:latin typeface="+mj-lt"/>
            </a:endParaRPr>
          </a:p>
          <a:p>
            <a:pPr marL="45720" indent="0">
              <a:buNone/>
            </a:pPr>
            <a:endParaRPr lang="en-US" dirty="0">
              <a:latin typeface="+mj-lt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t>7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8532812" y="5437716"/>
            <a:ext cx="1600199" cy="990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6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0" dirty="0" smtClean="0"/>
              <a:t>Omar</a:t>
            </a:r>
            <a:endParaRPr lang="en-US" sz="1800" b="0" dirty="0"/>
          </a:p>
        </p:txBody>
      </p:sp>
    </p:spTree>
    <p:extLst>
      <p:ext uri="{BB962C8B-B14F-4D97-AF65-F5344CB8AC3E}">
        <p14:creationId xmlns:p14="http://schemas.microsoft.com/office/powerpoint/2010/main" val="266183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2812" y="-5508"/>
            <a:ext cx="8686801" cy="1066800"/>
          </a:xfrm>
        </p:spPr>
        <p:txBody>
          <a:bodyPr/>
          <a:lstStyle/>
          <a:p>
            <a:r>
              <a:rPr lang="en-US" b="0" dirty="0" smtClean="0"/>
              <a:t>Stages</a:t>
            </a:r>
            <a:endParaRPr lang="en-US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5211" y="1981200"/>
            <a:ext cx="8686801" cy="4191000"/>
          </a:xfrm>
        </p:spPr>
        <p:txBody>
          <a:bodyPr/>
          <a:lstStyle/>
          <a:p>
            <a:endParaRPr lang="en-US" dirty="0" smtClean="0">
              <a:latin typeface="+mj-lt"/>
            </a:endParaRPr>
          </a:p>
          <a:p>
            <a:endParaRPr lang="en-US" dirty="0" smtClean="0">
              <a:latin typeface="+mj-lt"/>
            </a:endParaRPr>
          </a:p>
          <a:p>
            <a:pPr marL="45720" indent="0">
              <a:buNone/>
            </a:pPr>
            <a:endParaRPr lang="en-US" dirty="0">
              <a:latin typeface="+mj-lt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t>8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6412" y="685800"/>
            <a:ext cx="3505200" cy="5926316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 bwMode="auto">
          <a:xfrm>
            <a:off x="8532812" y="5437716"/>
            <a:ext cx="1600199" cy="990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6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0" dirty="0" smtClean="0"/>
              <a:t>Omar</a:t>
            </a:r>
            <a:endParaRPr lang="en-US" sz="1800" b="0" dirty="0"/>
          </a:p>
        </p:txBody>
      </p:sp>
    </p:spTree>
    <p:extLst>
      <p:ext uri="{BB962C8B-B14F-4D97-AF65-F5344CB8AC3E}">
        <p14:creationId xmlns:p14="http://schemas.microsoft.com/office/powerpoint/2010/main" val="2277389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211" y="264475"/>
            <a:ext cx="8686801" cy="1066800"/>
          </a:xfrm>
        </p:spPr>
        <p:txBody>
          <a:bodyPr/>
          <a:lstStyle/>
          <a:p>
            <a:r>
              <a:rPr lang="en-US" b="0" dirty="0"/>
              <a:t>Autocraft</a:t>
            </a:r>
            <a:r>
              <a:rPr lang="en-US" dirty="0"/>
              <a:t> </a:t>
            </a:r>
            <a:r>
              <a:rPr lang="en-US" b="0" dirty="0" smtClean="0"/>
              <a:t>(Main Algorithm)</a:t>
            </a:r>
            <a:endParaRPr lang="en-US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5211" y="1981200"/>
            <a:ext cx="8686801" cy="4191000"/>
          </a:xfrm>
        </p:spPr>
        <p:txBody>
          <a:bodyPr/>
          <a:lstStyle/>
          <a:p>
            <a:endParaRPr lang="en-US" dirty="0" smtClean="0">
              <a:latin typeface="+mj-lt"/>
            </a:endParaRPr>
          </a:p>
          <a:p>
            <a:endParaRPr lang="en-US" dirty="0" smtClean="0">
              <a:latin typeface="+mj-lt"/>
            </a:endParaRPr>
          </a:p>
          <a:p>
            <a:pPr marL="45720" indent="0">
              <a:buNone/>
            </a:pPr>
            <a:endParaRPr lang="en-US" dirty="0">
              <a:latin typeface="+mj-lt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04474" y="6489359"/>
            <a:ext cx="1219201" cy="273049"/>
          </a:xfrm>
        </p:spPr>
        <p:txBody>
          <a:bodyPr/>
          <a:lstStyle/>
          <a:p>
            <a:fld id="{AAEAE4A8-A6E5-453E-B946-FB774B73F48C}" type="slidenum">
              <a:rPr lang="en-US" smtClean="0"/>
              <a:t>9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612" y="1482051"/>
            <a:ext cx="8558641" cy="4856532"/>
          </a:xfrm>
          <a:prstGeom prst="rect">
            <a:avLst/>
          </a:prstGeom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6" name="Title 1"/>
          <p:cNvSpPr txBox="1">
            <a:spLocks/>
          </p:cNvSpPr>
          <p:nvPr/>
        </p:nvSpPr>
        <p:spPr bwMode="auto">
          <a:xfrm>
            <a:off x="8095140" y="5787415"/>
            <a:ext cx="1600199" cy="990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6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0" dirty="0" smtClean="0"/>
              <a:t>Motasem</a:t>
            </a:r>
            <a:endParaRPr lang="en-US" sz="1800" b="0" dirty="0"/>
          </a:p>
        </p:txBody>
      </p:sp>
    </p:spTree>
    <p:extLst>
      <p:ext uri="{BB962C8B-B14F-4D97-AF65-F5344CB8AC3E}">
        <p14:creationId xmlns:p14="http://schemas.microsoft.com/office/powerpoint/2010/main" val="1278101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usiness strategy presentation">
  <a:themeElements>
    <a:clrScheme name="Blue Red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entury Gothic-Palatino Linotyp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square" rtlCol="0" anchor="ctr" anchorCtr="1">
        <a:spAutoFit/>
      </a:bodyPr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Business strategy presentation.potx" id="{EB0D3B34-B7D6-4C45-8EC6-74593BA23307}" vid="{3C7E45A4-4E96-419A-A06F-C7909FE41FBD}"/>
    </a:ext>
  </a:extLst>
</a:theme>
</file>

<file path=ppt/theme/theme2.xml><?xml version="1.0" encoding="utf-8"?>
<a:theme xmlns:a="http://schemas.openxmlformats.org/drawingml/2006/main" name="Office Theme">
  <a:themeElements>
    <a:clrScheme name="Blue Red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entury Gothic-Palatino Linotyp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lue Red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entury Gothic-Palatino Linotyp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3F7D94069FF64A86F7DFF56D60E3BE" ma:contentTypeVersion="6" ma:contentTypeDescription="Create a new document." ma:contentTypeScope="" ma:versionID="c32302c77d4085ecf495bdddb7f5e889">
  <xsd:schema xmlns:xsd="http://www.w3.org/2001/XMLSchema" xmlns:xs="http://www.w3.org/2001/XMLSchema" xmlns:p="http://schemas.microsoft.com/office/2006/metadata/properties" xmlns:ns2="a4f35948-e619-41b3-aa29-22878b09cfd2" xmlns:ns3="40262f94-9f35-4ac3-9a90-690165a166b7" targetNamespace="http://schemas.microsoft.com/office/2006/metadata/properties" ma:root="true" ma:fieldsID="4ab5ae46be95f9d0be6107e8200be7a2" ns2:_="" ns3:_="">
    <xsd:import namespace="a4f35948-e619-41b3-aa29-22878b09cfd2"/>
    <xsd:import namespace="40262f94-9f35-4ac3-9a90-690165a166b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VSO_x0020_item_x0020_id" minOccurs="0"/>
                <xsd:element ref="ns3:Item_x0020_Details" minOccurs="0"/>
                <xsd:element ref="ns3:Template_x0020_details" minOccurs="0"/>
                <xsd:element ref="ns3:Assetid_x0020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f35948-e619-41b3-aa29-22878b09cfd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262f94-9f35-4ac3-9a90-690165a166b7" elementFormDefault="qualified">
    <xsd:import namespace="http://schemas.microsoft.com/office/2006/documentManagement/types"/>
    <xsd:import namespace="http://schemas.microsoft.com/office/infopath/2007/PartnerControls"/>
    <xsd:element name="VSO_x0020_item_x0020_id" ma:index="10" nillable="true" ma:displayName="VSO item id" ma:description="Please add the bug number to refer to VSO items." ma:internalName="VSO_x0020_item_x0020_id">
      <xsd:simpleType>
        <xsd:restriction base="dms:Text">
          <xsd:maxLength value="255"/>
        </xsd:restriction>
      </xsd:simpleType>
    </xsd:element>
    <xsd:element name="Item_x0020_Details" ma:index="11" nillable="true" ma:displayName="Item Details" ma:internalName="Item_x0020_Details">
      <xsd:simpleType>
        <xsd:restriction base="dms:Note">
          <xsd:maxLength value="255"/>
        </xsd:restriction>
      </xsd:simpleType>
    </xsd:element>
    <xsd:element name="Template_x0020_details" ma:index="12" nillable="true" ma:displayName="Template details" ma:internalName="Template_x0020_details">
      <xsd:simpleType>
        <xsd:restriction base="dms:Text"/>
      </xsd:simpleType>
    </xsd:element>
    <xsd:element name="Assetid_x0020_" ma:index="13" nillable="true" ma:displayName="Assetid " ma:internalName="Assetid_x0020_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VSO_x0020_item_x0020_id xmlns="40262f94-9f35-4ac3-9a90-690165a166b7" xsi:nil="true"/>
    <Assetid_x0020_ xmlns="40262f94-9f35-4ac3-9a90-690165a166b7" xsi:nil="true"/>
    <Item_x0020_Details xmlns="40262f94-9f35-4ac3-9a90-690165a166b7" xsi:nil="true"/>
    <Template_x0020_details xmlns="40262f94-9f35-4ac3-9a90-690165a166b7" xsi:nil="true"/>
  </documentManagement>
</p:properties>
</file>

<file path=customXml/itemProps1.xml><?xml version="1.0" encoding="utf-8"?>
<ds:datastoreItem xmlns:ds="http://schemas.openxmlformats.org/officeDocument/2006/customXml" ds:itemID="{7CB30B94-6D3B-4C91-947C-5EB8E8EFFE4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4f35948-e619-41b3-aa29-22878b09cfd2"/>
    <ds:schemaRef ds:uri="40262f94-9f35-4ac3-9a90-690165a166b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53E1689-1E09-4ADC-A5E7-6718BF79A8A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FFF1070-8794-47AC-90B7-1F2E078096FF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40262f94-9f35-4ac3-9a90-690165a166b7"/>
    <ds:schemaRef ds:uri="a4f35948-e619-41b3-aa29-22878b09cfd2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Business strategy presentation</Template>
  <TotalTime>731</TotalTime>
  <Words>510</Words>
  <Application>Microsoft Office PowerPoint</Application>
  <PresentationFormat>Custom</PresentationFormat>
  <Paragraphs>113</Paragraphs>
  <Slides>17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Century Gothic</vt:lpstr>
      <vt:lpstr>Palatino Linotype</vt:lpstr>
      <vt:lpstr>Tahoma</vt:lpstr>
      <vt:lpstr>Business strategy presentation</vt:lpstr>
      <vt:lpstr>Autocraft</vt:lpstr>
      <vt:lpstr>Walkthrough (13 Slides)</vt:lpstr>
      <vt:lpstr>Orthogonal Projection</vt:lpstr>
      <vt:lpstr>Orthogonal Projection (Example)</vt:lpstr>
      <vt:lpstr>Reconstruction Problem</vt:lpstr>
      <vt:lpstr>Autocraft (Big Picture)</vt:lpstr>
      <vt:lpstr>Autocraft (Big Picture)</vt:lpstr>
      <vt:lpstr>Stages</vt:lpstr>
      <vt:lpstr>Autocraft (Main Algorithm)</vt:lpstr>
      <vt:lpstr>Autocraft (Tracing Example)</vt:lpstr>
      <vt:lpstr>Sample Output </vt:lpstr>
      <vt:lpstr>What’s Next?</vt:lpstr>
      <vt:lpstr>Minecraft &amp; Malmo Plugin</vt:lpstr>
      <vt:lpstr>Autocraft Current Limitations and Challenges</vt:lpstr>
      <vt:lpstr>Autocraft Futuristic Vision and Anticipations</vt:lpstr>
      <vt:lpstr>Any Questions?</vt:lpstr>
      <vt:lpstr>Motasem Aghbar &amp; Omar Natour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Autocraft</dc:title>
  <dc:creator>Omar Natour</dc:creator>
  <cp:lastModifiedBy>Omar Natour</cp:lastModifiedBy>
  <cp:revision>55</cp:revision>
  <dcterms:created xsi:type="dcterms:W3CDTF">2017-03-10T14:51:30Z</dcterms:created>
  <dcterms:modified xsi:type="dcterms:W3CDTF">2017-04-24T21:16:44Z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  <property fmtid="{D5CDD505-2E9C-101B-9397-08002B2CF9AE}" pid="3" name="Order">
    <vt:r8>74069400</vt:r8>
  </property>
  <property fmtid="{D5CDD505-2E9C-101B-9397-08002B2CF9AE}" pid="4" name="HiddenCategoryTags">
    <vt:lpwstr/>
  </property>
  <property fmtid="{D5CDD505-2E9C-101B-9397-08002B2CF9AE}" pid="5" name="InternalTags">
    <vt:lpwstr/>
  </property>
  <property fmtid="{D5CDD505-2E9C-101B-9397-08002B2CF9AE}" pid="6" name="FeatureTags">
    <vt:lpwstr/>
  </property>
  <property fmtid="{D5CDD505-2E9C-101B-9397-08002B2CF9AE}" pid="7" name="LocalizationTags">
    <vt:lpwstr/>
  </property>
  <property fmtid="{D5CDD505-2E9C-101B-9397-08002B2CF9AE}" pid="8" name="CategoryTags">
    <vt:lpwstr/>
  </property>
  <property fmtid="{D5CDD505-2E9C-101B-9397-08002B2CF9AE}" pid="9" name="Applications">
    <vt:lpwstr/>
  </property>
  <property fmtid="{D5CDD505-2E9C-101B-9397-08002B2CF9AE}" pid="10" name="CampaignTags">
    <vt:lpwstr/>
  </property>
  <property fmtid="{D5CDD505-2E9C-101B-9397-08002B2CF9AE}" pid="11" name="ScenarioTags">
    <vt:lpwstr/>
  </property>
</Properties>
</file>