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5" r:id="rId1"/>
  </p:sldMasterIdLst>
  <p:notesMasterIdLst>
    <p:notesMasterId r:id="rId102"/>
  </p:notesMasterIdLst>
  <p:sldIdLst>
    <p:sldId id="296" r:id="rId2"/>
    <p:sldId id="288" r:id="rId3"/>
    <p:sldId id="294" r:id="rId4"/>
    <p:sldId id="293" r:id="rId5"/>
    <p:sldId id="328" r:id="rId6"/>
    <p:sldId id="352" r:id="rId7"/>
    <p:sldId id="350" r:id="rId8"/>
    <p:sldId id="396" r:id="rId9"/>
    <p:sldId id="397" r:id="rId10"/>
    <p:sldId id="349" r:id="rId11"/>
    <p:sldId id="351" r:id="rId12"/>
    <p:sldId id="398" r:id="rId13"/>
    <p:sldId id="330" r:id="rId14"/>
    <p:sldId id="353" r:id="rId15"/>
    <p:sldId id="333" r:id="rId16"/>
    <p:sldId id="354" r:id="rId17"/>
    <p:sldId id="334" r:id="rId18"/>
    <p:sldId id="357" r:id="rId19"/>
    <p:sldId id="356" r:id="rId20"/>
    <p:sldId id="355" r:id="rId21"/>
    <p:sldId id="256" r:id="rId22"/>
    <p:sldId id="343" r:id="rId23"/>
    <p:sldId id="258" r:id="rId24"/>
    <p:sldId id="261" r:id="rId25"/>
    <p:sldId id="273" r:id="rId26"/>
    <p:sldId id="278" r:id="rId27"/>
    <p:sldId id="279" r:id="rId28"/>
    <p:sldId id="280" r:id="rId29"/>
    <p:sldId id="281" r:id="rId30"/>
    <p:sldId id="263" r:id="rId31"/>
    <p:sldId id="271" r:id="rId32"/>
    <p:sldId id="259" r:id="rId33"/>
    <p:sldId id="272" r:id="rId34"/>
    <p:sldId id="266" r:id="rId35"/>
    <p:sldId id="260" r:id="rId36"/>
    <p:sldId id="269" r:id="rId37"/>
    <p:sldId id="270" r:id="rId38"/>
    <p:sldId id="264" r:id="rId39"/>
    <p:sldId id="317" r:id="rId40"/>
    <p:sldId id="345" r:id="rId41"/>
    <p:sldId id="267" r:id="rId42"/>
    <p:sldId id="346" r:id="rId43"/>
    <p:sldId id="318" r:id="rId44"/>
    <p:sldId id="319" r:id="rId45"/>
    <p:sldId id="268" r:id="rId46"/>
    <p:sldId id="274" r:id="rId47"/>
    <p:sldId id="275" r:id="rId48"/>
    <p:sldId id="276" r:id="rId49"/>
    <p:sldId id="358" r:id="rId50"/>
    <p:sldId id="359" r:id="rId51"/>
    <p:sldId id="361" r:id="rId52"/>
    <p:sldId id="362" r:id="rId53"/>
    <p:sldId id="360" r:id="rId54"/>
    <p:sldId id="364" r:id="rId55"/>
    <p:sldId id="365" r:id="rId56"/>
    <p:sldId id="363" r:id="rId57"/>
    <p:sldId id="366" r:id="rId58"/>
    <p:sldId id="367" r:id="rId59"/>
    <p:sldId id="368" r:id="rId60"/>
    <p:sldId id="369" r:id="rId61"/>
    <p:sldId id="371" r:id="rId62"/>
    <p:sldId id="374" r:id="rId63"/>
    <p:sldId id="375" r:id="rId64"/>
    <p:sldId id="376" r:id="rId65"/>
    <p:sldId id="377" r:id="rId66"/>
    <p:sldId id="378" r:id="rId67"/>
    <p:sldId id="379" r:id="rId68"/>
    <p:sldId id="380" r:id="rId69"/>
    <p:sldId id="381" r:id="rId70"/>
    <p:sldId id="382" r:id="rId71"/>
    <p:sldId id="383" r:id="rId72"/>
    <p:sldId id="384" r:id="rId73"/>
    <p:sldId id="385" r:id="rId74"/>
    <p:sldId id="386" r:id="rId75"/>
    <p:sldId id="387" r:id="rId76"/>
    <p:sldId id="388" r:id="rId77"/>
    <p:sldId id="390" r:id="rId78"/>
    <p:sldId id="393" r:id="rId79"/>
    <p:sldId id="399" r:id="rId80"/>
    <p:sldId id="400" r:id="rId81"/>
    <p:sldId id="401" r:id="rId82"/>
    <p:sldId id="402" r:id="rId83"/>
    <p:sldId id="403" r:id="rId84"/>
    <p:sldId id="394" r:id="rId85"/>
    <p:sldId id="391" r:id="rId86"/>
    <p:sldId id="392" r:id="rId87"/>
    <p:sldId id="404" r:id="rId88"/>
    <p:sldId id="277" r:id="rId89"/>
    <p:sldId id="282" r:id="rId90"/>
    <p:sldId id="284" r:id="rId91"/>
    <p:sldId id="285" r:id="rId92"/>
    <p:sldId id="286" r:id="rId93"/>
    <p:sldId id="287" r:id="rId94"/>
    <p:sldId id="348" r:id="rId95"/>
    <p:sldId id="320" r:id="rId96"/>
    <p:sldId id="321" r:id="rId97"/>
    <p:sldId id="326" r:id="rId98"/>
    <p:sldId id="341" r:id="rId99"/>
    <p:sldId id="342" r:id="rId100"/>
    <p:sldId id="323" r:id="rId10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نمط داكن 1 - تمييز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نمط متوسط 1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1EBBBCC-DAD2-459C-BE2E-F6DE35CF9A28}" styleName="نمط داكن 2 - تمييز 3/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نمط داكن 2 - تمييز 1/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B9631B5-78F2-41C9-869B-9F39066F8104}" styleName="نمط متوسط 3 - 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نمط متوسط 3 - تميي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4660"/>
  </p:normalViewPr>
  <p:slideViewPr>
    <p:cSldViewPr>
      <p:cViewPr varScale="1">
        <p:scale>
          <a:sx n="62" d="100"/>
          <a:sy n="62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580D36-89EC-4417-9B24-3CD625131891}" type="datetimeFigureOut">
              <a:rPr lang="ar-SA" smtClean="0"/>
              <a:pPr/>
              <a:t>26/07/1436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3C77DA6-B473-43D5-9B4B-906CD78B0E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446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77DA6-B473-43D5-9B4B-906CD78B0EFA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77DA6-B473-43D5-9B4B-906CD78B0EFA}" type="slidenum">
              <a:rPr lang="ar-SA" smtClean="0"/>
              <a:pPr/>
              <a:t>50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966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190F23B-4F1A-4719-AC12-A7748B7D7E45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A289B75-9E3C-4F3D-BB2C-996659572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8.png"/><Relationship Id="rId10" Type="http://schemas.microsoft.com/office/2007/relationships/hdphoto" Target="../media/hdphoto3.wdp"/><Relationship Id="rId4" Type="http://schemas.openxmlformats.org/officeDocument/2006/relationships/image" Target="../media/image37.png"/><Relationship Id="rId9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7.png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gif"/><Relationship Id="rId2" Type="http://schemas.openxmlformats.org/officeDocument/2006/relationships/image" Target="../media/image130.gif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jpeg"/><Relationship Id="rId3" Type="http://schemas.openxmlformats.org/officeDocument/2006/relationships/image" Target="../media/image134.jpeg"/><Relationship Id="rId7" Type="http://schemas.openxmlformats.org/officeDocument/2006/relationships/image" Target="../media/image138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10" Type="http://schemas.openxmlformats.org/officeDocument/2006/relationships/image" Target="../media/image141.png"/><Relationship Id="rId4" Type="http://schemas.openxmlformats.org/officeDocument/2006/relationships/image" Target="../media/image135.jpeg"/><Relationship Id="rId9" Type="http://schemas.openxmlformats.org/officeDocument/2006/relationships/image" Target="../media/image140.jpeg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52400"/>
            <a:ext cx="8229600" cy="6324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</a:p>
          <a:p>
            <a:pPr marL="0" indent="0" algn="ctr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</a:p>
          <a:p>
            <a:pPr marL="0" indent="0" algn="ctr">
              <a:buNone/>
            </a:pPr>
            <a:endPara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2: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Orthopedic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Specialist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Hospital</a:t>
            </a:r>
          </a:p>
          <a:p>
            <a:pPr marL="0" indent="0" algn="ctr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 Mohannad Iyad Al-Shak’a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Supervisor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Dr. Mutasim Baba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ar-S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Yasmine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Fareed Sarah.</a:t>
            </a:r>
          </a:p>
          <a:p>
            <a:pPr marL="0" indent="0" algn="l" rtl="0">
              <a:buNone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Mais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Nabeel Abu-Alhasan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May, 2015                                          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														</a:t>
            </a:r>
          </a:p>
          <a:p>
            <a:pPr marL="0" indent="0">
              <a:buNone/>
            </a:pPr>
            <a:endParaRPr lang="ar-SA" sz="1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362200"/>
            <a:ext cx="6553200" cy="26670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838200"/>
            <a:ext cx="824816" cy="77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81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200400" y="5867400"/>
            <a:ext cx="133324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85800" y="3048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Architectural design:-</a:t>
            </a:r>
            <a:endParaRPr lang="en-US" sz="3200" b="1" i="1" dirty="0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735630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866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2895600"/>
            <a:ext cx="7239000" cy="3592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04800"/>
            <a:ext cx="2895600" cy="177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85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685800" y="3048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Architectural design:-</a:t>
            </a:r>
            <a:endParaRPr lang="en-US" sz="3200" b="1" i="1" dirty="0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7086599" cy="5165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866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533399" y="484852"/>
            <a:ext cx="185820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Site plan:</a:t>
            </a:r>
            <a:endParaRPr lang="ar-SA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084867"/>
            <a:ext cx="5943600" cy="5549003"/>
          </a:xfrm>
        </p:spPr>
      </p:pic>
    </p:spTree>
    <p:extLst>
      <p:ext uri="{BB962C8B-B14F-4D97-AF65-F5344CB8AC3E}">
        <p14:creationId xmlns:p14="http://schemas.microsoft.com/office/powerpoint/2010/main" val="176025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8121408" cy="40386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2971800" y="5943600"/>
            <a:ext cx="160652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East elevation</a:t>
            </a:r>
            <a:endParaRPr lang="ar-SA" sz="2000" b="1" dirty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04800" y="3810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ELEVATIONS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:-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5"/>
          <a:stretch>
            <a:fillRect/>
          </a:stretch>
        </p:blipFill>
        <p:spPr>
          <a:xfrm>
            <a:off x="228600" y="1447800"/>
            <a:ext cx="7816761" cy="464820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3581400" y="6172200"/>
            <a:ext cx="177029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West elevation</a:t>
            </a:r>
            <a:endParaRPr lang="ar-SA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914400" y="609600"/>
            <a:ext cx="2663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ELEVATIONS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:-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2971800" y="5791200"/>
            <a:ext cx="213872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North elevation</a:t>
            </a:r>
            <a:endParaRPr lang="ar-SA" sz="2400" b="1" dirty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6" b="1613"/>
          <a:stretch>
            <a:fillRect/>
          </a:stretch>
        </p:blipFill>
        <p:spPr>
          <a:xfrm>
            <a:off x="0" y="1295400"/>
            <a:ext cx="8955752" cy="44196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914400" y="609600"/>
            <a:ext cx="2663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ELEVATIONS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:-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9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/>
          <p:cNvSpPr txBox="1"/>
          <p:nvPr/>
        </p:nvSpPr>
        <p:spPr>
          <a:xfrm>
            <a:off x="3276600" y="6172200"/>
            <a:ext cx="221086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  <a:endParaRPr lang="ar-SA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85"/>
          <a:stretch>
            <a:fillRect/>
          </a:stretch>
        </p:blipFill>
        <p:spPr>
          <a:xfrm>
            <a:off x="0" y="1295400"/>
            <a:ext cx="8712265" cy="49530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914400" y="609600"/>
            <a:ext cx="2663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ELEVATIONS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:-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9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3" b="54427"/>
          <a:stretch>
            <a:fillRect/>
          </a:stretch>
        </p:blipFill>
        <p:spPr>
          <a:xfrm>
            <a:off x="0" y="1371600"/>
            <a:ext cx="8839200" cy="43434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200400" y="5943600"/>
            <a:ext cx="192713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Section A-A</a:t>
            </a:r>
            <a:endParaRPr lang="ar-SA" sz="2800" b="1" dirty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09600" y="4572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Sections :-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8496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57" r="7768"/>
          <a:stretch>
            <a:fillRect/>
          </a:stretch>
        </p:blipFill>
        <p:spPr>
          <a:xfrm>
            <a:off x="0" y="1371600"/>
            <a:ext cx="8461723" cy="47244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3048000" y="6019800"/>
            <a:ext cx="198964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ar-SA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09600" y="4572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Sections :-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8496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7" b="46871"/>
          <a:stretch>
            <a:fillRect/>
          </a:stretch>
        </p:blipFill>
        <p:spPr>
          <a:xfrm>
            <a:off x="0" y="1828800"/>
            <a:ext cx="8153400" cy="4195482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2971800" y="5867400"/>
            <a:ext cx="193674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Section C-C</a:t>
            </a:r>
            <a:endParaRPr lang="ar-SA" sz="2800" b="1" i="1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09600" y="4572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Sections :-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8496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Outline:</a:t>
            </a:r>
            <a:endParaRPr lang="ar-SA" dirty="0">
              <a:solidFill>
                <a:schemeClr val="tx1"/>
              </a:solidFill>
            </a:endParaRPr>
          </a:p>
        </p:txBody>
      </p:sp>
      <p:grpSp>
        <p:nvGrpSpPr>
          <p:cNvPr id="26" name="Group 2"/>
          <p:cNvGrpSpPr>
            <a:grpSpLocks/>
          </p:cNvGrpSpPr>
          <p:nvPr/>
        </p:nvGrpSpPr>
        <p:grpSpPr bwMode="auto">
          <a:xfrm>
            <a:off x="381000" y="1524000"/>
            <a:ext cx="6891321" cy="4810288"/>
            <a:chOff x="-228602" y="0"/>
            <a:chExt cx="6891369" cy="4810322"/>
          </a:xfrm>
        </p:grpSpPr>
        <p:sp>
          <p:nvSpPr>
            <p:cNvPr id="27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6500858" cy="619292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28" name="Rectangle 4"/>
            <p:cNvSpPr>
              <a:spLocks noChangeArrowheads="1"/>
            </p:cNvSpPr>
            <p:nvPr/>
          </p:nvSpPr>
          <p:spPr bwMode="auto">
            <a:xfrm>
              <a:off x="1362100" y="0"/>
              <a:ext cx="5138757" cy="61929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060" tIns="99060" rIns="99060" bIns="9906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ar-SA" sz="2600" dirty="0">
                  <a:latin typeface="Times New Roman" pitchFamily="18" charset="0"/>
                  <a:sym typeface="Times New Roman" pitchFamily="18" charset="0"/>
                </a:rPr>
                <a:t>Introduction To </a:t>
              </a:r>
              <a:r>
                <a:rPr lang="en-US" altLang="ar-SA" sz="2600" dirty="0" smtClean="0">
                  <a:latin typeface="Times New Roman" pitchFamily="18" charset="0"/>
                  <a:sym typeface="Times New Roman" pitchFamily="18" charset="0"/>
                </a:rPr>
                <a:t>project</a:t>
              </a:r>
              <a:endParaRPr lang="ar-SA" altLang="en-US" sz="2600" dirty="0">
                <a:latin typeface="Times New Roman" pitchFamily="18" charset="0"/>
                <a:sym typeface="Times New Roman" pitchFamily="18" charset="0"/>
              </a:endParaRPr>
            </a:p>
          </p:txBody>
        </p:sp>
        <p:sp>
          <p:nvSpPr>
            <p:cNvPr id="29" name="AutoShape 5"/>
            <p:cNvSpPr>
              <a:spLocks noChangeArrowheads="1"/>
            </p:cNvSpPr>
            <p:nvPr/>
          </p:nvSpPr>
          <p:spPr bwMode="auto">
            <a:xfrm>
              <a:off x="61929" y="61929"/>
              <a:ext cx="1300171" cy="495433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30" name="AutoShape 6"/>
            <p:cNvSpPr>
              <a:spLocks noChangeArrowheads="1"/>
            </p:cNvSpPr>
            <p:nvPr/>
          </p:nvSpPr>
          <p:spPr bwMode="auto">
            <a:xfrm>
              <a:off x="0" y="681221"/>
              <a:ext cx="6500858" cy="619292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362100" y="681221"/>
              <a:ext cx="5138757" cy="61929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6680" tIns="106680" rIns="106680" bIns="10668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ar-SA" sz="2800" dirty="0">
                  <a:latin typeface="Century Schoolbook" pitchFamily="18" charset="0"/>
                  <a:sym typeface="Century Schoolbook" pitchFamily="18" charset="0"/>
                </a:rPr>
                <a:t>Architectural Design</a:t>
              </a:r>
              <a:endParaRPr lang="ar-SA" altLang="en-US" sz="2800" dirty="0">
                <a:latin typeface="MS PMincho" pitchFamily="18" charset="-128"/>
                <a:ea typeface="MS PMincho" pitchFamily="18" charset="-128"/>
                <a:sym typeface="MS PMincho" pitchFamily="18" charset="-128"/>
              </a:endParaRPr>
            </a:p>
          </p:txBody>
        </p:sp>
        <p:sp>
          <p:nvSpPr>
            <p:cNvPr id="32" name="AutoShape 8"/>
            <p:cNvSpPr>
              <a:spLocks noChangeArrowheads="1"/>
            </p:cNvSpPr>
            <p:nvPr/>
          </p:nvSpPr>
          <p:spPr bwMode="auto">
            <a:xfrm>
              <a:off x="61929" y="743150"/>
              <a:ext cx="1300171" cy="495433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33" name="AutoShape 9"/>
            <p:cNvSpPr>
              <a:spLocks noChangeArrowheads="1"/>
            </p:cNvSpPr>
            <p:nvPr/>
          </p:nvSpPr>
          <p:spPr bwMode="auto">
            <a:xfrm>
              <a:off x="0" y="1362442"/>
              <a:ext cx="6500858" cy="619292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1470573" y="1998596"/>
              <a:ext cx="5138756" cy="61929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6680" tIns="106680" rIns="106680" bIns="10668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ar-SA" sz="2800" dirty="0">
                  <a:latin typeface="Times New Roman" pitchFamily="18" charset="0"/>
                  <a:sym typeface="Times New Roman" pitchFamily="18" charset="0"/>
                </a:rPr>
                <a:t>Environmental Design</a:t>
              </a:r>
              <a:endParaRPr lang="ar-SA" altLang="en-US" sz="2800" dirty="0">
                <a:latin typeface="Times New Roman" pitchFamily="18" charset="0"/>
                <a:sym typeface="Times New Roman" pitchFamily="18" charset="0"/>
              </a:endParaRPr>
            </a:p>
          </p:txBody>
        </p:sp>
        <p:sp>
          <p:nvSpPr>
            <p:cNvPr id="35" name="AutoShape 11"/>
            <p:cNvSpPr>
              <a:spLocks noChangeArrowheads="1"/>
            </p:cNvSpPr>
            <p:nvPr/>
          </p:nvSpPr>
          <p:spPr bwMode="auto">
            <a:xfrm>
              <a:off x="61929" y="1424371"/>
              <a:ext cx="1300171" cy="495433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37" name="Rectangle 13"/>
            <p:cNvSpPr>
              <a:spLocks noChangeArrowheads="1"/>
            </p:cNvSpPr>
            <p:nvPr/>
          </p:nvSpPr>
          <p:spPr bwMode="auto">
            <a:xfrm>
              <a:off x="1470573" y="1388992"/>
              <a:ext cx="5138757" cy="61929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6680" tIns="106680" rIns="106680" bIns="10668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ar-SA" sz="2800" dirty="0">
                  <a:latin typeface="Century Schoolbook" pitchFamily="18" charset="0"/>
                  <a:sym typeface="Century Schoolbook" pitchFamily="18" charset="0"/>
                </a:rPr>
                <a:t>Structural Design	</a:t>
              </a:r>
              <a:endParaRPr lang="ar-SA" altLang="en-US" sz="2800" dirty="0">
                <a:latin typeface="MS PMincho" pitchFamily="18" charset="-128"/>
                <a:ea typeface="MS PMincho" pitchFamily="18" charset="-128"/>
                <a:sym typeface="MS PMincho" pitchFamily="18" charset="-128"/>
              </a:endParaRPr>
            </a:p>
          </p:txBody>
        </p:sp>
        <p:sp>
          <p:nvSpPr>
            <p:cNvPr id="38" name="AutoShape 14"/>
            <p:cNvSpPr>
              <a:spLocks noChangeArrowheads="1"/>
            </p:cNvSpPr>
            <p:nvPr/>
          </p:nvSpPr>
          <p:spPr bwMode="auto">
            <a:xfrm>
              <a:off x="61929" y="2105593"/>
              <a:ext cx="1300171" cy="495433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39" name="AutoShape 15"/>
            <p:cNvSpPr>
              <a:spLocks noChangeArrowheads="1"/>
            </p:cNvSpPr>
            <p:nvPr/>
          </p:nvSpPr>
          <p:spPr bwMode="auto">
            <a:xfrm>
              <a:off x="0" y="2724885"/>
              <a:ext cx="6500858" cy="619292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40" name="Rectangle 16"/>
            <p:cNvSpPr>
              <a:spLocks noChangeArrowheads="1"/>
            </p:cNvSpPr>
            <p:nvPr/>
          </p:nvSpPr>
          <p:spPr bwMode="auto">
            <a:xfrm>
              <a:off x="1524010" y="4038628"/>
              <a:ext cx="5138757" cy="61929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06680" tIns="106680" rIns="106680" bIns="10668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ar-SA" sz="2800" dirty="0">
                  <a:latin typeface="Century Schoolbook" pitchFamily="18" charset="0"/>
                  <a:sym typeface="Century Schoolbook" pitchFamily="18" charset="0"/>
                </a:rPr>
                <a:t>Electrical Design	</a:t>
              </a:r>
              <a:endParaRPr lang="ar-SA" altLang="en-US" sz="2800" dirty="0">
                <a:latin typeface="MS PMincho" pitchFamily="18" charset="-128"/>
                <a:ea typeface="MS PMincho" pitchFamily="18" charset="-128"/>
                <a:sym typeface="MS PMincho" pitchFamily="18" charset="-128"/>
              </a:endParaRPr>
            </a:p>
          </p:txBody>
        </p:sp>
        <p:sp>
          <p:nvSpPr>
            <p:cNvPr id="41" name="AutoShape 17"/>
            <p:cNvSpPr>
              <a:spLocks noChangeArrowheads="1"/>
            </p:cNvSpPr>
            <p:nvPr/>
          </p:nvSpPr>
          <p:spPr bwMode="auto">
            <a:xfrm>
              <a:off x="61929" y="2786814"/>
              <a:ext cx="1300171" cy="495433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42" name="AutoShape 18"/>
            <p:cNvSpPr>
              <a:spLocks noChangeArrowheads="1"/>
            </p:cNvSpPr>
            <p:nvPr/>
          </p:nvSpPr>
          <p:spPr bwMode="auto">
            <a:xfrm>
              <a:off x="0" y="3406106"/>
              <a:ext cx="6500858" cy="619292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44" name="AutoShape 20"/>
            <p:cNvSpPr>
              <a:spLocks noChangeArrowheads="1"/>
            </p:cNvSpPr>
            <p:nvPr/>
          </p:nvSpPr>
          <p:spPr bwMode="auto">
            <a:xfrm>
              <a:off x="61929" y="3468035"/>
              <a:ext cx="1300171" cy="495434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45" name="AutoShape 21"/>
            <p:cNvSpPr>
              <a:spLocks noChangeArrowheads="1"/>
            </p:cNvSpPr>
            <p:nvPr/>
          </p:nvSpPr>
          <p:spPr bwMode="auto">
            <a:xfrm>
              <a:off x="-228602" y="4191030"/>
              <a:ext cx="6500858" cy="619292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  <p:sp>
          <p:nvSpPr>
            <p:cNvPr id="47" name="AutoShape 23"/>
            <p:cNvSpPr>
              <a:spLocks noChangeArrowheads="1"/>
            </p:cNvSpPr>
            <p:nvPr/>
          </p:nvSpPr>
          <p:spPr bwMode="auto">
            <a:xfrm>
              <a:off x="61929" y="4149257"/>
              <a:ext cx="1300171" cy="495433"/>
            </a:xfrm>
            <a:prstGeom prst="roundRect">
              <a:avLst>
                <a:gd name="adj" fmla="val 10000"/>
              </a:avLst>
            </a:prstGeom>
            <a:solidFill>
              <a:schemeClr val="bg1">
                <a:alpha val="0"/>
              </a:schemeClr>
            </a:solidFill>
            <a:ln w="25400" cap="flat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ar-SA"/>
            </a:p>
          </p:txBody>
        </p:sp>
      </p:grpSp>
      <p:sp>
        <p:nvSpPr>
          <p:cNvPr id="48" name="AutoShape 27"/>
          <p:cNvSpPr>
            <a:spLocks noChangeArrowheads="1"/>
          </p:cNvSpPr>
          <p:nvPr/>
        </p:nvSpPr>
        <p:spPr bwMode="auto">
          <a:xfrm flipH="1">
            <a:off x="1396333" y="1600362"/>
            <a:ext cx="431800" cy="431800"/>
          </a:xfrm>
          <a:prstGeom prst="smileyFace">
            <a:avLst>
              <a:gd name="adj" fmla="val 4653"/>
            </a:avLst>
          </a:prstGeom>
          <a:solidFill>
            <a:srgbClr val="008000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SA"/>
          </a:p>
        </p:txBody>
      </p:sp>
      <p:sp>
        <p:nvSpPr>
          <p:cNvPr id="49" name="AutoShape 28"/>
          <p:cNvSpPr>
            <a:spLocks noChangeArrowheads="1"/>
          </p:cNvSpPr>
          <p:nvPr/>
        </p:nvSpPr>
        <p:spPr bwMode="auto">
          <a:xfrm flipH="1">
            <a:off x="1368883" y="3588876"/>
            <a:ext cx="431800" cy="431800"/>
          </a:xfrm>
          <a:prstGeom prst="smileyFace">
            <a:avLst>
              <a:gd name="adj" fmla="val -4653"/>
            </a:avLst>
          </a:prstGeom>
          <a:solidFill>
            <a:srgbClr val="993300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SA"/>
          </a:p>
        </p:txBody>
      </p:sp>
      <p:sp>
        <p:nvSpPr>
          <p:cNvPr id="50" name="AutoShape 28"/>
          <p:cNvSpPr>
            <a:spLocks noChangeArrowheads="1"/>
          </p:cNvSpPr>
          <p:nvPr/>
        </p:nvSpPr>
        <p:spPr bwMode="auto">
          <a:xfrm flipH="1">
            <a:off x="1368883" y="2266882"/>
            <a:ext cx="431800" cy="431800"/>
          </a:xfrm>
          <a:prstGeom prst="smileyFace">
            <a:avLst>
              <a:gd name="adj" fmla="val -4653"/>
            </a:avLst>
          </a:prstGeom>
          <a:solidFill>
            <a:srgbClr val="993300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SA"/>
          </a:p>
        </p:txBody>
      </p:sp>
      <p:sp>
        <p:nvSpPr>
          <p:cNvPr id="51" name="AutoShape 28"/>
          <p:cNvSpPr>
            <a:spLocks noChangeArrowheads="1"/>
          </p:cNvSpPr>
          <p:nvPr/>
        </p:nvSpPr>
        <p:spPr bwMode="auto">
          <a:xfrm flipH="1">
            <a:off x="1396333" y="5084255"/>
            <a:ext cx="431800" cy="431800"/>
          </a:xfrm>
          <a:prstGeom prst="smileyFace">
            <a:avLst>
              <a:gd name="adj" fmla="val -4653"/>
            </a:avLst>
          </a:prstGeom>
          <a:solidFill>
            <a:srgbClr val="993300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SA"/>
          </a:p>
        </p:txBody>
      </p:sp>
      <p:sp>
        <p:nvSpPr>
          <p:cNvPr id="52" name="AutoShape 27"/>
          <p:cNvSpPr>
            <a:spLocks noChangeArrowheads="1"/>
          </p:cNvSpPr>
          <p:nvPr/>
        </p:nvSpPr>
        <p:spPr bwMode="auto">
          <a:xfrm flipH="1">
            <a:off x="1368883" y="2962794"/>
            <a:ext cx="431800" cy="431800"/>
          </a:xfrm>
          <a:prstGeom prst="smileyFace">
            <a:avLst>
              <a:gd name="adj" fmla="val 4653"/>
            </a:avLst>
          </a:prstGeom>
          <a:solidFill>
            <a:srgbClr val="008000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SA"/>
          </a:p>
        </p:txBody>
      </p:sp>
      <p:sp>
        <p:nvSpPr>
          <p:cNvPr id="53" name="AutoShape 27"/>
          <p:cNvSpPr>
            <a:spLocks noChangeArrowheads="1"/>
          </p:cNvSpPr>
          <p:nvPr/>
        </p:nvSpPr>
        <p:spPr bwMode="auto">
          <a:xfrm flipH="1">
            <a:off x="1396333" y="4357042"/>
            <a:ext cx="431800" cy="431800"/>
          </a:xfrm>
          <a:prstGeom prst="smileyFace">
            <a:avLst>
              <a:gd name="adj" fmla="val 4653"/>
            </a:avLst>
          </a:prstGeom>
          <a:solidFill>
            <a:srgbClr val="008000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SA"/>
          </a:p>
        </p:txBody>
      </p:sp>
      <p:sp>
        <p:nvSpPr>
          <p:cNvPr id="55" name="Rectangle 16"/>
          <p:cNvSpPr>
            <a:spLocks noChangeArrowheads="1"/>
          </p:cNvSpPr>
          <p:nvPr/>
        </p:nvSpPr>
        <p:spPr bwMode="auto">
          <a:xfrm>
            <a:off x="2133600" y="4953000"/>
            <a:ext cx="5138721" cy="6192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6680" tIns="106680" rIns="106680" bIns="106680" anchor="ctr"/>
          <a:lstStyle/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en-US" altLang="ar-SA" sz="2800" dirty="0" smtClean="0">
                <a:latin typeface="Century Schoolbook" pitchFamily="18" charset="0"/>
                <a:sym typeface="Century Schoolbook" pitchFamily="18" charset="0"/>
              </a:rPr>
              <a:t>Fire system </a:t>
            </a:r>
            <a:r>
              <a:rPr lang="en-US" altLang="ar-SA" sz="2800" dirty="0">
                <a:latin typeface="Century Schoolbook" pitchFamily="18" charset="0"/>
                <a:sym typeface="Century Schoolbook" pitchFamily="18" charset="0"/>
              </a:rPr>
              <a:t>Design	</a:t>
            </a:r>
            <a:endParaRPr lang="ar-SA" altLang="en-US" sz="2800" dirty="0">
              <a:latin typeface="MS PMincho" pitchFamily="18" charset="-128"/>
              <a:ea typeface="MS PMincho" pitchFamily="18" charset="-128"/>
              <a:sym typeface="MS PMincho" pitchFamily="18" charset="-128"/>
            </a:endParaRPr>
          </a:p>
        </p:txBody>
      </p:sp>
      <p:sp>
        <p:nvSpPr>
          <p:cNvPr id="56" name="AutoShape 27"/>
          <p:cNvSpPr>
            <a:spLocks noChangeArrowheads="1"/>
          </p:cNvSpPr>
          <p:nvPr/>
        </p:nvSpPr>
        <p:spPr bwMode="auto">
          <a:xfrm flipH="1">
            <a:off x="1396333" y="5749590"/>
            <a:ext cx="431800" cy="431800"/>
          </a:xfrm>
          <a:prstGeom prst="smileyFace">
            <a:avLst>
              <a:gd name="adj" fmla="val 4653"/>
            </a:avLst>
          </a:prstGeom>
          <a:solidFill>
            <a:srgbClr val="008000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SA"/>
          </a:p>
        </p:txBody>
      </p:sp>
      <p:sp>
        <p:nvSpPr>
          <p:cNvPr id="57" name="Rectangle 16"/>
          <p:cNvSpPr>
            <a:spLocks noChangeArrowheads="1"/>
          </p:cNvSpPr>
          <p:nvPr/>
        </p:nvSpPr>
        <p:spPr bwMode="auto">
          <a:xfrm>
            <a:off x="2133600" y="6238712"/>
            <a:ext cx="5138721" cy="6192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6680" tIns="106680" rIns="106680" bIns="106680" anchor="ctr"/>
          <a:lstStyle/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en-US" altLang="ar-SA" sz="2800" dirty="0" smtClean="0">
                <a:latin typeface="Century Schoolbook" pitchFamily="18" charset="0"/>
                <a:sym typeface="Century Schoolbook" pitchFamily="18" charset="0"/>
              </a:rPr>
              <a:t>Cost estimation</a:t>
            </a:r>
            <a:endParaRPr lang="ar-SA" altLang="en-US" sz="2800" dirty="0">
              <a:latin typeface="MS PMincho" pitchFamily="18" charset="-128"/>
              <a:ea typeface="MS PMincho" pitchFamily="18" charset="-128"/>
              <a:sym typeface="MS PMincho" pitchFamily="18" charset="-128"/>
            </a:endParaRPr>
          </a:p>
        </p:txBody>
      </p:sp>
      <p:sp>
        <p:nvSpPr>
          <p:cNvPr id="58" name="AutoShape 28"/>
          <p:cNvSpPr>
            <a:spLocks noChangeArrowheads="1"/>
          </p:cNvSpPr>
          <p:nvPr/>
        </p:nvSpPr>
        <p:spPr bwMode="auto">
          <a:xfrm flipH="1">
            <a:off x="1416385" y="6348527"/>
            <a:ext cx="431800" cy="431800"/>
          </a:xfrm>
          <a:prstGeom prst="smileyFace">
            <a:avLst>
              <a:gd name="adj" fmla="val -4653"/>
            </a:avLst>
          </a:prstGeom>
          <a:solidFill>
            <a:srgbClr val="993300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SA"/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2133600" y="4191000"/>
            <a:ext cx="5138721" cy="6192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6680" tIns="106680" rIns="106680" bIns="106680" anchor="ctr"/>
          <a:lstStyle/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en-US" altLang="ar-SA" sz="2800" dirty="0" smtClean="0">
                <a:latin typeface="Century Schoolbook" pitchFamily="18" charset="0"/>
                <a:sym typeface="Century Schoolbook" pitchFamily="18" charset="0"/>
              </a:rPr>
              <a:t>Mechanical Design</a:t>
            </a:r>
            <a:endParaRPr lang="ar-SA" altLang="en-US" sz="2800" dirty="0">
              <a:latin typeface="MS PMincho" pitchFamily="18" charset="-128"/>
              <a:ea typeface="MS PMincho" pitchFamily="18" charset="-128"/>
              <a:sym typeface="MS PMincho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2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28"/>
          <a:stretch>
            <a:fillRect/>
          </a:stretch>
        </p:blipFill>
        <p:spPr>
          <a:xfrm>
            <a:off x="0" y="1447800"/>
            <a:ext cx="7805934" cy="464820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3352800" y="6096000"/>
            <a:ext cx="203132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D-D</a:t>
            </a:r>
            <a:endParaRPr lang="ar-SA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09600" y="4572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Sections :-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8496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9906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tructural </a:t>
            </a:r>
            <a:r>
              <a:rPr lang="en-US" sz="5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esign 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cer\Downloads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9600" y="2057400"/>
            <a:ext cx="6477000" cy="41637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data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04800" y="1143000"/>
          <a:ext cx="7391400" cy="4596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3800"/>
                <a:gridCol w="2463800"/>
                <a:gridCol w="2463800"/>
              </a:tblGrid>
              <a:tr h="99334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Concrete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compressive strength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f’c =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 Mpa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Slab . beam , shear wall . tie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beam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93346"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f’c= 48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Mpa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Columns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, and footing </a:t>
                      </a:r>
                    </a:p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52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Yielding strength of steel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Fy = 420 Mpa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7829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Bearing capacity of soil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250 KN/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b="1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Soil profile is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SD.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54477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Super imposed dead load=5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KN/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b="1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Live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load = 5 KN/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b="1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" y="1295400"/>
            <a:ext cx="7696200" cy="5419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914400" y="5334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building of our project consists of eight blocks . we design block A with fully Structural Design 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88888888888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524000"/>
            <a:ext cx="6858000" cy="5008563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914400" y="685800"/>
            <a:ext cx="4724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model for block A :-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39000" cy="838200"/>
          </a:xfrm>
        </p:spPr>
        <p:txBody>
          <a:bodyPr>
            <a:normAutofit/>
          </a:bodyPr>
          <a:lstStyle/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 way solid slab details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524000"/>
            <a:ext cx="837149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>
            <a:normAutofit/>
          </a:bodyPr>
          <a:lstStyle/>
          <a:p>
            <a:pPr marL="285750" indent="-285750" rtl="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Model.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484632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 descr="88888888888.png"/>
          <p:cNvPicPr/>
          <p:nvPr/>
        </p:nvPicPr>
        <p:blipFill>
          <a:blip r:embed="rId2" cstate="print"/>
          <a:srcRect l="3077" t="4087"/>
          <a:stretch>
            <a:fillRect/>
          </a:stretch>
        </p:blipFill>
        <p:spPr>
          <a:xfrm>
            <a:off x="381000" y="1905000"/>
            <a:ext cx="723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39000" cy="1143000"/>
          </a:xfrm>
        </p:spPr>
        <p:txBody>
          <a:bodyPr>
            <a:normAutofit/>
          </a:bodyPr>
          <a:lstStyle/>
          <a:p>
            <a:pPr marL="285750" indent="-285750" rtl="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 &gt; ok </a:t>
            </a:r>
            <a:b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395365"/>
              </p:ext>
            </p:extLst>
          </p:nvPr>
        </p:nvGraphicFramePr>
        <p:xfrm>
          <a:off x="457200" y="1609724"/>
          <a:ext cx="7391400" cy="37277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05000"/>
                <a:gridCol w="1295400"/>
                <a:gridCol w="1600200"/>
                <a:gridCol w="1295400"/>
                <a:gridCol w="1295400"/>
              </a:tblGrid>
              <a:tr h="994042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Equilibrium from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Manual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SAP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The error  %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endParaRPr lang="en-US" dirty="0"/>
                    </a:p>
                  </a:txBody>
                  <a:tcPr marL="80433" marR="80433"/>
                </a:tc>
              </a:tr>
              <a:tr h="575913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live load </a:t>
                      </a:r>
                      <a:endParaRPr lang="en-US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7768 KN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7786.23 KN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1.48 %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accepted </a:t>
                      </a:r>
                      <a:endParaRPr lang="en-US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80433" marR="80433"/>
                </a:tc>
              </a:tr>
              <a:tr h="11637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 super imposed dead  load </a:t>
                      </a:r>
                    </a:p>
                    <a:p>
                      <a:pPr algn="ctr" rtl="0"/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15286   KN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15298.83 KN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1  %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accepted </a:t>
                      </a:r>
                      <a:endParaRPr lang="en-US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80433" marR="80433"/>
                </a:tc>
              </a:tr>
              <a:tr h="9940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 dead  load</a:t>
                      </a:r>
                    </a:p>
                    <a:p>
                      <a:pPr algn="ctr" rtl="0"/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21610.7 KN</a:t>
                      </a:r>
                    </a:p>
                    <a:p>
                      <a:pPr algn="ctr" rtl="0"/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20989.9 KN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2.8  %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/>
                        <a:t>accepted </a:t>
                      </a:r>
                      <a:endParaRPr lang="en-US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80433" marR="80433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rtl="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– Strain Check: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746088"/>
              </p:ext>
            </p:extLst>
          </p:nvPr>
        </p:nvGraphicFramePr>
        <p:xfrm>
          <a:off x="457200" y="1609723"/>
          <a:ext cx="7239000" cy="33432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8358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result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</a:t>
                      </a:r>
                      <a:r>
                        <a:rPr lang="en-US" baseline="0" dirty="0" smtClean="0"/>
                        <a:t> result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 %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0433" marR="80433"/>
                </a:tc>
              </a:tr>
              <a:tr h="835819">
                <a:tc>
                  <a:txBody>
                    <a:bodyPr/>
                    <a:lstStyle/>
                    <a:p>
                      <a:r>
                        <a:rPr lang="en-US" dirty="0" smtClean="0"/>
                        <a:t>For</a:t>
                      </a:r>
                      <a:r>
                        <a:rPr lang="en-US" baseline="0" dirty="0" smtClean="0"/>
                        <a:t> the slab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10   (KN.m)</a:t>
                      </a:r>
                    </a:p>
                    <a:p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9.7 (KN.m)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3.09 %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acceptable</a:t>
                      </a:r>
                      <a:endParaRPr lang="en-US" dirty="0"/>
                    </a:p>
                  </a:txBody>
                  <a:tcPr marL="80433" marR="80433"/>
                </a:tc>
              </a:tr>
              <a:tr h="835819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the beam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87.34  KN.m 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130.3  KN.m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3.2  %</a:t>
                      </a:r>
                      <a:br>
                        <a:rPr lang="en-US" sz="1800" kern="1200" dirty="0" smtClean="0"/>
                      </a:b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acceptable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 marL="80433" marR="80433"/>
                </a:tc>
              </a:tr>
              <a:tr h="835819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Column 1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450 KN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480 KN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6.6 %</a:t>
                      </a:r>
                      <a:endParaRPr lang="en-US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acceptable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 marL="80433" marR="80433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spcBef>
                <a:spcPct val="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Soil type SD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  <a:sym typeface="Arial" pitchFamily="34" charset="0"/>
            </a:endParaRPr>
          </a:p>
          <a:p>
            <a:pPr algn="l" rtl="0" eaLnBrk="0" hangingPunct="0">
              <a:lnSpc>
                <a:spcPct val="150000"/>
              </a:lnSpc>
              <a:spcBef>
                <a:spcPct val="0"/>
              </a:spcBef>
            </a:pPr>
            <a:r>
              <a:rPr lang="en-US" sz="1800" dirty="0" err="1" smtClean="0">
                <a:latin typeface="Times New Roman" pitchFamily="18" charset="0"/>
                <a:cs typeface="Times New Roman" panose="02020603050405020304" pitchFamily="18" charset="0"/>
                <a:sym typeface="Times New Roman" pitchFamily="18" charset="0"/>
              </a:rPr>
              <a:t>C</a:t>
            </a:r>
            <a:r>
              <a:rPr lang="en-US" sz="1800" baseline="-30000" dirty="0" err="1" smtClean="0">
                <a:latin typeface="Times New Roman" pitchFamily="18" charset="0"/>
                <a:cs typeface="Times New Roman" panose="02020603050405020304" pitchFamily="18" charset="0"/>
                <a:sym typeface="Times New Roman" pitchFamily="18" charset="0"/>
              </a:rPr>
              <a:t>v</a:t>
            </a:r>
            <a:r>
              <a:rPr lang="en-US" sz="1800" dirty="0" smtClean="0">
                <a:latin typeface="Times New Roman" pitchFamily="18" charset="0"/>
                <a:cs typeface="Times New Roman" panose="02020603050405020304" pitchFamily="18" charset="0"/>
                <a:sym typeface="Times New Roman" pitchFamily="18" charset="0"/>
              </a:rPr>
              <a:t> = 0.40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  <a:sym typeface="Arial" pitchFamily="34" charset="0"/>
            </a:endParaRPr>
          </a:p>
          <a:p>
            <a:pPr algn="l" rtl="0" eaLnBrk="0" hangingPunct="0">
              <a:lnSpc>
                <a:spcPct val="150000"/>
              </a:lnSpc>
              <a:spcBef>
                <a:spcPct val="0"/>
              </a:spcBef>
            </a:pPr>
            <a:r>
              <a:rPr lang="en-US" sz="1800" dirty="0" smtClean="0">
                <a:latin typeface="Times New Roman" pitchFamily="18" charset="0"/>
                <a:cs typeface="Times New Roman" panose="02020603050405020304" pitchFamily="18" charset="0"/>
                <a:sym typeface="Times New Roman" pitchFamily="18" charset="0"/>
              </a:rPr>
              <a:t>C</a:t>
            </a:r>
            <a:r>
              <a:rPr lang="en-US" sz="1800" baseline="-30000" dirty="0" smtClean="0">
                <a:latin typeface="Times New Roman" pitchFamily="18" charset="0"/>
                <a:cs typeface="Times New Roman" panose="02020603050405020304" pitchFamily="18" charset="0"/>
                <a:sym typeface="Times New Roman" pitchFamily="18" charset="0"/>
              </a:rPr>
              <a:t>a</a:t>
            </a:r>
            <a:r>
              <a:rPr lang="en-US" sz="1800" dirty="0" smtClean="0">
                <a:latin typeface="Times New Roman" pitchFamily="18" charset="0"/>
                <a:cs typeface="Times New Roman" panose="02020603050405020304" pitchFamily="18" charset="0"/>
                <a:sym typeface="Times New Roman" pitchFamily="18" charset="0"/>
              </a:rPr>
              <a:t> = 0.28</a:t>
            </a:r>
          </a:p>
          <a:p>
            <a:pPr algn="l" rtl="0" eaLnBrk="0" hangingPunct="0">
              <a:lnSpc>
                <a:spcPct val="150000"/>
              </a:lnSpc>
              <a:spcBef>
                <a:spcPct val="0"/>
              </a:spcBef>
            </a:pPr>
            <a:r>
              <a:rPr lang="en-US" sz="1800" dirty="0" smtClean="0">
                <a:latin typeface="Times New Roman" pitchFamily="18" charset="0"/>
                <a:cs typeface="Times New Roman" panose="02020603050405020304" pitchFamily="18" charset="0"/>
                <a:sym typeface="Times New Roman" pitchFamily="18" charset="0"/>
              </a:rPr>
              <a:t>T = 0.27  sec.</a:t>
            </a:r>
          </a:p>
          <a:p>
            <a:pPr algn="l" rtl="0" eaLnBrk="0" hangingPunct="0">
              <a:lnSpc>
                <a:spcPct val="150000"/>
              </a:lnSpc>
              <a:spcBef>
                <a:spcPct val="0"/>
              </a:spcBef>
            </a:pPr>
            <a:endParaRPr lang="en-US" sz="2000" dirty="0" smtClean="0">
              <a:latin typeface="Times New Roman" pitchFamily="18" charset="0"/>
              <a:sym typeface="Times New Roman" pitchFamily="18" charset="0"/>
            </a:endParaRPr>
          </a:p>
          <a:p>
            <a:pPr algn="l" rtl="0"/>
            <a:endParaRPr lang="en-US" dirty="0"/>
          </a:p>
        </p:txBody>
      </p:sp>
      <p:pic>
        <p:nvPicPr>
          <p:cNvPr id="4" name="صورة 3" descr="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0" y="1219200"/>
            <a:ext cx="5410200" cy="52578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85800" y="3810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Seismic design using Response Spectrum – UBC 97: -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5000"/>
            <a:ext cx="7086600" cy="4694238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9" name="مربع نص 8"/>
          <p:cNvSpPr txBox="1"/>
          <p:nvPr/>
        </p:nvSpPr>
        <p:spPr>
          <a:xfrm>
            <a:off x="1" y="228600"/>
            <a:ext cx="7848600" cy="17851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Since there is no orthopedic specialist hospital in North-West Bank, it has been assigned to serve the northern regions and parts of the southern regions.</a:t>
            </a:r>
          </a:p>
          <a:p>
            <a:endParaRPr lang="ar-SA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381000" y="304800"/>
            <a:ext cx="330257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to project:</a:t>
            </a:r>
            <a:endParaRPr lang="ar-SA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43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752600"/>
            <a:ext cx="739378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990600" y="762000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we use one type of column (60*80) cm 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4000"/>
            <a:ext cx="2743200" cy="502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صورة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4"/>
          <a:stretch>
            <a:fillRect/>
          </a:stretch>
        </p:blipFill>
        <p:spPr>
          <a:xfrm>
            <a:off x="3733800" y="4114800"/>
            <a:ext cx="4056413" cy="21464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مربع نص 6"/>
          <p:cNvSpPr txBox="1"/>
          <p:nvPr/>
        </p:nvSpPr>
        <p:spPr>
          <a:xfrm>
            <a:off x="533400" y="304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Reinforcement details in columns :-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840" y="1341120"/>
            <a:ext cx="3483626" cy="2628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1676400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beam in x direction =(40*70) cm .</a:t>
            </a:r>
          </a:p>
          <a:p>
            <a:pPr algn="l" rtl="0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(40*50) cm.</a:t>
            </a:r>
          </a:p>
          <a:p>
            <a:pPr algn="l" rtl="0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(30*30 )cm.</a:t>
            </a:r>
          </a:p>
          <a:p>
            <a:pPr algn="l" rtl="0"/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0"/>
            <a:ext cx="754145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609600" y="4572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beam 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8077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8153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685800" y="2286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Reinforcement details in beams:-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>
            <a:normAutofit/>
          </a:bodyPr>
          <a:lstStyle/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design :-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133601"/>
            <a:ext cx="7620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685800" y="14478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plane: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>
            <a:normAutofit/>
          </a:bodyPr>
          <a:lstStyle/>
          <a:p>
            <a:pPr marL="742950" indent="-742950" rtl="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Isolated footing :- </a:t>
            </a:r>
            <a:b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 l="35641" t="11941" r="37504" b="7292"/>
          <a:stretch>
            <a:fillRect/>
          </a:stretch>
        </p:blipFill>
        <p:spPr bwMode="auto">
          <a:xfrm>
            <a:off x="228600" y="1371599"/>
            <a:ext cx="5029200" cy="543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2438401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371600"/>
            <a:ext cx="2246787" cy="2154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295400"/>
            <a:ext cx="2438400" cy="2324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Stroke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81000" y="4038600"/>
            <a:ext cx="2181225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aintStroke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19400" y="4191000"/>
            <a:ext cx="2514600" cy="2462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aintStroke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23622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مربع نص 11"/>
          <p:cNvSpPr txBox="1"/>
          <p:nvPr/>
        </p:nvSpPr>
        <p:spPr>
          <a:xfrm>
            <a:off x="609600" y="990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footing 1,2,3 ,11.</a:t>
            </a:r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09600" y="3505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footing 5,6,7,12.</a:t>
            </a:r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3048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Reinforcement design for footing :-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28194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066800"/>
            <a:ext cx="2722179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1514" y="1066800"/>
            <a:ext cx="2625287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469075" y="369009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 4:-</a:t>
            </a:r>
          </a:p>
          <a:p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81000" y="3429000"/>
            <a:ext cx="220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 8:-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114800"/>
            <a:ext cx="2963423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4191000"/>
            <a:ext cx="2680138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4267200"/>
            <a:ext cx="2590800" cy="2288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" y="1143000"/>
            <a:ext cx="6891714" cy="5715000"/>
          </a:xfr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286000"/>
            <a:ext cx="5090159" cy="139451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685800" y="228600"/>
            <a:ext cx="60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Mat footing (1) with 40 cm thickness :-</a:t>
            </a:r>
            <a:b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" y="1003182"/>
            <a:ext cx="8036052" cy="5671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457200" y="2286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Top &amp; bottom reinforcement for mat footing (1)  :-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3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3400"/>
            <a:ext cx="7256813" cy="5867400"/>
          </a:xfrm>
          <a:prstGeom prst="rect">
            <a:avLst/>
          </a:prstGeom>
          <a:effectLst/>
        </p:spPr>
      </p:pic>
      <p:sp>
        <p:nvSpPr>
          <p:cNvPr id="8" name="مربع نص 7"/>
          <p:cNvSpPr txBox="1"/>
          <p:nvPr/>
        </p:nvSpPr>
        <p:spPr>
          <a:xfrm>
            <a:off x="4648200" y="762000"/>
            <a:ext cx="46482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1600" b="1" dirty="0"/>
          </a:p>
          <a:p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368849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7467600" cy="5581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457200" y="2286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Top &amp; bottom reinforcement for mat footing (1)  :-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3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4572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Mat footing (2) with 40 cm thickness :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s://fbcdn-sphotos-h-a.akamaihd.net/hphotos-ak-xft1/v/t34.0-12/11269945_416097361848661_1097327823_n.jpg?oh=395daefe053852250c65ff6da2b67789&amp;oe=5554CCA0&amp;__gda__=1431571856_f15893ccc7868d83330276cd2016b3d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8153401" cy="4572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4572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Mat footing (2) with 40 cm thickness :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5236" name="Picture 4" descr="https://fbcdn-sphotos-h-a.akamaihd.net/hphotos-ak-xta1/v/t35.0-12/11260304_416097365181994_796635522_o.jpg?oh=85f683332e90542dc41c5e12d6f8f08f&amp;oe=555520C1&amp;__gda__=1431616926_3046b5ea699f5ded2db546b7b129f6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8077200" cy="2819400"/>
          </a:xfrm>
          <a:prstGeom prst="rect">
            <a:avLst/>
          </a:prstGeom>
          <a:noFill/>
        </p:spPr>
      </p:pic>
      <p:pic>
        <p:nvPicPr>
          <p:cNvPr id="95238" name="Picture 6" descr="https://fbcdn-sphotos-h-a.akamaihd.net/hphotos-ak-xpt1/v/t34.0-12/11262292_416097371848660_1029593639_n.jpg?oh=ab1097b5ed66b527f24cc58dbf23c60e&amp;oe=5554056D&amp;__gda__=1431637662_5fdc4c1be94edc14cda91a251e2c407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62400"/>
            <a:ext cx="7924800" cy="2755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8077200" cy="304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343400"/>
            <a:ext cx="7620000" cy="2235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457200" y="3810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Mat footing (3) with 50 cm thickness :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0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524000"/>
            <a:ext cx="7633623" cy="4422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685800" y="4572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of tie beams: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13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rcRect r="1351" b="2228"/>
          <a:stretch>
            <a:fillRect/>
          </a:stretch>
        </p:blipFill>
        <p:spPr bwMode="auto">
          <a:xfrm>
            <a:off x="2286001" y="1981200"/>
            <a:ext cx="556259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ربع نص 6"/>
          <p:cNvSpPr txBox="1"/>
          <p:nvPr/>
        </p:nvSpPr>
        <p:spPr>
          <a:xfrm>
            <a:off x="304800" y="2209800"/>
            <a:ext cx="350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</a:pPr>
            <a:r>
              <a:rPr lang="en-US" sz="2800" b="1" u="sng" dirty="0" smtClean="0"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Design Data</a:t>
            </a:r>
            <a:r>
              <a:rPr lang="en-US" sz="2000" dirty="0" smtClean="0"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:-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Wall Thickness: tw=0.25m.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TS =1.11 s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SS=1.55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S1=0.93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=1.25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</a:pPr>
            <a:r>
              <a:rPr lang="en-US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=1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FV=1.5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09600" y="304800"/>
            <a:ext cx="7315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Hydrotherapy pool:-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>
          <a:blip r:embed="rId2" cstate="print"/>
          <a:srcRect t="10474" b="8936"/>
          <a:stretch>
            <a:fillRect/>
          </a:stretch>
        </p:blipFill>
        <p:spPr bwMode="auto">
          <a:xfrm>
            <a:off x="381000" y="3810000"/>
            <a:ext cx="73914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عنصر نائب للمحتوى 6"/>
          <p:cNvPicPr>
            <a:picLocks noGrp="1"/>
          </p:cNvPicPr>
          <p:nvPr>
            <p:ph idx="1"/>
          </p:nvPr>
        </p:nvPicPr>
        <p:blipFill>
          <a:blip r:embed="rId3" cstate="print"/>
          <a:srcRect t="14894" b="17021"/>
          <a:stretch>
            <a:fillRect/>
          </a:stretch>
        </p:blipFill>
        <p:spPr bwMode="auto">
          <a:xfrm>
            <a:off x="304800" y="914400"/>
            <a:ext cx="74676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مربع نص 7"/>
          <p:cNvSpPr txBox="1"/>
          <p:nvPr/>
        </p:nvSpPr>
        <p:spPr>
          <a:xfrm>
            <a:off x="685800" y="3810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Hydrotherapy pool details 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8001000" cy="3002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657600"/>
            <a:ext cx="579120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en-US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hear wall design :</a:t>
            </a:r>
            <a:endParaRPr lang="en-US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8229600" cy="1446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191000"/>
            <a:ext cx="816383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52400" y="533400"/>
            <a:ext cx="8229600" cy="4876800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54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Enviromental Design</a:t>
            </a:r>
          </a:p>
          <a:p>
            <a:pPr marL="0" indent="0" algn="ctr" rtl="0">
              <a:buNone/>
            </a:pPr>
            <a:endParaRPr lang="ar-SA" sz="5400" b="1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5528093" cy="419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575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685800" y="3048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Architectural design:-</a:t>
            </a:r>
            <a:endParaRPr lang="en-US" sz="3200" b="1" i="1" dirty="0"/>
          </a:p>
        </p:txBody>
      </p:sp>
      <p:pic>
        <p:nvPicPr>
          <p:cNvPr id="13" name="صورة 12" descr="11160240_414759871982410_184003110_n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3000"/>
            <a:ext cx="8153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66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4"/>
          <a:stretch>
            <a:fillRect/>
          </a:stretch>
        </p:blipFill>
        <p:spPr>
          <a:xfrm>
            <a:off x="304800" y="1524000"/>
            <a:ext cx="7772400" cy="452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609600" y="228600"/>
            <a:ext cx="701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This calculation only for one block for four floors of the hospital.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754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7928347" cy="5368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533400" y="5334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Annual sun path for January at 8 Am. :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793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05106"/>
            <a:ext cx="7467600" cy="5610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533400" y="5334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Annual sun path for January at 12 pm. :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3833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7467600" cy="5158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5791200" y="6172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 . 4</a:t>
            </a:r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533400" y="5334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Annual sun path for January at 4 pm. :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793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199"/>
            <a:ext cx="7239000" cy="53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533400" y="5334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u="sng" dirty="0" smtClean="0">
                <a:solidFill>
                  <a:schemeClr val="bg2">
                    <a:lumMod val="25000"/>
                  </a:schemeClr>
                </a:solidFill>
                <a:latin typeface="Andalus" pitchFamily="18" charset="-78"/>
                <a:cs typeface="Andalus" pitchFamily="18" charset="-78"/>
              </a:rPr>
              <a:t>Annual sun path for July  at 8 Am. :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3833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7315200" cy="551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533400" y="5334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u="sng" dirty="0" smtClean="0">
                <a:solidFill>
                  <a:schemeClr val="bg2">
                    <a:lumMod val="25000"/>
                  </a:schemeClr>
                </a:solidFill>
                <a:latin typeface="Andalus" pitchFamily="18" charset="-78"/>
                <a:cs typeface="Andalus" pitchFamily="18" charset="-78"/>
              </a:rPr>
              <a:t>Annual sun path for July  at 12 pm. :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3833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7391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533400" y="5334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u="sng" dirty="0" smtClean="0">
                <a:solidFill>
                  <a:schemeClr val="bg2">
                    <a:lumMod val="25000"/>
                  </a:schemeClr>
                </a:solidFill>
                <a:latin typeface="Andalus" pitchFamily="18" charset="-78"/>
                <a:cs typeface="Andalus" pitchFamily="18" charset="-78"/>
              </a:rPr>
              <a:t>Annual sun path for July  at 4 pm. :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3833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7515379" cy="5226862"/>
          </a:xfrm>
        </p:spPr>
      </p:pic>
      <p:sp>
        <p:nvSpPr>
          <p:cNvPr id="6" name="مربع نص 5"/>
          <p:cNvSpPr txBox="1"/>
          <p:nvPr/>
        </p:nvSpPr>
        <p:spPr>
          <a:xfrm>
            <a:off x="685800" y="381000"/>
            <a:ext cx="632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 smtClean="0">
                <a:solidFill>
                  <a:schemeClr val="bg2">
                    <a:lumMod val="25000"/>
                  </a:schemeClr>
                </a:solidFill>
                <a:latin typeface="Andalus" pitchFamily="18" charset="-78"/>
                <a:cs typeface="Andalus" pitchFamily="18" charset="-78"/>
              </a:rPr>
              <a:t>Shading for elevations:</a:t>
            </a:r>
            <a:br>
              <a:rPr lang="en-US" sz="2800" b="1" i="1" u="sng" dirty="0" smtClean="0">
                <a:solidFill>
                  <a:schemeClr val="bg2">
                    <a:lumMod val="25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endParaRPr lang="en-US" sz="2800" b="1" i="1" dirty="0">
              <a:solidFill>
                <a:schemeClr val="bg2">
                  <a:lumMod val="2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40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7086600" cy="50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/>
          <p:nvPr/>
        </p:nvSpPr>
        <p:spPr>
          <a:xfrm>
            <a:off x="1219200" y="6273225"/>
            <a:ext cx="6858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It has a daylight factor of 3.19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% 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and daylight level of 289 Lux.</a:t>
            </a:r>
          </a:p>
          <a:p>
            <a:endParaRPr lang="ar-SA" sz="16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3" r="7234"/>
          <a:stretch>
            <a:fillRect/>
          </a:stretch>
        </p:blipFill>
        <p:spPr>
          <a:xfrm>
            <a:off x="5943600" y="3581400"/>
            <a:ext cx="2286000" cy="2494544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609600" y="2286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 smtClean="0">
                <a:solidFill>
                  <a:schemeClr val="bg2">
                    <a:lumMod val="25000"/>
                  </a:schemeClr>
                </a:solidFill>
                <a:cs typeface="Andalus" pitchFamily="18" charset="-78"/>
              </a:rPr>
              <a:t>Daylight factor for Emergency  in west </a:t>
            </a:r>
            <a:r>
              <a:rPr lang="en-US" sz="2800" b="1" i="1" u="sng" dirty="0" smtClean="0">
                <a:solidFill>
                  <a:schemeClr val="tx2">
                    <a:lumMod val="50000"/>
                  </a:schemeClr>
                </a:solidFill>
                <a:cs typeface="Andalus" pitchFamily="18" charset="-78"/>
              </a:rPr>
              <a:t>elevation</a:t>
            </a:r>
            <a:r>
              <a:rPr lang="en-US" sz="2800" b="1" i="1" u="sng" dirty="0" smtClean="0">
                <a:solidFill>
                  <a:schemeClr val="bg2">
                    <a:lumMod val="25000"/>
                  </a:schemeClr>
                </a:solidFill>
                <a:cs typeface="Andalus" pitchFamily="18" charset="-78"/>
              </a:rPr>
              <a:t>:</a:t>
            </a:r>
            <a:endParaRPr lang="en-US" sz="2800" b="1" i="1" dirty="0">
              <a:solidFill>
                <a:schemeClr val="bg2">
                  <a:lumMod val="25000"/>
                </a:schemeClr>
              </a:solidFill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075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685800" y="6242447"/>
            <a:ext cx="696648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has a daylight factor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3.83%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daylight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of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345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lux.</a:t>
            </a:r>
          </a:p>
          <a:p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38200"/>
            <a:ext cx="7391400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مربع نص 8"/>
          <p:cNvSpPr txBox="1"/>
          <p:nvPr/>
        </p:nvSpPr>
        <p:spPr>
          <a:xfrm>
            <a:off x="609600" y="2286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bg2">
                    <a:lumMod val="25000"/>
                  </a:schemeClr>
                </a:solidFill>
                <a:latin typeface="Andalus" pitchFamily="18" charset="-78"/>
                <a:cs typeface="Andalus" pitchFamily="18" charset="-78"/>
              </a:rPr>
              <a:t>Daylight factor for 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Doctors room (north)</a:t>
            </a:r>
            <a:r>
              <a:rPr lang="en-US" sz="2000" b="1" i="1" u="sng" dirty="0" smtClean="0">
                <a:solidFill>
                  <a:schemeClr val="bg2">
                    <a:lumMod val="25000"/>
                  </a:schemeClr>
                </a:solidFill>
                <a:latin typeface="Andalus" pitchFamily="18" charset="-78"/>
                <a:cs typeface="Andalus" pitchFamily="18" charset="-78"/>
              </a:rPr>
              <a:t> : </a:t>
            </a:r>
            <a:endParaRPr lang="en-US" sz="2000" b="1" i="1" dirty="0">
              <a:solidFill>
                <a:schemeClr val="bg2">
                  <a:lumMod val="2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89" r="10526"/>
          <a:stretch>
            <a:fillRect/>
          </a:stretch>
        </p:blipFill>
        <p:spPr>
          <a:xfrm>
            <a:off x="5181600" y="3352800"/>
            <a:ext cx="2590800" cy="255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63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2743200" y="6172200"/>
            <a:ext cx="226055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 Design</a:t>
            </a:r>
            <a:endParaRPr lang="ar-SA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85800" y="3048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Architectural design:-</a:t>
            </a:r>
            <a:endParaRPr lang="en-US" sz="3200" b="1" i="1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43" y="1295400"/>
            <a:ext cx="7837714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66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6324600" cy="4457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/>
          <p:nvPr/>
        </p:nvSpPr>
        <p:spPr>
          <a:xfrm>
            <a:off x="457200" y="6027003"/>
            <a:ext cx="7467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has a daylight factor of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3.76% and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daylight level of 339 lux.</a:t>
            </a:r>
          </a:p>
          <a:p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1" t="25528" r="21170" b="17742"/>
          <a:stretch>
            <a:fillRect/>
          </a:stretch>
        </p:blipFill>
        <p:spPr>
          <a:xfrm>
            <a:off x="5181600" y="3048000"/>
            <a:ext cx="2960370" cy="28194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533400" y="381000"/>
            <a:ext cx="64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chemeClr val="bg2">
                    <a:lumMod val="25000"/>
                  </a:schemeClr>
                </a:solidFill>
                <a:cs typeface="Andalus" pitchFamily="18" charset="-78"/>
              </a:rPr>
              <a:t>Daylight factor for </a:t>
            </a:r>
            <a:r>
              <a:rPr lang="en-US" sz="2000" b="1" u="sng" dirty="0" smtClean="0"/>
              <a:t>Clinic(south-east):-</a:t>
            </a:r>
            <a:endParaRPr lang="en-US" sz="1600" b="1" i="1" dirty="0">
              <a:solidFill>
                <a:schemeClr val="bg2">
                  <a:lumMod val="2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8578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7391400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533400" y="6096000"/>
            <a:ext cx="7924800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It has a daylight factor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of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4.20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% 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and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daylight level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of 378 lux.</a:t>
            </a:r>
          </a:p>
          <a:p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429000"/>
            <a:ext cx="1905000" cy="2070652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838200" y="381000"/>
            <a:ext cx="5628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Daylight factor for Bedroom (south-west):_</a:t>
            </a:r>
            <a:endParaRPr lang="en-US" sz="2400" b="1" i="1" u="sng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073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84866"/>
            <a:ext cx="3886200" cy="4082534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81000" y="1143000"/>
            <a:ext cx="347947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for external walls:</a:t>
            </a:r>
            <a:endParaRPr lang="ar-SA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28600" y="6027003"/>
            <a:ext cx="41148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Conductivity (U) 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equal  to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0.502W/m</a:t>
            </a:r>
            <a:r>
              <a:rPr lang="en-US" sz="1600" b="1" baseline="30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.k.</a:t>
            </a:r>
          </a:p>
          <a:p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828800"/>
            <a:ext cx="3810000" cy="39624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4800600" y="1143000"/>
            <a:ext cx="297292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for windows:</a:t>
            </a:r>
            <a:endParaRPr lang="ar-SA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572000" y="6019800"/>
            <a:ext cx="42672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Conductivity (U) for 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windows</a:t>
            </a:r>
          </a:p>
          <a:p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(Double glazed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equal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1.689 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W/m</a:t>
            </a:r>
            <a:r>
              <a:rPr lang="en-US" sz="1600" b="1" baseline="30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.K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81000" y="3048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Thermal Design: 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76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87" y="1400873"/>
            <a:ext cx="4117770" cy="342947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10787" y="914400"/>
            <a:ext cx="268759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 for floors: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29447" y="5130168"/>
            <a:ext cx="308770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Conductivity (U) for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equal to 0.86 W/m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.k.</a:t>
            </a:r>
          </a:p>
          <a:p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447800"/>
            <a:ext cx="3886200" cy="3381375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5334000" y="949611"/>
            <a:ext cx="276453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 for ceiling: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961906" y="5177559"/>
            <a:ext cx="32993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Conductivity (U) for ceiling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equal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0.623 W/m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.k.</a:t>
            </a:r>
          </a:p>
          <a:p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8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57200" y="304800"/>
            <a:ext cx="556357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Monthly </a:t>
            </a:r>
            <a:r>
              <a:rPr lang="en-US" sz="24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&amp; cooling for the block:</a:t>
            </a:r>
            <a:br>
              <a:rPr lang="en-US" sz="24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400" b="1" u="sng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7818413" cy="4525962"/>
          </a:xfrm>
        </p:spPr>
      </p:pic>
      <p:sp>
        <p:nvSpPr>
          <p:cNvPr id="6" name="مربع نص 5"/>
          <p:cNvSpPr txBox="1"/>
          <p:nvPr/>
        </p:nvSpPr>
        <p:spPr>
          <a:xfrm>
            <a:off x="304800" y="6172200"/>
            <a:ext cx="376256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Max. heating load= 5.35kwh/m2.</a:t>
            </a:r>
            <a:endParaRPr lang="ar-SA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724400" y="6172200"/>
            <a:ext cx="373371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Max. cooling load= 5.01kwh/m2.</a:t>
            </a:r>
            <a:endParaRPr lang="ar-SA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3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6324600" cy="4953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81000" y="533400"/>
            <a:ext cx="565173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heating and cooling for the block:</a:t>
            </a:r>
            <a:endParaRPr lang="ar-SA" sz="2400" b="1" u="sng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864621"/>
              </p:ext>
            </p:extLst>
          </p:nvPr>
        </p:nvGraphicFramePr>
        <p:xfrm>
          <a:off x="5486400" y="5486400"/>
          <a:ext cx="2666999" cy="963549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1295061"/>
                <a:gridCol w="1371938"/>
              </a:tblGrid>
              <a:tr h="4996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Heating  load (Kw/m</a:t>
                      </a:r>
                      <a:r>
                        <a:rPr lang="en-US" sz="1200" b="1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Cooling  load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 (Kw/m</a:t>
                      </a:r>
                      <a:r>
                        <a:rPr lang="en-US" sz="1200" b="1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638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20.69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51180" algn="l"/>
                          <a:tab pos="741680" algn="ctr"/>
                        </a:tabLs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		22.73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801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990600"/>
          </a:xfrm>
        </p:spPr>
        <p:txBody>
          <a:bodyPr>
            <a:normAutofit/>
          </a:bodyPr>
          <a:lstStyle/>
          <a:p>
            <a:pPr marL="571500" indent="-571500" rtl="0">
              <a:buFont typeface="Wingdings" panose="05000000000000000000" pitchFamily="2" charset="2"/>
              <a:buChar char="q"/>
            </a:pPr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Design:</a:t>
            </a:r>
            <a:endParaRPr lang="ar-SA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7875593"/>
              </p:ext>
            </p:extLst>
          </p:nvPr>
        </p:nvGraphicFramePr>
        <p:xfrm>
          <a:off x="609600" y="2209801"/>
          <a:ext cx="7315200" cy="411480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27125"/>
                <a:gridCol w="1828465"/>
                <a:gridCol w="1829805"/>
                <a:gridCol w="1829805"/>
              </a:tblGrid>
              <a:tr h="72673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Apt. </a:t>
                      </a:r>
                      <a:r>
                        <a:rPr lang="en-US" sz="1400" b="1" dirty="0" smtClean="0">
                          <a:effectLst/>
                        </a:rPr>
                        <a:t>A`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Apt. B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IIC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7761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Patient room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Above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Patient room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46-49dB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7761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corridor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Above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Patient room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46-49dB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7761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Patient room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</a:rPr>
                        <a:t>Above</a:t>
                      </a:r>
                      <a:endParaRPr lang="en-US" sz="1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ICU or operation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 </a:t>
                      </a:r>
                      <a:r>
                        <a:rPr lang="en-US" sz="1400" b="1" dirty="0" smtClean="0">
                          <a:effectLst/>
                        </a:rPr>
                        <a:t>46-49dB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3552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Corridor and meeting room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Above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</a:rPr>
                        <a:t>operation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54-57dB</a:t>
                      </a:r>
                      <a:endParaRPr lang="en-US" sz="1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228600" y="1295400"/>
            <a:ext cx="7696200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(Floor design)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Insulation of Floor-Ceiling between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hospital units:</a:t>
            </a:r>
          </a:p>
          <a:p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26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304800"/>
            <a:ext cx="8496795" cy="5181600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between patient rooms equal to 31-41db.</a:t>
            </a:r>
            <a:endParaRPr lang="ar-SA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85533"/>
              </p:ext>
            </p:extLst>
          </p:nvPr>
        </p:nvGraphicFramePr>
        <p:xfrm>
          <a:off x="4953000" y="3962400"/>
          <a:ext cx="3962400" cy="2590800"/>
        </p:xfrm>
        <a:graphic>
          <a:graphicData uri="http://schemas.openxmlformats.org/drawingml/2006/table">
            <a:tbl>
              <a:tblPr rtl="1" firstRow="1" firstCol="1" bandRow="1">
                <a:tableStyleId>{21E4AEA4-8DFA-4A89-87EB-49C32662AFE0}</a:tableStyleId>
              </a:tblPr>
              <a:tblGrid>
                <a:gridCol w="1192672"/>
                <a:gridCol w="2769728"/>
              </a:tblGrid>
              <a:tr h="6477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STC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Layers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38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4-in. Dense hollow block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477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Plus 4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Add plaster to both sides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477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مستطيل 6"/>
          <p:cNvSpPr/>
          <p:nvPr/>
        </p:nvSpPr>
        <p:spPr>
          <a:xfrm>
            <a:off x="910442" y="6007717"/>
            <a:ext cx="39308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Internal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walls between patient room.</a:t>
            </a:r>
            <a:endParaRPr lang="ar-S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3" y="1342734"/>
            <a:ext cx="4820323" cy="41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56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648200" y="1905000"/>
            <a:ext cx="35052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value of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between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doctors room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gym shall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54-59db.</a:t>
            </a:r>
            <a:endParaRPr lang="ar-SA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57200" y="609600"/>
            <a:ext cx="317433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STC for doctors room:</a:t>
            </a:r>
            <a:endParaRPr lang="ar-SA" sz="24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724400" y="3581400"/>
            <a:ext cx="35052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value of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between corridors and doctors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room shall be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31-42.</a:t>
            </a:r>
            <a:endParaRPr lang="ar-SA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4088190" cy="3048000"/>
          </a:xfrm>
        </p:spPr>
      </p:pic>
    </p:spTree>
    <p:extLst>
      <p:ext uri="{BB962C8B-B14F-4D97-AF65-F5344CB8AC3E}">
        <p14:creationId xmlns:p14="http://schemas.microsoft.com/office/powerpoint/2010/main" val="386436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283599"/>
              </p:ext>
            </p:extLst>
          </p:nvPr>
        </p:nvGraphicFramePr>
        <p:xfrm>
          <a:off x="130628" y="5334001"/>
          <a:ext cx="4418330" cy="1539239"/>
        </p:xfrm>
        <a:graphic>
          <a:graphicData uri="http://schemas.openxmlformats.org/drawingml/2006/table">
            <a:tbl>
              <a:tblPr rtl="1" firstRow="1" firstCol="1" bandRow="1">
                <a:tableStyleId>{21E4AEA4-8DFA-4A89-87EB-49C32662AFE0}</a:tableStyleId>
              </a:tblPr>
              <a:tblGrid>
                <a:gridCol w="858520"/>
                <a:gridCol w="3559810"/>
              </a:tblGrid>
              <a:tr h="4267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STC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Layers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48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8-in. Dense hollow block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95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Plus 3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Add sand to cores of hollow blocks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Plus 10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Add furring strips, lath and plaster to both sides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61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304800" y="457200"/>
            <a:ext cx="3756285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Material used for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partition</a:t>
            </a:r>
          </a:p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between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doctor’s room and gym.</a:t>
            </a:r>
          </a:p>
          <a:p>
            <a:endParaRPr lang="ar-SA" sz="1600" b="1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744126"/>
              </p:ext>
            </p:extLst>
          </p:nvPr>
        </p:nvGraphicFramePr>
        <p:xfrm>
          <a:off x="4728639" y="5257800"/>
          <a:ext cx="4418330" cy="1600200"/>
        </p:xfrm>
        <a:graphic>
          <a:graphicData uri="http://schemas.openxmlformats.org/drawingml/2006/table">
            <a:tbl>
              <a:tblPr rtl="1" firstRow="1" firstCol="1" bandRow="1">
                <a:tableStyleId>{21E4AEA4-8DFA-4A89-87EB-49C32662AFE0}</a:tableStyleId>
              </a:tblPr>
              <a:tblGrid>
                <a:gridCol w="858520"/>
                <a:gridCol w="3559810"/>
              </a:tblGrid>
              <a:tr h="5029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STC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Layers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38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4-in. Dense hollow block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Plus 4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Add plaster to both sides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Plus 3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Add sand to cores of hollow blocks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مربع نص 8"/>
          <p:cNvSpPr txBox="1"/>
          <p:nvPr/>
        </p:nvSpPr>
        <p:spPr>
          <a:xfrm>
            <a:off x="4648200" y="381000"/>
            <a:ext cx="3070228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/>
              <a:t>Material used for </a:t>
            </a:r>
            <a:r>
              <a:rPr lang="en-US" sz="2000" b="1" dirty="0" smtClean="0"/>
              <a:t>partition between </a:t>
            </a:r>
            <a:r>
              <a:rPr lang="en-US" sz="2000" b="1" dirty="0"/>
              <a:t>doctor’s room and </a:t>
            </a:r>
            <a:r>
              <a:rPr lang="en-US" sz="2000" b="1" dirty="0" smtClean="0"/>
              <a:t>corridor</a:t>
            </a:r>
            <a:r>
              <a:rPr lang="en-US" sz="1600" b="1" dirty="0" smtClean="0"/>
              <a:t>.</a:t>
            </a:r>
            <a:endParaRPr lang="en-US" sz="1600" b="1" dirty="0"/>
          </a:p>
          <a:p>
            <a:endParaRPr lang="ar-SA" sz="1600" b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085" y="1524000"/>
            <a:ext cx="4008926" cy="3495973"/>
          </a:xfrm>
          <a:prstGeom prst="rect">
            <a:avLst/>
          </a:prstGeom>
        </p:spPr>
      </p:pic>
      <p:pic>
        <p:nvPicPr>
          <p:cNvPr id="10" name="عنصر نائب للمحتوى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4012360" cy="3460272"/>
          </a:xfrm>
        </p:spPr>
      </p:pic>
    </p:spTree>
    <p:extLst>
      <p:ext uri="{BB962C8B-B14F-4D97-AF65-F5344CB8AC3E}">
        <p14:creationId xmlns:p14="http://schemas.microsoft.com/office/powerpoint/2010/main" val="17839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048000" y="6096000"/>
            <a:ext cx="2362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  <a:endParaRPr lang="ar-SA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85800" y="3048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Architectural design:-</a:t>
            </a:r>
            <a:endParaRPr lang="en-US" sz="3200" b="1" i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92" y="889575"/>
            <a:ext cx="7014718" cy="520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66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66800"/>
            <a:ext cx="6324600" cy="51054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81000" y="5934670"/>
            <a:ext cx="7924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Since, the average noise out of the hospital about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59, so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 db for this exterior wall is acceptable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562600" y="3352800"/>
            <a:ext cx="183255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STC equal 61db.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43000" y="457200"/>
            <a:ext cx="304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</a:rPr>
              <a:t>External walls:</a:t>
            </a:r>
            <a:endParaRPr lang="ar-SA" sz="28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5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3581400" cy="2562508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743450"/>
            <a:ext cx="3657600" cy="211455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676400"/>
            <a:ext cx="3581400" cy="2544288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228600" y="1143000"/>
            <a:ext cx="7366760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 optimum values of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en-US" sz="2000" baseline="-25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in </a:t>
            </a:r>
            <a:r>
              <a:rPr lang="en-US" sz="2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0.6-1 sec.</a:t>
            </a:r>
          </a:p>
          <a:p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029200" y="4267200"/>
            <a:ext cx="2538965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 for ceiling.</a:t>
            </a:r>
            <a:endParaRPr lang="ar-S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029200" y="6096000"/>
            <a:ext cx="285155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 for walls and door.</a:t>
            </a:r>
            <a:endParaRPr lang="ar-S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85800" y="4267200"/>
            <a:ext cx="28194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 for floor and  beds</a:t>
            </a:r>
            <a:endParaRPr lang="ar-S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57200" y="304800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Design: (RT60)</a:t>
            </a:r>
            <a:endParaRPr lang="en-US" sz="3200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65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14400"/>
            <a:ext cx="7529364" cy="52578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3657600" y="6324600"/>
            <a:ext cx="1601785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RT60 from ecotect</a:t>
            </a:r>
            <a:endParaRPr lang="ar-SA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57200" y="228600"/>
            <a:ext cx="548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Design: (RT60)</a:t>
            </a:r>
            <a:endParaRPr lang="en-US" sz="3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838200"/>
            <a:ext cx="7467600" cy="5465136"/>
          </a:xfrm>
        </p:spPr>
        <p:txBody>
          <a:bodyPr/>
          <a:lstStyle/>
          <a:p>
            <a:pPr algn="l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required optimum values of RT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in </a:t>
            </a:r>
            <a:r>
              <a:rPr lang="en-US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patient room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0.4-0.8 sec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0"/>
            <a:ext cx="3511138" cy="2724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524000"/>
            <a:ext cx="3361294" cy="2724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857750"/>
            <a:ext cx="3200400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4953000" y="4343400"/>
            <a:ext cx="34290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for floor and furniture</a:t>
            </a:r>
            <a:endParaRPr lang="ar-S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105400" y="6019800"/>
            <a:ext cx="275261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for walls and door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762000" y="4419600"/>
            <a:ext cx="2124235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for ceiling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533400" y="2286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Design: (RT60)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92072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990600"/>
            <a:ext cx="7010400" cy="51054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3200400" y="6248400"/>
            <a:ext cx="180555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from ecotect</a:t>
            </a:r>
            <a:endParaRPr lang="ar-SA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57200" y="228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Design: (RT60)</a:t>
            </a:r>
            <a:endParaRPr lang="en-US" sz="24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24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143000"/>
            <a:ext cx="7239000" cy="4846320"/>
          </a:xfrm>
        </p:spPr>
        <p:txBody>
          <a:bodyPr/>
          <a:lstStyle/>
          <a:p>
            <a:pPr algn="l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required optimum values of RT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in </a:t>
            </a:r>
            <a:r>
              <a:rPr lang="en-US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GYM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1-1.25 sec.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SA" dirty="0"/>
          </a:p>
          <a:p>
            <a:pPr algn="l" rtl="0"/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28800"/>
            <a:ext cx="3352800" cy="251460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752600"/>
            <a:ext cx="3276600" cy="274320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3000"/>
            <a:ext cx="3048000" cy="19050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4648200" y="4572000"/>
            <a:ext cx="2800703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for tiles and devices</a:t>
            </a:r>
            <a:endParaRPr lang="ar-S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114800" y="6172200"/>
            <a:ext cx="299947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for walls and windows</a:t>
            </a:r>
            <a:endParaRPr lang="ar-S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495800"/>
            <a:ext cx="206171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used for ceiling</a:t>
            </a:r>
            <a:endParaRPr lang="ar-S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62000" y="3810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Design: (RT60)</a:t>
            </a:r>
            <a:endParaRPr lang="en-US" sz="28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5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90600"/>
            <a:ext cx="7467600" cy="4971308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3352800" y="6248400"/>
            <a:ext cx="1601785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from ecotect</a:t>
            </a:r>
            <a:endParaRPr lang="ar-SA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838200" y="3048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Design: (RT60)</a:t>
            </a:r>
            <a:endParaRPr lang="en-US" sz="2800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6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686800" cy="1752600"/>
          </a:xfrm>
          <a:ln>
            <a:solidFill>
              <a:schemeClr val="bg2">
                <a:lumMod val="25000"/>
              </a:schemeClr>
            </a:solidFill>
          </a:ln>
        </p:spPr>
        <p:txBody>
          <a:bodyPr>
            <a:noAutofit/>
          </a:bodyPr>
          <a:lstStyle/>
          <a:p>
            <a:pPr rtl="0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ar-SA" sz="5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799" y="2667000"/>
            <a:ext cx="601979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99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rmAutofit/>
          </a:bodyPr>
          <a:lstStyle/>
          <a:p>
            <a:pPr marL="285750" indent="-285750" rtl="0"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Hvac design:</a:t>
            </a:r>
            <a:endParaRPr lang="ar-SA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6019800"/>
            <a:ext cx="261962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DC-12 fan coil unit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05061"/>
            <a:ext cx="3581400" cy="4474094"/>
          </a:xfrm>
          <a:prstGeom prst="rect">
            <a:avLst/>
          </a:prstGeom>
        </p:spPr>
      </p:pic>
      <p:pic>
        <p:nvPicPr>
          <p:cNvPr id="9" name="صورة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447800"/>
            <a:ext cx="4114800" cy="3505200"/>
          </a:xfrm>
          <a:prstGeom prst="rect">
            <a:avLst/>
          </a:prstGeom>
        </p:spPr>
      </p:pic>
      <p:sp>
        <p:nvSpPr>
          <p:cNvPr id="13" name="مربع نص 12"/>
          <p:cNvSpPr txBox="1"/>
          <p:nvPr/>
        </p:nvSpPr>
        <p:spPr>
          <a:xfrm>
            <a:off x="5029200" y="6019800"/>
            <a:ext cx="3004349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Filters for operating and ICUs.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5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800"/>
            <a:ext cx="7434667" cy="5359308"/>
          </a:xfr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7239000" cy="1143000"/>
          </a:xfrm>
        </p:spPr>
        <p:txBody>
          <a:bodyPr>
            <a:normAutofit/>
          </a:bodyPr>
          <a:lstStyle/>
          <a:p>
            <a:pPr marL="571500" indent="-571500" rtl="0">
              <a:buFont typeface="Wingdings" panose="05000000000000000000" pitchFamily="2" charset="2"/>
              <a:buChar char="q"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SA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50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0" descr="old GF-page-001.jpg"/>
          <p:cNvPicPr/>
          <p:nvPr/>
        </p:nvPicPr>
        <p:blipFill>
          <a:blip r:embed="rId2" cstate="print"/>
          <a:srcRect t="4412" b="4412"/>
          <a:stretch>
            <a:fillRect/>
          </a:stretch>
        </p:blipFill>
        <p:spPr>
          <a:xfrm>
            <a:off x="609600" y="1143000"/>
            <a:ext cx="6553200" cy="48768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2743200" y="6172200"/>
            <a:ext cx="226055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 Design</a:t>
            </a:r>
            <a:endParaRPr lang="ar-SA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85800" y="3048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Architectural design:-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386731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7239000" cy="1143000"/>
          </a:xfrm>
        </p:spPr>
        <p:txBody>
          <a:bodyPr>
            <a:normAutofit/>
          </a:bodyPr>
          <a:lstStyle/>
          <a:p>
            <a:pPr marL="571500" indent="-571500" rtl="0">
              <a:buFont typeface="Wingdings" panose="05000000000000000000" pitchFamily="2" charset="2"/>
              <a:buChar char="q"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SA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7634337" cy="4860572"/>
          </a:xfrm>
        </p:spPr>
      </p:pic>
    </p:spTree>
    <p:extLst>
      <p:ext uri="{BB962C8B-B14F-4D97-AF65-F5344CB8AC3E}">
        <p14:creationId xmlns:p14="http://schemas.microsoft.com/office/powerpoint/2010/main" val="176368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7239000" cy="1143000"/>
          </a:xfrm>
        </p:spPr>
        <p:txBody>
          <a:bodyPr>
            <a:normAutofit/>
          </a:bodyPr>
          <a:lstStyle/>
          <a:p>
            <a:pPr marL="571500" indent="-571500" rtl="0">
              <a:buFont typeface="Wingdings" panose="05000000000000000000" pitchFamily="2" charset="2"/>
              <a:buChar char="q"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SA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19200"/>
            <a:ext cx="7870371" cy="4953000"/>
          </a:xfrm>
        </p:spPr>
      </p:pic>
    </p:spTree>
    <p:extLst>
      <p:ext uri="{BB962C8B-B14F-4D97-AF65-F5344CB8AC3E}">
        <p14:creationId xmlns:p14="http://schemas.microsoft.com/office/powerpoint/2010/main" val="16542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7239000" cy="1143000"/>
          </a:xfrm>
        </p:spPr>
        <p:txBody>
          <a:bodyPr>
            <a:normAutofit/>
          </a:bodyPr>
          <a:lstStyle/>
          <a:p>
            <a:pPr marL="571500" indent="-571500" rtl="0">
              <a:buFont typeface="Wingdings" panose="05000000000000000000" pitchFamily="2" charset="2"/>
              <a:buChar char="q"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SA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" y="1143000"/>
            <a:ext cx="8000218" cy="5125522"/>
          </a:xfrm>
        </p:spPr>
      </p:pic>
    </p:spTree>
    <p:extLst>
      <p:ext uri="{BB962C8B-B14F-4D97-AF65-F5344CB8AC3E}">
        <p14:creationId xmlns:p14="http://schemas.microsoft.com/office/powerpoint/2010/main" val="223119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7239000" cy="1143000"/>
          </a:xfrm>
        </p:spPr>
        <p:txBody>
          <a:bodyPr>
            <a:normAutofit/>
          </a:bodyPr>
          <a:lstStyle/>
          <a:p>
            <a:pPr marL="571500" indent="-571500" rtl="0">
              <a:buFont typeface="Wingdings" panose="05000000000000000000" pitchFamily="2" charset="2"/>
              <a:buChar char="q"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SA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7868115" cy="5103035"/>
          </a:xfrm>
        </p:spPr>
      </p:pic>
    </p:spTree>
    <p:extLst>
      <p:ext uri="{BB962C8B-B14F-4D97-AF65-F5344CB8AC3E}">
        <p14:creationId xmlns:p14="http://schemas.microsoft.com/office/powerpoint/2010/main" val="64728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0"/>
            <a:ext cx="4009073" cy="44196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495800" y="533400"/>
            <a:ext cx="4886209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large air handling unit used to get 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for basement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ground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marL="285750" indent="-28575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floors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hospital.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0" y="609600"/>
            <a:ext cx="446627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using about 65 fan coil unit with flow rate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952cmf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(0.45m</a:t>
            </a:r>
            <a:r>
              <a:rPr lang="en-US" sz="1600" b="1" baseline="30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/s) for the hospital, APX 90-2S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chiller has to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used.</a:t>
            </a:r>
          </a:p>
        </p:txBody>
      </p:sp>
      <p:pic>
        <p:nvPicPr>
          <p:cNvPr id="9" name="صورة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828800"/>
            <a:ext cx="36576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239000" cy="1143000"/>
          </a:xfrm>
        </p:spPr>
        <p:txBody>
          <a:bodyPr>
            <a:normAutofit/>
          </a:bodyPr>
          <a:lstStyle/>
          <a:p>
            <a:pPr marL="571500" indent="-571500" rtl="0"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supply:</a:t>
            </a:r>
            <a:endParaRPr lang="ar-SA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219200"/>
            <a:ext cx="7467600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419600" y="152400"/>
            <a:ext cx="335380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</a:t>
            </a:r>
            <a:r>
              <a:rPr lang="ar-SA" alt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 steel </a:t>
            </a:r>
            <a:r>
              <a:rPr lang="ar-SA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pipe for </a:t>
            </a:r>
            <a:r>
              <a:rPr lang="en-US" altLang="ar-SA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US" altLang="ar-SA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feeder</a:t>
            </a:r>
            <a:endParaRPr lang="en-US" altLang="ar-SA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ar-SA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ar-SA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.5</a:t>
            </a:r>
            <a:r>
              <a:rPr lang="ar-SA" altLang="en-US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ar-SA" alt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pvc </a:t>
            </a:r>
            <a:r>
              <a:rPr lang="ar-SA" alt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pipe for </a:t>
            </a:r>
            <a:r>
              <a:rPr lang="en-US" altLang="ar-SA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US" altLang="ar-SA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feeder.</a:t>
            </a:r>
            <a:endParaRPr lang="en-US" altLang="ar-SA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 </a:t>
            </a:r>
            <a:r>
              <a:rPr lang="ar-SA" alt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ar-SA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pvc </a:t>
            </a:r>
            <a:r>
              <a:rPr lang="ar-SA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pipe for </a:t>
            </a:r>
            <a:r>
              <a:rPr lang="en-US" altLang="ar-SA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branch</a:t>
            </a:r>
            <a:r>
              <a:rPr lang="en-US" altLang="ar-SA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ar-SA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88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62000" y="1600200"/>
            <a:ext cx="7010400" cy="45259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657600" y="6324600"/>
            <a:ext cx="13282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Bathrooms </a:t>
            </a:r>
            <a:endParaRPr lang="ar-SA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62000" y="6096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Sewage system: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93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762000" y="6096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 lines: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8272192" cy="5105400"/>
          </a:xfrm>
        </p:spPr>
      </p:pic>
    </p:spTree>
    <p:extLst>
      <p:ext uri="{BB962C8B-B14F-4D97-AF65-F5344CB8AC3E}">
        <p14:creationId xmlns:p14="http://schemas.microsoft.com/office/powerpoint/2010/main" val="234063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8229600" cy="990600"/>
          </a:xfrm>
        </p:spPr>
        <p:txBody>
          <a:bodyPr>
            <a:normAutofit/>
          </a:bodyPr>
          <a:lstStyle/>
          <a:p>
            <a:pPr rtl="0"/>
            <a:r>
              <a:rPr lang="en-US" sz="5400" dirty="0" smtClean="0">
                <a:solidFill>
                  <a:schemeClr val="tx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Electrical Design </a:t>
            </a:r>
            <a:endParaRPr lang="en-US" sz="5400" dirty="0">
              <a:solidFill>
                <a:schemeClr val="tx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ea typeface="Tahoma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 descr="Electricity-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2372868"/>
            <a:ext cx="6477000" cy="4180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0"/>
            <a:ext cx="7239000" cy="1143000"/>
          </a:xfrm>
        </p:spPr>
        <p:txBody>
          <a:bodyPr>
            <a:normAutofit/>
          </a:bodyPr>
          <a:lstStyle/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Waiting room 1:</a:t>
            </a:r>
            <a:b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 descr="87877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66800"/>
            <a:ext cx="43434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 descr="87877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0" y="1143000"/>
            <a:ext cx="3204174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 descr="87877.png"/>
          <p:cNvPicPr/>
          <p:nvPr/>
        </p:nvPicPr>
        <p:blipFill>
          <a:blip r:embed="rId4" cstate="print"/>
          <a:srcRect l="55124" t="28257" r="30816" b="20972"/>
          <a:stretch>
            <a:fillRect/>
          </a:stretch>
        </p:blipFill>
        <p:spPr>
          <a:xfrm>
            <a:off x="4648200" y="4572000"/>
            <a:ext cx="3280374" cy="2113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514045"/>
              </p:ext>
            </p:extLst>
          </p:nvPr>
        </p:nvGraphicFramePr>
        <p:xfrm>
          <a:off x="762000" y="5562600"/>
          <a:ext cx="3657600" cy="70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600" b="1" baseline="-25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av</a:t>
                      </a: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[lx]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u0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UGR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288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0.746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10-16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048000" y="6096000"/>
            <a:ext cx="2362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  <a:endParaRPr lang="ar-SA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85800" y="3048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Architectural design:-</a:t>
            </a:r>
            <a:endParaRPr lang="en-US" sz="3200" b="1" i="1" dirty="0"/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6629400" cy="499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99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lvl="0" indent="-571500" rtl="0">
              <a:buFont typeface="Wingdings" panose="05000000000000000000" pitchFamily="2" charset="2"/>
              <a:buChar char="q"/>
            </a:pPr>
            <a:r>
              <a:rPr lang="en-US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 ray room :-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 descr="87877.png"/>
          <p:cNvPicPr>
            <a:picLocks noGrp="1"/>
          </p:cNvPicPr>
          <p:nvPr>
            <p:ph idx="1"/>
          </p:nvPr>
        </p:nvPicPr>
        <p:blipFill>
          <a:blip r:embed="rId2" cstate="print"/>
          <a:srcRect t="1689" b="3313"/>
          <a:stretch>
            <a:fillRect/>
          </a:stretch>
        </p:blipFill>
        <p:spPr>
          <a:xfrm>
            <a:off x="152400" y="1159272"/>
            <a:ext cx="4800600" cy="3412728"/>
          </a:xfrm>
          <a:prstGeom prst="rect">
            <a:avLst/>
          </a:prstGeom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219200"/>
            <a:ext cx="37338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419600"/>
            <a:ext cx="3733800" cy="2142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012829"/>
              </p:ext>
            </p:extLst>
          </p:nvPr>
        </p:nvGraphicFramePr>
        <p:xfrm>
          <a:off x="533400" y="5029200"/>
          <a:ext cx="3657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600" b="1" baseline="-25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av</a:t>
                      </a: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[lx]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u0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UGR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347</a:t>
                      </a:r>
                      <a:endParaRPr lang="en-US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0.815</a:t>
                      </a:r>
                      <a:endParaRPr lang="en-US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&lt;10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lvl="0" indent="-571500" rtl="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bedroom:</a:t>
            </a:r>
            <a:b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 descr="87877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219200"/>
            <a:ext cx="44196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219200"/>
            <a:ext cx="320040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495801"/>
            <a:ext cx="3124200" cy="2142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49550"/>
              </p:ext>
            </p:extLst>
          </p:nvPr>
        </p:nvGraphicFramePr>
        <p:xfrm>
          <a:off x="990600" y="5195994"/>
          <a:ext cx="3657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600" b="1" baseline="-25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av</a:t>
                      </a: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[lx]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u0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UGR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346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0.685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&lt;10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lvl="0" indent="-571500" rtl="0">
              <a:buFont typeface="Wingdings" panose="05000000000000000000" pitchFamily="2" charset="2"/>
              <a:buChar char="q"/>
            </a:pPr>
            <a:r>
              <a:rPr lang="en-US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room: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33500"/>
            <a:ext cx="4977768" cy="3276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/>
          <p:cNvPicPr/>
          <p:nvPr/>
        </p:nvPicPr>
        <p:blipFill>
          <a:blip r:embed="rId3" cstate="print"/>
          <a:srcRect l="2817" r="26140" b="15898"/>
          <a:stretch>
            <a:fillRect/>
          </a:stretch>
        </p:blipFill>
        <p:spPr bwMode="auto">
          <a:xfrm>
            <a:off x="5577444" y="1447799"/>
            <a:ext cx="3261756" cy="3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/>
          <p:cNvPicPr/>
          <p:nvPr/>
        </p:nvPicPr>
        <p:blipFill>
          <a:blip r:embed="rId4" cstate="print"/>
          <a:srcRect t="32224" r="48485"/>
          <a:stretch>
            <a:fillRect/>
          </a:stretch>
        </p:blipFill>
        <p:spPr bwMode="auto">
          <a:xfrm>
            <a:off x="5577444" y="4953000"/>
            <a:ext cx="3261756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934557"/>
              </p:ext>
            </p:extLst>
          </p:nvPr>
        </p:nvGraphicFramePr>
        <p:xfrm>
          <a:off x="762000" y="5257800"/>
          <a:ext cx="3657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600" b="1" baseline="-25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av</a:t>
                      </a: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[lx]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u0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UGR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533</a:t>
                      </a:r>
                      <a:endParaRPr lang="en-US" sz="16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0.727</a:t>
                      </a:r>
                      <a:endParaRPr lang="en-US" sz="16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11-13</a:t>
                      </a:r>
                      <a:endParaRPr lang="en-US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5800" y="1371600"/>
            <a:ext cx="701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59284" y="502623"/>
            <a:ext cx="5837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Sockets distribution for the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ground floor.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>
          <a:blip r:embed="rId2" cstate="print"/>
          <a:srcRect t="1695" b="4237"/>
          <a:stretch>
            <a:fillRect/>
          </a:stretch>
        </p:blipFill>
        <p:spPr bwMode="auto">
          <a:xfrm>
            <a:off x="381000" y="1295400"/>
            <a:ext cx="7315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533400" y="457200"/>
            <a:ext cx="76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 distribution for  the Ground floors.</a:t>
            </a:r>
            <a:endParaRPr lang="en-US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&amp; Safety</a:t>
            </a:r>
          </a:p>
          <a:p>
            <a:pPr marL="0" indent="0" algn="ctr" rtl="0">
              <a:buNone/>
            </a:pP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  <a:endParaRPr lang="ar-S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577442"/>
            <a:ext cx="2219325" cy="19050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29000"/>
            <a:ext cx="2400300" cy="270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5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762000"/>
            <a:ext cx="6553200" cy="51816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2362200" y="6019800"/>
            <a:ext cx="366799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stairs in hospital</a:t>
            </a:r>
            <a:endParaRPr lang="ar-SA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13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304800"/>
            <a:ext cx="3931920" cy="792162"/>
          </a:xfrm>
        </p:spPr>
        <p:txBody>
          <a:bodyPr>
            <a:noAutofit/>
          </a:bodyPr>
          <a:lstStyle/>
          <a:p>
            <a:pPr marL="342900" indent="-342900" algn="l" rtl="0">
              <a:buFont typeface="Wingdings" panose="05000000000000000000" pitchFamily="2" charset="2"/>
              <a:buChar char="q"/>
            </a:pPr>
            <a:endParaRPr lang="en-US" sz="2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used in the hospital:-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endParaRPr lang="ar-SA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4800600" y="304800"/>
            <a:ext cx="3352800" cy="792162"/>
          </a:xfrm>
        </p:spPr>
        <p:txBody>
          <a:bodyPr>
            <a:normAutofit/>
          </a:bodyPr>
          <a:lstStyle/>
          <a:p>
            <a:pPr marL="285750" indent="-285750" algn="l" rtl="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signs:</a:t>
            </a:r>
          </a:p>
          <a:p>
            <a:pPr marL="285750" indent="-285750" algn="l" rtl="0">
              <a:buFont typeface="Wingdings" panose="05000000000000000000" pitchFamily="2" charset="2"/>
              <a:buChar char="q"/>
            </a:pPr>
            <a:endParaRPr lang="ar-SA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عنصر نائب للمحتوى 6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9201"/>
            <a:ext cx="2059379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عنصر نائب للمحتوى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191000"/>
            <a:ext cx="24384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مربع نص 8"/>
          <p:cNvSpPr txBox="1"/>
          <p:nvPr/>
        </p:nvSpPr>
        <p:spPr>
          <a:xfrm>
            <a:off x="315773" y="3320762"/>
            <a:ext cx="1763111" cy="55399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extinguishers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447800" y="6172200"/>
            <a:ext cx="992579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Sprinklers</a:t>
            </a:r>
            <a:endParaRPr lang="ar-S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295400"/>
            <a:ext cx="914400" cy="998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صورة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2819400"/>
            <a:ext cx="973776" cy="1024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صورة 1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94567" y="1287780"/>
            <a:ext cx="1339533" cy="998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صورة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743200"/>
            <a:ext cx="1339533" cy="1171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صورة 14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567" y="4618036"/>
            <a:ext cx="1339533" cy="1555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صورة 15" descr="91978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0" y="4572000"/>
            <a:ext cx="973776" cy="1555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مربع نص 16"/>
          <p:cNvSpPr txBox="1"/>
          <p:nvPr/>
        </p:nvSpPr>
        <p:spPr>
          <a:xfrm>
            <a:off x="6781800" y="2362200"/>
            <a:ext cx="1369286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 and left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Exit </a:t>
            </a:r>
            <a:endParaRPr lang="ar-S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4794567" y="2404707"/>
            <a:ext cx="1084399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Staircase sign</a:t>
            </a:r>
            <a:endParaRPr lang="ar-S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7010400" y="4038600"/>
            <a:ext cx="73654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exit</a:t>
            </a:r>
            <a:endParaRPr lang="ar-S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4876800" y="3970316"/>
            <a:ext cx="1053494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elevators</a:t>
            </a:r>
            <a:endParaRPr lang="ar-S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6858000" y="6324600"/>
            <a:ext cx="1266693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Smoke detectors</a:t>
            </a:r>
            <a:endParaRPr lang="ar-S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4808422" y="6327577"/>
            <a:ext cx="890437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</a:t>
            </a:r>
            <a:endParaRPr lang="ar-S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10" descr="ت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1295400"/>
            <a:ext cx="1548924" cy="1544093"/>
          </a:xfrm>
          <a:prstGeom prst="rect">
            <a:avLst/>
          </a:prstGeom>
          <a:ln/>
        </p:spPr>
      </p:pic>
      <p:sp>
        <p:nvSpPr>
          <p:cNvPr id="24" name="مربع نص 23"/>
          <p:cNvSpPr txBox="1"/>
          <p:nvPr/>
        </p:nvSpPr>
        <p:spPr>
          <a:xfrm>
            <a:off x="2529013" y="3337002"/>
            <a:ext cx="126509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Hose system</a:t>
            </a:r>
            <a:endParaRPr lang="ar-S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12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  <a:endParaRPr lang="ar-SA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54162"/>
            <a:ext cx="4293277" cy="4770437"/>
          </a:xfrm>
        </p:spPr>
      </p:pic>
    </p:spTree>
    <p:extLst>
      <p:ext uri="{BB962C8B-B14F-4D97-AF65-F5344CB8AC3E}">
        <p14:creationId xmlns:p14="http://schemas.microsoft.com/office/powerpoint/2010/main" val="275142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3986145"/>
              </p:ext>
            </p:extLst>
          </p:nvPr>
        </p:nvGraphicFramePr>
        <p:xfrm>
          <a:off x="762000" y="1524000"/>
          <a:ext cx="5105400" cy="4319150"/>
        </p:xfrm>
        <a:graphic>
          <a:graphicData uri="http://schemas.openxmlformats.org/drawingml/2006/table">
            <a:tbl>
              <a:tblPr firstRow="1" firstCol="1" bandRow="1">
                <a:tableStyleId>{8FD4443E-F989-4FC4-A0C8-D5A2AF1F390B}</a:tableStyleId>
              </a:tblPr>
              <a:tblGrid>
                <a:gridCol w="3327048"/>
                <a:gridCol w="1778352"/>
              </a:tblGrid>
              <a:tr h="67482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 for our block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NIS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8491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1158407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264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41180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HVAC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73421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780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Finishing: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996053.5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0000">
            <a:off x="6718617" y="1974874"/>
            <a:ext cx="2110858" cy="190789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0000">
            <a:off x="6281004" y="4294876"/>
            <a:ext cx="2377543" cy="200247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066800" y="3048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COST ESTIMATION: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67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 كلاسيكي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2281</TotalTime>
  <Words>1421</Words>
  <Application>Microsoft Office PowerPoint</Application>
  <PresentationFormat>عرض على الشاشة (3:4)‏</PresentationFormat>
  <Paragraphs>360</Paragraphs>
  <Slides>100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100</vt:i4>
      </vt:variant>
    </vt:vector>
  </HeadingPairs>
  <TitlesOfParts>
    <vt:vector size="101" baseType="lpstr">
      <vt:lpstr>وافر</vt:lpstr>
      <vt:lpstr>عرض تقديمي في PowerPoint</vt:lpstr>
      <vt:lpstr>Outline: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Structural Design </vt:lpstr>
      <vt:lpstr>Design data : </vt:lpstr>
      <vt:lpstr>عرض تقديمي في PowerPoint</vt:lpstr>
      <vt:lpstr>عرض تقديمي في PowerPoint</vt:lpstr>
      <vt:lpstr>One way solid slab details :</vt:lpstr>
      <vt:lpstr>Check Model.</vt:lpstr>
      <vt:lpstr>Equilibrium Check  &gt; ok  </vt:lpstr>
      <vt:lpstr>Stress – Strain Check: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footing design :-</vt:lpstr>
      <vt:lpstr>Isolated footing :-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Shear wall design 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Acoustical Design: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Mechanical design</vt:lpstr>
      <vt:lpstr>  Hvac design:</vt:lpstr>
      <vt:lpstr>hvac:</vt:lpstr>
      <vt:lpstr>hvac:</vt:lpstr>
      <vt:lpstr>hvac:</vt:lpstr>
      <vt:lpstr>hvac:</vt:lpstr>
      <vt:lpstr>hvac:</vt:lpstr>
      <vt:lpstr>عرض تقديمي في PowerPoint</vt:lpstr>
      <vt:lpstr>Water supply:</vt:lpstr>
      <vt:lpstr>عرض تقديمي في PowerPoint</vt:lpstr>
      <vt:lpstr>عرض تقديمي في PowerPoint</vt:lpstr>
      <vt:lpstr>Electrical Design </vt:lpstr>
      <vt:lpstr>Waiting room 1: </vt:lpstr>
      <vt:lpstr>X- ray room :- </vt:lpstr>
      <vt:lpstr>Single bedroom: </vt:lpstr>
      <vt:lpstr>Emergency room: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Cost estimation</vt:lpstr>
      <vt:lpstr>عرض تقديمي في PowerPoint</vt:lpstr>
      <vt:lpstr>عرض تقديمي في PowerPoint</vt:lpstr>
    </vt:vector>
  </TitlesOfParts>
  <Company>MagicSoft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design .</dc:title>
  <dc:creator>acer</dc:creator>
  <cp:lastModifiedBy>Admin</cp:lastModifiedBy>
  <cp:revision>220</cp:revision>
  <dcterms:created xsi:type="dcterms:W3CDTF">2015-05-08T18:03:40Z</dcterms:created>
  <dcterms:modified xsi:type="dcterms:W3CDTF">2015-05-14T11:18:16Z</dcterms:modified>
</cp:coreProperties>
</file>