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5" r:id="rId1"/>
  </p:sldMasterIdLst>
  <p:notesMasterIdLst>
    <p:notesMasterId r:id="rId102"/>
  </p:notesMasterIdLst>
  <p:sldIdLst>
    <p:sldId id="296" r:id="rId2"/>
    <p:sldId id="288" r:id="rId3"/>
    <p:sldId id="294" r:id="rId4"/>
    <p:sldId id="293" r:id="rId5"/>
    <p:sldId id="328" r:id="rId6"/>
    <p:sldId id="352" r:id="rId7"/>
    <p:sldId id="350" r:id="rId8"/>
    <p:sldId id="396" r:id="rId9"/>
    <p:sldId id="397" r:id="rId10"/>
    <p:sldId id="349" r:id="rId11"/>
    <p:sldId id="351" r:id="rId12"/>
    <p:sldId id="398" r:id="rId13"/>
    <p:sldId id="330" r:id="rId14"/>
    <p:sldId id="353" r:id="rId15"/>
    <p:sldId id="333" r:id="rId16"/>
    <p:sldId id="354" r:id="rId17"/>
    <p:sldId id="334" r:id="rId18"/>
    <p:sldId id="357" r:id="rId19"/>
    <p:sldId id="356" r:id="rId20"/>
    <p:sldId id="355" r:id="rId21"/>
    <p:sldId id="256" r:id="rId22"/>
    <p:sldId id="343" r:id="rId23"/>
    <p:sldId id="258" r:id="rId24"/>
    <p:sldId id="261" r:id="rId25"/>
    <p:sldId id="273" r:id="rId26"/>
    <p:sldId id="278" r:id="rId27"/>
    <p:sldId id="279" r:id="rId28"/>
    <p:sldId id="280" r:id="rId29"/>
    <p:sldId id="281" r:id="rId30"/>
    <p:sldId id="263" r:id="rId31"/>
    <p:sldId id="271" r:id="rId32"/>
    <p:sldId id="259" r:id="rId33"/>
    <p:sldId id="272" r:id="rId34"/>
    <p:sldId id="266" r:id="rId35"/>
    <p:sldId id="260" r:id="rId36"/>
    <p:sldId id="269" r:id="rId37"/>
    <p:sldId id="270" r:id="rId38"/>
    <p:sldId id="264" r:id="rId39"/>
    <p:sldId id="317" r:id="rId40"/>
    <p:sldId id="345" r:id="rId41"/>
    <p:sldId id="267" r:id="rId42"/>
    <p:sldId id="346" r:id="rId43"/>
    <p:sldId id="318" r:id="rId44"/>
    <p:sldId id="319" r:id="rId45"/>
    <p:sldId id="268" r:id="rId46"/>
    <p:sldId id="274" r:id="rId47"/>
    <p:sldId id="275" r:id="rId48"/>
    <p:sldId id="276" r:id="rId49"/>
    <p:sldId id="358" r:id="rId50"/>
    <p:sldId id="359" r:id="rId51"/>
    <p:sldId id="361" r:id="rId52"/>
    <p:sldId id="362" r:id="rId53"/>
    <p:sldId id="360" r:id="rId54"/>
    <p:sldId id="364" r:id="rId55"/>
    <p:sldId id="365" r:id="rId56"/>
    <p:sldId id="363" r:id="rId57"/>
    <p:sldId id="366" r:id="rId58"/>
    <p:sldId id="367" r:id="rId59"/>
    <p:sldId id="368" r:id="rId60"/>
    <p:sldId id="369" r:id="rId61"/>
    <p:sldId id="371" r:id="rId62"/>
    <p:sldId id="374" r:id="rId63"/>
    <p:sldId id="375" r:id="rId64"/>
    <p:sldId id="376" r:id="rId65"/>
    <p:sldId id="377" r:id="rId66"/>
    <p:sldId id="378" r:id="rId67"/>
    <p:sldId id="379" r:id="rId68"/>
    <p:sldId id="380" r:id="rId69"/>
    <p:sldId id="381" r:id="rId70"/>
    <p:sldId id="382" r:id="rId71"/>
    <p:sldId id="383" r:id="rId72"/>
    <p:sldId id="384" r:id="rId73"/>
    <p:sldId id="385" r:id="rId74"/>
    <p:sldId id="386" r:id="rId75"/>
    <p:sldId id="387" r:id="rId76"/>
    <p:sldId id="388" r:id="rId77"/>
    <p:sldId id="390" r:id="rId78"/>
    <p:sldId id="393" r:id="rId79"/>
    <p:sldId id="399" r:id="rId80"/>
    <p:sldId id="400" r:id="rId81"/>
    <p:sldId id="401" r:id="rId82"/>
    <p:sldId id="402" r:id="rId83"/>
    <p:sldId id="403" r:id="rId84"/>
    <p:sldId id="394" r:id="rId85"/>
    <p:sldId id="391" r:id="rId86"/>
    <p:sldId id="392" r:id="rId87"/>
    <p:sldId id="404" r:id="rId88"/>
    <p:sldId id="277" r:id="rId89"/>
    <p:sldId id="282" r:id="rId90"/>
    <p:sldId id="284" r:id="rId91"/>
    <p:sldId id="285" r:id="rId92"/>
    <p:sldId id="286" r:id="rId93"/>
    <p:sldId id="287" r:id="rId94"/>
    <p:sldId id="348" r:id="rId95"/>
    <p:sldId id="320" r:id="rId96"/>
    <p:sldId id="321" r:id="rId97"/>
    <p:sldId id="326" r:id="rId98"/>
    <p:sldId id="341" r:id="rId99"/>
    <p:sldId id="342" r:id="rId100"/>
    <p:sldId id="323" r:id="rId10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FD4443E-F989-4FC4-A0C8-D5A2AF1F390B}" styleName="نمط داكن 1 - تمييز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نمط متوسط 1 - تميي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6D9F66E-5EB9-4882-86FB-DCBF35E3C3E4}" styleName="نمط متوسط 4 - تميي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1EBBBCC-DAD2-459C-BE2E-F6DE35CF9A28}" styleName="نمط داكن 2 - تمييز 3/تمييز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660B408-B3CF-4A94-85FC-2B1E0A45F4A2}" styleName="نمط داكن 2 - تمييز 1/تميي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EB9631B5-78F2-41C9-869B-9F39066F8104}" styleName="نمط متوسط 3 - تمييز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نمط متوسط 2 - تميي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نمط متوسط 3 - تميي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18" autoAdjust="0"/>
    <p:restoredTop sz="94660"/>
  </p:normalViewPr>
  <p:slideViewPr>
    <p:cSldViewPr>
      <p:cViewPr varScale="1">
        <p:scale>
          <a:sx n="62" d="100"/>
          <a:sy n="62" d="100"/>
        </p:scale>
        <p:origin x="-151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5580D36-89EC-4417-9B24-3CD625131891}" type="datetimeFigureOut">
              <a:rPr lang="ar-SA" smtClean="0"/>
              <a:pPr/>
              <a:t>26/07/1436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63C77DA6-B473-43D5-9B4B-906CD78B0EFA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74469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C77DA6-B473-43D5-9B4B-906CD78B0EFA}" type="slidenum">
              <a:rPr lang="ar-SA" smtClean="0"/>
              <a:pPr/>
              <a:t>19</a:t>
            </a:fld>
            <a:endParaRPr lang="ar-S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C77DA6-B473-43D5-9B4B-906CD78B0EFA}" type="slidenum">
              <a:rPr lang="ar-SA" smtClean="0"/>
              <a:pPr/>
              <a:t>50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19661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رابط مستقيم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عنوان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25" name="عنوان فرعي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1" name="عنصر نائب للتاريخ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190F23B-4F1A-4719-AC12-A7748B7D7E45}" type="datetimeFigureOut">
              <a:rPr lang="en-US" smtClean="0"/>
              <a:pPr/>
              <a:t>5/14/2015</a:t>
            </a:fld>
            <a:endParaRPr lang="en-US"/>
          </a:p>
        </p:txBody>
      </p:sp>
      <p:sp>
        <p:nvSpPr>
          <p:cNvPr id="18" name="عنصر نائب للتذييل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A289B75-9E3C-4F3D-BB2C-996659572C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90F23B-4F1A-4719-AC12-A7748B7D7E45}" type="datetimeFigureOut">
              <a:rPr lang="en-US" smtClean="0"/>
              <a:pPr/>
              <a:t>5/14/2015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289B75-9E3C-4F3D-BB2C-996659572C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7190F23B-4F1A-4719-AC12-A7748B7D7E45}" type="datetimeFigureOut">
              <a:rPr lang="en-US" smtClean="0"/>
              <a:pPr/>
              <a:t>5/14/2015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A289B75-9E3C-4F3D-BB2C-996659572C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90F23B-4F1A-4719-AC12-A7748B7D7E45}" type="datetimeFigureOut">
              <a:rPr lang="en-US" smtClean="0"/>
              <a:pPr/>
              <a:t>5/14/2015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289B75-9E3C-4F3D-BB2C-996659572C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190F23B-4F1A-4719-AC12-A7748B7D7E45}" type="datetimeFigureOut">
              <a:rPr lang="en-US" smtClean="0"/>
              <a:pPr/>
              <a:t>5/14/2015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A289B75-9E3C-4F3D-BB2C-996659572C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90F23B-4F1A-4719-AC12-A7748B7D7E45}" type="datetimeFigureOut">
              <a:rPr lang="en-US" smtClean="0"/>
              <a:pPr/>
              <a:t>5/14/2015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289B75-9E3C-4F3D-BB2C-996659572C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90F23B-4F1A-4719-AC12-A7748B7D7E45}" type="datetimeFigureOut">
              <a:rPr lang="en-US" smtClean="0"/>
              <a:pPr/>
              <a:t>5/14/2015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289B75-9E3C-4F3D-BB2C-996659572C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90F23B-4F1A-4719-AC12-A7748B7D7E45}" type="datetimeFigureOut">
              <a:rPr lang="en-US" smtClean="0"/>
              <a:pPr/>
              <a:t>5/14/2015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289B75-9E3C-4F3D-BB2C-996659572C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190F23B-4F1A-4719-AC12-A7748B7D7E45}" type="datetimeFigureOut">
              <a:rPr lang="en-US" smtClean="0"/>
              <a:pPr/>
              <a:t>5/14/2015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289B75-9E3C-4F3D-BB2C-996659572C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90F23B-4F1A-4719-AC12-A7748B7D7E45}" type="datetimeFigureOut">
              <a:rPr lang="en-US" smtClean="0"/>
              <a:pPr/>
              <a:t>5/14/2015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289B75-9E3C-4F3D-BB2C-996659572C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مستطيل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90F23B-4F1A-4719-AC12-A7748B7D7E45}" type="datetimeFigureOut">
              <a:rPr lang="en-US" smtClean="0"/>
              <a:pPr/>
              <a:t>5/14/2015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289B75-9E3C-4F3D-BB2C-996659572C8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عنصر نائب للصورة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عنصر نائب للعنوان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1" name="عنصر نائب للنص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27" name="عنصر نائب للتاريخ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7190F23B-4F1A-4719-AC12-A7748B7D7E45}" type="datetimeFigureOut">
              <a:rPr lang="en-US" smtClean="0"/>
              <a:pPr/>
              <a:t>5/14/2015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عنصر نائب لرقم الشريحة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A289B75-9E3C-4F3D-BB2C-996659572C8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6" r:id="rId1"/>
    <p:sldLayoutId id="2147484097" r:id="rId2"/>
    <p:sldLayoutId id="2147484098" r:id="rId3"/>
    <p:sldLayoutId id="2147484099" r:id="rId4"/>
    <p:sldLayoutId id="2147484100" r:id="rId5"/>
    <p:sldLayoutId id="2147484101" r:id="rId6"/>
    <p:sldLayoutId id="2147484102" r:id="rId7"/>
    <p:sldLayoutId id="2147484103" r:id="rId8"/>
    <p:sldLayoutId id="2147484104" r:id="rId9"/>
    <p:sldLayoutId id="2147484105" r:id="rId10"/>
    <p:sldLayoutId id="2147484106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8.png"/><Relationship Id="rId10" Type="http://schemas.microsoft.com/office/2007/relationships/hdphoto" Target="../media/hdphoto3.wdp"/><Relationship Id="rId4" Type="http://schemas.openxmlformats.org/officeDocument/2006/relationships/image" Target="../media/image37.png"/><Relationship Id="rId9" Type="http://schemas.openxmlformats.org/officeDocument/2006/relationships/image" Target="../media/image4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pn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8.pn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pn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3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3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7.png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gif"/><Relationship Id="rId2" Type="http://schemas.openxmlformats.org/officeDocument/2006/relationships/image" Target="../media/image130.gif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jpeg"/><Relationship Id="rId3" Type="http://schemas.openxmlformats.org/officeDocument/2006/relationships/image" Target="../media/image134.jpeg"/><Relationship Id="rId7" Type="http://schemas.openxmlformats.org/officeDocument/2006/relationships/image" Target="../media/image138.jpeg"/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7.png"/><Relationship Id="rId5" Type="http://schemas.openxmlformats.org/officeDocument/2006/relationships/image" Target="../media/image136.png"/><Relationship Id="rId10" Type="http://schemas.openxmlformats.org/officeDocument/2006/relationships/image" Target="../media/image141.png"/><Relationship Id="rId4" Type="http://schemas.openxmlformats.org/officeDocument/2006/relationships/image" Target="../media/image135.jpeg"/><Relationship Id="rId9" Type="http://schemas.openxmlformats.org/officeDocument/2006/relationships/image" Target="../media/image140.jpeg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28600" y="152400"/>
            <a:ext cx="8229600" cy="63246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An-Najah National University</a:t>
            </a:r>
          </a:p>
          <a:p>
            <a:pPr marL="0" indent="0" algn="ctr"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Building Engineering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</a:t>
            </a:r>
          </a:p>
          <a:p>
            <a:pPr marL="0" indent="0" algn="ctr">
              <a:buNone/>
            </a:pPr>
            <a:endParaRPr lang="en-US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Graduation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2:</a:t>
            </a: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Design Orthopedic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Specialist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Hospital</a:t>
            </a:r>
          </a:p>
          <a:p>
            <a:pPr marL="0" indent="0" algn="ctr">
              <a:buNone/>
            </a:pP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Prepared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By:  Mohannad Iyad Al-Shak’a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Supervisor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Dr. Mutasim Baba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ar-S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Yasmine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Fareed Sarah.</a:t>
            </a:r>
          </a:p>
          <a:p>
            <a:pPr marL="0" indent="0" algn="l" rtl="0">
              <a:buNone/>
            </a:pP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Mais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Nabeel Abu-Alhasan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l" rtl="0">
              <a:buNone/>
            </a:pPr>
            <a:endParaRPr lang="en-US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May, 2015                                          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																								</a:t>
            </a:r>
          </a:p>
          <a:p>
            <a:pPr marL="0" indent="0">
              <a:buNone/>
            </a:pPr>
            <a:endParaRPr lang="ar-SA" sz="1800" dirty="0"/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2362200"/>
            <a:ext cx="6553200" cy="2667000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838200"/>
            <a:ext cx="824816" cy="77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810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/>
          <p:cNvSpPr txBox="1"/>
          <p:nvPr/>
        </p:nvSpPr>
        <p:spPr>
          <a:xfrm>
            <a:off x="3200400" y="5867400"/>
            <a:ext cx="1333249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New Design</a:t>
            </a:r>
            <a:endParaRPr lang="ar-S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685800" y="304800"/>
            <a:ext cx="678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solidFill>
                  <a:schemeClr val="accent1">
                    <a:lumMod val="50000"/>
                  </a:schemeClr>
                </a:solidFill>
              </a:rPr>
              <a:t>Architectural design:-</a:t>
            </a:r>
            <a:endParaRPr lang="en-US" sz="3200" b="1" i="1" dirty="0"/>
          </a:p>
        </p:txBody>
      </p:sp>
      <p:pic>
        <p:nvPicPr>
          <p:cNvPr id="983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219200"/>
            <a:ext cx="7356308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18666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1000" y="2895600"/>
            <a:ext cx="7239000" cy="3592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304800"/>
            <a:ext cx="2895600" cy="177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852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مربع نص 9"/>
          <p:cNvSpPr txBox="1"/>
          <p:nvPr/>
        </p:nvSpPr>
        <p:spPr>
          <a:xfrm>
            <a:off x="685800" y="304800"/>
            <a:ext cx="678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solidFill>
                  <a:schemeClr val="accent1">
                    <a:lumMod val="50000"/>
                  </a:schemeClr>
                </a:solidFill>
              </a:rPr>
              <a:t>Architectural design:-</a:t>
            </a:r>
            <a:endParaRPr lang="en-US" sz="3200" b="1" i="1" dirty="0"/>
          </a:p>
        </p:txBody>
      </p:sp>
      <p:pic>
        <p:nvPicPr>
          <p:cNvPr id="1003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447800"/>
            <a:ext cx="7086599" cy="5165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18666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/>
          <p:cNvSpPr txBox="1"/>
          <p:nvPr/>
        </p:nvSpPr>
        <p:spPr>
          <a:xfrm>
            <a:off x="533399" y="484852"/>
            <a:ext cx="1858201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3200" b="1" i="1" dirty="0" smtClean="0">
                <a:solidFill>
                  <a:schemeClr val="accent1">
                    <a:lumMod val="75000"/>
                  </a:schemeClr>
                </a:solidFill>
              </a:rPr>
              <a:t>Site plan:</a:t>
            </a:r>
            <a:endParaRPr lang="ar-SA" sz="32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عنصر نائب للمحتوى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084867"/>
            <a:ext cx="5943600" cy="5549003"/>
          </a:xfrm>
        </p:spPr>
      </p:pic>
    </p:spTree>
    <p:extLst>
      <p:ext uri="{BB962C8B-B14F-4D97-AF65-F5344CB8AC3E}">
        <p14:creationId xmlns:p14="http://schemas.microsoft.com/office/powerpoint/2010/main" val="176025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0"/>
            <a:ext cx="8121408" cy="4038600"/>
          </a:xfrm>
          <a:prstGeom prst="rect">
            <a:avLst/>
          </a:prstGeom>
        </p:spPr>
      </p:pic>
      <p:sp>
        <p:nvSpPr>
          <p:cNvPr id="8" name="مربع نص 7"/>
          <p:cNvSpPr txBox="1"/>
          <p:nvPr/>
        </p:nvSpPr>
        <p:spPr>
          <a:xfrm>
            <a:off x="2971800" y="5943600"/>
            <a:ext cx="1606529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East elevation</a:t>
            </a:r>
            <a:endParaRPr lang="ar-SA" sz="2000" b="1" dirty="0">
              <a:solidFill>
                <a:schemeClr val="accent1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304800" y="381000"/>
            <a:ext cx="411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u="sng" dirty="0" smtClean="0">
                <a:solidFill>
                  <a:schemeClr val="accent1">
                    <a:lumMod val="50000"/>
                  </a:schemeClr>
                </a:solidFill>
              </a:rPr>
              <a:t>ELEVATIONS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 :-</a:t>
            </a:r>
            <a:endParaRPr lang="en-US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16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85"/>
          <a:stretch>
            <a:fillRect/>
          </a:stretch>
        </p:blipFill>
        <p:spPr>
          <a:xfrm>
            <a:off x="228600" y="1447800"/>
            <a:ext cx="7816761" cy="4648200"/>
          </a:xfrm>
          <a:prstGeom prst="rect">
            <a:avLst/>
          </a:prstGeom>
        </p:spPr>
      </p:pic>
      <p:sp>
        <p:nvSpPr>
          <p:cNvPr id="9" name="مربع نص 8"/>
          <p:cNvSpPr txBox="1"/>
          <p:nvPr/>
        </p:nvSpPr>
        <p:spPr>
          <a:xfrm>
            <a:off x="3581400" y="6172200"/>
            <a:ext cx="1770292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West elevation</a:t>
            </a:r>
            <a:endParaRPr lang="ar-SA" sz="20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914400" y="609600"/>
            <a:ext cx="26636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u="sng" dirty="0" smtClean="0">
                <a:solidFill>
                  <a:schemeClr val="accent1">
                    <a:lumMod val="50000"/>
                  </a:schemeClr>
                </a:solidFill>
              </a:rPr>
              <a:t>ELEVATIONS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:-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16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ربع نص 7"/>
          <p:cNvSpPr txBox="1"/>
          <p:nvPr/>
        </p:nvSpPr>
        <p:spPr>
          <a:xfrm>
            <a:off x="2971800" y="5791200"/>
            <a:ext cx="2138726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North elevation</a:t>
            </a:r>
            <a:endParaRPr lang="ar-SA" sz="2400" b="1" dirty="0">
              <a:solidFill>
                <a:schemeClr val="accent1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16" b="1613"/>
          <a:stretch>
            <a:fillRect/>
          </a:stretch>
        </p:blipFill>
        <p:spPr>
          <a:xfrm>
            <a:off x="0" y="1295400"/>
            <a:ext cx="8955752" cy="4419600"/>
          </a:xfrm>
          <a:prstGeom prst="rect">
            <a:avLst/>
          </a:prstGeom>
        </p:spPr>
      </p:pic>
      <p:sp>
        <p:nvSpPr>
          <p:cNvPr id="6" name="مستطيل 5"/>
          <p:cNvSpPr/>
          <p:nvPr/>
        </p:nvSpPr>
        <p:spPr>
          <a:xfrm>
            <a:off x="914400" y="609600"/>
            <a:ext cx="26636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u="sng" dirty="0" smtClean="0">
                <a:solidFill>
                  <a:schemeClr val="accent1">
                    <a:lumMod val="50000"/>
                  </a:schemeClr>
                </a:solidFill>
              </a:rPr>
              <a:t>ELEVATIONS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:-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196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ربع نص 8"/>
          <p:cNvSpPr txBox="1"/>
          <p:nvPr/>
        </p:nvSpPr>
        <p:spPr>
          <a:xfrm>
            <a:off x="3276600" y="6172200"/>
            <a:ext cx="2210862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South elevation</a:t>
            </a:r>
            <a:endParaRPr lang="ar-SA" sz="2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85"/>
          <a:stretch>
            <a:fillRect/>
          </a:stretch>
        </p:blipFill>
        <p:spPr>
          <a:xfrm>
            <a:off x="0" y="1295400"/>
            <a:ext cx="8712265" cy="4953000"/>
          </a:xfrm>
          <a:prstGeom prst="rect">
            <a:avLst/>
          </a:prstGeom>
        </p:spPr>
      </p:pic>
      <p:sp>
        <p:nvSpPr>
          <p:cNvPr id="6" name="مستطيل 5"/>
          <p:cNvSpPr/>
          <p:nvPr/>
        </p:nvSpPr>
        <p:spPr>
          <a:xfrm>
            <a:off x="914400" y="609600"/>
            <a:ext cx="26636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u="sng" dirty="0" smtClean="0">
                <a:solidFill>
                  <a:schemeClr val="accent1">
                    <a:lumMod val="50000"/>
                  </a:schemeClr>
                </a:solidFill>
              </a:rPr>
              <a:t>ELEVATIONS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:-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196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33" b="54427"/>
          <a:stretch>
            <a:fillRect/>
          </a:stretch>
        </p:blipFill>
        <p:spPr>
          <a:xfrm>
            <a:off x="0" y="1371600"/>
            <a:ext cx="8839200" cy="4343400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3200400" y="5943600"/>
            <a:ext cx="1927131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Section A-A</a:t>
            </a:r>
            <a:endParaRPr lang="ar-SA" sz="2800" b="1" dirty="0">
              <a:solidFill>
                <a:schemeClr val="accent1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609600" y="457200"/>
            <a:ext cx="266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Andalus" pitchFamily="18" charset="-78"/>
                <a:cs typeface="Andalus" pitchFamily="18" charset="-78"/>
              </a:rPr>
              <a:t>The Sections :-</a:t>
            </a:r>
            <a:endParaRPr lang="en-US" sz="3200" b="1" dirty="0">
              <a:solidFill>
                <a:schemeClr val="tx2">
                  <a:lumMod val="75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84968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57" r="7768"/>
          <a:stretch>
            <a:fillRect/>
          </a:stretch>
        </p:blipFill>
        <p:spPr>
          <a:xfrm>
            <a:off x="0" y="1371600"/>
            <a:ext cx="8461723" cy="4724400"/>
          </a:xfrm>
          <a:prstGeom prst="rect">
            <a:avLst/>
          </a:prstGeom>
        </p:spPr>
      </p:pic>
      <p:sp>
        <p:nvSpPr>
          <p:cNvPr id="8" name="مربع نص 7"/>
          <p:cNvSpPr txBox="1"/>
          <p:nvPr/>
        </p:nvSpPr>
        <p:spPr>
          <a:xfrm>
            <a:off x="3048000" y="6019800"/>
            <a:ext cx="1989647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Section B-B</a:t>
            </a:r>
            <a:endParaRPr lang="ar-SA" sz="2800" b="1" i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609600" y="457200"/>
            <a:ext cx="266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Andalus" pitchFamily="18" charset="-78"/>
                <a:cs typeface="Andalus" pitchFamily="18" charset="-78"/>
              </a:rPr>
              <a:t>The Sections :-</a:t>
            </a:r>
            <a:endParaRPr lang="en-US" sz="3200" b="1" dirty="0">
              <a:solidFill>
                <a:schemeClr val="tx2">
                  <a:lumMod val="75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84968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7" b="46871"/>
          <a:stretch>
            <a:fillRect/>
          </a:stretch>
        </p:blipFill>
        <p:spPr>
          <a:xfrm>
            <a:off x="0" y="1828800"/>
            <a:ext cx="8153400" cy="4195482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2971800" y="5867400"/>
            <a:ext cx="1936749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Andalus" pitchFamily="18" charset="-78"/>
                <a:cs typeface="Andalus" pitchFamily="18" charset="-78"/>
              </a:rPr>
              <a:t>Section C-C</a:t>
            </a:r>
            <a:endParaRPr lang="ar-SA" sz="2800" b="1" i="1" dirty="0">
              <a:solidFill>
                <a:schemeClr val="tx2">
                  <a:lumMod val="75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609600" y="457200"/>
            <a:ext cx="266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Andalus" pitchFamily="18" charset="-78"/>
                <a:cs typeface="Andalus" pitchFamily="18" charset="-78"/>
              </a:rPr>
              <a:t>The Sections :-</a:t>
            </a:r>
            <a:endParaRPr lang="en-US" sz="3200" b="1" dirty="0">
              <a:solidFill>
                <a:schemeClr val="tx2">
                  <a:lumMod val="75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84968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4676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Outline:</a:t>
            </a:r>
            <a:endParaRPr lang="ar-SA" dirty="0">
              <a:solidFill>
                <a:schemeClr val="tx1"/>
              </a:solidFill>
            </a:endParaRPr>
          </a:p>
        </p:txBody>
      </p:sp>
      <p:grpSp>
        <p:nvGrpSpPr>
          <p:cNvPr id="26" name="Group 2"/>
          <p:cNvGrpSpPr>
            <a:grpSpLocks/>
          </p:cNvGrpSpPr>
          <p:nvPr/>
        </p:nvGrpSpPr>
        <p:grpSpPr bwMode="auto">
          <a:xfrm>
            <a:off x="381000" y="1524000"/>
            <a:ext cx="6891321" cy="4810288"/>
            <a:chOff x="-228602" y="0"/>
            <a:chExt cx="6891369" cy="4810322"/>
          </a:xfrm>
        </p:grpSpPr>
        <p:sp>
          <p:nvSpPr>
            <p:cNvPr id="27" name="AutoShape 3"/>
            <p:cNvSpPr>
              <a:spLocks noChangeArrowheads="1"/>
            </p:cNvSpPr>
            <p:nvPr/>
          </p:nvSpPr>
          <p:spPr bwMode="auto">
            <a:xfrm>
              <a:off x="0" y="0"/>
              <a:ext cx="6500858" cy="619292"/>
            </a:xfrm>
            <a:prstGeom prst="roundRect">
              <a:avLst>
                <a:gd name="adj" fmla="val 10000"/>
              </a:avLst>
            </a:prstGeom>
            <a:solidFill>
              <a:schemeClr val="bg1">
                <a:alpha val="0"/>
              </a:schemeClr>
            </a:solidFill>
            <a:ln w="25400" cap="flat" cmpd="sng">
              <a:solidFill>
                <a:srgbClr val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endParaRPr lang="ar-SA"/>
            </a:p>
          </p:txBody>
        </p:sp>
        <p:sp>
          <p:nvSpPr>
            <p:cNvPr id="28" name="Rectangle 4"/>
            <p:cNvSpPr>
              <a:spLocks noChangeArrowheads="1"/>
            </p:cNvSpPr>
            <p:nvPr/>
          </p:nvSpPr>
          <p:spPr bwMode="auto">
            <a:xfrm>
              <a:off x="1362100" y="0"/>
              <a:ext cx="5138757" cy="619292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9060" tIns="99060" rIns="99060" bIns="99060" anchor="ctr"/>
            <a:lstStyle/>
            <a:p>
              <a:pPr>
                <a:lnSpc>
                  <a:spcPct val="90000"/>
                </a:lnSpc>
                <a:spcAft>
                  <a:spcPct val="35000"/>
                </a:spcAft>
              </a:pPr>
              <a:r>
                <a:rPr lang="en-US" altLang="ar-SA" sz="2600" dirty="0">
                  <a:latin typeface="Times New Roman" pitchFamily="18" charset="0"/>
                  <a:sym typeface="Times New Roman" pitchFamily="18" charset="0"/>
                </a:rPr>
                <a:t>Introduction To </a:t>
              </a:r>
              <a:r>
                <a:rPr lang="en-US" altLang="ar-SA" sz="2600" dirty="0" smtClean="0">
                  <a:latin typeface="Times New Roman" pitchFamily="18" charset="0"/>
                  <a:sym typeface="Times New Roman" pitchFamily="18" charset="0"/>
                </a:rPr>
                <a:t>project</a:t>
              </a:r>
              <a:endParaRPr lang="ar-SA" altLang="en-US" sz="2600" dirty="0">
                <a:latin typeface="Times New Roman" pitchFamily="18" charset="0"/>
                <a:sym typeface="Times New Roman" pitchFamily="18" charset="0"/>
              </a:endParaRPr>
            </a:p>
          </p:txBody>
        </p:sp>
        <p:sp>
          <p:nvSpPr>
            <p:cNvPr id="29" name="AutoShape 5"/>
            <p:cNvSpPr>
              <a:spLocks noChangeArrowheads="1"/>
            </p:cNvSpPr>
            <p:nvPr/>
          </p:nvSpPr>
          <p:spPr bwMode="auto">
            <a:xfrm>
              <a:off x="61929" y="61929"/>
              <a:ext cx="1300171" cy="495433"/>
            </a:xfrm>
            <a:prstGeom prst="roundRect">
              <a:avLst>
                <a:gd name="adj" fmla="val 10000"/>
              </a:avLst>
            </a:prstGeom>
            <a:solidFill>
              <a:schemeClr val="bg1">
                <a:alpha val="0"/>
              </a:schemeClr>
            </a:solidFill>
            <a:ln w="25400" cap="flat" cmpd="sng">
              <a:solidFill>
                <a:srgbClr val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endParaRPr lang="ar-SA"/>
            </a:p>
          </p:txBody>
        </p:sp>
        <p:sp>
          <p:nvSpPr>
            <p:cNvPr id="30" name="AutoShape 6"/>
            <p:cNvSpPr>
              <a:spLocks noChangeArrowheads="1"/>
            </p:cNvSpPr>
            <p:nvPr/>
          </p:nvSpPr>
          <p:spPr bwMode="auto">
            <a:xfrm>
              <a:off x="0" y="681221"/>
              <a:ext cx="6500858" cy="619292"/>
            </a:xfrm>
            <a:prstGeom prst="roundRect">
              <a:avLst>
                <a:gd name="adj" fmla="val 10000"/>
              </a:avLst>
            </a:prstGeom>
            <a:solidFill>
              <a:schemeClr val="bg1">
                <a:alpha val="0"/>
              </a:schemeClr>
            </a:solidFill>
            <a:ln w="25400" cap="flat" cmpd="sng">
              <a:solidFill>
                <a:srgbClr val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endParaRPr lang="ar-SA"/>
            </a:p>
          </p:txBody>
        </p:sp>
        <p:sp>
          <p:nvSpPr>
            <p:cNvPr id="31" name="Rectangle 7"/>
            <p:cNvSpPr>
              <a:spLocks noChangeArrowheads="1"/>
            </p:cNvSpPr>
            <p:nvPr/>
          </p:nvSpPr>
          <p:spPr bwMode="auto">
            <a:xfrm>
              <a:off x="1362100" y="681221"/>
              <a:ext cx="5138757" cy="619292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6680" tIns="106680" rIns="106680" bIns="106680" anchor="ctr"/>
            <a:lstStyle/>
            <a:p>
              <a:pPr>
                <a:lnSpc>
                  <a:spcPct val="90000"/>
                </a:lnSpc>
                <a:spcAft>
                  <a:spcPct val="35000"/>
                </a:spcAft>
              </a:pPr>
              <a:r>
                <a:rPr lang="en-US" altLang="ar-SA" sz="2800" dirty="0">
                  <a:latin typeface="Century Schoolbook" pitchFamily="18" charset="0"/>
                  <a:sym typeface="Century Schoolbook" pitchFamily="18" charset="0"/>
                </a:rPr>
                <a:t>Architectural Design</a:t>
              </a:r>
              <a:endParaRPr lang="ar-SA" altLang="en-US" sz="2800" dirty="0">
                <a:latin typeface="MS PMincho" pitchFamily="18" charset="-128"/>
                <a:ea typeface="MS PMincho" pitchFamily="18" charset="-128"/>
                <a:sym typeface="MS PMincho" pitchFamily="18" charset="-128"/>
              </a:endParaRPr>
            </a:p>
          </p:txBody>
        </p:sp>
        <p:sp>
          <p:nvSpPr>
            <p:cNvPr id="32" name="AutoShape 8"/>
            <p:cNvSpPr>
              <a:spLocks noChangeArrowheads="1"/>
            </p:cNvSpPr>
            <p:nvPr/>
          </p:nvSpPr>
          <p:spPr bwMode="auto">
            <a:xfrm>
              <a:off x="61929" y="743150"/>
              <a:ext cx="1300171" cy="495433"/>
            </a:xfrm>
            <a:prstGeom prst="roundRect">
              <a:avLst>
                <a:gd name="adj" fmla="val 10000"/>
              </a:avLst>
            </a:prstGeom>
            <a:solidFill>
              <a:schemeClr val="bg1">
                <a:alpha val="0"/>
              </a:schemeClr>
            </a:solidFill>
            <a:ln w="25400" cap="flat" cmpd="sng">
              <a:solidFill>
                <a:srgbClr val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endParaRPr lang="ar-SA"/>
            </a:p>
          </p:txBody>
        </p:sp>
        <p:sp>
          <p:nvSpPr>
            <p:cNvPr id="33" name="AutoShape 9"/>
            <p:cNvSpPr>
              <a:spLocks noChangeArrowheads="1"/>
            </p:cNvSpPr>
            <p:nvPr/>
          </p:nvSpPr>
          <p:spPr bwMode="auto">
            <a:xfrm>
              <a:off x="0" y="1362442"/>
              <a:ext cx="6500858" cy="619292"/>
            </a:xfrm>
            <a:prstGeom prst="roundRect">
              <a:avLst>
                <a:gd name="adj" fmla="val 10000"/>
              </a:avLst>
            </a:prstGeom>
            <a:solidFill>
              <a:schemeClr val="bg1">
                <a:alpha val="0"/>
              </a:schemeClr>
            </a:solidFill>
            <a:ln w="25400" cap="flat" cmpd="sng">
              <a:solidFill>
                <a:srgbClr val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endParaRPr lang="ar-SA"/>
            </a:p>
          </p:txBody>
        </p:sp>
        <p:sp>
          <p:nvSpPr>
            <p:cNvPr id="34" name="Rectangle 10"/>
            <p:cNvSpPr>
              <a:spLocks noChangeArrowheads="1"/>
            </p:cNvSpPr>
            <p:nvPr/>
          </p:nvSpPr>
          <p:spPr bwMode="auto">
            <a:xfrm>
              <a:off x="1470573" y="1998596"/>
              <a:ext cx="5138756" cy="619292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6680" tIns="106680" rIns="106680" bIns="106680" anchor="ctr"/>
            <a:lstStyle/>
            <a:p>
              <a:pPr>
                <a:lnSpc>
                  <a:spcPct val="90000"/>
                </a:lnSpc>
                <a:spcAft>
                  <a:spcPct val="35000"/>
                </a:spcAft>
              </a:pPr>
              <a:r>
                <a:rPr lang="en-US" altLang="ar-SA" sz="2800" dirty="0">
                  <a:latin typeface="Times New Roman" pitchFamily="18" charset="0"/>
                  <a:sym typeface="Times New Roman" pitchFamily="18" charset="0"/>
                </a:rPr>
                <a:t>Environmental Design</a:t>
              </a:r>
              <a:endParaRPr lang="ar-SA" altLang="en-US" sz="2800" dirty="0">
                <a:latin typeface="Times New Roman" pitchFamily="18" charset="0"/>
                <a:sym typeface="Times New Roman" pitchFamily="18" charset="0"/>
              </a:endParaRPr>
            </a:p>
          </p:txBody>
        </p:sp>
        <p:sp>
          <p:nvSpPr>
            <p:cNvPr id="35" name="AutoShape 11"/>
            <p:cNvSpPr>
              <a:spLocks noChangeArrowheads="1"/>
            </p:cNvSpPr>
            <p:nvPr/>
          </p:nvSpPr>
          <p:spPr bwMode="auto">
            <a:xfrm>
              <a:off x="61929" y="1424371"/>
              <a:ext cx="1300171" cy="495433"/>
            </a:xfrm>
            <a:prstGeom prst="roundRect">
              <a:avLst>
                <a:gd name="adj" fmla="val 10000"/>
              </a:avLst>
            </a:prstGeom>
            <a:solidFill>
              <a:schemeClr val="bg1">
                <a:alpha val="0"/>
              </a:schemeClr>
            </a:solidFill>
            <a:ln w="25400" cap="flat" cmpd="sng">
              <a:solidFill>
                <a:srgbClr val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endParaRPr lang="ar-SA"/>
            </a:p>
          </p:txBody>
        </p:sp>
        <p:sp>
          <p:nvSpPr>
            <p:cNvPr id="37" name="Rectangle 13"/>
            <p:cNvSpPr>
              <a:spLocks noChangeArrowheads="1"/>
            </p:cNvSpPr>
            <p:nvPr/>
          </p:nvSpPr>
          <p:spPr bwMode="auto">
            <a:xfrm>
              <a:off x="1470573" y="1388992"/>
              <a:ext cx="5138757" cy="619292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6680" tIns="106680" rIns="106680" bIns="106680" anchor="ctr"/>
            <a:lstStyle/>
            <a:p>
              <a:pPr>
                <a:lnSpc>
                  <a:spcPct val="90000"/>
                </a:lnSpc>
                <a:spcAft>
                  <a:spcPct val="35000"/>
                </a:spcAft>
              </a:pPr>
              <a:r>
                <a:rPr lang="en-US" altLang="ar-SA" sz="2800" dirty="0">
                  <a:latin typeface="Century Schoolbook" pitchFamily="18" charset="0"/>
                  <a:sym typeface="Century Schoolbook" pitchFamily="18" charset="0"/>
                </a:rPr>
                <a:t>Structural Design	</a:t>
              </a:r>
              <a:endParaRPr lang="ar-SA" altLang="en-US" sz="2800" dirty="0">
                <a:latin typeface="MS PMincho" pitchFamily="18" charset="-128"/>
                <a:ea typeface="MS PMincho" pitchFamily="18" charset="-128"/>
                <a:sym typeface="MS PMincho" pitchFamily="18" charset="-128"/>
              </a:endParaRPr>
            </a:p>
          </p:txBody>
        </p:sp>
        <p:sp>
          <p:nvSpPr>
            <p:cNvPr id="38" name="AutoShape 14"/>
            <p:cNvSpPr>
              <a:spLocks noChangeArrowheads="1"/>
            </p:cNvSpPr>
            <p:nvPr/>
          </p:nvSpPr>
          <p:spPr bwMode="auto">
            <a:xfrm>
              <a:off x="61929" y="2105593"/>
              <a:ext cx="1300171" cy="495433"/>
            </a:xfrm>
            <a:prstGeom prst="roundRect">
              <a:avLst>
                <a:gd name="adj" fmla="val 10000"/>
              </a:avLst>
            </a:prstGeom>
            <a:solidFill>
              <a:schemeClr val="bg1">
                <a:alpha val="0"/>
              </a:schemeClr>
            </a:solidFill>
            <a:ln w="25400" cap="flat" cmpd="sng">
              <a:solidFill>
                <a:srgbClr val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endParaRPr lang="ar-SA"/>
            </a:p>
          </p:txBody>
        </p:sp>
        <p:sp>
          <p:nvSpPr>
            <p:cNvPr id="39" name="AutoShape 15"/>
            <p:cNvSpPr>
              <a:spLocks noChangeArrowheads="1"/>
            </p:cNvSpPr>
            <p:nvPr/>
          </p:nvSpPr>
          <p:spPr bwMode="auto">
            <a:xfrm>
              <a:off x="0" y="2724885"/>
              <a:ext cx="6500858" cy="619292"/>
            </a:xfrm>
            <a:prstGeom prst="roundRect">
              <a:avLst>
                <a:gd name="adj" fmla="val 10000"/>
              </a:avLst>
            </a:prstGeom>
            <a:solidFill>
              <a:schemeClr val="bg1">
                <a:alpha val="0"/>
              </a:schemeClr>
            </a:solidFill>
            <a:ln w="25400" cap="flat" cmpd="sng">
              <a:solidFill>
                <a:srgbClr val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endParaRPr lang="ar-SA"/>
            </a:p>
          </p:txBody>
        </p:sp>
        <p:sp>
          <p:nvSpPr>
            <p:cNvPr id="40" name="Rectangle 16"/>
            <p:cNvSpPr>
              <a:spLocks noChangeArrowheads="1"/>
            </p:cNvSpPr>
            <p:nvPr/>
          </p:nvSpPr>
          <p:spPr bwMode="auto">
            <a:xfrm>
              <a:off x="1524010" y="4038628"/>
              <a:ext cx="5138757" cy="619292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106680" tIns="106680" rIns="106680" bIns="106680" anchor="ctr"/>
            <a:lstStyle/>
            <a:p>
              <a:pPr>
                <a:lnSpc>
                  <a:spcPct val="90000"/>
                </a:lnSpc>
                <a:spcAft>
                  <a:spcPct val="35000"/>
                </a:spcAft>
              </a:pPr>
              <a:r>
                <a:rPr lang="en-US" altLang="ar-SA" sz="2800" dirty="0">
                  <a:latin typeface="Century Schoolbook" pitchFamily="18" charset="0"/>
                  <a:sym typeface="Century Schoolbook" pitchFamily="18" charset="0"/>
                </a:rPr>
                <a:t>Electrical Design	</a:t>
              </a:r>
              <a:endParaRPr lang="ar-SA" altLang="en-US" sz="2800" dirty="0">
                <a:latin typeface="MS PMincho" pitchFamily="18" charset="-128"/>
                <a:ea typeface="MS PMincho" pitchFamily="18" charset="-128"/>
                <a:sym typeface="MS PMincho" pitchFamily="18" charset="-128"/>
              </a:endParaRPr>
            </a:p>
          </p:txBody>
        </p:sp>
        <p:sp>
          <p:nvSpPr>
            <p:cNvPr id="41" name="AutoShape 17"/>
            <p:cNvSpPr>
              <a:spLocks noChangeArrowheads="1"/>
            </p:cNvSpPr>
            <p:nvPr/>
          </p:nvSpPr>
          <p:spPr bwMode="auto">
            <a:xfrm>
              <a:off x="61929" y="2786814"/>
              <a:ext cx="1300171" cy="495433"/>
            </a:xfrm>
            <a:prstGeom prst="roundRect">
              <a:avLst>
                <a:gd name="adj" fmla="val 10000"/>
              </a:avLst>
            </a:prstGeom>
            <a:solidFill>
              <a:schemeClr val="bg1">
                <a:alpha val="0"/>
              </a:schemeClr>
            </a:solidFill>
            <a:ln w="25400" cap="flat" cmpd="sng">
              <a:solidFill>
                <a:srgbClr val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endParaRPr lang="ar-SA"/>
            </a:p>
          </p:txBody>
        </p:sp>
        <p:sp>
          <p:nvSpPr>
            <p:cNvPr id="42" name="AutoShape 18"/>
            <p:cNvSpPr>
              <a:spLocks noChangeArrowheads="1"/>
            </p:cNvSpPr>
            <p:nvPr/>
          </p:nvSpPr>
          <p:spPr bwMode="auto">
            <a:xfrm>
              <a:off x="0" y="3406106"/>
              <a:ext cx="6500858" cy="619292"/>
            </a:xfrm>
            <a:prstGeom prst="roundRect">
              <a:avLst>
                <a:gd name="adj" fmla="val 10000"/>
              </a:avLst>
            </a:prstGeom>
            <a:solidFill>
              <a:schemeClr val="bg1">
                <a:alpha val="0"/>
              </a:schemeClr>
            </a:solidFill>
            <a:ln w="25400" cap="flat" cmpd="sng">
              <a:solidFill>
                <a:srgbClr val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endParaRPr lang="ar-SA"/>
            </a:p>
          </p:txBody>
        </p:sp>
        <p:sp>
          <p:nvSpPr>
            <p:cNvPr id="44" name="AutoShape 20"/>
            <p:cNvSpPr>
              <a:spLocks noChangeArrowheads="1"/>
            </p:cNvSpPr>
            <p:nvPr/>
          </p:nvSpPr>
          <p:spPr bwMode="auto">
            <a:xfrm>
              <a:off x="61929" y="3468035"/>
              <a:ext cx="1300171" cy="495434"/>
            </a:xfrm>
            <a:prstGeom prst="roundRect">
              <a:avLst>
                <a:gd name="adj" fmla="val 10000"/>
              </a:avLst>
            </a:prstGeom>
            <a:solidFill>
              <a:schemeClr val="bg1">
                <a:alpha val="0"/>
              </a:schemeClr>
            </a:solidFill>
            <a:ln w="25400" cap="flat" cmpd="sng">
              <a:solidFill>
                <a:srgbClr val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endParaRPr lang="ar-SA"/>
            </a:p>
          </p:txBody>
        </p:sp>
        <p:sp>
          <p:nvSpPr>
            <p:cNvPr id="45" name="AutoShape 21"/>
            <p:cNvSpPr>
              <a:spLocks noChangeArrowheads="1"/>
            </p:cNvSpPr>
            <p:nvPr/>
          </p:nvSpPr>
          <p:spPr bwMode="auto">
            <a:xfrm>
              <a:off x="-228602" y="4191030"/>
              <a:ext cx="6500858" cy="619292"/>
            </a:xfrm>
            <a:prstGeom prst="roundRect">
              <a:avLst>
                <a:gd name="adj" fmla="val 10000"/>
              </a:avLst>
            </a:prstGeom>
            <a:solidFill>
              <a:schemeClr val="bg1">
                <a:alpha val="0"/>
              </a:schemeClr>
            </a:solidFill>
            <a:ln w="25400" cap="flat" cmpd="sng">
              <a:solidFill>
                <a:srgbClr val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endParaRPr lang="ar-SA"/>
            </a:p>
          </p:txBody>
        </p:sp>
        <p:sp>
          <p:nvSpPr>
            <p:cNvPr id="47" name="AutoShape 23"/>
            <p:cNvSpPr>
              <a:spLocks noChangeArrowheads="1"/>
            </p:cNvSpPr>
            <p:nvPr/>
          </p:nvSpPr>
          <p:spPr bwMode="auto">
            <a:xfrm>
              <a:off x="61929" y="4149257"/>
              <a:ext cx="1300171" cy="495433"/>
            </a:xfrm>
            <a:prstGeom prst="roundRect">
              <a:avLst>
                <a:gd name="adj" fmla="val 10000"/>
              </a:avLst>
            </a:prstGeom>
            <a:solidFill>
              <a:schemeClr val="bg1">
                <a:alpha val="0"/>
              </a:schemeClr>
            </a:solidFill>
            <a:ln w="25400" cap="flat" cmpd="sng">
              <a:solidFill>
                <a:srgbClr val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endParaRPr lang="ar-SA"/>
            </a:p>
          </p:txBody>
        </p:sp>
      </p:grpSp>
      <p:sp>
        <p:nvSpPr>
          <p:cNvPr id="48" name="AutoShape 27"/>
          <p:cNvSpPr>
            <a:spLocks noChangeArrowheads="1"/>
          </p:cNvSpPr>
          <p:nvPr/>
        </p:nvSpPr>
        <p:spPr bwMode="auto">
          <a:xfrm flipH="1">
            <a:off x="1396333" y="1600362"/>
            <a:ext cx="431800" cy="431800"/>
          </a:xfrm>
          <a:prstGeom prst="smileyFace">
            <a:avLst>
              <a:gd name="adj" fmla="val 4653"/>
            </a:avLst>
          </a:prstGeom>
          <a:solidFill>
            <a:srgbClr val="008000"/>
          </a:solidFill>
          <a:ln w="9525" cap="flat" cmpd="sng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ar-SA"/>
          </a:p>
        </p:txBody>
      </p:sp>
      <p:sp>
        <p:nvSpPr>
          <p:cNvPr id="49" name="AutoShape 28"/>
          <p:cNvSpPr>
            <a:spLocks noChangeArrowheads="1"/>
          </p:cNvSpPr>
          <p:nvPr/>
        </p:nvSpPr>
        <p:spPr bwMode="auto">
          <a:xfrm flipH="1">
            <a:off x="1368883" y="3588876"/>
            <a:ext cx="431800" cy="431800"/>
          </a:xfrm>
          <a:prstGeom prst="smileyFace">
            <a:avLst>
              <a:gd name="adj" fmla="val -4653"/>
            </a:avLst>
          </a:prstGeom>
          <a:solidFill>
            <a:srgbClr val="993300"/>
          </a:solidFill>
          <a:ln w="9525" cap="flat" cmpd="sng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ar-SA"/>
          </a:p>
        </p:txBody>
      </p:sp>
      <p:sp>
        <p:nvSpPr>
          <p:cNvPr id="50" name="AutoShape 28"/>
          <p:cNvSpPr>
            <a:spLocks noChangeArrowheads="1"/>
          </p:cNvSpPr>
          <p:nvPr/>
        </p:nvSpPr>
        <p:spPr bwMode="auto">
          <a:xfrm flipH="1">
            <a:off x="1368883" y="2266882"/>
            <a:ext cx="431800" cy="431800"/>
          </a:xfrm>
          <a:prstGeom prst="smileyFace">
            <a:avLst>
              <a:gd name="adj" fmla="val -4653"/>
            </a:avLst>
          </a:prstGeom>
          <a:solidFill>
            <a:srgbClr val="993300"/>
          </a:solidFill>
          <a:ln w="9525" cap="flat" cmpd="sng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ar-SA"/>
          </a:p>
        </p:txBody>
      </p:sp>
      <p:sp>
        <p:nvSpPr>
          <p:cNvPr id="51" name="AutoShape 28"/>
          <p:cNvSpPr>
            <a:spLocks noChangeArrowheads="1"/>
          </p:cNvSpPr>
          <p:nvPr/>
        </p:nvSpPr>
        <p:spPr bwMode="auto">
          <a:xfrm flipH="1">
            <a:off x="1396333" y="5084255"/>
            <a:ext cx="431800" cy="431800"/>
          </a:xfrm>
          <a:prstGeom prst="smileyFace">
            <a:avLst>
              <a:gd name="adj" fmla="val -4653"/>
            </a:avLst>
          </a:prstGeom>
          <a:solidFill>
            <a:srgbClr val="993300"/>
          </a:solidFill>
          <a:ln w="9525" cap="flat" cmpd="sng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ar-SA"/>
          </a:p>
        </p:txBody>
      </p:sp>
      <p:sp>
        <p:nvSpPr>
          <p:cNvPr id="52" name="AutoShape 27"/>
          <p:cNvSpPr>
            <a:spLocks noChangeArrowheads="1"/>
          </p:cNvSpPr>
          <p:nvPr/>
        </p:nvSpPr>
        <p:spPr bwMode="auto">
          <a:xfrm flipH="1">
            <a:off x="1368883" y="2962794"/>
            <a:ext cx="431800" cy="431800"/>
          </a:xfrm>
          <a:prstGeom prst="smileyFace">
            <a:avLst>
              <a:gd name="adj" fmla="val 4653"/>
            </a:avLst>
          </a:prstGeom>
          <a:solidFill>
            <a:srgbClr val="008000"/>
          </a:solidFill>
          <a:ln w="9525" cap="flat" cmpd="sng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ar-SA"/>
          </a:p>
        </p:txBody>
      </p:sp>
      <p:sp>
        <p:nvSpPr>
          <p:cNvPr id="53" name="AutoShape 27"/>
          <p:cNvSpPr>
            <a:spLocks noChangeArrowheads="1"/>
          </p:cNvSpPr>
          <p:nvPr/>
        </p:nvSpPr>
        <p:spPr bwMode="auto">
          <a:xfrm flipH="1">
            <a:off x="1396333" y="4357042"/>
            <a:ext cx="431800" cy="431800"/>
          </a:xfrm>
          <a:prstGeom prst="smileyFace">
            <a:avLst>
              <a:gd name="adj" fmla="val 4653"/>
            </a:avLst>
          </a:prstGeom>
          <a:solidFill>
            <a:srgbClr val="008000"/>
          </a:solidFill>
          <a:ln w="9525" cap="flat" cmpd="sng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ar-SA"/>
          </a:p>
        </p:txBody>
      </p:sp>
      <p:sp>
        <p:nvSpPr>
          <p:cNvPr id="55" name="Rectangle 16"/>
          <p:cNvSpPr>
            <a:spLocks noChangeArrowheads="1"/>
          </p:cNvSpPr>
          <p:nvPr/>
        </p:nvSpPr>
        <p:spPr bwMode="auto">
          <a:xfrm>
            <a:off x="2133600" y="4953000"/>
            <a:ext cx="5138721" cy="61928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06680" tIns="106680" rIns="106680" bIns="106680" anchor="ctr"/>
          <a:lstStyle/>
          <a:p>
            <a:pPr>
              <a:lnSpc>
                <a:spcPct val="90000"/>
              </a:lnSpc>
              <a:spcAft>
                <a:spcPct val="35000"/>
              </a:spcAft>
            </a:pPr>
            <a:r>
              <a:rPr lang="en-US" altLang="ar-SA" sz="2800" dirty="0" smtClean="0">
                <a:latin typeface="Century Schoolbook" pitchFamily="18" charset="0"/>
                <a:sym typeface="Century Schoolbook" pitchFamily="18" charset="0"/>
              </a:rPr>
              <a:t>Fire system </a:t>
            </a:r>
            <a:r>
              <a:rPr lang="en-US" altLang="ar-SA" sz="2800" dirty="0">
                <a:latin typeface="Century Schoolbook" pitchFamily="18" charset="0"/>
                <a:sym typeface="Century Schoolbook" pitchFamily="18" charset="0"/>
              </a:rPr>
              <a:t>Design	</a:t>
            </a:r>
            <a:endParaRPr lang="ar-SA" altLang="en-US" sz="2800" dirty="0">
              <a:latin typeface="MS PMincho" pitchFamily="18" charset="-128"/>
              <a:ea typeface="MS PMincho" pitchFamily="18" charset="-128"/>
              <a:sym typeface="MS PMincho" pitchFamily="18" charset="-128"/>
            </a:endParaRPr>
          </a:p>
        </p:txBody>
      </p:sp>
      <p:sp>
        <p:nvSpPr>
          <p:cNvPr id="56" name="AutoShape 27"/>
          <p:cNvSpPr>
            <a:spLocks noChangeArrowheads="1"/>
          </p:cNvSpPr>
          <p:nvPr/>
        </p:nvSpPr>
        <p:spPr bwMode="auto">
          <a:xfrm flipH="1">
            <a:off x="1396333" y="5749590"/>
            <a:ext cx="431800" cy="431800"/>
          </a:xfrm>
          <a:prstGeom prst="smileyFace">
            <a:avLst>
              <a:gd name="adj" fmla="val 4653"/>
            </a:avLst>
          </a:prstGeom>
          <a:solidFill>
            <a:srgbClr val="008000"/>
          </a:solidFill>
          <a:ln w="9525" cap="flat" cmpd="sng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ar-SA"/>
          </a:p>
        </p:txBody>
      </p:sp>
      <p:sp>
        <p:nvSpPr>
          <p:cNvPr id="57" name="Rectangle 16"/>
          <p:cNvSpPr>
            <a:spLocks noChangeArrowheads="1"/>
          </p:cNvSpPr>
          <p:nvPr/>
        </p:nvSpPr>
        <p:spPr bwMode="auto">
          <a:xfrm>
            <a:off x="2133600" y="6238712"/>
            <a:ext cx="5138721" cy="61928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06680" tIns="106680" rIns="106680" bIns="106680" anchor="ctr"/>
          <a:lstStyle/>
          <a:p>
            <a:pPr>
              <a:lnSpc>
                <a:spcPct val="90000"/>
              </a:lnSpc>
              <a:spcAft>
                <a:spcPct val="35000"/>
              </a:spcAft>
            </a:pPr>
            <a:r>
              <a:rPr lang="en-US" altLang="ar-SA" sz="2800" dirty="0" smtClean="0">
                <a:latin typeface="Century Schoolbook" pitchFamily="18" charset="0"/>
                <a:sym typeface="Century Schoolbook" pitchFamily="18" charset="0"/>
              </a:rPr>
              <a:t>Cost estimation</a:t>
            </a:r>
            <a:endParaRPr lang="ar-SA" altLang="en-US" sz="2800" dirty="0">
              <a:latin typeface="MS PMincho" pitchFamily="18" charset="-128"/>
              <a:ea typeface="MS PMincho" pitchFamily="18" charset="-128"/>
              <a:sym typeface="MS PMincho" pitchFamily="18" charset="-128"/>
            </a:endParaRPr>
          </a:p>
        </p:txBody>
      </p:sp>
      <p:sp>
        <p:nvSpPr>
          <p:cNvPr id="58" name="AutoShape 28"/>
          <p:cNvSpPr>
            <a:spLocks noChangeArrowheads="1"/>
          </p:cNvSpPr>
          <p:nvPr/>
        </p:nvSpPr>
        <p:spPr bwMode="auto">
          <a:xfrm flipH="1">
            <a:off x="1416385" y="6348527"/>
            <a:ext cx="431800" cy="431800"/>
          </a:xfrm>
          <a:prstGeom prst="smileyFace">
            <a:avLst>
              <a:gd name="adj" fmla="val -4653"/>
            </a:avLst>
          </a:prstGeom>
          <a:solidFill>
            <a:srgbClr val="993300"/>
          </a:solidFill>
          <a:ln w="9525" cap="flat" cmpd="sng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ar-SA"/>
          </a:p>
        </p:txBody>
      </p:sp>
      <p:sp>
        <p:nvSpPr>
          <p:cNvPr id="54" name="Rectangle 19"/>
          <p:cNvSpPr>
            <a:spLocks noChangeArrowheads="1"/>
          </p:cNvSpPr>
          <p:nvPr/>
        </p:nvSpPr>
        <p:spPr bwMode="auto">
          <a:xfrm>
            <a:off x="2133600" y="4191000"/>
            <a:ext cx="5138721" cy="61928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06680" tIns="106680" rIns="106680" bIns="106680" anchor="ctr"/>
          <a:lstStyle/>
          <a:p>
            <a:pPr>
              <a:lnSpc>
                <a:spcPct val="90000"/>
              </a:lnSpc>
              <a:spcAft>
                <a:spcPct val="35000"/>
              </a:spcAft>
            </a:pPr>
            <a:r>
              <a:rPr lang="en-US" altLang="ar-SA" sz="2800" dirty="0" smtClean="0">
                <a:latin typeface="Century Schoolbook" pitchFamily="18" charset="0"/>
                <a:sym typeface="Century Schoolbook" pitchFamily="18" charset="0"/>
              </a:rPr>
              <a:t>Mechanical Design</a:t>
            </a:r>
            <a:endParaRPr lang="ar-SA" altLang="en-US" sz="2800" dirty="0">
              <a:latin typeface="MS PMincho" pitchFamily="18" charset="-128"/>
              <a:ea typeface="MS PMincho" pitchFamily="18" charset="-128"/>
              <a:sym typeface="MS PMincho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18225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28"/>
          <a:stretch>
            <a:fillRect/>
          </a:stretch>
        </p:blipFill>
        <p:spPr>
          <a:xfrm>
            <a:off x="0" y="1447800"/>
            <a:ext cx="7805934" cy="4648200"/>
          </a:xfrm>
          <a:prstGeom prst="rect">
            <a:avLst/>
          </a:prstGeom>
        </p:spPr>
      </p:pic>
      <p:sp>
        <p:nvSpPr>
          <p:cNvPr id="9" name="مربع نص 8"/>
          <p:cNvSpPr txBox="1"/>
          <p:nvPr/>
        </p:nvSpPr>
        <p:spPr>
          <a:xfrm>
            <a:off x="3352800" y="6096000"/>
            <a:ext cx="2031325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Section D-D</a:t>
            </a:r>
            <a:endParaRPr lang="ar-SA" sz="2800" b="1" i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609600" y="457200"/>
            <a:ext cx="266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Andalus" pitchFamily="18" charset="-78"/>
                <a:cs typeface="Andalus" pitchFamily="18" charset="-78"/>
              </a:rPr>
              <a:t>The Sections :-</a:t>
            </a:r>
            <a:endParaRPr lang="en-US" sz="3200" b="1" dirty="0">
              <a:solidFill>
                <a:schemeClr val="tx2">
                  <a:lumMod val="75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84968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عنوان 7"/>
          <p:cNvSpPr>
            <a:spLocks noGrp="1"/>
          </p:cNvSpPr>
          <p:nvPr>
            <p:ph type="title"/>
          </p:nvPr>
        </p:nvSpPr>
        <p:spPr>
          <a:xfrm>
            <a:off x="381000" y="685800"/>
            <a:ext cx="8229600" cy="990600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5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tructural </a:t>
            </a:r>
            <a:r>
              <a:rPr lang="en-US" sz="5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5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esign </a:t>
            </a:r>
            <a:endParaRPr lang="en-US" sz="5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acer\Downloads\images (4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09600" y="2057400"/>
            <a:ext cx="6477000" cy="416378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Design data :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304800" y="1143000"/>
          <a:ext cx="7391400" cy="45969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3800"/>
                <a:gridCol w="2463800"/>
                <a:gridCol w="2463800"/>
              </a:tblGrid>
              <a:tr h="993346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Concrete</a:t>
                      </a:r>
                      <a:r>
                        <a:rPr lang="en-US" sz="2000" b="1" baseline="0" dirty="0" smtClean="0">
                          <a:solidFill>
                            <a:schemeClr val="tx1"/>
                          </a:solidFill>
                        </a:rPr>
                        <a:t> compressive strength 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f’c =</a:t>
                      </a:r>
                      <a:r>
                        <a:rPr lang="en-US" sz="20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28 Mpa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Slab . beam , shear wall . tie</a:t>
                      </a:r>
                      <a:r>
                        <a:rPr lang="en-US" sz="2000" b="1" baseline="0" dirty="0" smtClean="0">
                          <a:solidFill>
                            <a:schemeClr val="tx1"/>
                          </a:solidFill>
                        </a:rPr>
                        <a:t> beam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993346"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f’c= 48</a:t>
                      </a:r>
                      <a:r>
                        <a:rPr lang="en-US" sz="2000" b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Mpa 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Columns</a:t>
                      </a:r>
                      <a:r>
                        <a:rPr lang="en-US" sz="2000" b="1" baseline="0" dirty="0" smtClean="0">
                          <a:solidFill>
                            <a:schemeClr val="tx1"/>
                          </a:solidFill>
                        </a:rPr>
                        <a:t> , and footing </a:t>
                      </a:r>
                    </a:p>
                    <a:p>
                      <a:pPr algn="ctr"/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752535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Yielding strength of steel 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Fy = 420 Mpa</a:t>
                      </a:r>
                      <a:r>
                        <a:rPr lang="en-US" sz="20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978296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Bearing capacity of soil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250 KN/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2000" b="1" baseline="30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Soil profile is</a:t>
                      </a:r>
                      <a:r>
                        <a:rPr lang="en-US" sz="2000" b="1" baseline="0" dirty="0" smtClean="0">
                          <a:solidFill>
                            <a:schemeClr val="tx1"/>
                          </a:solidFill>
                        </a:rPr>
                        <a:t> SD.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854477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Load</a:t>
                      </a:r>
                      <a:r>
                        <a:rPr lang="en-US" sz="20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Super imposed dead load=5</a:t>
                      </a:r>
                      <a:r>
                        <a:rPr lang="en-US" sz="2000" b="1" baseline="0" dirty="0" smtClean="0">
                          <a:solidFill>
                            <a:schemeClr val="tx1"/>
                          </a:solidFill>
                        </a:rPr>
                        <a:t> KN/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2000" b="1" baseline="30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Live</a:t>
                      </a:r>
                      <a:r>
                        <a:rPr lang="en-US" sz="2000" b="1" baseline="0" dirty="0" smtClean="0">
                          <a:solidFill>
                            <a:schemeClr val="tx1"/>
                          </a:solidFill>
                        </a:rPr>
                        <a:t> load = 5 KN/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2000" b="1" baseline="30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28600" y="1295400"/>
            <a:ext cx="7696200" cy="54196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مربع نص 3"/>
          <p:cNvSpPr txBox="1"/>
          <p:nvPr/>
        </p:nvSpPr>
        <p:spPr>
          <a:xfrm>
            <a:off x="914400" y="533400"/>
            <a:ext cx="6705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Andalus" pitchFamily="18" charset="-78"/>
                <a:cs typeface="Andalus" pitchFamily="18" charset="-78"/>
              </a:rPr>
              <a:t>The building of our project consists of eight blocks . we design block A with fully Structural Design 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 descr="88888888888.pn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5800" y="1524000"/>
            <a:ext cx="6858000" cy="5008563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914400" y="685800"/>
            <a:ext cx="47244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Slab model for block A :-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7239000" cy="838200"/>
          </a:xfrm>
        </p:spPr>
        <p:txBody>
          <a:bodyPr>
            <a:normAutofit/>
          </a:bodyPr>
          <a:lstStyle/>
          <a:p>
            <a:pPr marL="342900" indent="-342900" rtl="0"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 way solid slab details 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0" y="1524000"/>
            <a:ext cx="837149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70560"/>
          </a:xfrm>
        </p:spPr>
        <p:txBody>
          <a:bodyPr>
            <a:normAutofit/>
          </a:bodyPr>
          <a:lstStyle/>
          <a:p>
            <a:pPr marL="285750" indent="-285750" rtl="0">
              <a:buFont typeface="Wingdings" panose="05000000000000000000" pitchFamily="2" charset="2"/>
              <a:buChar char="q"/>
            </a:pP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Check Model.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219200"/>
            <a:ext cx="7239000" cy="4846320"/>
          </a:xfrm>
        </p:spPr>
        <p:txBody>
          <a:bodyPr>
            <a:normAutofit/>
          </a:bodyPr>
          <a:lstStyle/>
          <a:p>
            <a:pPr algn="l" rtl="0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Compatibility check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صورة 3" descr="88888888888.png"/>
          <p:cNvPicPr/>
          <p:nvPr/>
        </p:nvPicPr>
        <p:blipFill>
          <a:blip r:embed="rId2" cstate="print"/>
          <a:srcRect l="3077" t="4087"/>
          <a:stretch>
            <a:fillRect/>
          </a:stretch>
        </p:blipFill>
        <p:spPr>
          <a:xfrm>
            <a:off x="381000" y="1905000"/>
            <a:ext cx="7239000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7239000" cy="1143000"/>
          </a:xfrm>
        </p:spPr>
        <p:txBody>
          <a:bodyPr>
            <a:normAutofit/>
          </a:bodyPr>
          <a:lstStyle/>
          <a:p>
            <a:pPr marL="285750" indent="-285750" rtl="0">
              <a:buFont typeface="Wingdings" panose="05000000000000000000" pitchFamily="2" charset="2"/>
              <a:buChar char="q"/>
            </a:pP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Equilibrium Check  &gt; ok </a:t>
            </a:r>
            <a:b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5395365"/>
              </p:ext>
            </p:extLst>
          </p:nvPr>
        </p:nvGraphicFramePr>
        <p:xfrm>
          <a:off x="457200" y="1609724"/>
          <a:ext cx="7391400" cy="372771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905000"/>
                <a:gridCol w="1295400"/>
                <a:gridCol w="1600200"/>
                <a:gridCol w="1295400"/>
                <a:gridCol w="1295400"/>
              </a:tblGrid>
              <a:tr h="994042">
                <a:tc>
                  <a:txBody>
                    <a:bodyPr/>
                    <a:lstStyle/>
                    <a:p>
                      <a:pPr algn="ctr" rtl="0"/>
                      <a:r>
                        <a:rPr lang="en-US" sz="1800" kern="1200" dirty="0" smtClean="0"/>
                        <a:t>Equilibrium from</a:t>
                      </a:r>
                      <a:endParaRPr lang="en-US" dirty="0"/>
                    </a:p>
                  </a:txBody>
                  <a:tcPr marL="80433" marR="80433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kern="1200" dirty="0" smtClean="0"/>
                        <a:t>Manual </a:t>
                      </a:r>
                      <a:endParaRPr lang="en-US" dirty="0"/>
                    </a:p>
                  </a:txBody>
                  <a:tcPr marL="80433" marR="80433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dirty="0" smtClean="0"/>
                        <a:t>SAP</a:t>
                      </a:r>
                      <a:endParaRPr lang="en-US" dirty="0"/>
                    </a:p>
                  </a:txBody>
                  <a:tcPr marL="80433" marR="80433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kern="1200" dirty="0" smtClean="0"/>
                        <a:t>The error  %</a:t>
                      </a:r>
                      <a:endParaRPr lang="en-US" dirty="0"/>
                    </a:p>
                  </a:txBody>
                  <a:tcPr marL="80433" marR="80433"/>
                </a:tc>
                <a:tc>
                  <a:txBody>
                    <a:bodyPr/>
                    <a:lstStyle/>
                    <a:p>
                      <a:pPr algn="ctr" rtl="0"/>
                      <a:endParaRPr lang="en-US" dirty="0"/>
                    </a:p>
                  </a:txBody>
                  <a:tcPr marL="80433" marR="80433"/>
                </a:tc>
              </a:tr>
              <a:tr h="575913">
                <a:tc>
                  <a:txBody>
                    <a:bodyPr/>
                    <a:lstStyle/>
                    <a:p>
                      <a:pPr algn="ctr" rtl="0"/>
                      <a:r>
                        <a:rPr lang="en-US" sz="1800" kern="1200" dirty="0" smtClean="0"/>
                        <a:t>live load </a:t>
                      </a:r>
                      <a:endParaRPr lang="en-US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80433" marR="80433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kern="1200" dirty="0" smtClean="0"/>
                        <a:t>7768 KN</a:t>
                      </a:r>
                      <a:endParaRPr lang="en-US" dirty="0"/>
                    </a:p>
                  </a:txBody>
                  <a:tcPr marL="80433" marR="80433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kern="1200" dirty="0" smtClean="0"/>
                        <a:t>7786.23 KN </a:t>
                      </a:r>
                      <a:endParaRPr lang="en-US" dirty="0"/>
                    </a:p>
                  </a:txBody>
                  <a:tcPr marL="80433" marR="80433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kern="1200" dirty="0" smtClean="0"/>
                        <a:t>1.48 % </a:t>
                      </a:r>
                      <a:endParaRPr lang="en-US" dirty="0"/>
                    </a:p>
                  </a:txBody>
                  <a:tcPr marL="80433" marR="80433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kern="1200" dirty="0" smtClean="0"/>
                        <a:t>accepted </a:t>
                      </a:r>
                      <a:endParaRPr lang="en-US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80433" marR="80433"/>
                </a:tc>
              </a:tr>
              <a:tr h="116372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 super imposed dead  load </a:t>
                      </a:r>
                    </a:p>
                    <a:p>
                      <a:pPr algn="ctr" rtl="0"/>
                      <a:endParaRPr lang="en-US" dirty="0"/>
                    </a:p>
                  </a:txBody>
                  <a:tcPr marL="80433" marR="80433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kern="1200" dirty="0" smtClean="0"/>
                        <a:t>15286   KN</a:t>
                      </a:r>
                      <a:endParaRPr lang="en-US" dirty="0"/>
                    </a:p>
                  </a:txBody>
                  <a:tcPr marL="80433" marR="80433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kern="1200" dirty="0" smtClean="0"/>
                        <a:t>15298.83 KN </a:t>
                      </a:r>
                      <a:endParaRPr lang="en-US" dirty="0"/>
                    </a:p>
                  </a:txBody>
                  <a:tcPr marL="80433" marR="80433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kern="1200" dirty="0" smtClean="0"/>
                        <a:t>1  % </a:t>
                      </a:r>
                      <a:endParaRPr lang="en-US" dirty="0"/>
                    </a:p>
                  </a:txBody>
                  <a:tcPr marL="80433" marR="80433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kern="1200" dirty="0" smtClean="0"/>
                        <a:t>accepted </a:t>
                      </a:r>
                      <a:endParaRPr lang="en-US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80433" marR="80433"/>
                </a:tc>
              </a:tr>
              <a:tr h="99404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 dead  load</a:t>
                      </a:r>
                    </a:p>
                    <a:p>
                      <a:pPr algn="ctr" rtl="0"/>
                      <a:endParaRPr lang="en-US" dirty="0"/>
                    </a:p>
                  </a:txBody>
                  <a:tcPr marL="80433" marR="80433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21610.7 KN</a:t>
                      </a:r>
                    </a:p>
                    <a:p>
                      <a:pPr algn="ctr" rtl="0"/>
                      <a:endParaRPr lang="en-US" dirty="0"/>
                    </a:p>
                  </a:txBody>
                  <a:tcPr marL="80433" marR="80433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kern="1200" dirty="0" smtClean="0"/>
                        <a:t>20989.9 KN </a:t>
                      </a:r>
                      <a:endParaRPr lang="en-US" dirty="0"/>
                    </a:p>
                  </a:txBody>
                  <a:tcPr marL="80433" marR="80433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kern="1200" dirty="0" smtClean="0"/>
                        <a:t>2.8  % </a:t>
                      </a:r>
                      <a:endParaRPr lang="en-US" dirty="0"/>
                    </a:p>
                  </a:txBody>
                  <a:tcPr marL="80433" marR="80433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1800" kern="1200" dirty="0" smtClean="0"/>
                        <a:t>accepted </a:t>
                      </a:r>
                      <a:endParaRPr lang="en-US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marL="80433" marR="80433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42900" lvl="0" indent="-342900" rtl="0">
              <a:buFont typeface="Wingdings" panose="05000000000000000000" pitchFamily="2" charset="2"/>
              <a:buChar char="q"/>
            </a:pP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Stress – Strain Check: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2746088"/>
              </p:ext>
            </p:extLst>
          </p:nvPr>
        </p:nvGraphicFramePr>
        <p:xfrm>
          <a:off x="457200" y="1609723"/>
          <a:ext cx="7239000" cy="334327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47800"/>
                <a:gridCol w="1447800"/>
                <a:gridCol w="1447800"/>
                <a:gridCol w="1447800"/>
                <a:gridCol w="1447800"/>
              </a:tblGrid>
              <a:tr h="83581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80433" marR="80433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Manual result </a:t>
                      </a:r>
                      <a:endParaRPr lang="en-US" dirty="0"/>
                    </a:p>
                  </a:txBody>
                  <a:tcPr marL="80433" marR="80433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SAP</a:t>
                      </a:r>
                      <a:r>
                        <a:rPr lang="en-US" baseline="0" dirty="0" smtClean="0"/>
                        <a:t> result </a:t>
                      </a:r>
                      <a:endParaRPr lang="en-US" dirty="0"/>
                    </a:p>
                  </a:txBody>
                  <a:tcPr marL="80433" marR="80433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Error %</a:t>
                      </a:r>
                      <a:endParaRPr lang="en-US" dirty="0"/>
                    </a:p>
                  </a:txBody>
                  <a:tcPr marL="80433" marR="80433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80433" marR="80433"/>
                </a:tc>
              </a:tr>
              <a:tr h="835819">
                <a:tc>
                  <a:txBody>
                    <a:bodyPr/>
                    <a:lstStyle/>
                    <a:p>
                      <a:r>
                        <a:rPr lang="en-US" dirty="0" smtClean="0"/>
                        <a:t>For</a:t>
                      </a:r>
                      <a:r>
                        <a:rPr lang="en-US" baseline="0" dirty="0" smtClean="0"/>
                        <a:t> the slab </a:t>
                      </a:r>
                      <a:endParaRPr lang="en-US" dirty="0"/>
                    </a:p>
                  </a:txBody>
                  <a:tcPr marL="80433" marR="8043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10   (KN.m)</a:t>
                      </a:r>
                    </a:p>
                    <a:p>
                      <a:endParaRPr lang="en-US" dirty="0"/>
                    </a:p>
                  </a:txBody>
                  <a:tcPr marL="80433" marR="80433"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/>
                        <a:t>9.7 (KN.m)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0433" marR="80433"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/>
                        <a:t>3.09 % </a:t>
                      </a:r>
                      <a:endParaRPr lang="en-US" dirty="0"/>
                    </a:p>
                  </a:txBody>
                  <a:tcPr marL="80433" marR="80433"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/>
                        <a:t>acceptable</a:t>
                      </a:r>
                      <a:endParaRPr lang="en-US" dirty="0"/>
                    </a:p>
                  </a:txBody>
                  <a:tcPr marL="80433" marR="80433"/>
                </a:tc>
              </a:tr>
              <a:tr h="835819">
                <a:tc>
                  <a:txBody>
                    <a:bodyPr/>
                    <a:lstStyle/>
                    <a:p>
                      <a:r>
                        <a:rPr lang="en-US" sz="1800" kern="1200" dirty="0" smtClean="0"/>
                        <a:t>the beam</a:t>
                      </a:r>
                      <a:endParaRPr lang="en-US" dirty="0"/>
                    </a:p>
                  </a:txBody>
                  <a:tcPr marL="80433" marR="80433"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/>
                        <a:t>87.34  KN.m </a:t>
                      </a:r>
                      <a:endParaRPr lang="en-US" dirty="0"/>
                    </a:p>
                  </a:txBody>
                  <a:tcPr marL="80433" marR="80433"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/>
                        <a:t>130.3  KN.m</a:t>
                      </a:r>
                      <a:endParaRPr lang="en-US" dirty="0"/>
                    </a:p>
                  </a:txBody>
                  <a:tcPr marL="80433" marR="80433"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/>
                        <a:t>3.2  %</a:t>
                      </a:r>
                      <a:br>
                        <a:rPr lang="en-US" sz="1800" kern="1200" dirty="0" smtClean="0"/>
                      </a:br>
                      <a:endParaRPr lang="en-US" dirty="0"/>
                    </a:p>
                  </a:txBody>
                  <a:tcPr marL="80433" marR="8043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acceptable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 marL="80433" marR="80433"/>
                </a:tc>
              </a:tr>
              <a:tr h="835819">
                <a:tc>
                  <a:txBody>
                    <a:bodyPr/>
                    <a:lstStyle/>
                    <a:p>
                      <a:r>
                        <a:rPr lang="en-US" sz="1800" kern="1200" dirty="0" smtClean="0"/>
                        <a:t>Column 1</a:t>
                      </a:r>
                      <a:endParaRPr lang="en-US" dirty="0"/>
                    </a:p>
                  </a:txBody>
                  <a:tcPr marL="80433" marR="80433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450 KN</a:t>
                      </a:r>
                      <a:endParaRPr lang="en-US" dirty="0"/>
                    </a:p>
                  </a:txBody>
                  <a:tcPr marL="80433" marR="80433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480 KN</a:t>
                      </a:r>
                      <a:endParaRPr lang="en-US" dirty="0"/>
                    </a:p>
                  </a:txBody>
                  <a:tcPr marL="80433" marR="80433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6.6 %</a:t>
                      </a:r>
                      <a:endParaRPr lang="en-US" dirty="0"/>
                    </a:p>
                  </a:txBody>
                  <a:tcPr marL="80433" marR="8043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/>
                        <a:t>acceptable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 marL="80433" marR="80433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lnSpc>
                <a:spcPct val="150000"/>
              </a:lnSpc>
              <a:spcBef>
                <a:spcPct val="0"/>
              </a:spcBef>
            </a:pP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itchFamily="18" charset="0"/>
              </a:rPr>
              <a:t>Soil type SD</a:t>
            </a:r>
            <a:endParaRPr lang="en-US" sz="1800" dirty="0" smtClean="0">
              <a:latin typeface="Times New Roman" panose="02020603050405020304" pitchFamily="18" charset="0"/>
              <a:cs typeface="Times New Roman" panose="02020603050405020304" pitchFamily="18" charset="0"/>
              <a:sym typeface="Arial" pitchFamily="34" charset="0"/>
            </a:endParaRPr>
          </a:p>
          <a:p>
            <a:pPr algn="l" rtl="0" eaLnBrk="0" hangingPunct="0">
              <a:lnSpc>
                <a:spcPct val="150000"/>
              </a:lnSpc>
              <a:spcBef>
                <a:spcPct val="0"/>
              </a:spcBef>
            </a:pPr>
            <a:r>
              <a:rPr lang="en-US" sz="1800" dirty="0" err="1" smtClean="0">
                <a:latin typeface="Times New Roman" pitchFamily="18" charset="0"/>
                <a:cs typeface="Times New Roman" panose="02020603050405020304" pitchFamily="18" charset="0"/>
                <a:sym typeface="Times New Roman" pitchFamily="18" charset="0"/>
              </a:rPr>
              <a:t>C</a:t>
            </a:r>
            <a:r>
              <a:rPr lang="en-US" sz="1800" baseline="-30000" dirty="0" err="1" smtClean="0">
                <a:latin typeface="Times New Roman" pitchFamily="18" charset="0"/>
                <a:cs typeface="Times New Roman" panose="02020603050405020304" pitchFamily="18" charset="0"/>
                <a:sym typeface="Times New Roman" pitchFamily="18" charset="0"/>
              </a:rPr>
              <a:t>v</a:t>
            </a:r>
            <a:r>
              <a:rPr lang="en-US" sz="1800" dirty="0" smtClean="0">
                <a:latin typeface="Times New Roman" pitchFamily="18" charset="0"/>
                <a:cs typeface="Times New Roman" panose="02020603050405020304" pitchFamily="18" charset="0"/>
                <a:sym typeface="Times New Roman" pitchFamily="18" charset="0"/>
              </a:rPr>
              <a:t> = 0.40</a:t>
            </a:r>
            <a:endParaRPr lang="en-US" sz="1800" dirty="0" smtClean="0">
              <a:latin typeface="Times New Roman" panose="02020603050405020304" pitchFamily="18" charset="0"/>
              <a:cs typeface="Times New Roman" panose="02020603050405020304" pitchFamily="18" charset="0"/>
              <a:sym typeface="Arial" pitchFamily="34" charset="0"/>
            </a:endParaRPr>
          </a:p>
          <a:p>
            <a:pPr algn="l" rtl="0" eaLnBrk="0" hangingPunct="0">
              <a:lnSpc>
                <a:spcPct val="150000"/>
              </a:lnSpc>
              <a:spcBef>
                <a:spcPct val="0"/>
              </a:spcBef>
            </a:pPr>
            <a:r>
              <a:rPr lang="en-US" sz="1800" dirty="0" smtClean="0">
                <a:latin typeface="Times New Roman" pitchFamily="18" charset="0"/>
                <a:cs typeface="Times New Roman" panose="02020603050405020304" pitchFamily="18" charset="0"/>
                <a:sym typeface="Times New Roman" pitchFamily="18" charset="0"/>
              </a:rPr>
              <a:t>C</a:t>
            </a:r>
            <a:r>
              <a:rPr lang="en-US" sz="1800" baseline="-30000" dirty="0" smtClean="0">
                <a:latin typeface="Times New Roman" pitchFamily="18" charset="0"/>
                <a:cs typeface="Times New Roman" panose="02020603050405020304" pitchFamily="18" charset="0"/>
                <a:sym typeface="Times New Roman" pitchFamily="18" charset="0"/>
              </a:rPr>
              <a:t>a</a:t>
            </a:r>
            <a:r>
              <a:rPr lang="en-US" sz="1800" dirty="0" smtClean="0">
                <a:latin typeface="Times New Roman" pitchFamily="18" charset="0"/>
                <a:cs typeface="Times New Roman" panose="02020603050405020304" pitchFamily="18" charset="0"/>
                <a:sym typeface="Times New Roman" pitchFamily="18" charset="0"/>
              </a:rPr>
              <a:t> = 0.28</a:t>
            </a:r>
          </a:p>
          <a:p>
            <a:pPr algn="l" rtl="0" eaLnBrk="0" hangingPunct="0">
              <a:lnSpc>
                <a:spcPct val="150000"/>
              </a:lnSpc>
              <a:spcBef>
                <a:spcPct val="0"/>
              </a:spcBef>
            </a:pPr>
            <a:r>
              <a:rPr lang="en-US" sz="1800" dirty="0" smtClean="0">
                <a:latin typeface="Times New Roman" pitchFamily="18" charset="0"/>
                <a:cs typeface="Times New Roman" panose="02020603050405020304" pitchFamily="18" charset="0"/>
                <a:sym typeface="Times New Roman" pitchFamily="18" charset="0"/>
              </a:rPr>
              <a:t>T = 0.27  sec.</a:t>
            </a:r>
          </a:p>
          <a:p>
            <a:pPr algn="l" rtl="0" eaLnBrk="0" hangingPunct="0">
              <a:lnSpc>
                <a:spcPct val="150000"/>
              </a:lnSpc>
              <a:spcBef>
                <a:spcPct val="0"/>
              </a:spcBef>
            </a:pPr>
            <a:endParaRPr lang="en-US" sz="2000" dirty="0" smtClean="0">
              <a:latin typeface="Times New Roman" pitchFamily="18" charset="0"/>
              <a:sym typeface="Times New Roman" pitchFamily="18" charset="0"/>
            </a:endParaRPr>
          </a:p>
          <a:p>
            <a:pPr algn="l" rtl="0"/>
            <a:endParaRPr lang="en-US" dirty="0"/>
          </a:p>
        </p:txBody>
      </p:sp>
      <p:pic>
        <p:nvPicPr>
          <p:cNvPr id="4" name="صورة 3" descr="7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86000" y="1219200"/>
            <a:ext cx="5410200" cy="5257800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685800" y="381000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Seismic design using Response Spectrum – UBC 97: -</a:t>
            </a:r>
            <a:endParaRPr lang="en-US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عنصر نائب للمحتوى 5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905000"/>
            <a:ext cx="7086600" cy="4694238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</p:pic>
      <p:sp>
        <p:nvSpPr>
          <p:cNvPr id="9" name="مربع نص 8"/>
          <p:cNvSpPr txBox="1"/>
          <p:nvPr/>
        </p:nvSpPr>
        <p:spPr>
          <a:xfrm>
            <a:off x="1" y="228600"/>
            <a:ext cx="7848600" cy="178510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Since there is no orthopedic specialist hospital in North-West Bank, it has been assigned to serve the northern regions and parts of the southern regions.</a:t>
            </a:r>
          </a:p>
          <a:p>
            <a:endParaRPr lang="ar-SA" b="1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381000" y="304800"/>
            <a:ext cx="3302571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Introduction to project:</a:t>
            </a:r>
            <a:endParaRPr lang="ar-SA" sz="2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8437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1752600"/>
            <a:ext cx="7393781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ربع نص 5"/>
          <p:cNvSpPr txBox="1"/>
          <p:nvPr/>
        </p:nvSpPr>
        <p:spPr>
          <a:xfrm>
            <a:off x="990600" y="762000"/>
            <a:ext cx="571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we use one type of column (60*80) cm .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524000"/>
            <a:ext cx="2743200" cy="5029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صورة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14"/>
          <a:stretch>
            <a:fillRect/>
          </a:stretch>
        </p:blipFill>
        <p:spPr>
          <a:xfrm>
            <a:off x="3733800" y="4114800"/>
            <a:ext cx="4056413" cy="21464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مربع نص 6"/>
          <p:cNvSpPr txBox="1"/>
          <p:nvPr/>
        </p:nvSpPr>
        <p:spPr>
          <a:xfrm>
            <a:off x="533400" y="304800"/>
            <a:ext cx="701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Reinforcement details in columns :-</a:t>
            </a:r>
            <a:endParaRPr lang="en-US" sz="2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3840" y="1341120"/>
            <a:ext cx="3483626" cy="26284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04800" y="1143000"/>
            <a:ext cx="8229600" cy="1676400"/>
          </a:xfrm>
        </p:spPr>
        <p:txBody>
          <a:bodyPr>
            <a:normAutofit/>
          </a:bodyPr>
          <a:lstStyle/>
          <a:p>
            <a:pPr algn="l" rtl="0"/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main beam in x direction =(40*70) cm .</a:t>
            </a:r>
          </a:p>
          <a:p>
            <a:pPr algn="l" rtl="0"/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beam (40*50) cm.</a:t>
            </a:r>
          </a:p>
          <a:p>
            <a:pPr algn="l" rtl="0"/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beam (30*30 )cm.</a:t>
            </a:r>
          </a:p>
          <a:p>
            <a:pPr algn="l" rtl="0"/>
            <a:endParaRPr lang="en-U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286000"/>
            <a:ext cx="7541455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ربع نص 5"/>
          <p:cNvSpPr txBox="1"/>
          <p:nvPr/>
        </p:nvSpPr>
        <p:spPr>
          <a:xfrm>
            <a:off x="609600" y="457200"/>
            <a:ext cx="388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Types of beam .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8200"/>
            <a:ext cx="80772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72000"/>
            <a:ext cx="81534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ربع نص 5"/>
          <p:cNvSpPr txBox="1"/>
          <p:nvPr/>
        </p:nvSpPr>
        <p:spPr>
          <a:xfrm>
            <a:off x="685800" y="228600"/>
            <a:ext cx="624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Reinforcement details in beams:-</a:t>
            </a:r>
            <a:endParaRPr lang="en-US" sz="28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1143000"/>
          </a:xfrm>
        </p:spPr>
        <p:txBody>
          <a:bodyPr>
            <a:normAutofit/>
          </a:bodyPr>
          <a:lstStyle/>
          <a:p>
            <a:pPr marL="342900" indent="-342900" rtl="0">
              <a:buFont typeface="Wingdings" panose="05000000000000000000" pitchFamily="2" charset="2"/>
              <a:buChar char="q"/>
            </a:pP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footing design :-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133601"/>
            <a:ext cx="7620000" cy="4267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مربع نص 4"/>
          <p:cNvSpPr txBox="1"/>
          <p:nvPr/>
        </p:nvSpPr>
        <p:spPr>
          <a:xfrm>
            <a:off x="685800" y="1447800"/>
            <a:ext cx="365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footing plane: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>
            <a:normAutofit/>
          </a:bodyPr>
          <a:lstStyle/>
          <a:p>
            <a:pPr marL="742950" indent="-742950" rtl="0">
              <a:buFont typeface="Wingdings" panose="05000000000000000000" pitchFamily="2" charset="2"/>
              <a:buChar char="q"/>
            </a:pP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Isolated footing :- </a:t>
            </a:r>
            <a:b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/>
          <a:srcRect l="35641" t="11941" r="37504" b="7292"/>
          <a:stretch>
            <a:fillRect/>
          </a:stretch>
        </p:blipFill>
        <p:spPr bwMode="auto">
          <a:xfrm>
            <a:off x="228600" y="1371599"/>
            <a:ext cx="5029200" cy="5434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447800"/>
            <a:ext cx="2438401" cy="2057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0" y="1371600"/>
            <a:ext cx="2246787" cy="21544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2600" y="1295400"/>
            <a:ext cx="2438400" cy="23241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aintStrokes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81000" y="4038600"/>
            <a:ext cx="2181225" cy="2590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PaintStrokes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819400" y="4191000"/>
            <a:ext cx="2514600" cy="24622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PaintStrokes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638800" y="4191000"/>
            <a:ext cx="2362200" cy="2362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مربع نص 11"/>
          <p:cNvSpPr txBox="1"/>
          <p:nvPr/>
        </p:nvSpPr>
        <p:spPr>
          <a:xfrm>
            <a:off x="609600" y="990600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footing 1,2,3 ,11.</a:t>
            </a:r>
            <a:endParaRPr lang="en-US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609600" y="35052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footing 5,6,7,12.</a:t>
            </a:r>
            <a:endParaRPr lang="en-US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533400" y="304800"/>
            <a:ext cx="693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Reinforcement design for footing :-</a:t>
            </a:r>
            <a:endParaRPr lang="en-US" sz="2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990600"/>
            <a:ext cx="2819400" cy="2209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1066800"/>
            <a:ext cx="2722179" cy="2133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61514" y="1066800"/>
            <a:ext cx="2625287" cy="2133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مربع نص 6"/>
          <p:cNvSpPr txBox="1"/>
          <p:nvPr/>
        </p:nvSpPr>
        <p:spPr>
          <a:xfrm>
            <a:off x="469075" y="369009"/>
            <a:ext cx="2209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footing  4:-</a:t>
            </a:r>
          </a:p>
          <a:p>
            <a:endParaRPr lang="en-US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381000" y="3429000"/>
            <a:ext cx="2209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footing  8:-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4114800"/>
            <a:ext cx="2963423" cy="2438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52800" y="4191000"/>
            <a:ext cx="2680138" cy="2362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48400" y="4267200"/>
            <a:ext cx="2590800" cy="22889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عنصر نائب للمحتوى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" y="1143000"/>
            <a:ext cx="6891714" cy="5715000"/>
          </a:xfrm>
        </p:spPr>
      </p:pic>
      <p:pic>
        <p:nvPicPr>
          <p:cNvPr id="10" name="صورة 9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2286000"/>
            <a:ext cx="5090159" cy="1394510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685800" y="228600"/>
            <a:ext cx="6019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Mat footing (1) with 40 cm thickness :-</a:t>
            </a:r>
            <a:br>
              <a:rPr lang="en-US" sz="2400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" y="1003182"/>
            <a:ext cx="8036052" cy="56719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مربع نص 6"/>
          <p:cNvSpPr txBox="1"/>
          <p:nvPr/>
        </p:nvSpPr>
        <p:spPr>
          <a:xfrm>
            <a:off x="457200" y="228600"/>
            <a:ext cx="723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Top &amp; bottom reinforcement for mat footing (1)  :-</a:t>
            </a:r>
            <a:endParaRPr lang="en-US" sz="2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35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7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33400"/>
            <a:ext cx="7256813" cy="5867400"/>
          </a:xfrm>
          <a:prstGeom prst="rect">
            <a:avLst/>
          </a:prstGeom>
          <a:effectLst/>
        </p:spPr>
      </p:pic>
      <p:sp>
        <p:nvSpPr>
          <p:cNvPr id="8" name="مربع نص 7"/>
          <p:cNvSpPr txBox="1"/>
          <p:nvPr/>
        </p:nvSpPr>
        <p:spPr>
          <a:xfrm>
            <a:off x="4648200" y="762000"/>
            <a:ext cx="4648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1600" b="1" dirty="0"/>
          </a:p>
          <a:p>
            <a:endParaRPr lang="ar-SA" sz="1600" dirty="0"/>
          </a:p>
        </p:txBody>
      </p:sp>
    </p:spTree>
    <p:extLst>
      <p:ext uri="{BB962C8B-B14F-4D97-AF65-F5344CB8AC3E}">
        <p14:creationId xmlns:p14="http://schemas.microsoft.com/office/powerpoint/2010/main" val="3688494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219200"/>
            <a:ext cx="7467600" cy="55818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مربع نص 6"/>
          <p:cNvSpPr txBox="1"/>
          <p:nvPr/>
        </p:nvSpPr>
        <p:spPr>
          <a:xfrm>
            <a:off x="457200" y="228600"/>
            <a:ext cx="723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Top &amp; bottom reinforcement for mat footing (1)  :-</a:t>
            </a:r>
            <a:endParaRPr lang="en-US" sz="2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35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ربع نص 6"/>
          <p:cNvSpPr txBox="1"/>
          <p:nvPr/>
        </p:nvSpPr>
        <p:spPr>
          <a:xfrm>
            <a:off x="457200" y="228600"/>
            <a:ext cx="617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Mat footing (2) with 40 cm thickness :</a:t>
            </a:r>
            <a:endParaRPr lang="en-US" sz="2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https://fbcdn-sphotos-h-a.akamaihd.net/hphotos-ak-xft1/v/t34.0-12/11269945_416097361848661_1097327823_n.jpg?oh=395daefe053852250c65ff6da2b67789&amp;oe=5554CCA0&amp;__gda__=1431571856_f15893ccc7868d83330276cd2016b3de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47800"/>
            <a:ext cx="8153401" cy="4572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ربع نص 6"/>
          <p:cNvSpPr txBox="1"/>
          <p:nvPr/>
        </p:nvSpPr>
        <p:spPr>
          <a:xfrm>
            <a:off x="457200" y="228600"/>
            <a:ext cx="617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Mat footing (2) with 40 cm thickness :</a:t>
            </a:r>
            <a:endParaRPr lang="en-US" sz="2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5236" name="Picture 4" descr="https://fbcdn-sphotos-h-a.akamaihd.net/hphotos-ak-xta1/v/t35.0-12/11260304_416097365181994_796635522_o.jpg?oh=85f683332e90542dc41c5e12d6f8f08f&amp;oe=555520C1&amp;__gda__=1431616926_3046b5ea699f5ded2db546b7b129f63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90600"/>
            <a:ext cx="8077200" cy="2819400"/>
          </a:xfrm>
          <a:prstGeom prst="rect">
            <a:avLst/>
          </a:prstGeom>
          <a:noFill/>
        </p:spPr>
      </p:pic>
      <p:pic>
        <p:nvPicPr>
          <p:cNvPr id="95238" name="Picture 6" descr="https://fbcdn-sphotos-h-a.akamaihd.net/hphotos-ak-xpt1/v/t34.0-12/11262292_416097371848660_1029593639_n.jpg?oh=ab1097b5ed66b527f24cc58dbf23c60e&amp;oe=5554056D&amp;__gda__=1431637662_5fdc4c1be94edc14cda91a251e2c407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962400"/>
            <a:ext cx="7924800" cy="275531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5400"/>
            <a:ext cx="8077200" cy="3047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343400"/>
            <a:ext cx="7620000" cy="22359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مربع نص 6"/>
          <p:cNvSpPr txBox="1"/>
          <p:nvPr/>
        </p:nvSpPr>
        <p:spPr>
          <a:xfrm>
            <a:off x="457200" y="381000"/>
            <a:ext cx="716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Mat footing (3) with 50 cm thickness :</a:t>
            </a:r>
            <a:endParaRPr lang="en-US" sz="2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40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عنصر نائب للمحتوى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1524000"/>
            <a:ext cx="7633623" cy="44220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مربع نص 3"/>
          <p:cNvSpPr txBox="1"/>
          <p:nvPr/>
        </p:nvSpPr>
        <p:spPr>
          <a:xfrm>
            <a:off x="685800" y="457200"/>
            <a:ext cx="601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Design of tie beams: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136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/>
          </p:cNvPicPr>
          <p:nvPr>
            <p:ph idx="1"/>
          </p:nvPr>
        </p:nvPicPr>
        <p:blipFill>
          <a:blip r:embed="rId2" cstate="print"/>
          <a:srcRect r="1351" b="2228"/>
          <a:stretch>
            <a:fillRect/>
          </a:stretch>
        </p:blipFill>
        <p:spPr bwMode="auto">
          <a:xfrm>
            <a:off x="2286001" y="1981200"/>
            <a:ext cx="5562599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مربع نص 6"/>
          <p:cNvSpPr txBox="1"/>
          <p:nvPr/>
        </p:nvSpPr>
        <p:spPr>
          <a:xfrm>
            <a:off x="304800" y="2209800"/>
            <a:ext cx="3505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</a:pPr>
            <a:r>
              <a:rPr lang="en-US" sz="2800" b="1" u="sng" dirty="0" smtClean="0"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Design Data</a:t>
            </a:r>
            <a:r>
              <a:rPr lang="en-US" sz="2000" dirty="0" smtClean="0"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:-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0" algn="l"/>
              </a:tabLst>
            </a:pPr>
            <a:r>
              <a:rPr lang="en-US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Wall Thickness: tw=0.25m.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0" algn="l"/>
              </a:tabLst>
            </a:pPr>
            <a:r>
              <a:rPr lang="en-US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TS =1.11 s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0" algn="l"/>
              </a:tabLst>
            </a:pPr>
            <a:r>
              <a:rPr lang="en-US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SS=1.55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0" algn="l"/>
              </a:tabLst>
            </a:pPr>
            <a:r>
              <a:rPr lang="en-US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S1=0.93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0" algn="l"/>
              </a:tabLst>
            </a:pPr>
            <a:r>
              <a:rPr lang="en-US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 =1.25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0" algn="l"/>
              </a:tabLst>
            </a:pPr>
            <a:r>
              <a:rPr lang="en-US" sz="20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Fa</a:t>
            </a:r>
            <a:r>
              <a:rPr lang="en-US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=1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0" algn="l"/>
              </a:tabLst>
            </a:pPr>
            <a:r>
              <a:rPr lang="en-US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FV=1.5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609600" y="304800"/>
            <a:ext cx="73152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Hydrotherapy pool:-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/>
          <p:cNvPicPr/>
          <p:nvPr/>
        </p:nvPicPr>
        <p:blipFill>
          <a:blip r:embed="rId2" cstate="print"/>
          <a:srcRect t="10474" b="8936"/>
          <a:stretch>
            <a:fillRect/>
          </a:stretch>
        </p:blipFill>
        <p:spPr bwMode="auto">
          <a:xfrm>
            <a:off x="381000" y="3810000"/>
            <a:ext cx="7391400" cy="2590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عنصر نائب للمحتوى 6"/>
          <p:cNvPicPr>
            <a:picLocks noGrp="1"/>
          </p:cNvPicPr>
          <p:nvPr>
            <p:ph idx="1"/>
          </p:nvPr>
        </p:nvPicPr>
        <p:blipFill>
          <a:blip r:embed="rId3" cstate="print"/>
          <a:srcRect t="14894" b="17021"/>
          <a:stretch>
            <a:fillRect/>
          </a:stretch>
        </p:blipFill>
        <p:spPr bwMode="auto">
          <a:xfrm>
            <a:off x="304800" y="914400"/>
            <a:ext cx="7467600" cy="2590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مربع نص 7"/>
          <p:cNvSpPr txBox="1"/>
          <p:nvPr/>
        </p:nvSpPr>
        <p:spPr>
          <a:xfrm>
            <a:off x="685800" y="381000"/>
            <a:ext cx="4267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Hydrotherapy pool details :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57200"/>
            <a:ext cx="8001000" cy="30023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صورة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3657600"/>
            <a:ext cx="5791200" cy="2971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42900" indent="-342900" rtl="0">
              <a:buFont typeface="Wingdings" panose="05000000000000000000" pitchFamily="2" charset="2"/>
              <a:buChar char="q"/>
            </a:pPr>
            <a:r>
              <a:rPr lang="en-US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hear wall design :</a:t>
            </a:r>
            <a:endParaRPr lang="en-US" sz="24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828800"/>
            <a:ext cx="8229600" cy="1446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4191000"/>
            <a:ext cx="816383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-152400" y="533400"/>
            <a:ext cx="8229600" cy="4876800"/>
          </a:xfrm>
        </p:spPr>
        <p:txBody>
          <a:bodyPr>
            <a:normAutofit/>
          </a:bodyPr>
          <a:lstStyle/>
          <a:p>
            <a:pPr marL="0" indent="0" algn="ctr" rtl="0">
              <a:buNone/>
            </a:pPr>
            <a:r>
              <a:rPr lang="en-US" sz="5400" b="1" dirty="0" smtClean="0"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Enviromental Design</a:t>
            </a:r>
          </a:p>
          <a:p>
            <a:pPr marL="0" indent="0" algn="ctr" rtl="0">
              <a:buNone/>
            </a:pPr>
            <a:endParaRPr lang="ar-SA" sz="5400" b="1" dirty="0"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752600"/>
            <a:ext cx="5528093" cy="419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45754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مربع نص 9"/>
          <p:cNvSpPr txBox="1"/>
          <p:nvPr/>
        </p:nvSpPr>
        <p:spPr>
          <a:xfrm>
            <a:off x="685800" y="304800"/>
            <a:ext cx="678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solidFill>
                  <a:schemeClr val="accent1">
                    <a:lumMod val="50000"/>
                  </a:schemeClr>
                </a:solidFill>
              </a:rPr>
              <a:t>Architectural design:-</a:t>
            </a:r>
            <a:endParaRPr lang="en-US" sz="3200" b="1" i="1" dirty="0"/>
          </a:p>
        </p:txBody>
      </p:sp>
      <p:pic>
        <p:nvPicPr>
          <p:cNvPr id="13" name="صورة 12" descr="11160240_414759871982410_184003110_n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43000"/>
            <a:ext cx="81534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666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4"/>
          <a:stretch>
            <a:fillRect/>
          </a:stretch>
        </p:blipFill>
        <p:spPr>
          <a:xfrm>
            <a:off x="304800" y="1524000"/>
            <a:ext cx="7772400" cy="45259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مربع نص 6"/>
          <p:cNvSpPr txBox="1"/>
          <p:nvPr/>
        </p:nvSpPr>
        <p:spPr>
          <a:xfrm>
            <a:off x="609600" y="228600"/>
            <a:ext cx="7010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Andalus" pitchFamily="18" charset="-78"/>
                <a:cs typeface="Andalus" pitchFamily="18" charset="-78"/>
              </a:rPr>
              <a:t>This calculation only for one block for four floors of the hospital.</a:t>
            </a:r>
            <a:endParaRPr lang="en-US" sz="2800" b="1" i="1" dirty="0">
              <a:solidFill>
                <a:schemeClr val="tx2">
                  <a:lumMod val="75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97545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295400"/>
            <a:ext cx="7928347" cy="53688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مربع نص 3"/>
          <p:cNvSpPr txBox="1"/>
          <p:nvPr/>
        </p:nvSpPr>
        <p:spPr>
          <a:xfrm>
            <a:off x="533400" y="533400"/>
            <a:ext cx="525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b="1" u="sng" dirty="0" smtClean="0">
                <a:solidFill>
                  <a:schemeClr val="tx2">
                    <a:lumMod val="75000"/>
                  </a:schemeClr>
                </a:solidFill>
                <a:latin typeface="Andalus" pitchFamily="18" charset="-78"/>
                <a:cs typeface="Andalus" pitchFamily="18" charset="-78"/>
              </a:rPr>
              <a:t>Annual sun path for January at 8 Am. :</a:t>
            </a:r>
            <a:endParaRPr lang="en-US" sz="2400" dirty="0">
              <a:solidFill>
                <a:schemeClr val="tx2">
                  <a:lumMod val="75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1793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105106"/>
            <a:ext cx="7467600" cy="56108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مربع نص 3"/>
          <p:cNvSpPr txBox="1"/>
          <p:nvPr/>
        </p:nvSpPr>
        <p:spPr>
          <a:xfrm>
            <a:off x="533400" y="533400"/>
            <a:ext cx="64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b="1" u="sng" dirty="0" smtClean="0">
                <a:solidFill>
                  <a:schemeClr val="tx2">
                    <a:lumMod val="75000"/>
                  </a:schemeClr>
                </a:solidFill>
                <a:latin typeface="Andalus" pitchFamily="18" charset="-78"/>
                <a:cs typeface="Andalus" pitchFamily="18" charset="-78"/>
              </a:rPr>
              <a:t>Annual sun path for January at 12 pm. :</a:t>
            </a:r>
            <a:endParaRPr lang="en-US" sz="2400" dirty="0">
              <a:solidFill>
                <a:schemeClr val="tx2">
                  <a:lumMod val="75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3833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371600"/>
            <a:ext cx="7467600" cy="51580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مربع نص 4"/>
          <p:cNvSpPr txBox="1"/>
          <p:nvPr/>
        </p:nvSpPr>
        <p:spPr>
          <a:xfrm>
            <a:off x="5791200" y="6172200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Jan . 4</a:t>
            </a:r>
            <a:endParaRPr lang="en-US" dirty="0"/>
          </a:p>
        </p:txBody>
      </p:sp>
      <p:sp>
        <p:nvSpPr>
          <p:cNvPr id="7" name="مربع نص 6"/>
          <p:cNvSpPr txBox="1"/>
          <p:nvPr/>
        </p:nvSpPr>
        <p:spPr>
          <a:xfrm>
            <a:off x="533400" y="533400"/>
            <a:ext cx="525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b="1" u="sng" dirty="0" smtClean="0">
                <a:solidFill>
                  <a:schemeClr val="tx2">
                    <a:lumMod val="75000"/>
                  </a:schemeClr>
                </a:solidFill>
                <a:latin typeface="Andalus" pitchFamily="18" charset="-78"/>
                <a:cs typeface="Andalus" pitchFamily="18" charset="-78"/>
              </a:rPr>
              <a:t>Annual sun path for January at 4 pm. :</a:t>
            </a:r>
            <a:endParaRPr lang="en-US" sz="2400" dirty="0">
              <a:solidFill>
                <a:schemeClr val="tx2">
                  <a:lumMod val="75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1793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219199"/>
            <a:ext cx="7239000" cy="537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مربع نص 3"/>
          <p:cNvSpPr txBox="1"/>
          <p:nvPr/>
        </p:nvSpPr>
        <p:spPr>
          <a:xfrm>
            <a:off x="533400" y="533400"/>
            <a:ext cx="525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400" b="1" u="sng" dirty="0" smtClean="0">
                <a:solidFill>
                  <a:schemeClr val="bg2">
                    <a:lumMod val="25000"/>
                  </a:schemeClr>
                </a:solidFill>
                <a:latin typeface="Andalus" pitchFamily="18" charset="-78"/>
                <a:cs typeface="Andalus" pitchFamily="18" charset="-78"/>
              </a:rPr>
              <a:t>Annual sun path for July  at 8 Am. :</a:t>
            </a:r>
            <a:endParaRPr lang="en-US" sz="2400" dirty="0">
              <a:solidFill>
                <a:schemeClr val="bg2">
                  <a:lumMod val="25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3833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143000"/>
            <a:ext cx="7315200" cy="551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مربع نص 3"/>
          <p:cNvSpPr txBox="1"/>
          <p:nvPr/>
        </p:nvSpPr>
        <p:spPr>
          <a:xfrm>
            <a:off x="533400" y="533400"/>
            <a:ext cx="525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400" b="1" u="sng" dirty="0" smtClean="0">
                <a:solidFill>
                  <a:schemeClr val="bg2">
                    <a:lumMod val="25000"/>
                  </a:schemeClr>
                </a:solidFill>
                <a:latin typeface="Andalus" pitchFamily="18" charset="-78"/>
                <a:cs typeface="Andalus" pitchFamily="18" charset="-78"/>
              </a:rPr>
              <a:t>Annual sun path for July  at 12 pm. :</a:t>
            </a:r>
            <a:endParaRPr lang="en-US" sz="2400" dirty="0">
              <a:solidFill>
                <a:schemeClr val="bg2">
                  <a:lumMod val="25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3833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219200"/>
            <a:ext cx="73914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مربع نص 3"/>
          <p:cNvSpPr txBox="1"/>
          <p:nvPr/>
        </p:nvSpPr>
        <p:spPr>
          <a:xfrm>
            <a:off x="533400" y="533400"/>
            <a:ext cx="525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400" b="1" u="sng" dirty="0" smtClean="0">
                <a:solidFill>
                  <a:schemeClr val="bg2">
                    <a:lumMod val="25000"/>
                  </a:schemeClr>
                </a:solidFill>
                <a:latin typeface="Andalus" pitchFamily="18" charset="-78"/>
                <a:cs typeface="Andalus" pitchFamily="18" charset="-78"/>
              </a:rPr>
              <a:t>Annual sun path for July  at 4 pm. :</a:t>
            </a:r>
            <a:endParaRPr lang="en-US" sz="2400" dirty="0">
              <a:solidFill>
                <a:schemeClr val="bg2">
                  <a:lumMod val="25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3833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عنصر نائب للمحتوى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066800"/>
            <a:ext cx="7515379" cy="5226862"/>
          </a:xfrm>
        </p:spPr>
      </p:pic>
      <p:sp>
        <p:nvSpPr>
          <p:cNvPr id="6" name="مربع نص 5"/>
          <p:cNvSpPr txBox="1"/>
          <p:nvPr/>
        </p:nvSpPr>
        <p:spPr>
          <a:xfrm>
            <a:off x="685800" y="381000"/>
            <a:ext cx="6324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u="sng" dirty="0" smtClean="0">
                <a:solidFill>
                  <a:schemeClr val="bg2">
                    <a:lumMod val="25000"/>
                  </a:schemeClr>
                </a:solidFill>
                <a:latin typeface="Andalus" pitchFamily="18" charset="-78"/>
                <a:cs typeface="Andalus" pitchFamily="18" charset="-78"/>
              </a:rPr>
              <a:t>Shading for elevations:</a:t>
            </a:r>
            <a:br>
              <a:rPr lang="en-US" sz="2800" b="1" i="1" u="sng" dirty="0" smtClean="0">
                <a:solidFill>
                  <a:schemeClr val="bg2">
                    <a:lumMod val="25000"/>
                  </a:schemeClr>
                </a:solidFill>
                <a:latin typeface="Andalus" pitchFamily="18" charset="-78"/>
                <a:cs typeface="Andalus" pitchFamily="18" charset="-78"/>
              </a:rPr>
            </a:br>
            <a:endParaRPr lang="en-US" sz="2800" b="1" i="1" dirty="0">
              <a:solidFill>
                <a:schemeClr val="bg2">
                  <a:lumMod val="25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8408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066800"/>
            <a:ext cx="7086600" cy="5029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مربع نص 4"/>
          <p:cNvSpPr txBox="1"/>
          <p:nvPr/>
        </p:nvSpPr>
        <p:spPr>
          <a:xfrm>
            <a:off x="1219200" y="6273225"/>
            <a:ext cx="68580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It has a daylight factor of 3.19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%  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and daylight level of 289 Lux.</a:t>
            </a:r>
          </a:p>
          <a:p>
            <a:endParaRPr lang="ar-SA" sz="1600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3" r="7234"/>
          <a:stretch>
            <a:fillRect/>
          </a:stretch>
        </p:blipFill>
        <p:spPr>
          <a:xfrm>
            <a:off x="5943600" y="3581400"/>
            <a:ext cx="2286000" cy="2494544"/>
          </a:xfrm>
          <a:prstGeom prst="rect">
            <a:avLst/>
          </a:prstGeom>
        </p:spPr>
      </p:pic>
      <p:sp>
        <p:nvSpPr>
          <p:cNvPr id="8" name="مربع نص 7"/>
          <p:cNvSpPr txBox="1"/>
          <p:nvPr/>
        </p:nvSpPr>
        <p:spPr>
          <a:xfrm>
            <a:off x="609600" y="228600"/>
            <a:ext cx="807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u="sng" dirty="0" smtClean="0">
                <a:solidFill>
                  <a:schemeClr val="bg2">
                    <a:lumMod val="25000"/>
                  </a:schemeClr>
                </a:solidFill>
                <a:cs typeface="Andalus" pitchFamily="18" charset="-78"/>
              </a:rPr>
              <a:t>Daylight factor for Emergency  in west </a:t>
            </a:r>
            <a:r>
              <a:rPr lang="en-US" sz="2800" b="1" i="1" u="sng" dirty="0" smtClean="0">
                <a:solidFill>
                  <a:schemeClr val="tx2">
                    <a:lumMod val="50000"/>
                  </a:schemeClr>
                </a:solidFill>
                <a:cs typeface="Andalus" pitchFamily="18" charset="-78"/>
              </a:rPr>
              <a:t>elevation</a:t>
            </a:r>
            <a:r>
              <a:rPr lang="en-US" sz="2800" b="1" i="1" u="sng" dirty="0" smtClean="0">
                <a:solidFill>
                  <a:schemeClr val="bg2">
                    <a:lumMod val="25000"/>
                  </a:schemeClr>
                </a:solidFill>
                <a:cs typeface="Andalus" pitchFamily="18" charset="-78"/>
              </a:rPr>
              <a:t>:</a:t>
            </a:r>
            <a:endParaRPr lang="en-US" sz="2800" b="1" i="1" dirty="0">
              <a:solidFill>
                <a:schemeClr val="bg2">
                  <a:lumMod val="25000"/>
                </a:schemeClr>
              </a:solidFill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07513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ربع نص 6"/>
          <p:cNvSpPr txBox="1"/>
          <p:nvPr/>
        </p:nvSpPr>
        <p:spPr>
          <a:xfrm>
            <a:off x="685800" y="6242447"/>
            <a:ext cx="6966487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has a daylight factor 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3.83% 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daylight 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level of 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345 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lux.</a:t>
            </a:r>
          </a:p>
          <a:p>
            <a:endParaRPr lang="ar-S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صورة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838200"/>
            <a:ext cx="7391400" cy="5105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مربع نص 8"/>
          <p:cNvSpPr txBox="1"/>
          <p:nvPr/>
        </p:nvSpPr>
        <p:spPr>
          <a:xfrm>
            <a:off x="609600" y="228600"/>
            <a:ext cx="693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solidFill>
                  <a:schemeClr val="bg2">
                    <a:lumMod val="25000"/>
                  </a:schemeClr>
                </a:solidFill>
                <a:latin typeface="Andalus" pitchFamily="18" charset="-78"/>
                <a:cs typeface="Andalus" pitchFamily="18" charset="-78"/>
              </a:rPr>
              <a:t>Daylight factor for </a:t>
            </a:r>
            <a:r>
              <a:rPr lang="en-US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Doctors room (north)</a:t>
            </a:r>
            <a:r>
              <a:rPr lang="en-US" sz="2000" b="1" i="1" u="sng" dirty="0" smtClean="0">
                <a:solidFill>
                  <a:schemeClr val="bg2">
                    <a:lumMod val="25000"/>
                  </a:schemeClr>
                </a:solidFill>
                <a:latin typeface="Andalus" pitchFamily="18" charset="-78"/>
                <a:cs typeface="Andalus" pitchFamily="18" charset="-78"/>
              </a:rPr>
              <a:t> : </a:t>
            </a:r>
            <a:endParaRPr lang="en-US" sz="2000" b="1" i="1" dirty="0">
              <a:solidFill>
                <a:schemeClr val="bg2">
                  <a:lumMod val="25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11" name="صورة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89" r="10526"/>
          <a:stretch>
            <a:fillRect/>
          </a:stretch>
        </p:blipFill>
        <p:spPr>
          <a:xfrm>
            <a:off x="5181600" y="3352800"/>
            <a:ext cx="2590800" cy="2552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636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ربع نص 7"/>
          <p:cNvSpPr txBox="1"/>
          <p:nvPr/>
        </p:nvSpPr>
        <p:spPr>
          <a:xfrm>
            <a:off x="2743200" y="6172200"/>
            <a:ext cx="2260554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Original Design</a:t>
            </a:r>
            <a:endParaRPr lang="ar-SA" sz="2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685800" y="304800"/>
            <a:ext cx="678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solidFill>
                  <a:schemeClr val="accent1">
                    <a:lumMod val="50000"/>
                  </a:schemeClr>
                </a:solidFill>
              </a:rPr>
              <a:t>Architectural design:-</a:t>
            </a:r>
            <a:endParaRPr lang="en-US" sz="3200" b="1" i="1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843" y="1295400"/>
            <a:ext cx="7837714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666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295400"/>
            <a:ext cx="6324600" cy="44572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مربع نص 4"/>
          <p:cNvSpPr txBox="1"/>
          <p:nvPr/>
        </p:nvSpPr>
        <p:spPr>
          <a:xfrm>
            <a:off x="457200" y="6027003"/>
            <a:ext cx="74676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It has a daylight factor of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3.76% and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daylight level of 339 lux.</a:t>
            </a:r>
          </a:p>
          <a:p>
            <a:endParaRPr lang="ar-S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صورة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41" t="25528" r="21170" b="17742"/>
          <a:stretch>
            <a:fillRect/>
          </a:stretch>
        </p:blipFill>
        <p:spPr>
          <a:xfrm>
            <a:off x="5181600" y="3048000"/>
            <a:ext cx="2960370" cy="2819400"/>
          </a:xfrm>
          <a:prstGeom prst="rect">
            <a:avLst/>
          </a:prstGeom>
        </p:spPr>
      </p:pic>
      <p:sp>
        <p:nvSpPr>
          <p:cNvPr id="6" name="مستطيل 5"/>
          <p:cNvSpPr/>
          <p:nvPr/>
        </p:nvSpPr>
        <p:spPr>
          <a:xfrm>
            <a:off x="533400" y="381000"/>
            <a:ext cx="6400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u="sng" dirty="0" smtClean="0">
                <a:solidFill>
                  <a:schemeClr val="bg2">
                    <a:lumMod val="25000"/>
                  </a:schemeClr>
                </a:solidFill>
                <a:cs typeface="Andalus" pitchFamily="18" charset="-78"/>
              </a:rPr>
              <a:t>Daylight factor for </a:t>
            </a:r>
            <a:r>
              <a:rPr lang="en-US" sz="2000" b="1" u="sng" dirty="0" smtClean="0"/>
              <a:t>Clinic(south-east):-</a:t>
            </a:r>
            <a:endParaRPr lang="en-US" sz="1600" b="1" i="1" dirty="0">
              <a:solidFill>
                <a:schemeClr val="bg2">
                  <a:lumMod val="25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85781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143000"/>
            <a:ext cx="7391400" cy="4724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مربع نص 4"/>
          <p:cNvSpPr txBox="1"/>
          <p:nvPr/>
        </p:nvSpPr>
        <p:spPr>
          <a:xfrm>
            <a:off x="533400" y="6096000"/>
            <a:ext cx="7924800" cy="61555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b="1" dirty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It has a daylight factor 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 of 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4.20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%  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and 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daylight level 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of 378 lux.</a:t>
            </a:r>
          </a:p>
          <a:p>
            <a:endParaRPr lang="ar-S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صورة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3429000"/>
            <a:ext cx="1905000" cy="2070652"/>
          </a:xfrm>
          <a:prstGeom prst="rect">
            <a:avLst/>
          </a:prstGeom>
        </p:spPr>
      </p:pic>
      <p:sp>
        <p:nvSpPr>
          <p:cNvPr id="6" name="مستطيل 5"/>
          <p:cNvSpPr/>
          <p:nvPr/>
        </p:nvSpPr>
        <p:spPr>
          <a:xfrm>
            <a:off x="838200" y="381000"/>
            <a:ext cx="56284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u="sng" dirty="0" smtClean="0">
                <a:solidFill>
                  <a:schemeClr val="tx2">
                    <a:lumMod val="75000"/>
                  </a:schemeClr>
                </a:solidFill>
                <a:latin typeface="Andalus" pitchFamily="18" charset="-78"/>
                <a:cs typeface="Andalus" pitchFamily="18" charset="-78"/>
              </a:rPr>
              <a:t>Daylight factor for Bedroom (south-west):_</a:t>
            </a:r>
            <a:endParaRPr lang="en-US" sz="2400" b="1" i="1" u="sng" dirty="0">
              <a:solidFill>
                <a:schemeClr val="tx2">
                  <a:lumMod val="75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00735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784866"/>
            <a:ext cx="3886200" cy="4082534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381000" y="1143000"/>
            <a:ext cx="3479479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 used for external walls:</a:t>
            </a:r>
            <a:endParaRPr lang="ar-SA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228600" y="6027003"/>
            <a:ext cx="41148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Thermal 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Conductivity (U) </a:t>
            </a:r>
            <a:r>
              <a:rPr lang="en-US" sz="1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equal  to 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0.502W/m</a:t>
            </a:r>
            <a:r>
              <a:rPr lang="en-US" sz="1600" b="1" baseline="300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.k.</a:t>
            </a:r>
          </a:p>
          <a:p>
            <a:endParaRPr lang="ar-S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صورة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1828800"/>
            <a:ext cx="3810000" cy="3962400"/>
          </a:xfrm>
          <a:prstGeom prst="rect">
            <a:avLst/>
          </a:prstGeom>
        </p:spPr>
      </p:pic>
      <p:sp>
        <p:nvSpPr>
          <p:cNvPr id="8" name="مربع نص 7"/>
          <p:cNvSpPr txBox="1"/>
          <p:nvPr/>
        </p:nvSpPr>
        <p:spPr>
          <a:xfrm>
            <a:off x="4800600" y="1143000"/>
            <a:ext cx="2972929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 used for windows:</a:t>
            </a:r>
            <a:endParaRPr lang="ar-SA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4572000" y="6019800"/>
            <a:ext cx="4267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Thermal Conductivity (U) for </a:t>
            </a:r>
            <a:r>
              <a:rPr lang="en-US" sz="1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windows</a:t>
            </a:r>
          </a:p>
          <a:p>
            <a:r>
              <a:rPr lang="en-US" sz="1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(Double glazed</a:t>
            </a:r>
            <a:r>
              <a:rPr lang="en-US" sz="1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equal 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1.689 </a:t>
            </a:r>
            <a:r>
              <a:rPr lang="en-US" sz="1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W/m</a:t>
            </a:r>
            <a:r>
              <a:rPr lang="en-US" sz="1600" b="1" baseline="300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.K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ar-S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381000" y="304800"/>
            <a:ext cx="693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Thermal Design: </a:t>
            </a:r>
            <a:endParaRPr lang="en-US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76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787" y="1400873"/>
            <a:ext cx="4117770" cy="3429479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210787" y="914400"/>
            <a:ext cx="2687594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Materials used for floors:</a:t>
            </a:r>
            <a:endParaRPr lang="ar-S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329447" y="5130168"/>
            <a:ext cx="3087705" cy="83099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Thermal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Conductivity (U) for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floor</a:t>
            </a:r>
          </a:p>
          <a:p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equal to 0.86 W/m</a:t>
            </a:r>
            <a:r>
              <a:rPr lang="en-US" sz="1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.k.</a:t>
            </a:r>
          </a:p>
          <a:p>
            <a:endParaRPr lang="ar-S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صورة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447800"/>
            <a:ext cx="3886200" cy="3381375"/>
          </a:xfrm>
          <a:prstGeom prst="rect">
            <a:avLst/>
          </a:prstGeom>
        </p:spPr>
      </p:pic>
      <p:sp>
        <p:nvSpPr>
          <p:cNvPr id="8" name="مربع نص 7"/>
          <p:cNvSpPr txBox="1"/>
          <p:nvPr/>
        </p:nvSpPr>
        <p:spPr>
          <a:xfrm>
            <a:off x="5334000" y="949611"/>
            <a:ext cx="2764538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Materials used for ceiling:</a:t>
            </a:r>
            <a:endParaRPr lang="ar-S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4961906" y="5177559"/>
            <a:ext cx="3299301" cy="83099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Thermal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Conductivity (U) for ceiling </a:t>
            </a:r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equal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0.623 W/m</a:t>
            </a:r>
            <a:r>
              <a:rPr lang="en-US" sz="1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.k.</a:t>
            </a:r>
          </a:p>
          <a:p>
            <a:endParaRPr lang="ar-S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080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/>
          <p:cNvSpPr txBox="1"/>
          <p:nvPr/>
        </p:nvSpPr>
        <p:spPr>
          <a:xfrm>
            <a:off x="457200" y="304800"/>
            <a:ext cx="5563574" cy="83099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400" b="1" u="sng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Monthly </a:t>
            </a:r>
            <a:r>
              <a:rPr lang="en-US" sz="2400" b="1" u="sng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heating &amp; cooling for the block:</a:t>
            </a:r>
            <a:br>
              <a:rPr lang="en-US" sz="2400" b="1" u="sng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ar-SA" sz="2400" b="1" u="sng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عنصر نائب للمحتوى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5400"/>
            <a:ext cx="7818413" cy="4525962"/>
          </a:xfrm>
        </p:spPr>
      </p:pic>
      <p:sp>
        <p:nvSpPr>
          <p:cNvPr id="6" name="مربع نص 5"/>
          <p:cNvSpPr txBox="1"/>
          <p:nvPr/>
        </p:nvSpPr>
        <p:spPr>
          <a:xfrm>
            <a:off x="304800" y="6172200"/>
            <a:ext cx="3762568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</a:rPr>
              <a:t>Max. heating load= 5.35kwh/m2.</a:t>
            </a:r>
            <a:endParaRPr lang="ar-SA" sz="2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4724400" y="6172200"/>
            <a:ext cx="3733714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</a:rPr>
              <a:t>Max. cooling load= 5.01kwh/m2.</a:t>
            </a:r>
            <a:endParaRPr lang="ar-SA" sz="20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37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447800"/>
            <a:ext cx="6324600" cy="4953000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381000" y="533400"/>
            <a:ext cx="5651739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400" b="1" u="sng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Annual heating and cooling for the block:</a:t>
            </a:r>
            <a:endParaRPr lang="ar-SA" sz="2400" b="1" u="sng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7864621"/>
              </p:ext>
            </p:extLst>
          </p:nvPr>
        </p:nvGraphicFramePr>
        <p:xfrm>
          <a:off x="5486400" y="5486400"/>
          <a:ext cx="2666999" cy="963549"/>
        </p:xfrm>
        <a:graphic>
          <a:graphicData uri="http://schemas.openxmlformats.org/drawingml/2006/table">
            <a:tbl>
              <a:tblPr firstRow="1" firstCol="1" bandRow="1">
                <a:tableStyleId>{0660B408-B3CF-4A94-85FC-2B1E0A45F4A2}</a:tableStyleId>
              </a:tblPr>
              <a:tblGrid>
                <a:gridCol w="1295061"/>
                <a:gridCol w="1371938"/>
              </a:tblGrid>
              <a:tr h="4996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Heating  load (Kw/m</a:t>
                      </a:r>
                      <a:r>
                        <a:rPr lang="en-US" sz="1200" b="1" baseline="30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Cooling  load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 (Kw/m</a:t>
                      </a:r>
                      <a:r>
                        <a:rPr lang="en-US" sz="1200" b="1" baseline="300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46389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20.69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51180" algn="l"/>
                          <a:tab pos="741680" algn="ctr"/>
                        </a:tabLs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		22.73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8015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229600" cy="990600"/>
          </a:xfrm>
        </p:spPr>
        <p:txBody>
          <a:bodyPr>
            <a:normAutofit/>
          </a:bodyPr>
          <a:lstStyle/>
          <a:p>
            <a:pPr marL="571500" indent="-571500" rtl="0">
              <a:buFont typeface="Wingdings" panose="05000000000000000000" pitchFamily="2" charset="2"/>
              <a:buChar char="q"/>
            </a:pPr>
            <a:r>
              <a:rPr lang="en-US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Acoustical Design:</a:t>
            </a:r>
            <a:endParaRPr lang="ar-S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7875593"/>
              </p:ext>
            </p:extLst>
          </p:nvPr>
        </p:nvGraphicFramePr>
        <p:xfrm>
          <a:off x="609600" y="2209801"/>
          <a:ext cx="7315200" cy="411480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827125"/>
                <a:gridCol w="1828465"/>
                <a:gridCol w="1829805"/>
                <a:gridCol w="1829805"/>
              </a:tblGrid>
              <a:tr h="72673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effectLst/>
                        </a:rPr>
                        <a:t>Apt. </a:t>
                      </a:r>
                      <a:r>
                        <a:rPr lang="en-US" sz="1400" b="1" dirty="0" smtClean="0">
                          <a:effectLst/>
                        </a:rPr>
                        <a:t>A`</a:t>
                      </a:r>
                      <a:endParaRPr lang="en-US" sz="1400" b="1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effectLst/>
                        </a:rPr>
                        <a:t> </a:t>
                      </a:r>
                      <a:endParaRPr lang="en-US" sz="1400" b="1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effectLst/>
                        </a:rPr>
                        <a:t>Apt. B</a:t>
                      </a:r>
                      <a:endParaRPr lang="en-US" sz="1400" b="1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effectLst/>
                        </a:rPr>
                        <a:t>IIC</a:t>
                      </a:r>
                      <a:endParaRPr lang="en-US" sz="1400" b="1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677612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effectLst/>
                        </a:rPr>
                        <a:t>Patient room</a:t>
                      </a:r>
                      <a:endParaRPr lang="en-US" sz="1400" b="1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effectLst/>
                        </a:rPr>
                        <a:t>Above</a:t>
                      </a:r>
                      <a:endParaRPr lang="en-US" sz="1400" b="1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effectLst/>
                        </a:rPr>
                        <a:t>Patient room</a:t>
                      </a:r>
                      <a:endParaRPr lang="en-US" sz="1400" b="1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46-49dB</a:t>
                      </a:r>
                      <a:endParaRPr lang="en-US" sz="1400" b="1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77612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effectLst/>
                        </a:rPr>
                        <a:t>corridor</a:t>
                      </a:r>
                      <a:endParaRPr lang="en-US" sz="1400" b="1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effectLst/>
                        </a:rPr>
                        <a:t>Above</a:t>
                      </a:r>
                      <a:endParaRPr lang="en-US" sz="1400" b="1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effectLst/>
                        </a:rPr>
                        <a:t>Patient room</a:t>
                      </a:r>
                      <a:endParaRPr lang="en-US" sz="1400" b="1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46-49dB</a:t>
                      </a:r>
                      <a:endParaRPr lang="en-US" sz="1400" b="1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77612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effectLst/>
                        </a:rPr>
                        <a:t>Patient room</a:t>
                      </a:r>
                      <a:endParaRPr lang="en-US" sz="1400" b="1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>
                          <a:effectLst/>
                        </a:rPr>
                        <a:t>Above</a:t>
                      </a:r>
                      <a:endParaRPr lang="en-US" sz="1400" b="1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effectLst/>
                        </a:rPr>
                        <a:t>ICU or operation</a:t>
                      </a:r>
                      <a:endParaRPr lang="en-US" sz="1400" b="1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effectLst/>
                        </a:rPr>
                        <a:t> </a:t>
                      </a:r>
                      <a:r>
                        <a:rPr lang="en-US" sz="1400" b="1" dirty="0" smtClean="0">
                          <a:effectLst/>
                        </a:rPr>
                        <a:t>46-49dB</a:t>
                      </a:r>
                      <a:endParaRPr lang="en-US" sz="1400" b="1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1355225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effectLst/>
                        </a:rPr>
                        <a:t>Corridor and meeting room</a:t>
                      </a:r>
                      <a:endParaRPr lang="en-US" sz="1400" b="1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effectLst/>
                        </a:rPr>
                        <a:t>Above</a:t>
                      </a:r>
                      <a:endParaRPr lang="en-US" sz="1400" b="1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effectLst/>
                        </a:rPr>
                        <a:t>operation</a:t>
                      </a:r>
                      <a:endParaRPr lang="en-US" sz="1400" b="1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54-57dB</a:t>
                      </a:r>
                      <a:endParaRPr lang="en-US" sz="1400" b="1" dirty="0"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مربع نص 4"/>
          <p:cNvSpPr txBox="1"/>
          <p:nvPr/>
        </p:nvSpPr>
        <p:spPr>
          <a:xfrm>
            <a:off x="228600" y="1295400"/>
            <a:ext cx="7696200" cy="98488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</a:rPr>
              <a:t>(Floor design)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Impact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Sound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Insulation of Floor-Ceiling between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hospital units:</a:t>
            </a:r>
          </a:p>
          <a:p>
            <a:endParaRPr lang="ar-S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1267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28600" y="304800"/>
            <a:ext cx="8496795" cy="5181600"/>
          </a:xfrm>
        </p:spPr>
        <p:txBody>
          <a:bodyPr>
            <a:normAutofit/>
          </a:bodyPr>
          <a:lstStyle/>
          <a:p>
            <a:pPr algn="l" rtl="0">
              <a:buFont typeface="Wingdings" panose="05000000000000000000" pitchFamily="2" charset="2"/>
              <a:buChar char="q"/>
            </a:pP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STC between patient rooms equal to 31-41db.</a:t>
            </a:r>
            <a:endParaRPr lang="ar-SA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1585533"/>
              </p:ext>
            </p:extLst>
          </p:nvPr>
        </p:nvGraphicFramePr>
        <p:xfrm>
          <a:off x="4953000" y="3962400"/>
          <a:ext cx="3962400" cy="2590800"/>
        </p:xfrm>
        <a:graphic>
          <a:graphicData uri="http://schemas.openxmlformats.org/drawingml/2006/table">
            <a:tbl>
              <a:tblPr rtl="1" firstRow="1" firstCol="1" bandRow="1">
                <a:tableStyleId>{21E4AEA4-8DFA-4A89-87EB-49C32662AFE0}</a:tableStyleId>
              </a:tblPr>
              <a:tblGrid>
                <a:gridCol w="1192672"/>
                <a:gridCol w="2769728"/>
              </a:tblGrid>
              <a:tr h="64770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STC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Layers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38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4-in. Dense hollow block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64770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effectLst/>
                        </a:rPr>
                        <a:t>Plus 4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Add plaster to both sides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64770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42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Total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7" name="مستطيل 6"/>
          <p:cNvSpPr/>
          <p:nvPr/>
        </p:nvSpPr>
        <p:spPr>
          <a:xfrm>
            <a:off x="910442" y="6007717"/>
            <a:ext cx="39308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Internal 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walls between patient room.</a:t>
            </a:r>
            <a:endParaRPr lang="ar-SA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43" y="1342734"/>
            <a:ext cx="4820323" cy="4172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568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/>
          <p:cNvSpPr txBox="1"/>
          <p:nvPr/>
        </p:nvSpPr>
        <p:spPr>
          <a:xfrm>
            <a:off x="4648200" y="1905000"/>
            <a:ext cx="350520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value of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STC between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doctors room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gym shall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about 54-59db.</a:t>
            </a:r>
            <a:endParaRPr lang="ar-SA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457200" y="609600"/>
            <a:ext cx="3174331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400" b="1" u="sng" dirty="0" smtClean="0">
                <a:solidFill>
                  <a:schemeClr val="accent1">
                    <a:lumMod val="50000"/>
                  </a:schemeClr>
                </a:solidFill>
              </a:rPr>
              <a:t>STC for doctors room:</a:t>
            </a:r>
            <a:endParaRPr lang="ar-SA" sz="2400" b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4724400" y="3581400"/>
            <a:ext cx="350520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value of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STC between corridors and doctors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room shall be </a:t>
            </a:r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31-42.</a:t>
            </a:r>
            <a:endParaRPr lang="ar-SA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عنصر نائب للمحتوى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676400"/>
            <a:ext cx="4088190" cy="3048000"/>
          </a:xfrm>
        </p:spPr>
      </p:pic>
    </p:spTree>
    <p:extLst>
      <p:ext uri="{BB962C8B-B14F-4D97-AF65-F5344CB8AC3E}">
        <p14:creationId xmlns:p14="http://schemas.microsoft.com/office/powerpoint/2010/main" val="3864361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2283599"/>
              </p:ext>
            </p:extLst>
          </p:nvPr>
        </p:nvGraphicFramePr>
        <p:xfrm>
          <a:off x="130628" y="5334001"/>
          <a:ext cx="4418330" cy="1539239"/>
        </p:xfrm>
        <a:graphic>
          <a:graphicData uri="http://schemas.openxmlformats.org/drawingml/2006/table">
            <a:tbl>
              <a:tblPr rtl="1" firstRow="1" firstCol="1" bandRow="1">
                <a:tableStyleId>{21E4AEA4-8DFA-4A89-87EB-49C32662AFE0}</a:tableStyleId>
              </a:tblPr>
              <a:tblGrid>
                <a:gridCol w="858520"/>
                <a:gridCol w="3559810"/>
              </a:tblGrid>
              <a:tr h="42672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STC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Layers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48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8-in. Dense hollow block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28955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Plus 3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Add sand to cores of hollow blocks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27432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Plus 10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Add furring strips, lath and plaster to both sides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27432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61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Total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6" name="مربع نص 5"/>
          <p:cNvSpPr txBox="1"/>
          <p:nvPr/>
        </p:nvSpPr>
        <p:spPr>
          <a:xfrm>
            <a:off x="304800" y="457200"/>
            <a:ext cx="3756285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Material used for </a:t>
            </a: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</a:rPr>
              <a:t>partition</a:t>
            </a:r>
          </a:p>
          <a:p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</a:rPr>
              <a:t>between </a:t>
            </a:r>
            <a:r>
              <a:rPr lang="en-US" sz="2000" b="1" dirty="0">
                <a:solidFill>
                  <a:schemeClr val="accent1">
                    <a:lumMod val="50000"/>
                  </a:schemeClr>
                </a:solidFill>
              </a:rPr>
              <a:t>doctor’s room and gym.</a:t>
            </a:r>
          </a:p>
          <a:p>
            <a:endParaRPr lang="ar-SA" sz="1600" b="1" dirty="0"/>
          </a:p>
        </p:txBody>
      </p:sp>
      <p:graphicFrame>
        <p:nvGraphicFramePr>
          <p:cNvPr id="8" name="جدول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1744126"/>
              </p:ext>
            </p:extLst>
          </p:nvPr>
        </p:nvGraphicFramePr>
        <p:xfrm>
          <a:off x="4728639" y="5257800"/>
          <a:ext cx="4418330" cy="1600200"/>
        </p:xfrm>
        <a:graphic>
          <a:graphicData uri="http://schemas.openxmlformats.org/drawingml/2006/table">
            <a:tbl>
              <a:tblPr rtl="1" firstRow="1" firstCol="1" bandRow="1">
                <a:tableStyleId>{21E4AEA4-8DFA-4A89-87EB-49C32662AFE0}</a:tableStyleId>
              </a:tblPr>
              <a:tblGrid>
                <a:gridCol w="858520"/>
                <a:gridCol w="3559810"/>
              </a:tblGrid>
              <a:tr h="50292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STC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Layers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38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4-in. Dense hollow block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27432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Plus 4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Add plaster to both sides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27432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</a:rPr>
                        <a:t>Plus 3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Add sand to cores of hollow blocks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27432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45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effectLst/>
                        </a:rPr>
                        <a:t>Total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9" name="مربع نص 8"/>
          <p:cNvSpPr txBox="1"/>
          <p:nvPr/>
        </p:nvSpPr>
        <p:spPr>
          <a:xfrm>
            <a:off x="4648200" y="381000"/>
            <a:ext cx="3070228" cy="12618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b="1" dirty="0"/>
              <a:t>Material used for </a:t>
            </a:r>
            <a:r>
              <a:rPr lang="en-US" sz="2000" b="1" dirty="0" smtClean="0"/>
              <a:t>partition between </a:t>
            </a:r>
            <a:r>
              <a:rPr lang="en-US" sz="2000" b="1" dirty="0"/>
              <a:t>doctor’s room and </a:t>
            </a:r>
            <a:r>
              <a:rPr lang="en-US" sz="2000" b="1" dirty="0" smtClean="0"/>
              <a:t>corridor</a:t>
            </a:r>
            <a:r>
              <a:rPr lang="en-US" sz="1600" b="1" dirty="0" smtClean="0"/>
              <a:t>.</a:t>
            </a:r>
            <a:endParaRPr lang="en-US" sz="1600" b="1" dirty="0"/>
          </a:p>
          <a:p>
            <a:endParaRPr lang="ar-SA" sz="1600" b="1" dirty="0"/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085" y="1524000"/>
            <a:ext cx="4008926" cy="3495973"/>
          </a:xfrm>
          <a:prstGeom prst="rect">
            <a:avLst/>
          </a:prstGeom>
        </p:spPr>
      </p:pic>
      <p:pic>
        <p:nvPicPr>
          <p:cNvPr id="10" name="عنصر نائب للمحتوى 9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524000"/>
            <a:ext cx="4012360" cy="3460272"/>
          </a:xfrm>
        </p:spPr>
      </p:pic>
    </p:spTree>
    <p:extLst>
      <p:ext uri="{BB962C8B-B14F-4D97-AF65-F5344CB8AC3E}">
        <p14:creationId xmlns:p14="http://schemas.microsoft.com/office/powerpoint/2010/main" val="178397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/>
          <p:cNvSpPr txBox="1"/>
          <p:nvPr/>
        </p:nvSpPr>
        <p:spPr>
          <a:xfrm>
            <a:off x="3048000" y="6096000"/>
            <a:ext cx="23622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Design</a:t>
            </a:r>
            <a:endParaRPr lang="ar-SA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685800" y="304800"/>
            <a:ext cx="678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solidFill>
                  <a:schemeClr val="accent1">
                    <a:lumMod val="50000"/>
                  </a:schemeClr>
                </a:solidFill>
              </a:rPr>
              <a:t>Architectural design:-</a:t>
            </a:r>
            <a:endParaRPr lang="en-US" sz="3200" b="1" i="1" dirty="0"/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492" y="889575"/>
            <a:ext cx="7014718" cy="5206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666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066800"/>
            <a:ext cx="6324600" cy="5105400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381000" y="5934670"/>
            <a:ext cx="79248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Since, the average noise out of the hospital about 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59, so 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61 db for this exterior wall is acceptable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ar-S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5562600" y="3352800"/>
            <a:ext cx="1832553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STC equal 61db.</a:t>
            </a:r>
            <a:endParaRPr lang="ar-SA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1143000" y="457200"/>
            <a:ext cx="3048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u="sng" dirty="0" smtClean="0">
                <a:solidFill>
                  <a:schemeClr val="tx2">
                    <a:lumMod val="75000"/>
                  </a:schemeClr>
                </a:solidFill>
              </a:rPr>
              <a:t>External walls:</a:t>
            </a:r>
            <a:endParaRPr lang="ar-SA" sz="2800" b="1" u="sng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956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676400"/>
            <a:ext cx="3581400" cy="2562508"/>
          </a:xfrm>
          <a:prstGeom prst="rect">
            <a:avLst/>
          </a:prstGeom>
        </p:spPr>
      </p:pic>
      <p:pic>
        <p:nvPicPr>
          <p:cNvPr id="5" name="صورة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743450"/>
            <a:ext cx="3657600" cy="2114550"/>
          </a:xfrm>
          <a:prstGeom prst="rect">
            <a:avLst/>
          </a:prstGeom>
        </p:spPr>
      </p:pic>
      <p:pic>
        <p:nvPicPr>
          <p:cNvPr id="6" name="صورة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1676400"/>
            <a:ext cx="3581400" cy="2544288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228600" y="1143000"/>
            <a:ext cx="7366760" cy="677108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required optimum values of 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RT</a:t>
            </a:r>
            <a:r>
              <a:rPr lang="en-US" sz="2000" baseline="-25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 </a:t>
            </a:r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level in </a:t>
            </a:r>
            <a:r>
              <a:rPr lang="en-US" sz="2000" b="1" u="sng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emergency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0.6-1 sec.</a:t>
            </a:r>
          </a:p>
          <a:p>
            <a:endParaRPr lang="ar-S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5029200" y="4267200"/>
            <a:ext cx="2538965" cy="33855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Materials used for ceiling.</a:t>
            </a:r>
            <a:endParaRPr lang="ar-SA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5029200" y="6096000"/>
            <a:ext cx="2851550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Materials used for walls and door.</a:t>
            </a:r>
            <a:endParaRPr lang="ar-SA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685800" y="4267200"/>
            <a:ext cx="281940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Materials used for floor and  beds</a:t>
            </a:r>
            <a:endParaRPr lang="ar-SA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457200" y="304800"/>
            <a:ext cx="701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Acoustical Design: (RT60)</a:t>
            </a:r>
            <a:endParaRPr lang="en-US" sz="3200" u="sng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652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14400"/>
            <a:ext cx="7529364" cy="5257800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3657600" y="6324600"/>
            <a:ext cx="1601785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tx2">
                    <a:lumMod val="75000"/>
                  </a:schemeClr>
                </a:solidFill>
              </a:rPr>
              <a:t>RT60 from ecotect</a:t>
            </a:r>
            <a:endParaRPr lang="ar-SA" sz="1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457200" y="228600"/>
            <a:ext cx="548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Acoustical Design: (RT60)</a:t>
            </a:r>
            <a:endParaRPr lang="en-US" sz="3200" b="1" u="sng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42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28600" y="838200"/>
            <a:ext cx="7467600" cy="5465136"/>
          </a:xfrm>
        </p:spPr>
        <p:txBody>
          <a:bodyPr/>
          <a:lstStyle/>
          <a:p>
            <a:pPr algn="l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required optimum values of RT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level in 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patient room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0.4-0.8 sec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ar-S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/>
            <a:endParaRPr lang="ar-SA" dirty="0"/>
          </a:p>
        </p:txBody>
      </p:sp>
      <p:pic>
        <p:nvPicPr>
          <p:cNvPr id="4" name="صورة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24000"/>
            <a:ext cx="3511138" cy="2724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صورة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1524000"/>
            <a:ext cx="3361294" cy="2724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صورة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4857750"/>
            <a:ext cx="3200400" cy="2000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مربع نص 6"/>
          <p:cNvSpPr txBox="1"/>
          <p:nvPr/>
        </p:nvSpPr>
        <p:spPr>
          <a:xfrm>
            <a:off x="4953000" y="4343400"/>
            <a:ext cx="3429000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Material used for floor and furniture</a:t>
            </a:r>
            <a:endParaRPr lang="ar-SA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5105400" y="6019800"/>
            <a:ext cx="2752612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Material used for walls and door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762000" y="4419600"/>
            <a:ext cx="2124235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Material used for ceiling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533400" y="228600"/>
            <a:ext cx="739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Acoustical Design: (RT60)</a:t>
            </a:r>
            <a:endParaRPr lang="en-US" sz="2800" u="sng" dirty="0"/>
          </a:p>
        </p:txBody>
      </p:sp>
    </p:spTree>
    <p:extLst>
      <p:ext uri="{BB962C8B-B14F-4D97-AF65-F5344CB8AC3E}">
        <p14:creationId xmlns:p14="http://schemas.microsoft.com/office/powerpoint/2010/main" val="192072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990600"/>
            <a:ext cx="7010400" cy="5105400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3200400" y="6248400"/>
            <a:ext cx="1805558" cy="33855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1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RT60 from ecotect</a:t>
            </a:r>
            <a:endParaRPr lang="ar-SA" sz="16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457200" y="228600"/>
            <a:ext cx="685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Acoustical Design: (RT60)</a:t>
            </a:r>
            <a:endParaRPr lang="en-US" sz="2400" b="1" u="sng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249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04800" y="1143000"/>
            <a:ext cx="7239000" cy="4846320"/>
          </a:xfrm>
        </p:spPr>
        <p:txBody>
          <a:bodyPr/>
          <a:lstStyle/>
          <a:p>
            <a:pPr algn="l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required optimum values of RT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level in </a:t>
            </a: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GYM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1-1.25 sec.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ar-S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/>
            <a:endParaRPr lang="ar-SA" dirty="0"/>
          </a:p>
          <a:p>
            <a:pPr algn="l" rtl="0"/>
            <a:endParaRPr lang="ar-SA" dirty="0"/>
          </a:p>
        </p:txBody>
      </p:sp>
      <p:pic>
        <p:nvPicPr>
          <p:cNvPr id="4" name="صورة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828800"/>
            <a:ext cx="3352800" cy="2514600"/>
          </a:xfrm>
          <a:prstGeom prst="rect">
            <a:avLst/>
          </a:prstGeom>
        </p:spPr>
      </p:pic>
      <p:pic>
        <p:nvPicPr>
          <p:cNvPr id="5" name="صورة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1752600"/>
            <a:ext cx="3276600" cy="2743200"/>
          </a:xfrm>
          <a:prstGeom prst="rect">
            <a:avLst/>
          </a:prstGeom>
        </p:spPr>
      </p:pic>
      <p:pic>
        <p:nvPicPr>
          <p:cNvPr id="6" name="صورة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953000"/>
            <a:ext cx="3048000" cy="1905000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4648200" y="4572000"/>
            <a:ext cx="2800703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Material used for tiles and devices</a:t>
            </a:r>
            <a:endParaRPr lang="ar-SA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4114800" y="6172200"/>
            <a:ext cx="2999474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Material used for walls and windows</a:t>
            </a:r>
            <a:endParaRPr lang="ar-SA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533400" y="4495800"/>
            <a:ext cx="2061718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Material used for ceiling</a:t>
            </a:r>
            <a:endParaRPr lang="ar-SA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762000" y="381000"/>
            <a:ext cx="579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Acoustical Design: (RT60)</a:t>
            </a:r>
            <a:endParaRPr lang="en-US" sz="2800" b="1" u="sng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952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90600"/>
            <a:ext cx="7467600" cy="4971308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3352800" y="6248400"/>
            <a:ext cx="1601785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RT60 from ecotect</a:t>
            </a:r>
            <a:endParaRPr lang="ar-SA" sz="14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838200" y="304800"/>
            <a:ext cx="723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Acoustical Design: (RT60)</a:t>
            </a:r>
            <a:endParaRPr lang="en-US" sz="2800" u="sng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662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4800" y="838200"/>
            <a:ext cx="8686800" cy="1752600"/>
          </a:xfrm>
          <a:ln>
            <a:solidFill>
              <a:schemeClr val="bg2">
                <a:lumMod val="25000"/>
              </a:schemeClr>
            </a:solidFill>
          </a:ln>
        </p:spPr>
        <p:txBody>
          <a:bodyPr>
            <a:noAutofit/>
          </a:bodyPr>
          <a:lstStyle/>
          <a:p>
            <a:pPr rtl="0"/>
            <a:r>
              <a:rPr lang="en-US" sz="5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Mechanical design</a:t>
            </a:r>
            <a:endParaRPr lang="ar-SA" sz="5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799" y="2667000"/>
            <a:ext cx="6019799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999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838200"/>
          </a:xfrm>
        </p:spPr>
        <p:txBody>
          <a:bodyPr>
            <a:normAutofit/>
          </a:bodyPr>
          <a:lstStyle/>
          <a:p>
            <a:pPr marL="285750" indent="-285750" rtl="0">
              <a:buFont typeface="Wingdings" panose="05000000000000000000" pitchFamily="2" charset="2"/>
              <a:buChar char="q"/>
            </a:pP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Hvac design:</a:t>
            </a:r>
            <a:endParaRPr lang="ar-SA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533400" y="6019800"/>
            <a:ext cx="2619628" cy="33855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Using DC-12 fan coil unit</a:t>
            </a:r>
            <a:endParaRPr lang="ar-S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عنصر نائب للمحتوى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305061"/>
            <a:ext cx="3581400" cy="4474094"/>
          </a:xfrm>
          <a:prstGeom prst="rect">
            <a:avLst/>
          </a:prstGeom>
        </p:spPr>
      </p:pic>
      <p:pic>
        <p:nvPicPr>
          <p:cNvPr id="9" name="صورة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1447800"/>
            <a:ext cx="4114800" cy="3505200"/>
          </a:xfrm>
          <a:prstGeom prst="rect">
            <a:avLst/>
          </a:prstGeom>
        </p:spPr>
      </p:pic>
      <p:sp>
        <p:nvSpPr>
          <p:cNvPr id="13" name="مربع نص 12"/>
          <p:cNvSpPr txBox="1"/>
          <p:nvPr/>
        </p:nvSpPr>
        <p:spPr>
          <a:xfrm>
            <a:off x="5029200" y="6019800"/>
            <a:ext cx="3004349" cy="33855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Filters for operating and ICUs.</a:t>
            </a:r>
            <a:endParaRPr lang="ar-S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255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6800"/>
            <a:ext cx="7434667" cy="5359308"/>
          </a:xfrm>
        </p:spPr>
      </p:pic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533400" y="-76200"/>
            <a:ext cx="7239000" cy="1143000"/>
          </a:xfrm>
        </p:spPr>
        <p:txBody>
          <a:bodyPr>
            <a:normAutofit/>
          </a:bodyPr>
          <a:lstStyle/>
          <a:p>
            <a:pPr marL="571500" indent="-571500" rtl="0">
              <a:buFont typeface="Wingdings" panose="05000000000000000000" pitchFamily="2" charset="2"/>
              <a:buChar char="q"/>
            </a:pP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hvac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ar-SA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506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0" descr="old GF-page-001.jpg"/>
          <p:cNvPicPr/>
          <p:nvPr/>
        </p:nvPicPr>
        <p:blipFill>
          <a:blip r:embed="rId2" cstate="print"/>
          <a:srcRect t="4412" b="4412"/>
          <a:stretch>
            <a:fillRect/>
          </a:stretch>
        </p:blipFill>
        <p:spPr>
          <a:xfrm>
            <a:off x="609600" y="1143000"/>
            <a:ext cx="6553200" cy="4876800"/>
          </a:xfrm>
          <a:prstGeom prst="rect">
            <a:avLst/>
          </a:prstGeom>
        </p:spPr>
      </p:pic>
      <p:sp>
        <p:nvSpPr>
          <p:cNvPr id="8" name="مربع نص 7"/>
          <p:cNvSpPr txBox="1"/>
          <p:nvPr/>
        </p:nvSpPr>
        <p:spPr>
          <a:xfrm>
            <a:off x="2743200" y="6172200"/>
            <a:ext cx="2260554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Original Design</a:t>
            </a:r>
            <a:endParaRPr lang="ar-SA" sz="2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685800" y="304800"/>
            <a:ext cx="678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solidFill>
                  <a:schemeClr val="accent1">
                    <a:lumMod val="50000"/>
                  </a:schemeClr>
                </a:solidFill>
              </a:rPr>
              <a:t>Architectural design:-</a:t>
            </a:r>
            <a:endParaRPr lang="en-US" sz="3200" b="1" i="1" dirty="0"/>
          </a:p>
        </p:txBody>
      </p:sp>
    </p:spTree>
    <p:extLst>
      <p:ext uri="{BB962C8B-B14F-4D97-AF65-F5344CB8AC3E}">
        <p14:creationId xmlns:p14="http://schemas.microsoft.com/office/powerpoint/2010/main" val="3867315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533400" y="-76200"/>
            <a:ext cx="7239000" cy="1143000"/>
          </a:xfrm>
        </p:spPr>
        <p:txBody>
          <a:bodyPr>
            <a:normAutofit/>
          </a:bodyPr>
          <a:lstStyle/>
          <a:p>
            <a:pPr marL="571500" indent="-571500" rtl="0">
              <a:buFont typeface="Wingdings" panose="05000000000000000000" pitchFamily="2" charset="2"/>
              <a:buChar char="q"/>
            </a:pP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hvac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ar-SA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عنصر نائب للمحتوى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219200"/>
            <a:ext cx="7634337" cy="4860572"/>
          </a:xfrm>
        </p:spPr>
      </p:pic>
    </p:spTree>
    <p:extLst>
      <p:ext uri="{BB962C8B-B14F-4D97-AF65-F5344CB8AC3E}">
        <p14:creationId xmlns:p14="http://schemas.microsoft.com/office/powerpoint/2010/main" val="1763688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533400" y="-76200"/>
            <a:ext cx="7239000" cy="1143000"/>
          </a:xfrm>
        </p:spPr>
        <p:txBody>
          <a:bodyPr>
            <a:normAutofit/>
          </a:bodyPr>
          <a:lstStyle/>
          <a:p>
            <a:pPr marL="571500" indent="-571500" rtl="0">
              <a:buFont typeface="Wingdings" panose="05000000000000000000" pitchFamily="2" charset="2"/>
              <a:buChar char="q"/>
            </a:pP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hvac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ar-SA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19200"/>
            <a:ext cx="7870371" cy="4953000"/>
          </a:xfrm>
        </p:spPr>
      </p:pic>
    </p:spTree>
    <p:extLst>
      <p:ext uri="{BB962C8B-B14F-4D97-AF65-F5344CB8AC3E}">
        <p14:creationId xmlns:p14="http://schemas.microsoft.com/office/powerpoint/2010/main" val="1654293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533400" y="-76200"/>
            <a:ext cx="7239000" cy="1143000"/>
          </a:xfrm>
        </p:spPr>
        <p:txBody>
          <a:bodyPr>
            <a:normAutofit/>
          </a:bodyPr>
          <a:lstStyle/>
          <a:p>
            <a:pPr marL="571500" indent="-571500" rtl="0">
              <a:buFont typeface="Wingdings" panose="05000000000000000000" pitchFamily="2" charset="2"/>
              <a:buChar char="q"/>
            </a:pP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hvac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ar-SA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عنصر نائب للمحتوى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" y="1143000"/>
            <a:ext cx="8000218" cy="5125522"/>
          </a:xfrm>
        </p:spPr>
      </p:pic>
    </p:spTree>
    <p:extLst>
      <p:ext uri="{BB962C8B-B14F-4D97-AF65-F5344CB8AC3E}">
        <p14:creationId xmlns:p14="http://schemas.microsoft.com/office/powerpoint/2010/main" val="223119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533400" y="-76200"/>
            <a:ext cx="7239000" cy="1143000"/>
          </a:xfrm>
        </p:spPr>
        <p:txBody>
          <a:bodyPr>
            <a:normAutofit/>
          </a:bodyPr>
          <a:lstStyle/>
          <a:p>
            <a:pPr marL="571500" indent="-571500" rtl="0">
              <a:buFont typeface="Wingdings" panose="05000000000000000000" pitchFamily="2" charset="2"/>
              <a:buChar char="q"/>
            </a:pPr>
            <a:r>
              <a:rPr lang="en-US" sz="2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hvac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ar-SA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عنصر نائب للمحتوى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295400"/>
            <a:ext cx="7868115" cy="5103035"/>
          </a:xfrm>
        </p:spPr>
      </p:pic>
    </p:spTree>
    <p:extLst>
      <p:ext uri="{BB962C8B-B14F-4D97-AF65-F5344CB8AC3E}">
        <p14:creationId xmlns:p14="http://schemas.microsoft.com/office/powerpoint/2010/main" val="64728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828800"/>
            <a:ext cx="4009073" cy="4419600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4495800" y="533400"/>
            <a:ext cx="4886209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large air handling unit used to get </a:t>
            </a:r>
            <a:endParaRPr lang="en-US" sz="16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/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fresh 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air for basement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ground 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</a:p>
          <a:p>
            <a:pPr marL="285750" indent="-285750"/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first 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floors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the 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hospital.</a:t>
            </a:r>
            <a:endParaRPr lang="en-US" sz="1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ar-S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0" y="609600"/>
            <a:ext cx="4466273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After using about 65 fan coil unit with flow rate 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952cmf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(0.45m</a:t>
            </a:r>
            <a:r>
              <a:rPr lang="en-US" sz="1600" b="1" baseline="30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/s) for the hospital, APX 90-2S 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chiller has to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 used.</a:t>
            </a:r>
          </a:p>
        </p:txBody>
      </p:sp>
      <p:pic>
        <p:nvPicPr>
          <p:cNvPr id="9" name="صورة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828800"/>
            <a:ext cx="36576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4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7239000" cy="1143000"/>
          </a:xfrm>
        </p:spPr>
        <p:txBody>
          <a:bodyPr>
            <a:normAutofit/>
          </a:bodyPr>
          <a:lstStyle/>
          <a:p>
            <a:pPr marL="571500" indent="-571500" rtl="0">
              <a:buFont typeface="Wingdings" panose="05000000000000000000" pitchFamily="2" charset="2"/>
              <a:buChar char="q"/>
            </a:pP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Water supply:</a:t>
            </a:r>
            <a:endParaRPr lang="ar-SA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عنصر نائب للمحتوى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1219200"/>
            <a:ext cx="7467600" cy="5105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4419600" y="152400"/>
            <a:ext cx="335380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en-US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2.5</a:t>
            </a:r>
            <a:r>
              <a:rPr lang="ar-SA" altLang="en-US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 steel </a:t>
            </a:r>
            <a:r>
              <a:rPr lang="ar-SA" alt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pipe for </a:t>
            </a:r>
            <a:r>
              <a:rPr lang="en-US" altLang="ar-SA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vertical </a:t>
            </a:r>
            <a:r>
              <a:rPr lang="en-US" altLang="ar-SA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feeder</a:t>
            </a:r>
            <a:endParaRPr lang="en-US" altLang="ar-SA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ar-SA" alt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ar-SA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.5</a:t>
            </a:r>
            <a:r>
              <a:rPr lang="ar-SA" altLang="en-US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ar-SA" altLang="en-US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pvc </a:t>
            </a:r>
            <a:r>
              <a:rPr lang="ar-SA" altLang="en-US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alt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pipe for </a:t>
            </a:r>
            <a:r>
              <a:rPr lang="en-US" altLang="ar-SA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main </a:t>
            </a:r>
            <a:r>
              <a:rPr lang="en-US" altLang="ar-SA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feeder.</a:t>
            </a:r>
            <a:endParaRPr lang="en-US" altLang="ar-SA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altLang="en-US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0.75 </a:t>
            </a:r>
            <a:r>
              <a:rPr lang="ar-SA" altLang="en-US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ar-SA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pvc </a:t>
            </a:r>
            <a:r>
              <a:rPr lang="ar-SA" alt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pipe for </a:t>
            </a:r>
            <a:r>
              <a:rPr lang="en-US" altLang="ar-SA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branch</a:t>
            </a:r>
            <a:r>
              <a:rPr lang="en-US" altLang="ar-SA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ar-SA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882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762000" y="1600200"/>
            <a:ext cx="7010400" cy="45259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مربع نص 4"/>
          <p:cNvSpPr txBox="1"/>
          <p:nvPr/>
        </p:nvSpPr>
        <p:spPr>
          <a:xfrm>
            <a:off x="3657600" y="6324600"/>
            <a:ext cx="1328248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Bathrooms </a:t>
            </a:r>
            <a:endParaRPr lang="ar-SA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762000" y="609600"/>
            <a:ext cx="541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Sewage system: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93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ربع نص 5"/>
          <p:cNvSpPr txBox="1"/>
          <p:nvPr/>
        </p:nvSpPr>
        <p:spPr>
          <a:xfrm>
            <a:off x="762000" y="609600"/>
            <a:ext cx="541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Gas lines: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عنصر نائب للمحتوى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9200"/>
            <a:ext cx="8272192" cy="5105400"/>
          </a:xfrm>
        </p:spPr>
      </p:pic>
    </p:spTree>
    <p:extLst>
      <p:ext uri="{BB962C8B-B14F-4D97-AF65-F5344CB8AC3E}">
        <p14:creationId xmlns:p14="http://schemas.microsoft.com/office/powerpoint/2010/main" val="2340630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5800" y="914400"/>
            <a:ext cx="8229600" cy="990600"/>
          </a:xfrm>
        </p:spPr>
        <p:txBody>
          <a:bodyPr>
            <a:normAutofit/>
          </a:bodyPr>
          <a:lstStyle/>
          <a:p>
            <a:pPr rtl="0"/>
            <a:r>
              <a:rPr lang="en-US" sz="5400" dirty="0" smtClean="0">
                <a:solidFill>
                  <a:schemeClr val="tx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Electrical Design </a:t>
            </a:r>
            <a:endParaRPr lang="en-US" sz="5400" dirty="0">
              <a:solidFill>
                <a:schemeClr val="tx1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  <a:reflection blurRad="12700" stA="48000" endA="300" endPos="55000" dir="5400000" sy="-90000" algn="bl" rotWithShape="0"/>
              </a:effectLst>
              <a:latin typeface="Times New Roman" panose="02020603050405020304" pitchFamily="18" charset="0"/>
              <a:ea typeface="Tahoma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صورة 3" descr="Electricity-Smal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66800" y="2372868"/>
            <a:ext cx="6477000" cy="41803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28600" y="0"/>
            <a:ext cx="7239000" cy="1143000"/>
          </a:xfrm>
        </p:spPr>
        <p:txBody>
          <a:bodyPr>
            <a:normAutofit/>
          </a:bodyPr>
          <a:lstStyle/>
          <a:p>
            <a:pPr marL="342900" indent="-342900" rtl="0">
              <a:buFont typeface="Wingdings" panose="05000000000000000000" pitchFamily="2" charset="2"/>
              <a:buChar char="q"/>
            </a:pP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Waiting room 1:</a:t>
            </a:r>
            <a:b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عنصر نائب للمحتوى 3" descr="87877.pn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066800"/>
            <a:ext cx="4343400" cy="3429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صورة 4" descr="87877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24400" y="1143000"/>
            <a:ext cx="3204174" cy="3124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صورة 5" descr="87877.png"/>
          <p:cNvPicPr/>
          <p:nvPr/>
        </p:nvPicPr>
        <p:blipFill>
          <a:blip r:embed="rId4" cstate="print"/>
          <a:srcRect l="55124" t="28257" r="30816" b="20972"/>
          <a:stretch>
            <a:fillRect/>
          </a:stretch>
        </p:blipFill>
        <p:spPr>
          <a:xfrm>
            <a:off x="4648200" y="4572000"/>
            <a:ext cx="3280374" cy="21134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7" name="جدول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8514045"/>
              </p:ext>
            </p:extLst>
          </p:nvPr>
        </p:nvGraphicFramePr>
        <p:xfrm>
          <a:off x="762000" y="5562600"/>
          <a:ext cx="3657600" cy="706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219200"/>
                <a:gridCol w="1219200"/>
              </a:tblGrid>
              <a:tr h="2184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E</a:t>
                      </a:r>
                      <a:r>
                        <a:rPr lang="en-US" sz="1600" b="1" baseline="-25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av</a:t>
                      </a:r>
                      <a:r>
                        <a:rPr lang="en-US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[lx]</a:t>
                      </a:r>
                      <a:endParaRPr lang="en-US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u0</a:t>
                      </a:r>
                      <a:endParaRPr lang="en-US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UGR</a:t>
                      </a:r>
                      <a:endParaRPr lang="en-US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288</a:t>
                      </a:r>
                      <a:endParaRPr lang="en-US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0.746</a:t>
                      </a:r>
                      <a:endParaRPr lang="en-US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10-16</a:t>
                      </a:r>
                      <a:endParaRPr lang="en-US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/>
          <p:cNvSpPr txBox="1"/>
          <p:nvPr/>
        </p:nvSpPr>
        <p:spPr>
          <a:xfrm>
            <a:off x="3048000" y="6096000"/>
            <a:ext cx="23622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Design</a:t>
            </a:r>
            <a:endParaRPr lang="ar-SA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685800" y="304800"/>
            <a:ext cx="678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solidFill>
                  <a:schemeClr val="accent1">
                    <a:lumMod val="50000"/>
                  </a:schemeClr>
                </a:solidFill>
              </a:rPr>
              <a:t>Architectural design:-</a:t>
            </a:r>
            <a:endParaRPr lang="en-US" sz="3200" b="1" i="1" dirty="0"/>
          </a:p>
        </p:txBody>
      </p:sp>
      <p:pic>
        <p:nvPicPr>
          <p:cNvPr id="993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838200"/>
            <a:ext cx="6629400" cy="4992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6998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71500" lvl="0" indent="-571500" rtl="0">
              <a:buFont typeface="Wingdings" panose="05000000000000000000" pitchFamily="2" charset="2"/>
              <a:buChar char="q"/>
            </a:pPr>
            <a:r>
              <a:rPr lang="en-US" sz="24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X- ray room :-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عنصر نائب للمحتوى 3" descr="87877.png"/>
          <p:cNvPicPr>
            <a:picLocks noGrp="1"/>
          </p:cNvPicPr>
          <p:nvPr>
            <p:ph idx="1"/>
          </p:nvPr>
        </p:nvPicPr>
        <p:blipFill>
          <a:blip r:embed="rId2" cstate="print"/>
          <a:srcRect t="1689" b="3313"/>
          <a:stretch>
            <a:fillRect/>
          </a:stretch>
        </p:blipFill>
        <p:spPr>
          <a:xfrm>
            <a:off x="152400" y="1159272"/>
            <a:ext cx="4800600" cy="3412728"/>
          </a:xfrm>
          <a:prstGeom prst="rect">
            <a:avLst/>
          </a:prstGeom>
        </p:spPr>
      </p:pic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1219200"/>
            <a:ext cx="3733800" cy="304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4419600"/>
            <a:ext cx="3733800" cy="21420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7" name="جدول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2012829"/>
              </p:ext>
            </p:extLst>
          </p:nvPr>
        </p:nvGraphicFramePr>
        <p:xfrm>
          <a:off x="533400" y="5029200"/>
          <a:ext cx="36576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E</a:t>
                      </a:r>
                      <a:r>
                        <a:rPr lang="en-US" sz="1600" b="1" baseline="-25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av</a:t>
                      </a:r>
                      <a:r>
                        <a:rPr lang="en-US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[lx]</a:t>
                      </a:r>
                      <a:endParaRPr lang="en-US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u0</a:t>
                      </a:r>
                      <a:endParaRPr lang="en-US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UGR</a:t>
                      </a:r>
                      <a:endParaRPr lang="en-US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347</a:t>
                      </a:r>
                      <a:endParaRPr lang="en-US" b="1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0.815</a:t>
                      </a:r>
                      <a:endParaRPr lang="en-US" b="1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&lt;10</a:t>
                      </a:r>
                      <a:endParaRPr lang="en-US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71500" lvl="0" indent="-571500" rtl="0">
              <a:buFont typeface="Wingdings" panose="05000000000000000000" pitchFamily="2" charset="2"/>
              <a:buChar char="q"/>
            </a:pP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Single bedroom:</a:t>
            </a:r>
            <a:b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عنصر نائب للمحتوى 3" descr="87877.pn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3400" y="1219200"/>
            <a:ext cx="4419600" cy="304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1219200"/>
            <a:ext cx="3200400" cy="3124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6400" y="4495801"/>
            <a:ext cx="3124200" cy="21420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7" name="جدول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249550"/>
              </p:ext>
            </p:extLst>
          </p:nvPr>
        </p:nvGraphicFramePr>
        <p:xfrm>
          <a:off x="990600" y="5195994"/>
          <a:ext cx="36576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E</a:t>
                      </a:r>
                      <a:r>
                        <a:rPr lang="en-US" sz="1600" b="1" baseline="-25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av</a:t>
                      </a:r>
                      <a:r>
                        <a:rPr lang="en-US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[lx]</a:t>
                      </a:r>
                      <a:endParaRPr lang="en-US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u0</a:t>
                      </a:r>
                      <a:endParaRPr lang="en-US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UGR</a:t>
                      </a:r>
                      <a:endParaRPr lang="en-US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346</a:t>
                      </a:r>
                      <a:endParaRPr lang="en-US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0.685</a:t>
                      </a:r>
                      <a:endParaRPr lang="en-US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&lt;10</a:t>
                      </a:r>
                      <a:endParaRPr lang="en-US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71500" lvl="0" indent="-571500" rtl="0">
              <a:buFont typeface="Wingdings" panose="05000000000000000000" pitchFamily="2" charset="2"/>
              <a:buChar char="q"/>
            </a:pPr>
            <a:r>
              <a:rPr lang="en-US" sz="24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Emergency room: 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333500"/>
            <a:ext cx="4977768" cy="32765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صورة 4"/>
          <p:cNvPicPr/>
          <p:nvPr/>
        </p:nvPicPr>
        <p:blipFill>
          <a:blip r:embed="rId3" cstate="print"/>
          <a:srcRect l="2817" r="26140" b="15898"/>
          <a:stretch>
            <a:fillRect/>
          </a:stretch>
        </p:blipFill>
        <p:spPr bwMode="auto">
          <a:xfrm>
            <a:off x="5577444" y="1447799"/>
            <a:ext cx="3261756" cy="3162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صورة 5"/>
          <p:cNvPicPr/>
          <p:nvPr/>
        </p:nvPicPr>
        <p:blipFill>
          <a:blip r:embed="rId4" cstate="print"/>
          <a:srcRect t="32224" r="48485"/>
          <a:stretch>
            <a:fillRect/>
          </a:stretch>
        </p:blipFill>
        <p:spPr bwMode="auto">
          <a:xfrm>
            <a:off x="5577444" y="4953000"/>
            <a:ext cx="3261756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7" name="جدول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3934557"/>
              </p:ext>
            </p:extLst>
          </p:nvPr>
        </p:nvGraphicFramePr>
        <p:xfrm>
          <a:off x="762000" y="5257800"/>
          <a:ext cx="36576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E</a:t>
                      </a:r>
                      <a:r>
                        <a:rPr lang="en-US" sz="1600" b="1" baseline="-25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av</a:t>
                      </a:r>
                      <a:r>
                        <a:rPr lang="en-US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[lx]</a:t>
                      </a:r>
                      <a:endParaRPr lang="en-US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u0</a:t>
                      </a:r>
                      <a:endParaRPr lang="en-US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UGR</a:t>
                      </a:r>
                      <a:endParaRPr lang="en-US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533</a:t>
                      </a:r>
                      <a:endParaRPr lang="en-US" sz="1600" b="1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0.727</a:t>
                      </a:r>
                      <a:endParaRPr lang="en-US" sz="1600" b="1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11-13</a:t>
                      </a:r>
                      <a:endParaRPr lang="en-US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85800" y="1371600"/>
            <a:ext cx="70104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159284" y="502623"/>
            <a:ext cx="58374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Sockets distribution for the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ground floor.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/>
          <p:cNvPicPr/>
          <p:nvPr/>
        </p:nvPicPr>
        <p:blipFill>
          <a:blip r:embed="rId2" cstate="print"/>
          <a:srcRect t="1695" b="4237"/>
          <a:stretch>
            <a:fillRect/>
          </a:stretch>
        </p:blipFill>
        <p:spPr bwMode="auto">
          <a:xfrm>
            <a:off x="381000" y="1295400"/>
            <a:ext cx="73152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ستطيل 5"/>
          <p:cNvSpPr/>
          <p:nvPr/>
        </p:nvSpPr>
        <p:spPr>
          <a:xfrm>
            <a:off x="533400" y="457200"/>
            <a:ext cx="7620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Light distribution for  the Ground floors.</a:t>
            </a:r>
            <a:endParaRPr lang="en-US" sz="24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 rtl="0">
              <a:buNone/>
            </a:pP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Fire &amp; Safety</a:t>
            </a:r>
          </a:p>
          <a:p>
            <a:pPr marL="0" indent="0" algn="ctr" rtl="0">
              <a:buNone/>
            </a:pP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Design</a:t>
            </a:r>
            <a:endParaRPr lang="ar-SA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3577442"/>
            <a:ext cx="2219325" cy="1905000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3429000"/>
            <a:ext cx="2400300" cy="2709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353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762000"/>
            <a:ext cx="6553200" cy="5181600"/>
          </a:xfrm>
          <a:prstGeom prst="rect">
            <a:avLst/>
          </a:prstGeom>
        </p:spPr>
      </p:pic>
      <p:sp>
        <p:nvSpPr>
          <p:cNvPr id="8" name="مربع نص 7"/>
          <p:cNvSpPr txBox="1"/>
          <p:nvPr/>
        </p:nvSpPr>
        <p:spPr>
          <a:xfrm>
            <a:off x="2362200" y="6019800"/>
            <a:ext cx="3667992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Distribution of stairs in hospital</a:t>
            </a:r>
            <a:endParaRPr lang="ar-SA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1138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81000" y="304800"/>
            <a:ext cx="3931920" cy="792162"/>
          </a:xfrm>
        </p:spPr>
        <p:txBody>
          <a:bodyPr>
            <a:noAutofit/>
          </a:bodyPr>
          <a:lstStyle/>
          <a:p>
            <a:pPr marL="342900" indent="-342900" algn="l" rtl="0">
              <a:buFont typeface="Wingdings" panose="05000000000000000000" pitchFamily="2" charset="2"/>
              <a:buChar char="q"/>
            </a:pPr>
            <a:endParaRPr lang="en-US" sz="20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 rtl="0">
              <a:buFont typeface="Wingdings" panose="05000000000000000000" pitchFamily="2" charset="2"/>
              <a:buChar char="q"/>
            </a:pP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Fire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 used in the hospital:-</a:t>
            </a:r>
            <a:endParaRPr lang="en-US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 rtl="0">
              <a:buFont typeface="Wingdings" panose="05000000000000000000" pitchFamily="2" charset="2"/>
              <a:buChar char="q"/>
            </a:pPr>
            <a:endParaRPr lang="ar-SA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half" idx="3"/>
          </p:nvPr>
        </p:nvSpPr>
        <p:spPr>
          <a:xfrm>
            <a:off x="4800600" y="304800"/>
            <a:ext cx="3352800" cy="792162"/>
          </a:xfrm>
        </p:spPr>
        <p:txBody>
          <a:bodyPr>
            <a:normAutofit/>
          </a:bodyPr>
          <a:lstStyle/>
          <a:p>
            <a:pPr marL="285750" indent="-285750" algn="l" rtl="0"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Safety signs:</a:t>
            </a:r>
          </a:p>
          <a:p>
            <a:pPr marL="285750" indent="-285750" algn="l" rtl="0">
              <a:buFont typeface="Wingdings" panose="05000000000000000000" pitchFamily="2" charset="2"/>
              <a:buChar char="q"/>
            </a:pPr>
            <a:endParaRPr lang="ar-SA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عنصر نائب للمحتوى 6"/>
          <p:cNvPicPr>
            <a:picLocks noGrp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219201"/>
            <a:ext cx="2059379" cy="1752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عنصر نائب للمحتوى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4191000"/>
            <a:ext cx="2438400" cy="190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مربع نص 8"/>
          <p:cNvSpPr txBox="1"/>
          <p:nvPr/>
        </p:nvSpPr>
        <p:spPr>
          <a:xfrm>
            <a:off x="315773" y="3320762"/>
            <a:ext cx="1763111" cy="553998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lvl="0"/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Fire 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extinguishers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ar-S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1447800" y="6172200"/>
            <a:ext cx="992579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lvl="0"/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Sprinklers</a:t>
            </a:r>
            <a:endParaRPr lang="ar-SA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صورة 10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1295400"/>
            <a:ext cx="914400" cy="9982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صورة 11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0" y="2819400"/>
            <a:ext cx="973776" cy="10248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صورة 12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94567" y="1287780"/>
            <a:ext cx="1339533" cy="9982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صورة 13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2743200"/>
            <a:ext cx="1339533" cy="11718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صورة 14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567" y="4618036"/>
            <a:ext cx="1339533" cy="15556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صورة 15" descr="91978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58000" y="4572000"/>
            <a:ext cx="973776" cy="15556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مربع نص 16"/>
          <p:cNvSpPr txBox="1"/>
          <p:nvPr/>
        </p:nvSpPr>
        <p:spPr>
          <a:xfrm>
            <a:off x="6781800" y="2362200"/>
            <a:ext cx="1369286" cy="276999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Right and left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Exit </a:t>
            </a:r>
            <a:endParaRPr lang="ar-SA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4794567" y="2404707"/>
            <a:ext cx="1084399" cy="276999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Staircase sign</a:t>
            </a:r>
            <a:endParaRPr lang="ar-SA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7010400" y="4038600"/>
            <a:ext cx="736548" cy="276999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Fire exit</a:t>
            </a:r>
            <a:endParaRPr lang="ar-SA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4876800" y="3970316"/>
            <a:ext cx="1053494" cy="276999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 elevators</a:t>
            </a:r>
            <a:endParaRPr lang="ar-SA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6858000" y="6324600"/>
            <a:ext cx="1266693" cy="276999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Smoke detectors</a:t>
            </a:r>
            <a:endParaRPr lang="ar-SA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4808422" y="6327577"/>
            <a:ext cx="890437" cy="276999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Fire alarm</a:t>
            </a:r>
            <a:endParaRPr lang="ar-SA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Picture 10" descr="ت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3200" y="1295400"/>
            <a:ext cx="1548924" cy="1544093"/>
          </a:xfrm>
          <a:prstGeom prst="rect">
            <a:avLst/>
          </a:prstGeom>
          <a:ln/>
        </p:spPr>
      </p:pic>
      <p:sp>
        <p:nvSpPr>
          <p:cNvPr id="24" name="مربع نص 23"/>
          <p:cNvSpPr txBox="1"/>
          <p:nvPr/>
        </p:nvSpPr>
        <p:spPr>
          <a:xfrm>
            <a:off x="2529013" y="3337002"/>
            <a:ext cx="1265090" cy="33855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lvl="0"/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Hose system</a:t>
            </a:r>
            <a:endParaRPr lang="ar-S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122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Cost estimation</a:t>
            </a:r>
            <a:endParaRPr lang="ar-SA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554162"/>
            <a:ext cx="4293277" cy="4770437"/>
          </a:xfrm>
        </p:spPr>
      </p:pic>
    </p:spTree>
    <p:extLst>
      <p:ext uri="{BB962C8B-B14F-4D97-AF65-F5344CB8AC3E}">
        <p14:creationId xmlns:p14="http://schemas.microsoft.com/office/powerpoint/2010/main" val="2751421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3986145"/>
              </p:ext>
            </p:extLst>
          </p:nvPr>
        </p:nvGraphicFramePr>
        <p:xfrm>
          <a:off x="762000" y="1524000"/>
          <a:ext cx="5105400" cy="4319150"/>
        </p:xfrm>
        <a:graphic>
          <a:graphicData uri="http://schemas.openxmlformats.org/drawingml/2006/table">
            <a:tbl>
              <a:tblPr firstRow="1" firstCol="1" bandRow="1">
                <a:tableStyleId>{8FD4443E-F989-4FC4-A0C8-D5A2AF1F390B}</a:tableStyleId>
              </a:tblPr>
              <a:tblGrid>
                <a:gridCol w="3327048"/>
                <a:gridCol w="1778352"/>
              </a:tblGrid>
              <a:tr h="674821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Price for our block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NIS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849182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Structural 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system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1158407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926463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Electrical 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system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41180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99060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HVAC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73421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878084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Finishing: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996053.5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3" name="صورة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40000">
            <a:off x="6718617" y="1974874"/>
            <a:ext cx="2110858" cy="1907891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40000">
            <a:off x="6281004" y="4294876"/>
            <a:ext cx="2377543" cy="2002472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1066800" y="304800"/>
            <a:ext cx="502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</a:rPr>
              <a:t>COST ESTIMATION:</a:t>
            </a:r>
            <a:endParaRPr lang="en-US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679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وافر">
  <a:themeElements>
    <a:clrScheme name="وافر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ffice كلاسيكي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وافر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2281</TotalTime>
  <Words>1421</Words>
  <Application>Microsoft Office PowerPoint</Application>
  <PresentationFormat>عرض على الشاشة (3:4)‏</PresentationFormat>
  <Paragraphs>360</Paragraphs>
  <Slides>100</Slides>
  <Notes>2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100</vt:i4>
      </vt:variant>
    </vt:vector>
  </HeadingPairs>
  <TitlesOfParts>
    <vt:vector size="101" baseType="lpstr">
      <vt:lpstr>وافر</vt:lpstr>
      <vt:lpstr>عرض تقديمي في PowerPoint</vt:lpstr>
      <vt:lpstr>Outline: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Structural Design </vt:lpstr>
      <vt:lpstr>Design data : </vt:lpstr>
      <vt:lpstr>عرض تقديمي في PowerPoint</vt:lpstr>
      <vt:lpstr>عرض تقديمي في PowerPoint</vt:lpstr>
      <vt:lpstr>One way solid slab details :</vt:lpstr>
      <vt:lpstr>Check Model.</vt:lpstr>
      <vt:lpstr>Equilibrium Check  &gt; ok  </vt:lpstr>
      <vt:lpstr>Stress – Strain Check: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footing design :-</vt:lpstr>
      <vt:lpstr>Isolated footing :- 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Shear wall design :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Acoustical Design: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Mechanical design</vt:lpstr>
      <vt:lpstr>  Hvac design:</vt:lpstr>
      <vt:lpstr>hvac:</vt:lpstr>
      <vt:lpstr>hvac:</vt:lpstr>
      <vt:lpstr>hvac:</vt:lpstr>
      <vt:lpstr>hvac:</vt:lpstr>
      <vt:lpstr>hvac:</vt:lpstr>
      <vt:lpstr>عرض تقديمي في PowerPoint</vt:lpstr>
      <vt:lpstr>Water supply:</vt:lpstr>
      <vt:lpstr>عرض تقديمي في PowerPoint</vt:lpstr>
      <vt:lpstr>عرض تقديمي في PowerPoint</vt:lpstr>
      <vt:lpstr>Electrical Design </vt:lpstr>
      <vt:lpstr>Waiting room 1: </vt:lpstr>
      <vt:lpstr>X- ray room :- </vt:lpstr>
      <vt:lpstr>Single bedroom: </vt:lpstr>
      <vt:lpstr>Emergency room: 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Cost estimation</vt:lpstr>
      <vt:lpstr>عرض تقديمي في PowerPoint</vt:lpstr>
      <vt:lpstr>عرض تقديمي في PowerPoint</vt:lpstr>
    </vt:vector>
  </TitlesOfParts>
  <Company>MagicSoft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structural design .</dc:title>
  <dc:creator>acer</dc:creator>
  <cp:lastModifiedBy>Admin</cp:lastModifiedBy>
  <cp:revision>220</cp:revision>
  <dcterms:created xsi:type="dcterms:W3CDTF">2015-05-08T18:03:40Z</dcterms:created>
  <dcterms:modified xsi:type="dcterms:W3CDTF">2015-05-14T11:18:16Z</dcterms:modified>
</cp:coreProperties>
</file>