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78" r:id="rId13"/>
    <p:sldId id="281" r:id="rId14"/>
    <p:sldId id="277" r:id="rId15"/>
    <p:sldId id="270" r:id="rId16"/>
    <p:sldId id="271" r:id="rId17"/>
    <p:sldId id="273" r:id="rId18"/>
    <p:sldId id="279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96" autoAdjust="0"/>
  </p:normalViewPr>
  <p:slideViewPr>
    <p:cSldViewPr>
      <p:cViewPr>
        <p:scale>
          <a:sx n="76" d="100"/>
          <a:sy n="76" d="100"/>
        </p:scale>
        <p:origin x="-120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AF264-F6FA-4CC7-8BB8-8247B252E81A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A4068-BF61-4FC5-A4A9-E0146F34E6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9021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A4068-BF61-4FC5-A4A9-E0146F34E6F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76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3ED59A-C676-4FE6-B725-F4D64547FA83}" type="datetimeFigureOut">
              <a:rPr lang="en-US" smtClean="0"/>
              <a:pPr/>
              <a:t>12/20/2018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B3D930-4056-48BD-A0B0-DDF48AD5C0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851648" cy="19812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effectLst/>
              </a:rPr>
              <a:t>SVC Based Flexible AC Transmission System (FACTS)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962400"/>
            <a:ext cx="7854696" cy="2133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Prepared by : Thana’ </a:t>
            </a:r>
            <a:r>
              <a:rPr lang="en-US" sz="30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Hamdan</a:t>
            </a:r>
            <a:endParaRPr lang="en-US" sz="3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/>
            <a:r>
              <a:rPr lang="en-US" sz="3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</a:t>
            </a:r>
            <a:r>
              <a:rPr lang="en-US" sz="3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Hiba</a:t>
            </a:r>
            <a:r>
              <a:rPr lang="en-US" sz="3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3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Jad</a:t>
            </a:r>
            <a:r>
              <a:rPr lang="en-US" sz="3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-Allah</a:t>
            </a:r>
            <a:endParaRPr lang="en-US" sz="3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en-US" sz="3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/>
            <a:r>
              <a:rPr lang="en-US" sz="3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Supervised by:</a:t>
            </a:r>
            <a:r>
              <a:rPr lang="en-US" sz="3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Dr. </a:t>
            </a:r>
            <a:r>
              <a:rPr lang="en-US" sz="30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Kamel</a:t>
            </a:r>
            <a:r>
              <a:rPr lang="en-US" sz="3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0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Saleh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صورة 3" descr="C:\Documents and Settings\Amp Sys 5111\Desktop\ي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8491"/>
            <a:ext cx="2133600" cy="206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486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</a:rPr>
              <a:t>• Methodology and Simulation of SVC</a:t>
            </a:r>
            <a:endParaRPr lang="en-US" sz="3600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branch is parallel to the load and contributes the generator in supplying the load by reactive power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971800"/>
            <a:ext cx="478155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024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/>
              <a:t>• </a:t>
            </a:r>
            <a:r>
              <a:rPr lang="en-US" sz="4000" b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Close </a:t>
            </a:r>
            <a:r>
              <a:rPr lang="en-US" sz="4000" b="1" dirty="0">
                <a:latin typeface="+mn-lt"/>
                <a:ea typeface="Arial Unicode MS" pitchFamily="34" charset="-128"/>
                <a:cs typeface="Arial Unicode MS" pitchFamily="34" charset="-128"/>
              </a:rPr>
              <a:t>loop control </a:t>
            </a:r>
            <a:br>
              <a:rPr lang="en-US" sz="4000" b="1" dirty="0">
                <a:latin typeface="+mn-lt"/>
                <a:ea typeface="Arial Unicode MS" pitchFamily="34" charset="-128"/>
                <a:cs typeface="Arial Unicode MS" pitchFamily="34" charset="-128"/>
              </a:rPr>
            </a:br>
            <a:endParaRPr lang="en-US" sz="3600" b="1" dirty="0">
              <a:latin typeface="+mn-lt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62000" y="1600200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smtClean="0"/>
              <a:t>PF meter </a:t>
            </a:r>
            <a:r>
              <a:rPr lang="en-US" sz="2400" dirty="0"/>
              <a:t>designed by using </a:t>
            </a:r>
            <a:r>
              <a:rPr lang="en-US" sz="2400" dirty="0" err="1"/>
              <a:t>Matlab</a:t>
            </a:r>
            <a:r>
              <a:rPr lang="en-US" sz="2400" dirty="0"/>
              <a:t> Simulink to measure the load factor, the measured value is then entered on a </a:t>
            </a:r>
            <a:r>
              <a:rPr lang="en-US" sz="2400" dirty="0" smtClean="0"/>
              <a:t>MC </a:t>
            </a:r>
            <a:r>
              <a:rPr lang="en-US" sz="2400" dirty="0"/>
              <a:t>to be compared with a selected reference </a:t>
            </a:r>
            <a:r>
              <a:rPr lang="en-US" sz="2400" dirty="0" smtClean="0"/>
              <a:t>value , and through a closed loop improves the load PF to be equal to the reference value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36" y="3352800"/>
            <a:ext cx="78295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7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247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• </a:t>
            </a:r>
            <a:r>
              <a:rPr lang="en-US" sz="4000" b="1" dirty="0" smtClean="0"/>
              <a:t>PF meter :</a:t>
            </a:r>
            <a:endParaRPr lang="en-US" sz="4000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/>
              <a:t>To calculate the PF,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we </a:t>
            </a:r>
            <a:r>
              <a:rPr lang="en-US" dirty="0"/>
              <a:t>must </a:t>
            </a:r>
            <a:r>
              <a:rPr lang="en-US" dirty="0" smtClean="0"/>
              <a:t>first </a:t>
            </a:r>
            <a:r>
              <a:rPr lang="en-US" dirty="0"/>
              <a:t>calculate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time </a:t>
            </a:r>
            <a:r>
              <a:rPr lang="en-US" dirty="0" smtClean="0"/>
              <a:t>difference between </a:t>
            </a:r>
            <a:r>
              <a:rPr lang="en-US" dirty="0"/>
              <a:t>the two signals and </a:t>
            </a:r>
          </a:p>
          <a:p>
            <a:pPr marL="0" indent="0" algn="just">
              <a:buNone/>
            </a:pPr>
            <a:r>
              <a:rPr lang="en-US" dirty="0"/>
              <a:t>convert it to the </a:t>
            </a:r>
            <a:r>
              <a:rPr lang="en-US" dirty="0" smtClean="0"/>
              <a:t>PF , as shown figure - next slide  </a:t>
            </a:r>
          </a:p>
          <a:p>
            <a:pPr marL="0" indent="0" algn="just">
              <a:buNone/>
            </a:pPr>
            <a:r>
              <a:rPr lang="en-US" dirty="0" smtClean="0"/>
              <a:t>according this </a:t>
            </a:r>
            <a:r>
              <a:rPr lang="en-US" dirty="0"/>
              <a:t>equation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257800"/>
            <a:ext cx="231648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87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•PF meter: </a:t>
            </a:r>
            <a:endParaRPr lang="ar-JO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379" y="1935163"/>
            <a:ext cx="4725241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• </a:t>
            </a:r>
            <a:r>
              <a:rPr lang="en-US" sz="4400" b="1" dirty="0" err="1" smtClean="0">
                <a:latin typeface="+mn-lt"/>
                <a:ea typeface="Arial Unicode MS" pitchFamily="34" charset="-128"/>
                <a:cs typeface="Arial Unicode MS" pitchFamily="34" charset="-128"/>
              </a:rPr>
              <a:t>Matlab</a:t>
            </a:r>
            <a:r>
              <a:rPr lang="en-US" sz="4400" b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4400" b="1" dirty="0">
                <a:latin typeface="+mn-lt"/>
                <a:ea typeface="Arial Unicode MS" pitchFamily="34" charset="-128"/>
                <a:cs typeface="Arial Unicode MS" pitchFamily="34" charset="-128"/>
              </a:rPr>
              <a:t>simulation of the project </a:t>
            </a:r>
            <a:r>
              <a:rPr lang="en-US" sz="5400" dirty="0"/>
              <a:t/>
            </a:r>
            <a:br>
              <a:rPr lang="en-US" sz="5400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035"/>
            <a:ext cx="9144000" cy="5493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1004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686551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282" y="1143000"/>
            <a:ext cx="3419475" cy="1476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سهم إلى اليمين 2"/>
          <p:cNvSpPr/>
          <p:nvPr/>
        </p:nvSpPr>
        <p:spPr>
          <a:xfrm rot="18886914">
            <a:off x="3873833" y="2587895"/>
            <a:ext cx="533400" cy="414338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35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088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latin typeface="+mn-lt"/>
              </a:rPr>
              <a:t>• </a:t>
            </a:r>
            <a:r>
              <a:rPr lang="en-US" sz="4400" b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PF </a:t>
            </a:r>
            <a:r>
              <a:rPr lang="en-US" sz="4400" b="1" dirty="0">
                <a:latin typeface="+mn-lt"/>
                <a:ea typeface="Arial Unicode MS" pitchFamily="34" charset="-128"/>
                <a:cs typeface="Arial Unicode MS" pitchFamily="34" charset="-128"/>
              </a:rPr>
              <a:t>meter </a:t>
            </a:r>
            <a:r>
              <a:rPr lang="en-US" sz="5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5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800" dirty="0">
                <a:latin typeface="Constantia" pitchFamily="18" charset="0"/>
              </a:rPr>
              <a:t>Zero Crossing Detector: </a:t>
            </a:r>
            <a:r>
              <a:rPr lang="en-US" sz="2400" dirty="0">
                <a:latin typeface="Constantia" pitchFamily="18" charset="0"/>
              </a:rPr>
              <a:t>The zero cross detection is a circuit that gives a pulse as  indication when the input voltage waveform crosses the zero axis </a:t>
            </a:r>
            <a:r>
              <a:rPr lang="en-US" sz="2400" dirty="0" smtClean="0">
                <a:latin typeface="Constantia" pitchFamily="18" charset="0"/>
              </a:rPr>
              <a:t>.and this is the first step to design PF meter.</a:t>
            </a:r>
            <a:endParaRPr lang="en-US" sz="2400" dirty="0">
              <a:latin typeface="Constantia" pitchFamily="18" charset="0"/>
            </a:endParaRPr>
          </a:p>
          <a:p>
            <a:endParaRPr lang="en-US" sz="2800" dirty="0">
              <a:latin typeface="Constantia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52800"/>
            <a:ext cx="80772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374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sz="2800" dirty="0">
                <a:latin typeface="Constantia" pitchFamily="18" charset="0"/>
              </a:rPr>
              <a:t>circuit</a:t>
            </a:r>
            <a:r>
              <a:rPr lang="en-US" dirty="0" smtClean="0"/>
              <a:t> </a:t>
            </a:r>
            <a:r>
              <a:rPr lang="en-US" dirty="0"/>
              <a:t>of zero crossing </a:t>
            </a:r>
            <a:r>
              <a:rPr lang="en-US" dirty="0" smtClean="0"/>
              <a:t>on hardware 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00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75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8508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393101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33400" y="685800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+mj-lt"/>
              </a:rPr>
              <a:t>The </a:t>
            </a:r>
            <a:r>
              <a:rPr lang="en-US" sz="2400" b="1" dirty="0" smtClean="0">
                <a:latin typeface="+mj-lt"/>
              </a:rPr>
              <a:t>result </a:t>
            </a:r>
            <a:r>
              <a:rPr lang="en-US" sz="2400" b="1" dirty="0">
                <a:latin typeface="+mj-lt"/>
              </a:rPr>
              <a:t>of zero crossing on hardware :</a:t>
            </a:r>
            <a:br>
              <a:rPr lang="en-US" sz="2400" b="1" dirty="0">
                <a:latin typeface="+mj-lt"/>
              </a:rPr>
            </a:b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14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="" xmlns:p14="http://schemas.microsoft.com/office/powerpoint/2010/main" val="7051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4400" b="1" dirty="0" smtClean="0">
                <a:latin typeface="+mn-lt"/>
              </a:rPr>
              <a:t>content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Why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PF correction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Ordinary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methods of PF correction 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Static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variable compensation method and its advantages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 Simulation of SVC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Close loop control 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PF meter 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Matlab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simulation of the project </a:t>
            </a: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Result of </a:t>
            </a:r>
            <a:r>
              <a:rPr lang="en-US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matlab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simulation</a:t>
            </a:r>
          </a:p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Zero crossing and result on hardwire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90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+mn-lt"/>
              </a:rPr>
              <a:t>• Why PF correction ?</a:t>
            </a:r>
          </a:p>
        </p:txBody>
      </p:sp>
      <p:pic>
        <p:nvPicPr>
          <p:cNvPr id="4" name="عنصر نائب للمحتوى 3" descr="ØµÙØ±Ø© Ø°Ø§Øª ØµÙØ©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517900" cy="1826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509120"/>
            <a:ext cx="2513585" cy="535682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5229200"/>
            <a:ext cx="3384377" cy="511592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9552" y="4293096"/>
            <a:ext cx="2880320" cy="72008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9712" y="4941168"/>
            <a:ext cx="3431835" cy="79208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30403"/>
            <a:ext cx="3429000" cy="236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9108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• Why PF correction ?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u="sng" dirty="0"/>
              <a:t>Until these goals are achieved </a:t>
            </a:r>
            <a:r>
              <a:rPr lang="en-US" sz="2800" b="1" u="sng" dirty="0" smtClean="0"/>
              <a:t>:</a:t>
            </a:r>
          </a:p>
          <a:p>
            <a:r>
              <a:rPr lang="en-US" sz="2800" dirty="0"/>
              <a:t>Increase transmission </a:t>
            </a:r>
            <a:r>
              <a:rPr lang="en-US" sz="2800" dirty="0" smtClean="0"/>
              <a:t>efficiency</a:t>
            </a:r>
          </a:p>
          <a:p>
            <a:r>
              <a:rPr lang="en-US" sz="2800" dirty="0"/>
              <a:t>Increase voltage regulation</a:t>
            </a:r>
          </a:p>
          <a:p>
            <a:r>
              <a:rPr lang="en-US" sz="2800" dirty="0"/>
              <a:t>Reducing an apparent power (S) leads to reducing current </a:t>
            </a:r>
          </a:p>
          <a:p>
            <a:r>
              <a:rPr lang="en-US" sz="2800" dirty="0"/>
              <a:t>Reducing losses of electrical </a:t>
            </a:r>
            <a:r>
              <a:rPr lang="en-US" sz="2800" dirty="0" smtClean="0"/>
              <a:t>energy</a:t>
            </a:r>
          </a:p>
          <a:p>
            <a:r>
              <a:rPr lang="en-US" sz="2800" dirty="0"/>
              <a:t>Saving both of money and energy </a:t>
            </a:r>
            <a:endParaRPr lang="ar-JO" sz="2800" dirty="0"/>
          </a:p>
          <a:p>
            <a:pPr marL="0" indent="0">
              <a:buNone/>
            </a:pPr>
            <a:endParaRPr lang="en-US" sz="28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2860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</a:rPr>
              <a:t>• Methods of PF correction </a:t>
            </a:r>
            <a:br>
              <a:rPr lang="en-US" sz="4000" b="1" dirty="0">
                <a:latin typeface="+mn-lt"/>
              </a:rPr>
            </a:br>
            <a:endParaRPr lang="en-US" sz="4000" b="1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 </a:t>
            </a:r>
            <a:r>
              <a:rPr lang="en-US" sz="3200" dirty="0"/>
              <a:t>1- Capacitor banks</a:t>
            </a:r>
          </a:p>
          <a:p>
            <a:pPr>
              <a:buNone/>
            </a:pPr>
            <a:r>
              <a:rPr lang="en-US" sz="2400" dirty="0"/>
              <a:t>The main disadvantage of this method is that it requires high load to sense the change on the power </a:t>
            </a:r>
            <a:r>
              <a:rPr lang="en-US" sz="2400" dirty="0" smtClean="0"/>
              <a:t>factor and its changes in a steps and not in smooth way , so it can’t be achieved a PF at some load </a:t>
            </a:r>
            <a:endParaRPr lang="en-US" sz="2400" dirty="0"/>
          </a:p>
          <a:p>
            <a:pPr>
              <a:buNone/>
            </a:pPr>
            <a:r>
              <a:rPr lang="en-US" sz="3200" dirty="0" smtClean="0"/>
              <a:t>2- </a:t>
            </a:r>
            <a:r>
              <a:rPr lang="en-US" sz="3200" dirty="0"/>
              <a:t>Synchronous Condenser</a:t>
            </a:r>
          </a:p>
          <a:p>
            <a:pPr>
              <a:buNone/>
            </a:pPr>
            <a:r>
              <a:rPr lang="en-US" sz="2400" dirty="0"/>
              <a:t>The main disadvantage of using this method is the high cost to be used in light load </a:t>
            </a:r>
          </a:p>
          <a:p>
            <a:pPr marL="0" indent="0">
              <a:buNone/>
            </a:pPr>
            <a:r>
              <a:rPr lang="en-US" sz="3200" dirty="0"/>
              <a:t>3- Phase Advancer 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main Disadvantage is that Using Phase advancer is not economical for motors below 200 H.P</a:t>
            </a:r>
          </a:p>
        </p:txBody>
      </p:sp>
    </p:spTree>
    <p:extLst>
      <p:ext uri="{BB962C8B-B14F-4D97-AF65-F5344CB8AC3E}">
        <p14:creationId xmlns="" xmlns:p14="http://schemas.microsoft.com/office/powerpoint/2010/main" val="19441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• </a:t>
            </a:r>
            <a:r>
              <a:rPr lang="en-US" sz="4400" b="1" dirty="0"/>
              <a:t>Static variable compensation method and its advantages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SVCs are part of the Flexible AC transmission system device family</a:t>
            </a:r>
            <a:r>
              <a:rPr lang="en-US" dirty="0" smtClean="0"/>
              <a:t>.</a:t>
            </a:r>
            <a:r>
              <a:rPr lang="en-US" dirty="0"/>
              <a:t> This method uses only one capacitor bank and we control the PF by </a:t>
            </a:r>
            <a:r>
              <a:rPr lang="en-US" dirty="0" smtClean="0"/>
              <a:t>injected reactive power into the line </a:t>
            </a:r>
            <a:r>
              <a:rPr lang="en-US" dirty="0"/>
              <a:t>other than controlling capacitance value.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910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>
                <a:solidFill>
                  <a:schemeClr val="tx2"/>
                </a:solidFill>
              </a:rPr>
              <a:t>Advantages of using </a:t>
            </a:r>
            <a:r>
              <a:rPr lang="en-US" sz="4000" b="1" dirty="0" smtClean="0">
                <a:solidFill>
                  <a:schemeClr val="tx2"/>
                </a:solidFill>
              </a:rPr>
              <a:t>SVC method: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>
                <a:sym typeface="Wingdings" pitchFamily="2" charset="2"/>
              </a:rPr>
              <a:t> </a:t>
            </a:r>
            <a:r>
              <a:rPr lang="en-US" sz="2400" dirty="0"/>
              <a:t>Improved </a:t>
            </a:r>
            <a:r>
              <a:rPr lang="en-US" sz="2400" dirty="0" smtClean="0"/>
              <a:t>system transient and </a:t>
            </a:r>
            <a:r>
              <a:rPr lang="en-US" sz="2400" dirty="0"/>
              <a:t>steady-state </a:t>
            </a:r>
            <a:r>
              <a:rPr lang="en-US" sz="2400" dirty="0" smtClean="0"/>
              <a:t>stability</a:t>
            </a:r>
          </a:p>
          <a:p>
            <a:r>
              <a:rPr lang="en-US" sz="2400" dirty="0"/>
              <a:t>Improved </a:t>
            </a:r>
            <a:r>
              <a:rPr lang="en-US" sz="2400" dirty="0" smtClean="0"/>
              <a:t>static and dynamic load</a:t>
            </a:r>
          </a:p>
          <a:p>
            <a:r>
              <a:rPr lang="en-US" sz="2400" dirty="0" smtClean="0">
                <a:sym typeface="Wingdings" pitchFamily="2" charset="2"/>
              </a:rPr>
              <a:t> One </a:t>
            </a:r>
            <a:r>
              <a:rPr lang="en-US" sz="2400" dirty="0">
                <a:sym typeface="Wingdings" pitchFamily="2" charset="2"/>
              </a:rPr>
              <a:t>capacitor bank only used </a:t>
            </a:r>
            <a:endParaRPr lang="en-US" sz="2400" dirty="0" smtClean="0">
              <a:sym typeface="Wingdings" pitchFamily="2" charset="2"/>
            </a:endParaRPr>
          </a:p>
          <a:p>
            <a:r>
              <a:rPr lang="en-US" sz="2400" dirty="0">
                <a:sym typeface="Wingdings" pitchFamily="2" charset="2"/>
              </a:rPr>
              <a:t>C</a:t>
            </a:r>
            <a:r>
              <a:rPr lang="en-US" sz="2400" dirty="0" smtClean="0">
                <a:sym typeface="Wingdings" pitchFamily="2" charset="2"/>
              </a:rPr>
              <a:t>heaper </a:t>
            </a:r>
            <a:r>
              <a:rPr lang="en-US" sz="2400" dirty="0">
                <a:sym typeface="Wingdings" pitchFamily="2" charset="2"/>
              </a:rPr>
              <a:t>than other </a:t>
            </a:r>
            <a:r>
              <a:rPr lang="en-US" sz="2400" dirty="0" smtClean="0">
                <a:sym typeface="Wingdings" pitchFamily="2" charset="2"/>
              </a:rPr>
              <a:t>methods</a:t>
            </a:r>
            <a:endParaRPr lang="en-US" sz="2400" dirty="0" smtClean="0"/>
          </a:p>
          <a:p>
            <a:r>
              <a:rPr lang="en-US" sz="2400" dirty="0" smtClean="0"/>
              <a:t>Reduced </a:t>
            </a:r>
            <a:r>
              <a:rPr lang="en-US" sz="2400" dirty="0"/>
              <a:t>transmission </a:t>
            </a:r>
            <a:r>
              <a:rPr lang="en-US" sz="2400" dirty="0" smtClean="0"/>
              <a:t>losses</a:t>
            </a:r>
          </a:p>
          <a:p>
            <a:r>
              <a:rPr lang="en-US" sz="2400" dirty="0" smtClean="0">
                <a:sym typeface="Wingdings" pitchFamily="2" charset="2"/>
              </a:rPr>
              <a:t>Simple </a:t>
            </a:r>
            <a:r>
              <a:rPr lang="en-US" sz="2400" dirty="0">
                <a:sym typeface="Wingdings" pitchFamily="2" charset="2"/>
              </a:rPr>
              <a:t>controlling units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8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88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458200" cy="93268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</a:rPr>
              <a:t>• Methodology and Simulation of SVC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SVC uses TSC (</a:t>
            </a:r>
            <a:r>
              <a:rPr lang="en-US" dirty="0" err="1"/>
              <a:t>Thyristor</a:t>
            </a:r>
            <a:r>
              <a:rPr lang="en-US" dirty="0"/>
              <a:t> Switched Capacitors) based on shunt compensation to controls the power flow in transmission system and improves the transient stability of power grids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* shunt compensation: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9" y="4267200"/>
            <a:ext cx="549592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226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</a:rPr>
              <a:t>• Methodology and Simulation of SVC</a:t>
            </a:r>
            <a:endParaRPr lang="en-US" sz="3600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 err="1" smtClean="0"/>
              <a:t>Triac</a:t>
            </a:r>
            <a:r>
              <a:rPr lang="en-US" sz="3600" b="1" u="sng" dirty="0" smtClean="0"/>
              <a:t>:</a:t>
            </a:r>
            <a:r>
              <a:rPr lang="en-US" sz="3600" b="1" u="sng" dirty="0"/>
              <a:t> </a:t>
            </a:r>
            <a:endParaRPr lang="en-US" sz="3600" b="1" u="sng" dirty="0" smtClean="0"/>
          </a:p>
          <a:p>
            <a:r>
              <a:rPr lang="en-US" sz="2400" dirty="0" smtClean="0"/>
              <a:t>consists </a:t>
            </a:r>
            <a:r>
              <a:rPr lang="en-US" sz="2400" dirty="0"/>
              <a:t>of two </a:t>
            </a:r>
            <a:r>
              <a:rPr lang="en-US" sz="2400" dirty="0" err="1" smtClean="0"/>
              <a:t>thyristors</a:t>
            </a:r>
            <a:r>
              <a:rPr lang="en-US" sz="2400" dirty="0" smtClean="0"/>
              <a:t> </a:t>
            </a:r>
            <a:r>
              <a:rPr lang="en-US" sz="2400" dirty="0"/>
              <a:t>connected in </a:t>
            </a:r>
            <a:r>
              <a:rPr lang="en-US" sz="2400" dirty="0" smtClean="0"/>
              <a:t>inverse </a:t>
            </a:r>
            <a:r>
              <a:rPr lang="en-US" sz="2400" dirty="0"/>
              <a:t>parallel </a:t>
            </a:r>
            <a:r>
              <a:rPr lang="en-US" sz="2400" dirty="0" smtClean="0"/>
              <a:t>,and this </a:t>
            </a:r>
            <a:r>
              <a:rPr lang="en-US" sz="2400" dirty="0"/>
              <a:t>The most important part </a:t>
            </a:r>
            <a:r>
              <a:rPr lang="en-US" sz="2400" dirty="0" smtClean="0"/>
              <a:t>in this </a:t>
            </a:r>
            <a:r>
              <a:rPr lang="en-US" sz="2400" dirty="0"/>
              <a:t>method, where we get the variable voltage by controlling the value of the </a:t>
            </a:r>
            <a:r>
              <a:rPr lang="en-US" sz="2400" dirty="0" smtClean="0"/>
              <a:t>firing angle 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364" y="4114800"/>
            <a:ext cx="4368465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70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8667</TotalTime>
  <Words>545</Words>
  <Application>Microsoft Office PowerPoint</Application>
  <PresentationFormat>عرض على الشاشة (3:4)‏</PresentationFormat>
  <Paragraphs>66</Paragraphs>
  <Slides>19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تدفق</vt:lpstr>
      <vt:lpstr>SVC Based Flexible AC Transmission System (FACTS)</vt:lpstr>
      <vt:lpstr> content:</vt:lpstr>
      <vt:lpstr>• Why PF correction ?</vt:lpstr>
      <vt:lpstr>• Why PF correction ?</vt:lpstr>
      <vt:lpstr>• Methods of PF correction  </vt:lpstr>
      <vt:lpstr>• Static variable compensation method and its advantages</vt:lpstr>
      <vt:lpstr>الشريحة 7</vt:lpstr>
      <vt:lpstr>• Methodology and Simulation of SVC</vt:lpstr>
      <vt:lpstr>• Methodology and Simulation of SVC</vt:lpstr>
      <vt:lpstr>• Methodology and Simulation of SVC</vt:lpstr>
      <vt:lpstr>• Close loop control  </vt:lpstr>
      <vt:lpstr>• PF meter :</vt:lpstr>
      <vt:lpstr>•PF meter: </vt:lpstr>
      <vt:lpstr>• Matlab simulation of the project  </vt:lpstr>
      <vt:lpstr>الشريحة 15</vt:lpstr>
      <vt:lpstr>• PF meter  </vt:lpstr>
      <vt:lpstr>الشريحة 17</vt:lpstr>
      <vt:lpstr> 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SVC Based Flexible AC Transmission System (FACTS)</dc:title>
  <dc:creator>Windows User</dc:creator>
  <cp:lastModifiedBy>hp</cp:lastModifiedBy>
  <cp:revision>223</cp:revision>
  <dcterms:created xsi:type="dcterms:W3CDTF">2018-04-27T07:09:27Z</dcterms:created>
  <dcterms:modified xsi:type="dcterms:W3CDTF">2018-12-23T12:45:31Z</dcterms:modified>
</cp:coreProperties>
</file>