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4211" r:id="rId1"/>
  </p:sldMasterIdLst>
  <p:notesMasterIdLst>
    <p:notesMasterId r:id="rId121"/>
  </p:notesMasterIdLst>
  <p:sldIdLst>
    <p:sldId id="256" r:id="rId2"/>
    <p:sldId id="471" r:id="rId3"/>
    <p:sldId id="258" r:id="rId4"/>
    <p:sldId id="482" r:id="rId5"/>
    <p:sldId id="259" r:id="rId6"/>
    <p:sldId id="483" r:id="rId7"/>
    <p:sldId id="26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5" r:id="rId17"/>
    <p:sldId id="276" r:id="rId18"/>
    <p:sldId id="484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48" r:id="rId30"/>
    <p:sldId id="349" r:id="rId31"/>
    <p:sldId id="350" r:id="rId32"/>
    <p:sldId id="351" r:id="rId33"/>
    <p:sldId id="352" r:id="rId34"/>
    <p:sldId id="353" r:id="rId35"/>
    <p:sldId id="354" r:id="rId36"/>
    <p:sldId id="355" r:id="rId37"/>
    <p:sldId id="356" r:id="rId38"/>
    <p:sldId id="442" r:id="rId39"/>
    <p:sldId id="450" r:id="rId40"/>
    <p:sldId id="451" r:id="rId41"/>
    <p:sldId id="485" r:id="rId42"/>
    <p:sldId id="418" r:id="rId43"/>
    <p:sldId id="304" r:id="rId44"/>
    <p:sldId id="310" r:id="rId45"/>
    <p:sldId id="432" r:id="rId46"/>
    <p:sldId id="434" r:id="rId47"/>
    <p:sldId id="431" r:id="rId48"/>
    <p:sldId id="395" r:id="rId49"/>
    <p:sldId id="409" r:id="rId50"/>
    <p:sldId id="410" r:id="rId51"/>
    <p:sldId id="407" r:id="rId52"/>
    <p:sldId id="321" r:id="rId53"/>
    <p:sldId id="323" r:id="rId54"/>
    <p:sldId id="325" r:id="rId55"/>
    <p:sldId id="406" r:id="rId56"/>
    <p:sldId id="412" r:id="rId57"/>
    <p:sldId id="415" r:id="rId58"/>
    <p:sldId id="416" r:id="rId59"/>
    <p:sldId id="486" r:id="rId60"/>
    <p:sldId id="357" r:id="rId61"/>
    <p:sldId id="359" r:id="rId62"/>
    <p:sldId id="461" r:id="rId63"/>
    <p:sldId id="364" r:id="rId64"/>
    <p:sldId id="368" r:id="rId65"/>
    <p:sldId id="487" r:id="rId66"/>
    <p:sldId id="443" r:id="rId67"/>
    <p:sldId id="444" r:id="rId68"/>
    <p:sldId id="445" r:id="rId69"/>
    <p:sldId id="449" r:id="rId70"/>
    <p:sldId id="452" r:id="rId71"/>
    <p:sldId id="454" r:id="rId72"/>
    <p:sldId id="455" r:id="rId73"/>
    <p:sldId id="456" r:id="rId74"/>
    <p:sldId id="488" r:id="rId75"/>
    <p:sldId id="453" r:id="rId76"/>
    <p:sldId id="457" r:id="rId77"/>
    <p:sldId id="458" r:id="rId78"/>
    <p:sldId id="459" r:id="rId79"/>
    <p:sldId id="460" r:id="rId80"/>
    <p:sldId id="489" r:id="rId81"/>
    <p:sldId id="462" r:id="rId82"/>
    <p:sldId id="375" r:id="rId83"/>
    <p:sldId id="376" r:id="rId84"/>
    <p:sldId id="496" r:id="rId85"/>
    <p:sldId id="463" r:id="rId86"/>
    <p:sldId id="464" r:id="rId87"/>
    <p:sldId id="465" r:id="rId88"/>
    <p:sldId id="490" r:id="rId89"/>
    <p:sldId id="419" r:id="rId90"/>
    <p:sldId id="420" r:id="rId91"/>
    <p:sldId id="421" r:id="rId92"/>
    <p:sldId id="466" r:id="rId93"/>
    <p:sldId id="467" r:id="rId94"/>
    <p:sldId id="468" r:id="rId95"/>
    <p:sldId id="469" r:id="rId96"/>
    <p:sldId id="491" r:id="rId97"/>
    <p:sldId id="472" r:id="rId98"/>
    <p:sldId id="397" r:id="rId99"/>
    <p:sldId id="398" r:id="rId100"/>
    <p:sldId id="399" r:id="rId101"/>
    <p:sldId id="400" r:id="rId102"/>
    <p:sldId id="401" r:id="rId103"/>
    <p:sldId id="402" r:id="rId104"/>
    <p:sldId id="403" r:id="rId105"/>
    <p:sldId id="492" r:id="rId106"/>
    <p:sldId id="474" r:id="rId107"/>
    <p:sldId id="475" r:id="rId108"/>
    <p:sldId id="476" r:id="rId109"/>
    <p:sldId id="473" r:id="rId110"/>
    <p:sldId id="391" r:id="rId111"/>
    <p:sldId id="436" r:id="rId112"/>
    <p:sldId id="493" r:id="rId113"/>
    <p:sldId id="478" r:id="rId114"/>
    <p:sldId id="479" r:id="rId115"/>
    <p:sldId id="480" r:id="rId116"/>
    <p:sldId id="494" r:id="rId117"/>
    <p:sldId id="439" r:id="rId118"/>
    <p:sldId id="440" r:id="rId119"/>
    <p:sldId id="329" r:id="rId1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DA5D9CF-122F-4717-A456-33449AEC2451}">
          <p14:sldIdLst>
            <p14:sldId id="256"/>
            <p14:sldId id="471"/>
            <p14:sldId id="258"/>
            <p14:sldId id="482"/>
            <p14:sldId id="259"/>
            <p14:sldId id="483"/>
            <p14:sldId id="26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75"/>
            <p14:sldId id="276"/>
            <p14:sldId id="484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442"/>
            <p14:sldId id="450"/>
            <p14:sldId id="451"/>
            <p14:sldId id="485"/>
            <p14:sldId id="418"/>
            <p14:sldId id="304"/>
            <p14:sldId id="310"/>
            <p14:sldId id="432"/>
            <p14:sldId id="434"/>
            <p14:sldId id="431"/>
            <p14:sldId id="395"/>
            <p14:sldId id="409"/>
            <p14:sldId id="410"/>
            <p14:sldId id="407"/>
            <p14:sldId id="321"/>
            <p14:sldId id="323"/>
            <p14:sldId id="325"/>
            <p14:sldId id="406"/>
            <p14:sldId id="412"/>
            <p14:sldId id="415"/>
            <p14:sldId id="416"/>
            <p14:sldId id="486"/>
            <p14:sldId id="357"/>
            <p14:sldId id="359"/>
            <p14:sldId id="461"/>
            <p14:sldId id="364"/>
            <p14:sldId id="368"/>
            <p14:sldId id="487"/>
            <p14:sldId id="443"/>
            <p14:sldId id="444"/>
            <p14:sldId id="445"/>
            <p14:sldId id="449"/>
            <p14:sldId id="452"/>
            <p14:sldId id="454"/>
            <p14:sldId id="455"/>
            <p14:sldId id="456"/>
            <p14:sldId id="488"/>
            <p14:sldId id="453"/>
            <p14:sldId id="457"/>
            <p14:sldId id="458"/>
            <p14:sldId id="459"/>
            <p14:sldId id="460"/>
            <p14:sldId id="489"/>
            <p14:sldId id="462"/>
            <p14:sldId id="375"/>
            <p14:sldId id="376"/>
            <p14:sldId id="496"/>
            <p14:sldId id="463"/>
            <p14:sldId id="464"/>
            <p14:sldId id="465"/>
            <p14:sldId id="490"/>
            <p14:sldId id="419"/>
            <p14:sldId id="420"/>
            <p14:sldId id="421"/>
            <p14:sldId id="466"/>
            <p14:sldId id="467"/>
            <p14:sldId id="468"/>
            <p14:sldId id="469"/>
            <p14:sldId id="491"/>
            <p14:sldId id="472"/>
            <p14:sldId id="397"/>
            <p14:sldId id="398"/>
            <p14:sldId id="399"/>
            <p14:sldId id="400"/>
            <p14:sldId id="401"/>
            <p14:sldId id="402"/>
            <p14:sldId id="403"/>
            <p14:sldId id="492"/>
            <p14:sldId id="474"/>
            <p14:sldId id="475"/>
            <p14:sldId id="476"/>
            <p14:sldId id="473"/>
            <p14:sldId id="391"/>
            <p14:sldId id="436"/>
            <p14:sldId id="493"/>
            <p14:sldId id="478"/>
            <p14:sldId id="479"/>
            <p14:sldId id="480"/>
            <p14:sldId id="494"/>
            <p14:sldId id="439"/>
            <p14:sldId id="440"/>
            <p14:sldId id="32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hmood" initials="M" lastIdx="1" clrIdx="0">
    <p:extLst>
      <p:ext uri="{19B8F6BF-5375-455C-9EA6-DF929625EA0E}">
        <p15:presenceInfo xmlns:p15="http://schemas.microsoft.com/office/powerpoint/2012/main" userId="Mahmood" providerId="None"/>
      </p:ext>
    </p:extLst>
  </p:cmAuthor>
  <p:cmAuthor id="2" name="HP" initials="H" lastIdx="1" clrIdx="1">
    <p:extLst>
      <p:ext uri="{19B8F6BF-5375-455C-9EA6-DF929625EA0E}">
        <p15:presenceInfo xmlns:p15="http://schemas.microsoft.com/office/powerpoint/2012/main" userId="4663c7975f729a6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5-24T12:57:42.775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5-24T12:57:42.775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0CAE2-4024-45FD-9D78-EB8DFC7E87A8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9A5A4-9F56-4C4A-8BA4-43954A7AF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72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9A5A4-9F56-4C4A-8BA4-43954A7AF2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8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9A5A4-9F56-4C4A-8BA4-43954A7AF2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6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FB00-D589-4921-878B-3C9AE37AA359}" type="datetime1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620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BAAE-76F9-4B6B-96B0-38ACA59370A8}" type="datetime1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859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E0C6-5C16-46B6-A542-DA785AE6A1D5}" type="datetime1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365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DC00-61F9-48B1-8C84-FCC2963ED148}" type="datetime1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2151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61270-6504-46EF-BAE8-6F8F9B6747E4}" type="datetime1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657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C6CD5-9204-498E-B220-940FC58C1501}" type="datetime1">
              <a:rPr lang="en-GB" smtClean="0"/>
              <a:t>02/06/2021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156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F1ED-4F53-4FF6-956F-E05DDB1479B2}" type="datetime1">
              <a:rPr lang="en-GB" smtClean="0"/>
              <a:t>02/06/2021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267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2E54-BA5D-4AD0-8357-513898497960}" type="datetime1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38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AD15-8B73-46B3-B4F9-0245BA5187C7}" type="datetime1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55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0AE9-8966-4E78-9C2B-05725EC3D364}" type="datetime1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833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2092-FDC8-456D-83D5-8DB081AF17D5}" type="datetime1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1CD3-C335-4679-9C7E-1015F421278F}" type="datetime1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359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75B5-3445-4BF4-89F2-8CEC30681FF4}" type="datetime1">
              <a:rPr lang="en-GB" smtClean="0"/>
              <a:t>02/06/2021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484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1F0D8-BBB3-4BD6-92EB-4275113C8096}" type="datetime1">
              <a:rPr lang="en-GB" smtClean="0"/>
              <a:t>02/06/2021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34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29DA-3A11-4BAB-8839-D52FE6250927}" type="datetime1">
              <a:rPr lang="en-GB" smtClean="0"/>
              <a:t>02/06/2021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514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907C-39A6-4E5E-9329-29EC8A1D7808}" type="datetime1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00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8B62-4AEC-4F27-835D-CA89A0A3E741}" type="datetime1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681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E639D5A-6284-48AA-AE92-727C1025C9A6}" type="datetime1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1FC56604-1C4A-404E-BFBB-154D57E52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71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  <p:sldLayoutId id="2147484223" r:id="rId12"/>
    <p:sldLayoutId id="2147484224" r:id="rId13"/>
    <p:sldLayoutId id="2147484225" r:id="rId14"/>
    <p:sldLayoutId id="2147484226" r:id="rId15"/>
    <p:sldLayoutId id="2147484227" r:id="rId16"/>
    <p:sldLayoutId id="2147484228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2.png"/><Relationship Id="rId4" Type="http://schemas.openxmlformats.org/officeDocument/2006/relationships/image" Target="../media/image191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5.png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05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113.png"/><Relationship Id="rId7" Type="http://schemas.openxmlformats.org/officeDocument/2006/relationships/image" Target="../media/image117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15.jpeg"/><Relationship Id="rId4" Type="http://schemas.openxmlformats.org/officeDocument/2006/relationships/image" Target="../media/image11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Relationship Id="rId9" Type="http://schemas.openxmlformats.org/officeDocument/2006/relationships/comments" Target="../comments/comment1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2.xml"/><Relationship Id="rId3" Type="http://schemas.openxmlformats.org/officeDocument/2006/relationships/image" Target="../media/image132.png"/><Relationship Id="rId7" Type="http://schemas.openxmlformats.org/officeDocument/2006/relationships/image" Target="../media/image136.jpe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5.jpe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jpeg"/><Relationship Id="rId2" Type="http://schemas.openxmlformats.org/officeDocument/2006/relationships/image" Target="../media/image1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jpeg"/><Relationship Id="rId4" Type="http://schemas.openxmlformats.org/officeDocument/2006/relationships/image" Target="../media/image169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e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4.png"/><Relationship Id="rId4" Type="http://schemas.openxmlformats.org/officeDocument/2006/relationships/image" Target="../media/image173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C4CC23E-9765-4721-9418-82FFFA2807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4C4CBC9-7A82-42CE-9CAF-1FD05379EB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7D2DC2C-650E-4184-867F-D012875AA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صورة 3">
            <a:extLst>
              <a:ext uri="{FF2B5EF4-FFF2-40B4-BE49-F238E27FC236}">
                <a16:creationId xmlns="" xmlns:a16="http://schemas.microsoft.com/office/drawing/2014/main" id="{D91DDBF2-D99D-40EC-8DF8-413E53C092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8372" y="5673144"/>
            <a:ext cx="1183628" cy="118485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4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326265"/>
            <a:ext cx="10353762" cy="970450"/>
          </a:xfrm>
        </p:spPr>
        <p:txBody>
          <a:bodyPr/>
          <a:lstStyle/>
          <a:p>
            <a:pPr algn="l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410477"/>
            <a:ext cx="10353762" cy="4058751"/>
          </a:xfrm>
        </p:spPr>
        <p:txBody>
          <a:bodyPr/>
          <a:lstStyle/>
          <a:p>
            <a:r>
              <a:rPr lang="en-US" i="1" dirty="0">
                <a:effectLst/>
              </a:rPr>
              <a:t> Ground floor before modification.                                               Ground floor after modification</a:t>
            </a:r>
            <a:endParaRPr lang="en-US" dirty="0">
              <a:effectLst/>
            </a:endParaRPr>
          </a:p>
        </p:txBody>
      </p:sp>
      <p:pic>
        <p:nvPicPr>
          <p:cNvPr id="4" name="image40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0409" y="1937975"/>
            <a:ext cx="4380230" cy="468820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228" y="1937975"/>
            <a:ext cx="5122555" cy="3878506"/>
          </a:xfrm>
          <a:prstGeom prst="rect">
            <a:avLst/>
          </a:prstGeom>
        </p:spPr>
      </p:pic>
      <p:pic>
        <p:nvPicPr>
          <p:cNvPr id="7" name="image46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00110" y="86223"/>
            <a:ext cx="2013513" cy="143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7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Draining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b="1" cap="small" dirty="0">
                <a:effectLst/>
              </a:rPr>
              <a:t>Water Draining system</a:t>
            </a:r>
            <a:r>
              <a:rPr lang="en-US" b="1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 for the ground floor.</a:t>
            </a:r>
          </a:p>
          <a:p>
            <a:pPr marL="4941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731" y="2270104"/>
            <a:ext cx="6370280" cy="429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04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Draining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b="1" cap="small" dirty="0">
                <a:effectLst/>
              </a:rPr>
              <a:t>Water Draining system</a:t>
            </a:r>
            <a:r>
              <a:rPr lang="en-US" b="1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 for the first floor.</a:t>
            </a:r>
          </a:p>
          <a:p>
            <a:pPr marL="4941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7473" y="1732449"/>
            <a:ext cx="5743508" cy="455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87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Draining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b="1" cap="small" dirty="0">
                <a:effectLst/>
              </a:rPr>
              <a:t>Water Draining system</a:t>
            </a:r>
            <a:r>
              <a:rPr lang="en-US" b="1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 for the second floor.</a:t>
            </a:r>
          </a:p>
          <a:p>
            <a:pPr marL="4941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208" y="1730303"/>
            <a:ext cx="5797690" cy="436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5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Draining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b="1" cap="small" dirty="0">
                <a:effectLst/>
              </a:rPr>
              <a:t>Water Draining system</a:t>
            </a:r>
            <a:r>
              <a:rPr lang="en-US" b="1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 for the third floor.</a:t>
            </a:r>
          </a:p>
          <a:p>
            <a:pPr marL="4941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103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711" y="2246312"/>
            <a:ext cx="6210300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2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Draining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b="1" cap="small" dirty="0">
                <a:effectLst/>
              </a:rPr>
              <a:t>Water Draining system</a:t>
            </a:r>
            <a:r>
              <a:rPr lang="en-US" b="1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 for the fourth floor.</a:t>
            </a:r>
          </a:p>
          <a:p>
            <a:pPr marL="4941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104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935" y="2137893"/>
            <a:ext cx="5489076" cy="374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28" y="1045027"/>
            <a:ext cx="6425212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</a:t>
            </a:r>
            <a:b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cap="small" dirty="0" smtClean="0">
                <a:solidFill>
                  <a:srgbClr val="0070C0"/>
                </a:solidFill>
                <a:effectLst/>
              </a:rPr>
              <a:t> </a:t>
            </a:r>
            <a:r>
              <a:rPr lang="en-US" sz="2000" cap="small" dirty="0">
                <a:solidFill>
                  <a:srgbClr val="0070C0"/>
                </a:solidFill>
                <a:effectLst/>
              </a:rPr>
              <a:t>heat </a:t>
            </a:r>
            <a:r>
              <a:rPr lang="en-US" sz="2000" cap="small" dirty="0" smtClean="0">
                <a:solidFill>
                  <a:srgbClr val="0070C0"/>
                </a:solidFill>
                <a:effectLst/>
              </a:rPr>
              <a:t>simulation&amp; HVAC</a:t>
            </a:r>
            <a:r>
              <a:rPr lang="en-US" sz="1800" cap="small" dirty="0" smtClean="0">
                <a:solidFill>
                  <a:srgbClr val="0070C0"/>
                </a:solidFill>
                <a:effectLst/>
              </a:rPr>
              <a:t>)</a:t>
            </a:r>
            <a: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55436" y="1603677"/>
            <a:ext cx="6472336" cy="383047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07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heat simulation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106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part was done by design builder </a:t>
            </a:r>
            <a:r>
              <a:rPr lang="en-US" dirty="0"/>
              <a:t>program </a:t>
            </a:r>
            <a:r>
              <a:rPr lang="en-US" dirty="0" smtClean="0"/>
              <a:t>,where </a:t>
            </a:r>
            <a:r>
              <a:rPr lang="en-US" dirty="0"/>
              <a:t>a thermal simulation of the building was done before and after thermal </a:t>
            </a:r>
            <a:r>
              <a:rPr lang="en-US" dirty="0" smtClean="0"/>
              <a:t>insulation.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023" y="4877062"/>
            <a:ext cx="2377143" cy="1279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851" y="2758156"/>
            <a:ext cx="3028839" cy="18653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746" y="2758156"/>
            <a:ext cx="2601699" cy="18671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1501" y="2758156"/>
            <a:ext cx="2167679" cy="186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82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heat simulation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107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en-US" dirty="0"/>
              <a:t>Material </a:t>
            </a:r>
            <a:r>
              <a:rPr lang="en-US" dirty="0" smtClean="0"/>
              <a:t>properties</a:t>
            </a:r>
          </a:p>
          <a:p>
            <a:pPr marL="36900" indent="0"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536766"/>
              </p:ext>
            </p:extLst>
          </p:nvPr>
        </p:nvGraphicFramePr>
        <p:xfrm>
          <a:off x="913796" y="2481664"/>
          <a:ext cx="1035376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6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992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113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788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8264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External wall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Internal 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Roof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curtain wall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U- Value</a:t>
                      </a:r>
                    </a:p>
                    <a:p>
                      <a:r>
                        <a:rPr lang="en-US" dirty="0" smtClean="0"/>
                        <a:t>W/M^2 . 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2.665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967" y="3991680"/>
            <a:ext cx="2203324" cy="1996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975" y="3914223"/>
            <a:ext cx="2398283" cy="21518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3942" y="3914223"/>
            <a:ext cx="2350520" cy="215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5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heat simulation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108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en-US" dirty="0"/>
              <a:t>Design Builder </a:t>
            </a:r>
            <a:r>
              <a:rPr lang="en-US" dirty="0" smtClean="0"/>
              <a:t>Result</a:t>
            </a:r>
          </a:p>
          <a:p>
            <a:pPr marL="36900" indent="0">
              <a:buNone/>
            </a:pPr>
            <a:r>
              <a:rPr lang="en-US" dirty="0" smtClean="0"/>
              <a:t>the thermal loads before and after the treatments were as follows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584" y="2681005"/>
            <a:ext cx="7752081" cy="108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4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 err="1">
                <a:effectLst/>
              </a:rPr>
              <a:t>Hvac</a:t>
            </a:r>
            <a:r>
              <a:rPr lang="en-US" b="1" cap="small" dirty="0">
                <a:effectLst/>
              </a:rPr>
              <a:t>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109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VRF  system was used and two systems were used , cassette unit  </a:t>
            </a:r>
            <a:r>
              <a:rPr lang="en-US" dirty="0"/>
              <a:t>and </a:t>
            </a:r>
            <a:r>
              <a:rPr lang="en-US" dirty="0" smtClean="0"/>
              <a:t>fan coil unit  </a:t>
            </a:r>
            <a:r>
              <a:rPr lang="en-US" dirty="0"/>
              <a:t>from Mitsubishi, Where the company provided us with catalogs and blocks for the Revit </a:t>
            </a:r>
            <a:r>
              <a:rPr lang="en-US" dirty="0" smtClean="0"/>
              <a:t>program.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1840" y="2626462"/>
            <a:ext cx="3088045" cy="17502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840" y="4529153"/>
            <a:ext cx="3299012" cy="121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764" y="3606363"/>
            <a:ext cx="5592667" cy="184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0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effectLst/>
              </a:rPr>
              <a:t>First before modification                                                     First after modification</a:t>
            </a:r>
            <a:endParaRPr lang="en-US" dirty="0"/>
          </a:p>
        </p:txBody>
      </p:sp>
      <p:pic>
        <p:nvPicPr>
          <p:cNvPr id="5" name="image42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2130" y="2200583"/>
            <a:ext cx="4685178" cy="417445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676" y="2145603"/>
            <a:ext cx="4881697" cy="3737672"/>
          </a:xfrm>
          <a:prstGeom prst="rect">
            <a:avLst/>
          </a:prstGeom>
        </p:spPr>
      </p:pic>
      <p:pic>
        <p:nvPicPr>
          <p:cNvPr id="7" name="image47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84524" y="117055"/>
            <a:ext cx="2485259" cy="182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 err="1">
                <a:effectLst/>
              </a:rPr>
              <a:t>Hvac</a:t>
            </a:r>
            <a:r>
              <a:rPr lang="en-US" b="1" cap="small" dirty="0">
                <a:effectLst/>
              </a:rPr>
              <a:t>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369470"/>
            <a:ext cx="10353761" cy="4513805"/>
          </a:xfrm>
        </p:spPr>
        <p:txBody>
          <a:bodyPr/>
          <a:lstStyle/>
          <a:p>
            <a:r>
              <a:rPr lang="en-US" b="1" cap="small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Havc</a:t>
            </a:r>
            <a:r>
              <a:rPr lang="en-US" b="1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system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 smtClean="0"/>
              <a:t>:</a:t>
            </a:r>
          </a:p>
          <a:p>
            <a:pPr marL="36900" indent="0">
              <a:buNone/>
            </a:pPr>
            <a:r>
              <a:rPr lang="en-US" dirty="0" smtClean="0"/>
              <a:t> </a:t>
            </a:r>
            <a:r>
              <a:rPr lang="en-US" dirty="0"/>
              <a:t>for the ground  floor. </a:t>
            </a:r>
            <a:r>
              <a:rPr lang="en-US" dirty="0" smtClean="0"/>
              <a:t>                                    for </a:t>
            </a:r>
            <a:r>
              <a:rPr lang="en-US" dirty="0"/>
              <a:t>the first floor.</a:t>
            </a:r>
          </a:p>
          <a:p>
            <a:pPr marL="4941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57" y="2198358"/>
            <a:ext cx="5110602" cy="41414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675" y="2198358"/>
            <a:ext cx="4733532" cy="405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85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 err="1">
                <a:effectLst/>
              </a:rPr>
              <a:t>Hvac</a:t>
            </a:r>
            <a:r>
              <a:rPr lang="en-US" b="1" cap="small" dirty="0">
                <a:effectLst/>
              </a:rPr>
              <a:t>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458" y="1369470"/>
            <a:ext cx="10353761" cy="4513805"/>
          </a:xfrm>
        </p:spPr>
        <p:txBody>
          <a:bodyPr/>
          <a:lstStyle/>
          <a:p>
            <a:r>
              <a:rPr lang="en-US" b="1" cap="small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Havc</a:t>
            </a:r>
            <a:r>
              <a:rPr lang="en-US" b="1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system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 for the second floor. .                              </a:t>
            </a:r>
            <a:r>
              <a:rPr lang="en-US" dirty="0" smtClean="0"/>
              <a:t>                 </a:t>
            </a:r>
            <a:r>
              <a:rPr lang="en-US" dirty="0"/>
              <a:t>for </a:t>
            </a:r>
            <a:r>
              <a:rPr lang="en-US" dirty="0" smtClean="0"/>
              <a:t>the</a:t>
            </a:r>
            <a:r>
              <a:rPr lang="en-US" dirty="0"/>
              <a:t> third</a:t>
            </a:r>
            <a:r>
              <a:rPr lang="en-US" dirty="0" smtClean="0"/>
              <a:t> and fourth </a:t>
            </a:r>
            <a:r>
              <a:rPr lang="en-US" dirty="0"/>
              <a:t>floor</a:t>
            </a:r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i="1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458" y="2294152"/>
            <a:ext cx="4808425" cy="39542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949" y="2294152"/>
            <a:ext cx="2412995" cy="403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6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28" y="1045027"/>
            <a:ext cx="6425212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</a:t>
            </a:r>
            <a:b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solidFill>
                  <a:srgbClr val="0070C0"/>
                </a:solidFill>
                <a:effectLst/>
              </a:rPr>
              <a:t>Reflected </a:t>
            </a:r>
            <a:r>
              <a:rPr lang="en-US" sz="2400" dirty="0" smtClean="0">
                <a:solidFill>
                  <a:srgbClr val="0070C0"/>
                </a:solidFill>
                <a:effectLst/>
              </a:rPr>
              <a:t>Ceiling</a:t>
            </a:r>
            <a:r>
              <a:rPr lang="en-US" sz="1800" cap="small" dirty="0" smtClean="0">
                <a:solidFill>
                  <a:srgbClr val="0070C0"/>
                </a:solidFill>
                <a:effectLst/>
              </a:rPr>
              <a:t>)</a:t>
            </a:r>
            <a: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9447" y="1534008"/>
            <a:ext cx="7128450" cy="4218775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79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Reflected Ceiling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3795" y="2189408"/>
            <a:ext cx="4529062" cy="375148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9106" y="2189408"/>
            <a:ext cx="4941419" cy="369386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913795" y="1253477"/>
            <a:ext cx="10353761" cy="451380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/>
              </a:rPr>
              <a:t>Reflected Ceiling </a:t>
            </a:r>
            <a:r>
              <a:rPr lang="en-US" dirty="0" smtClean="0"/>
              <a:t>plan :</a:t>
            </a:r>
          </a:p>
          <a:p>
            <a:pPr marL="36900" indent="0">
              <a:buFont typeface="Wingdings 2" charset="2"/>
              <a:buNone/>
            </a:pPr>
            <a:r>
              <a:rPr lang="en-US" dirty="0" smtClean="0"/>
              <a:t> for the second basement floor.                               for the first basement floor.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6408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Reflected Ceiling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114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0675" y="2232635"/>
            <a:ext cx="4860695" cy="41959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794" y="2196228"/>
            <a:ext cx="4962576" cy="423234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913795" y="1262185"/>
            <a:ext cx="10353761" cy="451380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/>
              </a:rPr>
              <a:t>Reflected Ceiling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 smtClean="0"/>
              <a:t>:</a:t>
            </a:r>
          </a:p>
          <a:p>
            <a:pPr marL="36900" indent="0">
              <a:buFont typeface="Wingdings 2" charset="2"/>
              <a:buNone/>
            </a:pPr>
            <a:r>
              <a:rPr lang="en-US" dirty="0" smtClean="0"/>
              <a:t>for the ground floor.                                            for the first floor.</a:t>
            </a:r>
          </a:p>
          <a:p>
            <a:pPr marL="36900" indent="0">
              <a:buFont typeface="Wingdings 2" charset="2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96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Reflected Ceiling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115</a:t>
            </a:fld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3329" y="2276883"/>
            <a:ext cx="4669211" cy="4059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5017"/>
          <a:stretch/>
        </p:blipFill>
        <p:spPr>
          <a:xfrm>
            <a:off x="7323909" y="2276883"/>
            <a:ext cx="2344123" cy="4285392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896377" y="1401519"/>
            <a:ext cx="10353761" cy="451380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/>
              </a:rPr>
              <a:t>Reflected Ceiling </a:t>
            </a:r>
            <a:endParaRPr lang="en-US" dirty="0" smtClean="0">
              <a:effectLst/>
            </a:endParaRPr>
          </a:p>
          <a:p>
            <a:r>
              <a:rPr lang="en-US" dirty="0" smtClean="0"/>
              <a:t>for the second floor.                                                             for the third and </a:t>
            </a:r>
            <a:r>
              <a:rPr lang="en-US" dirty="0"/>
              <a:t>fourth</a:t>
            </a:r>
            <a:r>
              <a:rPr lang="en-US" dirty="0" smtClean="0"/>
              <a:t> floor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5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92" y="1036319"/>
            <a:ext cx="4071663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Electromechanical.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>
                <a:solidFill>
                  <a:srgbClr val="0070C0"/>
                </a:solidFill>
              </a:rPr>
              <a:t>Cost </a:t>
            </a:r>
            <a:r>
              <a:rPr lang="en-GB" sz="2400" dirty="0">
                <a:solidFill>
                  <a:srgbClr val="0070C0"/>
                </a:solidFill>
              </a:rPr>
              <a:t>&amp; Budget. </a:t>
            </a:r>
            <a:r>
              <a:rPr lang="en-GB" sz="2400" i="1" dirty="0">
                <a:solidFill>
                  <a:srgbClr val="0070C0"/>
                </a:solidFill>
              </a:rPr>
              <a:t/>
            </a:r>
            <a:br>
              <a:rPr lang="en-GB" sz="2400" i="1" dirty="0">
                <a:solidFill>
                  <a:srgbClr val="0070C0"/>
                </a:solidFill>
              </a:rPr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0090" y="1222139"/>
            <a:ext cx="7674485" cy="431689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80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Cost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&amp;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Budget</a:t>
            </a:r>
            <a:r>
              <a:rPr lang="en-GB" dirty="0">
                <a:solidFill>
                  <a:srgbClr val="0070C0"/>
                </a:solidFill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r>
              <a:rPr lang="en-US" dirty="0"/>
              <a:t>WORK</a:t>
            </a:r>
            <a:endParaRPr lang="ar-SA" dirty="0"/>
          </a:p>
          <a:p>
            <a:pPr marL="36900" indent="0">
              <a:buNone/>
            </a:pPr>
            <a:r>
              <a:rPr lang="en-US" dirty="0"/>
              <a:t> BREAKDOWN</a:t>
            </a:r>
            <a:endParaRPr lang="ar-SA" dirty="0"/>
          </a:p>
          <a:p>
            <a:pPr marL="36900" indent="0">
              <a:buNone/>
            </a:pPr>
            <a:r>
              <a:rPr lang="en-US" dirty="0"/>
              <a:t> STRUCTURE</a:t>
            </a:r>
            <a:endParaRPr lang="en-US" i="1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740" y="1646203"/>
            <a:ext cx="7863043" cy="441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Cost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&amp;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Budget</a:t>
            </a:r>
            <a:r>
              <a:rPr lang="en-GB" dirty="0">
                <a:solidFill>
                  <a:srgbClr val="0070C0"/>
                </a:solidFill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pPr marL="36900" indent="0">
              <a:buNone/>
            </a:pPr>
            <a:r>
              <a:rPr lang="en-US" dirty="0"/>
              <a:t>total cost</a:t>
            </a:r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 smtClean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 smtClean="0"/>
          </a:p>
          <a:p>
            <a:pPr marL="36900" indent="0">
              <a:buNone/>
            </a:pPr>
            <a:r>
              <a:rPr lang="en-US" dirty="0" smtClean="0"/>
              <a:t>The </a:t>
            </a:r>
            <a:r>
              <a:rPr lang="en-US" dirty="0"/>
              <a:t>cost of the project is 5,730,746$. The cost of each square meter is approximately 700$ (698.36$)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20" y="3138406"/>
            <a:ext cx="6952843" cy="8509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4290"/>
          <a:stretch/>
        </p:blipFill>
        <p:spPr>
          <a:xfrm>
            <a:off x="7866638" y="1329709"/>
            <a:ext cx="4244973" cy="296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9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068" y="3005070"/>
            <a:ext cx="10353762" cy="970450"/>
          </a:xfrm>
        </p:spPr>
        <p:txBody>
          <a:bodyPr>
            <a:noAutofit/>
          </a:bodyPr>
          <a:lstStyle/>
          <a:p>
            <a:r>
              <a:rPr lang="en-US" sz="6600" dirty="0">
                <a:solidFill>
                  <a:srgbClr val="0070C0"/>
                </a:solidFill>
              </a:rPr>
              <a:t>Thank you for listening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71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effectLst/>
              </a:rPr>
              <a:t>Second before modification                                                     Second after modification</a:t>
            </a:r>
            <a:endParaRPr lang="en-US" dirty="0"/>
          </a:p>
        </p:txBody>
      </p:sp>
      <p:pic>
        <p:nvPicPr>
          <p:cNvPr id="4" name="image44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322" y="2224942"/>
            <a:ext cx="5228590" cy="431419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368" y="2180454"/>
            <a:ext cx="4672312" cy="3757996"/>
          </a:xfrm>
          <a:prstGeom prst="rect">
            <a:avLst/>
          </a:prstGeom>
        </p:spPr>
      </p:pic>
      <p:pic>
        <p:nvPicPr>
          <p:cNvPr id="7" name="image48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617349" y="68864"/>
            <a:ext cx="2403322" cy="196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96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Third Floor</a:t>
            </a:r>
            <a:r>
              <a:rPr lang="ar-JO" dirty="0"/>
              <a:t> </a:t>
            </a:r>
            <a:r>
              <a:rPr lang="en-US" i="1" dirty="0">
                <a:effectLst/>
              </a:rPr>
              <a:t>before modification</a:t>
            </a:r>
            <a:r>
              <a:rPr lang="ar-JO" i="1" dirty="0">
                <a:effectLst/>
              </a:rPr>
              <a:t>. </a:t>
            </a:r>
            <a:r>
              <a:rPr lang="en-US" i="1" dirty="0">
                <a:effectLst/>
              </a:rPr>
              <a:t>                               </a:t>
            </a:r>
            <a:r>
              <a:rPr lang="en-US" dirty="0"/>
              <a:t>Third Floor</a:t>
            </a:r>
            <a:r>
              <a:rPr lang="en-US" i="1" dirty="0">
                <a:effectLst/>
              </a:rPr>
              <a:t>  after modification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93593" y="2200577"/>
            <a:ext cx="5172075" cy="44672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9237" y="2266769"/>
            <a:ext cx="4545833" cy="3653588"/>
          </a:xfrm>
          <a:prstGeom prst="rect">
            <a:avLst/>
          </a:prstGeom>
        </p:spPr>
      </p:pic>
      <p:pic>
        <p:nvPicPr>
          <p:cNvPr id="7" name="image49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27627" y="62965"/>
            <a:ext cx="2037373" cy="213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8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Fourth</a:t>
            </a:r>
            <a:r>
              <a:rPr lang="ar-JO" dirty="0"/>
              <a:t> </a:t>
            </a:r>
            <a:r>
              <a:rPr lang="en-US" dirty="0"/>
              <a:t>Floor</a:t>
            </a:r>
            <a:r>
              <a:rPr lang="ar-JO" dirty="0"/>
              <a:t> </a:t>
            </a:r>
            <a:r>
              <a:rPr lang="en-US" i="1" dirty="0">
                <a:effectLst/>
              </a:rPr>
              <a:t>before modification</a:t>
            </a:r>
            <a:r>
              <a:rPr lang="ar-JO" i="1" dirty="0">
                <a:effectLst/>
              </a:rPr>
              <a:t>                            . </a:t>
            </a:r>
            <a:r>
              <a:rPr lang="en-US" i="1" dirty="0">
                <a:effectLst/>
              </a:rPr>
              <a:t>Fourth</a:t>
            </a:r>
            <a:r>
              <a:rPr lang="ar-JO" i="1" dirty="0">
                <a:effectLst/>
              </a:rPr>
              <a:t> </a:t>
            </a:r>
            <a:r>
              <a:rPr lang="en-US" dirty="0"/>
              <a:t>Floor</a:t>
            </a:r>
            <a:r>
              <a:rPr lang="en-US" i="1" dirty="0">
                <a:effectLst/>
              </a:rPr>
              <a:t>  after modification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81146" y="2153187"/>
            <a:ext cx="5305425" cy="44577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0395" y="2153187"/>
            <a:ext cx="3097549" cy="3804007"/>
          </a:xfrm>
          <a:prstGeom prst="rect">
            <a:avLst/>
          </a:prstGeom>
        </p:spPr>
      </p:pic>
      <p:pic>
        <p:nvPicPr>
          <p:cNvPr id="7" name="image50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42876" y="167076"/>
            <a:ext cx="1964488" cy="198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2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en-US" dirty="0"/>
              <a:t> South elevation: </a:t>
            </a:r>
            <a:r>
              <a:rPr lang="en-US" dirty="0" smtClean="0"/>
              <a:t>                                           North </a:t>
            </a:r>
            <a:r>
              <a:rPr lang="en-US" dirty="0"/>
              <a:t>elevation:</a:t>
            </a:r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703" y="2619738"/>
            <a:ext cx="4911303" cy="32635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5741" y="2628032"/>
            <a:ext cx="4776535" cy="331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85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East elevation</a:t>
            </a:r>
            <a:r>
              <a:rPr lang="en-US" dirty="0" smtClean="0"/>
              <a:t>:                                         West </a:t>
            </a:r>
            <a:r>
              <a:rPr lang="en-US" dirty="0"/>
              <a:t>elevation: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16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147" y="2633853"/>
            <a:ext cx="4789584" cy="33097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305" y="2633854"/>
            <a:ext cx="4937610" cy="328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2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en-US" dirty="0"/>
              <a:t>Section A-A</a:t>
            </a:r>
            <a:r>
              <a:rPr lang="en-US" dirty="0" smtClean="0"/>
              <a:t>:                                                   Section </a:t>
            </a:r>
            <a:r>
              <a:rPr lang="en-US" dirty="0"/>
              <a:t>B-B: </a:t>
            </a:r>
          </a:p>
          <a:p>
            <a:pPr marL="369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28" y="2631363"/>
            <a:ext cx="4911818" cy="3534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603" y="2631363"/>
            <a:ext cx="4894408" cy="352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0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92" y="1036319"/>
            <a:ext cx="4071663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>
                <a:solidFill>
                  <a:srgbClr val="0070C0"/>
                </a:solidFill>
              </a:rPr>
              <a:t>Environmental Evaluation .</a:t>
            </a:r>
            <a:br>
              <a:rPr lang="en-GB" sz="2400" dirty="0">
                <a:solidFill>
                  <a:srgbClr val="0070C0"/>
                </a:solidFill>
              </a:rPr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Electromechanical.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0090" y="1222139"/>
            <a:ext cx="7674485" cy="431689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18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82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EF9D1C-5B46-46A3-8EEC-9CDBAA314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analysis and evaluated </a:t>
            </a:r>
            <a:r>
              <a:rPr lang="ar-SA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9F4A784-71BF-478D-873A-B7DDE4646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Building orientation.</a:t>
            </a:r>
          </a:p>
          <a:p>
            <a:r>
              <a:rPr lang="en-GB" dirty="0"/>
              <a:t>Shadowing.</a:t>
            </a:r>
          </a:p>
          <a:p>
            <a:r>
              <a:rPr lang="en-GB" dirty="0"/>
              <a:t>Solar Radiation.</a:t>
            </a:r>
          </a:p>
          <a:p>
            <a:r>
              <a:rPr lang="en-GB" dirty="0"/>
              <a:t>Daylight Factor.</a:t>
            </a:r>
          </a:p>
          <a:p>
            <a:r>
              <a:rPr lang="en-GB" dirty="0"/>
              <a:t>Environmental Modification.</a:t>
            </a:r>
          </a:p>
          <a:p>
            <a:r>
              <a:rPr lang="en-GB" dirty="0"/>
              <a:t>Acoustical analysis.</a:t>
            </a:r>
          </a:p>
          <a:p>
            <a:pPr marL="3690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36EE638-CE58-45F8-A884-A555EBA13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374" y="1793876"/>
            <a:ext cx="6336196" cy="393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4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92" y="1036319"/>
            <a:ext cx="4071663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Electromechanical.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0090" y="1222139"/>
            <a:ext cx="7674485" cy="431689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64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5687E9B7-F26F-499D-AD50-5BBBC0FFB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Building orientation:</a:t>
            </a:r>
            <a:br>
              <a:rPr lang="en-GB" dirty="0"/>
            </a:br>
            <a:r>
              <a:rPr lang="en-US" sz="2700" dirty="0"/>
              <a:t>The Orientation of the building is 43</a:t>
            </a:r>
            <a:r>
              <a:rPr lang="en-GB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˚</a:t>
            </a:r>
            <a:r>
              <a:rPr lang="en-US" sz="2700" dirty="0"/>
              <a:t> from true north.</a:t>
            </a:r>
            <a:r>
              <a:rPr lang="en-GB" sz="2700" dirty="0"/>
              <a:t>                                    </a:t>
            </a:r>
            <a:endParaRPr lang="en-GB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F2A2197-9E7C-4039-90FF-053D47EB3E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Sun path in Winter.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="" xmlns:a16="http://schemas.microsoft.com/office/drawing/2014/main" id="{B02BD018-5DBC-4D89-ADEC-5A722F667D29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90056" y="2379663"/>
            <a:ext cx="3908051" cy="3411537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915C2341-459A-4486-AA85-F264CC332B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Sun path in summer.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FE1C7D95-33B9-4FB0-BACD-ECEAC3509BB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90058" y="2379663"/>
            <a:ext cx="3904610" cy="341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5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F0656F-C694-4C6A-8B17-17BBAAD6B89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10353675" cy="969963"/>
          </a:xfrm>
        </p:spPr>
        <p:txBody>
          <a:bodyPr/>
          <a:lstStyle/>
          <a:p>
            <a:r>
              <a:rPr lang="en-GB" dirty="0"/>
              <a:t>Shadowing: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9C7FF9D-1E32-43CF-A54B-F232B737BA9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2994990"/>
            <a:ext cx="3776663" cy="434009"/>
          </a:xfrm>
        </p:spPr>
        <p:txBody>
          <a:bodyPr/>
          <a:lstStyle/>
          <a:p>
            <a:pPr algn="ctr"/>
            <a:r>
              <a:rPr lang="en-GB" dirty="0"/>
              <a:t>8:00am in summer.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C5F6F759-983A-4243-BA08-00101D5CFD7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0" y="3568562"/>
            <a:ext cx="3776663" cy="28797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0CCD130-42C6-47D0-8850-0321C58C6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456" y="3566837"/>
            <a:ext cx="4360380" cy="28814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68647DF-7464-482A-8792-95516E58314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136836" y="3566837"/>
            <a:ext cx="4055164" cy="2838381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="" xmlns:a16="http://schemas.microsoft.com/office/drawing/2014/main" id="{E7F04F33-D979-441A-BC74-3B2B4DF6724E}"/>
              </a:ext>
            </a:extLst>
          </p:cNvPr>
          <p:cNvSpPr txBox="1">
            <a:spLocks/>
          </p:cNvSpPr>
          <p:nvPr/>
        </p:nvSpPr>
        <p:spPr>
          <a:xfrm>
            <a:off x="-1" y="1835150"/>
            <a:ext cx="10561984" cy="64633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ctr">
              <a:buNone/>
            </a:pPr>
            <a:r>
              <a:rPr lang="en-GB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shown in the figures,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 note that there is no shading from adjacent buildings, just shading from building itself.</a:t>
            </a:r>
            <a:endParaRPr lang="en-GB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900" indent="0" algn="ctr">
              <a:buNone/>
            </a:pP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25F25ED-CB7D-4D52-9C85-FF6EFD7BEF8E}"/>
              </a:ext>
            </a:extLst>
          </p:cNvPr>
          <p:cNvSpPr txBox="1"/>
          <p:nvPr/>
        </p:nvSpPr>
        <p:spPr>
          <a:xfrm>
            <a:off x="3980519" y="2920506"/>
            <a:ext cx="3952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   12:00pm in summer. 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D00728E-7D53-4519-9C13-28EEB87A601A}"/>
              </a:ext>
            </a:extLst>
          </p:cNvPr>
          <p:cNvSpPr txBox="1"/>
          <p:nvPr/>
        </p:nvSpPr>
        <p:spPr>
          <a:xfrm>
            <a:off x="8703779" y="2994990"/>
            <a:ext cx="32997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2:00pm in summer.</a:t>
            </a:r>
          </a:p>
        </p:txBody>
      </p:sp>
    </p:spTree>
    <p:extLst>
      <p:ext uri="{BB962C8B-B14F-4D97-AF65-F5344CB8AC3E}">
        <p14:creationId xmlns:p14="http://schemas.microsoft.com/office/powerpoint/2010/main" val="91950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F0656F-C694-4C6A-8B17-17BBAAD6B89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10353675" cy="969963"/>
          </a:xfrm>
        </p:spPr>
        <p:txBody>
          <a:bodyPr/>
          <a:lstStyle/>
          <a:p>
            <a:r>
              <a:rPr lang="en-GB" dirty="0"/>
              <a:t>Shadowing: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9C7FF9D-1E32-43CF-A54B-F232B737BA9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835150"/>
            <a:ext cx="3776663" cy="544513"/>
          </a:xfrm>
        </p:spPr>
        <p:txBody>
          <a:bodyPr/>
          <a:lstStyle/>
          <a:p>
            <a:pPr algn="ctr"/>
            <a:r>
              <a:rPr lang="en-GB" dirty="0"/>
              <a:t>8:00am in Winter.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="" xmlns:a16="http://schemas.microsoft.com/office/drawing/2014/main" id="{E7F04F33-D979-441A-BC74-3B2B4DF6724E}"/>
              </a:ext>
            </a:extLst>
          </p:cNvPr>
          <p:cNvSpPr txBox="1">
            <a:spLocks/>
          </p:cNvSpPr>
          <p:nvPr/>
        </p:nvSpPr>
        <p:spPr>
          <a:xfrm>
            <a:off x="-1" y="1835150"/>
            <a:ext cx="3776457" cy="54451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25F25ED-CB7D-4D52-9C85-FF6EFD7BEF8E}"/>
              </a:ext>
            </a:extLst>
          </p:cNvPr>
          <p:cNvSpPr txBox="1"/>
          <p:nvPr/>
        </p:nvSpPr>
        <p:spPr>
          <a:xfrm>
            <a:off x="3985798" y="1831836"/>
            <a:ext cx="3952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   12:00pm in Winter. 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D00728E-7D53-4519-9C13-28EEB87A601A}"/>
              </a:ext>
            </a:extLst>
          </p:cNvPr>
          <p:cNvSpPr txBox="1"/>
          <p:nvPr/>
        </p:nvSpPr>
        <p:spPr>
          <a:xfrm>
            <a:off x="8136836" y="1920687"/>
            <a:ext cx="32997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2:00pm in Winter.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C37E8E5A-CBA9-404F-B3E7-78E32004BC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1" y="2379663"/>
            <a:ext cx="3975241" cy="28814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77872A6-655D-4F93-AD10-0BC6B5A9B08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75240" y="2379662"/>
            <a:ext cx="4172672" cy="28814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0A3D4080-4353-4E3C-B941-AAD82EEBA80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136836" y="2379662"/>
            <a:ext cx="4088331" cy="288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08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58963299-49FA-4E2F-B55C-05BC0B386B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542671" y="2718582"/>
            <a:ext cx="6649329" cy="370683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="" xmlns:a16="http://schemas.microsoft.com/office/drawing/2014/main" id="{D5BBC5EA-8997-4070-A894-C6B72CA47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Solar Radiation</a:t>
            </a:r>
            <a:r>
              <a:rPr lang="ar-SA" dirty="0"/>
              <a:t> </a:t>
            </a:r>
            <a:r>
              <a:rPr lang="en-GB" dirty="0"/>
              <a:t>in summer. 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="" xmlns:a16="http://schemas.microsoft.com/office/drawing/2014/main" id="{B05764B2-53B9-42C1-88BB-45D5EA8E9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572607"/>
            <a:ext cx="5182206" cy="1491762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en-GB" sz="2400" dirty="0"/>
              <a:t>The solar gain in summer is high due to the long sunshine hours and the sun's altitude angle.</a:t>
            </a:r>
          </a:p>
        </p:txBody>
      </p:sp>
      <p:pic>
        <p:nvPicPr>
          <p:cNvPr id="5" name="Content Placeholder 8">
            <a:extLst>
              <a:ext uri="{FF2B5EF4-FFF2-40B4-BE49-F238E27FC236}">
                <a16:creationId xmlns="" xmlns:a16="http://schemas.microsoft.com/office/drawing/2014/main" id="{FF5441C1-49D6-479A-8465-DABFB7AD9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268" y="4572001"/>
            <a:ext cx="2785403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95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C2F3DB3C-0D7A-472D-9E15-19BA0BB2CC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963478" cy="37688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E09188A-D5A3-45A9-8AF3-F97D814CB44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963479" y="3429000"/>
            <a:ext cx="6228521" cy="3429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8BFDA39-9A4C-49F1-AEEA-1BC1334174E2}"/>
              </a:ext>
            </a:extLst>
          </p:cNvPr>
          <p:cNvSpPr txBox="1"/>
          <p:nvPr/>
        </p:nvSpPr>
        <p:spPr>
          <a:xfrm>
            <a:off x="6960185" y="1274634"/>
            <a:ext cx="61053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GB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ast-south </a:t>
            </a:r>
            <a:r>
              <a:rPr lang="en-GB" sz="2000" dirty="0"/>
              <a:t>elevation.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044E63C-6974-45B3-AC70-EC3D1ACDE314}"/>
              </a:ext>
            </a:extLst>
          </p:cNvPr>
          <p:cNvSpPr txBox="1"/>
          <p:nvPr/>
        </p:nvSpPr>
        <p:spPr>
          <a:xfrm>
            <a:off x="3292475" y="4998590"/>
            <a:ext cx="6534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South-west Elevation</a:t>
            </a:r>
          </a:p>
        </p:txBody>
      </p:sp>
    </p:spTree>
    <p:extLst>
      <p:ext uri="{BB962C8B-B14F-4D97-AF65-F5344CB8AC3E}">
        <p14:creationId xmlns:p14="http://schemas.microsoft.com/office/powerpoint/2010/main" val="24862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911B28D-2E11-4489-B3B2-92F57CFF7F4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23132" y="-57149"/>
            <a:ext cx="5968867" cy="34140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B430AEC-71CA-4E2F-8DB1-0C6ACE58999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-13252" y="3515931"/>
            <a:ext cx="6236384" cy="3342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C017169-842E-4618-B39C-E0401615EE5A}"/>
              </a:ext>
            </a:extLst>
          </p:cNvPr>
          <p:cNvSpPr txBox="1"/>
          <p:nvPr/>
        </p:nvSpPr>
        <p:spPr>
          <a:xfrm>
            <a:off x="2264898" y="1165832"/>
            <a:ext cx="6105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North-west</a:t>
            </a:r>
            <a:r>
              <a:rPr lang="ar-SA" dirty="0"/>
              <a:t> </a:t>
            </a:r>
            <a:r>
              <a:rPr lang="en-GB" dirty="0"/>
              <a:t>Elevation.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30C3C89-A4B7-4161-8EFF-084B07C68E37}"/>
              </a:ext>
            </a:extLst>
          </p:cNvPr>
          <p:cNvSpPr txBox="1"/>
          <p:nvPr/>
        </p:nvSpPr>
        <p:spPr>
          <a:xfrm>
            <a:off x="7258929" y="4741867"/>
            <a:ext cx="6105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East-north Elevation.</a:t>
            </a:r>
          </a:p>
        </p:txBody>
      </p:sp>
    </p:spTree>
    <p:extLst>
      <p:ext uri="{BB962C8B-B14F-4D97-AF65-F5344CB8AC3E}">
        <p14:creationId xmlns:p14="http://schemas.microsoft.com/office/powerpoint/2010/main" val="289963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4DFC803-208C-4492-AEF9-E4E526ED12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697414" y="2433249"/>
            <a:ext cx="6494585" cy="43689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8EA71DE8-E265-43AE-A0EE-2D2B5002B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Solar Radiation in Winter.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C4E3138-E88C-4948-B3DF-6375EB7D6CC9}"/>
              </a:ext>
            </a:extLst>
          </p:cNvPr>
          <p:cNvSpPr txBox="1"/>
          <p:nvPr/>
        </p:nvSpPr>
        <p:spPr>
          <a:xfrm>
            <a:off x="787791" y="3083898"/>
            <a:ext cx="478301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In winter the solar gain is small. Because of the path of the sun and the shortness of the solar radiance.</a:t>
            </a:r>
          </a:p>
        </p:txBody>
      </p:sp>
      <p:pic>
        <p:nvPicPr>
          <p:cNvPr id="6" name="Content Placeholder 9">
            <a:extLst>
              <a:ext uri="{FF2B5EF4-FFF2-40B4-BE49-F238E27FC236}">
                <a16:creationId xmlns="" xmlns:a16="http://schemas.microsoft.com/office/drawing/2014/main" id="{66FB02CB-1B01-42C2-BC06-69D9BA25BCF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4444929"/>
            <a:ext cx="2954214" cy="235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5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C9233F0A-079E-4B8A-A7A3-0717283D07B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129132" y="3429000"/>
            <a:ext cx="6062867" cy="3429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0DF3727-78A3-4BA1-8197-C96F5C8E28F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5504" y="184666"/>
            <a:ext cx="6147891" cy="342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FFCAC78-E6BD-4CF2-A41B-E1A02D611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956" y="909759"/>
            <a:ext cx="6169687" cy="5364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4A122F0-77E3-4502-A8AC-8CA15065FFC3}"/>
              </a:ext>
            </a:extLst>
          </p:cNvPr>
          <p:cNvSpPr txBox="1"/>
          <p:nvPr/>
        </p:nvSpPr>
        <p:spPr>
          <a:xfrm>
            <a:off x="2830719" y="4958834"/>
            <a:ext cx="6464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South-west Elevation</a:t>
            </a:r>
          </a:p>
        </p:txBody>
      </p:sp>
    </p:spTree>
    <p:extLst>
      <p:ext uri="{BB962C8B-B14F-4D97-AF65-F5344CB8AC3E}">
        <p14:creationId xmlns:p14="http://schemas.microsoft.com/office/powerpoint/2010/main" val="16902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D1A751B-6E1C-4909-A3EE-D5E8AF0AC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152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E5D3C7E-725A-4A36-B3BE-D75F6B0DE5FA}"/>
              </a:ext>
            </a:extLst>
          </p:cNvPr>
          <p:cNvSpPr txBox="1"/>
          <p:nvPr/>
        </p:nvSpPr>
        <p:spPr>
          <a:xfrm>
            <a:off x="3009900" y="1091684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North-west</a:t>
            </a:r>
            <a:r>
              <a:rPr lang="ar-SA" dirty="0"/>
              <a:t> </a:t>
            </a:r>
            <a:r>
              <a:rPr lang="en-GB" dirty="0"/>
              <a:t>Elevation.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BAD5D9A-71FF-421C-AA03-4B5AC718C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9153" y="4944342"/>
            <a:ext cx="6157494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0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6960F2-A894-460C-A026-D51E1DDAA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Daylight factor.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AD59463-A2C1-401B-B890-17AFA161F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6218525" cy="4058751"/>
          </a:xfrm>
        </p:spPr>
        <p:txBody>
          <a:bodyPr/>
          <a:lstStyle/>
          <a:p>
            <a:r>
              <a:rPr lang="en-GB" dirty="0"/>
              <a:t>Revit program was used to determine daylight factor before and after modification.</a:t>
            </a:r>
          </a:p>
          <a:p>
            <a:r>
              <a:rPr lang="en-GB" dirty="0"/>
              <a:t>In this type of building (Office) the percentage of daylight (2-6%)</a:t>
            </a:r>
          </a:p>
          <a:p>
            <a:pPr marL="3690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237491B-9A3C-44DF-A316-87BF16E55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0623" y="2107698"/>
            <a:ext cx="3545058" cy="330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75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159274-292D-45B9-96CE-9769E6126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Introduction: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="" xmlns:a16="http://schemas.microsoft.com/office/drawing/2014/main" id="{98DEA352-B21D-4F2D-AD6F-DAEC08743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Our graduation project is an integrated design for the municipality of Nablus, near Jamal Abdel Nasser Park </a:t>
            </a:r>
            <a:endParaRPr lang="en-GB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4E5C3ED-1CD1-4317-8CF3-7263B9D0B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205" y="3095625"/>
            <a:ext cx="626745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00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2426E496-4FB2-4545-9DAA-4653EA50808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483719" y="2571101"/>
            <a:ext cx="4396154" cy="3882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DC973EF-8BAA-458F-85E6-75E3F5D52D1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67425" y="2224720"/>
            <a:ext cx="3705225" cy="45755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DAA0DEA-E84C-4B7B-B95F-F53BA61B203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3429000"/>
            <a:ext cx="1740419" cy="3429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2B7C8C5-35BD-4241-9881-AF38A6A763E8}"/>
              </a:ext>
            </a:extLst>
          </p:cNvPr>
          <p:cNvSpPr txBox="1"/>
          <p:nvPr/>
        </p:nvSpPr>
        <p:spPr>
          <a:xfrm>
            <a:off x="6686550" y="1640324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GF after Modification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D36557E-D5D2-449B-BF21-D4355C7FADFB}"/>
              </a:ext>
            </a:extLst>
          </p:cNvPr>
          <p:cNvSpPr txBox="1"/>
          <p:nvPr/>
        </p:nvSpPr>
        <p:spPr>
          <a:xfrm>
            <a:off x="2054395" y="1719134"/>
            <a:ext cx="38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GF before Modification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72C024A-8D29-4A29-B10A-8F1879AAE4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51580" y="2644346"/>
            <a:ext cx="1389181" cy="41188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9A6960F2-A894-460C-A026-D51E1DDAA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GB" dirty="0"/>
              <a:t>Daylight factor.</a:t>
            </a:r>
          </a:p>
        </p:txBody>
      </p:sp>
    </p:spTree>
    <p:extLst>
      <p:ext uri="{BB962C8B-B14F-4D97-AF65-F5344CB8AC3E}">
        <p14:creationId xmlns:p14="http://schemas.microsoft.com/office/powerpoint/2010/main" val="100286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FB634F8-14BA-4B96-AEC5-C9C125B4D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95327" y="2305781"/>
            <a:ext cx="4628273" cy="3457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AD8677F-DF76-41BD-9CFC-D0814067300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090113" y="1744389"/>
            <a:ext cx="3514725" cy="44770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871FBB1-18D3-4269-A7A1-150730BF9039}"/>
              </a:ext>
            </a:extLst>
          </p:cNvPr>
          <p:cNvSpPr txBox="1"/>
          <p:nvPr/>
        </p:nvSpPr>
        <p:spPr>
          <a:xfrm>
            <a:off x="7428254" y="1351303"/>
            <a:ext cx="38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F1 After Modification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4089CD9-6519-452F-8D66-7D0A1BEE93A7}"/>
              </a:ext>
            </a:extLst>
          </p:cNvPr>
          <p:cNvSpPr txBox="1"/>
          <p:nvPr/>
        </p:nvSpPr>
        <p:spPr>
          <a:xfrm>
            <a:off x="1646388" y="1225498"/>
            <a:ext cx="38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F1 before Modification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9A6960F2-A894-460C-A026-D51E1DDAAAA0}"/>
              </a:ext>
            </a:extLst>
          </p:cNvPr>
          <p:cNvSpPr txBox="1">
            <a:spLocks/>
          </p:cNvSpPr>
          <p:nvPr/>
        </p:nvSpPr>
        <p:spPr>
          <a:xfrm>
            <a:off x="913795" y="609600"/>
            <a:ext cx="10353762" cy="9704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mtClean="0"/>
              <a:t>Daylight factor.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09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E8F4037A-586F-488F-8E97-4097FEB2A7C0}"/>
              </a:ext>
            </a:extLst>
          </p:cNvPr>
          <p:cNvPicPr/>
          <p:nvPr/>
        </p:nvPicPr>
        <p:blipFill rotWithShape="1">
          <a:blip r:embed="rId2"/>
          <a:srcRect l="8852"/>
          <a:stretch/>
        </p:blipFill>
        <p:spPr>
          <a:xfrm rot="16200000">
            <a:off x="766017" y="2195569"/>
            <a:ext cx="4739378" cy="40832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3EF9606-6277-49D3-B281-253DB70039F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150417" y="1867484"/>
            <a:ext cx="3743325" cy="48322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B123CFF-0A88-4C31-8A9C-9EEDC305B965}"/>
              </a:ext>
            </a:extLst>
          </p:cNvPr>
          <p:cNvSpPr txBox="1"/>
          <p:nvPr/>
        </p:nvSpPr>
        <p:spPr>
          <a:xfrm>
            <a:off x="1590161" y="1450672"/>
            <a:ext cx="38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F2 before Modification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E67487B-0DF5-48A7-BAED-579AA92FBCEA}"/>
              </a:ext>
            </a:extLst>
          </p:cNvPr>
          <p:cNvSpPr txBox="1"/>
          <p:nvPr/>
        </p:nvSpPr>
        <p:spPr>
          <a:xfrm>
            <a:off x="7629966" y="1450672"/>
            <a:ext cx="38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F2 after Modification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9A6960F2-A894-460C-A026-D51E1DDAAAA0}"/>
              </a:ext>
            </a:extLst>
          </p:cNvPr>
          <p:cNvSpPr txBox="1">
            <a:spLocks/>
          </p:cNvSpPr>
          <p:nvPr/>
        </p:nvSpPr>
        <p:spPr>
          <a:xfrm>
            <a:off x="913795" y="609600"/>
            <a:ext cx="10353762" cy="9704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mtClean="0"/>
              <a:t>Daylight factor.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825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0232884A-2ADA-4D4E-B559-CF21CDF59C8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r="13782" b="5046"/>
          <a:stretch/>
        </p:blipFill>
        <p:spPr>
          <a:xfrm>
            <a:off x="8024337" y="2116359"/>
            <a:ext cx="2008305" cy="45548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B09EBCE6-107D-49E4-ACCA-DD8EFC5535AA}"/>
              </a:ext>
            </a:extLst>
          </p:cNvPr>
          <p:cNvPicPr/>
          <p:nvPr/>
        </p:nvPicPr>
        <p:blipFill rotWithShape="1">
          <a:blip r:embed="rId3"/>
          <a:srcRect l="7000"/>
          <a:stretch/>
        </p:blipFill>
        <p:spPr>
          <a:xfrm rot="16200000">
            <a:off x="889449" y="2427650"/>
            <a:ext cx="4461157" cy="38385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79E90C4-1C82-49A5-846F-CFDC37D2E7DD}"/>
              </a:ext>
            </a:extLst>
          </p:cNvPr>
          <p:cNvSpPr txBox="1"/>
          <p:nvPr/>
        </p:nvSpPr>
        <p:spPr>
          <a:xfrm>
            <a:off x="675762" y="1544553"/>
            <a:ext cx="38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F3 before Modification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8709648-03CB-47B0-81DC-F98D3B32A5EA}"/>
              </a:ext>
            </a:extLst>
          </p:cNvPr>
          <p:cNvSpPr txBox="1"/>
          <p:nvPr/>
        </p:nvSpPr>
        <p:spPr>
          <a:xfrm>
            <a:off x="8024337" y="1544553"/>
            <a:ext cx="38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F3 after Modification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9A6960F2-A894-460C-A026-D51E1DDAAAA0}"/>
              </a:ext>
            </a:extLst>
          </p:cNvPr>
          <p:cNvSpPr txBox="1">
            <a:spLocks/>
          </p:cNvSpPr>
          <p:nvPr/>
        </p:nvSpPr>
        <p:spPr>
          <a:xfrm>
            <a:off x="913795" y="609600"/>
            <a:ext cx="10353762" cy="9704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mtClean="0"/>
              <a:t>Daylight factor.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519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047E8A8-AAE7-47DB-9AC1-F8B961612B1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346028" y="1899136"/>
            <a:ext cx="2828925" cy="45790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87A10FD-9D3D-4D5C-B906-729C455E015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6200000">
            <a:off x="588427" y="2853244"/>
            <a:ext cx="4818185" cy="24140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0FDF680-B301-4525-BA8F-F69B2DC21D18}"/>
              </a:ext>
            </a:extLst>
          </p:cNvPr>
          <p:cNvSpPr txBox="1"/>
          <p:nvPr/>
        </p:nvSpPr>
        <p:spPr>
          <a:xfrm>
            <a:off x="1618296" y="1169318"/>
            <a:ext cx="38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F4 before Modification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197FF6E-862A-41DC-9FF0-5FFF007F05AB}"/>
              </a:ext>
            </a:extLst>
          </p:cNvPr>
          <p:cNvSpPr txBox="1"/>
          <p:nvPr/>
        </p:nvSpPr>
        <p:spPr>
          <a:xfrm>
            <a:off x="8346028" y="1281856"/>
            <a:ext cx="388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F4 after Modification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9A6960F2-A894-460C-A026-D51E1DDAAAA0}"/>
              </a:ext>
            </a:extLst>
          </p:cNvPr>
          <p:cNvSpPr txBox="1">
            <a:spLocks/>
          </p:cNvSpPr>
          <p:nvPr/>
        </p:nvSpPr>
        <p:spPr>
          <a:xfrm>
            <a:off x="913795" y="609600"/>
            <a:ext cx="10353762" cy="9704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mtClean="0"/>
              <a:t>Daylight factor.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57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>
            <a:extLst>
              <a:ext uri="{FF2B5EF4-FFF2-40B4-BE49-F238E27FC236}">
                <a16:creationId xmlns="" xmlns:a16="http://schemas.microsoft.com/office/drawing/2014/main" id="{2D725F4F-6D53-44D8-96F5-FAB630D0D3BD}"/>
              </a:ext>
            </a:extLst>
          </p:cNvPr>
          <p:cNvSpPr txBox="1">
            <a:spLocks/>
          </p:cNvSpPr>
          <p:nvPr/>
        </p:nvSpPr>
        <p:spPr>
          <a:xfrm>
            <a:off x="1066195" y="7620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Environmental Modification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5180CA8-8BFF-447F-A7DA-D1D520525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979" y="1485013"/>
            <a:ext cx="4110681" cy="25051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8D0B86A-6612-4192-88B9-6524347F932F}"/>
              </a:ext>
            </a:extLst>
          </p:cNvPr>
          <p:cNvSpPr txBox="1"/>
          <p:nvPr/>
        </p:nvSpPr>
        <p:spPr>
          <a:xfrm>
            <a:off x="436099" y="1784811"/>
            <a:ext cx="5430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Vertical louvers were added to the eastern façade.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B0FCB72-E1A1-43F5-B97A-348F171FAF69}"/>
              </a:ext>
            </a:extLst>
          </p:cNvPr>
          <p:cNvSpPr txBox="1"/>
          <p:nvPr/>
        </p:nvSpPr>
        <p:spPr>
          <a:xfrm>
            <a:off x="436099" y="2544698"/>
            <a:ext cx="61124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Modification of reflectivity and transmittance of external glass.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22A6AB4-0C59-4606-9772-89131594ADD1}"/>
              </a:ext>
            </a:extLst>
          </p:cNvPr>
          <p:cNvSpPr txBox="1"/>
          <p:nvPr/>
        </p:nvSpPr>
        <p:spPr>
          <a:xfrm>
            <a:off x="475340" y="3572213"/>
            <a:ext cx="61124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exterior wall of the building was modified by the use of insulation and the use of stone facades.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4E5C3ED-1CD1-4317-8CF3-7263B9D0B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902" y="4042498"/>
            <a:ext cx="6267450" cy="26955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EDA47CB6-AAA5-4994-8B4E-1A26787882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11" y="4218544"/>
            <a:ext cx="4102964" cy="256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7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7C3FFBE1-A3E0-4124-AB7A-23BCD8EFA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Acoustical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31E410-68F0-4065-9CF1-16E59A109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842" y="1580051"/>
            <a:ext cx="11492927" cy="4211150"/>
          </a:xfrm>
        </p:spPr>
        <p:txBody>
          <a:bodyPr/>
          <a:lstStyle/>
          <a:p>
            <a:r>
              <a:rPr lang="en-US" dirty="0"/>
              <a:t>STC: use INSUL 9.0</a:t>
            </a:r>
          </a:p>
          <a:p>
            <a:pPr marL="36900" indent="0">
              <a:buNone/>
            </a:pPr>
            <a:r>
              <a:rPr lang="en-US" dirty="0"/>
              <a:t>external wall                 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Internal Wall            </a:t>
            </a:r>
            <a:r>
              <a:rPr lang="en-US" dirty="0"/>
              <a:t>                  Curtain Wall                    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IIC for floor </a:t>
            </a:r>
            <a:endParaRPr lang="ar-SA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F857274-9E3E-499E-B824-33A645B1B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30" y="2563218"/>
            <a:ext cx="2648845" cy="32209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998E8D3-1309-4F0D-9B49-4838766F3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472" y="2563217"/>
            <a:ext cx="2888869" cy="32209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03D941AD-4D29-48B5-94B2-019656BD3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663" y="2561542"/>
            <a:ext cx="2707481" cy="32226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7F303DF-B301-465D-9B14-A973DEB81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2466" y="2578120"/>
            <a:ext cx="2717235" cy="321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15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C5A768-D10F-4D9E-A6E8-553285397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Acoustical analysis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066C5151-4D7D-4910-B87A-112D4C760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705421"/>
          </a:xfrm>
        </p:spPr>
        <p:txBody>
          <a:bodyPr/>
          <a:lstStyle/>
          <a:p>
            <a:r>
              <a:rPr lang="en-US" dirty="0"/>
              <a:t>RT60: </a:t>
            </a:r>
          </a:p>
          <a:p>
            <a:pPr marL="36900" indent="0">
              <a:buNone/>
            </a:pPr>
            <a:r>
              <a:rPr lang="en-US" dirty="0"/>
              <a:t>RT60 was calculated using the </a:t>
            </a:r>
            <a:r>
              <a:rPr lang="en-US" dirty="0" err="1"/>
              <a:t>Ecotect</a:t>
            </a:r>
            <a:r>
              <a:rPr lang="en-US" dirty="0"/>
              <a:t> program.</a:t>
            </a:r>
            <a:endParaRPr lang="ar-SA" dirty="0"/>
          </a:p>
          <a:p>
            <a:pPr marL="36900" indent="0">
              <a:buNone/>
            </a:pPr>
            <a:r>
              <a:rPr lang="en-US" sz="1600" dirty="0"/>
              <a:t>1)	RT60 for Multipurpose hall:</a:t>
            </a:r>
          </a:p>
          <a:p>
            <a:pPr marL="36900" indent="0">
              <a:buNone/>
            </a:pPr>
            <a:endParaRPr lang="ar-SA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420B912-02F1-4DE3-983F-B50C71477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9016" y="3127454"/>
            <a:ext cx="6567633" cy="22666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47CFBB4-F783-4ABA-A5FF-F3AD76106833}"/>
              </a:ext>
            </a:extLst>
          </p:cNvPr>
          <p:cNvSpPr txBox="1"/>
          <p:nvPr/>
        </p:nvSpPr>
        <p:spPr>
          <a:xfrm>
            <a:off x="454111" y="3127454"/>
            <a:ext cx="609805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o	Volume:  758.950 m3.</a:t>
            </a:r>
          </a:p>
          <a:p>
            <a:r>
              <a:rPr lang="en-US" sz="1600" dirty="0"/>
              <a:t>o	Surface Area:  644.184 m2.</a:t>
            </a:r>
          </a:p>
          <a:p>
            <a:r>
              <a:rPr lang="en-US" sz="1600" dirty="0"/>
              <a:t>o	Occupancy: (112 x 0%).</a:t>
            </a:r>
          </a:p>
          <a:p>
            <a:r>
              <a:rPr lang="en-US" sz="1600" dirty="0"/>
              <a:t>o	Optimum RT (500Hz - Speech):  0.76 s.</a:t>
            </a:r>
          </a:p>
          <a:p>
            <a:r>
              <a:rPr lang="en-US" sz="1600" dirty="0"/>
              <a:t>o	Optimum RT (500Hz - Music):  1.36 s.</a:t>
            </a:r>
          </a:p>
          <a:p>
            <a:r>
              <a:rPr lang="en-US" sz="1600" dirty="0"/>
              <a:t>o	Volume per Seat:  6.776 m3.</a:t>
            </a:r>
          </a:p>
          <a:p>
            <a:r>
              <a:rPr lang="en-US" sz="1600" dirty="0"/>
              <a:t>o	Automatic: Millington-</a:t>
            </a:r>
            <a:r>
              <a:rPr lang="en-US" sz="1600" dirty="0" err="1"/>
              <a:t>sette</a:t>
            </a:r>
            <a:r>
              <a:rPr lang="en-US" sz="1600" dirty="0"/>
              <a:t>.</a:t>
            </a:r>
          </a:p>
          <a:p>
            <a:r>
              <a:rPr lang="en-US" sz="1600" dirty="0"/>
              <a:t>o	Most Suitable: Millington-</a:t>
            </a:r>
            <a:r>
              <a:rPr lang="en-US" sz="1600" dirty="0" err="1"/>
              <a:t>sette</a:t>
            </a:r>
            <a:r>
              <a:rPr lang="en-US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4465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C5A768-D10F-4D9E-A6E8-553285397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Acoustical analysis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066C5151-4D7D-4910-B87A-112D4C760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762" y="1828799"/>
            <a:ext cx="10513795" cy="4609071"/>
          </a:xfrm>
        </p:spPr>
        <p:txBody>
          <a:bodyPr/>
          <a:lstStyle/>
          <a:p>
            <a:pPr marL="36900" indent="0">
              <a:buNone/>
            </a:pPr>
            <a:r>
              <a:rPr lang="en-US" sz="1600" dirty="0"/>
              <a:t>2)	RT60 for Meeting room:</a:t>
            </a:r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ar-SA" sz="16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C274D5B-D6DA-4126-B317-D819C9D58A74}"/>
              </a:ext>
            </a:extLst>
          </p:cNvPr>
          <p:cNvSpPr txBox="1"/>
          <p:nvPr/>
        </p:nvSpPr>
        <p:spPr>
          <a:xfrm>
            <a:off x="913795" y="2608602"/>
            <a:ext cx="609805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o	Volume:  305.490 m3</a:t>
            </a:r>
          </a:p>
          <a:p>
            <a:r>
              <a:rPr lang="en-US" sz="1600" dirty="0"/>
              <a:t>o	Surface Area:  372.775 m2</a:t>
            </a:r>
          </a:p>
          <a:p>
            <a:r>
              <a:rPr lang="en-US" sz="1600" dirty="0"/>
              <a:t>o	Occupancy: (20 x 0%)</a:t>
            </a:r>
          </a:p>
          <a:p>
            <a:r>
              <a:rPr lang="en-US" sz="1600" dirty="0"/>
              <a:t>o	Optimum RT (500Hz - Speech):  0.64 s</a:t>
            </a:r>
          </a:p>
          <a:p>
            <a:r>
              <a:rPr lang="en-US" sz="1600" dirty="0"/>
              <a:t>o	Optimum RT (500Hz - Music):  1.20 s</a:t>
            </a:r>
          </a:p>
          <a:p>
            <a:r>
              <a:rPr lang="en-US" sz="1600" dirty="0"/>
              <a:t>o	Volume per Seat:  15.274 m3.</a:t>
            </a:r>
          </a:p>
          <a:p>
            <a:r>
              <a:rPr lang="en-US" sz="1600" dirty="0"/>
              <a:t>o	Automatic: Millington-</a:t>
            </a:r>
            <a:r>
              <a:rPr lang="en-US" sz="1600" dirty="0" err="1"/>
              <a:t>sette</a:t>
            </a:r>
            <a:r>
              <a:rPr lang="en-US" sz="1600" dirty="0"/>
              <a:t>.</a:t>
            </a:r>
          </a:p>
          <a:p>
            <a:r>
              <a:rPr lang="en-US" sz="1600" dirty="0"/>
              <a:t>o	Most Suitable: Millington-</a:t>
            </a:r>
            <a:r>
              <a:rPr lang="en-US" sz="1600" dirty="0" err="1"/>
              <a:t>sette</a:t>
            </a:r>
            <a:r>
              <a:rPr lang="en-US" sz="1600" dirty="0"/>
              <a:t>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E0F1638-56FC-41BF-9F1F-F89AC7304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119" y="2175285"/>
            <a:ext cx="6814734" cy="249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1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C5A768-D10F-4D9E-A6E8-553285397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Acoustical analysis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066C5151-4D7D-4910-B87A-112D4C760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762" y="1828799"/>
            <a:ext cx="10513795" cy="4609071"/>
          </a:xfrm>
        </p:spPr>
        <p:txBody>
          <a:bodyPr/>
          <a:lstStyle/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r>
              <a:rPr lang="en-US" sz="1600" dirty="0"/>
              <a:t>3) RT60 for Mayor office:</a:t>
            </a:r>
          </a:p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Volume:  464.210 m3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Surface Area:  606.160 m2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Occupancy:  20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Optimum RT (500Hz - Speech):  0.70 s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Optimum RT (500Hz - Music):  1.28 s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Volume per Seat:  23.210 m3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Most Suitable:  Millington-</a:t>
            </a:r>
            <a:r>
              <a:rPr lang="en-US" sz="16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Sette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(Widely varying)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Selected:  Millington-</a:t>
            </a:r>
            <a:r>
              <a:rPr lang="en-US" sz="16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Sette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(Widely varying)</a:t>
            </a:r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ar-SA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3AFECA7-F64C-40BD-BB6E-FC5C28A69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278" y="2608602"/>
            <a:ext cx="6600798" cy="217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2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349" y="962297"/>
            <a:ext cx="4071663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>
                <a:solidFill>
                  <a:srgbClr val="0070C0"/>
                </a:solidFill>
              </a:rPr>
              <a:t>Description of project.</a:t>
            </a:r>
            <a:br>
              <a:rPr lang="en-GB" sz="2400" dirty="0">
                <a:solidFill>
                  <a:srgbClr val="0070C0"/>
                </a:solidFill>
              </a:rPr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Electromechanical.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0090" y="1222139"/>
            <a:ext cx="7674485" cy="431689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32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C5A768-D10F-4D9E-A6E8-553285397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Acoustical analysis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066C5151-4D7D-4910-B87A-112D4C760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762" y="1828799"/>
            <a:ext cx="10513795" cy="460907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r>
              <a:rPr lang="en-US" sz="1600" dirty="0"/>
              <a:t>4) RT60 for Fees hall:</a:t>
            </a:r>
            <a:endParaRPr lang="en-US" dirty="0"/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Volume:  531.510 m3</a:t>
            </a:r>
            <a:endParaRPr lang="en-US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Surface Area:  508.199 m2</a:t>
            </a:r>
            <a:endParaRPr lang="en-US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Occupancy:   40 </a:t>
            </a:r>
            <a:endParaRPr lang="en-US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Optimum RT (500Hz - Speech):  0.72 s</a:t>
            </a:r>
            <a:endParaRPr lang="en-US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Optimum RT (500Hz - Music):  1.30 s</a:t>
            </a:r>
            <a:endParaRPr lang="en-US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Volume per Seat:  13.288 m3</a:t>
            </a:r>
            <a:endParaRPr lang="en-US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Most Suitable:  Millington-</a:t>
            </a:r>
            <a:r>
              <a:rPr lang="en-GB" sz="17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Sette</a:t>
            </a:r>
            <a:r>
              <a:rPr lang="en-GB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(Widely varying)</a:t>
            </a:r>
            <a:endParaRPr lang="en-US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Selected:  Sabine (Uniformly distributed)</a:t>
            </a:r>
            <a:endParaRPr lang="en-US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ar-SA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A84A6B3-5BBF-4DC9-956A-9043718F1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194" y="2405311"/>
            <a:ext cx="6829167" cy="248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5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92" y="1036319"/>
            <a:ext cx="4071663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>
                <a:solidFill>
                  <a:srgbClr val="0070C0"/>
                </a:solidFill>
              </a:rPr>
              <a:t> Structural Analysis.</a:t>
            </a:r>
            <a:br>
              <a:rPr lang="en-GB" sz="2400" dirty="0">
                <a:solidFill>
                  <a:srgbClr val="0070C0"/>
                </a:solidFill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Electromechanical.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0090" y="1222139"/>
            <a:ext cx="7674485" cy="431689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66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F9FBFBF-D702-4374-BCF8-49DD3DA06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42</a:t>
            </a:fld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3731" y="2141267"/>
            <a:ext cx="6208065" cy="356963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H="1" flipV="1">
            <a:off x="2612572" y="2490652"/>
            <a:ext cx="1036319" cy="425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342606" y="2490651"/>
            <a:ext cx="2699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0827" y="2019919"/>
            <a:ext cx="23467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Slab:</a:t>
            </a:r>
          </a:p>
          <a:p>
            <a:r>
              <a:rPr lang="en-US" dirty="0"/>
              <a:t>Two way ribbed slab 0.35 m thickness with beams. 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30827" y="3533556"/>
            <a:ext cx="28213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Beams :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Hidden beam: 350mm X 700mm</a:t>
            </a:r>
          </a:p>
          <a:p>
            <a:pPr marL="494100" lvl="0" indent="-457200">
              <a:buFont typeface="+mj-lt"/>
              <a:buAutoNum type="arabicPeriod"/>
            </a:pPr>
            <a:r>
              <a:rPr lang="en-US" dirty="0"/>
              <a:t>Drop  beam:</a:t>
            </a:r>
          </a:p>
          <a:p>
            <a:pPr marL="494100" lvl="0" indent="-457200">
              <a:buFont typeface="+mj-lt"/>
              <a:buAutoNum type="arabicPeriod"/>
            </a:pPr>
            <a:r>
              <a:rPr lang="en-US" dirty="0"/>
              <a:t>500mm x500 mm</a:t>
            </a:r>
          </a:p>
          <a:p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2747554" y="3923216"/>
            <a:ext cx="1036319" cy="425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477588" y="3923215"/>
            <a:ext cx="2699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9483634" y="3169920"/>
            <a:ext cx="394304" cy="8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8194766" y="3169920"/>
            <a:ext cx="1288868" cy="330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912774" y="2916620"/>
            <a:ext cx="24446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b="1" dirty="0"/>
              <a:t>Column's dimension:</a:t>
            </a:r>
            <a:endParaRPr lang="en-US" b="1" dirty="0"/>
          </a:p>
          <a:p>
            <a:pPr marL="494100" indent="-457200">
              <a:buFont typeface="+mj-lt"/>
              <a:buAutoNum type="arabicPeriod"/>
            </a:pPr>
            <a:r>
              <a:rPr lang="en-GB" dirty="0"/>
              <a:t>C1= 700 x 400</a:t>
            </a:r>
            <a:endParaRPr lang="en-US" dirty="0"/>
          </a:p>
          <a:p>
            <a:pPr marL="494100" indent="-457200">
              <a:buFont typeface="+mj-lt"/>
              <a:buAutoNum type="arabicPeriod"/>
            </a:pPr>
            <a:r>
              <a:rPr lang="en-GB" dirty="0"/>
              <a:t>C2= 700*300</a:t>
            </a:r>
            <a:endParaRPr lang="en-US" dirty="0"/>
          </a:p>
          <a:p>
            <a:pPr marL="494100" lvl="0" indent="-457200">
              <a:buFont typeface="+mj-lt"/>
              <a:buAutoNum type="arabicPeriod"/>
            </a:pPr>
            <a:r>
              <a:rPr lang="en-GB" dirty="0"/>
              <a:t>Radial diameter =800mm.</a:t>
            </a:r>
          </a:p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877938" y="5142507"/>
            <a:ext cx="2307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Shear wall with 0.30 M thickness</a:t>
            </a:r>
            <a:endParaRPr lang="en-US" dirty="0"/>
          </a:p>
          <a:p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9065623" y="4947945"/>
            <a:ext cx="418011" cy="451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9483634" y="5408022"/>
            <a:ext cx="3119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1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835" y="1734595"/>
            <a:ext cx="10353761" cy="4513805"/>
          </a:xfrm>
        </p:spPr>
        <p:txBody>
          <a:bodyPr/>
          <a:lstStyle/>
          <a:p>
            <a:r>
              <a:rPr lang="en-US" dirty="0"/>
              <a:t>Structural layout for main plan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166" y="1734595"/>
            <a:ext cx="5786617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6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</a:t>
            </a:r>
            <a:r>
              <a:rPr lang="ar-SA" dirty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Expansion joint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44</a:t>
            </a:fld>
            <a:endParaRPr lang="en-GB"/>
          </a:p>
        </p:txBody>
      </p:sp>
      <p:pic>
        <p:nvPicPr>
          <p:cNvPr id="6" name="Content Placeholder 7"/>
          <p:cNvPicPr>
            <a:picLocks noChangeAspect="1"/>
          </p:cNvPicPr>
          <p:nvPr/>
        </p:nvPicPr>
        <p:blipFill rotWithShape="1">
          <a:blip r:embed="rId2"/>
          <a:srcRect b="23451"/>
          <a:stretch/>
        </p:blipFill>
        <p:spPr>
          <a:xfrm>
            <a:off x="6376319" y="2481387"/>
            <a:ext cx="3821419" cy="3065974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 rot="19947502">
            <a:off x="6797181" y="3822503"/>
            <a:ext cx="9267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Part 1</a:t>
            </a:r>
          </a:p>
        </p:txBody>
      </p:sp>
      <p:sp>
        <p:nvSpPr>
          <p:cNvPr id="10" name="TextBox 9"/>
          <p:cNvSpPr txBox="1"/>
          <p:nvPr/>
        </p:nvSpPr>
        <p:spPr>
          <a:xfrm rot="19947502">
            <a:off x="8102027" y="3653686"/>
            <a:ext cx="10027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Part 2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7724504" y="2389312"/>
            <a:ext cx="0" cy="32302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1390904" y="3510740"/>
            <a:ext cx="3629829" cy="10819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89592" y="4901729"/>
            <a:ext cx="2632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Expansion joint detailing</a:t>
            </a:r>
          </a:p>
        </p:txBody>
      </p:sp>
    </p:spTree>
    <p:extLst>
      <p:ext uri="{BB962C8B-B14F-4D97-AF65-F5344CB8AC3E}">
        <p14:creationId xmlns:p14="http://schemas.microsoft.com/office/powerpoint/2010/main" val="82660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</a:t>
            </a:r>
            <a:r>
              <a:rPr lang="ar-SA" dirty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Etabs models 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45</a:t>
            </a:fld>
            <a:endParaRPr lang="en-GB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383937" y="2798445"/>
            <a:ext cx="4094480" cy="2992755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6580821" y="2798444"/>
            <a:ext cx="4078470" cy="29927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1189" y="2276714"/>
            <a:ext cx="424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Structural model from ETABS17 (part 1).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78338" y="2277529"/>
            <a:ext cx="424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Structural model from ETABS17 (part 2).</a:t>
            </a:r>
          </a:p>
        </p:txBody>
      </p:sp>
    </p:spTree>
    <p:extLst>
      <p:ext uri="{BB962C8B-B14F-4D97-AF65-F5344CB8AC3E}">
        <p14:creationId xmlns:p14="http://schemas.microsoft.com/office/powerpoint/2010/main" val="309884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</a:t>
            </a:r>
            <a:r>
              <a:rPr lang="ar-SA" dirty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46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685211" y="1644247"/>
            <a:ext cx="1550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check’s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678235"/>
              </p:ext>
            </p:extLst>
          </p:nvPr>
        </p:nvGraphicFramePr>
        <p:xfrm>
          <a:off x="1175658" y="2620510"/>
          <a:ext cx="2558143" cy="259471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18607">
                  <a:extLst>
                    <a:ext uri="{9D8B030D-6E8A-4147-A177-3AD203B41FA5}">
                      <a16:colId xmlns="" xmlns:a16="http://schemas.microsoft.com/office/drawing/2014/main" val="2404327136"/>
                    </a:ext>
                  </a:extLst>
                </a:gridCol>
                <a:gridCol w="639536">
                  <a:extLst>
                    <a:ext uri="{9D8B030D-6E8A-4147-A177-3AD203B41FA5}">
                      <a16:colId xmlns="" xmlns:a16="http://schemas.microsoft.com/office/drawing/2014/main" val="337430342"/>
                    </a:ext>
                  </a:extLst>
                </a:gridCol>
              </a:tblGrid>
              <a:tr h="36959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>
                            <a:glow rad="228600">
                              <a:schemeClr val="accent2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Analysis Checks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>
                          <a:glow rad="228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30958244"/>
                  </a:ext>
                </a:extLst>
              </a:tr>
              <a:tr h="313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Check:</a:t>
                      </a:r>
                      <a:endParaRPr lang="en-US" sz="1600" b="1" i="0" u="none" strike="noStrike" dirty="0">
                        <a:solidFill>
                          <a:srgbClr val="3F3F3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Result</a:t>
                      </a:r>
                      <a:endParaRPr lang="en-US" sz="1600" b="1" i="0" u="none" strike="noStrike">
                        <a:solidFill>
                          <a:srgbClr val="3F3F3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4048005610"/>
                  </a:ext>
                </a:extLst>
              </a:tr>
              <a:tr h="313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Compatibility Check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4162915765"/>
                  </a:ext>
                </a:extLst>
              </a:tr>
              <a:tr h="313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Equilibrium check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493717223"/>
                  </a:ext>
                </a:extLst>
              </a:tr>
              <a:tr h="313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Internal Force Check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5901199"/>
                  </a:ext>
                </a:extLst>
              </a:tr>
              <a:tr h="327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Columns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311641018"/>
                  </a:ext>
                </a:extLst>
              </a:tr>
              <a:tr h="313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Beams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 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115629597"/>
                  </a:ext>
                </a:extLst>
              </a:tr>
              <a:tr h="327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Slab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234303091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430931"/>
              </p:ext>
            </p:extLst>
          </p:nvPr>
        </p:nvGraphicFramePr>
        <p:xfrm>
          <a:off x="4596130" y="2620510"/>
          <a:ext cx="2372722" cy="256902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79542">
                  <a:extLst>
                    <a:ext uri="{9D8B030D-6E8A-4147-A177-3AD203B41FA5}">
                      <a16:colId xmlns="" xmlns:a16="http://schemas.microsoft.com/office/drawing/2014/main" val="2068619276"/>
                    </a:ext>
                  </a:extLst>
                </a:gridCol>
                <a:gridCol w="593180">
                  <a:extLst>
                    <a:ext uri="{9D8B030D-6E8A-4147-A177-3AD203B41FA5}">
                      <a16:colId xmlns="" xmlns:a16="http://schemas.microsoft.com/office/drawing/2014/main" val="1052212568"/>
                    </a:ext>
                  </a:extLst>
                </a:gridCol>
              </a:tblGrid>
              <a:tr h="51380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Design Check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61492994"/>
                  </a:ext>
                </a:extLst>
              </a:tr>
              <a:tr h="40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Check:</a:t>
                      </a:r>
                      <a:endParaRPr lang="en-US" sz="1600" b="1" i="0" u="none" strike="noStrike" dirty="0">
                        <a:solidFill>
                          <a:srgbClr val="3F3F3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Result</a:t>
                      </a:r>
                      <a:endParaRPr lang="en-US" sz="1600" b="1" i="0" u="none" strike="noStrike" dirty="0">
                        <a:solidFill>
                          <a:srgbClr val="3F3F3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097572019"/>
                  </a:ext>
                </a:extLst>
              </a:tr>
              <a:tr h="40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Deflection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Ok</a:t>
                      </a:r>
                      <a:endParaRPr lang="en-US" sz="1600" b="1" i="0" u="none" strike="noStrike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484465341"/>
                  </a:ext>
                </a:extLst>
              </a:tr>
              <a:tr h="40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Beam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483921431"/>
                  </a:ext>
                </a:extLst>
              </a:tr>
              <a:tr h="4252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Shear Check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61785493"/>
                  </a:ext>
                </a:extLst>
              </a:tr>
              <a:tr h="40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Tow way ribbed slab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43739469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140621"/>
              </p:ext>
            </p:extLst>
          </p:nvPr>
        </p:nvGraphicFramePr>
        <p:xfrm>
          <a:off x="8360229" y="2620511"/>
          <a:ext cx="2751908" cy="259470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50809">
                  <a:extLst>
                    <a:ext uri="{9D8B030D-6E8A-4147-A177-3AD203B41FA5}">
                      <a16:colId xmlns="" xmlns:a16="http://schemas.microsoft.com/office/drawing/2014/main" val="884701110"/>
                    </a:ext>
                  </a:extLst>
                </a:gridCol>
                <a:gridCol w="601099">
                  <a:extLst>
                    <a:ext uri="{9D8B030D-6E8A-4147-A177-3AD203B41FA5}">
                      <a16:colId xmlns="" xmlns:a16="http://schemas.microsoft.com/office/drawing/2014/main" val="3653291608"/>
                    </a:ext>
                  </a:extLst>
                </a:gridCol>
              </a:tblGrid>
              <a:tr h="32908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>
                            <a:glow rad="2286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Seismic Checks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74895045"/>
                  </a:ext>
                </a:extLst>
              </a:tr>
              <a:tr h="4359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Check:</a:t>
                      </a:r>
                      <a:endParaRPr lang="en-US" sz="1600" b="1" i="0" u="none" strike="noStrike" dirty="0">
                        <a:solidFill>
                          <a:srgbClr val="3F3F3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Result</a:t>
                      </a:r>
                      <a:endParaRPr lang="en-US" sz="1600" b="1" i="0" u="none" strike="noStrike" dirty="0">
                        <a:solidFill>
                          <a:srgbClr val="3F3F3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615657560"/>
                  </a:ext>
                </a:extLst>
              </a:tr>
              <a:tr h="4359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Period check.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2865059715"/>
                  </a:ext>
                </a:extLst>
              </a:tr>
              <a:tr h="5217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Modal mass participation ratio 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999262177"/>
                  </a:ext>
                </a:extLst>
              </a:tr>
              <a:tr h="4359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Base shear (scale factor)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530806181"/>
                  </a:ext>
                </a:extLst>
              </a:tr>
              <a:tr h="4359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Drift 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Ok</a:t>
                      </a:r>
                      <a:endParaRPr lang="en-US" sz="1600" b="1" i="0" u="none" strike="noStrike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442364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11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dirty="0"/>
              <a:t>Sheet piles  plan :</a:t>
            </a:r>
          </a:p>
          <a:p>
            <a:pPr marL="3690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23" y="2505924"/>
            <a:ext cx="5395360" cy="355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08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dirty="0"/>
              <a:t>Footing  plan :</a:t>
            </a:r>
          </a:p>
          <a:p>
            <a:pPr marL="3690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791" y="2343781"/>
            <a:ext cx="4848225" cy="397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4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dirty="0"/>
              <a:t>Footing </a:t>
            </a:r>
            <a:r>
              <a:rPr lang="en-US" i="1" dirty="0">
                <a:effectLst/>
              </a:rPr>
              <a:t>detailing</a:t>
            </a:r>
            <a:r>
              <a:rPr lang="en-US" dirty="0"/>
              <a:t>:</a:t>
            </a:r>
          </a:p>
          <a:p>
            <a:pPr marL="3690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49</a:t>
            </a:fld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50849" y="4365366"/>
            <a:ext cx="4974591" cy="17724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1155" y="6213987"/>
            <a:ext cx="2864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combined footing detailing.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7306607" y="4542222"/>
            <a:ext cx="3004350" cy="18564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99311" y="1395384"/>
            <a:ext cx="24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Wall  footing detailing.</a:t>
            </a:r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450849" y="2290843"/>
            <a:ext cx="4974591" cy="2072377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 rotWithShape="1">
          <a:blip r:embed="rId5"/>
          <a:srcRect l="5794"/>
          <a:stretch/>
        </p:blipFill>
        <p:spPr>
          <a:xfrm>
            <a:off x="7306491" y="1881588"/>
            <a:ext cx="3004466" cy="266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9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E73F8C0-76AB-4753-837A-8086E3366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84" y="1940233"/>
            <a:ext cx="5177912" cy="2105454"/>
          </a:xfrm>
        </p:spPr>
        <p:txBody>
          <a:bodyPr>
            <a:normAutofit/>
          </a:bodyPr>
          <a:lstStyle/>
          <a:p>
            <a:r>
              <a:rPr lang="en-US" sz="2000" dirty="0"/>
              <a:t>Our project locates in near Jamal Abdel Nasser Park in Nablus city with area 2369.42 meter square</a:t>
            </a:r>
            <a:endParaRPr lang="en-GB" sz="20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6C5ADB42-A17D-43AD-9AF4-B42B8F3934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9617" y="1940233"/>
            <a:ext cx="6267087" cy="32781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="" xmlns:a16="http://schemas.microsoft.com/office/drawing/2014/main" id="{AE73F8C0-76AB-4753-837A-8086E33664D7}"/>
              </a:ext>
            </a:extLst>
          </p:cNvPr>
          <p:cNvSpPr txBox="1">
            <a:spLocks/>
          </p:cNvSpPr>
          <p:nvPr/>
        </p:nvSpPr>
        <p:spPr>
          <a:xfrm>
            <a:off x="1066195" y="7620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/>
              <a:t>Location and Site: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96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dirty="0"/>
              <a:t>Footing </a:t>
            </a:r>
            <a:r>
              <a:rPr lang="en-US" dirty="0">
                <a:effectLst/>
              </a:rPr>
              <a:t>detailing</a:t>
            </a:r>
            <a:r>
              <a:rPr lang="en-US" dirty="0"/>
              <a:t>:</a:t>
            </a:r>
          </a:p>
          <a:p>
            <a:pPr marL="3690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246812" y="4872097"/>
            <a:ext cx="2090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Mat footing detailing.</a:t>
            </a: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497332" y="3226720"/>
            <a:ext cx="5729297" cy="14929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412" y="1593118"/>
            <a:ext cx="3361091" cy="2499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400" y="3780816"/>
            <a:ext cx="3338371" cy="240128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89399" y="6254113"/>
            <a:ext cx="42179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isolated footing details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96720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4595"/>
            <a:ext cx="10353761" cy="4513805"/>
          </a:xfrm>
        </p:spPr>
        <p:txBody>
          <a:bodyPr/>
          <a:lstStyle/>
          <a:p>
            <a:r>
              <a:rPr lang="en-US" dirty="0">
                <a:effectLst/>
              </a:rPr>
              <a:t>rectangular column detailing.               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Circular column detailing.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51</a:t>
            </a:fld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13795" y="2351087"/>
            <a:ext cx="3122930" cy="371475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575825" y="2089843"/>
            <a:ext cx="2818194" cy="43131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3795" y="1471584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column detailing: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" t="6331" r="7866" b="1534"/>
          <a:stretch/>
        </p:blipFill>
        <p:spPr bwMode="auto">
          <a:xfrm>
            <a:off x="8803258" y="2571114"/>
            <a:ext cx="3056710" cy="229439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8887491" y="4865508"/>
            <a:ext cx="2624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Detailing converting column circular to rectangular: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1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253477"/>
            <a:ext cx="10353761" cy="4513805"/>
          </a:xfrm>
        </p:spPr>
        <p:txBody>
          <a:bodyPr/>
          <a:lstStyle/>
          <a:p>
            <a:r>
              <a:rPr lang="en-US" dirty="0"/>
              <a:t>Slab and beam plan :</a:t>
            </a:r>
          </a:p>
          <a:p>
            <a:pPr marL="36900" indent="0">
              <a:buNone/>
            </a:pPr>
            <a:r>
              <a:rPr lang="en-US" dirty="0"/>
              <a:t> for the second basement floor.                               for the first basement floor.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997" y="2139439"/>
            <a:ext cx="4871214" cy="39745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8040" y="2112489"/>
            <a:ext cx="5287314" cy="388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262185"/>
            <a:ext cx="10353761" cy="4513805"/>
          </a:xfrm>
        </p:spPr>
        <p:txBody>
          <a:bodyPr/>
          <a:lstStyle/>
          <a:p>
            <a:r>
              <a:rPr lang="en-US" dirty="0"/>
              <a:t>Slab and beam plan :</a:t>
            </a:r>
          </a:p>
          <a:p>
            <a:pPr marL="36900" indent="0">
              <a:buNone/>
            </a:pPr>
            <a:r>
              <a:rPr lang="en-US" dirty="0"/>
              <a:t>for the ground floor.                                            for the first floor.</a:t>
            </a:r>
          </a:p>
          <a:p>
            <a:pPr marL="3690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53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94" y="2136650"/>
            <a:ext cx="4932005" cy="40420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504" y="2077082"/>
            <a:ext cx="5003669" cy="416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47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6377" y="1401519"/>
            <a:ext cx="10353761" cy="4513805"/>
          </a:xfrm>
        </p:spPr>
        <p:txBody>
          <a:bodyPr/>
          <a:lstStyle/>
          <a:p>
            <a:r>
              <a:rPr lang="en-US" dirty="0"/>
              <a:t>Slab and beam plan :</a:t>
            </a:r>
          </a:p>
          <a:p>
            <a:pPr marL="36900" indent="0">
              <a:buNone/>
            </a:pPr>
            <a:r>
              <a:rPr lang="en-US" dirty="0"/>
              <a:t>for the second floor.                                                             for the third </a:t>
            </a:r>
            <a:r>
              <a:rPr lang="en-US" dirty="0" smtClean="0"/>
              <a:t>and </a:t>
            </a:r>
            <a:r>
              <a:rPr lang="en-US" dirty="0"/>
              <a:t>fourth</a:t>
            </a:r>
            <a:r>
              <a:rPr lang="ar-JO" dirty="0"/>
              <a:t> </a:t>
            </a:r>
            <a:r>
              <a:rPr lang="en-US" dirty="0" smtClean="0"/>
              <a:t>floor 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54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572" y="2248346"/>
            <a:ext cx="5046692" cy="41306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988" y="2248346"/>
            <a:ext cx="3291937" cy="421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5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583" y="687977"/>
            <a:ext cx="10353762" cy="970450"/>
          </a:xfrm>
        </p:spPr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3918" y="2105911"/>
            <a:ext cx="10353675" cy="211416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332411" y="1658427"/>
            <a:ext cx="2475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Hidden beam detailing: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6946" y="4914975"/>
            <a:ext cx="5021036" cy="16927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4366" y="4382861"/>
            <a:ext cx="2452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Girder beam detailing :</a:t>
            </a:r>
          </a:p>
        </p:txBody>
      </p:sp>
    </p:spTree>
    <p:extLst>
      <p:ext uri="{BB962C8B-B14F-4D97-AF65-F5344CB8AC3E}">
        <p14:creationId xmlns:p14="http://schemas.microsoft.com/office/powerpoint/2010/main" val="196228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dirty="0"/>
              <a:t>Slab</a:t>
            </a:r>
            <a:r>
              <a:rPr lang="en-US" dirty="0">
                <a:effectLst/>
              </a:rPr>
              <a:t> detailing.(main plan)</a:t>
            </a:r>
            <a:r>
              <a:rPr lang="en-US" dirty="0"/>
              <a:t> :</a:t>
            </a:r>
          </a:p>
          <a:p>
            <a:pPr marL="36900" indent="0">
              <a:buNone/>
            </a:pPr>
            <a:r>
              <a:rPr lang="en-US" dirty="0"/>
              <a:t>  for the first  basement floor.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469" y="1974087"/>
            <a:ext cx="5878286" cy="42721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26" y="3495446"/>
            <a:ext cx="3608344" cy="193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86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583" y="687977"/>
            <a:ext cx="10353762" cy="970450"/>
          </a:xfrm>
        </p:spPr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349828" y="1784153"/>
            <a:ext cx="1662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Water tank :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93" y="2371544"/>
            <a:ext cx="4362450" cy="4029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959" y="3088090"/>
            <a:ext cx="4489824" cy="23881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027818" y="5742671"/>
            <a:ext cx="3341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type of tank is vertical one way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6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583" y="687977"/>
            <a:ext cx="10353762" cy="970450"/>
          </a:xfrm>
        </p:spPr>
        <p:txBody>
          <a:bodyPr/>
          <a:lstStyle/>
          <a:p>
            <a:r>
              <a:rPr lang="en-GB" dirty="0"/>
              <a:t>Structural Analysis.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96091" y="1985554"/>
            <a:ext cx="3332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2"/>
            <a:r>
              <a:rPr lang="en-US" b="1" dirty="0"/>
              <a:t>Water tank Detailing: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19284" y="760886"/>
            <a:ext cx="2805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water tank corner detailing</a:t>
            </a:r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8730426" y="1203126"/>
            <a:ext cx="3431279" cy="25343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367" y="2028795"/>
            <a:ext cx="4664971" cy="46527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28" y="3496357"/>
            <a:ext cx="3497784" cy="29857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3108960" y="4894217"/>
            <a:ext cx="1480457" cy="522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0426" y="3911663"/>
            <a:ext cx="2989011" cy="22071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693554" y="3127025"/>
            <a:ext cx="118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Water stop.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135292" y="6248400"/>
            <a:ext cx="118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Water stop.</a:t>
            </a:r>
          </a:p>
        </p:txBody>
      </p:sp>
    </p:spTree>
    <p:extLst>
      <p:ext uri="{BB962C8B-B14F-4D97-AF65-F5344CB8AC3E}">
        <p14:creationId xmlns:p14="http://schemas.microsoft.com/office/powerpoint/2010/main" val="1053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28" y="1045027"/>
            <a:ext cx="4988297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</a:t>
            </a:r>
            <a:r>
              <a:rPr lang="ar-S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r>
              <a:rPr lang="ar-S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ar-S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4548" y="1370186"/>
            <a:ext cx="6946152" cy="390721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59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05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92" y="1036319"/>
            <a:ext cx="4071663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>
                <a:solidFill>
                  <a:srgbClr val="0070C0"/>
                </a:solidFill>
              </a:rPr>
              <a:t>Architectural Analysis.</a:t>
            </a:r>
            <a:br>
              <a:rPr lang="en-GB" sz="2400" dirty="0">
                <a:solidFill>
                  <a:srgbClr val="0070C0"/>
                </a:solidFill>
              </a:rPr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Electromechanical.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0090" y="1222139"/>
            <a:ext cx="7674485" cy="431689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7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 Design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artificial simulation was done using </a:t>
            </a:r>
            <a:r>
              <a:rPr lang="en-US" dirty="0" err="1"/>
              <a:t>DIALux</a:t>
            </a:r>
            <a:r>
              <a:rPr lang="en-US" dirty="0"/>
              <a:t> software for one space of each functional, all lighting requirements achieved</a:t>
            </a:r>
            <a:r>
              <a:rPr lang="en-US" dirty="0" smtClean="0"/>
              <a:t>.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>
                <a:effectLst/>
              </a:rPr>
              <a:t>mayor office.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>
                <a:effectLst/>
              </a:rPr>
              <a:t>Meeting room.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>
                <a:effectLst/>
              </a:rPr>
              <a:t>Multi-purpose hall.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>
                <a:effectLst/>
              </a:rPr>
              <a:t>Public service hall.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>
                <a:effectLst/>
              </a:rPr>
              <a:t>Public Relation(office).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>
                <a:effectLst/>
              </a:rPr>
              <a:t>Reception(office).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>
                <a:effectLst/>
              </a:rPr>
              <a:t>Corridors.</a:t>
            </a:r>
          </a:p>
          <a:p>
            <a:endParaRPr lang="en-US" dirty="0"/>
          </a:p>
          <a:p>
            <a:pPr marL="369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40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 Design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en-US" dirty="0">
                <a:effectLst/>
              </a:rPr>
              <a:t>Type of luminaires was used:</a:t>
            </a:r>
          </a:p>
          <a:p>
            <a:pPr marL="36900" indent="0">
              <a:buNone/>
            </a:pPr>
            <a:r>
              <a:rPr lang="en-US" dirty="0">
                <a:effectLst/>
              </a:rPr>
              <a:t>luminaire from PHILPS:                                               Spot </a:t>
            </a:r>
            <a:r>
              <a:rPr lang="en-US" dirty="0" smtClean="0">
                <a:effectLst/>
              </a:rPr>
              <a:t>:                                         </a:t>
            </a:r>
            <a:endParaRPr lang="en-US" dirty="0">
              <a:effectLst/>
            </a:endParaRPr>
          </a:p>
          <a:p>
            <a:pPr marL="36900" indent="0">
              <a:buNone/>
            </a:pP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61</a:t>
            </a:fld>
            <a:endParaRPr lang="en-GB"/>
          </a:p>
        </p:txBody>
      </p:sp>
      <p:pic>
        <p:nvPicPr>
          <p:cNvPr id="6" name="Picture 5" descr="Product image 1: PowerBalance Tunable White, recessed RC466B G2 PSD W62L62 1 xLED80S/TWH-63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26" y="2732205"/>
            <a:ext cx="2064537" cy="1954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093" y="1108561"/>
            <a:ext cx="1304925" cy="1247775"/>
          </a:xfrm>
          <a:prstGeom prst="rect">
            <a:avLst/>
          </a:prstGeom>
          <a:noFill/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17" y="4621420"/>
            <a:ext cx="4980892" cy="1844442"/>
          </a:xfrm>
          <a:prstGeom prst="rect">
            <a:avLst/>
          </a:prstGeom>
        </p:spPr>
      </p:pic>
      <p:pic>
        <p:nvPicPr>
          <p:cNvPr id="9" name="Picture 8" descr="Product image 1: GreenSpace DN461B 1xLED11S/830 C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101" y="2732205"/>
            <a:ext cx="1674767" cy="1788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/>
          <a:stretch>
            <a:fillRect/>
          </a:stretch>
        </p:blipFill>
        <p:spPr>
          <a:xfrm>
            <a:off x="7384868" y="2732205"/>
            <a:ext cx="4711338" cy="1788024"/>
          </a:xfrm>
          <a:prstGeom prst="rect">
            <a:avLst/>
          </a:prstGeom>
        </p:spPr>
      </p:pic>
      <p:pic>
        <p:nvPicPr>
          <p:cNvPr id="2050" name="Picture 2" descr="Product image 1: SlimBlend Rectangular, recessed RC402B PSD W31L125 1 xLED36S/83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101" y="4896098"/>
            <a:ext cx="1818578" cy="181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28679" y="4896098"/>
            <a:ext cx="4567527" cy="181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54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00" y="437343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 Design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700" y="1392815"/>
            <a:ext cx="10353762" cy="4058751"/>
          </a:xfrm>
        </p:spPr>
        <p:txBody>
          <a:bodyPr/>
          <a:lstStyle/>
          <a:p>
            <a:pPr marL="3690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Results of lighting in </a:t>
            </a:r>
            <a:r>
              <a:rPr lang="en-US" dirty="0" smtClean="0">
                <a:effectLst/>
              </a:rPr>
              <a:t>mayor </a:t>
            </a:r>
            <a:r>
              <a:rPr lang="en-US" dirty="0">
                <a:effectLst/>
              </a:rPr>
              <a:t>office:</a:t>
            </a:r>
          </a:p>
          <a:p>
            <a:pPr marL="36900" indent="0">
              <a:buNone/>
            </a:pPr>
            <a:r>
              <a:rPr lang="en-US" b="1" dirty="0">
                <a:effectLst/>
              </a:rPr>
              <a:t>:</a:t>
            </a:r>
          </a:p>
          <a:p>
            <a:pPr marL="36900" indent="0">
              <a:buNone/>
            </a:pPr>
            <a:endParaRPr lang="en-US" b="1" dirty="0">
              <a:effectLst/>
            </a:endParaRPr>
          </a:p>
          <a:p>
            <a:pPr marL="36900" indent="0">
              <a:buNone/>
            </a:pP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62</a:t>
            </a:fld>
            <a:endParaRPr lang="en-GB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782" y="1024186"/>
            <a:ext cx="5082043" cy="3458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00" y="2048010"/>
            <a:ext cx="4290128" cy="2430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11"/>
          <a:stretch/>
        </p:blipFill>
        <p:spPr bwMode="auto">
          <a:xfrm>
            <a:off x="478025" y="4692614"/>
            <a:ext cx="5058346" cy="649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"/>
          <a:stretch/>
        </p:blipFill>
        <p:spPr bwMode="auto">
          <a:xfrm>
            <a:off x="5811046" y="4603446"/>
            <a:ext cx="2445307" cy="2127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354" y="4603445"/>
            <a:ext cx="2257657" cy="212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909099" y="5604739"/>
            <a:ext cx="43094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According to calculation objects there no glare from artificial light in mayor office room.</a:t>
            </a:r>
          </a:p>
        </p:txBody>
      </p:sp>
    </p:spTree>
    <p:extLst>
      <p:ext uri="{BB962C8B-B14F-4D97-AF65-F5344CB8AC3E}">
        <p14:creationId xmlns:p14="http://schemas.microsoft.com/office/powerpoint/2010/main" val="176730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 Design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700" y="1392815"/>
            <a:ext cx="10353762" cy="4058751"/>
          </a:xfrm>
        </p:spPr>
        <p:txBody>
          <a:bodyPr/>
          <a:lstStyle/>
          <a:p>
            <a:pPr marL="3690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of lighting in meeting room</a:t>
            </a:r>
            <a:r>
              <a:rPr lang="en-US" b="1" dirty="0">
                <a:effectLst/>
              </a:rPr>
              <a:t>:</a:t>
            </a:r>
          </a:p>
          <a:p>
            <a:pPr marL="36900" indent="0">
              <a:buNone/>
            </a:pPr>
            <a:endParaRPr lang="en-US" b="1" dirty="0">
              <a:effectLst/>
            </a:endParaRPr>
          </a:p>
          <a:p>
            <a:pPr marL="36900" indent="0">
              <a:buNone/>
            </a:pP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63</a:t>
            </a:fld>
            <a:endParaRPr lang="en-GB"/>
          </a:p>
        </p:txBody>
      </p:sp>
      <p:pic>
        <p:nvPicPr>
          <p:cNvPr id="11" name="Picture 10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911"/>
          <a:stretch/>
        </p:blipFill>
        <p:spPr bwMode="auto">
          <a:xfrm>
            <a:off x="572588" y="5793400"/>
            <a:ext cx="5943600" cy="605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00" y="1811849"/>
            <a:ext cx="4960123" cy="3456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450" y="3821259"/>
            <a:ext cx="5106670" cy="896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450" y="4635477"/>
            <a:ext cx="5106670" cy="1051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699" y="5789496"/>
            <a:ext cx="942247" cy="935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500" y="5744414"/>
            <a:ext cx="1092511" cy="980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8"/>
          <a:stretch>
            <a:fillRect/>
          </a:stretch>
        </p:blipFill>
        <p:spPr>
          <a:xfrm>
            <a:off x="6327548" y="1374643"/>
            <a:ext cx="4988474" cy="23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8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585" y="609600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 Design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700" y="1392815"/>
            <a:ext cx="10353762" cy="4058751"/>
          </a:xfrm>
        </p:spPr>
        <p:txBody>
          <a:bodyPr/>
          <a:lstStyle/>
          <a:p>
            <a:pPr marL="36900" indent="0">
              <a:buNone/>
            </a:pPr>
            <a:r>
              <a:rPr lang="en-US" b="1" dirty="0" smtClean="0">
                <a:effectLst/>
              </a:rPr>
              <a:t>3-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of lighting in </a:t>
            </a:r>
            <a:r>
              <a:rPr lang="en-US" dirty="0">
                <a:effectLst/>
              </a:rPr>
              <a:t>Public service hall </a:t>
            </a:r>
            <a:r>
              <a:rPr lang="en-US" b="1" dirty="0">
                <a:effectLst/>
              </a:rPr>
              <a:t>:</a:t>
            </a:r>
          </a:p>
          <a:p>
            <a:pPr marL="36900" indent="0">
              <a:buNone/>
            </a:pPr>
            <a:endParaRPr lang="en-US" b="1" dirty="0">
              <a:effectLst/>
            </a:endParaRPr>
          </a:p>
          <a:p>
            <a:pPr marL="36900" indent="0">
              <a:buNone/>
            </a:pP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528105" y="5137839"/>
            <a:ext cx="3335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According to calculation objects there no glare from artificial light in Public service hall.</a:t>
            </a:r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282"/>
          <a:stretch/>
        </p:blipFill>
        <p:spPr bwMode="auto">
          <a:xfrm>
            <a:off x="171866" y="5503478"/>
            <a:ext cx="5943600" cy="581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42" y="2085314"/>
            <a:ext cx="4285042" cy="287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572" y="4956734"/>
            <a:ext cx="1698172" cy="1661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309" y="3877417"/>
            <a:ext cx="5943600" cy="89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108" y="1745958"/>
            <a:ext cx="3428927" cy="196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560" y="1768056"/>
            <a:ext cx="3732472" cy="20038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595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28" y="1045027"/>
            <a:ext cx="4988297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</a:t>
            </a:r>
            <a:b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ar-S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400" dirty="0" smtClean="0">
                <a:solidFill>
                  <a:srgbClr val="0070C0"/>
                </a:solidFill>
              </a:rPr>
              <a:t>Power </a:t>
            </a:r>
            <a:r>
              <a:rPr lang="en-US" sz="2400" dirty="0">
                <a:solidFill>
                  <a:srgbClr val="0070C0"/>
                </a:solidFill>
              </a:rPr>
              <a:t>design </a:t>
            </a:r>
            <a:r>
              <a:rPr lang="ar-SA" sz="2400" dirty="0" smtClean="0">
                <a:solidFill>
                  <a:srgbClr val="0070C0"/>
                </a:solidFill>
              </a:rPr>
              <a:t>(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4548" y="1370186"/>
            <a:ext cx="6946152" cy="390721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0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4EEB3B-4541-47A8-90F2-6FF3EF406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design </a:t>
            </a:r>
            <a:endParaRPr lang="ar-S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03A33A1-9BA5-4B98-BF89-928FE4D2F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77597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electrical load of the building was calculated. The electrical switches and sockets were distributed and the wires needed for the connections were calculated</a:t>
            </a:r>
          </a:p>
          <a:p>
            <a:pPr marL="36900" indent="0">
              <a:buNone/>
            </a:pP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CC25C96-458A-49E8-AE2D-6A41DFE4F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D15FA57-25F3-4D43-B12D-B4D2D43ED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117" y="3008691"/>
            <a:ext cx="4295184" cy="36441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29C26BE-47F0-4808-B458-C6DA85E02F96}"/>
              </a:ext>
            </a:extLst>
          </p:cNvPr>
          <p:cNvSpPr txBox="1"/>
          <p:nvPr/>
        </p:nvSpPr>
        <p:spPr>
          <a:xfrm>
            <a:off x="555771" y="2508422"/>
            <a:ext cx="45750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Distribution of lighting wires and switches for the B2.</a:t>
            </a:r>
            <a:endParaRPr lang="ar-SA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A4A716A-178E-40C8-8F90-8CCA24782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938" y="3008691"/>
            <a:ext cx="4615982" cy="35749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FB72146-55CB-4367-9584-10AA53038738}"/>
              </a:ext>
            </a:extLst>
          </p:cNvPr>
          <p:cNvSpPr txBox="1"/>
          <p:nvPr/>
        </p:nvSpPr>
        <p:spPr>
          <a:xfrm>
            <a:off x="6010301" y="2508422"/>
            <a:ext cx="53979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Distribution of lighting wires and switches for the B1.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760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B8F0E5-B1E7-41AD-A200-AACF535ED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design </a:t>
            </a: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CD14546-5B83-42FA-9DF7-1A3BBFEE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696D1E4-2376-431A-B00A-4E3A5E119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667" y="2394618"/>
            <a:ext cx="4953579" cy="40164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B9DA4DB-A1FC-4D5B-8049-A5102D281E2E}"/>
              </a:ext>
            </a:extLst>
          </p:cNvPr>
          <p:cNvSpPr txBox="1"/>
          <p:nvPr/>
        </p:nvSpPr>
        <p:spPr>
          <a:xfrm>
            <a:off x="391721" y="1580050"/>
            <a:ext cx="45750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Distribution of lighting wires and switches for the Ground floor.</a:t>
            </a:r>
            <a:endParaRPr lang="ar-SA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FB23F9E0-EAE9-481B-A697-7C67CEEE5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8416" y="2434082"/>
            <a:ext cx="4646338" cy="39769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238585DD-33CE-4C8F-AFF7-1F6A6B16D886}"/>
              </a:ext>
            </a:extLst>
          </p:cNvPr>
          <p:cNvSpPr txBox="1"/>
          <p:nvPr/>
        </p:nvSpPr>
        <p:spPr>
          <a:xfrm>
            <a:off x="6090676" y="1683900"/>
            <a:ext cx="45750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Distribution of lighting wires and switches for the First floor.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6054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B8F0E5-B1E7-41AD-A200-AACF535ED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design </a:t>
            </a: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CD14546-5B83-42FA-9DF7-1A3BBFEE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6A5397E-EF5A-47DF-B909-50AD194F2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28" y="2263139"/>
            <a:ext cx="4762075" cy="40281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DC32BBB-A84D-4114-BB21-E7EDAE56ED01}"/>
              </a:ext>
            </a:extLst>
          </p:cNvPr>
          <p:cNvSpPr txBox="1"/>
          <p:nvPr/>
        </p:nvSpPr>
        <p:spPr>
          <a:xfrm>
            <a:off x="376321" y="1442235"/>
            <a:ext cx="45750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Distribution of lighting wires and switches for the Second floor.</a:t>
            </a:r>
            <a:endParaRPr lang="ar-SA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C5858EA-9162-41F7-A655-779C06728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036" y="2204594"/>
            <a:ext cx="2148834" cy="42009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1748F3C-F57B-4936-BA25-698106CB1B23}"/>
              </a:ext>
            </a:extLst>
          </p:cNvPr>
          <p:cNvSpPr txBox="1"/>
          <p:nvPr/>
        </p:nvSpPr>
        <p:spPr>
          <a:xfrm>
            <a:off x="5889058" y="1512481"/>
            <a:ext cx="36352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Distribution of lighting wires and switches for third and fourth floor.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180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B8F0E5-B1E7-41AD-A200-AACF535ED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design </a:t>
            </a: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CD14546-5B83-42FA-9DF7-1A3BBFEE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69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D6096BF-CC91-4CE1-8BDB-EA836D4A3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372" y="1604764"/>
            <a:ext cx="7417411" cy="46436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5141923-1F04-4DF3-AD13-58E9C74356BE}"/>
              </a:ext>
            </a:extLst>
          </p:cNvPr>
          <p:cNvSpPr txBox="1"/>
          <p:nvPr/>
        </p:nvSpPr>
        <p:spPr>
          <a:xfrm>
            <a:off x="424343" y="2008658"/>
            <a:ext cx="23806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sockets circuit breaker for B2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6122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effectLst/>
              </a:rPr>
              <a:t>Site plan ground floor after modification</a:t>
            </a:r>
            <a:endParaRPr lang="en-US" dirty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627" y="2141715"/>
            <a:ext cx="4781550" cy="442912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7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B8F0E5-B1E7-41AD-A200-AACF535ED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design </a:t>
            </a: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CD14546-5B83-42FA-9DF7-1A3BBFEE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70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7F9E156-649E-460E-BAC3-5C32B7ADA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1177" y="2143855"/>
            <a:ext cx="7599606" cy="45726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F665078-158A-4C05-B3C2-A566CA6BB9AB}"/>
              </a:ext>
            </a:extLst>
          </p:cNvPr>
          <p:cNvSpPr txBox="1"/>
          <p:nvPr/>
        </p:nvSpPr>
        <p:spPr>
          <a:xfrm>
            <a:off x="533763" y="2391718"/>
            <a:ext cx="23806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sockets circuit breaker for B1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033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B8F0E5-B1E7-41AD-A200-AACF535ED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design </a:t>
            </a: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CD14546-5B83-42FA-9DF7-1A3BBFEE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71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036D314-9285-4858-982F-A630410A3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087" y="1580050"/>
            <a:ext cx="5563305" cy="50210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18198E7-2BA7-4E23-AF3F-DC39898732CB}"/>
              </a:ext>
            </a:extLst>
          </p:cNvPr>
          <p:cNvSpPr txBox="1"/>
          <p:nvPr/>
        </p:nvSpPr>
        <p:spPr>
          <a:xfrm>
            <a:off x="424343" y="2008658"/>
            <a:ext cx="23806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sockets circuit breaker for GF.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668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B8F0E5-B1E7-41AD-A200-AACF535ED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design </a:t>
            </a: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CD14546-5B83-42FA-9DF7-1A3BBFEE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53E48A9-EFF5-4241-B743-D551C1FA2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624" y="1964211"/>
            <a:ext cx="4772025" cy="48196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D2E85B5F-0CE7-4928-848C-85DC7CEAF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648" y="1951854"/>
            <a:ext cx="4924425" cy="48196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8721E56-1E67-4C0A-8F54-A16B50125CC6}"/>
              </a:ext>
            </a:extLst>
          </p:cNvPr>
          <p:cNvSpPr txBox="1"/>
          <p:nvPr/>
        </p:nvSpPr>
        <p:spPr>
          <a:xfrm>
            <a:off x="716648" y="1542466"/>
            <a:ext cx="5078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sockets circuit breaker for F1 and F2.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130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B8F0E5-B1E7-41AD-A200-AACF535ED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design </a:t>
            </a: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CD14546-5B83-42FA-9DF7-1A3BBFEE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73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B1680C9-822B-4172-B7F7-4FC18CE69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7400" y="2150074"/>
            <a:ext cx="5276950" cy="45981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A26AC36-B0E1-43FC-86D9-91700B8312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669" r="-1669"/>
          <a:stretch/>
        </p:blipFill>
        <p:spPr>
          <a:xfrm>
            <a:off x="207244" y="2069941"/>
            <a:ext cx="5276950" cy="46783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6931AEF-32CE-4DD6-9450-5A9A36DF6286}"/>
              </a:ext>
            </a:extLst>
          </p:cNvPr>
          <p:cNvSpPr txBox="1"/>
          <p:nvPr/>
        </p:nvSpPr>
        <p:spPr>
          <a:xfrm>
            <a:off x="716648" y="1542466"/>
            <a:ext cx="5078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sockets circuit breaker for F3 and F4.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7966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28" y="1045027"/>
            <a:ext cx="5449852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</a:t>
            </a:r>
            <a:r>
              <a:rPr lang="ar-S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sz="2000" dirty="0" smtClean="0">
                <a:solidFill>
                  <a:srgbClr val="0070C0"/>
                </a:solidFill>
              </a:rPr>
              <a:t>Sound </a:t>
            </a:r>
            <a:r>
              <a:rPr lang="en-US" sz="2000" dirty="0">
                <a:solidFill>
                  <a:srgbClr val="0070C0"/>
                </a:solidFill>
              </a:rPr>
              <a:t>Speaker Design</a:t>
            </a:r>
            <a:r>
              <a:rPr lang="ar-S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0344" y="1605319"/>
            <a:ext cx="6621028" cy="3724328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2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41D028-47E1-4A04-9CD8-5CD90A608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Speaker Design</a:t>
            </a:r>
            <a:endParaRPr lang="ar-S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E4E45B-E916-40D8-8D57-AEFE9E4A0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02287"/>
            <a:ext cx="10353762" cy="4058751"/>
          </a:xfrm>
        </p:spPr>
        <p:txBody>
          <a:bodyPr/>
          <a:lstStyle/>
          <a:p>
            <a:r>
              <a:rPr lang="en-US" dirty="0"/>
              <a:t>Two types of audio systems are designed.</a:t>
            </a:r>
            <a:endParaRPr lang="ar-SA" dirty="0"/>
          </a:p>
          <a:p>
            <a:pPr marL="36900" indent="0">
              <a:buNone/>
            </a:pPr>
            <a:r>
              <a:rPr lang="en-US" dirty="0"/>
              <a:t>•	PA system for Multi-purpose hall.</a:t>
            </a:r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en-US" dirty="0"/>
          </a:p>
          <a:p>
            <a:pPr marL="36900" indent="0">
              <a:buNone/>
            </a:pPr>
            <a:endParaRPr lang="ar-SA" dirty="0"/>
          </a:p>
          <a:p>
            <a:pPr marL="36900" indent="0">
              <a:buNone/>
            </a:pPr>
            <a:r>
              <a:rPr lang="en-US" dirty="0"/>
              <a:t>•	Ceiling Sound System for fees hall and corridor.</a:t>
            </a: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E4D73C3-1A5D-4412-9E4D-EF11E5B86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6E67430-18F4-40D7-A186-79283B6CD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235" y="2184265"/>
            <a:ext cx="3572566" cy="18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78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338814-E72B-4BFA-A0A3-A27748667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Speaker Design</a:t>
            </a:r>
            <a:endParaRPr lang="ar-S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2CE02B5-3E58-4561-93CE-C4F1574B5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for PA System Design using EASE.</a:t>
            </a:r>
          </a:p>
          <a:p>
            <a:pPr marL="36900" indent="0">
              <a:buNone/>
            </a:pP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4DB77CC-FEA6-48C9-BFC7-A4C8A118B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2AB5CDD-58FD-4516-A072-514441A16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7343" y="2454324"/>
            <a:ext cx="6983440" cy="40587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1141F65-B049-4405-B377-9B5D84EDC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218" y="2374301"/>
            <a:ext cx="2456900" cy="21093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3D0C45D-05BD-4511-8207-59D2C5CE78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1216" y="4532471"/>
            <a:ext cx="2456901" cy="202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7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AEAC03A-7FC1-420C-8CD8-D79DDBA3C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/>
              <a:t>Direct SPL:</a:t>
            </a:r>
            <a:endParaRPr lang="ar-SA" sz="20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C684D52F-76BF-4AE1-902D-30ACCF4F30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0676" y="2187146"/>
            <a:ext cx="5954811" cy="325770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5761E40-3C47-45B7-92D7-BBD2D9931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8C31E7D-E6D4-47AA-9A77-7A47CBD37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67" y="2187146"/>
            <a:ext cx="5602710" cy="351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76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B21956-E684-409F-96E0-6FF9706CD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Loss (%):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Max loss 2.69 …Excellent. </a:t>
            </a:r>
            <a:br>
              <a:rPr lang="en-US" sz="1600" dirty="0"/>
            </a:br>
            <a:endParaRPr lang="ar-SA" sz="1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97E3DB6B-4D57-477F-A201-C816FCA78C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1534" y="1870303"/>
            <a:ext cx="7413299" cy="37776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DB07CFA-8E45-4E6C-946F-405068A6D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24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F9F694-2C90-4552-AF89-E36813C17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Sound Speaker Design</a:t>
            </a:r>
            <a:endParaRPr lang="ar-S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D1C3AE0-EDF9-4442-BFFB-3E8ADA300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Ceiling Sound System for fees hall and corridor.</a:t>
            </a: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H=3.5m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Hs=1.2m.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h=3.5-1.2=2.3m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Tan(120/2)=1.73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R=4 m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6900" indent="0">
              <a:buNone/>
            </a:pPr>
            <a:endParaRPr lang="ar-S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B70FB8D-9975-46CB-A9B7-37ACF0423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79</a:t>
            </a:fld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6539C659-6789-486E-A150-ADF21EDA0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951870"/>
              </p:ext>
            </p:extLst>
          </p:nvPr>
        </p:nvGraphicFramePr>
        <p:xfrm>
          <a:off x="5835932" y="2152740"/>
          <a:ext cx="5725160" cy="8229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62580">
                  <a:extLst>
                    <a:ext uri="{9D8B030D-6E8A-4147-A177-3AD203B41FA5}">
                      <a16:colId xmlns="" xmlns:a16="http://schemas.microsoft.com/office/drawing/2014/main" val="2213009598"/>
                    </a:ext>
                  </a:extLst>
                </a:gridCol>
                <a:gridCol w="2862580">
                  <a:extLst>
                    <a:ext uri="{9D8B030D-6E8A-4147-A177-3AD203B41FA5}">
                      <a16:colId xmlns="" xmlns:a16="http://schemas.microsoft.com/office/drawing/2014/main" val="36388290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coverage angle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120⁰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287821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Maximum SPL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100 dB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7970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Diameter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113 mm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3371153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1EF06D1-65AC-41B2-9917-A726514F7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0676" y="2963518"/>
            <a:ext cx="4581525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6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effectLst/>
              </a:rPr>
              <a:t>Parking plan before modification (B1).</a:t>
            </a:r>
            <a:endParaRPr lang="en-US" dirty="0">
              <a:effectLst/>
            </a:endParaRPr>
          </a:p>
          <a:p>
            <a:pPr marL="36900" indent="0">
              <a:buNone/>
            </a:pPr>
            <a:endParaRPr lang="en-US" dirty="0">
              <a:effectLst/>
            </a:endParaRPr>
          </a:p>
        </p:txBody>
      </p:sp>
      <p:pic>
        <p:nvPicPr>
          <p:cNvPr id="4" name="image3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47132" y="2289894"/>
            <a:ext cx="5914288" cy="4046512"/>
          </a:xfrm>
          <a:prstGeom prst="rect">
            <a:avLst/>
          </a:prstGeom>
        </p:spPr>
      </p:pic>
      <p:sp>
        <p:nvSpPr>
          <p:cNvPr id="7" name="شكل بيضاوي 17">
            <a:extLst>
              <a:ext uri="{FF2B5EF4-FFF2-40B4-BE49-F238E27FC236}">
                <a16:creationId xmlns="" xmlns:a16="http://schemas.microsoft.com/office/drawing/2014/main" id="{FD79E36A-2292-4C50-B81F-C31F21C82142}"/>
              </a:ext>
            </a:extLst>
          </p:cNvPr>
          <p:cNvSpPr/>
          <p:nvPr/>
        </p:nvSpPr>
        <p:spPr>
          <a:xfrm>
            <a:off x="6898530" y="3481149"/>
            <a:ext cx="1109709" cy="64009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6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28" y="1045027"/>
            <a:ext cx="5458561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</a:t>
            </a:r>
            <a:r>
              <a:rPr lang="ar-S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(</a:t>
            </a:r>
            <a:r>
              <a:rPr lang="en-US" sz="2000" b="1" cap="small" dirty="0" smtClean="0">
                <a:solidFill>
                  <a:srgbClr val="0070C0"/>
                </a:solidFill>
                <a:effectLst/>
              </a:rPr>
              <a:t>Water </a:t>
            </a:r>
            <a:r>
              <a:rPr lang="en-US" sz="2000" b="1" cap="small" dirty="0">
                <a:solidFill>
                  <a:srgbClr val="0070C0"/>
                </a:solidFill>
                <a:effectLst/>
              </a:rPr>
              <a:t>supply </a:t>
            </a:r>
            <a:r>
              <a:rPr lang="en-US" sz="2000" b="1" cap="small" dirty="0" smtClean="0">
                <a:solidFill>
                  <a:srgbClr val="0070C0"/>
                </a:solidFill>
                <a:effectLst/>
              </a:rPr>
              <a:t>Design)</a:t>
            </a:r>
            <a:r>
              <a:rPr lang="en-US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76774" y="1605319"/>
            <a:ext cx="6435245" cy="3619825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45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322215"/>
            <a:ext cx="10353762" cy="970450"/>
          </a:xfrm>
        </p:spPr>
        <p:txBody>
          <a:bodyPr/>
          <a:lstStyle/>
          <a:p>
            <a:r>
              <a:rPr lang="en-US" b="1" cap="small" dirty="0">
                <a:effectLst/>
              </a:rPr>
              <a:t>Water supply Design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43" t="9426" r="5296" b="2702"/>
          <a:stretch/>
        </p:blipFill>
        <p:spPr>
          <a:xfrm>
            <a:off x="2811990" y="1863634"/>
            <a:ext cx="6009952" cy="39748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46128" y="5438257"/>
            <a:ext cx="775063" cy="34765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802878" y="1976851"/>
            <a:ext cx="148045" cy="304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7972952" y="1981200"/>
            <a:ext cx="148045" cy="304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8138159" y="1976851"/>
            <a:ext cx="148045" cy="304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8303625" y="1981458"/>
            <a:ext cx="148045" cy="304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4728895" y="3000112"/>
            <a:ext cx="148045" cy="304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890004" y="3004461"/>
            <a:ext cx="148045" cy="304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endCxn id="19" idx="1"/>
          </p:cNvCxnSpPr>
          <p:nvPr/>
        </p:nvCxnSpPr>
        <p:spPr>
          <a:xfrm flipV="1">
            <a:off x="8212181" y="4467608"/>
            <a:ext cx="1332409" cy="1175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1"/>
          </p:cNvCxnSpPr>
          <p:nvPr/>
        </p:nvCxnSpPr>
        <p:spPr>
          <a:xfrm flipV="1">
            <a:off x="8138159" y="1184367"/>
            <a:ext cx="313511" cy="944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450776" y="1175659"/>
            <a:ext cx="10938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544590" y="4005943"/>
            <a:ext cx="2587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water tank in the second basement floor with pump system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758785" y="990993"/>
            <a:ext cx="1695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roof water tank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H="1" flipV="1">
            <a:off x="2382079" y="3823064"/>
            <a:ext cx="1467110" cy="340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063932" y="3823062"/>
            <a:ext cx="3268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2395143" y="3324538"/>
            <a:ext cx="2298778" cy="681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072641" y="3337600"/>
            <a:ext cx="3268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3255" y="3665240"/>
            <a:ext cx="195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t"/>
            <a:r>
              <a:rPr lang="en-US" dirty="0"/>
              <a:t>vertical steel pipes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-10809" y="2968268"/>
            <a:ext cx="227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t"/>
            <a:r>
              <a:rPr lang="en-US" dirty="0"/>
              <a:t>horizontal PVC pipes</a:t>
            </a:r>
          </a:p>
        </p:txBody>
      </p:sp>
      <p:sp>
        <p:nvSpPr>
          <p:cNvPr id="27" name="TextBox 26"/>
          <p:cNvSpPr txBox="1"/>
          <p:nvPr/>
        </p:nvSpPr>
        <p:spPr>
          <a:xfrm rot="19947502">
            <a:off x="6535185" y="1842921"/>
            <a:ext cx="1208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Part 1</a:t>
            </a:r>
          </a:p>
        </p:txBody>
      </p:sp>
      <p:sp>
        <p:nvSpPr>
          <p:cNvPr id="28" name="TextBox 27"/>
          <p:cNvSpPr txBox="1"/>
          <p:nvPr/>
        </p:nvSpPr>
        <p:spPr>
          <a:xfrm rot="19947502">
            <a:off x="3578612" y="2553514"/>
            <a:ext cx="1163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Part 2</a:t>
            </a:r>
          </a:p>
        </p:txBody>
      </p:sp>
      <p:cxnSp>
        <p:nvCxnSpPr>
          <p:cNvPr id="30" name="Straight Arrow Connector 29"/>
          <p:cNvCxnSpPr>
            <a:stCxn id="15" idx="0"/>
          </p:cNvCxnSpPr>
          <p:nvPr/>
        </p:nvCxnSpPr>
        <p:spPr>
          <a:xfrm flipV="1">
            <a:off x="4964027" y="1184367"/>
            <a:ext cx="3486749" cy="1820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2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35726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supply Design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369" y="2355926"/>
            <a:ext cx="3974533" cy="405923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82</a:t>
            </a:fld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931815" y="2447108"/>
            <a:ext cx="1341120" cy="30218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84663" y="1606176"/>
            <a:ext cx="6749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pipes design for part1: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018122"/>
              </p:ext>
            </p:extLst>
          </p:nvPr>
        </p:nvGraphicFramePr>
        <p:xfrm>
          <a:off x="5168127" y="2299662"/>
          <a:ext cx="6705601" cy="34213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91706">
                  <a:extLst>
                    <a:ext uri="{9D8B030D-6E8A-4147-A177-3AD203B41FA5}">
                      <a16:colId xmlns="" xmlns:a16="http://schemas.microsoft.com/office/drawing/2014/main" val="4260545604"/>
                    </a:ext>
                  </a:extLst>
                </a:gridCol>
                <a:gridCol w="591706">
                  <a:extLst>
                    <a:ext uri="{9D8B030D-6E8A-4147-A177-3AD203B41FA5}">
                      <a16:colId xmlns="" xmlns:a16="http://schemas.microsoft.com/office/drawing/2014/main" val="1513226542"/>
                    </a:ext>
                  </a:extLst>
                </a:gridCol>
                <a:gridCol w="615857">
                  <a:extLst>
                    <a:ext uri="{9D8B030D-6E8A-4147-A177-3AD203B41FA5}">
                      <a16:colId xmlns="" xmlns:a16="http://schemas.microsoft.com/office/drawing/2014/main" val="2559834152"/>
                    </a:ext>
                  </a:extLst>
                </a:gridCol>
                <a:gridCol w="615857">
                  <a:extLst>
                    <a:ext uri="{9D8B030D-6E8A-4147-A177-3AD203B41FA5}">
                      <a16:colId xmlns="" xmlns:a16="http://schemas.microsoft.com/office/drawing/2014/main" val="1109213466"/>
                    </a:ext>
                  </a:extLst>
                </a:gridCol>
                <a:gridCol w="640009">
                  <a:extLst>
                    <a:ext uri="{9D8B030D-6E8A-4147-A177-3AD203B41FA5}">
                      <a16:colId xmlns="" xmlns:a16="http://schemas.microsoft.com/office/drawing/2014/main" val="730832873"/>
                    </a:ext>
                  </a:extLst>
                </a:gridCol>
                <a:gridCol w="640009">
                  <a:extLst>
                    <a:ext uri="{9D8B030D-6E8A-4147-A177-3AD203B41FA5}">
                      <a16:colId xmlns="" xmlns:a16="http://schemas.microsoft.com/office/drawing/2014/main" val="3920442429"/>
                    </a:ext>
                  </a:extLst>
                </a:gridCol>
                <a:gridCol w="576612">
                  <a:extLst>
                    <a:ext uri="{9D8B030D-6E8A-4147-A177-3AD203B41FA5}">
                      <a16:colId xmlns="" xmlns:a16="http://schemas.microsoft.com/office/drawing/2014/main" val="993948094"/>
                    </a:ext>
                  </a:extLst>
                </a:gridCol>
                <a:gridCol w="567555">
                  <a:extLst>
                    <a:ext uri="{9D8B030D-6E8A-4147-A177-3AD203B41FA5}">
                      <a16:colId xmlns="" xmlns:a16="http://schemas.microsoft.com/office/drawing/2014/main" val="2299199657"/>
                    </a:ext>
                  </a:extLst>
                </a:gridCol>
                <a:gridCol w="604386">
                  <a:extLst>
                    <a:ext uri="{9D8B030D-6E8A-4147-A177-3AD203B41FA5}">
                      <a16:colId xmlns="" xmlns:a16="http://schemas.microsoft.com/office/drawing/2014/main" val="2325349813"/>
                    </a:ext>
                  </a:extLst>
                </a:gridCol>
                <a:gridCol w="556687">
                  <a:extLst>
                    <a:ext uri="{9D8B030D-6E8A-4147-A177-3AD203B41FA5}">
                      <a16:colId xmlns="" xmlns:a16="http://schemas.microsoft.com/office/drawing/2014/main" val="913278628"/>
                    </a:ext>
                  </a:extLst>
                </a:gridCol>
                <a:gridCol w="705217">
                  <a:extLst>
                    <a:ext uri="{9D8B030D-6E8A-4147-A177-3AD203B41FA5}">
                      <a16:colId xmlns="" xmlns:a16="http://schemas.microsoft.com/office/drawing/2014/main" val="3342752511"/>
                    </a:ext>
                  </a:extLst>
                </a:gridCol>
              </a:tblGrid>
              <a:tr h="44958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floor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vertical design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horizontal design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branch design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total loss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NACHRAL LOESS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actual pressure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check pump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55012051"/>
                  </a:ext>
                </a:extLst>
              </a:tr>
              <a:tr h="5257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steel pipes dimeter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loss psi/100ft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PVC pipes dimeter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loss psi/100ft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PVC pipes dimeter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loss psi/100ft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25831295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14.1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(1/2)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32.99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12.79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not need pump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6660846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14.1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(3/4)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26.49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8.69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not need pump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538769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(3/4)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not need pump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5619876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(3/4)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6.03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14.9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8.87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not need pump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44298627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(3/4)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6.03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9.18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3.15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need pump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32617775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 flipH="1">
            <a:off x="3433482" y="5901204"/>
            <a:ext cx="1111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Site plan</a:t>
            </a:r>
          </a:p>
        </p:txBody>
      </p:sp>
    </p:spTree>
    <p:extLst>
      <p:ext uri="{BB962C8B-B14F-4D97-AF65-F5344CB8AC3E}">
        <p14:creationId xmlns:p14="http://schemas.microsoft.com/office/powerpoint/2010/main" val="347589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35726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supply Design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2832" y="2355926"/>
            <a:ext cx="3974533" cy="405923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83</a:t>
            </a:fld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394855" y="2499414"/>
            <a:ext cx="1402081" cy="30218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84663" y="1606176"/>
            <a:ext cx="6749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pipes design for part2: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572262"/>
              </p:ext>
            </p:extLst>
          </p:nvPr>
        </p:nvGraphicFramePr>
        <p:xfrm>
          <a:off x="5098458" y="2945957"/>
          <a:ext cx="6727780" cy="25056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94252">
                  <a:extLst>
                    <a:ext uri="{9D8B030D-6E8A-4147-A177-3AD203B41FA5}">
                      <a16:colId xmlns="" xmlns:a16="http://schemas.microsoft.com/office/drawing/2014/main" val="3461137118"/>
                    </a:ext>
                  </a:extLst>
                </a:gridCol>
                <a:gridCol w="594252">
                  <a:extLst>
                    <a:ext uri="{9D8B030D-6E8A-4147-A177-3AD203B41FA5}">
                      <a16:colId xmlns="" xmlns:a16="http://schemas.microsoft.com/office/drawing/2014/main" val="3035353954"/>
                    </a:ext>
                  </a:extLst>
                </a:gridCol>
                <a:gridCol w="618507">
                  <a:extLst>
                    <a:ext uri="{9D8B030D-6E8A-4147-A177-3AD203B41FA5}">
                      <a16:colId xmlns="" xmlns:a16="http://schemas.microsoft.com/office/drawing/2014/main" val="3345528430"/>
                    </a:ext>
                  </a:extLst>
                </a:gridCol>
                <a:gridCol w="618507">
                  <a:extLst>
                    <a:ext uri="{9D8B030D-6E8A-4147-A177-3AD203B41FA5}">
                      <a16:colId xmlns="" xmlns:a16="http://schemas.microsoft.com/office/drawing/2014/main" val="3766226789"/>
                    </a:ext>
                  </a:extLst>
                </a:gridCol>
                <a:gridCol w="642762">
                  <a:extLst>
                    <a:ext uri="{9D8B030D-6E8A-4147-A177-3AD203B41FA5}">
                      <a16:colId xmlns="" xmlns:a16="http://schemas.microsoft.com/office/drawing/2014/main" val="1660744257"/>
                    </a:ext>
                  </a:extLst>
                </a:gridCol>
                <a:gridCol w="642762">
                  <a:extLst>
                    <a:ext uri="{9D8B030D-6E8A-4147-A177-3AD203B41FA5}">
                      <a16:colId xmlns="" xmlns:a16="http://schemas.microsoft.com/office/drawing/2014/main" val="767898888"/>
                    </a:ext>
                  </a:extLst>
                </a:gridCol>
                <a:gridCol w="579092">
                  <a:extLst>
                    <a:ext uri="{9D8B030D-6E8A-4147-A177-3AD203B41FA5}">
                      <a16:colId xmlns="" xmlns:a16="http://schemas.microsoft.com/office/drawing/2014/main" val="500762712"/>
                    </a:ext>
                  </a:extLst>
                </a:gridCol>
                <a:gridCol w="569998">
                  <a:extLst>
                    <a:ext uri="{9D8B030D-6E8A-4147-A177-3AD203B41FA5}">
                      <a16:colId xmlns="" xmlns:a16="http://schemas.microsoft.com/office/drawing/2014/main" val="3049883553"/>
                    </a:ext>
                  </a:extLst>
                </a:gridCol>
                <a:gridCol w="618507">
                  <a:extLst>
                    <a:ext uri="{9D8B030D-6E8A-4147-A177-3AD203B41FA5}">
                      <a16:colId xmlns="" xmlns:a16="http://schemas.microsoft.com/office/drawing/2014/main" val="13221063"/>
                    </a:ext>
                  </a:extLst>
                </a:gridCol>
                <a:gridCol w="566358">
                  <a:extLst>
                    <a:ext uri="{9D8B030D-6E8A-4147-A177-3AD203B41FA5}">
                      <a16:colId xmlns="" xmlns:a16="http://schemas.microsoft.com/office/drawing/2014/main" val="3006746555"/>
                    </a:ext>
                  </a:extLst>
                </a:gridCol>
                <a:gridCol w="682783">
                  <a:extLst>
                    <a:ext uri="{9D8B030D-6E8A-4147-A177-3AD203B41FA5}">
                      <a16:colId xmlns="" xmlns:a16="http://schemas.microsoft.com/office/drawing/2014/main" val="4271802419"/>
                    </a:ext>
                  </a:extLst>
                </a:gridCol>
              </a:tblGrid>
              <a:tr h="247176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floor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vertical design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horizontal design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branch design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total loss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NACHRAL LOESS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actual pressure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check pump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68455160"/>
                  </a:ext>
                </a:extLst>
              </a:tr>
              <a:tr h="7632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steel pipes dimeter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loss psi/100ft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PVC pipes dimeter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loss psi/100ft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PVC pipes dimeter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loss psi/100ft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90887236"/>
                  </a:ext>
                </a:extLst>
              </a:tr>
              <a:tr h="4984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4.6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(1/2)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5.2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(1/2)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0.69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10.49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21.47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10.98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not need pump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935501744"/>
                  </a:ext>
                </a:extLst>
              </a:tr>
              <a:tr h="4984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(3/4)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(1/2)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0.69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6.09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15.7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9.61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not need pump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2284923"/>
                  </a:ext>
                </a:extLst>
              </a:tr>
              <a:tr h="4984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(3/4)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(1/2)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6.09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9.95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3.86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need pump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0868882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 flipH="1">
            <a:off x="3433482" y="5901204"/>
            <a:ext cx="1111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Site plan</a:t>
            </a:r>
          </a:p>
        </p:txBody>
      </p:sp>
    </p:spTree>
    <p:extLst>
      <p:ext uri="{BB962C8B-B14F-4D97-AF65-F5344CB8AC3E}">
        <p14:creationId xmlns:p14="http://schemas.microsoft.com/office/powerpoint/2010/main" val="409048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322215"/>
            <a:ext cx="10353762" cy="970450"/>
          </a:xfrm>
        </p:spPr>
        <p:txBody>
          <a:bodyPr/>
          <a:lstStyle/>
          <a:p>
            <a:r>
              <a:rPr lang="en-US" b="1" cap="small" dirty="0">
                <a:effectLst/>
              </a:rPr>
              <a:t>Water supply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061883"/>
            <a:ext cx="10353761" cy="4513805"/>
          </a:xfrm>
        </p:spPr>
        <p:txBody>
          <a:bodyPr/>
          <a:lstStyle/>
          <a:p>
            <a:r>
              <a:rPr lang="en-US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36900" indent="0">
              <a:buNone/>
            </a:pPr>
            <a:r>
              <a:rPr lang="en-US" dirty="0"/>
              <a:t> for the second basement floor.                               for the first basement floor.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325" y="1899306"/>
            <a:ext cx="4920949" cy="41581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372" y="1899306"/>
            <a:ext cx="5519485" cy="408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22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>
                <a:effectLst/>
              </a:rPr>
              <a:t>Water supply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262185"/>
            <a:ext cx="10353761" cy="4513805"/>
          </a:xfrm>
        </p:spPr>
        <p:txBody>
          <a:bodyPr/>
          <a:lstStyle/>
          <a:p>
            <a:r>
              <a:rPr lang="en-US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36900" indent="0">
              <a:buNone/>
            </a:pPr>
            <a:r>
              <a:rPr lang="en-US" dirty="0"/>
              <a:t>for the ground floor.                                            for the first floor.</a:t>
            </a:r>
          </a:p>
          <a:p>
            <a:pPr marL="3690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00" y="2119982"/>
            <a:ext cx="4918586" cy="4237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381" y="2124971"/>
            <a:ext cx="4801514" cy="424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27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>
                <a:effectLst/>
              </a:rPr>
              <a:t>Water supply Design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6377" y="1401519"/>
            <a:ext cx="10353761" cy="4513805"/>
          </a:xfrm>
        </p:spPr>
        <p:txBody>
          <a:bodyPr/>
          <a:lstStyle/>
          <a:p>
            <a:r>
              <a:rPr lang="en-US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36900" indent="0">
              <a:buNone/>
            </a:pPr>
            <a:r>
              <a:rPr lang="en-US" dirty="0"/>
              <a:t>for the second floor.                                                             for the third floor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56" y="2338701"/>
            <a:ext cx="4972594" cy="42766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950" y="2338701"/>
            <a:ext cx="4968364" cy="420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8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>
                <a:effectLst/>
              </a:rPr>
              <a:t>Water supply Design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36900" indent="0">
              <a:buNone/>
            </a:pPr>
            <a:r>
              <a:rPr lang="en-US" dirty="0"/>
              <a:t>   For the fourth</a:t>
            </a:r>
            <a:r>
              <a:rPr lang="ar-JO" dirty="0"/>
              <a:t>  </a:t>
            </a:r>
            <a:r>
              <a:rPr lang="en-US" dirty="0"/>
              <a:t>floor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428" y="1732449"/>
            <a:ext cx="2657623" cy="491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28" y="1045027"/>
            <a:ext cx="5458561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</a:t>
            </a:r>
            <a:r>
              <a:rPr lang="ar-S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</a:t>
            </a:r>
            <a:r>
              <a:rPr lang="en-US" sz="2000" dirty="0" smtClean="0">
                <a:solidFill>
                  <a:srgbClr val="0070C0"/>
                </a:solidFill>
                <a:effectLst/>
              </a:rPr>
              <a:t>Fire-fighting system</a:t>
            </a:r>
            <a:r>
              <a:rPr lang="en-US" sz="2000" b="1" cap="small" dirty="0" smtClean="0">
                <a:solidFill>
                  <a:srgbClr val="0070C0"/>
                </a:solidFill>
                <a:effectLst/>
              </a:rPr>
              <a:t>)</a:t>
            </a:r>
            <a:r>
              <a:rPr lang="en-US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3618" y="1605319"/>
            <a:ext cx="7100964" cy="399429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5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Fire-fighting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lnSpc>
                <a:spcPct val="200000"/>
              </a:lnSpc>
              <a:buNone/>
            </a:pPr>
            <a:r>
              <a:rPr lang="en-US" dirty="0">
                <a:effectLst/>
              </a:rPr>
              <a:t>The appropriate system was designed for each space and the following was used:</a:t>
            </a:r>
            <a:endParaRPr lang="en-US" dirty="0"/>
          </a:p>
          <a:p>
            <a:pPr marL="4941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Detecting system.</a:t>
            </a:r>
          </a:p>
          <a:p>
            <a:pPr marL="4941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Suppression  system.</a:t>
            </a:r>
          </a:p>
          <a:p>
            <a:pPr marL="4941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>
                <a:effectLst/>
              </a:rPr>
              <a:t>Emergency lights and signs.</a:t>
            </a:r>
          </a:p>
          <a:p>
            <a:pPr marL="36900" indent="0"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89</a:t>
            </a:fld>
            <a:endParaRPr lang="en-GB"/>
          </a:p>
        </p:txBody>
      </p:sp>
      <p:pic>
        <p:nvPicPr>
          <p:cNvPr id="1028" name="Picture 4" descr="Fire sprinkler systems: A beginner's gu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437" y="2655173"/>
            <a:ext cx="4860563" cy="324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78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analysis and redesign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effectLst/>
              </a:rPr>
              <a:t>Parking plan after modification(B2) </a:t>
            </a:r>
            <a:r>
              <a:rPr lang="en-US" i="1" dirty="0" smtClean="0">
                <a:effectLst/>
              </a:rPr>
              <a:t>                      Parking </a:t>
            </a:r>
            <a:r>
              <a:rPr lang="en-US" i="1" dirty="0">
                <a:effectLst/>
              </a:rPr>
              <a:t>plan after </a:t>
            </a:r>
            <a:r>
              <a:rPr lang="en-US" i="1" dirty="0" smtClean="0">
                <a:effectLst/>
              </a:rPr>
              <a:t>modification(B1) </a:t>
            </a:r>
            <a:r>
              <a:rPr lang="ar-JO" i="1" dirty="0">
                <a:effectLst/>
              </a:rPr>
              <a:t>:</a:t>
            </a:r>
            <a:endParaRPr lang="en-US" i="1" dirty="0">
              <a:effectLst/>
            </a:endParaRPr>
          </a:p>
          <a:p>
            <a:endParaRPr lang="ar-JO" i="1" dirty="0">
              <a:effectLst/>
            </a:endParaRPr>
          </a:p>
          <a:p>
            <a:pPr marL="36900" indent="0">
              <a:buNone/>
            </a:pPr>
            <a:endParaRPr lang="ar-JO" i="1" dirty="0">
              <a:effectLst/>
            </a:endParaRPr>
          </a:p>
          <a:p>
            <a:pPr marL="3690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68" y="2423190"/>
            <a:ext cx="5059270" cy="37019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173" y="2315716"/>
            <a:ext cx="5432960" cy="374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Fire-fighting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lvl="0" indent="0">
              <a:buNone/>
            </a:pPr>
            <a:endParaRPr lang="en-US" b="1" dirty="0">
              <a:effectLst/>
            </a:endParaRPr>
          </a:p>
          <a:p>
            <a:pPr marL="36900" lvl="0" indent="0">
              <a:buNone/>
            </a:pPr>
            <a:r>
              <a:rPr lang="en-US" b="1" dirty="0">
                <a:effectLst/>
              </a:rPr>
              <a:t>1- </a:t>
            </a:r>
            <a:r>
              <a:rPr lang="en-US" dirty="0">
                <a:effectLst/>
              </a:rPr>
              <a:t>Smoke detector:</a:t>
            </a:r>
          </a:p>
          <a:p>
            <a:pPr lvl="0"/>
            <a:endParaRPr lang="en-US" dirty="0">
              <a:effectLst/>
            </a:endParaRPr>
          </a:p>
          <a:p>
            <a:pPr lvl="0"/>
            <a:endParaRPr lang="en-US" dirty="0">
              <a:effectLst/>
            </a:endParaRPr>
          </a:p>
          <a:p>
            <a:pPr marL="36900" lvl="0" indent="0">
              <a:buNone/>
            </a:pPr>
            <a:r>
              <a:rPr lang="en-US" dirty="0">
                <a:effectLst/>
              </a:rPr>
              <a:t>2- heat detector :</a:t>
            </a:r>
          </a:p>
          <a:p>
            <a:pPr marL="36900" lvl="0" indent="0">
              <a:buNone/>
            </a:pPr>
            <a:endParaRPr lang="en-US" dirty="0">
              <a:effectLst/>
            </a:endParaRPr>
          </a:p>
          <a:p>
            <a:pPr marL="36900" lvl="0" indent="0">
              <a:buNone/>
            </a:pPr>
            <a:endParaRPr lang="en-US" dirty="0">
              <a:effectLst/>
            </a:endParaRPr>
          </a:p>
          <a:p>
            <a:pPr marL="36900" indent="0">
              <a:buNone/>
            </a:pPr>
            <a:r>
              <a:rPr lang="en-US" dirty="0">
                <a:effectLst/>
              </a:rPr>
              <a:t>3-Manual fire alarm:</a:t>
            </a:r>
          </a:p>
          <a:p>
            <a:pPr marL="36900" lvl="0" indent="0">
              <a:buNone/>
            </a:pP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193075" y="1732449"/>
            <a:ext cx="2046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Detecting system:</a:t>
            </a:r>
          </a:p>
          <a:p>
            <a:endParaRPr lang="en-US" dirty="0"/>
          </a:p>
        </p:txBody>
      </p:sp>
      <p:pic>
        <p:nvPicPr>
          <p:cNvPr id="6" name="Picture 5" descr="French News and Views in English | The Connexi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86" y="2378780"/>
            <a:ext cx="1643426" cy="10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589" y="5214490"/>
            <a:ext cx="1380309" cy="1205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845" y="5366889"/>
            <a:ext cx="1211160" cy="1153420"/>
          </a:xfrm>
          <a:prstGeom prst="rect">
            <a:avLst/>
          </a:prstGeom>
        </p:spPr>
      </p:pic>
      <p:pic>
        <p:nvPicPr>
          <p:cNvPr id="1026" name="Picture 2" descr="Heat Detectors – Bafrad Solutions Limit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86" y="3761824"/>
            <a:ext cx="1103494" cy="101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3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Fire-fighting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526284"/>
            <a:ext cx="10353762" cy="4058751"/>
          </a:xfrm>
        </p:spPr>
        <p:txBody>
          <a:bodyPr>
            <a:normAutofit fontScale="92500" lnSpcReduction="20000"/>
          </a:bodyPr>
          <a:lstStyle/>
          <a:p>
            <a:pPr marL="36900" lvl="0" indent="0">
              <a:buNone/>
            </a:pPr>
            <a:endParaRPr lang="en-US" b="1" dirty="0">
              <a:effectLst/>
            </a:endParaRPr>
          </a:p>
          <a:p>
            <a:pPr marL="36900" lvl="0" indent="0">
              <a:buNone/>
            </a:pPr>
            <a:r>
              <a:rPr lang="en-US" b="1" dirty="0">
                <a:effectLst/>
              </a:rPr>
              <a:t>1- </a:t>
            </a:r>
            <a:r>
              <a:rPr lang="en-US" dirty="0">
                <a:effectLst/>
              </a:rPr>
              <a:t>fire extinguisher:</a:t>
            </a:r>
          </a:p>
          <a:p>
            <a:pPr lvl="0"/>
            <a:endParaRPr lang="en-US" dirty="0">
              <a:effectLst/>
            </a:endParaRPr>
          </a:p>
          <a:p>
            <a:pPr lvl="0"/>
            <a:endParaRPr lang="en-US" dirty="0">
              <a:effectLst/>
            </a:endParaRPr>
          </a:p>
          <a:p>
            <a:pPr marL="36900" lvl="0" indent="0">
              <a:buNone/>
            </a:pPr>
            <a:r>
              <a:rPr lang="en-US" dirty="0">
                <a:effectLst/>
              </a:rPr>
              <a:t>2- Fire hose:</a:t>
            </a:r>
          </a:p>
          <a:p>
            <a:pPr marL="36900" lvl="0" indent="0">
              <a:buNone/>
            </a:pPr>
            <a:endParaRPr lang="en-US" dirty="0">
              <a:effectLst/>
            </a:endParaRPr>
          </a:p>
          <a:p>
            <a:pPr marL="36900" lvl="0" indent="0">
              <a:buNone/>
            </a:pPr>
            <a:endParaRPr lang="en-US" dirty="0">
              <a:effectLst/>
            </a:endParaRPr>
          </a:p>
          <a:p>
            <a:pPr marL="36900" indent="0">
              <a:buNone/>
            </a:pPr>
            <a:r>
              <a:rPr lang="en-US" dirty="0">
                <a:effectLst/>
              </a:rPr>
              <a:t>3-Sprinkler:</a:t>
            </a:r>
          </a:p>
          <a:p>
            <a:pPr marL="36900" indent="0">
              <a:buNone/>
            </a:pPr>
            <a:endParaRPr lang="en-US" b="1" dirty="0">
              <a:effectLst/>
            </a:endParaRPr>
          </a:p>
          <a:p>
            <a:pPr marL="36900" indent="0">
              <a:buNone/>
            </a:pPr>
            <a:endParaRPr lang="en-US" b="1" dirty="0">
              <a:effectLst/>
            </a:endParaRPr>
          </a:p>
          <a:p>
            <a:pPr marL="36900" indent="0">
              <a:buNone/>
            </a:pPr>
            <a:r>
              <a:rPr lang="en-US" b="1" dirty="0">
                <a:effectLst/>
              </a:rPr>
              <a:t>Emergency lights and signs: </a:t>
            </a:r>
          </a:p>
          <a:p>
            <a:pPr marL="36900" lvl="0" indent="0">
              <a:buNone/>
            </a:pPr>
            <a:endParaRPr lang="en-US" dirty="0">
              <a:effectLst/>
            </a:endParaRPr>
          </a:p>
          <a:p>
            <a:pPr marL="36900" lvl="0" indent="0">
              <a:buNone/>
            </a:pPr>
            <a:endParaRPr lang="en-US" dirty="0">
              <a:effectLst/>
            </a:endParaRPr>
          </a:p>
          <a:p>
            <a:pPr marL="36900" lvl="0" indent="0">
              <a:buNone/>
            </a:pP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158673" y="1526284"/>
            <a:ext cx="27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Suppression </a:t>
            </a:r>
            <a:r>
              <a:rPr lang="en-US" b="1" dirty="0"/>
              <a:t> system:</a:t>
            </a:r>
          </a:p>
          <a:p>
            <a:endParaRPr lang="en-US" dirty="0"/>
          </a:p>
        </p:txBody>
      </p:sp>
      <p:pic>
        <p:nvPicPr>
          <p:cNvPr id="11" name="Picture 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1" t="3984" r="17339" b="2899"/>
          <a:stretch/>
        </p:blipFill>
        <p:spPr bwMode="auto">
          <a:xfrm>
            <a:off x="3470344" y="1998443"/>
            <a:ext cx="762022" cy="10495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Rapidrop British Manufacturer &amp; Supplier of Fire Sprinklers &amp; Fire  Suppression Equipment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344" y="4240838"/>
            <a:ext cx="967558" cy="836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Red Single Door Mild Steel Fire Hose Cabinet, for Fire Fighting, Rs 5000  /unit | ID: 2004636013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9" b="16365"/>
          <a:stretch/>
        </p:blipFill>
        <p:spPr bwMode="auto">
          <a:xfrm>
            <a:off x="3461635" y="3261237"/>
            <a:ext cx="1225278" cy="766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2" t="13136" r="10449" b="9236"/>
          <a:stretch/>
        </p:blipFill>
        <p:spPr bwMode="auto">
          <a:xfrm>
            <a:off x="3461635" y="5615886"/>
            <a:ext cx="1521764" cy="934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66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322215"/>
            <a:ext cx="10353762" cy="970450"/>
          </a:xfrm>
        </p:spPr>
        <p:txBody>
          <a:bodyPr/>
          <a:lstStyle/>
          <a:p>
            <a:r>
              <a:rPr lang="en-US" dirty="0">
                <a:effectLst/>
              </a:rPr>
              <a:t>Fire-fighting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061883"/>
            <a:ext cx="10353761" cy="4513805"/>
          </a:xfrm>
        </p:spPr>
        <p:txBody>
          <a:bodyPr/>
          <a:lstStyle/>
          <a:p>
            <a:r>
              <a:rPr lang="en-US" dirty="0">
                <a:effectLst/>
              </a:rPr>
              <a:t>Fire-fighting system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36900" indent="0">
              <a:buNone/>
            </a:pPr>
            <a:r>
              <a:rPr lang="en-US" dirty="0"/>
              <a:t> for the second basement floor.                               for the first basement floor.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92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58" y="1880250"/>
            <a:ext cx="5243513" cy="43205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501" y="1880250"/>
            <a:ext cx="5253853" cy="413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63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Fire-fighting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262185"/>
            <a:ext cx="10353761" cy="4513805"/>
          </a:xfrm>
        </p:spPr>
        <p:txBody>
          <a:bodyPr/>
          <a:lstStyle/>
          <a:p>
            <a:r>
              <a:rPr lang="en-US" dirty="0">
                <a:effectLst/>
              </a:rPr>
              <a:t>Fire-fighting system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36900" indent="0">
              <a:buNone/>
            </a:pPr>
            <a:r>
              <a:rPr lang="en-US" dirty="0"/>
              <a:t>for the ground floor.                                            for the first floor.</a:t>
            </a:r>
          </a:p>
          <a:p>
            <a:pPr marL="3690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93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30" y="2106918"/>
            <a:ext cx="5618154" cy="43216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338" y="2110219"/>
            <a:ext cx="4822445" cy="431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96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Fire-fighting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6377" y="1401519"/>
            <a:ext cx="10353761" cy="4513805"/>
          </a:xfrm>
        </p:spPr>
        <p:txBody>
          <a:bodyPr/>
          <a:lstStyle/>
          <a:p>
            <a:r>
              <a:rPr lang="en-US" dirty="0">
                <a:effectLst/>
              </a:rPr>
              <a:t>Fire-fighting system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36900" indent="0">
              <a:buNone/>
            </a:pPr>
            <a:r>
              <a:rPr lang="en-US" dirty="0"/>
              <a:t>for the second floor.                                                             for the third floor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840" y="2200391"/>
            <a:ext cx="4964869" cy="44568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20" y="2200391"/>
            <a:ext cx="4930537" cy="441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71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Fire-fighting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4595"/>
            <a:ext cx="10353761" cy="4513805"/>
          </a:xfrm>
        </p:spPr>
        <p:txBody>
          <a:bodyPr/>
          <a:lstStyle/>
          <a:p>
            <a:r>
              <a:rPr lang="en-US" dirty="0">
                <a:effectLst/>
              </a:rPr>
              <a:t>Fire-fighting system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36900" indent="0">
              <a:buNone/>
            </a:pPr>
            <a:r>
              <a:rPr lang="en-US" dirty="0"/>
              <a:t>   For the fourth</a:t>
            </a:r>
            <a:r>
              <a:rPr lang="ar-JO" dirty="0"/>
              <a:t>  </a:t>
            </a:r>
            <a:r>
              <a:rPr lang="en-US" dirty="0"/>
              <a:t>floor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247" y="1945811"/>
            <a:ext cx="3135201" cy="466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7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5A68AF-F622-4FC0-8E25-51ABFAE6D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28" y="1045027"/>
            <a:ext cx="5458561" cy="5286103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introduction.</a:t>
            </a:r>
            <a:br>
              <a:rPr lang="en-GB" sz="2400" dirty="0"/>
            </a:br>
            <a:r>
              <a:rPr lang="en-GB" sz="2400" dirty="0"/>
              <a:t>Description of project.</a:t>
            </a:r>
            <a:br>
              <a:rPr lang="en-GB" sz="2400" dirty="0"/>
            </a:br>
            <a:r>
              <a:rPr lang="en-GB" sz="2400" dirty="0"/>
              <a:t>Architectural Analysis.</a:t>
            </a:r>
            <a:br>
              <a:rPr lang="en-GB" sz="2400" dirty="0"/>
            </a:br>
            <a:r>
              <a:rPr lang="en-GB" sz="2400" dirty="0"/>
              <a:t>Environmental Evaluation .</a:t>
            </a:r>
            <a:br>
              <a:rPr lang="en-GB" sz="2400" dirty="0"/>
            </a:br>
            <a:r>
              <a:rPr lang="en-GB" sz="2400" dirty="0"/>
              <a:t> Structural Analysis.</a:t>
            </a:r>
            <a:br>
              <a:rPr lang="en-GB" sz="2400" dirty="0"/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Electromechanical</a:t>
            </a:r>
            <a:b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(</a:t>
            </a:r>
            <a:r>
              <a:rPr lang="en-US" sz="2000" cap="small" dirty="0" smtClean="0">
                <a:solidFill>
                  <a:srgbClr val="0070C0"/>
                </a:solidFill>
                <a:effectLst/>
              </a:rPr>
              <a:t>Water Draining)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 smtClean="0"/>
              <a:t>Cost </a:t>
            </a:r>
            <a:r>
              <a:rPr lang="en-GB" sz="2400" dirty="0"/>
              <a:t>&amp; Budget.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dirty="0"/>
              <a:t/>
            </a:r>
            <a:br>
              <a:rPr lang="en-GB" sz="2400" i="1" dirty="0"/>
            </a:br>
            <a:endParaRPr lang="en-GB" i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07CC9405-A76B-4565-BFAD-2FE8E4DAFC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3618" y="1605319"/>
            <a:ext cx="7100964" cy="399429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45852" y="53122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Outline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4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Draining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dirty="0"/>
              <a:t>In the beginning, several diameters of </a:t>
            </a:r>
            <a:r>
              <a:rPr lang="en-US" dirty="0" smtClean="0"/>
              <a:t>PVC pipes was </a:t>
            </a:r>
            <a:r>
              <a:rPr lang="en-US" dirty="0"/>
              <a:t>used, arranged as in the following </a:t>
            </a:r>
            <a:r>
              <a:rPr lang="en-US" dirty="0" smtClean="0"/>
              <a:t>table: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207318"/>
              </p:ext>
            </p:extLst>
          </p:nvPr>
        </p:nvGraphicFramePr>
        <p:xfrm>
          <a:off x="1800180" y="2767407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Used</a:t>
                      </a:r>
                      <a:r>
                        <a:rPr lang="en-US" baseline="0" dirty="0" smtClean="0"/>
                        <a:t> for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diameters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Black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4”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Gray</a:t>
                      </a:r>
                      <a:r>
                        <a:rPr lang="en-US" baseline="0" dirty="0" smtClean="0"/>
                        <a:t> water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2”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Rain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3”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10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Draining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b="1" cap="small" dirty="0">
                <a:effectLst/>
              </a:rPr>
              <a:t>Water Draining system</a:t>
            </a:r>
            <a:r>
              <a:rPr lang="en-US" b="1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 for the second basement floor.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731" y="1540433"/>
            <a:ext cx="5169279" cy="434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3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>
                <a:effectLst/>
              </a:rPr>
              <a:t>Water Draining system</a:t>
            </a:r>
            <a:br>
              <a:rPr lang="en-US" b="1" cap="small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1" cy="4513805"/>
          </a:xfrm>
        </p:spPr>
        <p:txBody>
          <a:bodyPr/>
          <a:lstStyle/>
          <a:p>
            <a:r>
              <a:rPr lang="en-US" b="1" cap="small" dirty="0">
                <a:effectLst/>
              </a:rPr>
              <a:t>Water Draining system</a:t>
            </a:r>
            <a:r>
              <a:rPr lang="en-US" b="1" cap="sm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n-US" dirty="0"/>
              <a:t>: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for the first  basement floor.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56604-1C4A-404E-BFBB-154D57E52F40}" type="slidenum">
              <a:rPr lang="en-GB" smtClean="0"/>
              <a:t>99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977" y="1730303"/>
            <a:ext cx="5369034" cy="415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2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826F61"/>
      </a:accent1>
      <a:accent2>
        <a:srgbClr val="A19C7F"/>
      </a:accent2>
      <a:accent3>
        <a:srgbClr val="9AA489"/>
      </a:accent3>
      <a:accent4>
        <a:srgbClr val="7C938B"/>
      </a:accent4>
      <a:accent5>
        <a:srgbClr val="7C7D92"/>
      </a:accent5>
      <a:accent6>
        <a:srgbClr val="897376"/>
      </a:accent6>
      <a:hlink>
        <a:srgbClr val="D29B73"/>
      </a:hlink>
      <a:folHlink>
        <a:srgbClr val="F4C5A4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FF747C5C-A8E8-4833-9E55-3D08FE4E487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late">
    <a:dk1>
      <a:sysClr val="windowText" lastClr="000000"/>
    </a:dk1>
    <a:lt1>
      <a:sysClr val="window" lastClr="FFFFFF"/>
    </a:lt1>
    <a:dk2>
      <a:srgbClr val="212123"/>
    </a:dk2>
    <a:lt2>
      <a:srgbClr val="DADADA"/>
    </a:lt2>
    <a:accent1>
      <a:srgbClr val="826F61"/>
    </a:accent1>
    <a:accent2>
      <a:srgbClr val="A19C7F"/>
    </a:accent2>
    <a:accent3>
      <a:srgbClr val="9AA489"/>
    </a:accent3>
    <a:accent4>
      <a:srgbClr val="7C938B"/>
    </a:accent4>
    <a:accent5>
      <a:srgbClr val="7C7D92"/>
    </a:accent5>
    <a:accent6>
      <a:srgbClr val="897376"/>
    </a:accent6>
    <a:hlink>
      <a:srgbClr val="D29B73"/>
    </a:hlink>
    <a:folHlink>
      <a:srgbClr val="F4C5A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1952</TotalTime>
  <Words>2187</Words>
  <Application>Microsoft Office PowerPoint</Application>
  <PresentationFormat>Widescreen</PresentationFormat>
  <Paragraphs>695</Paragraphs>
  <Slides>119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119</vt:i4>
      </vt:variant>
    </vt:vector>
  </HeadingPairs>
  <TitlesOfParts>
    <vt:vector size="128" baseType="lpstr">
      <vt:lpstr>Arial</vt:lpstr>
      <vt:lpstr>Calibri</vt:lpstr>
      <vt:lpstr>Calisto MT</vt:lpstr>
      <vt:lpstr>Courier New</vt:lpstr>
      <vt:lpstr>Times New Roman</vt:lpstr>
      <vt:lpstr>Trebuchet MS</vt:lpstr>
      <vt:lpstr>Wingdings</vt:lpstr>
      <vt:lpstr>Wingdings 2</vt:lpstr>
      <vt:lpstr>Slate</vt:lpstr>
      <vt:lpstr>PowerPoint Presentation</vt:lpstr>
      <vt:lpstr>introduction. Description of project. Architectural Analysis. Environmental Evaluation .  Structural Analysis. Electromechanical. Cost &amp; Budget.   </vt:lpstr>
      <vt:lpstr>Introduction:</vt:lpstr>
      <vt:lpstr>introduction. Description of project. Architectural Analysis. Environmental Evaluation .  Structural Analysis. Electromechanical. Cost &amp; Budget.   </vt:lpstr>
      <vt:lpstr>Our project locates in near Jamal Abdel Nasser Park in Nablus city with area 2369.42 meter square</vt:lpstr>
      <vt:lpstr>introduction. Description of project. Architectural Analysis. Environmental Evaluation .  Structural Analysis. Electromechanical. Cost &amp; Budget.   </vt:lpstr>
      <vt:lpstr>Architectural analysis and redesign </vt:lpstr>
      <vt:lpstr>Architectural analysis and redesign </vt:lpstr>
      <vt:lpstr>Architectural analysis and redesign </vt:lpstr>
      <vt:lpstr>Architectural analysis and redesign </vt:lpstr>
      <vt:lpstr>Architectural analysis and redesign </vt:lpstr>
      <vt:lpstr>Architectural analysis and redesign </vt:lpstr>
      <vt:lpstr>Architectural analysis and redesign </vt:lpstr>
      <vt:lpstr>Architectural analysis and redesign </vt:lpstr>
      <vt:lpstr>Architectural analysis and redesign </vt:lpstr>
      <vt:lpstr>Architectural analysis and redesign </vt:lpstr>
      <vt:lpstr>Architectural analysis and redesign </vt:lpstr>
      <vt:lpstr>introduction. Description of project. Architectural Analysis. Environmental Evaluation .  Structural Analysis. Electromechanical. Cost &amp; Budget.   </vt:lpstr>
      <vt:lpstr>Environmental analysis and evaluated   </vt:lpstr>
      <vt:lpstr>Building orientation: The Orientation of the building is 43˚ from true north.                                    </vt:lpstr>
      <vt:lpstr>Shadowing:</vt:lpstr>
      <vt:lpstr>Shadowing:</vt:lpstr>
      <vt:lpstr>Solar Radiation in summer. </vt:lpstr>
      <vt:lpstr>PowerPoint Presentation</vt:lpstr>
      <vt:lpstr>PowerPoint Presentation</vt:lpstr>
      <vt:lpstr>Solar Radiation in Winter.</vt:lpstr>
      <vt:lpstr>PowerPoint Presentation</vt:lpstr>
      <vt:lpstr>PowerPoint Presentation</vt:lpstr>
      <vt:lpstr>Daylight factor.</vt:lpstr>
      <vt:lpstr>Daylight factor.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Acoustical analysis</vt:lpstr>
      <vt:lpstr>Acoustical analysis</vt:lpstr>
      <vt:lpstr>Acoustical analysis</vt:lpstr>
      <vt:lpstr>Acoustical analysis</vt:lpstr>
      <vt:lpstr>Acoustical analysis</vt:lpstr>
      <vt:lpstr>introduction. Description of project. Architectural Analysis. Environmental Evaluation .  Structural Analysis. Electromechanical. Cost &amp; Budget.   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Structural Analysis.</vt:lpstr>
      <vt:lpstr>introduction. Description of project. Architectural Analysis. Environmental Evaluation .  Structural Analysis. Electromechanical )Lighting Design(. Cost &amp; Budget.   </vt:lpstr>
      <vt:lpstr>Lighting  Design </vt:lpstr>
      <vt:lpstr>Lighting  Design </vt:lpstr>
      <vt:lpstr>Lighting  Design </vt:lpstr>
      <vt:lpstr>Lighting  Design </vt:lpstr>
      <vt:lpstr>Lighting  Design </vt:lpstr>
      <vt:lpstr>introduction. Description of project. Architectural Analysis. Environmental Evaluation .  Structural Analysis. Electromechanical                      )Power design (. Cost &amp; Budget.   </vt:lpstr>
      <vt:lpstr>Power design </vt:lpstr>
      <vt:lpstr>Power design </vt:lpstr>
      <vt:lpstr>Power design </vt:lpstr>
      <vt:lpstr>Power design </vt:lpstr>
      <vt:lpstr>Power design </vt:lpstr>
      <vt:lpstr>Power design </vt:lpstr>
      <vt:lpstr>Power design </vt:lpstr>
      <vt:lpstr>Power design </vt:lpstr>
      <vt:lpstr>introduction. Description of project. Architectural Analysis. Environmental Evaluation .  Structural Analysis. Electromechanical )Sound Speaker Design(. Cost &amp; Budget.   </vt:lpstr>
      <vt:lpstr>Sound Speaker Design</vt:lpstr>
      <vt:lpstr>Sound Speaker Design</vt:lpstr>
      <vt:lpstr>Direct SPL:</vt:lpstr>
      <vt:lpstr>AL Loss (%): Max loss 2.69 …Excellent.  </vt:lpstr>
      <vt:lpstr>Sound Speaker Design</vt:lpstr>
      <vt:lpstr>introduction. Description of project. Architectural Analysis. Environmental Evaluation .  Structural Analysis. Electromechanical                    (Water supply Design). Cost &amp; Budget.   </vt:lpstr>
      <vt:lpstr>Water supply Design</vt:lpstr>
      <vt:lpstr>Water supply Design </vt:lpstr>
      <vt:lpstr>Water supply Design </vt:lpstr>
      <vt:lpstr>Water supply Design</vt:lpstr>
      <vt:lpstr>Water supply Design</vt:lpstr>
      <vt:lpstr>Water supply Design.</vt:lpstr>
      <vt:lpstr>Water supply Design.</vt:lpstr>
      <vt:lpstr>introduction. Description of project. Architectural Analysis. Environmental Evaluation .  Structural Analysis. Electromechanical                     (Fire-fighting system). Cost &amp; Budget.   </vt:lpstr>
      <vt:lpstr>Fire-fighting system</vt:lpstr>
      <vt:lpstr>Fire-fighting system</vt:lpstr>
      <vt:lpstr>Fire-fighting system</vt:lpstr>
      <vt:lpstr>Fire-fighting system</vt:lpstr>
      <vt:lpstr>Fire-fighting system</vt:lpstr>
      <vt:lpstr>Fire-fighting system</vt:lpstr>
      <vt:lpstr>Fire-fighting system</vt:lpstr>
      <vt:lpstr>introduction. Description of project. Architectural Analysis. Environmental Evaluation .  Structural Analysis. Electromechanical                     (Water Draining) Cost &amp; Budget.   </vt:lpstr>
      <vt:lpstr>Water Draining system </vt:lpstr>
      <vt:lpstr>Water Draining system </vt:lpstr>
      <vt:lpstr>Water Draining system </vt:lpstr>
      <vt:lpstr>Water Draining system </vt:lpstr>
      <vt:lpstr>Water Draining system </vt:lpstr>
      <vt:lpstr>Water Draining system </vt:lpstr>
      <vt:lpstr>Water Draining system </vt:lpstr>
      <vt:lpstr>Water Draining system </vt:lpstr>
      <vt:lpstr>introduction. Description of project. Architectural Analysis. Environmental Evaluation .  Structural Analysis. Electromechanical                  ( heat simulation&amp; HVAC) Cost &amp; Budget.   </vt:lpstr>
      <vt:lpstr>heat simulation </vt:lpstr>
      <vt:lpstr>heat simulation </vt:lpstr>
      <vt:lpstr>heat simulation </vt:lpstr>
      <vt:lpstr>Hvac system </vt:lpstr>
      <vt:lpstr>Hvac system </vt:lpstr>
      <vt:lpstr>Hvac system </vt:lpstr>
      <vt:lpstr>introduction. Description of project. Architectural Analysis. Environmental Evaluation .  Structural Analysis. Electromechanical                  (Reflected Ceiling) Cost &amp; Budget.   </vt:lpstr>
      <vt:lpstr>Reflected Ceiling </vt:lpstr>
      <vt:lpstr>Reflected Ceiling </vt:lpstr>
      <vt:lpstr>Reflected Ceiling </vt:lpstr>
      <vt:lpstr>introduction. Description of project. Architectural Analysis. Environmental Evaluation .  Structural Analysis. Electromechanical. Cost &amp; Budget.   </vt:lpstr>
      <vt:lpstr>Cost &amp; Budget.</vt:lpstr>
      <vt:lpstr>Cost &amp; Budget.</vt:lpstr>
      <vt:lpstr>Thank you for listening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Mahmood</dc:creator>
  <cp:lastModifiedBy>Saif Bekawi</cp:lastModifiedBy>
  <cp:revision>178</cp:revision>
  <dcterms:created xsi:type="dcterms:W3CDTF">2021-01-02T18:02:08Z</dcterms:created>
  <dcterms:modified xsi:type="dcterms:W3CDTF">2021-06-02T06:12:07Z</dcterms:modified>
</cp:coreProperties>
</file>