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Montserrat"/>
      <p:regular r:id="rId35"/>
      <p:bold r:id="rId36"/>
      <p:italic r:id="rId37"/>
      <p:boldItalic r:id="rId38"/>
    </p:embeddedFont>
    <p:embeddedFont>
      <p:font typeface="Lato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bold.fntdata"/><Relationship Id="rId20" Type="http://schemas.openxmlformats.org/officeDocument/2006/relationships/slide" Target="slides/slide15.xml"/><Relationship Id="rId42" Type="http://schemas.openxmlformats.org/officeDocument/2006/relationships/font" Target="fonts/Lato-boldItalic.fntdata"/><Relationship Id="rId41" Type="http://schemas.openxmlformats.org/officeDocument/2006/relationships/font" Target="fonts/Lato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Montserrat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Montserrat-italic.fntdata"/><Relationship Id="rId14" Type="http://schemas.openxmlformats.org/officeDocument/2006/relationships/slide" Target="slides/slide9.xml"/><Relationship Id="rId36" Type="http://schemas.openxmlformats.org/officeDocument/2006/relationships/font" Target="fonts/Montserrat-bold.fntdata"/><Relationship Id="rId17" Type="http://schemas.openxmlformats.org/officeDocument/2006/relationships/slide" Target="slides/slide12.xml"/><Relationship Id="rId39" Type="http://schemas.openxmlformats.org/officeDocument/2006/relationships/font" Target="fonts/Lato-regular.fntdata"/><Relationship Id="rId16" Type="http://schemas.openxmlformats.org/officeDocument/2006/relationships/slide" Target="slides/slide11.xml"/><Relationship Id="rId38" Type="http://schemas.openxmlformats.org/officeDocument/2006/relationships/font" Target="fonts/Montserrat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30bcc6584d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30bcc6584d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30bcc6584d_8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30bcc6584d_8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0bcc6584d_8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30bcc6584d_8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30bcc6584d_8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30bcc6584d_8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30bcc6584d_8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30bcc6584d_8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30bcc6584d_8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30bcc6584d_8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30bcc6584d_8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30bcc6584d_8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30bcc6584d_8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30bcc6584d_8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30bcc6584d_8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30bcc6584d_8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30bcc6584d_8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30bcc6584d_8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30bcc6584d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30bcc6584d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0bcc6584d_8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0bcc6584d_8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30bcc6584d_8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30bcc6584d_8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0bcc6584d_8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30bcc6584d_8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30bcc6584d_8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30bcc6584d_8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30bcc6584d_8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30bcc6584d_8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30bcc6584d_8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30bcc6584d_8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0bcc6584d_8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30bcc6584d_8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30bcc6584d_8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30bcc6584d_8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0bcc6584d_8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0bcc6584d_8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30bcc6584d_8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30bcc6584d_8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30bcc6584d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30bcc6584d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0bcc6584d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30bcc6584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30bcc6584d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30bcc6584d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30bcc6584d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30bcc6584d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30bcc6584d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30bcc6584d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30bcc6584d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30bcc6584d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30bcc6584d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30bcc6584d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jpg"/><Relationship Id="rId4" Type="http://schemas.openxmlformats.org/officeDocument/2006/relationships/image" Target="../media/image2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3000"/>
              <a:t>Vacuum</a:t>
            </a:r>
            <a:r>
              <a:rPr lang="ar" sz="3000"/>
              <a:t> Forming Machine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VFM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666"/>
              <a:t>Ibrahim Kayed </a:t>
            </a:r>
            <a:endParaRPr sz="2666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2666"/>
              <a:t>Hadi Jamal</a:t>
            </a:r>
            <a:endParaRPr sz="2666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HMI output</a:t>
            </a:r>
            <a:endParaRPr/>
          </a:p>
        </p:txBody>
      </p:sp>
      <p:sp>
        <p:nvSpPr>
          <p:cNvPr id="189" name="Google Shape;189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80126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38901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4525" y="1567550"/>
            <a:ext cx="7038899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8" name="Google Shape;20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38901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38899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38900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38901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2" name="Google Shape;23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8825" y="1567550"/>
            <a:ext cx="7038901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9300" y="1567550"/>
            <a:ext cx="7038900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1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4" name="Google Shape;24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0725" y="1567550"/>
            <a:ext cx="7038900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/>
              <a:t>Outline:</a:t>
            </a:r>
            <a:endParaRPr b="1"/>
          </a:p>
        </p:txBody>
      </p:sp>
      <p:sp>
        <p:nvSpPr>
          <p:cNvPr id="140" name="Google Shape;140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Introduction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Components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HMI output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Printed </a:t>
            </a:r>
            <a:r>
              <a:rPr lang="ar" sz="1800"/>
              <a:t>Circuit</a:t>
            </a:r>
            <a:r>
              <a:rPr lang="ar" sz="1800"/>
              <a:t> Board (PCB)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Blynk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Future work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ar" sz="1800"/>
              <a:t>Demo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0" name="Google Shape;25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4050" y="1567550"/>
            <a:ext cx="7038901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7051176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Google Shape;26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0250" y="1567550"/>
            <a:ext cx="7038899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0825" y="854575"/>
            <a:ext cx="6925200" cy="3434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800"/>
              <a:t>Printed Circuit Board (PCB)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3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4" name="Google Shape;27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00" y="865875"/>
            <a:ext cx="8960601" cy="418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0" name="Google Shape;28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7525" y="784475"/>
            <a:ext cx="7334100" cy="3912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Blynk</a:t>
            </a:r>
            <a:endParaRPr/>
          </a:p>
        </p:txBody>
      </p:sp>
      <p:sp>
        <p:nvSpPr>
          <p:cNvPr id="286" name="Google Shape;286;p3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Blynk is an </a:t>
            </a:r>
            <a:r>
              <a:rPr lang="ar"/>
              <a:t>application</a:t>
            </a:r>
            <a:r>
              <a:rPr lang="ar"/>
              <a:t> that we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used to show the </a:t>
            </a:r>
            <a:r>
              <a:rPr lang="ar"/>
              <a:t>temperature</a:t>
            </a:r>
            <a:r>
              <a:rPr lang="ar"/>
              <a:t> of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ar"/>
              <a:t>the sheet and the status of the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ar"/>
              <a:t>limit switch</a:t>
            </a:r>
            <a:r>
              <a:rPr lang="ar"/>
              <a:t> on </a:t>
            </a:r>
            <a:r>
              <a:rPr lang="ar"/>
              <a:t>mobile</a:t>
            </a:r>
            <a:r>
              <a:rPr lang="ar"/>
              <a:t> phones.</a:t>
            </a:r>
            <a:endParaRPr/>
          </a:p>
        </p:txBody>
      </p:sp>
      <p:pic>
        <p:nvPicPr>
          <p:cNvPr id="287" name="Google Shape;28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1950" y="281225"/>
            <a:ext cx="2401349" cy="458105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88" name="Google Shape;28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0150" y="281225"/>
            <a:ext cx="2402650" cy="458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Future work</a:t>
            </a:r>
            <a:endParaRPr/>
          </a:p>
        </p:txBody>
      </p:sp>
      <p:sp>
        <p:nvSpPr>
          <p:cNvPr id="294" name="Google Shape;294;p3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We aim to increase the number of plastic types that we can add.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We want to add more sensors to </a:t>
            </a:r>
            <a:r>
              <a:rPr lang="ar"/>
              <a:t>control</a:t>
            </a:r>
            <a:r>
              <a:rPr lang="ar"/>
              <a:t> the heater to decrease the power usage.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We also want to add a fan to cool down the plastic during and after the vacuum process.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ar"/>
              <a:t>We want to add stipper motores to control the plastic movement upwards and </a:t>
            </a:r>
            <a:r>
              <a:rPr lang="ar"/>
              <a:t>downwards</a:t>
            </a:r>
            <a:r>
              <a:rPr lang="ar"/>
              <a:t>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/>
          <p:cNvSpPr txBox="1"/>
          <p:nvPr>
            <p:ph type="title"/>
          </p:nvPr>
        </p:nvSpPr>
        <p:spPr>
          <a:xfrm>
            <a:off x="3264625" y="18691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 sz="4400"/>
              <a:t>Demo</a:t>
            </a:r>
            <a:endParaRPr b="1" sz="4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1"/>
          <p:cNvSpPr/>
          <p:nvPr/>
        </p:nvSpPr>
        <p:spPr>
          <a:xfrm>
            <a:off x="476250" y="2392964"/>
            <a:ext cx="8191497" cy="35779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Thank You All For Your Precious Time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ar" sz="2400">
                <a:latin typeface="Montserrat"/>
                <a:ea typeface="Montserrat"/>
                <a:cs typeface="Montserrat"/>
                <a:sym typeface="Montserrat"/>
              </a:rPr>
              <a:t>Introduction :</a:t>
            </a:r>
            <a:endParaRPr/>
          </a:p>
        </p:txBody>
      </p:sp>
      <p:sp>
        <p:nvSpPr>
          <p:cNvPr id="146" name="Google Shape;146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Char char="●"/>
            </a:pPr>
            <a:r>
              <a:rPr lang="ar" sz="1500">
                <a:solidFill>
                  <a:srgbClr val="FFFFFF"/>
                </a:solidFill>
              </a:rPr>
              <a:t>What is vacuum forming?</a:t>
            </a:r>
            <a:endParaRPr sz="15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Char char="●"/>
            </a:pPr>
            <a:r>
              <a:rPr lang="ar" sz="1500">
                <a:solidFill>
                  <a:srgbClr val="FFFFFF"/>
                </a:solidFill>
              </a:rPr>
              <a:t>How  the process of vacuum forming is done?</a:t>
            </a:r>
            <a:endParaRPr sz="1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ar"/>
              <a:t>Components</a:t>
            </a:r>
            <a:endParaRPr b="1"/>
          </a:p>
        </p:txBody>
      </p:sp>
      <p:sp>
        <p:nvSpPr>
          <p:cNvPr id="152" name="Google Shape;152;p16"/>
          <p:cNvSpPr txBox="1"/>
          <p:nvPr>
            <p:ph idx="1" type="body"/>
          </p:nvPr>
        </p:nvSpPr>
        <p:spPr>
          <a:xfrm>
            <a:off x="1297500" y="1154925"/>
            <a:ext cx="7038900" cy="33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ar" sz="1700"/>
              <a:t>HMI (Human Machine Interface)</a:t>
            </a:r>
            <a:endParaRPr sz="1700"/>
          </a:p>
        </p:txBody>
      </p:sp>
      <p:pic>
        <p:nvPicPr>
          <p:cNvPr id="153" name="Google Shape;1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6238" y="1782325"/>
            <a:ext cx="5546375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ESP32</a:t>
            </a:r>
            <a:endParaRPr/>
          </a:p>
        </p:txBody>
      </p:sp>
      <p:pic>
        <p:nvPicPr>
          <p:cNvPr id="159" name="Google Shape;15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37250"/>
            <a:ext cx="485322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Sensors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 sz="1488"/>
              <a:t>MLX90614</a:t>
            </a:r>
            <a:endParaRPr sz="1488"/>
          </a:p>
        </p:txBody>
      </p:sp>
      <p:pic>
        <p:nvPicPr>
          <p:cNvPr id="165" name="Google Shape;16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100" y="1423525"/>
            <a:ext cx="4576216" cy="305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Limit switch</a:t>
            </a:r>
            <a:endParaRPr/>
          </a:p>
        </p:txBody>
      </p:sp>
      <p:pic>
        <p:nvPicPr>
          <p:cNvPr id="171" name="Google Shape;17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5" y="1567555"/>
            <a:ext cx="4887127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Adjustable Step Down Buck Converter</a:t>
            </a:r>
            <a:endParaRPr/>
          </a:p>
        </p:txBody>
      </p:sp>
      <p:pic>
        <p:nvPicPr>
          <p:cNvPr id="177" name="Google Shape;17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6" y="1307850"/>
            <a:ext cx="4732425" cy="29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ar"/>
              <a:t>Relay</a:t>
            </a:r>
            <a:endParaRPr/>
          </a:p>
        </p:txBody>
      </p:sp>
      <p:pic>
        <p:nvPicPr>
          <p:cNvPr id="183" name="Google Shape;18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6176" y="1388113"/>
            <a:ext cx="3752000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