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sldIdLst>
    <p:sldId id="256" r:id="rId2"/>
    <p:sldId id="257" r:id="rId3"/>
    <p:sldId id="258" r:id="rId4"/>
    <p:sldId id="280" r:id="rId5"/>
    <p:sldId id="259" r:id="rId6"/>
    <p:sldId id="260" r:id="rId7"/>
    <p:sldId id="281" r:id="rId8"/>
    <p:sldId id="282" r:id="rId9"/>
    <p:sldId id="261" r:id="rId10"/>
    <p:sldId id="262" r:id="rId11"/>
    <p:sldId id="263" r:id="rId12"/>
    <p:sldId id="264" r:id="rId13"/>
    <p:sldId id="283" r:id="rId14"/>
    <p:sldId id="265" r:id="rId15"/>
    <p:sldId id="266" r:id="rId16"/>
    <p:sldId id="267" r:id="rId17"/>
    <p:sldId id="268" r:id="rId18"/>
    <p:sldId id="269" r:id="rId19"/>
    <p:sldId id="271" r:id="rId20"/>
    <p:sldId id="270" r:id="rId21"/>
    <p:sldId id="272" r:id="rId22"/>
    <p:sldId id="273" r:id="rId23"/>
    <p:sldId id="274"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276" r:id="rId42"/>
    <p:sldId id="277" r:id="rId43"/>
    <p:sldId id="279" r:id="rId44"/>
    <p:sldId id="278"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5" d="100"/>
          <a:sy n="75" d="100"/>
        </p:scale>
        <p:origin x="540" y="54"/>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solidFill>
                <a:latin typeface="+mn-lt"/>
                <a:ea typeface="+mn-ea"/>
                <a:cs typeface="+mn-cs"/>
              </a:defRPr>
            </a:pPr>
            <a:r>
              <a:rPr lang="en-US">
                <a:latin typeface="Cambria" panose="02040503050406030204" pitchFamily="18" charset="0"/>
              </a:rPr>
              <a:t>Palestinian Pharmaceutical Market</a:t>
            </a:r>
          </a:p>
        </c:rich>
      </c:tx>
      <c:layout/>
      <c:overlay val="0"/>
      <c:spPr>
        <a:noFill/>
        <a:ln>
          <a:noFill/>
        </a:ln>
        <a:effectLst/>
      </c:spPr>
    </c:title>
    <c:autoTitleDeleted val="0"/>
    <c:plotArea>
      <c:layout/>
      <c:pieChart>
        <c:varyColors val="1"/>
        <c:ser>
          <c:idx val="0"/>
          <c:order val="0"/>
          <c:tx>
            <c:strRef>
              <c:f>Sheet1!$B$1</c:f>
              <c:strCache>
                <c:ptCount val="1"/>
                <c:pt idx="0">
                  <c:v>Sales</c:v>
                </c:pt>
              </c:strCache>
            </c:strRef>
          </c:tx>
          <c:dPt>
            <c:idx val="0"/>
            <c:bubble3D val="0"/>
            <c:spPr>
              <a:solidFill>
                <a:schemeClr val="accent6"/>
              </a:solidFill>
              <a:ln w="6350" cap="flat" cmpd="sng" algn="ctr">
                <a:solidFill>
                  <a:schemeClr val="lt1"/>
                </a:solidFill>
                <a:prstDash val="solid"/>
                <a:round/>
              </a:ln>
              <a:effectLst/>
            </c:spPr>
          </c:dPt>
          <c:dPt>
            <c:idx val="1"/>
            <c:bubble3D val="0"/>
            <c:spPr>
              <a:solidFill>
                <a:schemeClr val="accent5"/>
              </a:solidFill>
              <a:ln w="6350" cap="flat" cmpd="sng" algn="ctr">
                <a:solidFill>
                  <a:schemeClr val="lt1"/>
                </a:solidFill>
                <a:prstDash val="solid"/>
                <a:round/>
              </a:ln>
              <a:effectLst/>
            </c:spPr>
          </c:dPt>
          <c:dPt>
            <c:idx val="2"/>
            <c:bubble3D val="0"/>
            <c:spPr>
              <a:solidFill>
                <a:schemeClr val="accent4"/>
              </a:solidFill>
              <a:ln w="6350" cap="flat" cmpd="sng" algn="ctr">
                <a:solidFill>
                  <a:schemeClr val="lt1"/>
                </a:solidFill>
                <a:prstDash val="solid"/>
                <a:round/>
              </a:ln>
              <a:effectLst/>
            </c:spPr>
          </c:dPt>
          <c:dPt>
            <c:idx val="3"/>
            <c:bubble3D val="0"/>
            <c:spPr>
              <a:solidFill>
                <a:schemeClr val="accent6">
                  <a:lumMod val="60000"/>
                </a:schemeClr>
              </a:solidFill>
              <a:ln w="6350" cap="flat" cmpd="sng" algn="ctr">
                <a:solidFill>
                  <a:schemeClr val="lt1"/>
                </a:solidFill>
                <a:prstDash val="solid"/>
                <a:round/>
              </a:ln>
              <a:effectLst/>
            </c:spPr>
          </c:dPt>
          <c:dLbls>
            <c:dLbl>
              <c:idx val="0"/>
              <c:layout>
                <c:manualLayout>
                  <c:x val="-0.14021762904636986"/>
                  <c:y val="4.0071241094863125E-2"/>
                </c:manualLayout>
              </c:layout>
              <c:showLegendKey val="0"/>
              <c:showVal val="0"/>
              <c:showCatName val="0"/>
              <c:showSerName val="0"/>
              <c:showPercent val="1"/>
              <c:showBubbleSize val="0"/>
              <c:extLst>
                <c:ext xmlns:c15="http://schemas.microsoft.com/office/drawing/2012/chart" uri="{CE6537A1-D6FC-4f65-9D91-7224C49458BB}">
                  <c15:layout/>
                </c:ext>
              </c:extLst>
            </c:dLbl>
            <c:dLbl>
              <c:idx val="1"/>
              <c:layout>
                <c:manualLayout>
                  <c:x val="7.7378062117235413E-2"/>
                  <c:y val="-0.18493625796775481"/>
                </c:manualLayout>
              </c:layout>
              <c:showLegendKey val="0"/>
              <c:showVal val="0"/>
              <c:showCatName val="0"/>
              <c:showSerName val="0"/>
              <c:showPercent val="1"/>
              <c:showBubbleSize val="0"/>
              <c:extLst>
                <c:ext xmlns:c15="http://schemas.microsoft.com/office/drawing/2012/chart" uri="{CE6537A1-D6FC-4f65-9D91-7224C49458BB}">
                  <c15:layout/>
                </c:ext>
              </c:extLst>
            </c:dLbl>
            <c:dLbl>
              <c:idx val="2"/>
              <c:layout>
                <c:manualLayout>
                  <c:x val="0.10232319918343542"/>
                  <c:y val="5.0180914885639534E-2"/>
                </c:manualLayout>
              </c:layout>
              <c:showLegendKey val="0"/>
              <c:showVal val="0"/>
              <c:showCatName val="0"/>
              <c:showSerName val="0"/>
              <c:showPercent val="1"/>
              <c:showBubbleSize val="0"/>
              <c:extLst>
                <c:ext xmlns:c15="http://schemas.microsoft.com/office/drawing/2012/chart" uri="{CE6537A1-D6FC-4f65-9D91-7224C49458BB}">
                  <c15:layout/>
                </c:ext>
              </c:extLst>
            </c:dLbl>
            <c:dLbl>
              <c:idx val="3"/>
              <c:layout>
                <c:manualLayout>
                  <c:x val="5.3447980460775736E-2"/>
                  <c:y val="0.14606642919635149"/>
                </c:manualLayout>
              </c:layout>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1050" b="1" i="0" u="none" strike="noStrike" kern="1200" baseline="0">
                    <a:solidFill>
                      <a:schemeClr val="bg1"/>
                    </a:solidFill>
                    <a:latin typeface="Cambria" panose="02040503050406030204" pitchFamily="18" charset="0"/>
                    <a:ea typeface="+mn-ea"/>
                    <a:cs typeface="+mn-cs"/>
                  </a:defRPr>
                </a:pPr>
                <a:endParaRPr lang="en-US"/>
              </a:p>
            </c:txPr>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Sheet1!$A$2:$A$5</c:f>
              <c:strCache>
                <c:ptCount val="4"/>
                <c:pt idx="0">
                  <c:v>company A</c:v>
                </c:pt>
                <c:pt idx="1">
                  <c:v>company C</c:v>
                </c:pt>
                <c:pt idx="2">
                  <c:v>company D</c:v>
                </c:pt>
                <c:pt idx="3">
                  <c:v>company B and other companies</c:v>
                </c:pt>
              </c:strCache>
            </c:strRef>
          </c:cat>
          <c:val>
            <c:numRef>
              <c:f>Sheet1!$B$2:$B$5</c:f>
              <c:numCache>
                <c:formatCode>0%</c:formatCode>
                <c:ptCount val="4"/>
                <c:pt idx="0">
                  <c:v>0.45</c:v>
                </c:pt>
                <c:pt idx="1">
                  <c:v>0.27</c:v>
                </c:pt>
                <c:pt idx="2">
                  <c:v>0.17</c:v>
                </c:pt>
                <c:pt idx="3">
                  <c:v>0.11</c:v>
                </c:pt>
              </c:numCache>
            </c:numRef>
          </c:val>
        </c:ser>
        <c:dLbls>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67287072357731936"/>
          <c:y val="0.34656855000699649"/>
          <c:w val="0.28809756084875421"/>
          <c:h val="0.3587576002419438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legend>
    <c:plotVisOnly val="1"/>
    <c:dispBlanksAs val="zero"/>
    <c:showDLblsOverMax val="0"/>
  </c:chart>
  <c:spPr>
    <a:solidFill>
      <a:schemeClr val="lt1"/>
    </a:solidFill>
    <a:ln w="12700" cap="flat" cmpd="sng" algn="ctr">
      <a:solidFill>
        <a:schemeClr val="accent6"/>
      </a:solidFill>
      <a:prstDash val="solid"/>
      <a:miter lim="800000"/>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2A47C9-51F5-451B-A52C-C9754D66B2E0}" type="doc">
      <dgm:prSet loTypeId="urn:microsoft.com/office/officeart/2005/8/layout/cycle4" loCatId="matrix" qsTypeId="urn:microsoft.com/office/officeart/2005/8/quickstyle/simple1" qsCatId="simple" csTypeId="urn:microsoft.com/office/officeart/2005/8/colors/colorful2" csCatId="colorful" phldr="1"/>
      <dgm:spPr/>
      <dgm:t>
        <a:bodyPr/>
        <a:lstStyle/>
        <a:p>
          <a:endParaRPr lang="en-US"/>
        </a:p>
      </dgm:t>
    </dgm:pt>
    <dgm:pt modelId="{EBF99954-8C0D-420E-AD6B-AFB7B4DC5FD0}">
      <dgm:prSet phldrT="[Text]"/>
      <dgm:spPr/>
      <dgm:t>
        <a:bodyPr/>
        <a:lstStyle/>
        <a:p>
          <a:r>
            <a:rPr lang="en-US" dirty="0" smtClean="0"/>
            <a:t>Input and output indicators</a:t>
          </a:r>
          <a:endParaRPr lang="en-US" dirty="0"/>
        </a:p>
      </dgm:t>
    </dgm:pt>
    <dgm:pt modelId="{52FAAFC6-1687-46D9-821A-E9CD1694D48E}" type="parTrans" cxnId="{182330EB-A2B3-44E1-ACB0-6D0B657CE6E1}">
      <dgm:prSet/>
      <dgm:spPr/>
      <dgm:t>
        <a:bodyPr/>
        <a:lstStyle/>
        <a:p>
          <a:endParaRPr lang="en-US"/>
        </a:p>
      </dgm:t>
    </dgm:pt>
    <dgm:pt modelId="{125D953E-373A-4359-BAAD-62DC1ED967EB}" type="sibTrans" cxnId="{182330EB-A2B3-44E1-ACB0-6D0B657CE6E1}">
      <dgm:prSet/>
      <dgm:spPr/>
      <dgm:t>
        <a:bodyPr/>
        <a:lstStyle/>
        <a:p>
          <a:endParaRPr lang="en-US"/>
        </a:p>
      </dgm:t>
    </dgm:pt>
    <dgm:pt modelId="{BE7F447D-62FD-4A15-92F3-FBB9F1BFBADE}">
      <dgm:prSet phldrT="[Text]"/>
      <dgm:spPr/>
      <dgm:t>
        <a:bodyPr/>
        <a:lstStyle/>
        <a:p>
          <a:r>
            <a:rPr lang="en-US" dirty="0" smtClean="0"/>
            <a:t>Environmental indicators </a:t>
          </a:r>
          <a:endParaRPr lang="en-US" dirty="0"/>
        </a:p>
      </dgm:t>
    </dgm:pt>
    <dgm:pt modelId="{184AB749-08BE-4B79-8300-A415DD9A98AA}" type="parTrans" cxnId="{1BBF883C-0874-4C10-9E19-D9B547EBC71D}">
      <dgm:prSet/>
      <dgm:spPr/>
      <dgm:t>
        <a:bodyPr/>
        <a:lstStyle/>
        <a:p>
          <a:endParaRPr lang="en-US"/>
        </a:p>
      </dgm:t>
    </dgm:pt>
    <dgm:pt modelId="{DF795BB8-7884-4532-9673-CA75B7CDBA45}" type="sibTrans" cxnId="{1BBF883C-0874-4C10-9E19-D9B547EBC71D}">
      <dgm:prSet/>
      <dgm:spPr/>
      <dgm:t>
        <a:bodyPr/>
        <a:lstStyle/>
        <a:p>
          <a:endParaRPr lang="en-US"/>
        </a:p>
      </dgm:t>
    </dgm:pt>
    <dgm:pt modelId="{7378197F-7BB4-4644-AF62-777F7D513729}">
      <dgm:prSet phldrT="[Text]"/>
      <dgm:spPr/>
      <dgm:t>
        <a:bodyPr/>
        <a:lstStyle/>
        <a:p>
          <a:r>
            <a:rPr lang="en-US" dirty="0" smtClean="0"/>
            <a:t>Technology indicators</a:t>
          </a:r>
          <a:endParaRPr lang="en-US" dirty="0"/>
        </a:p>
      </dgm:t>
    </dgm:pt>
    <dgm:pt modelId="{89BE1878-D8C9-4890-87A1-798A707260E0}" type="parTrans" cxnId="{9FDC52F9-B381-4E8F-BBA5-1EC0FC602C77}">
      <dgm:prSet/>
      <dgm:spPr/>
      <dgm:t>
        <a:bodyPr/>
        <a:lstStyle/>
        <a:p>
          <a:endParaRPr lang="en-US"/>
        </a:p>
      </dgm:t>
    </dgm:pt>
    <dgm:pt modelId="{D9980746-5600-4ABD-A43A-7EE778FB52E0}" type="sibTrans" cxnId="{9FDC52F9-B381-4E8F-BBA5-1EC0FC602C77}">
      <dgm:prSet/>
      <dgm:spPr/>
      <dgm:t>
        <a:bodyPr/>
        <a:lstStyle/>
        <a:p>
          <a:endParaRPr lang="en-US"/>
        </a:p>
      </dgm:t>
    </dgm:pt>
    <dgm:pt modelId="{ED813714-7E2E-492E-8027-770A625D0374}">
      <dgm:prSet phldrT="[Text]"/>
      <dgm:spPr/>
      <dgm:t>
        <a:bodyPr/>
        <a:lstStyle/>
        <a:p>
          <a:r>
            <a:rPr lang="en-US" dirty="0" smtClean="0"/>
            <a:t>Energy indicators </a:t>
          </a:r>
          <a:endParaRPr lang="en-US" dirty="0"/>
        </a:p>
      </dgm:t>
    </dgm:pt>
    <dgm:pt modelId="{4A3C11C7-D583-43A2-B870-71F1158E6461}" type="parTrans" cxnId="{FF40FF29-B226-44D3-9101-1637A2E9E0C7}">
      <dgm:prSet/>
      <dgm:spPr/>
      <dgm:t>
        <a:bodyPr/>
        <a:lstStyle/>
        <a:p>
          <a:endParaRPr lang="en-US"/>
        </a:p>
      </dgm:t>
    </dgm:pt>
    <dgm:pt modelId="{5A020A5F-0585-4215-A922-AF10CB937FC5}" type="sibTrans" cxnId="{FF40FF29-B226-44D3-9101-1637A2E9E0C7}">
      <dgm:prSet/>
      <dgm:spPr/>
      <dgm:t>
        <a:bodyPr/>
        <a:lstStyle/>
        <a:p>
          <a:endParaRPr lang="en-US"/>
        </a:p>
      </dgm:t>
    </dgm:pt>
    <dgm:pt modelId="{B6A86502-7A90-4FD3-8734-EFF48383DF3C}">
      <dgm:prSet phldrT="[Text]"/>
      <dgm:spPr/>
      <dgm:t>
        <a:bodyPr/>
        <a:lstStyle/>
        <a:p>
          <a:r>
            <a:rPr lang="en-US" dirty="0" smtClean="0"/>
            <a:t>Storage indicators</a:t>
          </a:r>
          <a:endParaRPr lang="en-US" dirty="0"/>
        </a:p>
      </dgm:t>
    </dgm:pt>
    <dgm:pt modelId="{30496AB0-4BEC-4F41-AD18-D358157CDB6A}" type="parTrans" cxnId="{5934C5C2-FDD5-41AA-B8F8-0B74A6CEA599}">
      <dgm:prSet/>
      <dgm:spPr/>
      <dgm:t>
        <a:bodyPr/>
        <a:lstStyle/>
        <a:p>
          <a:endParaRPr lang="en-US"/>
        </a:p>
      </dgm:t>
    </dgm:pt>
    <dgm:pt modelId="{9D9C5ABA-CCBB-49ED-AD7E-B8CFC257D60C}" type="sibTrans" cxnId="{5934C5C2-FDD5-41AA-B8F8-0B74A6CEA599}">
      <dgm:prSet/>
      <dgm:spPr/>
      <dgm:t>
        <a:bodyPr/>
        <a:lstStyle/>
        <a:p>
          <a:endParaRPr lang="en-US"/>
        </a:p>
      </dgm:t>
    </dgm:pt>
    <dgm:pt modelId="{F8D8E3D0-2981-4FEB-8841-A1B929D2EB4E}">
      <dgm:prSet phldrT="[Text]"/>
      <dgm:spPr/>
      <dgm:t>
        <a:bodyPr/>
        <a:lstStyle/>
        <a:p>
          <a:r>
            <a:rPr lang="en-US" dirty="0" smtClean="0"/>
            <a:t>Economical indicators </a:t>
          </a:r>
          <a:endParaRPr lang="en-US" dirty="0"/>
        </a:p>
      </dgm:t>
    </dgm:pt>
    <dgm:pt modelId="{B361F2AD-B5A9-4050-AB80-10C7CB328DDB}" type="parTrans" cxnId="{8F3411F1-62DE-4CA9-833D-7DF1F2EC97FA}">
      <dgm:prSet/>
      <dgm:spPr/>
      <dgm:t>
        <a:bodyPr/>
        <a:lstStyle/>
        <a:p>
          <a:endParaRPr lang="en-US"/>
        </a:p>
      </dgm:t>
    </dgm:pt>
    <dgm:pt modelId="{5DF7C357-80CF-4114-A7B8-38FE2D07F2E5}" type="sibTrans" cxnId="{8F3411F1-62DE-4CA9-833D-7DF1F2EC97FA}">
      <dgm:prSet/>
      <dgm:spPr/>
      <dgm:t>
        <a:bodyPr/>
        <a:lstStyle/>
        <a:p>
          <a:endParaRPr lang="en-US"/>
        </a:p>
      </dgm:t>
    </dgm:pt>
    <dgm:pt modelId="{FAEFB0E0-BF98-46EE-AC02-99D2FDEB42AC}">
      <dgm:prSet phldrT="[Text]"/>
      <dgm:spPr/>
      <dgm:t>
        <a:bodyPr/>
        <a:lstStyle/>
        <a:p>
          <a:r>
            <a:rPr lang="en-US" dirty="0" smtClean="0"/>
            <a:t>Emission/ waste indicators</a:t>
          </a:r>
          <a:endParaRPr lang="en-US" dirty="0"/>
        </a:p>
      </dgm:t>
    </dgm:pt>
    <dgm:pt modelId="{899DD3EC-D26C-48E9-BF1D-48DE8049AB4B}" type="parTrans" cxnId="{BD82F2FD-DA56-46EB-B308-B6AC51F4DE7E}">
      <dgm:prSet/>
      <dgm:spPr/>
      <dgm:t>
        <a:bodyPr/>
        <a:lstStyle/>
        <a:p>
          <a:endParaRPr lang="en-US"/>
        </a:p>
      </dgm:t>
    </dgm:pt>
    <dgm:pt modelId="{0A9B6823-8944-475C-9328-56793C798243}" type="sibTrans" cxnId="{BD82F2FD-DA56-46EB-B308-B6AC51F4DE7E}">
      <dgm:prSet/>
      <dgm:spPr/>
      <dgm:t>
        <a:bodyPr/>
        <a:lstStyle/>
        <a:p>
          <a:endParaRPr lang="en-US"/>
        </a:p>
      </dgm:t>
    </dgm:pt>
    <dgm:pt modelId="{5B219AF7-04FD-4E22-B9BD-0749CFAD922D}">
      <dgm:prSet phldrT="[Text]"/>
      <dgm:spPr/>
      <dgm:t>
        <a:bodyPr/>
        <a:lstStyle/>
        <a:p>
          <a:r>
            <a:rPr lang="en-US" dirty="0" smtClean="0"/>
            <a:t>Transportation indicators </a:t>
          </a:r>
          <a:endParaRPr lang="en-US" dirty="0"/>
        </a:p>
      </dgm:t>
    </dgm:pt>
    <dgm:pt modelId="{40BB4246-9938-41A7-B889-B2D6B0B98B9D}" type="parTrans" cxnId="{F8952C70-F889-4EFB-9BB0-3E4997FB8F0F}">
      <dgm:prSet/>
      <dgm:spPr/>
      <dgm:t>
        <a:bodyPr/>
        <a:lstStyle/>
        <a:p>
          <a:endParaRPr lang="en-US"/>
        </a:p>
      </dgm:t>
    </dgm:pt>
    <dgm:pt modelId="{50D779BE-C480-47BC-9A91-B283690A2B51}" type="sibTrans" cxnId="{F8952C70-F889-4EFB-9BB0-3E4997FB8F0F}">
      <dgm:prSet/>
      <dgm:spPr/>
      <dgm:t>
        <a:bodyPr/>
        <a:lstStyle/>
        <a:p>
          <a:endParaRPr lang="en-US"/>
        </a:p>
      </dgm:t>
    </dgm:pt>
    <dgm:pt modelId="{14C19FFD-C747-4419-9490-BA18F73AC946}" type="pres">
      <dgm:prSet presAssocID="{772A47C9-51F5-451B-A52C-C9754D66B2E0}" presName="cycleMatrixDiagram" presStyleCnt="0">
        <dgm:presLayoutVars>
          <dgm:chMax val="1"/>
          <dgm:dir/>
          <dgm:animLvl val="lvl"/>
          <dgm:resizeHandles val="exact"/>
        </dgm:presLayoutVars>
      </dgm:prSet>
      <dgm:spPr/>
      <dgm:t>
        <a:bodyPr/>
        <a:lstStyle/>
        <a:p>
          <a:endParaRPr lang="en-US"/>
        </a:p>
      </dgm:t>
    </dgm:pt>
    <dgm:pt modelId="{091B7A05-B72F-42E1-9245-328F37C5E695}" type="pres">
      <dgm:prSet presAssocID="{772A47C9-51F5-451B-A52C-C9754D66B2E0}" presName="children" presStyleCnt="0"/>
      <dgm:spPr/>
    </dgm:pt>
    <dgm:pt modelId="{F63E91D1-95F8-442E-B76B-79ACDB8105A5}" type="pres">
      <dgm:prSet presAssocID="{772A47C9-51F5-451B-A52C-C9754D66B2E0}" presName="child1group" presStyleCnt="0"/>
      <dgm:spPr/>
    </dgm:pt>
    <dgm:pt modelId="{237550BC-04FF-4AC2-819A-B90D8E8B8BDE}" type="pres">
      <dgm:prSet presAssocID="{772A47C9-51F5-451B-A52C-C9754D66B2E0}" presName="child1" presStyleLbl="bgAcc1" presStyleIdx="0" presStyleCnt="4"/>
      <dgm:spPr/>
      <dgm:t>
        <a:bodyPr/>
        <a:lstStyle/>
        <a:p>
          <a:endParaRPr lang="en-US"/>
        </a:p>
      </dgm:t>
    </dgm:pt>
    <dgm:pt modelId="{9CBA5B4B-51FC-4DCA-88F1-BD556E5C29F9}" type="pres">
      <dgm:prSet presAssocID="{772A47C9-51F5-451B-A52C-C9754D66B2E0}" presName="child1Text" presStyleLbl="bgAcc1" presStyleIdx="0" presStyleCnt="4">
        <dgm:presLayoutVars>
          <dgm:bulletEnabled val="1"/>
        </dgm:presLayoutVars>
      </dgm:prSet>
      <dgm:spPr/>
      <dgm:t>
        <a:bodyPr/>
        <a:lstStyle/>
        <a:p>
          <a:endParaRPr lang="en-US"/>
        </a:p>
      </dgm:t>
    </dgm:pt>
    <dgm:pt modelId="{FAFEC3C6-59FD-4EF4-8186-F7F68360ACE4}" type="pres">
      <dgm:prSet presAssocID="{772A47C9-51F5-451B-A52C-C9754D66B2E0}" presName="child2group" presStyleCnt="0"/>
      <dgm:spPr/>
    </dgm:pt>
    <dgm:pt modelId="{69B0F622-B7A7-46F1-AD5C-1880E26010D4}" type="pres">
      <dgm:prSet presAssocID="{772A47C9-51F5-451B-A52C-C9754D66B2E0}" presName="child2" presStyleLbl="bgAcc1" presStyleIdx="1" presStyleCnt="4"/>
      <dgm:spPr/>
      <dgm:t>
        <a:bodyPr/>
        <a:lstStyle/>
        <a:p>
          <a:endParaRPr lang="en-US"/>
        </a:p>
      </dgm:t>
    </dgm:pt>
    <dgm:pt modelId="{D692B129-6179-4956-B50A-C1ED3C262A36}" type="pres">
      <dgm:prSet presAssocID="{772A47C9-51F5-451B-A52C-C9754D66B2E0}" presName="child2Text" presStyleLbl="bgAcc1" presStyleIdx="1" presStyleCnt="4">
        <dgm:presLayoutVars>
          <dgm:bulletEnabled val="1"/>
        </dgm:presLayoutVars>
      </dgm:prSet>
      <dgm:spPr/>
      <dgm:t>
        <a:bodyPr/>
        <a:lstStyle/>
        <a:p>
          <a:endParaRPr lang="en-US"/>
        </a:p>
      </dgm:t>
    </dgm:pt>
    <dgm:pt modelId="{E813D5AB-249B-44C6-83C7-FA55B640BEC4}" type="pres">
      <dgm:prSet presAssocID="{772A47C9-51F5-451B-A52C-C9754D66B2E0}" presName="child3group" presStyleCnt="0"/>
      <dgm:spPr/>
    </dgm:pt>
    <dgm:pt modelId="{5086F677-D741-4D4F-A265-DB0CF2B24E0D}" type="pres">
      <dgm:prSet presAssocID="{772A47C9-51F5-451B-A52C-C9754D66B2E0}" presName="child3" presStyleLbl="bgAcc1" presStyleIdx="2" presStyleCnt="4"/>
      <dgm:spPr/>
      <dgm:t>
        <a:bodyPr/>
        <a:lstStyle/>
        <a:p>
          <a:endParaRPr lang="en-US"/>
        </a:p>
      </dgm:t>
    </dgm:pt>
    <dgm:pt modelId="{D9E7F6BE-2317-4B39-89F2-CAD9409ACE02}" type="pres">
      <dgm:prSet presAssocID="{772A47C9-51F5-451B-A52C-C9754D66B2E0}" presName="child3Text" presStyleLbl="bgAcc1" presStyleIdx="2" presStyleCnt="4">
        <dgm:presLayoutVars>
          <dgm:bulletEnabled val="1"/>
        </dgm:presLayoutVars>
      </dgm:prSet>
      <dgm:spPr/>
      <dgm:t>
        <a:bodyPr/>
        <a:lstStyle/>
        <a:p>
          <a:endParaRPr lang="en-US"/>
        </a:p>
      </dgm:t>
    </dgm:pt>
    <dgm:pt modelId="{92F0EBC9-2BCA-4EC7-823B-B2D141DFDBC6}" type="pres">
      <dgm:prSet presAssocID="{772A47C9-51F5-451B-A52C-C9754D66B2E0}" presName="child4group" presStyleCnt="0"/>
      <dgm:spPr/>
    </dgm:pt>
    <dgm:pt modelId="{9EDBA42D-F2AC-4297-A6E7-49752395C152}" type="pres">
      <dgm:prSet presAssocID="{772A47C9-51F5-451B-A52C-C9754D66B2E0}" presName="child4" presStyleLbl="bgAcc1" presStyleIdx="3" presStyleCnt="4"/>
      <dgm:spPr/>
      <dgm:t>
        <a:bodyPr/>
        <a:lstStyle/>
        <a:p>
          <a:endParaRPr lang="en-US"/>
        </a:p>
      </dgm:t>
    </dgm:pt>
    <dgm:pt modelId="{BD21A7FD-BBFA-41D5-BB68-29F50C0198E3}" type="pres">
      <dgm:prSet presAssocID="{772A47C9-51F5-451B-A52C-C9754D66B2E0}" presName="child4Text" presStyleLbl="bgAcc1" presStyleIdx="3" presStyleCnt="4">
        <dgm:presLayoutVars>
          <dgm:bulletEnabled val="1"/>
        </dgm:presLayoutVars>
      </dgm:prSet>
      <dgm:spPr/>
      <dgm:t>
        <a:bodyPr/>
        <a:lstStyle/>
        <a:p>
          <a:endParaRPr lang="en-US"/>
        </a:p>
      </dgm:t>
    </dgm:pt>
    <dgm:pt modelId="{A1B955E6-35BA-4DDB-BFC1-EDAF727278C2}" type="pres">
      <dgm:prSet presAssocID="{772A47C9-51F5-451B-A52C-C9754D66B2E0}" presName="childPlaceholder" presStyleCnt="0"/>
      <dgm:spPr/>
    </dgm:pt>
    <dgm:pt modelId="{AA17E11F-5BE5-4FFC-BF0D-DC0BC3962944}" type="pres">
      <dgm:prSet presAssocID="{772A47C9-51F5-451B-A52C-C9754D66B2E0}" presName="circle" presStyleCnt="0"/>
      <dgm:spPr/>
    </dgm:pt>
    <dgm:pt modelId="{5A4D6088-B88B-4EB9-A48B-8F6880AA03CC}" type="pres">
      <dgm:prSet presAssocID="{772A47C9-51F5-451B-A52C-C9754D66B2E0}" presName="quadrant1" presStyleLbl="node1" presStyleIdx="0" presStyleCnt="4">
        <dgm:presLayoutVars>
          <dgm:chMax val="1"/>
          <dgm:bulletEnabled val="1"/>
        </dgm:presLayoutVars>
      </dgm:prSet>
      <dgm:spPr/>
      <dgm:t>
        <a:bodyPr/>
        <a:lstStyle/>
        <a:p>
          <a:endParaRPr lang="en-US"/>
        </a:p>
      </dgm:t>
    </dgm:pt>
    <dgm:pt modelId="{0D21905B-F995-4FEC-A55D-9A65DAF59EA5}" type="pres">
      <dgm:prSet presAssocID="{772A47C9-51F5-451B-A52C-C9754D66B2E0}" presName="quadrant2" presStyleLbl="node1" presStyleIdx="1" presStyleCnt="4">
        <dgm:presLayoutVars>
          <dgm:chMax val="1"/>
          <dgm:bulletEnabled val="1"/>
        </dgm:presLayoutVars>
      </dgm:prSet>
      <dgm:spPr/>
      <dgm:t>
        <a:bodyPr/>
        <a:lstStyle/>
        <a:p>
          <a:endParaRPr lang="en-US"/>
        </a:p>
      </dgm:t>
    </dgm:pt>
    <dgm:pt modelId="{01E3E3BF-750A-452E-B450-72BB153E75C0}" type="pres">
      <dgm:prSet presAssocID="{772A47C9-51F5-451B-A52C-C9754D66B2E0}" presName="quadrant3" presStyleLbl="node1" presStyleIdx="2" presStyleCnt="4">
        <dgm:presLayoutVars>
          <dgm:chMax val="1"/>
          <dgm:bulletEnabled val="1"/>
        </dgm:presLayoutVars>
      </dgm:prSet>
      <dgm:spPr/>
      <dgm:t>
        <a:bodyPr/>
        <a:lstStyle/>
        <a:p>
          <a:endParaRPr lang="en-US"/>
        </a:p>
      </dgm:t>
    </dgm:pt>
    <dgm:pt modelId="{BDD32C0C-8863-4DFF-8A3E-8F71069AA5F7}" type="pres">
      <dgm:prSet presAssocID="{772A47C9-51F5-451B-A52C-C9754D66B2E0}" presName="quadrant4" presStyleLbl="node1" presStyleIdx="3" presStyleCnt="4">
        <dgm:presLayoutVars>
          <dgm:chMax val="1"/>
          <dgm:bulletEnabled val="1"/>
        </dgm:presLayoutVars>
      </dgm:prSet>
      <dgm:spPr/>
      <dgm:t>
        <a:bodyPr/>
        <a:lstStyle/>
        <a:p>
          <a:endParaRPr lang="en-US"/>
        </a:p>
      </dgm:t>
    </dgm:pt>
    <dgm:pt modelId="{43E1FE02-A5AD-4CC8-B65A-CC6DE6DFD172}" type="pres">
      <dgm:prSet presAssocID="{772A47C9-51F5-451B-A52C-C9754D66B2E0}" presName="quadrantPlaceholder" presStyleCnt="0"/>
      <dgm:spPr/>
    </dgm:pt>
    <dgm:pt modelId="{2C85EA8C-E67E-4485-B1B1-B3B229B95291}" type="pres">
      <dgm:prSet presAssocID="{772A47C9-51F5-451B-A52C-C9754D66B2E0}" presName="center1" presStyleLbl="fgShp" presStyleIdx="0" presStyleCnt="2"/>
      <dgm:spPr/>
    </dgm:pt>
    <dgm:pt modelId="{FDE7B140-4797-477B-9F81-8E6C2416FD19}" type="pres">
      <dgm:prSet presAssocID="{772A47C9-51F5-451B-A52C-C9754D66B2E0}" presName="center2" presStyleLbl="fgShp" presStyleIdx="1" presStyleCnt="2"/>
      <dgm:spPr/>
    </dgm:pt>
  </dgm:ptLst>
  <dgm:cxnLst>
    <dgm:cxn modelId="{6D6D7CA0-302B-41BA-8B51-1C3B1BC961B3}" type="presOf" srcId="{EBF99954-8C0D-420E-AD6B-AFB7B4DC5FD0}" destId="{5A4D6088-B88B-4EB9-A48B-8F6880AA03CC}" srcOrd="0" destOrd="0" presId="urn:microsoft.com/office/officeart/2005/8/layout/cycle4"/>
    <dgm:cxn modelId="{BD82F2FD-DA56-46EB-B308-B6AC51F4DE7E}" srcId="{772A47C9-51F5-451B-A52C-C9754D66B2E0}" destId="{FAEFB0E0-BF98-46EE-AC02-99D2FDEB42AC}" srcOrd="3" destOrd="0" parTransId="{899DD3EC-D26C-48E9-BF1D-48DE8049AB4B}" sibTransId="{0A9B6823-8944-475C-9328-56793C798243}"/>
    <dgm:cxn modelId="{FF40FF29-B226-44D3-9101-1637A2E9E0C7}" srcId="{7378197F-7BB4-4644-AF62-777F7D513729}" destId="{ED813714-7E2E-492E-8027-770A625D0374}" srcOrd="0" destOrd="0" parTransId="{4A3C11C7-D583-43A2-B870-71F1158E6461}" sibTransId="{5A020A5F-0585-4215-A922-AF10CB937FC5}"/>
    <dgm:cxn modelId="{A8B37210-C0D3-4EA6-BC37-623B286E0FCB}" type="presOf" srcId="{ED813714-7E2E-492E-8027-770A625D0374}" destId="{69B0F622-B7A7-46F1-AD5C-1880E26010D4}" srcOrd="0" destOrd="0" presId="urn:microsoft.com/office/officeart/2005/8/layout/cycle4"/>
    <dgm:cxn modelId="{F8952C70-F889-4EFB-9BB0-3E4997FB8F0F}" srcId="{FAEFB0E0-BF98-46EE-AC02-99D2FDEB42AC}" destId="{5B219AF7-04FD-4E22-B9BD-0749CFAD922D}" srcOrd="0" destOrd="0" parTransId="{40BB4246-9938-41A7-B889-B2D6B0B98B9D}" sibTransId="{50D779BE-C480-47BC-9A91-B283690A2B51}"/>
    <dgm:cxn modelId="{C51FFC59-0BF6-4344-8FA0-8A90421ABA56}" type="presOf" srcId="{5B219AF7-04FD-4E22-B9BD-0749CFAD922D}" destId="{9EDBA42D-F2AC-4297-A6E7-49752395C152}" srcOrd="0" destOrd="0" presId="urn:microsoft.com/office/officeart/2005/8/layout/cycle4"/>
    <dgm:cxn modelId="{A7DD3253-9211-40B2-933D-DBD74E0A0597}" type="presOf" srcId="{B6A86502-7A90-4FD3-8734-EFF48383DF3C}" destId="{01E3E3BF-750A-452E-B450-72BB153E75C0}" srcOrd="0" destOrd="0" presId="urn:microsoft.com/office/officeart/2005/8/layout/cycle4"/>
    <dgm:cxn modelId="{1BBF883C-0874-4C10-9E19-D9B547EBC71D}" srcId="{EBF99954-8C0D-420E-AD6B-AFB7B4DC5FD0}" destId="{BE7F447D-62FD-4A15-92F3-FBB9F1BFBADE}" srcOrd="0" destOrd="0" parTransId="{184AB749-08BE-4B79-8300-A415DD9A98AA}" sibTransId="{DF795BB8-7884-4532-9673-CA75B7CDBA45}"/>
    <dgm:cxn modelId="{9FDC52F9-B381-4E8F-BBA5-1EC0FC602C77}" srcId="{772A47C9-51F5-451B-A52C-C9754D66B2E0}" destId="{7378197F-7BB4-4644-AF62-777F7D513729}" srcOrd="1" destOrd="0" parTransId="{89BE1878-D8C9-4890-87A1-798A707260E0}" sibTransId="{D9980746-5600-4ABD-A43A-7EE778FB52E0}"/>
    <dgm:cxn modelId="{4534007F-CA61-49B8-A714-C84549627315}" type="presOf" srcId="{F8D8E3D0-2981-4FEB-8841-A1B929D2EB4E}" destId="{5086F677-D741-4D4F-A265-DB0CF2B24E0D}" srcOrd="0" destOrd="0" presId="urn:microsoft.com/office/officeart/2005/8/layout/cycle4"/>
    <dgm:cxn modelId="{182330EB-A2B3-44E1-ACB0-6D0B657CE6E1}" srcId="{772A47C9-51F5-451B-A52C-C9754D66B2E0}" destId="{EBF99954-8C0D-420E-AD6B-AFB7B4DC5FD0}" srcOrd="0" destOrd="0" parTransId="{52FAAFC6-1687-46D9-821A-E9CD1694D48E}" sibTransId="{125D953E-373A-4359-BAAD-62DC1ED967EB}"/>
    <dgm:cxn modelId="{E8C12A1B-C244-4450-A608-939971E5CFDE}" type="presOf" srcId="{ED813714-7E2E-492E-8027-770A625D0374}" destId="{D692B129-6179-4956-B50A-C1ED3C262A36}" srcOrd="1" destOrd="0" presId="urn:microsoft.com/office/officeart/2005/8/layout/cycle4"/>
    <dgm:cxn modelId="{74BC51CA-3577-4947-A5E2-D1983EF12D8E}" type="presOf" srcId="{5B219AF7-04FD-4E22-B9BD-0749CFAD922D}" destId="{BD21A7FD-BBFA-41D5-BB68-29F50C0198E3}" srcOrd="1" destOrd="0" presId="urn:microsoft.com/office/officeart/2005/8/layout/cycle4"/>
    <dgm:cxn modelId="{41E99BCA-D7B1-4016-9AAC-6C614445C444}" type="presOf" srcId="{7378197F-7BB4-4644-AF62-777F7D513729}" destId="{0D21905B-F995-4FEC-A55D-9A65DAF59EA5}" srcOrd="0" destOrd="0" presId="urn:microsoft.com/office/officeart/2005/8/layout/cycle4"/>
    <dgm:cxn modelId="{5443F611-2608-47A6-B3FC-BFDC15EEDAD1}" type="presOf" srcId="{FAEFB0E0-BF98-46EE-AC02-99D2FDEB42AC}" destId="{BDD32C0C-8863-4DFF-8A3E-8F71069AA5F7}" srcOrd="0" destOrd="0" presId="urn:microsoft.com/office/officeart/2005/8/layout/cycle4"/>
    <dgm:cxn modelId="{8F3411F1-62DE-4CA9-833D-7DF1F2EC97FA}" srcId="{B6A86502-7A90-4FD3-8734-EFF48383DF3C}" destId="{F8D8E3D0-2981-4FEB-8841-A1B929D2EB4E}" srcOrd="0" destOrd="0" parTransId="{B361F2AD-B5A9-4050-AB80-10C7CB328DDB}" sibTransId="{5DF7C357-80CF-4114-A7B8-38FE2D07F2E5}"/>
    <dgm:cxn modelId="{87F81CD7-D54E-42F3-A028-17BCF824E357}" type="presOf" srcId="{BE7F447D-62FD-4A15-92F3-FBB9F1BFBADE}" destId="{9CBA5B4B-51FC-4DCA-88F1-BD556E5C29F9}" srcOrd="1" destOrd="0" presId="urn:microsoft.com/office/officeart/2005/8/layout/cycle4"/>
    <dgm:cxn modelId="{AA959182-8209-4DCC-A87B-2FCB993668BA}" type="presOf" srcId="{772A47C9-51F5-451B-A52C-C9754D66B2E0}" destId="{14C19FFD-C747-4419-9490-BA18F73AC946}" srcOrd="0" destOrd="0" presId="urn:microsoft.com/office/officeart/2005/8/layout/cycle4"/>
    <dgm:cxn modelId="{32ABD38D-87F7-4199-8AD1-159F83D2D47C}" type="presOf" srcId="{BE7F447D-62FD-4A15-92F3-FBB9F1BFBADE}" destId="{237550BC-04FF-4AC2-819A-B90D8E8B8BDE}" srcOrd="0" destOrd="0" presId="urn:microsoft.com/office/officeart/2005/8/layout/cycle4"/>
    <dgm:cxn modelId="{D0F5D3CD-FEB0-4E80-BEE0-4C51E4D027D9}" type="presOf" srcId="{F8D8E3D0-2981-4FEB-8841-A1B929D2EB4E}" destId="{D9E7F6BE-2317-4B39-89F2-CAD9409ACE02}" srcOrd="1" destOrd="0" presId="urn:microsoft.com/office/officeart/2005/8/layout/cycle4"/>
    <dgm:cxn modelId="{5934C5C2-FDD5-41AA-B8F8-0B74A6CEA599}" srcId="{772A47C9-51F5-451B-A52C-C9754D66B2E0}" destId="{B6A86502-7A90-4FD3-8734-EFF48383DF3C}" srcOrd="2" destOrd="0" parTransId="{30496AB0-4BEC-4F41-AD18-D358157CDB6A}" sibTransId="{9D9C5ABA-CCBB-49ED-AD7E-B8CFC257D60C}"/>
    <dgm:cxn modelId="{E81B8840-1B64-42CA-8BC0-9472BDA03996}" type="presParOf" srcId="{14C19FFD-C747-4419-9490-BA18F73AC946}" destId="{091B7A05-B72F-42E1-9245-328F37C5E695}" srcOrd="0" destOrd="0" presId="urn:microsoft.com/office/officeart/2005/8/layout/cycle4"/>
    <dgm:cxn modelId="{7A5EA676-CE01-4037-8ECA-220C753CC07F}" type="presParOf" srcId="{091B7A05-B72F-42E1-9245-328F37C5E695}" destId="{F63E91D1-95F8-442E-B76B-79ACDB8105A5}" srcOrd="0" destOrd="0" presId="urn:microsoft.com/office/officeart/2005/8/layout/cycle4"/>
    <dgm:cxn modelId="{E409AC52-5A8F-4E6E-929D-5B7CFCB022B5}" type="presParOf" srcId="{F63E91D1-95F8-442E-B76B-79ACDB8105A5}" destId="{237550BC-04FF-4AC2-819A-B90D8E8B8BDE}" srcOrd="0" destOrd="0" presId="urn:microsoft.com/office/officeart/2005/8/layout/cycle4"/>
    <dgm:cxn modelId="{C1D4EBCC-8599-40FD-8F81-2E8700C70679}" type="presParOf" srcId="{F63E91D1-95F8-442E-B76B-79ACDB8105A5}" destId="{9CBA5B4B-51FC-4DCA-88F1-BD556E5C29F9}" srcOrd="1" destOrd="0" presId="urn:microsoft.com/office/officeart/2005/8/layout/cycle4"/>
    <dgm:cxn modelId="{A78A7883-3CFD-44F3-90D2-92C324756C74}" type="presParOf" srcId="{091B7A05-B72F-42E1-9245-328F37C5E695}" destId="{FAFEC3C6-59FD-4EF4-8186-F7F68360ACE4}" srcOrd="1" destOrd="0" presId="urn:microsoft.com/office/officeart/2005/8/layout/cycle4"/>
    <dgm:cxn modelId="{94175309-BDD7-4046-8DFA-A0BC34C00170}" type="presParOf" srcId="{FAFEC3C6-59FD-4EF4-8186-F7F68360ACE4}" destId="{69B0F622-B7A7-46F1-AD5C-1880E26010D4}" srcOrd="0" destOrd="0" presId="urn:microsoft.com/office/officeart/2005/8/layout/cycle4"/>
    <dgm:cxn modelId="{53EABE84-0085-40E8-BC91-D7E7E5B4DB24}" type="presParOf" srcId="{FAFEC3C6-59FD-4EF4-8186-F7F68360ACE4}" destId="{D692B129-6179-4956-B50A-C1ED3C262A36}" srcOrd="1" destOrd="0" presId="urn:microsoft.com/office/officeart/2005/8/layout/cycle4"/>
    <dgm:cxn modelId="{AF6A251B-9F60-4398-AE4C-AAE4A1AA4AC7}" type="presParOf" srcId="{091B7A05-B72F-42E1-9245-328F37C5E695}" destId="{E813D5AB-249B-44C6-83C7-FA55B640BEC4}" srcOrd="2" destOrd="0" presId="urn:microsoft.com/office/officeart/2005/8/layout/cycle4"/>
    <dgm:cxn modelId="{5196AB4F-10B0-4564-94FF-B404E535C982}" type="presParOf" srcId="{E813D5AB-249B-44C6-83C7-FA55B640BEC4}" destId="{5086F677-D741-4D4F-A265-DB0CF2B24E0D}" srcOrd="0" destOrd="0" presId="urn:microsoft.com/office/officeart/2005/8/layout/cycle4"/>
    <dgm:cxn modelId="{5ED3B71D-FAE1-49F9-BCF1-32E6373C23BC}" type="presParOf" srcId="{E813D5AB-249B-44C6-83C7-FA55B640BEC4}" destId="{D9E7F6BE-2317-4B39-89F2-CAD9409ACE02}" srcOrd="1" destOrd="0" presId="urn:microsoft.com/office/officeart/2005/8/layout/cycle4"/>
    <dgm:cxn modelId="{49D2C7C5-255B-4336-A3E8-CF661CCE0C0F}" type="presParOf" srcId="{091B7A05-B72F-42E1-9245-328F37C5E695}" destId="{92F0EBC9-2BCA-4EC7-823B-B2D141DFDBC6}" srcOrd="3" destOrd="0" presId="urn:microsoft.com/office/officeart/2005/8/layout/cycle4"/>
    <dgm:cxn modelId="{E25BCFA7-21E0-4A99-9170-E0C2F6D441B4}" type="presParOf" srcId="{92F0EBC9-2BCA-4EC7-823B-B2D141DFDBC6}" destId="{9EDBA42D-F2AC-4297-A6E7-49752395C152}" srcOrd="0" destOrd="0" presId="urn:microsoft.com/office/officeart/2005/8/layout/cycle4"/>
    <dgm:cxn modelId="{B5A3A6EA-F731-435F-A8F1-78EC44897757}" type="presParOf" srcId="{92F0EBC9-2BCA-4EC7-823B-B2D141DFDBC6}" destId="{BD21A7FD-BBFA-41D5-BB68-29F50C0198E3}" srcOrd="1" destOrd="0" presId="urn:microsoft.com/office/officeart/2005/8/layout/cycle4"/>
    <dgm:cxn modelId="{5CBA23EE-BC67-4D57-AEA8-D0F2D568947D}" type="presParOf" srcId="{091B7A05-B72F-42E1-9245-328F37C5E695}" destId="{A1B955E6-35BA-4DDB-BFC1-EDAF727278C2}" srcOrd="4" destOrd="0" presId="urn:microsoft.com/office/officeart/2005/8/layout/cycle4"/>
    <dgm:cxn modelId="{372EF759-9B08-4790-AC0B-A83E52307684}" type="presParOf" srcId="{14C19FFD-C747-4419-9490-BA18F73AC946}" destId="{AA17E11F-5BE5-4FFC-BF0D-DC0BC3962944}" srcOrd="1" destOrd="0" presId="urn:microsoft.com/office/officeart/2005/8/layout/cycle4"/>
    <dgm:cxn modelId="{824418F2-6D2C-40CE-8A5B-C59FB6794F47}" type="presParOf" srcId="{AA17E11F-5BE5-4FFC-BF0D-DC0BC3962944}" destId="{5A4D6088-B88B-4EB9-A48B-8F6880AA03CC}" srcOrd="0" destOrd="0" presId="urn:microsoft.com/office/officeart/2005/8/layout/cycle4"/>
    <dgm:cxn modelId="{D7338D6F-E54F-44DF-954A-B4B4898B29E4}" type="presParOf" srcId="{AA17E11F-5BE5-4FFC-BF0D-DC0BC3962944}" destId="{0D21905B-F995-4FEC-A55D-9A65DAF59EA5}" srcOrd="1" destOrd="0" presId="urn:microsoft.com/office/officeart/2005/8/layout/cycle4"/>
    <dgm:cxn modelId="{3E31A5A6-FB36-4CAA-8794-ECB912A68486}" type="presParOf" srcId="{AA17E11F-5BE5-4FFC-BF0D-DC0BC3962944}" destId="{01E3E3BF-750A-452E-B450-72BB153E75C0}" srcOrd="2" destOrd="0" presId="urn:microsoft.com/office/officeart/2005/8/layout/cycle4"/>
    <dgm:cxn modelId="{A88EEB74-6C6A-476C-A87B-38B93354C638}" type="presParOf" srcId="{AA17E11F-5BE5-4FFC-BF0D-DC0BC3962944}" destId="{BDD32C0C-8863-4DFF-8A3E-8F71069AA5F7}" srcOrd="3" destOrd="0" presId="urn:microsoft.com/office/officeart/2005/8/layout/cycle4"/>
    <dgm:cxn modelId="{691056DA-D870-4DDB-BE73-6F01E17BE62B}" type="presParOf" srcId="{AA17E11F-5BE5-4FFC-BF0D-DC0BC3962944}" destId="{43E1FE02-A5AD-4CC8-B65A-CC6DE6DFD172}" srcOrd="4" destOrd="0" presId="urn:microsoft.com/office/officeart/2005/8/layout/cycle4"/>
    <dgm:cxn modelId="{797E5F00-BEAD-4889-82F9-C683483C135E}" type="presParOf" srcId="{14C19FFD-C747-4419-9490-BA18F73AC946}" destId="{2C85EA8C-E67E-4485-B1B1-B3B229B95291}" srcOrd="2" destOrd="0" presId="urn:microsoft.com/office/officeart/2005/8/layout/cycle4"/>
    <dgm:cxn modelId="{0DCFE009-917C-4455-B33D-BB98B79F8911}" type="presParOf" srcId="{14C19FFD-C747-4419-9490-BA18F73AC946}" destId="{FDE7B140-4797-477B-9F81-8E6C2416FD1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6F677-D741-4D4F-A265-DB0CF2B24E0D}">
      <dsp:nvSpPr>
        <dsp:cNvPr id="0" name=""/>
        <dsp:cNvSpPr/>
      </dsp:nvSpPr>
      <dsp:spPr>
        <a:xfrm>
          <a:off x="5319274" y="3755580"/>
          <a:ext cx="2728318" cy="1767331"/>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3825781"/>
              <a:satOff val="3385"/>
              <a:lumOff val="60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Economical indicators </a:t>
          </a:r>
          <a:endParaRPr lang="en-US" sz="1700" kern="1200" dirty="0"/>
        </a:p>
      </dsp:txBody>
      <dsp:txXfrm>
        <a:off x="6176592" y="4236236"/>
        <a:ext cx="1832176" cy="1247852"/>
      </dsp:txXfrm>
    </dsp:sp>
    <dsp:sp modelId="{9EDBA42D-F2AC-4297-A6E7-49752395C152}">
      <dsp:nvSpPr>
        <dsp:cNvPr id="0" name=""/>
        <dsp:cNvSpPr/>
      </dsp:nvSpPr>
      <dsp:spPr>
        <a:xfrm>
          <a:off x="867807" y="3755580"/>
          <a:ext cx="2728318" cy="1767331"/>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Transportation indicators </a:t>
          </a:r>
          <a:endParaRPr lang="en-US" sz="1700" kern="1200" dirty="0"/>
        </a:p>
      </dsp:txBody>
      <dsp:txXfrm>
        <a:off x="906630" y="4236236"/>
        <a:ext cx="1832176" cy="1247852"/>
      </dsp:txXfrm>
    </dsp:sp>
    <dsp:sp modelId="{69B0F622-B7A7-46F1-AD5C-1880E26010D4}">
      <dsp:nvSpPr>
        <dsp:cNvPr id="0" name=""/>
        <dsp:cNvSpPr/>
      </dsp:nvSpPr>
      <dsp:spPr>
        <a:xfrm>
          <a:off x="5319274" y="0"/>
          <a:ext cx="2728318" cy="1767331"/>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1912890"/>
              <a:satOff val="1692"/>
              <a:lumOff val="30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Energy indicators </a:t>
          </a:r>
          <a:endParaRPr lang="en-US" sz="1700" kern="1200" dirty="0"/>
        </a:p>
      </dsp:txBody>
      <dsp:txXfrm>
        <a:off x="6176592" y="38823"/>
        <a:ext cx="1832176" cy="1247852"/>
      </dsp:txXfrm>
    </dsp:sp>
    <dsp:sp modelId="{237550BC-04FF-4AC2-819A-B90D8E8B8BDE}">
      <dsp:nvSpPr>
        <dsp:cNvPr id="0" name=""/>
        <dsp:cNvSpPr/>
      </dsp:nvSpPr>
      <dsp:spPr>
        <a:xfrm>
          <a:off x="867807" y="0"/>
          <a:ext cx="2728318" cy="1767331"/>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Environmental indicators </a:t>
          </a:r>
          <a:endParaRPr lang="en-US" sz="1700" kern="1200" dirty="0"/>
        </a:p>
      </dsp:txBody>
      <dsp:txXfrm>
        <a:off x="906630" y="38823"/>
        <a:ext cx="1832176" cy="1247852"/>
      </dsp:txXfrm>
    </dsp:sp>
    <dsp:sp modelId="{5A4D6088-B88B-4EB9-A48B-8F6880AA03CC}">
      <dsp:nvSpPr>
        <dsp:cNvPr id="0" name=""/>
        <dsp:cNvSpPr/>
      </dsp:nvSpPr>
      <dsp:spPr>
        <a:xfrm>
          <a:off x="2011049" y="314805"/>
          <a:ext cx="2391420" cy="2391420"/>
        </a:xfrm>
        <a:prstGeom prst="pieWedg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Input and output indicators</a:t>
          </a:r>
          <a:endParaRPr lang="en-US" sz="1900" kern="1200" dirty="0"/>
        </a:p>
      </dsp:txBody>
      <dsp:txXfrm>
        <a:off x="2711480" y="1015236"/>
        <a:ext cx="1690989" cy="1690989"/>
      </dsp:txXfrm>
    </dsp:sp>
    <dsp:sp modelId="{0D21905B-F995-4FEC-A55D-9A65DAF59EA5}">
      <dsp:nvSpPr>
        <dsp:cNvPr id="0" name=""/>
        <dsp:cNvSpPr/>
      </dsp:nvSpPr>
      <dsp:spPr>
        <a:xfrm rot="5400000">
          <a:off x="4512929" y="314805"/>
          <a:ext cx="2391420" cy="2391420"/>
        </a:xfrm>
        <a:prstGeom prst="pieWedge">
          <a:avLst/>
        </a:prstGeom>
        <a:solidFill>
          <a:schemeClr val="accent2">
            <a:hueOff val="-1912890"/>
            <a:satOff val="1692"/>
            <a:lumOff val="300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Technology indicators</a:t>
          </a:r>
          <a:endParaRPr lang="en-US" sz="1900" kern="1200" dirty="0"/>
        </a:p>
      </dsp:txBody>
      <dsp:txXfrm rot="-5400000">
        <a:off x="4512929" y="1015236"/>
        <a:ext cx="1690989" cy="1690989"/>
      </dsp:txXfrm>
    </dsp:sp>
    <dsp:sp modelId="{01E3E3BF-750A-452E-B450-72BB153E75C0}">
      <dsp:nvSpPr>
        <dsp:cNvPr id="0" name=""/>
        <dsp:cNvSpPr/>
      </dsp:nvSpPr>
      <dsp:spPr>
        <a:xfrm rot="10800000">
          <a:off x="4512929" y="2816685"/>
          <a:ext cx="2391420" cy="2391420"/>
        </a:xfrm>
        <a:prstGeom prst="pieWedge">
          <a:avLst/>
        </a:prstGeom>
        <a:solidFill>
          <a:schemeClr val="accent2">
            <a:hueOff val="-3825781"/>
            <a:satOff val="3385"/>
            <a:lumOff val="601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Storage indicators</a:t>
          </a:r>
          <a:endParaRPr lang="en-US" sz="1900" kern="1200" dirty="0"/>
        </a:p>
      </dsp:txBody>
      <dsp:txXfrm rot="10800000">
        <a:off x="4512929" y="2816685"/>
        <a:ext cx="1690989" cy="1690989"/>
      </dsp:txXfrm>
    </dsp:sp>
    <dsp:sp modelId="{BDD32C0C-8863-4DFF-8A3E-8F71069AA5F7}">
      <dsp:nvSpPr>
        <dsp:cNvPr id="0" name=""/>
        <dsp:cNvSpPr/>
      </dsp:nvSpPr>
      <dsp:spPr>
        <a:xfrm rot="16200000">
          <a:off x="2011049" y="2816685"/>
          <a:ext cx="2391420" cy="2391420"/>
        </a:xfrm>
        <a:prstGeom prst="pieWedge">
          <a:avLst/>
        </a:prstGeom>
        <a:solidFill>
          <a:schemeClr val="accent2">
            <a:hueOff val="-5738671"/>
            <a:satOff val="5077"/>
            <a:lumOff val="902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Emission/ waste indicators</a:t>
          </a:r>
          <a:endParaRPr lang="en-US" sz="1900" kern="1200" dirty="0"/>
        </a:p>
      </dsp:txBody>
      <dsp:txXfrm rot="5400000">
        <a:off x="2711480" y="2816685"/>
        <a:ext cx="1690989" cy="1690989"/>
      </dsp:txXfrm>
    </dsp:sp>
    <dsp:sp modelId="{2C85EA8C-E67E-4485-B1B1-B3B229B95291}">
      <dsp:nvSpPr>
        <dsp:cNvPr id="0" name=""/>
        <dsp:cNvSpPr/>
      </dsp:nvSpPr>
      <dsp:spPr>
        <a:xfrm>
          <a:off x="4044862" y="2264393"/>
          <a:ext cx="825675" cy="717978"/>
        </a:xfrm>
        <a:prstGeom prst="circularArrow">
          <a:avLst/>
        </a:prstGeom>
        <a:solidFill>
          <a:schemeClr val="accent2">
            <a:tint val="4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E7B140-4797-477B-9F81-8E6C2416FD19}">
      <dsp:nvSpPr>
        <dsp:cNvPr id="0" name=""/>
        <dsp:cNvSpPr/>
      </dsp:nvSpPr>
      <dsp:spPr>
        <a:xfrm rot="10800000">
          <a:off x="4044862" y="2540539"/>
          <a:ext cx="825675" cy="717978"/>
        </a:xfrm>
        <a:prstGeom prst="circularArrow">
          <a:avLst/>
        </a:prstGeom>
        <a:solidFill>
          <a:schemeClr val="accent2">
            <a:tint val="4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0B88F6B-600C-40E1-BE43-184C296FD783}" type="datetimeFigureOut">
              <a:rPr lang="en-US" smtClean="0"/>
              <a:pPr/>
              <a:t>5/20/2018</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1329488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B88F6B-600C-40E1-BE43-184C296FD783}" type="datetimeFigureOut">
              <a:rPr lang="en-US" smtClean="0"/>
              <a:pPr/>
              <a:t>5/20/2018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1610008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B88F6B-600C-40E1-BE43-184C296FD783}" type="datetimeFigureOut">
              <a:rPr lang="en-US" smtClean="0"/>
              <a:pPr/>
              <a:t>5/20/2018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6FC829E-7A96-4F49-8D03-7797B3E3D9AA}"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959980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0B88F6B-600C-40E1-BE43-184C296FD783}" type="datetimeFigureOut">
              <a:rPr lang="en-US" smtClean="0"/>
              <a:pPr/>
              <a:t>5/20/2018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313409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0B88F6B-600C-40E1-BE43-184C296FD783}" type="datetimeFigureOut">
              <a:rPr lang="en-US" smtClean="0"/>
              <a:pPr/>
              <a:t>5/20/2018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6FC829E-7A96-4F49-8D03-7797B3E3D9AA}"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67191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0B88F6B-600C-40E1-BE43-184C296FD783}" type="datetimeFigureOut">
              <a:rPr lang="en-US" smtClean="0"/>
              <a:pPr/>
              <a:t>5/20/2018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4876248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0B88F6B-600C-40E1-BE43-184C296FD783}" type="datetimeFigureOut">
              <a:rPr lang="en-US" smtClean="0"/>
              <a:pPr/>
              <a:t>5/20/2018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1925926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0B88F6B-600C-40E1-BE43-184C296FD783}" type="datetimeFigureOut">
              <a:rPr lang="en-US" smtClean="0"/>
              <a:pPr/>
              <a:t>5/20/2018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360933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0B88F6B-600C-40E1-BE43-184C296FD783}" type="datetimeFigureOut">
              <a:rPr lang="en-US" smtClean="0"/>
              <a:pPr/>
              <a:t>5/20/2018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1736941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B88F6B-600C-40E1-BE43-184C296FD783}" type="datetimeFigureOut">
              <a:rPr lang="en-US" smtClean="0"/>
              <a:pPr/>
              <a:t>5/20/2018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1361630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0B88F6B-600C-40E1-BE43-184C296FD783}" type="datetimeFigureOut">
              <a:rPr lang="en-US" smtClean="0"/>
              <a:pPr/>
              <a:t>5/20/2018</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331987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0B88F6B-600C-40E1-BE43-184C296FD783}" type="datetimeFigureOut">
              <a:rPr lang="en-US" smtClean="0"/>
              <a:pPr/>
              <a:t>5/20/2018</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1227627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0B88F6B-600C-40E1-BE43-184C296FD783}" type="datetimeFigureOut">
              <a:rPr lang="en-US" smtClean="0"/>
              <a:pPr/>
              <a:t>5/20/2018</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4134941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B88F6B-600C-40E1-BE43-184C296FD783}" type="datetimeFigureOut">
              <a:rPr lang="en-US" smtClean="0"/>
              <a:pPr/>
              <a:t>5/20/2018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1273706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B88F6B-600C-40E1-BE43-184C296FD783}" type="datetimeFigureOut">
              <a:rPr lang="en-US" smtClean="0"/>
              <a:pPr/>
              <a:t>5/20/2018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1251530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B88F6B-600C-40E1-BE43-184C296FD783}" type="datetimeFigureOut">
              <a:rPr lang="en-US" smtClean="0"/>
              <a:pPr/>
              <a:t>5/20/2018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6FC829E-7A96-4F49-8D03-7797B3E3D9AA}" type="slidenum">
              <a:rPr lang="en-US" smtClean="0"/>
              <a:pPr/>
              <a:t>‹#›</a:t>
            </a:fld>
            <a:endParaRPr lang="en-US"/>
          </a:p>
        </p:txBody>
      </p:sp>
    </p:spTree>
    <p:extLst>
      <p:ext uri="{BB962C8B-B14F-4D97-AF65-F5344CB8AC3E}">
        <p14:creationId xmlns:p14="http://schemas.microsoft.com/office/powerpoint/2010/main" val="657730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0B88F6B-600C-40E1-BE43-184C296FD783}" type="datetimeFigureOut">
              <a:rPr lang="en-US" smtClean="0"/>
              <a:pPr/>
              <a:t>5/20/2018</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6FC829E-7A96-4F49-8D03-7797B3E3D9AA}" type="slidenum">
              <a:rPr lang="en-US" smtClean="0"/>
              <a:pPr/>
              <a:t>‹#›</a:t>
            </a:fld>
            <a:endParaRPr lang="en-US"/>
          </a:p>
        </p:txBody>
      </p:sp>
    </p:spTree>
    <p:extLst>
      <p:ext uri="{BB962C8B-B14F-4D97-AF65-F5344CB8AC3E}">
        <p14:creationId xmlns:p14="http://schemas.microsoft.com/office/powerpoint/2010/main" val="3817329733"/>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1609860"/>
            <a:ext cx="8915399" cy="2034181"/>
          </a:xfrm>
        </p:spPr>
        <p:txBody>
          <a:bodyPr>
            <a:normAutofit/>
          </a:bodyPr>
          <a:lstStyle/>
          <a:p>
            <a:pPr algn="ctr"/>
            <a:r>
              <a:rPr lang="en-US" sz="3200" dirty="0" smtClean="0">
                <a:latin typeface="Cambria" panose="02040503050406030204" pitchFamily="18" charset="0"/>
              </a:rPr>
              <a:t> </a:t>
            </a:r>
            <a:r>
              <a:rPr lang="en-US" sz="3100" b="1" dirty="0">
                <a:latin typeface="Cambria" panose="02040503050406030204" pitchFamily="18" charset="0"/>
                <a:ea typeface="Calibri" panose="020F0502020204030204" pitchFamily="34" charset="0"/>
                <a:cs typeface="Calibri Light" panose="020F0302020204030204" pitchFamily="34" charset="0"/>
              </a:rPr>
              <a:t>A conceptual framework for the development of core-set of Hazardous waste management indicators</a:t>
            </a:r>
            <a:r>
              <a:rPr lang="en-US" sz="2400" dirty="0">
                <a:latin typeface="Calibri" panose="020F0502020204030204" pitchFamily="34" charset="0"/>
                <a:ea typeface="Calibri" panose="020F0502020204030204" pitchFamily="34" charset="0"/>
                <a:cs typeface="Arial" panose="020B0604020202020204" pitchFamily="34" charset="0"/>
              </a:rPr>
              <a:t/>
            </a:r>
            <a:br>
              <a:rPr lang="en-US" sz="2400" dirty="0">
                <a:latin typeface="Calibri" panose="020F0502020204030204" pitchFamily="34" charset="0"/>
                <a:ea typeface="Calibri" panose="020F0502020204030204" pitchFamily="34" charset="0"/>
                <a:cs typeface="Arial" panose="020B0604020202020204" pitchFamily="34" charset="0"/>
              </a:rPr>
            </a:br>
            <a:endParaRPr lang="en-US" sz="3200" dirty="0">
              <a:latin typeface="Cambria" panose="02040503050406030204" pitchFamily="18" charset="0"/>
            </a:endParaRPr>
          </a:p>
        </p:txBody>
      </p:sp>
      <p:sp>
        <p:nvSpPr>
          <p:cNvPr id="3" name="Subtitle 2"/>
          <p:cNvSpPr>
            <a:spLocks noGrp="1"/>
          </p:cNvSpPr>
          <p:nvPr>
            <p:ph type="subTitle" idx="1"/>
          </p:nvPr>
        </p:nvSpPr>
        <p:spPr>
          <a:xfrm>
            <a:off x="2589213" y="3644041"/>
            <a:ext cx="8915399" cy="2318877"/>
          </a:xfrm>
        </p:spPr>
        <p:txBody>
          <a:bodyPr>
            <a:normAutofit/>
          </a:bodyPr>
          <a:lstStyle/>
          <a:p>
            <a:pPr algn="ctr"/>
            <a:r>
              <a:rPr lang="en-US" sz="1700" b="1" dirty="0">
                <a:latin typeface="Cambria" panose="02040503050406030204" pitchFamily="18" charset="0"/>
              </a:rPr>
              <a:t>Prepared by: </a:t>
            </a:r>
          </a:p>
          <a:p>
            <a:pPr algn="ctr"/>
            <a:r>
              <a:rPr lang="en-US" sz="1700" b="1" dirty="0" err="1">
                <a:latin typeface="Cambria" panose="02040503050406030204" pitchFamily="18" charset="0"/>
              </a:rPr>
              <a:t>Iman</a:t>
            </a:r>
            <a:r>
              <a:rPr lang="en-US" sz="1700" b="1" dirty="0">
                <a:latin typeface="Cambria" panose="02040503050406030204" pitchFamily="18" charset="0"/>
              </a:rPr>
              <a:t> Sinokrot</a:t>
            </a:r>
          </a:p>
          <a:p>
            <a:pPr algn="ctr"/>
            <a:r>
              <a:rPr lang="en-US" sz="1700" b="1" dirty="0" err="1">
                <a:latin typeface="Cambria" panose="02040503050406030204" pitchFamily="18" charset="0"/>
              </a:rPr>
              <a:t>Maram</a:t>
            </a:r>
            <a:r>
              <a:rPr lang="en-US" sz="1700" b="1" dirty="0">
                <a:latin typeface="Cambria" panose="02040503050406030204" pitchFamily="18" charset="0"/>
              </a:rPr>
              <a:t> </a:t>
            </a:r>
            <a:r>
              <a:rPr lang="en-US" sz="1700" b="1" dirty="0" err="1">
                <a:latin typeface="Cambria" panose="02040503050406030204" pitchFamily="18" charset="0"/>
              </a:rPr>
              <a:t>Sbitany</a:t>
            </a:r>
            <a:endParaRPr lang="en-US" sz="1700" b="1" dirty="0">
              <a:latin typeface="Cambria" panose="02040503050406030204" pitchFamily="18" charset="0"/>
            </a:endParaRPr>
          </a:p>
          <a:p>
            <a:pPr algn="ctr"/>
            <a:r>
              <a:rPr lang="en-US" sz="1700" b="1" dirty="0">
                <a:latin typeface="Cambria" panose="02040503050406030204" pitchFamily="18" charset="0"/>
              </a:rPr>
              <a:t> </a:t>
            </a:r>
          </a:p>
          <a:p>
            <a:pPr algn="ctr"/>
            <a:r>
              <a:rPr lang="en-US" sz="1700" b="1" dirty="0">
                <a:latin typeface="Cambria" panose="02040503050406030204" pitchFamily="18" charset="0"/>
              </a:rPr>
              <a:t>Supervisor: </a:t>
            </a:r>
          </a:p>
          <a:p>
            <a:pPr algn="ctr"/>
            <a:r>
              <a:rPr lang="en-US" sz="1700" b="1" dirty="0">
                <a:latin typeface="Cambria" panose="02040503050406030204" pitchFamily="18" charset="0"/>
              </a:rPr>
              <a:t>Prof. </a:t>
            </a:r>
            <a:r>
              <a:rPr lang="en-US" sz="1700" b="1" dirty="0" err="1">
                <a:latin typeface="Cambria" panose="02040503050406030204" pitchFamily="18" charset="0"/>
              </a:rPr>
              <a:t>Amer</a:t>
            </a:r>
            <a:r>
              <a:rPr lang="en-US" sz="1700" b="1" dirty="0">
                <a:latin typeface="Cambria" panose="02040503050406030204" pitchFamily="18" charset="0"/>
              </a:rPr>
              <a:t> El-</a:t>
            </a:r>
            <a:r>
              <a:rPr lang="en-US" sz="1700" b="1" dirty="0" err="1">
                <a:latin typeface="Cambria" panose="02040503050406030204" pitchFamily="18" charset="0"/>
              </a:rPr>
              <a:t>Hamouz</a:t>
            </a:r>
            <a:r>
              <a:rPr lang="en-US" sz="1700" b="1" dirty="0">
                <a:latin typeface="Cambria" panose="02040503050406030204" pitchFamily="18" charset="0"/>
              </a:rPr>
              <a:t> </a:t>
            </a:r>
          </a:p>
          <a:p>
            <a:endParaRPr lang="en-US" dirty="0"/>
          </a:p>
        </p:txBody>
      </p:sp>
    </p:spTree>
    <p:extLst>
      <p:ext uri="{BB962C8B-B14F-4D97-AF65-F5344CB8AC3E}">
        <p14:creationId xmlns:p14="http://schemas.microsoft.com/office/powerpoint/2010/main" val="9444991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azardous-waste-management-hierarchy_5121fa09c4a91.jpg"/>
          <p:cNvPicPr>
            <a:picLocks noGrp="1" noChangeAspect="1"/>
          </p:cNvPicPr>
          <p:nvPr>
            <p:ph idx="1"/>
          </p:nvPr>
        </p:nvPicPr>
        <p:blipFill>
          <a:blip r:embed="rId2" cstate="print"/>
          <a:stretch>
            <a:fillRect/>
          </a:stretch>
        </p:blipFill>
        <p:spPr>
          <a:xfrm>
            <a:off x="4010297" y="200297"/>
            <a:ext cx="4404730" cy="6653954"/>
          </a:xfrm>
        </p:spPr>
      </p:pic>
    </p:spTree>
    <p:extLst>
      <p:ext uri="{BB962C8B-B14F-4D97-AF65-F5344CB8AC3E}">
        <p14:creationId xmlns:p14="http://schemas.microsoft.com/office/powerpoint/2010/main" val="181003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Methodology: </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smtClean="0">
                <a:latin typeface="Cambria" panose="02040503050406030204" pitchFamily="18" charset="0"/>
              </a:rPr>
              <a:t>The research is comprised of two major stages. The first stage was to adopt a methodology to identify typical indicators, the second stage is to collect data from different sectors, analyze them and use indicators to denote the level of hazardous waste management of the industry.</a:t>
            </a:r>
          </a:p>
          <a:p>
            <a:pPr algn="just"/>
            <a:r>
              <a:rPr lang="en-US" sz="2000" dirty="0" smtClean="0">
                <a:latin typeface="Cambria" panose="02040503050406030204" pitchFamily="18" charset="0"/>
              </a:rPr>
              <a:t>The methodology has been tested on three sectors in the West Bank; data is collected by interviews and field observations.</a:t>
            </a:r>
          </a:p>
          <a:p>
            <a:pPr algn="just"/>
            <a:r>
              <a:rPr lang="en-US" sz="2000" dirty="0" smtClean="0">
                <a:latin typeface="Cambria" panose="02040503050406030204" pitchFamily="18" charset="0"/>
              </a:rPr>
              <a:t>First, the methodology was tested on the pharmaceutical sector industry using two companies, after indicators refinement then it was applied to other three pharmaceutical companies; In addition two other industrial sectors were chosen, dry cleaning and universities.</a:t>
            </a:r>
            <a:endParaRPr lang="en-US" sz="2000" dirty="0">
              <a:latin typeface="Cambria" panose="02040503050406030204" pitchFamily="18" charset="0"/>
            </a:endParaRPr>
          </a:p>
        </p:txBody>
      </p:sp>
    </p:spTree>
    <p:extLst>
      <p:ext uri="{BB962C8B-B14F-4D97-AF65-F5344CB8AC3E}">
        <p14:creationId xmlns:p14="http://schemas.microsoft.com/office/powerpoint/2010/main" val="1598953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GB" sz="2000" dirty="0" smtClean="0">
                <a:latin typeface="Cambria" panose="02040503050406030204" pitchFamily="18" charset="0"/>
              </a:rPr>
              <a:t>To create the HZW indicators, literature was reviewed and </a:t>
            </a:r>
            <a:r>
              <a:rPr lang="en-US" sz="2000" dirty="0" smtClean="0">
                <a:latin typeface="Cambria" panose="02040503050406030204" pitchFamily="18" charset="0"/>
              </a:rPr>
              <a:t>a number of indicators proposed in other studies were revisited for the suitability of using them in our study. They are shown in figure </a:t>
            </a:r>
            <a:endParaRPr lang="en-US" sz="2000" dirty="0">
              <a:latin typeface="Cambria" panose="02040503050406030204" pitchFamily="18" charset="0"/>
            </a:endParaRPr>
          </a:p>
        </p:txBody>
      </p:sp>
    </p:spTree>
    <p:extLst>
      <p:ext uri="{BB962C8B-B14F-4D97-AF65-F5344CB8AC3E}">
        <p14:creationId xmlns:p14="http://schemas.microsoft.com/office/powerpoint/2010/main" val="33776012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252190"/>
          </a:xfrm>
        </p:spPr>
        <p:txBody>
          <a:bodyPr>
            <a:normAutofit fontScale="90000"/>
          </a:bodyPr>
          <a:lstStyle/>
          <a:p>
            <a:r>
              <a:rPr lang="en-US" dirty="0" smtClean="0"/>
              <a:t>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24890747"/>
              </p:ext>
            </p:extLst>
          </p:nvPr>
        </p:nvGraphicFramePr>
        <p:xfrm>
          <a:off x="2589213" y="623888"/>
          <a:ext cx="8915400" cy="5522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ambria" panose="02040503050406030204" pitchFamily="18" charset="0"/>
              </a:rPr>
              <a:t>Pharmaceutical sector</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just"/>
            <a:r>
              <a:rPr lang="en-US" sz="2000" dirty="0" smtClean="0">
                <a:latin typeface="Cambria" panose="02040503050406030204" pitchFamily="18" charset="0"/>
              </a:rPr>
              <a:t>Hazardous wastes in this sector are classified as </a:t>
            </a:r>
            <a:r>
              <a:rPr lang="en-US" sz="2000" b="1" dirty="0" smtClean="0">
                <a:latin typeface="Cambria" panose="02040503050406030204" pitchFamily="18" charset="0"/>
              </a:rPr>
              <a:t>Y2 and Y3</a:t>
            </a:r>
            <a:r>
              <a:rPr lang="en-US" sz="2000" dirty="0" smtClean="0">
                <a:latin typeface="Cambria" panose="02040503050406030204" pitchFamily="18" charset="0"/>
              </a:rPr>
              <a:t> </a:t>
            </a:r>
            <a:r>
              <a:rPr lang="en-US" sz="2000" dirty="0" smtClean="0">
                <a:latin typeface="Cambria" panose="02040503050406030204" pitchFamily="18" charset="0"/>
              </a:rPr>
              <a:t>of the Basel Convention.</a:t>
            </a:r>
          </a:p>
          <a:p>
            <a:pPr algn="just"/>
            <a:r>
              <a:rPr lang="en-US" sz="2000" dirty="0">
                <a:latin typeface="Cambria" panose="02040503050406030204" pitchFamily="18" charset="0"/>
              </a:rPr>
              <a:t>For privacy and confidentiality, actual names of companies will not be presented and are given imaginary names A to D</a:t>
            </a:r>
            <a:r>
              <a:rPr lang="en-US" sz="2000" dirty="0" smtClean="0">
                <a:latin typeface="Cambria" panose="02040503050406030204" pitchFamily="18" charset="0"/>
              </a:rPr>
              <a:t>.</a:t>
            </a:r>
            <a:endParaRPr lang="en-US" sz="2000" dirty="0">
              <a:latin typeface="Cambria" panose="02040503050406030204" pitchFamily="18" charset="0"/>
            </a:endParaRPr>
          </a:p>
        </p:txBody>
      </p:sp>
    </p:spTree>
    <p:extLst>
      <p:ext uri="{BB962C8B-B14F-4D97-AF65-F5344CB8AC3E}">
        <p14:creationId xmlns:p14="http://schemas.microsoft.com/office/powerpoint/2010/main" val="19909826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6157053"/>
              </p:ext>
            </p:extLst>
          </p:nvPr>
        </p:nvGraphicFramePr>
        <p:xfrm>
          <a:off x="2589213" y="1481070"/>
          <a:ext cx="8459787" cy="44307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198842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Input and output indicators:</a:t>
            </a:r>
            <a:endParaRPr lang="en-US" dirty="0">
              <a:latin typeface="Cambria" panose="020405030504060302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24704175"/>
              </p:ext>
            </p:extLst>
          </p:nvPr>
        </p:nvGraphicFramePr>
        <p:xfrm>
          <a:off x="3189824" y="2352364"/>
          <a:ext cx="7186075" cy="2498863"/>
        </p:xfrm>
        <a:graphic>
          <a:graphicData uri="http://schemas.openxmlformats.org/drawingml/2006/table">
            <a:tbl>
              <a:tblPr firstRow="1" firstCol="1" bandRow="1">
                <a:tableStyleId>{5C22544A-7EE6-4342-B048-85BDC9FD1C3A}</a:tableStyleId>
              </a:tblPr>
              <a:tblGrid>
                <a:gridCol w="1748492"/>
                <a:gridCol w="1310993"/>
                <a:gridCol w="1383034"/>
                <a:gridCol w="1383034"/>
                <a:gridCol w="1360522"/>
              </a:tblGrid>
              <a:tr h="343293">
                <a:tc>
                  <a:txBody>
                    <a:bodyPr/>
                    <a:lstStyle/>
                    <a:p>
                      <a:pPr marL="0" marR="0" algn="ctr">
                        <a:lnSpc>
                          <a:spcPct val="150000"/>
                        </a:lnSpc>
                        <a:spcBef>
                          <a:spcPts val="0"/>
                        </a:spcBef>
                        <a:spcAft>
                          <a:spcPts val="0"/>
                        </a:spcAft>
                      </a:pPr>
                      <a:r>
                        <a:rPr lang="en-US" sz="1200" dirty="0">
                          <a:effectLst/>
                          <a:latin typeface="Cambria" panose="02040503050406030204" pitchFamily="18" charset="0"/>
                        </a:rPr>
                        <a:t> </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(A)</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(B)</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(C)</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(D)</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810126">
                <a:tc>
                  <a:txBody>
                    <a:bodyPr/>
                    <a:lstStyle/>
                    <a:p>
                      <a:pPr marL="0" marR="0">
                        <a:lnSpc>
                          <a:spcPct val="107000"/>
                        </a:lnSpc>
                        <a:spcBef>
                          <a:spcPts val="0"/>
                        </a:spcBef>
                        <a:spcAft>
                          <a:spcPts val="0"/>
                        </a:spcAft>
                      </a:pPr>
                      <a:r>
                        <a:rPr lang="en-US" sz="1200">
                          <a:effectLst/>
                          <a:latin typeface="Cambria" panose="02040503050406030204" pitchFamily="18" charset="0"/>
                        </a:rPr>
                        <a:t>Total materials that bought by the company </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186,286 Kg</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810126">
                <a:tc>
                  <a:txBody>
                    <a:bodyPr/>
                    <a:lstStyle/>
                    <a:p>
                      <a:pPr marL="0" marR="0">
                        <a:lnSpc>
                          <a:spcPct val="107000"/>
                        </a:lnSpc>
                        <a:spcBef>
                          <a:spcPts val="0"/>
                        </a:spcBef>
                        <a:spcAft>
                          <a:spcPts val="0"/>
                        </a:spcAft>
                      </a:pPr>
                      <a:r>
                        <a:rPr lang="en-US" sz="1200">
                          <a:effectLst/>
                          <a:latin typeface="Cambria" panose="02040503050406030204" pitchFamily="18" charset="0"/>
                        </a:rPr>
                        <a:t>Imports of hazardous materials </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11,450 Kg</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7000 kg</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535318">
                <a:tc>
                  <a:txBody>
                    <a:bodyPr/>
                    <a:lstStyle/>
                    <a:p>
                      <a:pPr marL="0" marR="0">
                        <a:lnSpc>
                          <a:spcPct val="107000"/>
                        </a:lnSpc>
                        <a:spcBef>
                          <a:spcPts val="0"/>
                        </a:spcBef>
                        <a:spcAft>
                          <a:spcPts val="0"/>
                        </a:spcAft>
                      </a:pPr>
                      <a:r>
                        <a:rPr lang="en-US" sz="1200">
                          <a:effectLst/>
                          <a:latin typeface="Cambria" panose="02040503050406030204" pitchFamily="18" charset="0"/>
                        </a:rPr>
                        <a:t>Total hazardous waste </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Cambria" panose="02040503050406030204" pitchFamily="18" charset="0"/>
                        </a:rPr>
                        <a:t>120 Kg</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Cambria" panose="02040503050406030204" pitchFamily="18" charset="0"/>
                        </a:rPr>
                        <a:t>10488 kg</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38926.81 kg</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608843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Technological indicators:</a:t>
            </a:r>
            <a:endParaRPr lang="en-US" dirty="0">
              <a:latin typeface="Cambria" panose="020405030504060302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86984411"/>
              </p:ext>
            </p:extLst>
          </p:nvPr>
        </p:nvGraphicFramePr>
        <p:xfrm>
          <a:off x="3605805" y="2434106"/>
          <a:ext cx="6885925" cy="2472745"/>
        </p:xfrm>
        <a:graphic>
          <a:graphicData uri="http://schemas.openxmlformats.org/drawingml/2006/table">
            <a:tbl>
              <a:tblPr firstRow="1" firstCol="1" bandRow="1">
                <a:tableStyleId>{5C22544A-7EE6-4342-B048-85BDC9FD1C3A}</a:tableStyleId>
              </a:tblPr>
              <a:tblGrid>
                <a:gridCol w="1382343"/>
                <a:gridCol w="1379395"/>
                <a:gridCol w="1378659"/>
                <a:gridCol w="1376448"/>
                <a:gridCol w="1369080"/>
              </a:tblGrid>
              <a:tr h="489061">
                <a:tc gridSpan="5">
                  <a:txBody>
                    <a:bodyPr/>
                    <a:lstStyle/>
                    <a:p>
                      <a:pPr marL="0" marR="0">
                        <a:lnSpc>
                          <a:spcPct val="150000"/>
                        </a:lnSpc>
                        <a:spcBef>
                          <a:spcPts val="0"/>
                        </a:spcBef>
                        <a:spcAft>
                          <a:spcPts val="0"/>
                        </a:spcAft>
                        <a:tabLst>
                          <a:tab pos="1228725" algn="l"/>
                        </a:tabLst>
                      </a:pPr>
                      <a:r>
                        <a:rPr lang="en-US" sz="1200" dirty="0">
                          <a:effectLst/>
                          <a:latin typeface="Cambria" panose="02040503050406030204" pitchFamily="18" charset="0"/>
                        </a:rPr>
                        <a:t>The origin of machines </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9781">
                <a:tc>
                  <a:txBody>
                    <a:bodyPr/>
                    <a:lstStyle/>
                    <a:p>
                      <a:pPr marL="0" marR="0" algn="just">
                        <a:lnSpc>
                          <a:spcPct val="150000"/>
                        </a:lnSpc>
                        <a:spcBef>
                          <a:spcPts val="0"/>
                        </a:spcBef>
                        <a:spcAft>
                          <a:spcPts val="0"/>
                        </a:spcAft>
                      </a:pPr>
                      <a:r>
                        <a:rPr lang="en-US" sz="1200">
                          <a:effectLst/>
                          <a:latin typeface="Cambria" panose="02040503050406030204" pitchFamily="18" charset="0"/>
                        </a:rPr>
                        <a:t> </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A</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B</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C</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D</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1613903">
                <a:tc>
                  <a:txBody>
                    <a:bodyPr/>
                    <a:lstStyle/>
                    <a:p>
                      <a:pPr marL="0" marR="0">
                        <a:lnSpc>
                          <a:spcPct val="150000"/>
                        </a:lnSpc>
                        <a:spcBef>
                          <a:spcPts val="0"/>
                        </a:spcBef>
                        <a:spcAft>
                          <a:spcPts val="0"/>
                        </a:spcAft>
                      </a:pPr>
                      <a:r>
                        <a:rPr lang="en-US" sz="1200">
                          <a:effectLst/>
                          <a:latin typeface="Cambria" panose="02040503050406030204" pitchFamily="18" charset="0"/>
                        </a:rPr>
                        <a:t>The origin of machines </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Cambria" panose="02040503050406030204" pitchFamily="18" charset="0"/>
                        </a:rPr>
                        <a:t>Germany and Taiwan </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effectLst/>
                          <a:latin typeface="Cambria" panose="02040503050406030204" pitchFamily="18" charset="0"/>
                        </a:rPr>
                        <a:t>Germany, Italy, India and China  </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Cambria" panose="02040503050406030204" pitchFamily="18" charset="0"/>
                        </a:rPr>
                        <a:t>Germany, Taiwan and India</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effectLst/>
                          <a:latin typeface="Cambria" panose="02040503050406030204" pitchFamily="18" charset="0"/>
                        </a:rPr>
                        <a:t>Germany, India, China, France and Italy</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644945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1036234"/>
            <a:ext cx="8911687" cy="1280890"/>
          </a:xfrm>
        </p:spPr>
        <p:txBody>
          <a:bodyPr>
            <a:normAutofit fontScale="90000"/>
          </a:bodyPr>
          <a:lstStyle/>
          <a:p>
            <a:pPr marL="571500" indent="-571500">
              <a:buFont typeface="Arial" panose="020B0604020202020204" pitchFamily="34" charset="0"/>
              <a:buChar char="•"/>
            </a:pPr>
            <a:r>
              <a:rPr lang="en-US" sz="4000" dirty="0">
                <a:latin typeface="Cambria" panose="02040503050406030204" pitchFamily="18" charset="0"/>
              </a:rPr>
              <a:t>S</a:t>
            </a:r>
            <a:r>
              <a:rPr lang="en-US" sz="4000" dirty="0" smtClean="0">
                <a:latin typeface="Cambria" panose="02040503050406030204" pitchFamily="18" charset="0"/>
              </a:rPr>
              <a:t>torage</a:t>
            </a:r>
            <a:r>
              <a:rPr lang="en-US" dirty="0" smtClean="0">
                <a:latin typeface="Cambria" panose="02040503050406030204" pitchFamily="18" charset="0"/>
              </a:rPr>
              <a:t> </a:t>
            </a:r>
            <a:r>
              <a:rPr lang="en-US" sz="4000" dirty="0" smtClean="0">
                <a:latin typeface="Cambria" panose="02040503050406030204" pitchFamily="18" charset="0"/>
              </a:rPr>
              <a:t>indicators</a:t>
            </a:r>
            <a:r>
              <a:rPr lang="en-US" dirty="0" smtClean="0"/>
              <a:t/>
            </a:r>
            <a:br>
              <a:rPr lang="en-US" dirty="0" smtClean="0"/>
            </a:br>
            <a:r>
              <a:rPr lang="en-US" dirty="0"/>
              <a:t/>
            </a:r>
            <a:br>
              <a:rPr lang="en-US" dirty="0"/>
            </a:br>
            <a:r>
              <a:rPr lang="en-US" dirty="0" smtClean="0"/>
              <a:t/>
            </a:r>
            <a:br>
              <a:rPr lang="en-US" dirty="0" smtClean="0"/>
            </a:br>
            <a:endParaRPr lang="en-US" dirty="0"/>
          </a:p>
        </p:txBody>
      </p:sp>
      <p:sp>
        <p:nvSpPr>
          <p:cNvPr id="4" name="Title 1"/>
          <p:cNvSpPr txBox="1">
            <a:spLocks/>
          </p:cNvSpPr>
          <p:nvPr/>
        </p:nvSpPr>
        <p:spPr>
          <a:xfrm>
            <a:off x="2592924" y="2785614"/>
            <a:ext cx="8911687" cy="1280890"/>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71500" indent="-571500">
              <a:buFont typeface="Arial" panose="020B0604020202020204" pitchFamily="34" charset="0"/>
              <a:buChar char="•"/>
            </a:pPr>
            <a:r>
              <a:rPr lang="en-US" dirty="0" smtClean="0">
                <a:latin typeface="Cambria" panose="02040503050406030204" pitchFamily="18" charset="0"/>
              </a:rPr>
              <a:t>Environmental indicators</a:t>
            </a:r>
            <a:endParaRPr lang="en-US" dirty="0">
              <a:latin typeface="Cambria" panose="02040503050406030204" pitchFamily="18" charset="0"/>
            </a:endParaRPr>
          </a:p>
        </p:txBody>
      </p:sp>
    </p:spTree>
    <p:extLst>
      <p:ext uri="{BB962C8B-B14F-4D97-AF65-F5344CB8AC3E}">
        <p14:creationId xmlns:p14="http://schemas.microsoft.com/office/powerpoint/2010/main" val="25057987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ambria" panose="02040503050406030204" pitchFamily="18" charset="0"/>
              </a:rPr>
              <a:t>Water and wastewater</a:t>
            </a:r>
            <a:endParaRPr lang="en-US" dirty="0">
              <a:latin typeface="Cambria" panose="020405030504060302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88164661"/>
              </p:ext>
            </p:extLst>
          </p:nvPr>
        </p:nvGraphicFramePr>
        <p:xfrm>
          <a:off x="2592924" y="2021985"/>
          <a:ext cx="8265575" cy="3560830"/>
        </p:xfrm>
        <a:graphic>
          <a:graphicData uri="http://schemas.openxmlformats.org/drawingml/2006/table">
            <a:tbl>
              <a:tblPr firstRow="1" firstCol="1" bandRow="1">
                <a:tableStyleId>{5C22544A-7EE6-4342-B048-85BDC9FD1C3A}</a:tableStyleId>
              </a:tblPr>
              <a:tblGrid>
                <a:gridCol w="1788819"/>
                <a:gridCol w="1895907"/>
                <a:gridCol w="1630326"/>
                <a:gridCol w="1535232"/>
                <a:gridCol w="1415291"/>
              </a:tblGrid>
              <a:tr h="479915">
                <a:tc gridSpan="5">
                  <a:txBody>
                    <a:bodyPr/>
                    <a:lstStyle/>
                    <a:p>
                      <a:pPr marL="0" marR="0">
                        <a:lnSpc>
                          <a:spcPct val="150000"/>
                        </a:lnSpc>
                        <a:spcBef>
                          <a:spcPts val="0"/>
                        </a:spcBef>
                        <a:spcAft>
                          <a:spcPts val="0"/>
                        </a:spcAft>
                      </a:pPr>
                      <a:r>
                        <a:rPr lang="en-US" sz="1400" dirty="0">
                          <a:effectLst/>
                          <a:latin typeface="Cambria" panose="02040503050406030204" pitchFamily="18" charset="0"/>
                        </a:rPr>
                        <a:t>Water system</a:t>
                      </a:r>
                      <a:endParaRPr lang="en-US" sz="14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7384">
                <a:tc>
                  <a:txBody>
                    <a:bodyPr/>
                    <a:lstStyle/>
                    <a:p>
                      <a:pPr marL="0" marR="0" algn="just">
                        <a:lnSpc>
                          <a:spcPct val="150000"/>
                        </a:lnSpc>
                        <a:spcBef>
                          <a:spcPts val="0"/>
                        </a:spcBef>
                        <a:spcAft>
                          <a:spcPts val="0"/>
                        </a:spcAft>
                      </a:pPr>
                      <a:r>
                        <a:rPr lang="en-US" sz="1200">
                          <a:effectLst/>
                          <a:latin typeface="Cambria" panose="02040503050406030204" pitchFamily="18" charset="0"/>
                        </a:rPr>
                        <a:t> </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(A)</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(B)</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(C)</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a:effectLst/>
                          <a:latin typeface="Cambria" panose="02040503050406030204" pitchFamily="18" charset="0"/>
                        </a:rPr>
                        <a:t>Company (D)</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669565">
                <a:tc>
                  <a:txBody>
                    <a:bodyPr/>
                    <a:lstStyle/>
                    <a:p>
                      <a:pPr marL="0" marR="0">
                        <a:lnSpc>
                          <a:spcPct val="150000"/>
                        </a:lnSpc>
                        <a:spcBef>
                          <a:spcPts val="0"/>
                        </a:spcBef>
                        <a:spcAft>
                          <a:spcPts val="0"/>
                        </a:spcAft>
                      </a:pPr>
                      <a:r>
                        <a:rPr lang="en-US" sz="1200">
                          <a:effectLst/>
                          <a:latin typeface="Cambria" panose="02040503050406030204" pitchFamily="18" charset="0"/>
                        </a:rPr>
                        <a:t>Water consumed (m</a:t>
                      </a:r>
                      <a:r>
                        <a:rPr lang="en-US" sz="1200" baseline="30000">
                          <a:effectLst/>
                          <a:latin typeface="Cambria" panose="02040503050406030204" pitchFamily="18" charset="0"/>
                        </a:rPr>
                        <a:t>3</a:t>
                      </a:r>
                      <a:r>
                        <a:rPr lang="en-US" sz="1200">
                          <a:effectLst/>
                          <a:latin typeface="Cambria" panose="02040503050406030204" pitchFamily="18" charset="0"/>
                        </a:rPr>
                        <a:t>/year).</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50000"/>
                        </a:lnSpc>
                        <a:spcBef>
                          <a:spcPts val="0"/>
                        </a:spcBef>
                        <a:spcAft>
                          <a:spcPts val="0"/>
                        </a:spcAft>
                      </a:pPr>
                      <a:r>
                        <a:rPr lang="en-US" sz="1400">
                          <a:effectLst/>
                          <a:latin typeface="Cambria" panose="02040503050406030204" pitchFamily="18" charset="0"/>
                        </a:rPr>
                        <a:t>6000 (m</a:t>
                      </a:r>
                      <a:r>
                        <a:rPr lang="en-US" sz="1400" baseline="30000">
                          <a:effectLst/>
                          <a:latin typeface="Cambria" panose="02040503050406030204" pitchFamily="18" charset="0"/>
                        </a:rPr>
                        <a:t>3</a:t>
                      </a:r>
                      <a:r>
                        <a:rPr lang="en-US" sz="1400">
                          <a:effectLst/>
                          <a:latin typeface="Cambria" panose="02040503050406030204" pitchFamily="18" charset="0"/>
                        </a:rPr>
                        <a:t>/year)</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7000 (m</a:t>
                      </a:r>
                      <a:r>
                        <a:rPr lang="en-US" sz="1400" baseline="30000">
                          <a:effectLst/>
                          <a:latin typeface="Cambria" panose="02040503050406030204" pitchFamily="18" charset="0"/>
                        </a:rPr>
                        <a:t>3</a:t>
                      </a:r>
                      <a:r>
                        <a:rPr lang="en-US" sz="1400">
                          <a:effectLst/>
                          <a:latin typeface="Cambria" panose="02040503050406030204" pitchFamily="18" charset="0"/>
                        </a:rPr>
                        <a:t>/year)</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7440 (m</a:t>
                      </a:r>
                      <a:r>
                        <a:rPr lang="en-US" sz="1400" baseline="30000">
                          <a:effectLst/>
                          <a:latin typeface="Cambria" panose="02040503050406030204" pitchFamily="18" charset="0"/>
                        </a:rPr>
                        <a:t>3</a:t>
                      </a:r>
                      <a:r>
                        <a:rPr lang="en-US" sz="1400">
                          <a:effectLst/>
                          <a:latin typeface="Cambria" panose="02040503050406030204" pitchFamily="18" charset="0"/>
                        </a:rPr>
                        <a:t>/year)</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6552 (m</a:t>
                      </a:r>
                      <a:r>
                        <a:rPr lang="en-US" sz="1400" baseline="30000">
                          <a:effectLst/>
                          <a:latin typeface="Cambria" panose="02040503050406030204" pitchFamily="18" charset="0"/>
                        </a:rPr>
                        <a:t>3</a:t>
                      </a:r>
                      <a:r>
                        <a:rPr lang="en-US" sz="1400">
                          <a:effectLst/>
                          <a:latin typeface="Cambria" panose="02040503050406030204" pitchFamily="18" charset="0"/>
                        </a:rPr>
                        <a:t>/year)</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707428">
                <a:tc>
                  <a:txBody>
                    <a:bodyPr/>
                    <a:lstStyle/>
                    <a:p>
                      <a:pPr marL="0" marR="0">
                        <a:lnSpc>
                          <a:spcPct val="150000"/>
                        </a:lnSpc>
                        <a:spcBef>
                          <a:spcPts val="0"/>
                        </a:spcBef>
                        <a:spcAft>
                          <a:spcPts val="0"/>
                        </a:spcAft>
                      </a:pPr>
                      <a:r>
                        <a:rPr lang="en-US" sz="1200" dirty="0">
                          <a:effectLst/>
                          <a:latin typeface="Cambria" panose="02040503050406030204" pitchFamily="18" charset="0"/>
                        </a:rPr>
                        <a:t>The usage of treated water </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50000"/>
                        </a:lnSpc>
                        <a:spcBef>
                          <a:spcPts val="0"/>
                        </a:spcBef>
                        <a:spcAft>
                          <a:spcPts val="0"/>
                        </a:spcAft>
                      </a:pPr>
                      <a:r>
                        <a:rPr lang="en-US" sz="1400">
                          <a:effectLst/>
                          <a:latin typeface="Cambria" panose="02040503050406030204" pitchFamily="18" charset="0"/>
                        </a:rPr>
                        <a:t>*</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In production and other uses.</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a:effectLst/>
                          <a:latin typeface="Cambria" panose="02040503050406030204" pitchFamily="18" charset="0"/>
                        </a:rPr>
                        <a:t>*</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1146538">
                <a:tc>
                  <a:txBody>
                    <a:bodyPr/>
                    <a:lstStyle/>
                    <a:p>
                      <a:pPr marL="0" marR="0">
                        <a:lnSpc>
                          <a:spcPct val="150000"/>
                        </a:lnSpc>
                        <a:spcBef>
                          <a:spcPts val="0"/>
                        </a:spcBef>
                        <a:spcAft>
                          <a:spcPts val="0"/>
                        </a:spcAft>
                      </a:pPr>
                      <a:r>
                        <a:rPr lang="en-US" sz="1200" dirty="0">
                          <a:effectLst/>
                          <a:latin typeface="Cambria" panose="02040503050406030204" pitchFamily="18" charset="0"/>
                        </a:rPr>
                        <a:t>Water consumed / hazardous waste generated (m3/kg)</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Cambria" panose="02040503050406030204" pitchFamily="18" charset="0"/>
                        </a:rPr>
                        <a:t>50 m3/kg</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effectLst/>
                          <a:latin typeface="Cambria" panose="02040503050406030204" pitchFamily="18" charset="0"/>
                        </a:rPr>
                        <a:t>0.071 m3/kg</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0.153 m3/kg</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50622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latin typeface="Cambria" panose="02040503050406030204" pitchFamily="18" charset="0"/>
              </a:rPr>
              <a:t/>
            </a:r>
            <a:br>
              <a:rPr lang="en-US" sz="4000" dirty="0" smtClean="0">
                <a:latin typeface="Cambria" panose="02040503050406030204" pitchFamily="18" charset="0"/>
              </a:rPr>
            </a:br>
            <a:r>
              <a:rPr lang="en-US" sz="4000" dirty="0" smtClean="0">
                <a:latin typeface="Cambria" panose="02040503050406030204" pitchFamily="18" charset="0"/>
              </a:rPr>
              <a:t>Outlines</a:t>
            </a:r>
            <a:r>
              <a:rPr lang="en-US" sz="4000" dirty="0" smtClean="0">
                <a:latin typeface="Cambria" panose="02040503050406030204" pitchFamily="18" charset="0"/>
              </a:rPr>
              <a:t>: </a:t>
            </a:r>
            <a:endParaRPr lang="en-US" sz="4000" dirty="0">
              <a:latin typeface="Cambria" panose="02040503050406030204" pitchFamily="18" charset="0"/>
            </a:endParaRPr>
          </a:p>
        </p:txBody>
      </p:sp>
      <p:sp>
        <p:nvSpPr>
          <p:cNvPr id="3" name="Content Placeholder 2"/>
          <p:cNvSpPr>
            <a:spLocks noGrp="1"/>
          </p:cNvSpPr>
          <p:nvPr>
            <p:ph idx="1"/>
          </p:nvPr>
        </p:nvSpPr>
        <p:spPr/>
        <p:txBody>
          <a:bodyPr/>
          <a:lstStyle/>
          <a:p>
            <a:endParaRPr lang="en-US" sz="2000" b="1" dirty="0" smtClean="0">
              <a:latin typeface="Cambria" panose="02040503050406030204" pitchFamily="18" charset="0"/>
            </a:endParaRPr>
          </a:p>
          <a:p>
            <a:r>
              <a:rPr lang="en-US" sz="2000" b="1" dirty="0" smtClean="0">
                <a:latin typeface="Cambria" panose="02040503050406030204" pitchFamily="18" charset="0"/>
              </a:rPr>
              <a:t>Introduction</a:t>
            </a:r>
          </a:p>
          <a:p>
            <a:r>
              <a:rPr lang="en-US" sz="2000" b="1" dirty="0" smtClean="0">
                <a:latin typeface="Cambria" panose="02040503050406030204" pitchFamily="18" charset="0"/>
              </a:rPr>
              <a:t>Standards and constrains.</a:t>
            </a:r>
          </a:p>
          <a:p>
            <a:r>
              <a:rPr lang="en-US" sz="2000" b="1" dirty="0" smtClean="0">
                <a:latin typeface="Cambria" panose="02040503050406030204" pitchFamily="18" charset="0"/>
              </a:rPr>
              <a:t>Literature review.</a:t>
            </a:r>
          </a:p>
          <a:p>
            <a:r>
              <a:rPr lang="en-US" sz="2000" b="1" dirty="0" smtClean="0">
                <a:latin typeface="Cambria" panose="02040503050406030204" pitchFamily="18" charset="0"/>
              </a:rPr>
              <a:t>Methodology </a:t>
            </a:r>
          </a:p>
          <a:p>
            <a:r>
              <a:rPr lang="en-US" sz="2000" b="1" dirty="0" smtClean="0">
                <a:latin typeface="Cambria" panose="02040503050406030204" pitchFamily="18" charset="0"/>
              </a:rPr>
              <a:t>Results and Discussion </a:t>
            </a:r>
          </a:p>
          <a:p>
            <a:r>
              <a:rPr lang="en-US" sz="2000" b="1" dirty="0" smtClean="0">
                <a:latin typeface="Cambria" panose="02040503050406030204" pitchFamily="18" charset="0"/>
              </a:rPr>
              <a:t>Conclusions </a:t>
            </a:r>
          </a:p>
          <a:p>
            <a:r>
              <a:rPr lang="en-US" sz="2000" b="1" dirty="0" smtClean="0">
                <a:latin typeface="Cambria" panose="02040503050406030204" pitchFamily="18" charset="0"/>
              </a:rPr>
              <a:t>Recommendations. </a:t>
            </a:r>
          </a:p>
          <a:p>
            <a:endParaRPr lang="en-US" dirty="0" smtClean="0"/>
          </a:p>
          <a:p>
            <a:endParaRPr lang="en-US" dirty="0"/>
          </a:p>
        </p:txBody>
      </p:sp>
    </p:spTree>
    <p:extLst>
      <p:ext uri="{BB962C8B-B14F-4D97-AF65-F5344CB8AC3E}">
        <p14:creationId xmlns:p14="http://schemas.microsoft.com/office/powerpoint/2010/main" val="12532182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15790"/>
          </a:xfrm>
        </p:spPr>
        <p:txBody>
          <a:bodyPr/>
          <a:lstStyle/>
          <a:p>
            <a:r>
              <a:rPr lang="en-US" dirty="0" smtClean="0">
                <a:latin typeface="Cambria" panose="02040503050406030204" pitchFamily="18" charset="0"/>
              </a:rPr>
              <a:t>Emissions-waste indicators:</a:t>
            </a:r>
            <a:endParaRPr lang="en-US" dirty="0">
              <a:latin typeface="Cambria" panose="020405030504060302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87640542"/>
              </p:ext>
            </p:extLst>
          </p:nvPr>
        </p:nvGraphicFramePr>
        <p:xfrm>
          <a:off x="3202521" y="2235200"/>
          <a:ext cx="7554378" cy="3144756"/>
        </p:xfrm>
        <a:graphic>
          <a:graphicData uri="http://schemas.openxmlformats.org/drawingml/2006/table">
            <a:tbl>
              <a:tblPr firstRow="1" firstCol="1" bandRow="1">
                <a:tableStyleId>{5C22544A-7EE6-4342-B048-85BDC9FD1C3A}</a:tableStyleId>
              </a:tblPr>
              <a:tblGrid>
                <a:gridCol w="1259063"/>
                <a:gridCol w="1259063"/>
                <a:gridCol w="1259063"/>
                <a:gridCol w="1259063"/>
                <a:gridCol w="1259063"/>
                <a:gridCol w="1259063"/>
              </a:tblGrid>
              <a:tr h="544641">
                <a:tc gridSpan="3">
                  <a:txBody>
                    <a:bodyPr/>
                    <a:lstStyle/>
                    <a:p>
                      <a:pPr marL="0" marR="0" algn="ctr">
                        <a:lnSpc>
                          <a:spcPct val="107000"/>
                        </a:lnSpc>
                        <a:spcBef>
                          <a:spcPts val="0"/>
                        </a:spcBef>
                        <a:spcAft>
                          <a:spcPts val="0"/>
                        </a:spcAft>
                      </a:pPr>
                      <a:r>
                        <a:rPr lang="en-US" sz="1200" dirty="0">
                          <a:effectLst/>
                          <a:latin typeface="Cambria" panose="02040503050406030204" pitchFamily="18" charset="0"/>
                        </a:rPr>
                        <a:t> </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200">
                          <a:effectLst/>
                          <a:latin typeface="Cambria" panose="02040503050406030204" pitchFamily="18" charset="0"/>
                        </a:rPr>
                        <a:t>Company A</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07000"/>
                        </a:lnSpc>
                        <a:spcBef>
                          <a:spcPts val="0"/>
                        </a:spcBef>
                        <a:spcAft>
                          <a:spcPts val="0"/>
                        </a:spcAft>
                      </a:pPr>
                      <a:r>
                        <a:rPr lang="en-US" sz="1200">
                          <a:effectLst/>
                          <a:latin typeface="Cambria" panose="02040503050406030204" pitchFamily="18" charset="0"/>
                        </a:rPr>
                        <a:t>Company B</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07000"/>
                        </a:lnSpc>
                        <a:spcBef>
                          <a:spcPts val="0"/>
                        </a:spcBef>
                        <a:spcAft>
                          <a:spcPts val="0"/>
                        </a:spcAft>
                      </a:pPr>
                      <a:r>
                        <a:rPr lang="en-US" sz="1200">
                          <a:effectLst/>
                          <a:latin typeface="Cambria" panose="02040503050406030204" pitchFamily="18" charset="0"/>
                        </a:rPr>
                        <a:t>Company D</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907372">
                <a:tc>
                  <a:txBody>
                    <a:bodyPr/>
                    <a:lstStyle/>
                    <a:p>
                      <a:pPr marL="0" marR="0">
                        <a:lnSpc>
                          <a:spcPct val="107000"/>
                        </a:lnSpc>
                        <a:spcBef>
                          <a:spcPts val="0"/>
                        </a:spcBef>
                        <a:spcAft>
                          <a:spcPts val="0"/>
                        </a:spcAft>
                      </a:pPr>
                      <a:r>
                        <a:rPr lang="en-US" sz="1200">
                          <a:effectLst/>
                          <a:latin typeface="Cambria" panose="02040503050406030204" pitchFamily="18" charset="0"/>
                        </a:rPr>
                        <a:t>Measured gas</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07000"/>
                        </a:lnSpc>
                        <a:spcBef>
                          <a:spcPts val="0"/>
                        </a:spcBef>
                        <a:spcAft>
                          <a:spcPts val="0"/>
                        </a:spcAft>
                      </a:pPr>
                      <a:r>
                        <a:rPr lang="en-US" sz="1200">
                          <a:effectLst/>
                          <a:latin typeface="Cambria" panose="02040503050406030204" pitchFamily="18" charset="0"/>
                        </a:rPr>
                        <a:t>Maximum allowed(ppm)</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latin typeface="Cambria" panose="02040503050406030204" pitchFamily="18" charset="0"/>
                        </a:rPr>
                        <a:t>Expected values(ppm)</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latin typeface="Cambria" panose="02040503050406030204" pitchFamily="18" charset="0"/>
                        </a:rPr>
                        <a:t>Measured values(ppm)</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Measured values(ppm)</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Measured values(ppm)</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574051">
                <a:tc>
                  <a:txBody>
                    <a:bodyPr/>
                    <a:lstStyle/>
                    <a:p>
                      <a:pPr marL="0" marR="0">
                        <a:lnSpc>
                          <a:spcPct val="107000"/>
                        </a:lnSpc>
                        <a:spcBef>
                          <a:spcPts val="0"/>
                        </a:spcBef>
                        <a:spcAft>
                          <a:spcPts val="0"/>
                        </a:spcAft>
                      </a:pPr>
                      <a:r>
                        <a:rPr lang="en-US" sz="1200">
                          <a:effectLst/>
                          <a:latin typeface="Cambria" panose="02040503050406030204" pitchFamily="18" charset="0"/>
                        </a:rPr>
                        <a:t>SO</a:t>
                      </a:r>
                      <a:r>
                        <a:rPr lang="en-US" sz="1200" baseline="-25000">
                          <a:effectLst/>
                          <a:latin typeface="Cambria" panose="02040503050406030204" pitchFamily="18" charset="0"/>
                        </a:rPr>
                        <a:t>2</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07000"/>
                        </a:lnSpc>
                        <a:spcBef>
                          <a:spcPts val="0"/>
                        </a:spcBef>
                        <a:spcAft>
                          <a:spcPts val="0"/>
                        </a:spcAft>
                      </a:pPr>
                      <a:r>
                        <a:rPr lang="en-US" sz="1200" dirty="0" smtClean="0">
                          <a:effectLst/>
                          <a:latin typeface="Cambria" panose="02040503050406030204" pitchFamily="18" charset="0"/>
                        </a:rPr>
                        <a:t>20</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1146</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0</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0</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0</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544641">
                <a:tc>
                  <a:txBody>
                    <a:bodyPr/>
                    <a:lstStyle/>
                    <a:p>
                      <a:pPr marL="0" marR="0">
                        <a:lnSpc>
                          <a:spcPct val="107000"/>
                        </a:lnSpc>
                        <a:spcBef>
                          <a:spcPts val="0"/>
                        </a:spcBef>
                        <a:spcAft>
                          <a:spcPts val="0"/>
                        </a:spcAft>
                      </a:pPr>
                      <a:r>
                        <a:rPr lang="en-US" sz="1200">
                          <a:effectLst/>
                          <a:latin typeface="Cambria" panose="02040503050406030204" pitchFamily="18" charset="0"/>
                        </a:rPr>
                        <a:t>CO</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07000"/>
                        </a:lnSpc>
                        <a:spcBef>
                          <a:spcPts val="0"/>
                        </a:spcBef>
                        <a:spcAft>
                          <a:spcPts val="0"/>
                        </a:spcAft>
                      </a:pPr>
                      <a:r>
                        <a:rPr lang="en-US" sz="1200" dirty="0" smtClean="0">
                          <a:effectLst/>
                          <a:latin typeface="Cambria" panose="02040503050406030204" pitchFamily="18" charset="0"/>
                        </a:rPr>
                        <a:t>200</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436</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65</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0</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latin typeface="Cambria" panose="02040503050406030204" pitchFamily="18" charset="0"/>
                        </a:rPr>
                        <a:t>58.26</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574051">
                <a:tc>
                  <a:txBody>
                    <a:bodyPr/>
                    <a:lstStyle/>
                    <a:p>
                      <a:pPr marL="0" marR="0">
                        <a:lnSpc>
                          <a:spcPct val="107000"/>
                        </a:lnSpc>
                        <a:spcBef>
                          <a:spcPts val="0"/>
                        </a:spcBef>
                        <a:spcAft>
                          <a:spcPts val="0"/>
                        </a:spcAft>
                      </a:pPr>
                      <a:r>
                        <a:rPr lang="en-US" sz="1200">
                          <a:effectLst/>
                          <a:latin typeface="Cambria" panose="02040503050406030204" pitchFamily="18" charset="0"/>
                        </a:rPr>
                        <a:t>NO</a:t>
                      </a:r>
                      <a:r>
                        <a:rPr lang="en-US" sz="1200" baseline="-25000">
                          <a:effectLst/>
                          <a:latin typeface="Cambria" panose="02040503050406030204" pitchFamily="18" charset="0"/>
                        </a:rPr>
                        <a:t>x</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smtClean="0">
                          <a:effectLst/>
                          <a:latin typeface="Cambria" panose="02040503050406030204" pitchFamily="18" charset="0"/>
                        </a:rPr>
                        <a:t>200</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Cambria" panose="02040503050406030204" pitchFamily="18" charset="0"/>
                        </a:rPr>
                        <a:t>326</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Cambria" panose="02040503050406030204" pitchFamily="18" charset="0"/>
                        </a:rPr>
                        <a:t>55.6</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Cambria" panose="02040503050406030204" pitchFamily="18" charset="0"/>
                        </a:rPr>
                        <a:t>53.64</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Cambria" panose="02040503050406030204" pitchFamily="18" charset="0"/>
                        </a:rPr>
                        <a:t>10.1</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420586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
            </a:r>
            <a:br>
              <a:rPr lang="en-US" dirty="0" smtClean="0">
                <a:latin typeface="Cambria" panose="02040503050406030204" pitchFamily="18" charset="0"/>
              </a:rPr>
            </a:br>
            <a:r>
              <a:rPr lang="en-US" dirty="0" smtClean="0">
                <a:latin typeface="Cambria" panose="02040503050406030204" pitchFamily="18" charset="0"/>
              </a:rPr>
              <a:t>Energy indicators</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smtClean="0">
                <a:latin typeface="Cambria" panose="02040503050406030204" pitchFamily="18" charset="0"/>
              </a:rPr>
              <a:t>Company A uses </a:t>
            </a:r>
            <a:r>
              <a:rPr lang="en-US" sz="2000" dirty="0">
                <a:latin typeface="Cambria" panose="02040503050406030204" pitchFamily="18" charset="0"/>
              </a:rPr>
              <a:t>100 KW per 1 kg of hazardous waste generated as solar energy and 850 KW per 1 kg as electrical energy, which indicates a small amount of hazardous </a:t>
            </a:r>
            <a:r>
              <a:rPr lang="en-US" sz="2000" dirty="0" smtClean="0">
                <a:latin typeface="Cambria" panose="02040503050406030204" pitchFamily="18" charset="0"/>
              </a:rPr>
              <a:t>waste </a:t>
            </a:r>
            <a:r>
              <a:rPr lang="en-US" sz="2000" dirty="0">
                <a:latin typeface="Cambria" panose="02040503050406030204" pitchFamily="18" charset="0"/>
              </a:rPr>
              <a:t>generated by company </a:t>
            </a:r>
            <a:r>
              <a:rPr lang="en-US" sz="2000" dirty="0" smtClean="0">
                <a:latin typeface="Cambria" panose="02040503050406030204" pitchFamily="18" charset="0"/>
              </a:rPr>
              <a:t>A.</a:t>
            </a:r>
          </a:p>
          <a:p>
            <a:pPr algn="just"/>
            <a:r>
              <a:rPr lang="en-US" sz="2000" dirty="0" smtClean="0">
                <a:latin typeface="Cambria" panose="02040503050406030204" pitchFamily="18" charset="0"/>
              </a:rPr>
              <a:t>However, company C uses </a:t>
            </a:r>
            <a:r>
              <a:rPr lang="en-US" sz="2000" dirty="0">
                <a:latin typeface="Cambria" panose="02040503050406030204" pitchFamily="18" charset="0"/>
              </a:rPr>
              <a:t>2 KW per 1 kg of hazardous </a:t>
            </a:r>
            <a:r>
              <a:rPr lang="en-US" sz="2000" dirty="0" smtClean="0">
                <a:latin typeface="Cambria" panose="02040503050406030204" pitchFamily="18" charset="0"/>
              </a:rPr>
              <a:t>waste, and company D uses 4.2 KW per 1 kg of hazardous waste.</a:t>
            </a:r>
            <a:r>
              <a:rPr lang="en-US" sz="2000" dirty="0">
                <a:latin typeface="Cambria" panose="02040503050406030204" pitchFamily="18" charset="0"/>
              </a:rPr>
              <a:t> </a:t>
            </a:r>
            <a:r>
              <a:rPr lang="en-US" sz="2000" dirty="0" smtClean="0">
                <a:latin typeface="Cambria" panose="02040503050406030204" pitchFamily="18" charset="0"/>
              </a:rPr>
              <a:t>As </a:t>
            </a:r>
            <a:r>
              <a:rPr lang="en-US" sz="2000" dirty="0">
                <a:latin typeface="Cambria" panose="02040503050406030204" pitchFamily="18" charset="0"/>
              </a:rPr>
              <a:t>we see company C and company D have almost equal values due to the proximity of the quantities of hazardous waste to each of them, which is much larger than the quantity in the company </a:t>
            </a:r>
            <a:r>
              <a:rPr lang="en-US" sz="2000" dirty="0" smtClean="0">
                <a:latin typeface="Cambria" panose="02040503050406030204" pitchFamily="18" charset="0"/>
              </a:rPr>
              <a:t>A.</a:t>
            </a:r>
            <a:endParaRPr lang="en-US" sz="2000" dirty="0">
              <a:latin typeface="Cambria" panose="02040503050406030204" pitchFamily="18" charset="0"/>
            </a:endParaRPr>
          </a:p>
        </p:txBody>
      </p:sp>
    </p:spTree>
    <p:extLst>
      <p:ext uri="{BB962C8B-B14F-4D97-AF65-F5344CB8AC3E}">
        <p14:creationId xmlns:p14="http://schemas.microsoft.com/office/powerpoint/2010/main" val="1706303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dirty="0" smtClean="0">
                <a:latin typeface="Cambria" panose="02040503050406030204" pitchFamily="18" charset="0"/>
              </a:rPr>
              <a:t>Economic indicators</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a:latin typeface="Cambria" panose="02040503050406030204" pitchFamily="18" charset="0"/>
              </a:rPr>
              <a:t>Last but not least, as for the economic concerns for company A, the transportation of wastes by </a:t>
            </a:r>
            <a:r>
              <a:rPr lang="en-US" sz="2000" dirty="0" err="1">
                <a:latin typeface="Cambria" panose="02040503050406030204" pitchFamily="18" charset="0"/>
              </a:rPr>
              <a:t>Tabeb</a:t>
            </a:r>
            <a:r>
              <a:rPr lang="en-US" sz="2000" dirty="0">
                <a:latin typeface="Cambria" panose="02040503050406030204" pitchFamily="18" charset="0"/>
              </a:rPr>
              <a:t> Company costs 8000 NIS, 300 NIS for incineration and 450 NIS for the shipments. But there is no enough information about the costs for company B. </a:t>
            </a:r>
            <a:endParaRPr lang="en-US" sz="2000" dirty="0" smtClean="0">
              <a:latin typeface="Cambria" panose="02040503050406030204" pitchFamily="18" charset="0"/>
            </a:endParaRPr>
          </a:p>
          <a:p>
            <a:pPr algn="just"/>
            <a:r>
              <a:rPr lang="en-US" sz="2000" dirty="0">
                <a:latin typeface="Cambria" panose="02040503050406030204" pitchFamily="18" charset="0"/>
              </a:rPr>
              <a:t>As for company C, it pays 3000 to 4000 NIS to dispose of all hazardous waste, on the other hand company D transports 2 shipments annually and every shipment contains 10 to 12 tanks and every tank costs 2000 NIS by </a:t>
            </a:r>
            <a:r>
              <a:rPr lang="en-US" sz="2000" dirty="0" err="1">
                <a:latin typeface="Cambria" panose="02040503050406030204" pitchFamily="18" charset="0"/>
              </a:rPr>
              <a:t>Tabeb</a:t>
            </a:r>
            <a:r>
              <a:rPr lang="en-US" sz="2000" dirty="0">
                <a:latin typeface="Cambria" panose="02040503050406030204" pitchFamily="18" charset="0"/>
              </a:rPr>
              <a:t>, which means it cost approximately 40000 to 48000 Nis annually.</a:t>
            </a:r>
            <a:endParaRPr lang="en-US" sz="2000" dirty="0">
              <a:latin typeface="Cambria" panose="02040503050406030204" pitchFamily="18" charset="0"/>
            </a:endParaRPr>
          </a:p>
        </p:txBody>
      </p:sp>
    </p:spTree>
    <p:extLst>
      <p:ext uri="{BB962C8B-B14F-4D97-AF65-F5344CB8AC3E}">
        <p14:creationId xmlns:p14="http://schemas.microsoft.com/office/powerpoint/2010/main" val="37281076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82718"/>
          </a:xfrm>
        </p:spPr>
        <p:txBody>
          <a:bodyPr>
            <a:normAutofit/>
          </a:bodyPr>
          <a:lstStyle/>
          <a:p>
            <a:r>
              <a:rPr lang="en-US" dirty="0">
                <a:latin typeface="Cambria" panose="02040503050406030204" pitchFamily="18" charset="0"/>
              </a:rPr>
              <a:t>Pharmaceutical sector management </a:t>
            </a:r>
            <a:endParaRPr lang="en-US" dirty="0">
              <a:latin typeface="Cambria" panose="02040503050406030204" pitchFamily="18" charset="0"/>
            </a:endParaRPr>
          </a:p>
        </p:txBody>
      </p:sp>
      <p:sp>
        <p:nvSpPr>
          <p:cNvPr id="3" name="Content Placeholder 2"/>
          <p:cNvSpPr>
            <a:spLocks noGrp="1"/>
          </p:cNvSpPr>
          <p:nvPr>
            <p:ph idx="1"/>
          </p:nvPr>
        </p:nvSpPr>
        <p:spPr>
          <a:xfrm>
            <a:off x="2589212" y="1790162"/>
            <a:ext cx="8915400" cy="4842457"/>
          </a:xfrm>
        </p:spPr>
        <p:txBody>
          <a:bodyPr>
            <a:normAutofit/>
          </a:bodyPr>
          <a:lstStyle/>
          <a:p>
            <a:pPr algn="just"/>
            <a:r>
              <a:rPr lang="en-US" sz="2000" dirty="0">
                <a:latin typeface="Cambria" panose="02040503050406030204" pitchFamily="18" charset="0"/>
              </a:rPr>
              <a:t>T</a:t>
            </a:r>
            <a:r>
              <a:rPr lang="en-US" sz="2000" dirty="0" smtClean="0">
                <a:latin typeface="Cambria" panose="02040503050406030204" pitchFamily="18" charset="0"/>
              </a:rPr>
              <a:t>he purchase of specific quantities of hazardous materials to meet the purpose of manufacturing without the existence of excess materials.</a:t>
            </a:r>
          </a:p>
          <a:p>
            <a:pPr algn="just"/>
            <a:r>
              <a:rPr lang="en-US" sz="2000" dirty="0">
                <a:latin typeface="Cambria" panose="02040503050406030204" pitchFamily="18" charset="0"/>
              </a:rPr>
              <a:t>M</a:t>
            </a:r>
            <a:r>
              <a:rPr lang="en-US" sz="2000" dirty="0" smtClean="0">
                <a:latin typeface="Cambria" panose="02040503050406030204" pitchFamily="18" charset="0"/>
              </a:rPr>
              <a:t>anufacture specified quantities that needed by the market, based on a market study. </a:t>
            </a:r>
          </a:p>
          <a:p>
            <a:pPr algn="just"/>
            <a:r>
              <a:rPr lang="en-US" sz="2000" dirty="0">
                <a:latin typeface="Cambria" panose="02040503050406030204" pitchFamily="18" charset="0"/>
              </a:rPr>
              <a:t>T</a:t>
            </a:r>
            <a:r>
              <a:rPr lang="en-US" sz="2000" dirty="0" smtClean="0">
                <a:latin typeface="Cambria" panose="02040503050406030204" pitchFamily="18" charset="0"/>
              </a:rPr>
              <a:t>here should be units for waste water treatment, and not be used again in the manufacturing process; it can be used in other uses less important such as baths, laundries, etc. </a:t>
            </a:r>
          </a:p>
          <a:p>
            <a:pPr algn="just"/>
            <a:r>
              <a:rPr lang="en-US" sz="2000" dirty="0" smtClean="0">
                <a:latin typeface="Cambria" panose="02040503050406030204" pitchFamily="18" charset="0"/>
              </a:rPr>
              <a:t>As for machines, </a:t>
            </a:r>
            <a:r>
              <a:rPr lang="en-US" sz="2000" dirty="0" smtClean="0">
                <a:latin typeface="Cambria" panose="02040503050406030204" pitchFamily="18" charset="0"/>
              </a:rPr>
              <a:t>it was found that there is an improvement in the efficiency of Chinese and South-East Asian machines and at the appropriate prices to fit the budget of companies.</a:t>
            </a:r>
            <a:endParaRPr lang="en-US" sz="2000" dirty="0">
              <a:latin typeface="Cambria" panose="02040503050406030204" pitchFamily="18" charset="0"/>
            </a:endParaRPr>
          </a:p>
        </p:txBody>
      </p:sp>
    </p:spTree>
    <p:extLst>
      <p:ext uri="{BB962C8B-B14F-4D97-AF65-F5344CB8AC3E}">
        <p14:creationId xmlns:p14="http://schemas.microsoft.com/office/powerpoint/2010/main" val="6879613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Dry Cleaning Sector:</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r>
              <a:rPr lang="en-US" sz="2000" dirty="0">
                <a:latin typeface="Cambria" panose="02040503050406030204" pitchFamily="18" charset="0"/>
              </a:rPr>
              <a:t>Hazardous wastes in this sector are classified as Y41 of the Basel convention.</a:t>
            </a:r>
          </a:p>
        </p:txBody>
      </p:sp>
    </p:spTree>
    <p:extLst>
      <p:ext uri="{BB962C8B-B14F-4D97-AF65-F5344CB8AC3E}">
        <p14:creationId xmlns:p14="http://schemas.microsoft.com/office/powerpoint/2010/main" val="26767232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Input indicators</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a:latin typeface="Cambria" panose="02040503050406030204" pitchFamily="18" charset="0"/>
              </a:rPr>
              <a:t>It was found that there are 30 dry cleaning stores in the west bank; 18 of them in Ramallah , 2 in Nablus , 3 in </a:t>
            </a:r>
            <a:r>
              <a:rPr lang="en-US" sz="2000" dirty="0" err="1">
                <a:latin typeface="Cambria" panose="02040503050406030204" pitchFamily="18" charset="0"/>
              </a:rPr>
              <a:t>Tulkarem</a:t>
            </a:r>
            <a:r>
              <a:rPr lang="en-US" sz="2000" dirty="0">
                <a:latin typeface="Cambria" panose="02040503050406030204" pitchFamily="18" charset="0"/>
              </a:rPr>
              <a:t> and the rest in Jenin and other cities, A 320 kg machine is distributed to each new store, in addition to a barrel contains 320 kg of PERC. </a:t>
            </a:r>
            <a:endParaRPr lang="en-US" sz="2000" dirty="0">
              <a:latin typeface="Cambria" panose="02040503050406030204" pitchFamily="18" charset="0"/>
            </a:endParaRPr>
          </a:p>
        </p:txBody>
      </p:sp>
    </p:spTree>
    <p:extLst>
      <p:ext uri="{BB962C8B-B14F-4D97-AF65-F5344CB8AC3E}">
        <p14:creationId xmlns:p14="http://schemas.microsoft.com/office/powerpoint/2010/main" val="35079746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Transportation indicators</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a:latin typeface="Cambria" panose="02040503050406030204" pitchFamily="18" charset="0"/>
              </a:rPr>
              <a:t>it has been shown that there is no special treatment in moving PERC to the stores, indicating a poor handling of these materials due to their danger to the environment and the carriers of these materials. </a:t>
            </a:r>
            <a:endParaRPr lang="en-US" sz="2000" dirty="0">
              <a:latin typeface="Cambria" panose="02040503050406030204" pitchFamily="18" charset="0"/>
            </a:endParaRPr>
          </a:p>
        </p:txBody>
      </p:sp>
    </p:spTree>
    <p:extLst>
      <p:ext uri="{BB962C8B-B14F-4D97-AF65-F5344CB8AC3E}">
        <p14:creationId xmlns:p14="http://schemas.microsoft.com/office/powerpoint/2010/main" val="29918432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Output indicators</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a:latin typeface="Cambria" panose="02040503050406030204" pitchFamily="18" charset="0"/>
              </a:rPr>
              <a:t>T</a:t>
            </a:r>
            <a:r>
              <a:rPr lang="en-US" sz="2000" dirty="0" smtClean="0">
                <a:latin typeface="Cambria" panose="02040503050406030204" pitchFamily="18" charset="0"/>
              </a:rPr>
              <a:t>here </a:t>
            </a:r>
            <a:r>
              <a:rPr lang="en-US" sz="2000" dirty="0">
                <a:latin typeface="Cambria" panose="02040503050406030204" pitchFamily="18" charset="0"/>
              </a:rPr>
              <a:t>are bimonthly orders where every two months there is a hazardous waste of about 50 kg which is compensated, but unfortunately the cleaning is done by towing and disposing of it with normal waste without any treatment. </a:t>
            </a:r>
            <a:endParaRPr lang="en-US" sz="2000" dirty="0" smtClean="0">
              <a:latin typeface="Cambria" panose="02040503050406030204" pitchFamily="18" charset="0"/>
            </a:endParaRPr>
          </a:p>
        </p:txBody>
      </p:sp>
    </p:spTree>
    <p:extLst>
      <p:ext uri="{BB962C8B-B14F-4D97-AF65-F5344CB8AC3E}">
        <p14:creationId xmlns:p14="http://schemas.microsoft.com/office/powerpoint/2010/main" val="543123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lgn="just"/>
            <a:r>
              <a:rPr lang="en-US" sz="2000" dirty="0">
                <a:latin typeface="Cambria" panose="02040503050406030204" pitchFamily="18" charset="0"/>
              </a:rPr>
              <a:t>A comparison has been done with Haifa's </a:t>
            </a:r>
            <a:r>
              <a:rPr lang="en-US" sz="2000" dirty="0" smtClean="0">
                <a:latin typeface="Cambria" panose="02040503050406030204" pitchFamily="18" charset="0"/>
              </a:rPr>
              <a:t>studies </a:t>
            </a:r>
            <a:r>
              <a:rPr lang="en-US" sz="2000" dirty="0">
                <a:latin typeface="Cambria" panose="02040503050406030204" pitchFamily="18" charset="0"/>
              </a:rPr>
              <a:t>in this sector, and it was found that in Haifa the amount of hazardous waste is far more than the hazardous waste in the West Bank. </a:t>
            </a:r>
            <a:endParaRPr lang="en-US" sz="2000" dirty="0" smtClean="0">
              <a:latin typeface="Cambria" panose="02040503050406030204" pitchFamily="18" charset="0"/>
            </a:endParaRPr>
          </a:p>
          <a:p>
            <a:pPr algn="just"/>
            <a:r>
              <a:rPr lang="en-US" sz="2000" dirty="0" smtClean="0">
                <a:latin typeface="Cambria" panose="02040503050406030204" pitchFamily="18" charset="0"/>
              </a:rPr>
              <a:t>After calculations, it was found that the total amount of hazardous waste in the west bank equals to 9 tones/year, and the total amount of hazardous </a:t>
            </a:r>
            <a:r>
              <a:rPr lang="en-US" sz="2000" dirty="0">
                <a:latin typeface="Cambria" panose="02040503050406030204" pitchFamily="18" charset="0"/>
              </a:rPr>
              <a:t>waste in Haifa referred to their studies equals to 8759 tones/year.</a:t>
            </a:r>
          </a:p>
          <a:p>
            <a:pPr marL="0" indent="0">
              <a:buNone/>
            </a:pPr>
            <a:endParaRPr lang="en-US" dirty="0"/>
          </a:p>
        </p:txBody>
      </p:sp>
    </p:spTree>
    <p:extLst>
      <p:ext uri="{BB962C8B-B14F-4D97-AF65-F5344CB8AC3E}">
        <p14:creationId xmlns:p14="http://schemas.microsoft.com/office/powerpoint/2010/main" val="2600384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lgn="just"/>
            <a:r>
              <a:rPr lang="en-US" sz="2000" dirty="0" smtClean="0">
                <a:latin typeface="Cambria" panose="02040503050406030204" pitchFamily="18" charset="0"/>
              </a:rPr>
              <a:t>After </a:t>
            </a:r>
            <a:r>
              <a:rPr lang="en-US" sz="2000" dirty="0">
                <a:latin typeface="Cambria" panose="02040503050406030204" pitchFamily="18" charset="0"/>
              </a:rPr>
              <a:t>looking at the area of the city of Haifa and the West Bank, we find that the area of Haifa is equal to 63.67 km2, and the area of the West Bank is equal to 5295 km2. If we calculate the amount of hazardous waste per 1 km2, we find </a:t>
            </a:r>
            <a:r>
              <a:rPr lang="en-US" sz="2000" dirty="0" smtClean="0">
                <a:latin typeface="Cambria" panose="02040503050406030204" pitchFamily="18" charset="0"/>
              </a:rPr>
              <a:t>that hazardous waste in Haifa </a:t>
            </a:r>
            <a:r>
              <a:rPr lang="en-US" sz="2000" dirty="0">
                <a:latin typeface="Cambria" panose="02040503050406030204" pitchFamily="18" charset="0"/>
              </a:rPr>
              <a:t>= 137569 </a:t>
            </a:r>
            <a:r>
              <a:rPr lang="en-US" sz="2000" dirty="0" smtClean="0">
                <a:latin typeface="Cambria" panose="02040503050406030204" pitchFamily="18" charset="0"/>
              </a:rPr>
              <a:t>kg/year </a:t>
            </a:r>
            <a:r>
              <a:rPr lang="en-US" sz="2000" dirty="0">
                <a:latin typeface="Cambria" panose="02040503050406030204" pitchFamily="18" charset="0"/>
              </a:rPr>
              <a:t>per 1 </a:t>
            </a:r>
            <a:r>
              <a:rPr lang="en-US" sz="2000" dirty="0" smtClean="0">
                <a:latin typeface="Cambria" panose="02040503050406030204" pitchFamily="18" charset="0"/>
              </a:rPr>
              <a:t>km2 and hazardous waste in the West Bank = </a:t>
            </a:r>
            <a:r>
              <a:rPr lang="en-US" sz="2000" dirty="0">
                <a:latin typeface="Cambria" panose="02040503050406030204" pitchFamily="18" charset="0"/>
              </a:rPr>
              <a:t>1.7 </a:t>
            </a:r>
            <a:r>
              <a:rPr lang="en-US" sz="2000" dirty="0" smtClean="0">
                <a:latin typeface="Cambria" panose="02040503050406030204" pitchFamily="18" charset="0"/>
              </a:rPr>
              <a:t>kg/year per 1 km2.</a:t>
            </a:r>
          </a:p>
          <a:p>
            <a:pPr algn="just"/>
            <a:r>
              <a:rPr lang="en-US" sz="2000" dirty="0">
                <a:latin typeface="Cambria" panose="02040503050406030204" pitchFamily="18" charset="0"/>
              </a:rPr>
              <a:t>After examining the population of each of them, it was found that the population of Haifa city is equal to 272181 people, in addition to 300 people who live around the city, while the population of the West Bank is equal to 2.93 million people. And if we calculate the amount of hazardous waste per person, we find </a:t>
            </a:r>
            <a:r>
              <a:rPr lang="en-US" sz="2000" dirty="0" smtClean="0">
                <a:latin typeface="Cambria" panose="02040503050406030204" pitchFamily="18" charset="0"/>
              </a:rPr>
              <a:t>hazardous waste in Haifa = </a:t>
            </a:r>
            <a:r>
              <a:rPr lang="en-US" sz="2000" dirty="0">
                <a:latin typeface="Cambria" panose="02040503050406030204" pitchFamily="18" charset="0"/>
              </a:rPr>
              <a:t>15.3 </a:t>
            </a:r>
            <a:r>
              <a:rPr lang="en-US" sz="2000" dirty="0" smtClean="0">
                <a:latin typeface="Cambria" panose="02040503050406030204" pitchFamily="18" charset="0"/>
              </a:rPr>
              <a:t>kg/year per 1 person and hazardous waste in the West Bank = </a:t>
            </a:r>
            <a:r>
              <a:rPr lang="en-US" sz="2000" dirty="0">
                <a:latin typeface="Cambria" panose="02040503050406030204" pitchFamily="18" charset="0"/>
              </a:rPr>
              <a:t>0.00307 </a:t>
            </a:r>
            <a:r>
              <a:rPr lang="en-US" sz="2000" dirty="0" smtClean="0">
                <a:latin typeface="Cambria" panose="02040503050406030204" pitchFamily="18" charset="0"/>
              </a:rPr>
              <a:t>kg/year per 1 person.</a:t>
            </a:r>
            <a:endParaRPr lang="en-US" sz="2000" dirty="0">
              <a:latin typeface="Cambria" panose="02040503050406030204" pitchFamily="18" charset="0"/>
            </a:endParaRPr>
          </a:p>
          <a:p>
            <a:endParaRPr lang="en-US" dirty="0"/>
          </a:p>
        </p:txBody>
      </p:sp>
    </p:spTree>
    <p:extLst>
      <p:ext uri="{BB962C8B-B14F-4D97-AF65-F5344CB8AC3E}">
        <p14:creationId xmlns:p14="http://schemas.microsoft.com/office/powerpoint/2010/main" val="20832714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Introduction: </a:t>
            </a:r>
            <a:endParaRPr lang="en-US" dirty="0">
              <a:latin typeface="Cambria" panose="02040503050406030204" pitchFamily="18" charset="0"/>
            </a:endParaRPr>
          </a:p>
        </p:txBody>
      </p:sp>
      <p:sp>
        <p:nvSpPr>
          <p:cNvPr id="3" name="Content Placeholder 2"/>
          <p:cNvSpPr>
            <a:spLocks noGrp="1"/>
          </p:cNvSpPr>
          <p:nvPr>
            <p:ph idx="1"/>
          </p:nvPr>
        </p:nvSpPr>
        <p:spPr/>
        <p:txBody>
          <a:bodyPr/>
          <a:lstStyle/>
          <a:p>
            <a:pPr algn="just"/>
            <a:r>
              <a:rPr lang="en-US" sz="2000" dirty="0" smtClean="0">
                <a:latin typeface="Cambria" panose="02040503050406030204" pitchFamily="18" charset="0"/>
              </a:rPr>
              <a:t>Wastes are classified as being hazardous when they have one or more hazardous properties, including explosive, irritant, flammable, toxic, oxidizing, harmful, and carcinogenic and any harmful effects on the environment and human health. </a:t>
            </a:r>
          </a:p>
          <a:p>
            <a:pPr algn="just"/>
            <a:r>
              <a:rPr lang="en-US" sz="2000" dirty="0" smtClean="0">
                <a:latin typeface="Cambria" panose="02040503050406030204" pitchFamily="18" charset="0"/>
              </a:rPr>
              <a:t>Palestine has poor hazardous waste management because of the absence of compulsory force in the implementation of laws on the management of hazardous wastes in addition to political situation where is no hazardous waste treatment facility is allowed to be constructed. </a:t>
            </a:r>
          </a:p>
          <a:p>
            <a:endParaRPr lang="en-US" dirty="0"/>
          </a:p>
        </p:txBody>
      </p:sp>
    </p:spTree>
    <p:extLst>
      <p:ext uri="{BB962C8B-B14F-4D97-AF65-F5344CB8AC3E}">
        <p14:creationId xmlns:p14="http://schemas.microsoft.com/office/powerpoint/2010/main" val="22575926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Dry-cleaning sector management</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a:latin typeface="Cambria" panose="02040503050406030204" pitchFamily="18" charset="0"/>
              </a:rPr>
              <a:t>As for PERC that used in dry cleaning, there are multiple alternatives less hazardous such as </a:t>
            </a:r>
            <a:r>
              <a:rPr lang="en-US" sz="2000" dirty="0" smtClean="0">
                <a:latin typeface="Cambria" panose="02040503050406030204" pitchFamily="18" charset="0"/>
              </a:rPr>
              <a:t>CO2, </a:t>
            </a:r>
            <a:r>
              <a:rPr lang="en-US" sz="2000" dirty="0">
                <a:latin typeface="Cambria" panose="02040503050406030204" pitchFamily="18" charset="0"/>
              </a:rPr>
              <a:t>silicon </a:t>
            </a:r>
            <a:r>
              <a:rPr lang="en-US" sz="2000" dirty="0" smtClean="0">
                <a:latin typeface="Cambria" panose="02040503050406030204" pitchFamily="18" charset="0"/>
              </a:rPr>
              <a:t>and </a:t>
            </a:r>
            <a:r>
              <a:rPr lang="en-US" sz="2000" dirty="0">
                <a:latin typeface="Cambria" panose="02040503050406030204" pitchFamily="18" charset="0"/>
              </a:rPr>
              <a:t>wet </a:t>
            </a:r>
            <a:r>
              <a:rPr lang="en-US" sz="2000" dirty="0" smtClean="0">
                <a:latin typeface="Cambria" panose="02040503050406030204" pitchFamily="18" charset="0"/>
              </a:rPr>
              <a:t>cleaning.</a:t>
            </a:r>
          </a:p>
          <a:p>
            <a:pPr algn="just"/>
            <a:r>
              <a:rPr lang="en-US" sz="2000" dirty="0">
                <a:latin typeface="Cambria" panose="02040503050406030204" pitchFamily="18" charset="0"/>
              </a:rPr>
              <a:t>There should be a special crew with good experience from the Quality and Environment Authority, which supervises the transfer of the hazardous waste from the dry-cleaning stores to special sites so that they are disposed of properly. </a:t>
            </a:r>
            <a:endParaRPr lang="en-US" sz="2000" dirty="0">
              <a:latin typeface="Cambria" panose="02040503050406030204" pitchFamily="18" charset="0"/>
            </a:endParaRPr>
          </a:p>
        </p:txBody>
      </p:sp>
    </p:spTree>
    <p:extLst>
      <p:ext uri="{BB962C8B-B14F-4D97-AF65-F5344CB8AC3E}">
        <p14:creationId xmlns:p14="http://schemas.microsoft.com/office/powerpoint/2010/main" val="4153123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Universities sectors</a:t>
            </a:r>
            <a:endParaRPr lang="en-US" dirty="0">
              <a:latin typeface="Cambria" panose="02040503050406030204" pitchFamily="18" charset="0"/>
            </a:endParaRPr>
          </a:p>
        </p:txBody>
      </p:sp>
      <p:sp>
        <p:nvSpPr>
          <p:cNvPr id="3" name="Content Placeholder 2"/>
          <p:cNvSpPr>
            <a:spLocks noGrp="1"/>
          </p:cNvSpPr>
          <p:nvPr>
            <p:ph idx="1"/>
          </p:nvPr>
        </p:nvSpPr>
        <p:spPr/>
        <p:txBody>
          <a:bodyPr/>
          <a:lstStyle/>
          <a:p>
            <a:endParaRPr lang="en-US" dirty="0"/>
          </a:p>
          <a:p>
            <a:pPr algn="just"/>
            <a:r>
              <a:rPr lang="en-US" sz="2000" dirty="0">
                <a:latin typeface="Cambria" panose="02040503050406030204" pitchFamily="18" charset="0"/>
              </a:rPr>
              <a:t>Hazardous wastes in universities are classified as </a:t>
            </a:r>
            <a:r>
              <a:rPr lang="en-US" sz="2000" b="1" dirty="0">
                <a:latin typeface="Cambria" panose="02040503050406030204" pitchFamily="18" charset="0"/>
              </a:rPr>
              <a:t>Y14 </a:t>
            </a:r>
            <a:r>
              <a:rPr lang="en-US" sz="2000" dirty="0">
                <a:latin typeface="Cambria" panose="02040503050406030204" pitchFamily="18" charset="0"/>
              </a:rPr>
              <a:t>of the Basel convention</a:t>
            </a:r>
            <a:r>
              <a:rPr lang="en-US" sz="2000" dirty="0" smtClean="0">
                <a:latin typeface="Cambria" panose="02040503050406030204" pitchFamily="18" charset="0"/>
              </a:rPr>
              <a:t>.</a:t>
            </a:r>
            <a:endParaRPr lang="en-US" sz="2000" dirty="0">
              <a:latin typeface="Cambria" panose="02040503050406030204" pitchFamily="18" charset="0"/>
            </a:endParaRPr>
          </a:p>
        </p:txBody>
      </p:sp>
    </p:spTree>
    <p:extLst>
      <p:ext uri="{BB962C8B-B14F-4D97-AF65-F5344CB8AC3E}">
        <p14:creationId xmlns:p14="http://schemas.microsoft.com/office/powerpoint/2010/main" val="36507271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mbria" panose="02040503050406030204" pitchFamily="18" charset="0"/>
              </a:rPr>
              <a:t/>
            </a:r>
            <a:br>
              <a:rPr lang="en-US" dirty="0">
                <a:latin typeface="Cambria" panose="02040503050406030204" pitchFamily="18" charset="0"/>
              </a:rPr>
            </a:br>
            <a:r>
              <a:rPr lang="en-US" dirty="0" smtClean="0">
                <a:latin typeface="Cambria" panose="02040503050406030204" pitchFamily="18" charset="0"/>
              </a:rPr>
              <a:t>Input and output indicators</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400" dirty="0" smtClean="0">
                <a:latin typeface="Cambria" panose="02040503050406030204" pitchFamily="18" charset="0"/>
              </a:rPr>
              <a:t>Engineering department:</a:t>
            </a:r>
          </a:p>
          <a:p>
            <a:pPr marL="0" indent="0" algn="just">
              <a:buNone/>
            </a:pPr>
            <a:r>
              <a:rPr lang="en-US" sz="2000" dirty="0" smtClean="0">
                <a:latin typeface="Cambria" panose="02040503050406030204" pitchFamily="18" charset="0"/>
              </a:rPr>
              <a:t>After analyzing data, it was found that </a:t>
            </a:r>
            <a:r>
              <a:rPr lang="en-US" sz="2000" dirty="0">
                <a:latin typeface="Cambria" panose="02040503050406030204" pitchFamily="18" charset="0"/>
              </a:rPr>
              <a:t>all the materials that provided by university A, department of Engineering, are hazardous and the amount of hazardous materials is approximately 41 kg per semester (11 kg solids and 30 kg liquid materials</a:t>
            </a:r>
            <a:r>
              <a:rPr lang="en-US" sz="2000" dirty="0" smtClean="0">
                <a:latin typeface="Cambria" panose="02040503050406030204" pitchFamily="18" charset="0"/>
              </a:rPr>
              <a:t>).</a:t>
            </a:r>
          </a:p>
          <a:p>
            <a:pPr marL="0" indent="0" algn="just">
              <a:buNone/>
            </a:pPr>
            <a:endParaRPr lang="en-US" sz="2000" dirty="0">
              <a:latin typeface="Cambria" panose="02040503050406030204" pitchFamily="18" charset="0"/>
            </a:endParaRPr>
          </a:p>
        </p:txBody>
      </p:sp>
    </p:spTree>
    <p:extLst>
      <p:ext uri="{BB962C8B-B14F-4D97-AF65-F5344CB8AC3E}">
        <p14:creationId xmlns:p14="http://schemas.microsoft.com/office/powerpoint/2010/main" val="20157969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02414"/>
          </a:xfrm>
        </p:spPr>
        <p:txBody>
          <a:bodyPr/>
          <a:lstStyle/>
          <a:p>
            <a:r>
              <a:rPr lang="en-US" dirty="0" smtClean="0"/>
              <a:t> </a:t>
            </a:r>
            <a:endParaRPr lang="en-US" dirty="0"/>
          </a:p>
        </p:txBody>
      </p:sp>
      <p:sp>
        <p:nvSpPr>
          <p:cNvPr id="3" name="Content Placeholder 2"/>
          <p:cNvSpPr>
            <a:spLocks noGrp="1"/>
          </p:cNvSpPr>
          <p:nvPr>
            <p:ph idx="1"/>
          </p:nvPr>
        </p:nvSpPr>
        <p:spPr>
          <a:xfrm>
            <a:off x="2589212" y="1017431"/>
            <a:ext cx="8915400" cy="4893791"/>
          </a:xfrm>
        </p:spPr>
        <p:txBody>
          <a:bodyPr/>
          <a:lstStyle/>
          <a:p>
            <a:r>
              <a:rPr lang="en-US" sz="2400" dirty="0" smtClean="0">
                <a:latin typeface="Cambria" panose="02040503050406030204" pitchFamily="18" charset="0"/>
              </a:rPr>
              <a:t>Chemical Department: </a:t>
            </a:r>
          </a:p>
          <a:p>
            <a:pPr marL="0" indent="0" algn="just">
              <a:buNone/>
            </a:pPr>
            <a:r>
              <a:rPr lang="en-US" sz="2000" dirty="0" smtClean="0">
                <a:latin typeface="Cambria" panose="02040503050406030204" pitchFamily="18" charset="0"/>
              </a:rPr>
              <a:t>As provided from university B, </a:t>
            </a:r>
            <a:r>
              <a:rPr lang="en-US" sz="2000" dirty="0">
                <a:latin typeface="Cambria" panose="02040503050406030204" pitchFamily="18" charset="0"/>
              </a:rPr>
              <a:t>the amount of hazardous materials is 131 L/semester. Since the number of students is 1500 students per semester divided by the amount of hazardous materials which is 131 L/semester, and then the average number is 0.0873 L/student (87.3 cm3/student). </a:t>
            </a:r>
            <a:endParaRPr lang="en-US" sz="2000" dirty="0" smtClean="0">
              <a:latin typeface="Cambria" panose="02040503050406030204" pitchFamily="18" charset="0"/>
            </a:endParaRPr>
          </a:p>
          <a:p>
            <a:pPr marL="0" indent="0">
              <a:buNone/>
            </a:pPr>
            <a:endParaRPr lang="en-US" dirty="0">
              <a:latin typeface="Cambria" panose="02040503050406030204" pitchFamily="18" charset="0"/>
            </a:endParaRPr>
          </a:p>
          <a:p>
            <a:pPr marL="0" indent="0" algn="just">
              <a:buNone/>
            </a:pPr>
            <a:r>
              <a:rPr lang="en-US" sz="2000" dirty="0">
                <a:latin typeface="Cambria" panose="02040503050406030204" pitchFamily="18" charset="0"/>
              </a:rPr>
              <a:t>In chemical department at university C, the number of teaching laboratories is 6 labs, and the number of students in each lab is 120 students per semester, divided by the amount of hazardous materials which is 150 L/semester, then 0.208 L of hazardous materials for each student per semester which equals 208.33 cm3/student.</a:t>
            </a:r>
          </a:p>
        </p:txBody>
      </p:sp>
    </p:spTree>
    <p:extLst>
      <p:ext uri="{BB962C8B-B14F-4D97-AF65-F5344CB8AC3E}">
        <p14:creationId xmlns:p14="http://schemas.microsoft.com/office/powerpoint/2010/main" val="10932136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522110"/>
          </a:xfrm>
        </p:spPr>
        <p:txBody>
          <a:bodyPr>
            <a:normAutofit fontScale="90000"/>
          </a:bodyPr>
          <a:lstStyle/>
          <a:p>
            <a:r>
              <a:rPr lang="en-US" dirty="0" smtClean="0"/>
              <a:t> </a:t>
            </a:r>
            <a:endParaRPr lang="en-US" dirty="0"/>
          </a:p>
        </p:txBody>
      </p:sp>
      <p:sp>
        <p:nvSpPr>
          <p:cNvPr id="3" name="Content Placeholder 2"/>
          <p:cNvSpPr>
            <a:spLocks noGrp="1"/>
          </p:cNvSpPr>
          <p:nvPr>
            <p:ph idx="1"/>
          </p:nvPr>
        </p:nvSpPr>
        <p:spPr>
          <a:xfrm>
            <a:off x="2589212" y="1596980"/>
            <a:ext cx="8915400" cy="4314242"/>
          </a:xfrm>
        </p:spPr>
        <p:txBody>
          <a:bodyPr/>
          <a:lstStyle/>
          <a:p>
            <a:pPr algn="just"/>
            <a:r>
              <a:rPr lang="en-US" sz="2400" dirty="0" smtClean="0">
                <a:latin typeface="Cambria" panose="02040503050406030204" pitchFamily="18" charset="0"/>
              </a:rPr>
              <a:t>Allied Health department: </a:t>
            </a:r>
          </a:p>
          <a:p>
            <a:pPr marL="0" indent="0" algn="just">
              <a:buNone/>
            </a:pPr>
            <a:r>
              <a:rPr lang="en-US" sz="2000" dirty="0" smtClean="0">
                <a:latin typeface="Cambria" panose="02040503050406030204" pitchFamily="18" charset="0"/>
              </a:rPr>
              <a:t>After analyzing the data from university C, department of Allied Health it </a:t>
            </a:r>
            <a:r>
              <a:rPr lang="en-US" sz="2000" dirty="0">
                <a:latin typeface="Cambria" panose="02040503050406030204" pitchFamily="18" charset="0"/>
              </a:rPr>
              <a:t>was found </a:t>
            </a:r>
            <a:r>
              <a:rPr lang="en-US" sz="2000" dirty="0" smtClean="0">
                <a:latin typeface="Cambria" panose="02040503050406030204" pitchFamily="18" charset="0"/>
              </a:rPr>
              <a:t>that the </a:t>
            </a:r>
            <a:r>
              <a:rPr lang="en-US" sz="2000" dirty="0">
                <a:latin typeface="Cambria" panose="02040503050406030204" pitchFamily="18" charset="0"/>
              </a:rPr>
              <a:t>total amount of raw material of this department is about 20 Kitts in addition to 120 L materials per semester.</a:t>
            </a:r>
          </a:p>
        </p:txBody>
      </p:sp>
    </p:spTree>
    <p:extLst>
      <p:ext uri="{BB962C8B-B14F-4D97-AF65-F5344CB8AC3E}">
        <p14:creationId xmlns:p14="http://schemas.microsoft.com/office/powerpoint/2010/main" val="24872381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2589212" y="1790163"/>
            <a:ext cx="8915400" cy="4121059"/>
          </a:xfrm>
        </p:spPr>
        <p:txBody>
          <a:bodyPr>
            <a:normAutofit/>
          </a:bodyPr>
          <a:lstStyle/>
          <a:p>
            <a:pPr algn="just"/>
            <a:r>
              <a:rPr lang="en-US" sz="2400" dirty="0" smtClean="0">
                <a:latin typeface="Cambria" panose="02040503050406030204" pitchFamily="18" charset="0"/>
              </a:rPr>
              <a:t>Biological Department:</a:t>
            </a:r>
          </a:p>
          <a:p>
            <a:pPr marL="0" indent="0" algn="just">
              <a:buNone/>
            </a:pPr>
            <a:r>
              <a:rPr lang="en-US" sz="2000" dirty="0" smtClean="0">
                <a:latin typeface="Cambria" panose="02040503050406030204" pitchFamily="18" charset="0"/>
              </a:rPr>
              <a:t>As provided </a:t>
            </a:r>
            <a:r>
              <a:rPr lang="en-US" sz="2000" dirty="0">
                <a:latin typeface="Cambria" panose="02040503050406030204" pitchFamily="18" charset="0"/>
              </a:rPr>
              <a:t>from university C, The total amount of total raw materials imported by biological department is about 220 L/semester, includes 100 L liquids materials and 120 kg solids materials.</a:t>
            </a:r>
          </a:p>
        </p:txBody>
      </p:sp>
    </p:spTree>
    <p:extLst>
      <p:ext uri="{BB962C8B-B14F-4D97-AF65-F5344CB8AC3E}">
        <p14:creationId xmlns:p14="http://schemas.microsoft.com/office/powerpoint/2010/main" val="13341197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Arial" panose="020B0604020202020204" pitchFamily="34" charset="0"/>
              <a:buChar char="•"/>
            </a:pPr>
            <a:r>
              <a:rPr lang="en-US" dirty="0" smtClean="0"/>
              <a:t>Storage indicators</a:t>
            </a:r>
            <a:endParaRPr lang="en-US" dirty="0"/>
          </a:p>
        </p:txBody>
      </p:sp>
      <p:sp>
        <p:nvSpPr>
          <p:cNvPr id="6" name="Title 1"/>
          <p:cNvSpPr txBox="1">
            <a:spLocks/>
          </p:cNvSpPr>
          <p:nvPr/>
        </p:nvSpPr>
        <p:spPr>
          <a:xfrm>
            <a:off x="2592925" y="190500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71500" indent="-571500">
              <a:buFont typeface="Arial" panose="020B0604020202020204" pitchFamily="34" charset="0"/>
              <a:buChar char="•"/>
            </a:pPr>
            <a:r>
              <a:rPr lang="en-US" dirty="0" smtClean="0"/>
              <a:t>Emission-waste indicators</a:t>
            </a:r>
            <a:endParaRPr lang="en-US" dirty="0"/>
          </a:p>
        </p:txBody>
      </p:sp>
      <p:sp>
        <p:nvSpPr>
          <p:cNvPr id="7" name="Title 1"/>
          <p:cNvSpPr txBox="1">
            <a:spLocks/>
          </p:cNvSpPr>
          <p:nvPr/>
        </p:nvSpPr>
        <p:spPr>
          <a:xfrm>
            <a:off x="2592924" y="3332408"/>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71500" indent="-571500">
              <a:buFont typeface="Arial" panose="020B0604020202020204" pitchFamily="34" charset="0"/>
              <a:buChar char="•"/>
            </a:pPr>
            <a:r>
              <a:rPr lang="en-US" dirty="0" smtClean="0"/>
              <a:t>Energy indicators</a:t>
            </a:r>
            <a:endParaRPr lang="en-US" dirty="0"/>
          </a:p>
        </p:txBody>
      </p:sp>
    </p:spTree>
    <p:extLst>
      <p:ext uri="{BB962C8B-B14F-4D97-AF65-F5344CB8AC3E}">
        <p14:creationId xmlns:p14="http://schemas.microsoft.com/office/powerpoint/2010/main" val="6851722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indicators:</a:t>
            </a:r>
            <a:endParaRPr lang="en-US" dirty="0"/>
          </a:p>
        </p:txBody>
      </p:sp>
      <p:sp>
        <p:nvSpPr>
          <p:cNvPr id="3" name="Content Placeholder 2"/>
          <p:cNvSpPr>
            <a:spLocks noGrp="1"/>
          </p:cNvSpPr>
          <p:nvPr>
            <p:ph idx="1"/>
          </p:nvPr>
        </p:nvSpPr>
        <p:spPr/>
        <p:txBody>
          <a:bodyPr>
            <a:normAutofit/>
          </a:bodyPr>
          <a:lstStyle/>
          <a:p>
            <a:pPr algn="just"/>
            <a:r>
              <a:rPr lang="en-US" sz="2000" dirty="0">
                <a:latin typeface="Cambria" panose="02040503050406030204" pitchFamily="18" charset="0"/>
              </a:rPr>
              <a:t>After analyzing data, there is no hazardous waste being transported by university A and B. However, the Allied Health department of university C has been transported 2 </a:t>
            </a:r>
            <a:r>
              <a:rPr lang="en-US" sz="2000" dirty="0" smtClean="0">
                <a:latin typeface="Cambria" panose="02040503050406030204" pitchFamily="18" charset="0"/>
              </a:rPr>
              <a:t>kilograms per month per semester</a:t>
            </a:r>
            <a:endParaRPr lang="en-US" sz="2000" dirty="0">
              <a:latin typeface="Cambria" panose="02040503050406030204" pitchFamily="18" charset="0"/>
            </a:endParaRPr>
          </a:p>
        </p:txBody>
      </p:sp>
    </p:spTree>
    <p:extLst>
      <p:ext uri="{BB962C8B-B14F-4D97-AF65-F5344CB8AC3E}">
        <p14:creationId xmlns:p14="http://schemas.microsoft.com/office/powerpoint/2010/main" val="454271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Environmental indicators: </a:t>
            </a:r>
            <a:endParaRPr lang="en-US" dirty="0">
              <a:latin typeface="Cambria" panose="020405030504060302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07881416"/>
              </p:ext>
            </p:extLst>
          </p:nvPr>
        </p:nvGraphicFramePr>
        <p:xfrm>
          <a:off x="3354217" y="2395470"/>
          <a:ext cx="7103427" cy="2635293"/>
        </p:xfrm>
        <a:graphic>
          <a:graphicData uri="http://schemas.openxmlformats.org/drawingml/2006/table">
            <a:tbl>
              <a:tblPr firstRow="1" firstCol="1" bandRow="1">
                <a:tableStyleId>{5C22544A-7EE6-4342-B048-85BDC9FD1C3A}</a:tableStyleId>
              </a:tblPr>
              <a:tblGrid>
                <a:gridCol w="1719253"/>
                <a:gridCol w="2341952"/>
                <a:gridCol w="3042222"/>
              </a:tblGrid>
              <a:tr h="669333">
                <a:tc>
                  <a:txBody>
                    <a:bodyPr/>
                    <a:lstStyle/>
                    <a:p>
                      <a:pPr marL="0" marR="0" algn="just">
                        <a:lnSpc>
                          <a:spcPct val="150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a:effectLst/>
                          <a:latin typeface="Cambria" panose="02040503050406030204" pitchFamily="18" charset="0"/>
                        </a:rPr>
                        <a:t>Amount of water consumed</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Amount of Distilled water consumed</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r>
              <a:tr h="315621">
                <a:tc>
                  <a:txBody>
                    <a:bodyPr/>
                    <a:lstStyle/>
                    <a:p>
                      <a:pPr marL="0" marR="0">
                        <a:lnSpc>
                          <a:spcPct val="150000"/>
                        </a:lnSpc>
                        <a:spcBef>
                          <a:spcPts val="0"/>
                        </a:spcBef>
                        <a:spcAft>
                          <a:spcPts val="0"/>
                        </a:spcAft>
                      </a:pPr>
                      <a:r>
                        <a:rPr lang="en-US" sz="1400">
                          <a:effectLst/>
                          <a:latin typeface="Cambria" panose="02040503050406030204" pitchFamily="18" charset="0"/>
                        </a:rPr>
                        <a:t>University A</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a:effectLst/>
                          <a:latin typeface="Cambria" panose="02040503050406030204" pitchFamily="18" charset="0"/>
                        </a:rPr>
                        <a:t>4000 liter</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tr>
              <a:tr h="315621">
                <a:tc>
                  <a:txBody>
                    <a:bodyPr/>
                    <a:lstStyle/>
                    <a:p>
                      <a:pPr marL="0" marR="0">
                        <a:lnSpc>
                          <a:spcPct val="150000"/>
                        </a:lnSpc>
                        <a:spcBef>
                          <a:spcPts val="0"/>
                        </a:spcBef>
                        <a:spcAft>
                          <a:spcPts val="0"/>
                        </a:spcAft>
                      </a:pPr>
                      <a:r>
                        <a:rPr lang="en-US" sz="1400">
                          <a:effectLst/>
                          <a:latin typeface="Cambria" panose="02040503050406030204" pitchFamily="18" charset="0"/>
                        </a:rPr>
                        <a:t>University B</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a:effectLst/>
                          <a:latin typeface="Cambria" panose="02040503050406030204" pitchFamily="18" charset="0"/>
                        </a:rPr>
                        <a:t>Unavailable*</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315458">
                <a:tc gridSpan="3">
                  <a:txBody>
                    <a:bodyPr/>
                    <a:lstStyle/>
                    <a:p>
                      <a:pPr marL="0" marR="0">
                        <a:lnSpc>
                          <a:spcPct val="150000"/>
                        </a:lnSpc>
                        <a:spcBef>
                          <a:spcPts val="0"/>
                        </a:spcBef>
                        <a:spcAft>
                          <a:spcPts val="0"/>
                        </a:spcAft>
                      </a:pPr>
                      <a:r>
                        <a:rPr lang="en-US" sz="1600">
                          <a:effectLst/>
                          <a:latin typeface="Cambria" panose="02040503050406030204" pitchFamily="18" charset="0"/>
                        </a:rPr>
                        <a:t>University C </a:t>
                      </a:r>
                      <a:endParaRPr lang="en-US" sz="14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315621">
                <a:tc>
                  <a:txBody>
                    <a:bodyPr/>
                    <a:lstStyle/>
                    <a:p>
                      <a:pPr marL="342900" marR="0" lvl="0" indent="-342900" rtl="0">
                        <a:lnSpc>
                          <a:spcPct val="150000"/>
                        </a:lnSpc>
                        <a:spcBef>
                          <a:spcPts val="0"/>
                        </a:spcBef>
                        <a:spcAft>
                          <a:spcPts val="0"/>
                        </a:spcAft>
                        <a:buFont typeface="Cambria" panose="02040503050406030204" pitchFamily="18" charset="0"/>
                        <a:buChar char="-"/>
                      </a:pPr>
                      <a:r>
                        <a:rPr lang="en-US" sz="1400">
                          <a:effectLst/>
                          <a:latin typeface="Cambria" panose="02040503050406030204" pitchFamily="18" charset="0"/>
                        </a:rPr>
                        <a:t>Chemical </a:t>
                      </a:r>
                      <a:endParaRPr lang="en-US" sz="1200">
                        <a:effectLst/>
                        <a:latin typeface="Cambria" panose="020405030504060302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2000 liter</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a:effectLst/>
                          <a:latin typeface="Cambria" panose="02040503050406030204" pitchFamily="18" charset="0"/>
                        </a:rPr>
                        <a:t>500 liter</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315621">
                <a:tc>
                  <a:txBody>
                    <a:bodyPr/>
                    <a:lstStyle/>
                    <a:p>
                      <a:pPr marL="342900" marR="0" lvl="0" indent="-342900" rtl="0">
                        <a:lnSpc>
                          <a:spcPct val="150000"/>
                        </a:lnSpc>
                        <a:spcBef>
                          <a:spcPts val="0"/>
                        </a:spcBef>
                        <a:spcAft>
                          <a:spcPts val="0"/>
                        </a:spcAft>
                        <a:buFont typeface="Cambria" panose="02040503050406030204" pitchFamily="18" charset="0"/>
                        <a:buChar char="-"/>
                      </a:pPr>
                      <a:r>
                        <a:rPr lang="en-US" sz="1400">
                          <a:effectLst/>
                          <a:latin typeface="Cambria" panose="02040503050406030204" pitchFamily="18" charset="0"/>
                        </a:rPr>
                        <a:t>Allied health </a:t>
                      </a:r>
                      <a:endParaRPr lang="en-US" sz="1200">
                        <a:effectLst/>
                        <a:latin typeface="Cambria" panose="020405030504060302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1000 liter</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a:effectLst/>
                          <a:latin typeface="Cambria" panose="02040503050406030204" pitchFamily="18" charset="0"/>
                        </a:rPr>
                        <a:t>20 liter</a:t>
                      </a:r>
                      <a:endParaRPr lang="en-US" sz="120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315621">
                <a:tc>
                  <a:txBody>
                    <a:bodyPr/>
                    <a:lstStyle/>
                    <a:p>
                      <a:pPr marL="342900" marR="0" lvl="0" indent="-342900" rtl="0">
                        <a:lnSpc>
                          <a:spcPct val="150000"/>
                        </a:lnSpc>
                        <a:spcBef>
                          <a:spcPts val="0"/>
                        </a:spcBef>
                        <a:spcAft>
                          <a:spcPts val="0"/>
                        </a:spcAft>
                        <a:buFont typeface="Cambria" panose="02040503050406030204" pitchFamily="18" charset="0"/>
                        <a:buChar char="-"/>
                      </a:pPr>
                      <a:r>
                        <a:rPr lang="en-US" sz="1400" dirty="0">
                          <a:effectLst/>
                          <a:latin typeface="Cambria" panose="02040503050406030204" pitchFamily="18" charset="0"/>
                        </a:rPr>
                        <a:t>Biological </a:t>
                      </a:r>
                      <a:endParaRPr lang="en-US" sz="1200" dirty="0">
                        <a:effectLst/>
                        <a:latin typeface="Cambria" panose="020405030504060302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1500 liter</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1400" dirty="0">
                          <a:effectLst/>
                          <a:latin typeface="Cambria" panose="02040503050406030204" pitchFamily="18" charset="0"/>
                        </a:rPr>
                        <a:t>1500 liter</a:t>
                      </a:r>
                      <a:endParaRPr lang="en-US" sz="1200" dirty="0">
                        <a:effectLst/>
                        <a:latin typeface="Cambria" panose="02040503050406030204" pitchFamily="18" charset="0"/>
                        <a:ea typeface="Calibri" panose="020F0502020204030204" pitchFamily="34" charset="0"/>
                        <a:cs typeface="Arial" panose="020B0604020202020204" pitchFamily="34" charset="0"/>
                      </a:endParaRPr>
                    </a:p>
                  </a:txBody>
                  <a:tcPr marL="68580" marR="68580" marT="0" marB="0"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9489004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Economic indicators:</a:t>
            </a:r>
            <a:endParaRPr lang="en-US" dirty="0">
              <a:latin typeface="Cambria" panose="020405030504060302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56776440"/>
              </p:ext>
            </p:extLst>
          </p:nvPr>
        </p:nvGraphicFramePr>
        <p:xfrm>
          <a:off x="3400023" y="2434107"/>
          <a:ext cx="7456867" cy="2897748"/>
        </p:xfrm>
        <a:graphic>
          <a:graphicData uri="http://schemas.openxmlformats.org/drawingml/2006/table">
            <a:tbl>
              <a:tblPr firstRow="1" firstCol="1" bandRow="1">
                <a:tableStyleId>{5C22544A-7EE6-4342-B048-85BDC9FD1C3A}</a:tableStyleId>
              </a:tblPr>
              <a:tblGrid>
                <a:gridCol w="2012389"/>
                <a:gridCol w="2481028"/>
                <a:gridCol w="2963450"/>
              </a:tblGrid>
              <a:tr h="363191">
                <a:tc gridSpan="3">
                  <a:txBody>
                    <a:bodyPr/>
                    <a:lstStyle/>
                    <a:p>
                      <a:pPr marL="0" marR="0">
                        <a:lnSpc>
                          <a:spcPct val="107000"/>
                        </a:lnSpc>
                        <a:spcBef>
                          <a:spcPts val="0"/>
                        </a:spcBef>
                        <a:spcAft>
                          <a:spcPts val="0"/>
                        </a:spcAft>
                      </a:pPr>
                      <a:r>
                        <a:rPr lang="en-US" sz="1200" dirty="0">
                          <a:effectLst/>
                        </a:rPr>
                        <a:t>Costs of raw and hazardous materials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r>
              <a:tr h="363191">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marL="0" marR="0" algn="ctr">
                        <a:lnSpc>
                          <a:spcPct val="107000"/>
                        </a:lnSpc>
                        <a:spcBef>
                          <a:spcPts val="0"/>
                        </a:spcBef>
                        <a:spcAft>
                          <a:spcPts val="0"/>
                        </a:spcAft>
                      </a:pPr>
                      <a:r>
                        <a:rPr lang="en-US" sz="1200">
                          <a:effectLst/>
                        </a:rPr>
                        <a:t>Cost of raw materials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Cost of hazardous materials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439406">
                <a:tc>
                  <a:txBody>
                    <a:bodyPr/>
                    <a:lstStyle/>
                    <a:p>
                      <a:pPr marL="0" marR="0">
                        <a:lnSpc>
                          <a:spcPct val="107000"/>
                        </a:lnSpc>
                        <a:spcBef>
                          <a:spcPts val="0"/>
                        </a:spcBef>
                        <a:spcAft>
                          <a:spcPts val="0"/>
                        </a:spcAft>
                      </a:pPr>
                      <a:r>
                        <a:rPr lang="en-US" sz="1200">
                          <a:effectLst/>
                        </a:rPr>
                        <a:t>University A (Engineering)</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07000"/>
                        </a:lnSpc>
                        <a:spcBef>
                          <a:spcPts val="0"/>
                        </a:spcBef>
                        <a:spcAft>
                          <a:spcPts val="0"/>
                        </a:spcAft>
                      </a:pPr>
                      <a:r>
                        <a:rPr lang="en-US" sz="1200">
                          <a:effectLst/>
                        </a:rPr>
                        <a:t>880 J.D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667 J.D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342192">
                <a:tc>
                  <a:txBody>
                    <a:bodyPr/>
                    <a:lstStyle/>
                    <a:p>
                      <a:pPr marL="0" marR="0">
                        <a:lnSpc>
                          <a:spcPct val="107000"/>
                        </a:lnSpc>
                        <a:spcBef>
                          <a:spcPts val="0"/>
                        </a:spcBef>
                        <a:spcAft>
                          <a:spcPts val="0"/>
                        </a:spcAft>
                      </a:pPr>
                      <a:r>
                        <a:rPr lang="en-US" sz="1200">
                          <a:effectLst/>
                        </a:rPr>
                        <a:t>University B (Chemical)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07000"/>
                        </a:lnSpc>
                        <a:spcBef>
                          <a:spcPts val="0"/>
                        </a:spcBef>
                        <a:spcAft>
                          <a:spcPts val="0"/>
                        </a:spcAft>
                      </a:pPr>
                      <a:r>
                        <a:rPr lang="en-US" sz="1200">
                          <a:effectLst/>
                        </a:rPr>
                        <a:t>Unavailable*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Unavailable*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342192">
                <a:tc gridSpan="3">
                  <a:txBody>
                    <a:bodyPr/>
                    <a:lstStyle/>
                    <a:p>
                      <a:pPr marL="0" marR="0">
                        <a:lnSpc>
                          <a:spcPct val="107000"/>
                        </a:lnSpc>
                        <a:spcBef>
                          <a:spcPts val="0"/>
                        </a:spcBef>
                        <a:spcAft>
                          <a:spcPts val="0"/>
                        </a:spcAft>
                      </a:pPr>
                      <a:r>
                        <a:rPr lang="en-US" sz="1400" dirty="0">
                          <a:effectLst/>
                        </a:rPr>
                        <a:t>University C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en-US"/>
                    </a:p>
                  </a:txBody>
                  <a:tcPr/>
                </a:tc>
                <a:tc hMerge="1">
                  <a:txBody>
                    <a:bodyPr/>
                    <a:lstStyle/>
                    <a:p>
                      <a:endParaRPr lang="en-US"/>
                    </a:p>
                  </a:txBody>
                  <a:tcPr/>
                </a:tc>
              </a:tr>
              <a:tr h="328194">
                <a:tc>
                  <a:txBody>
                    <a:bodyPr/>
                    <a:lstStyle/>
                    <a:p>
                      <a:pPr marL="342900" marR="0" lvl="0" indent="-342900" rtl="0">
                        <a:lnSpc>
                          <a:spcPct val="107000"/>
                        </a:lnSpc>
                        <a:spcBef>
                          <a:spcPts val="0"/>
                        </a:spcBef>
                        <a:spcAft>
                          <a:spcPts val="0"/>
                        </a:spcAft>
                        <a:buFont typeface="Calibri" panose="020F0502020204030204" pitchFamily="34" charset="0"/>
                        <a:buChar char="-"/>
                      </a:pPr>
                      <a:r>
                        <a:rPr lang="en-US" sz="1200">
                          <a:effectLst/>
                        </a:rPr>
                        <a:t>Chemical </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07000"/>
                        </a:lnSpc>
                        <a:spcBef>
                          <a:spcPts val="0"/>
                        </a:spcBef>
                        <a:spcAft>
                          <a:spcPts val="0"/>
                        </a:spcAft>
                      </a:pPr>
                      <a:r>
                        <a:rPr lang="en-US" sz="1200">
                          <a:effectLst/>
                        </a:rPr>
                        <a:t>2000 J.D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1000 J.D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363191">
                <a:tc>
                  <a:txBody>
                    <a:bodyPr/>
                    <a:lstStyle/>
                    <a:p>
                      <a:pPr marL="342900" marR="0" lvl="0" indent="-342900" rtl="0">
                        <a:lnSpc>
                          <a:spcPct val="107000"/>
                        </a:lnSpc>
                        <a:spcBef>
                          <a:spcPts val="0"/>
                        </a:spcBef>
                        <a:spcAft>
                          <a:spcPts val="0"/>
                        </a:spcAft>
                        <a:buFont typeface="Calibri" panose="020F0502020204030204" pitchFamily="34" charset="0"/>
                        <a:buChar char="-"/>
                      </a:pPr>
                      <a:r>
                        <a:rPr lang="en-US" sz="1200">
                          <a:effectLst/>
                        </a:rPr>
                        <a:t>Allied health</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0" marR="0" algn="ctr">
                        <a:lnSpc>
                          <a:spcPct val="107000"/>
                        </a:lnSpc>
                        <a:spcBef>
                          <a:spcPts val="0"/>
                        </a:spcBef>
                        <a:spcAft>
                          <a:spcPts val="0"/>
                        </a:spcAft>
                      </a:pPr>
                      <a:r>
                        <a:rPr lang="en-US" sz="1200">
                          <a:effectLst/>
                        </a:rPr>
                        <a:t>20000 J.D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Unavailable*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r>
              <a:tr h="356191">
                <a:tc>
                  <a:txBody>
                    <a:bodyPr/>
                    <a:lstStyle/>
                    <a:p>
                      <a:pPr marL="342900" marR="0" lvl="0" indent="-342900" rtl="0">
                        <a:lnSpc>
                          <a:spcPct val="107000"/>
                        </a:lnSpc>
                        <a:spcBef>
                          <a:spcPts val="0"/>
                        </a:spcBef>
                        <a:spcAft>
                          <a:spcPts val="0"/>
                        </a:spcAft>
                        <a:buFont typeface="Calibri" panose="020F0502020204030204" pitchFamily="34" charset="0"/>
                        <a:buChar char="-"/>
                      </a:pPr>
                      <a:r>
                        <a:rPr lang="en-US" sz="1200" dirty="0">
                          <a:effectLst/>
                        </a:rPr>
                        <a:t>Biological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rPr>
                        <a:t>15000 J.D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rPr>
                        <a:t>Unavailable*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38194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Basel </a:t>
            </a:r>
            <a:r>
              <a:rPr lang="en-US" dirty="0" smtClean="0"/>
              <a:t>convention:</a:t>
            </a:r>
            <a:endParaRPr lang="en-US" dirty="0"/>
          </a:p>
        </p:txBody>
      </p:sp>
      <p:sp>
        <p:nvSpPr>
          <p:cNvPr id="3" name="Content Placeholder 2"/>
          <p:cNvSpPr>
            <a:spLocks noGrp="1"/>
          </p:cNvSpPr>
          <p:nvPr>
            <p:ph idx="1"/>
          </p:nvPr>
        </p:nvSpPr>
        <p:spPr>
          <a:xfrm>
            <a:off x="2589212" y="2133599"/>
            <a:ext cx="8915400" cy="3932349"/>
          </a:xfrm>
        </p:spPr>
        <p:txBody>
          <a:bodyPr>
            <a:noAutofit/>
          </a:bodyPr>
          <a:lstStyle/>
          <a:p>
            <a:pPr algn="just"/>
            <a:r>
              <a:rPr lang="en-US" sz="2000" dirty="0" smtClean="0">
                <a:latin typeface="Cambria" panose="02040503050406030204" pitchFamily="18" charset="0"/>
              </a:rPr>
              <a:t>The Basel Convention, ratified in 1989, is one of the most important international environmental treaties. It aims to limit and regulate the movement of hazardous wastes between countries, especially from developed to developing countries. It aims to reduce the amount of hazardous wastes generated, treated and disposed of in the same place. And provide assistance to developing countries and to countries with a changing economy. </a:t>
            </a:r>
          </a:p>
          <a:p>
            <a:pPr algn="just"/>
            <a:r>
              <a:rPr lang="en-US" sz="2000" dirty="0" smtClean="0">
                <a:latin typeface="Cambria" panose="02040503050406030204" pitchFamily="18" charset="0"/>
              </a:rPr>
              <a:t>Palestine has become a party to the Basel Convention since April 2015. Since then, Palestine must take all necessary measures to implement the provisions of the Convention and to harmonize its conditions, laws and national legislation in accordance with these requirements. Ensure that trans-boundary movements of hazardous wastes are minimized, in a manner that protects both human health and the environment. </a:t>
            </a:r>
            <a:endParaRPr lang="en-US" sz="2000" dirty="0">
              <a:latin typeface="Cambria" panose="02040503050406030204"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mbria" panose="02040503050406030204" pitchFamily="18" charset="0"/>
              </a:rPr>
              <a:t>Universities sector management</a:t>
            </a:r>
          </a:p>
        </p:txBody>
      </p:sp>
      <p:sp>
        <p:nvSpPr>
          <p:cNvPr id="3" name="Content Placeholder 2"/>
          <p:cNvSpPr>
            <a:spLocks noGrp="1"/>
          </p:cNvSpPr>
          <p:nvPr>
            <p:ph idx="1"/>
          </p:nvPr>
        </p:nvSpPr>
        <p:spPr/>
        <p:txBody>
          <a:bodyPr>
            <a:normAutofit/>
          </a:bodyPr>
          <a:lstStyle/>
          <a:p>
            <a:pPr algn="just"/>
            <a:r>
              <a:rPr lang="en-US" sz="2000" dirty="0" smtClean="0">
                <a:latin typeface="Cambria" panose="02040503050406030204" pitchFamily="18" charset="0"/>
              </a:rPr>
              <a:t>There </a:t>
            </a:r>
            <a:r>
              <a:rPr lang="en-US" sz="2000" dirty="0">
                <a:latin typeface="Cambria" panose="02040503050406030204" pitchFamily="18" charset="0"/>
              </a:rPr>
              <a:t>should be awareness campaigns for students who use the laboratories of the seriousness of some materials and how to deal with them and disposal without </a:t>
            </a:r>
            <a:r>
              <a:rPr lang="en-US" sz="2000" dirty="0" smtClean="0">
                <a:latin typeface="Cambria" panose="02040503050406030204" pitchFamily="18" charset="0"/>
              </a:rPr>
              <a:t>recklessness.</a:t>
            </a:r>
          </a:p>
          <a:p>
            <a:pPr algn="just"/>
            <a:r>
              <a:rPr lang="en-US" sz="2000" dirty="0">
                <a:latin typeface="Cambria" panose="02040503050406030204" pitchFamily="18" charset="0"/>
              </a:rPr>
              <a:t>T</a:t>
            </a:r>
            <a:r>
              <a:rPr lang="en-US" sz="2000" dirty="0" smtClean="0">
                <a:latin typeface="Cambria" panose="02040503050406030204" pitchFamily="18" charset="0"/>
              </a:rPr>
              <a:t>here </a:t>
            </a:r>
            <a:r>
              <a:rPr lang="en-US" sz="2000" dirty="0">
                <a:latin typeface="Cambria" panose="02040503050406030204" pitchFamily="18" charset="0"/>
              </a:rPr>
              <a:t>should be an assistant in the laboratory be responsible for these materials</a:t>
            </a:r>
            <a:r>
              <a:rPr lang="en-US" sz="2000" dirty="0" smtClean="0">
                <a:latin typeface="Cambria" panose="02040503050406030204" pitchFamily="18" charset="0"/>
              </a:rPr>
              <a:t>.</a:t>
            </a:r>
          </a:p>
          <a:p>
            <a:pPr algn="just"/>
            <a:r>
              <a:rPr lang="en-US" sz="2000" dirty="0" smtClean="0">
                <a:latin typeface="Cambria" panose="02040503050406030204" pitchFamily="18" charset="0"/>
              </a:rPr>
              <a:t>There </a:t>
            </a:r>
            <a:r>
              <a:rPr lang="en-US" sz="2000" dirty="0">
                <a:latin typeface="Cambria" panose="02040503050406030204" pitchFamily="18" charset="0"/>
              </a:rPr>
              <a:t>must be laboratory launderers attached to a sewer network of hazardous fluids so that they do not mix with ordinary waste, but are treated in such a way that they do not harm the surrounding </a:t>
            </a:r>
            <a:r>
              <a:rPr lang="en-US" sz="2000" dirty="0" smtClean="0">
                <a:latin typeface="Cambria" panose="02040503050406030204" pitchFamily="18" charset="0"/>
              </a:rPr>
              <a:t>environment.</a:t>
            </a:r>
            <a:endParaRPr lang="en-US" sz="2000" dirty="0">
              <a:latin typeface="Cambria" panose="02040503050406030204" pitchFamily="18" charset="0"/>
            </a:endParaRPr>
          </a:p>
        </p:txBody>
      </p:sp>
    </p:spTree>
    <p:extLst>
      <p:ext uri="{BB962C8B-B14F-4D97-AF65-F5344CB8AC3E}">
        <p14:creationId xmlns:p14="http://schemas.microsoft.com/office/powerpoint/2010/main" val="8478917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Conclusions: </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a:latin typeface="Cambria" panose="02040503050406030204" pitchFamily="18" charset="0"/>
              </a:rPr>
              <a:t>In general,</a:t>
            </a:r>
            <a:r>
              <a:rPr lang="en-US" sz="2000" i="1" dirty="0">
                <a:latin typeface="Cambria" panose="02040503050406030204" pitchFamily="18" charset="0"/>
              </a:rPr>
              <a:t> </a:t>
            </a:r>
            <a:r>
              <a:rPr lang="en-US" sz="2000" dirty="0">
                <a:latin typeface="Cambria" panose="02040503050406030204" pitchFamily="18" charset="0"/>
              </a:rPr>
              <a:t>none of the agencies have developed its overall HWM process in a manner that reduces the risk of the produced HZW. The enormous costs and technical limits to reduce hazardous-waste highlight the need for a more comprehensive, explicit, and systematic approach to setting cleanup priorities</a:t>
            </a:r>
            <a:r>
              <a:rPr lang="en-US" sz="2000" dirty="0" smtClean="0">
                <a:latin typeface="Cambria" panose="02040503050406030204" pitchFamily="18" charset="0"/>
              </a:rPr>
              <a:t>.</a:t>
            </a:r>
            <a:endParaRPr lang="en-US" sz="2000" dirty="0">
              <a:latin typeface="Cambria" panose="02040503050406030204" pitchFamily="18" charset="0"/>
            </a:endParaRPr>
          </a:p>
        </p:txBody>
      </p:sp>
    </p:spTree>
    <p:extLst>
      <p:ext uri="{BB962C8B-B14F-4D97-AF65-F5344CB8AC3E}">
        <p14:creationId xmlns:p14="http://schemas.microsoft.com/office/powerpoint/2010/main" val="42421101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
            </a:r>
            <a:br>
              <a:rPr lang="en-US" dirty="0" smtClean="0">
                <a:latin typeface="Cambria" panose="02040503050406030204" pitchFamily="18" charset="0"/>
              </a:rPr>
            </a:br>
            <a:r>
              <a:rPr lang="en-US" dirty="0" smtClean="0">
                <a:latin typeface="Cambria" panose="02040503050406030204" pitchFamily="18" charset="0"/>
              </a:rPr>
              <a:t>Recommendations: </a:t>
            </a:r>
            <a:endParaRPr lang="en-US" dirty="0">
              <a:latin typeface="Cambria" panose="02040503050406030204" pitchFamily="18" charset="0"/>
            </a:endParaRPr>
          </a:p>
        </p:txBody>
      </p:sp>
      <p:sp>
        <p:nvSpPr>
          <p:cNvPr id="3" name="Content Placeholder 2"/>
          <p:cNvSpPr>
            <a:spLocks noGrp="1"/>
          </p:cNvSpPr>
          <p:nvPr>
            <p:ph idx="1"/>
          </p:nvPr>
        </p:nvSpPr>
        <p:spPr>
          <a:xfrm>
            <a:off x="2589212" y="2133600"/>
            <a:ext cx="8915400" cy="4473262"/>
          </a:xfrm>
        </p:spPr>
        <p:txBody>
          <a:bodyPr/>
          <a:lstStyle/>
          <a:p>
            <a:pPr algn="just"/>
            <a:r>
              <a:rPr lang="en-US" sz="2000" dirty="0">
                <a:latin typeface="Cambria" panose="02040503050406030204" pitchFamily="18" charset="0"/>
              </a:rPr>
              <a:t>Reduce the amount of hazardous </a:t>
            </a:r>
            <a:r>
              <a:rPr lang="en-US" sz="2000" dirty="0" smtClean="0">
                <a:latin typeface="Cambria" panose="02040503050406030204" pitchFamily="18" charset="0"/>
              </a:rPr>
              <a:t>materials.</a:t>
            </a:r>
          </a:p>
          <a:p>
            <a:pPr algn="just"/>
            <a:r>
              <a:rPr lang="en-US" sz="2000" dirty="0" smtClean="0">
                <a:latin typeface="Cambria" panose="02040503050406030204" pitchFamily="18" charset="0"/>
              </a:rPr>
              <a:t>The Environmental Quality </a:t>
            </a:r>
            <a:r>
              <a:rPr lang="en-US" sz="2000" dirty="0">
                <a:latin typeface="Cambria" panose="02040503050406030204" pitchFamily="18" charset="0"/>
              </a:rPr>
              <a:t>Authority should contribute part of the costs related to the management and disposal of hazardous </a:t>
            </a:r>
            <a:r>
              <a:rPr lang="en-US" sz="2000" dirty="0" smtClean="0">
                <a:latin typeface="Cambria" panose="02040503050406030204" pitchFamily="18" charset="0"/>
              </a:rPr>
              <a:t>wastes.</a:t>
            </a:r>
          </a:p>
          <a:p>
            <a:pPr algn="just"/>
            <a:r>
              <a:rPr lang="en-US" sz="2000" dirty="0" smtClean="0">
                <a:latin typeface="Cambria" panose="02040503050406030204" pitchFamily="18" charset="0"/>
              </a:rPr>
              <a:t>The </a:t>
            </a:r>
            <a:r>
              <a:rPr lang="en-US" sz="2000" dirty="0">
                <a:latin typeface="Cambria" panose="02040503050406030204" pitchFamily="18" charset="0"/>
              </a:rPr>
              <a:t>Environmental Quality Authority must stipulate regulations upon companies to follow proper methods of disposal the hazardous wastes without harming the surrounding environment</a:t>
            </a:r>
            <a:r>
              <a:rPr lang="en-US" sz="2000" dirty="0" smtClean="0">
                <a:latin typeface="Cambria" panose="02040503050406030204" pitchFamily="18" charset="0"/>
              </a:rPr>
              <a:t>.</a:t>
            </a:r>
            <a:endParaRPr lang="en-US" sz="2000" dirty="0">
              <a:latin typeface="Cambria" panose="02040503050406030204" pitchFamily="18" charset="0"/>
            </a:endParaRPr>
          </a:p>
        </p:txBody>
      </p:sp>
    </p:spTree>
    <p:extLst>
      <p:ext uri="{BB962C8B-B14F-4D97-AF65-F5344CB8AC3E}">
        <p14:creationId xmlns:p14="http://schemas.microsoft.com/office/powerpoint/2010/main" val="14796642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704345"/>
            <a:ext cx="8911687" cy="97107"/>
          </a:xfrm>
        </p:spPr>
        <p:txBody>
          <a:bodyPr>
            <a:normAutofit fontScale="90000"/>
          </a:bodyPr>
          <a:lstStyle/>
          <a:p>
            <a:r>
              <a:rPr lang="en-US" dirty="0" smtClean="0"/>
              <a:t> </a:t>
            </a:r>
            <a:endParaRPr lang="en-US" dirty="0"/>
          </a:p>
        </p:txBody>
      </p:sp>
      <p:sp>
        <p:nvSpPr>
          <p:cNvPr id="3" name="Content Placeholder 2"/>
          <p:cNvSpPr>
            <a:spLocks noGrp="1"/>
          </p:cNvSpPr>
          <p:nvPr>
            <p:ph idx="1"/>
          </p:nvPr>
        </p:nvSpPr>
        <p:spPr>
          <a:xfrm>
            <a:off x="2592925" y="848974"/>
            <a:ext cx="8915400" cy="5715258"/>
          </a:xfrm>
        </p:spPr>
        <p:txBody>
          <a:bodyPr/>
          <a:lstStyle/>
          <a:p>
            <a:pPr lvl="0" algn="just"/>
            <a:r>
              <a:rPr lang="en-US" sz="2000" dirty="0">
                <a:latin typeface="Cambria" panose="02040503050406030204" pitchFamily="18" charset="0"/>
              </a:rPr>
              <a:t>The Environmental Quality Authority shall do a site screening of lands in order to identify an appropriate location for the hazardous waste to be disposed.</a:t>
            </a:r>
          </a:p>
          <a:p>
            <a:pPr lvl="0" algn="just"/>
            <a:r>
              <a:rPr lang="en-US" sz="2000" dirty="0">
                <a:latin typeface="Cambria" panose="02040503050406030204" pitchFamily="18" charset="0"/>
              </a:rPr>
              <a:t>A highly efficient group should be formed by the Environmental Quality Authority to follow up the process of transporting hazardous waste with those responsible for transporting it from companies and universities, and to eliminate the hazardous waste in appropriate ways and in places where it is not harmful to the environment and human.</a:t>
            </a:r>
          </a:p>
          <a:p>
            <a:pPr lvl="0" algn="just"/>
            <a:r>
              <a:rPr lang="en-US" sz="2000" dirty="0">
                <a:latin typeface="Cambria" panose="02040503050406030204" pitchFamily="18" charset="0"/>
              </a:rPr>
              <a:t>The Environmental Quality Authority should team up with the Health Authority to set up a hazardous waste management scheme at a practical level</a:t>
            </a:r>
            <a:r>
              <a:rPr lang="en-US" sz="2000" dirty="0" smtClean="0">
                <a:latin typeface="Cambria" panose="02040503050406030204" pitchFamily="18" charset="0"/>
              </a:rPr>
              <a:t>.</a:t>
            </a:r>
          </a:p>
          <a:p>
            <a:pPr algn="just"/>
            <a:r>
              <a:rPr lang="en-US" sz="2000" dirty="0">
                <a:latin typeface="Cambria" panose="02040503050406030204" pitchFamily="18" charset="0"/>
              </a:rPr>
              <a:t>Computer software can be designed in order to connect the companies and universities with the Environmental Quality Authority so that the Environmental Quality Authority is constantly updated about the hazardous waste that is generated. </a:t>
            </a:r>
          </a:p>
          <a:p>
            <a:pPr lvl="0" algn="just"/>
            <a:endParaRPr lang="en-US" sz="2000" dirty="0">
              <a:latin typeface="Cambria" panose="02040503050406030204" pitchFamily="18" charset="0"/>
            </a:endParaRPr>
          </a:p>
          <a:p>
            <a:endParaRPr lang="en-US" dirty="0"/>
          </a:p>
        </p:txBody>
      </p:sp>
    </p:spTree>
    <p:extLst>
      <p:ext uri="{BB962C8B-B14F-4D97-AF65-F5344CB8AC3E}">
        <p14:creationId xmlns:p14="http://schemas.microsoft.com/office/powerpoint/2010/main" val="6823422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7089" y="1047482"/>
            <a:ext cx="8915400" cy="2724845"/>
          </a:xfrm>
        </p:spPr>
        <p:txBody>
          <a:bodyPr>
            <a:normAutofit/>
          </a:bodyPr>
          <a:lstStyle/>
          <a:p>
            <a:pPr algn="ctr"/>
            <a:r>
              <a:rPr lang="en-US" sz="8800" dirty="0" smtClean="0">
                <a:latin typeface="Cambria" panose="02040503050406030204" pitchFamily="18" charset="0"/>
              </a:rPr>
              <a:t>THANK YOU </a:t>
            </a:r>
            <a:r>
              <a:rPr lang="en-US" sz="8800" dirty="0" smtClean="0">
                <a:latin typeface="Cambria" panose="02040503050406030204" pitchFamily="18" charset="0"/>
                <a:sym typeface="Wingdings" panose="05000000000000000000" pitchFamily="2" charset="2"/>
              </a:rPr>
              <a:t></a:t>
            </a:r>
            <a:endParaRPr lang="en-US" sz="8800" dirty="0">
              <a:latin typeface="Cambria" panose="02040503050406030204" pitchFamily="18" charset="0"/>
            </a:endParaRPr>
          </a:p>
        </p:txBody>
      </p:sp>
      <p:sp>
        <p:nvSpPr>
          <p:cNvPr id="3" name="Text Placeholder 2"/>
          <p:cNvSpPr>
            <a:spLocks noGrp="1"/>
          </p:cNvSpPr>
          <p:nvPr>
            <p:ph type="body" sz="half" idx="2"/>
          </p:nvPr>
        </p:nvSpPr>
        <p:spPr/>
        <p:txBody>
          <a:bodyPr/>
          <a:lstStyle/>
          <a:p>
            <a:r>
              <a:rPr lang="en-US" dirty="0" smtClean="0"/>
              <a:t> </a:t>
            </a:r>
            <a:endParaRPr lang="en-US" dirty="0"/>
          </a:p>
        </p:txBody>
      </p:sp>
    </p:spTree>
    <p:extLst>
      <p:ext uri="{BB962C8B-B14F-4D97-AF65-F5344CB8AC3E}">
        <p14:creationId xmlns:p14="http://schemas.microsoft.com/office/powerpoint/2010/main" val="18021130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
            </a:r>
            <a:br>
              <a:rPr lang="en-US" dirty="0" smtClean="0">
                <a:latin typeface="Cambria" panose="02040503050406030204" pitchFamily="18" charset="0"/>
              </a:rPr>
            </a:br>
            <a:r>
              <a:rPr lang="en-US" dirty="0" smtClean="0">
                <a:latin typeface="Cambria" panose="02040503050406030204" pitchFamily="18" charset="0"/>
              </a:rPr>
              <a:t>Problem Definition:</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smtClean="0">
                <a:latin typeface="Cambria" panose="02040503050406030204" pitchFamily="18" charset="0"/>
              </a:rPr>
              <a:t>With the very limited environmental resources and the rapid population growth in the State of Palestine a high pressure is exerted on the environment mainly due to the increase of waste generation and relatively the increase of the amount of hazardous wastes (HZW) without proper management.  </a:t>
            </a:r>
          </a:p>
          <a:p>
            <a:pPr algn="just"/>
            <a:r>
              <a:rPr lang="en-US" sz="2000" dirty="0" smtClean="0">
                <a:latin typeface="Cambria" panose="02040503050406030204" pitchFamily="18" charset="0"/>
              </a:rPr>
              <a:t>This study aims to establish Palestinian HZW information network and build up a group of indicators so we can get accurate data including HZW generated, managed and the HZW which has not managed based on Basel convention. </a:t>
            </a:r>
            <a:endParaRPr lang="en-US" sz="2000" dirty="0">
              <a:latin typeface="Cambria" panose="02040503050406030204" pitchFamily="18" charset="0"/>
            </a:endParaRPr>
          </a:p>
        </p:txBody>
      </p:sp>
    </p:spTree>
    <p:extLst>
      <p:ext uri="{BB962C8B-B14F-4D97-AF65-F5344CB8AC3E}">
        <p14:creationId xmlns:p14="http://schemas.microsoft.com/office/powerpoint/2010/main" val="34882973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Objectives: </a:t>
            </a:r>
            <a:endParaRPr lang="en-US" dirty="0"/>
          </a:p>
        </p:txBody>
      </p:sp>
      <p:sp>
        <p:nvSpPr>
          <p:cNvPr id="3" name="Content Placeholder 2"/>
          <p:cNvSpPr>
            <a:spLocks noGrp="1"/>
          </p:cNvSpPr>
          <p:nvPr>
            <p:ph idx="1"/>
          </p:nvPr>
        </p:nvSpPr>
        <p:spPr>
          <a:xfrm>
            <a:off x="2589212" y="2640169"/>
            <a:ext cx="8915400" cy="2871808"/>
          </a:xfrm>
        </p:spPr>
        <p:txBody>
          <a:bodyPr>
            <a:normAutofit/>
          </a:bodyPr>
          <a:lstStyle/>
          <a:p>
            <a:pPr algn="just"/>
            <a:r>
              <a:rPr lang="en-US" sz="2800" dirty="0">
                <a:latin typeface="Cambria" panose="02040503050406030204" pitchFamily="18" charset="0"/>
              </a:rPr>
              <a:t>The main objective of this project is to formulate HZW indicators that will assist decision makers in building an environmentally sound management plans and decisions leading to effective management of HZW</a:t>
            </a:r>
          </a:p>
        </p:txBody>
      </p:sp>
    </p:spTree>
    <p:extLst>
      <p:ext uri="{BB962C8B-B14F-4D97-AF65-F5344CB8AC3E}">
        <p14:creationId xmlns:p14="http://schemas.microsoft.com/office/powerpoint/2010/main" val="3584696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469564"/>
            <a:ext cx="8911687" cy="1280890"/>
          </a:xfrm>
        </p:spPr>
        <p:txBody>
          <a:bodyPr/>
          <a:lstStyle/>
          <a:p>
            <a:r>
              <a:rPr lang="en-US" dirty="0" smtClean="0">
                <a:latin typeface="Cambria" panose="02040503050406030204" pitchFamily="18" charset="0"/>
              </a:rPr>
              <a:t/>
            </a:r>
            <a:br>
              <a:rPr lang="en-US" dirty="0" smtClean="0">
                <a:latin typeface="Cambria" panose="02040503050406030204" pitchFamily="18" charset="0"/>
              </a:rPr>
            </a:br>
            <a:r>
              <a:rPr lang="en-US" dirty="0" smtClean="0">
                <a:latin typeface="Cambria" panose="02040503050406030204" pitchFamily="18" charset="0"/>
              </a:rPr>
              <a:t>Standards </a:t>
            </a:r>
            <a:r>
              <a:rPr lang="en-US" dirty="0" smtClean="0">
                <a:latin typeface="Cambria" panose="02040503050406030204" pitchFamily="18" charset="0"/>
              </a:rPr>
              <a:t>and constraints:</a:t>
            </a:r>
            <a:endParaRPr lang="en-US" dirty="0">
              <a:latin typeface="Cambria" panose="02040503050406030204" pitchFamily="18" charset="0"/>
            </a:endParaRPr>
          </a:p>
        </p:txBody>
      </p:sp>
      <p:sp>
        <p:nvSpPr>
          <p:cNvPr id="3" name="Content Placeholder 2"/>
          <p:cNvSpPr>
            <a:spLocks noGrp="1"/>
          </p:cNvSpPr>
          <p:nvPr>
            <p:ph idx="1"/>
          </p:nvPr>
        </p:nvSpPr>
        <p:spPr>
          <a:xfrm>
            <a:off x="2589212" y="1905000"/>
            <a:ext cx="8915400" cy="4199586"/>
          </a:xfrm>
        </p:spPr>
        <p:txBody>
          <a:bodyPr>
            <a:noAutofit/>
          </a:bodyPr>
          <a:lstStyle/>
          <a:p>
            <a:r>
              <a:rPr lang="en-US" sz="2000" b="1" dirty="0" smtClean="0">
                <a:latin typeface="Cambria" panose="02040503050406030204" pitchFamily="18" charset="0"/>
              </a:rPr>
              <a:t>Hazardous waste standards and constraints:</a:t>
            </a:r>
          </a:p>
          <a:p>
            <a:pPr algn="just">
              <a:buNone/>
            </a:pPr>
            <a:r>
              <a:rPr lang="en-US" sz="2000" dirty="0" smtClean="0">
                <a:latin typeface="Cambria" panose="02040503050406030204" pitchFamily="18" charset="0"/>
              </a:rPr>
              <a:t>      The RCRA establishes basic standards for the management of hazardous wastes for people who produce hazardous wastes called hazardous waste generators. The generator regulations ensure that hazardous wastes are identified and handled safely to protect human health and the environment, while minimizing interference with daily business processes.</a:t>
            </a:r>
          </a:p>
          <a:p>
            <a:r>
              <a:rPr lang="en-US" sz="2000" b="1" dirty="0" smtClean="0">
                <a:latin typeface="Cambria" panose="02040503050406030204" pitchFamily="18" charset="0"/>
              </a:rPr>
              <a:t>Israel's restrictions on the disposal and management of hazardous waste:</a:t>
            </a:r>
          </a:p>
          <a:p>
            <a:pPr algn="just">
              <a:buNone/>
            </a:pPr>
            <a:r>
              <a:rPr lang="en-US" sz="2000" dirty="0" smtClean="0">
                <a:latin typeface="Cambria" panose="02040503050406030204" pitchFamily="18" charset="0"/>
              </a:rPr>
              <a:t>      The Israeli occupation does not only destroy the Palestinian territories and the Palestinian people politically, security and economically, but extends its aggression to destroy the environmental elements and the environmental balance existing in the Palestinian territories.</a:t>
            </a:r>
            <a:endParaRPr lang="en-US" sz="2000" dirty="0">
              <a:latin typeface="Cambria" panose="020405030504060302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sz="2000" dirty="0" smtClean="0">
                <a:latin typeface="Cambria" panose="02040503050406030204" pitchFamily="18" charset="0"/>
              </a:rPr>
              <a:t>The smuggling of hazardous wastes into the Palestinian territories is one of the most serious Israeli violations against the Palestinian environment and violation of all human rights and internationally recognized conventions on the environment. Smuggling attempts continue to be frequent and have become increasingly frequent in recent years.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anose="02040503050406030204" pitchFamily="18" charset="0"/>
              </a:rPr>
              <a:t>Hazardous waste management hierarchy:</a:t>
            </a:r>
            <a:endParaRPr lang="en-US" dirty="0">
              <a:latin typeface="Cambria" panose="02040503050406030204" pitchFamily="18" charset="0"/>
            </a:endParaRPr>
          </a:p>
        </p:txBody>
      </p:sp>
      <p:sp>
        <p:nvSpPr>
          <p:cNvPr id="3" name="Content Placeholder 2"/>
          <p:cNvSpPr>
            <a:spLocks noGrp="1"/>
          </p:cNvSpPr>
          <p:nvPr>
            <p:ph idx="1"/>
          </p:nvPr>
        </p:nvSpPr>
        <p:spPr/>
        <p:txBody>
          <a:bodyPr>
            <a:normAutofit/>
          </a:bodyPr>
          <a:lstStyle/>
          <a:p>
            <a:pPr algn="just"/>
            <a:r>
              <a:rPr lang="en-US" sz="2000" dirty="0" smtClean="0">
                <a:latin typeface="Cambria" panose="02040503050406030204" pitchFamily="18" charset="0"/>
              </a:rPr>
              <a:t>The idea of hierarchy emerged from the realization that the disposal of untreated hazardous waste was a mistake. The toxic substances deposited in the soil and through the soil, have migrated to the ground and surface waters, and were emitted into the atmosphere. Such leaflets pose a potentially serious threat to human health and the environment. The natural consequence was hierarchy - the arrangement of waste management options according to their assumed environmental protection capacity.</a:t>
            </a:r>
            <a:endParaRPr lang="en-US" sz="2000" dirty="0">
              <a:latin typeface="Cambria" panose="02040503050406030204" pitchFamily="18" charset="0"/>
            </a:endParaRPr>
          </a:p>
        </p:txBody>
      </p:sp>
    </p:spTree>
    <p:extLst>
      <p:ext uri="{BB962C8B-B14F-4D97-AF65-F5344CB8AC3E}">
        <p14:creationId xmlns:p14="http://schemas.microsoft.com/office/powerpoint/2010/main" val="2799870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2021</TotalTime>
  <Words>2590</Words>
  <Application>Microsoft Office PowerPoint</Application>
  <PresentationFormat>Widescreen</PresentationFormat>
  <Paragraphs>252</Paragraphs>
  <Slides>44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44</vt:i4>
      </vt:variant>
    </vt:vector>
  </HeadingPairs>
  <TitlesOfParts>
    <vt:vector size="53" baseType="lpstr">
      <vt:lpstr>Arial</vt:lpstr>
      <vt:lpstr>Calibri</vt:lpstr>
      <vt:lpstr>Calibri Light</vt:lpstr>
      <vt:lpstr>Cambria</vt:lpstr>
      <vt:lpstr>Century Gothic</vt:lpstr>
      <vt:lpstr>Times New Roman</vt:lpstr>
      <vt:lpstr>Wingdings</vt:lpstr>
      <vt:lpstr>Wingdings 3</vt:lpstr>
      <vt:lpstr>Wisp</vt:lpstr>
      <vt:lpstr> A conceptual framework for the development of core-set of Hazardous waste management indicators </vt:lpstr>
      <vt:lpstr> Outlines: </vt:lpstr>
      <vt:lpstr>Introduction: </vt:lpstr>
      <vt:lpstr> Basel convention:</vt:lpstr>
      <vt:lpstr> Problem Definition:</vt:lpstr>
      <vt:lpstr> Objectives: </vt:lpstr>
      <vt:lpstr> Standards and constraints:</vt:lpstr>
      <vt:lpstr>PowerPoint Presentation</vt:lpstr>
      <vt:lpstr>Hazardous waste management hierarchy:</vt:lpstr>
      <vt:lpstr>PowerPoint Presentation</vt:lpstr>
      <vt:lpstr>Methodology: </vt:lpstr>
      <vt:lpstr>PowerPoint Presentation</vt:lpstr>
      <vt:lpstr> </vt:lpstr>
      <vt:lpstr>Pharmaceutical sector </vt:lpstr>
      <vt:lpstr>  </vt:lpstr>
      <vt:lpstr>Input and output indicators:</vt:lpstr>
      <vt:lpstr>Technological indicators:</vt:lpstr>
      <vt:lpstr>Storage indicators   </vt:lpstr>
      <vt:lpstr>Water and wastewater</vt:lpstr>
      <vt:lpstr>Emissions-waste indicators:</vt:lpstr>
      <vt:lpstr> Energy indicators</vt:lpstr>
      <vt:lpstr> Economic indicators</vt:lpstr>
      <vt:lpstr>Pharmaceutical sector management </vt:lpstr>
      <vt:lpstr>Dry Cleaning Sector:</vt:lpstr>
      <vt:lpstr>Input indicators</vt:lpstr>
      <vt:lpstr>Transportation indicators</vt:lpstr>
      <vt:lpstr>Output indicators</vt:lpstr>
      <vt:lpstr> </vt:lpstr>
      <vt:lpstr> </vt:lpstr>
      <vt:lpstr>Dry-cleaning sector management</vt:lpstr>
      <vt:lpstr>Universities sectors</vt:lpstr>
      <vt:lpstr> Input and output indicators</vt:lpstr>
      <vt:lpstr> </vt:lpstr>
      <vt:lpstr> </vt:lpstr>
      <vt:lpstr> </vt:lpstr>
      <vt:lpstr>Storage indicators</vt:lpstr>
      <vt:lpstr>Transportation indicators:</vt:lpstr>
      <vt:lpstr>Environmental indicators: </vt:lpstr>
      <vt:lpstr>Economic indicators:</vt:lpstr>
      <vt:lpstr>Universities sector management</vt:lpstr>
      <vt:lpstr>Conclusions: </vt:lpstr>
      <vt:lpstr> Recommendations: </vt:lpstr>
      <vt:lpstr> </vt:lpstr>
      <vt:lpstr>THANK YOU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conceptual framework for the development of core-set of Hazardous waste management indicators</dc:title>
  <dc:creator>Amun sinokrot</dc:creator>
  <cp:lastModifiedBy>Amun sinokrot</cp:lastModifiedBy>
  <cp:revision>47</cp:revision>
  <dcterms:created xsi:type="dcterms:W3CDTF">2018-05-17T19:31:34Z</dcterms:created>
  <dcterms:modified xsi:type="dcterms:W3CDTF">2018-05-21T07:50:47Z</dcterms:modified>
</cp:coreProperties>
</file>