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2" r:id="rId1"/>
  </p:sldMasterIdLst>
  <p:sldIdLst>
    <p:sldId id="256" r:id="rId2"/>
    <p:sldId id="258" r:id="rId3"/>
    <p:sldId id="259" r:id="rId4"/>
    <p:sldId id="260" r:id="rId5"/>
    <p:sldId id="271" r:id="rId6"/>
    <p:sldId id="261" r:id="rId7"/>
    <p:sldId id="272" r:id="rId8"/>
    <p:sldId id="262" r:id="rId9"/>
    <p:sldId id="263" r:id="rId10"/>
    <p:sldId id="264" r:id="rId11"/>
    <p:sldId id="265" r:id="rId12"/>
    <p:sldId id="266" r:id="rId13"/>
    <p:sldId id="267" r:id="rId14"/>
    <p:sldId id="268" r:id="rId15"/>
    <p:sldId id="269" r:id="rId16"/>
    <p:sldId id="270" r:id="rId17"/>
    <p:sldId id="273" r:id="rId18"/>
    <p:sldId id="274" r:id="rId19"/>
    <p:sldId id="275" r:id="rId20"/>
    <p:sldId id="276" r:id="rId21"/>
    <p:sldId id="277" r:id="rId22"/>
    <p:sldId id="278" r:id="rId23"/>
    <p:sldId id="279" r:id="rId24"/>
    <p:sldId id="280" r:id="rId25"/>
    <p:sldId id="285" r:id="rId26"/>
    <p:sldId id="284" r:id="rId27"/>
    <p:sldId id="283" r:id="rId28"/>
    <p:sldId id="282" r:id="rId29"/>
    <p:sldId id="286" r:id="rId30"/>
    <p:sldId id="287" r:id="rId31"/>
    <p:sldId id="288"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62" d="100"/>
          <a:sy n="62" d="100"/>
        </p:scale>
        <p:origin x="270" y="22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E725972-F65C-450B-A06C-9F086B05433E}" type="datetimeFigureOut">
              <a:rPr lang="en-US" smtClean="0"/>
              <a:t>22/12/2018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78F16A-3790-493F-9531-A347ED0C808A}" type="slidenum">
              <a:rPr lang="en-US" smtClean="0"/>
              <a:t>‹#›</a:t>
            </a:fld>
            <a:endParaRPr lang="en-US"/>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040473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fld id="{0E725972-F65C-450B-A06C-9F086B05433E}" type="datetimeFigureOut">
              <a:rPr lang="en-US" smtClean="0"/>
              <a:t>22/12/2018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B78F16A-3790-493F-9531-A347ED0C808A}" type="slidenum">
              <a:rPr lang="en-US" smtClean="0"/>
              <a:t>‹#›</a:t>
            </a:fld>
            <a:endParaRPr lang="en-US"/>
          </a:p>
        </p:txBody>
      </p:sp>
    </p:spTree>
    <p:extLst>
      <p:ext uri="{BB962C8B-B14F-4D97-AF65-F5344CB8AC3E}">
        <p14:creationId xmlns:p14="http://schemas.microsoft.com/office/powerpoint/2010/main" val="20894551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E725972-F65C-450B-A06C-9F086B05433E}" type="datetimeFigureOut">
              <a:rPr lang="en-US" smtClean="0"/>
              <a:t>22/12/2018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78F16A-3790-493F-9531-A347ED0C808A}" type="slidenum">
              <a:rPr lang="en-US" smtClean="0"/>
              <a:t>‹#›</a:t>
            </a:fld>
            <a:endParaRPr lang="en-US"/>
          </a:p>
        </p:txBody>
      </p:sp>
    </p:spTree>
    <p:extLst>
      <p:ext uri="{BB962C8B-B14F-4D97-AF65-F5344CB8AC3E}">
        <p14:creationId xmlns:p14="http://schemas.microsoft.com/office/powerpoint/2010/main" val="34823748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E725972-F65C-450B-A06C-9F086B05433E}" type="datetimeFigureOut">
              <a:rPr lang="en-US" smtClean="0"/>
              <a:t>22/12/2018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78F16A-3790-493F-9531-A347ED0C808A}" type="slidenum">
              <a:rPr lang="en-US" smtClean="0"/>
              <a:t>‹#›</a:t>
            </a:fld>
            <a:endParaRPr lang="en-US"/>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4272692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E725972-F65C-450B-A06C-9F086B05433E}" type="datetimeFigureOut">
              <a:rPr lang="en-US" smtClean="0"/>
              <a:t>22/12/2018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78F16A-3790-493F-9531-A347ED0C808A}" type="slidenum">
              <a:rPr lang="en-US" smtClean="0"/>
              <a:t>‹#›</a:t>
            </a:fld>
            <a:endParaRPr lang="en-US"/>
          </a:p>
        </p:txBody>
      </p:sp>
    </p:spTree>
    <p:extLst>
      <p:ext uri="{BB962C8B-B14F-4D97-AF65-F5344CB8AC3E}">
        <p14:creationId xmlns:p14="http://schemas.microsoft.com/office/powerpoint/2010/main" val="35434782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E725972-F65C-450B-A06C-9F086B05433E}" type="datetimeFigureOut">
              <a:rPr lang="en-US" smtClean="0"/>
              <a:t>22/12/2018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78F16A-3790-493F-9531-A347ED0C808A}" type="slidenum">
              <a:rPr lang="en-US" smtClean="0"/>
              <a:t>‹#›</a:t>
            </a:fld>
            <a:endParaRPr lang="en-US"/>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42881651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E725972-F65C-450B-A06C-9F086B05433E}" type="datetimeFigureOut">
              <a:rPr lang="en-US" smtClean="0"/>
              <a:t>22/12/2018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78F16A-3790-493F-9531-A347ED0C808A}" type="slidenum">
              <a:rPr lang="en-US" smtClean="0"/>
              <a:t>‹#›</a:t>
            </a:fld>
            <a:endParaRPr lang="en-US"/>
          </a:p>
        </p:txBody>
      </p:sp>
    </p:spTree>
    <p:extLst>
      <p:ext uri="{BB962C8B-B14F-4D97-AF65-F5344CB8AC3E}">
        <p14:creationId xmlns:p14="http://schemas.microsoft.com/office/powerpoint/2010/main" val="40079725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E725972-F65C-450B-A06C-9F086B05433E}" type="datetimeFigureOut">
              <a:rPr lang="en-US" smtClean="0"/>
              <a:t>22/12/2018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78F16A-3790-493F-9531-A347ED0C808A}" type="slidenum">
              <a:rPr lang="en-US" smtClean="0"/>
              <a:t>‹#›</a:t>
            </a:fld>
            <a:endParaRPr lang="en-US"/>
          </a:p>
        </p:txBody>
      </p:sp>
    </p:spTree>
    <p:extLst>
      <p:ext uri="{BB962C8B-B14F-4D97-AF65-F5344CB8AC3E}">
        <p14:creationId xmlns:p14="http://schemas.microsoft.com/office/powerpoint/2010/main" val="7978245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E725972-F65C-450B-A06C-9F086B05433E}" type="datetimeFigureOut">
              <a:rPr lang="en-US" smtClean="0"/>
              <a:t>22/12/2018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78F16A-3790-493F-9531-A347ED0C808A}" type="slidenum">
              <a:rPr lang="en-US" smtClean="0"/>
              <a:t>‹#›</a:t>
            </a:fld>
            <a:endParaRPr lang="en-US"/>
          </a:p>
        </p:txBody>
      </p:sp>
    </p:spTree>
    <p:extLst>
      <p:ext uri="{BB962C8B-B14F-4D97-AF65-F5344CB8AC3E}">
        <p14:creationId xmlns:p14="http://schemas.microsoft.com/office/powerpoint/2010/main" val="1533852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E725972-F65C-450B-A06C-9F086B05433E}" type="datetimeFigureOut">
              <a:rPr lang="en-US" smtClean="0"/>
              <a:t>22/12/2018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78F16A-3790-493F-9531-A347ED0C808A}" type="slidenum">
              <a:rPr lang="en-US" smtClean="0"/>
              <a:t>‹#›</a:t>
            </a:fld>
            <a:endParaRPr lang="en-US"/>
          </a:p>
        </p:txBody>
      </p:sp>
    </p:spTree>
    <p:extLst>
      <p:ext uri="{BB962C8B-B14F-4D97-AF65-F5344CB8AC3E}">
        <p14:creationId xmlns:p14="http://schemas.microsoft.com/office/powerpoint/2010/main" val="18713109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E725972-F65C-450B-A06C-9F086B05433E}" type="datetimeFigureOut">
              <a:rPr lang="en-US" smtClean="0"/>
              <a:t>22/12/2018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78F16A-3790-493F-9531-A347ED0C808A}" type="slidenum">
              <a:rPr lang="en-US" smtClean="0"/>
              <a:t>‹#›</a:t>
            </a:fld>
            <a:endParaRPr lang="en-US"/>
          </a:p>
        </p:txBody>
      </p:sp>
    </p:spTree>
    <p:extLst>
      <p:ext uri="{BB962C8B-B14F-4D97-AF65-F5344CB8AC3E}">
        <p14:creationId xmlns:p14="http://schemas.microsoft.com/office/powerpoint/2010/main" val="7548739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E725972-F65C-450B-A06C-9F086B05433E}" type="datetimeFigureOut">
              <a:rPr lang="en-US" smtClean="0"/>
              <a:t>22/12/2018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78F16A-3790-493F-9531-A347ED0C808A}" type="slidenum">
              <a:rPr lang="en-US" smtClean="0"/>
              <a:t>‹#›</a:t>
            </a:fld>
            <a:endParaRPr lang="en-US"/>
          </a:p>
        </p:txBody>
      </p:sp>
    </p:spTree>
    <p:extLst>
      <p:ext uri="{BB962C8B-B14F-4D97-AF65-F5344CB8AC3E}">
        <p14:creationId xmlns:p14="http://schemas.microsoft.com/office/powerpoint/2010/main" val="27105218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E725972-F65C-450B-A06C-9F086B05433E}" type="datetimeFigureOut">
              <a:rPr lang="en-US" smtClean="0"/>
              <a:t>22/12/2018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B78F16A-3790-493F-9531-A347ED0C808A}" type="slidenum">
              <a:rPr lang="en-US" smtClean="0"/>
              <a:t>‹#›</a:t>
            </a:fld>
            <a:endParaRPr lang="en-US"/>
          </a:p>
        </p:txBody>
      </p:sp>
    </p:spTree>
    <p:extLst>
      <p:ext uri="{BB962C8B-B14F-4D97-AF65-F5344CB8AC3E}">
        <p14:creationId xmlns:p14="http://schemas.microsoft.com/office/powerpoint/2010/main" val="7837360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E725972-F65C-450B-A06C-9F086B05433E}" type="datetimeFigureOut">
              <a:rPr lang="en-US" smtClean="0"/>
              <a:t>22/12/2018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B78F16A-3790-493F-9531-A347ED0C808A}" type="slidenum">
              <a:rPr lang="en-US" smtClean="0"/>
              <a:t>‹#›</a:t>
            </a:fld>
            <a:endParaRPr lang="en-US"/>
          </a:p>
        </p:txBody>
      </p:sp>
    </p:spTree>
    <p:extLst>
      <p:ext uri="{BB962C8B-B14F-4D97-AF65-F5344CB8AC3E}">
        <p14:creationId xmlns:p14="http://schemas.microsoft.com/office/powerpoint/2010/main" val="22993886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725972-F65C-450B-A06C-9F086B05433E}" type="datetimeFigureOut">
              <a:rPr lang="en-US" smtClean="0"/>
              <a:t>22/12/2018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B78F16A-3790-493F-9531-A347ED0C808A}" type="slidenum">
              <a:rPr lang="en-US" smtClean="0"/>
              <a:t>‹#›</a:t>
            </a:fld>
            <a:endParaRPr lang="en-US"/>
          </a:p>
        </p:txBody>
      </p:sp>
    </p:spTree>
    <p:extLst>
      <p:ext uri="{BB962C8B-B14F-4D97-AF65-F5344CB8AC3E}">
        <p14:creationId xmlns:p14="http://schemas.microsoft.com/office/powerpoint/2010/main" val="42319999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725972-F65C-450B-A06C-9F086B05433E}" type="datetimeFigureOut">
              <a:rPr lang="en-US" smtClean="0"/>
              <a:t>22/12/2018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78F16A-3790-493F-9531-A347ED0C808A}" type="slidenum">
              <a:rPr lang="en-US" smtClean="0"/>
              <a:t>‹#›</a:t>
            </a:fld>
            <a:endParaRPr lang="en-US"/>
          </a:p>
        </p:txBody>
      </p:sp>
    </p:spTree>
    <p:extLst>
      <p:ext uri="{BB962C8B-B14F-4D97-AF65-F5344CB8AC3E}">
        <p14:creationId xmlns:p14="http://schemas.microsoft.com/office/powerpoint/2010/main" val="2691193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725972-F65C-450B-A06C-9F086B05433E}" type="datetimeFigureOut">
              <a:rPr lang="en-US" smtClean="0"/>
              <a:t>22/12/2018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78F16A-3790-493F-9531-A347ED0C808A}" type="slidenum">
              <a:rPr lang="en-US" smtClean="0"/>
              <a:t>‹#›</a:t>
            </a:fld>
            <a:endParaRPr lang="en-US"/>
          </a:p>
        </p:txBody>
      </p:sp>
    </p:spTree>
    <p:extLst>
      <p:ext uri="{BB962C8B-B14F-4D97-AF65-F5344CB8AC3E}">
        <p14:creationId xmlns:p14="http://schemas.microsoft.com/office/powerpoint/2010/main" val="26064057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5">
                <a:lumMod val="0"/>
                <a:lumOff val="100000"/>
              </a:schemeClr>
            </a:gs>
            <a:gs pos="35000">
              <a:schemeClr val="accent5">
                <a:lumMod val="0"/>
                <a:lumOff val="100000"/>
              </a:schemeClr>
            </a:gs>
            <a:gs pos="100000">
              <a:schemeClr val="accent5">
                <a:lumMod val="100000"/>
              </a:schemeClr>
            </a:gs>
          </a:gsLst>
          <a:lin ang="2700000" scaled="1"/>
          <a:tileRect/>
        </a:gradFill>
        <a:effectLst/>
      </p:bgPr>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0E725972-F65C-450B-A06C-9F086B05433E}" type="datetimeFigureOut">
              <a:rPr lang="en-US" smtClean="0"/>
              <a:t>22/12/2018</a:t>
            </a:fld>
            <a:endParaRPr lang="en-US"/>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2B78F16A-3790-493F-9531-A347ED0C808A}" type="slidenum">
              <a:rPr lang="en-US" smtClean="0"/>
              <a:t>‹#›</a:t>
            </a:fld>
            <a:endParaRPr lang="en-US"/>
          </a:p>
        </p:txBody>
      </p:sp>
    </p:spTree>
    <p:extLst>
      <p:ext uri="{BB962C8B-B14F-4D97-AF65-F5344CB8AC3E}">
        <p14:creationId xmlns:p14="http://schemas.microsoft.com/office/powerpoint/2010/main" val="415123326"/>
      </p:ext>
    </p:extLst>
  </p:cSld>
  <p:clrMap bg1="dk1" tx1="lt1" bg2="dk2" tx2="lt2" accent1="accent1" accent2="accent2" accent3="accent3" accent4="accent4" accent5="accent5" accent6="accent6" hlink="hlink" folHlink="folHlink"/>
  <p:sldLayoutIdLst>
    <p:sldLayoutId id="2147483923" r:id="rId1"/>
    <p:sldLayoutId id="2147483924" r:id="rId2"/>
    <p:sldLayoutId id="2147483925" r:id="rId3"/>
    <p:sldLayoutId id="2147483926" r:id="rId4"/>
    <p:sldLayoutId id="2147483927" r:id="rId5"/>
    <p:sldLayoutId id="2147483928" r:id="rId6"/>
    <p:sldLayoutId id="2147483929" r:id="rId7"/>
    <p:sldLayoutId id="2147483930" r:id="rId8"/>
    <p:sldLayoutId id="2147483931" r:id="rId9"/>
    <p:sldLayoutId id="2147483932" r:id="rId10"/>
    <p:sldLayoutId id="2147483933" r:id="rId11"/>
    <p:sldLayoutId id="2147483934" r:id="rId12"/>
    <p:sldLayoutId id="2147483935" r:id="rId13"/>
    <p:sldLayoutId id="2147483936" r:id="rId14"/>
    <p:sldLayoutId id="2147483937" r:id="rId15"/>
    <p:sldLayoutId id="2147483938" r:id="rId16"/>
    <p:sldLayoutId id="214748393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lumMod val="85000"/>
          </a:schemeClr>
        </a:solidFill>
        <a:effectLst/>
      </p:bgPr>
    </p:bg>
    <p:spTree>
      <p:nvGrpSpPr>
        <p:cNvPr id="1" name=""/>
        <p:cNvGrpSpPr/>
        <p:nvPr/>
      </p:nvGrpSpPr>
      <p:grpSpPr>
        <a:xfrm>
          <a:off x="0" y="0"/>
          <a:ext cx="0" cy="0"/>
          <a:chOff x="0" y="0"/>
          <a:chExt cx="0" cy="0"/>
        </a:xfrm>
      </p:grpSpPr>
      <p:sp>
        <p:nvSpPr>
          <p:cNvPr id="2" name="Rectangle 1"/>
          <p:cNvSpPr/>
          <p:nvPr/>
        </p:nvSpPr>
        <p:spPr>
          <a:xfrm>
            <a:off x="1842866" y="604911"/>
            <a:ext cx="8567225" cy="3016210"/>
          </a:xfrm>
          <a:prstGeom prst="rect">
            <a:avLst/>
          </a:prstGeom>
          <a:noFill/>
        </p:spPr>
        <p:txBody>
          <a:bodyPr wrap="square" lIns="91440" tIns="45720" rIns="91440" bIns="45720">
            <a:spAutoFit/>
          </a:bodyPr>
          <a:lstStyle/>
          <a:p>
            <a:pPr rtl="1">
              <a:spcAft>
                <a:spcPts val="600"/>
              </a:spcAft>
              <a:tabLst>
                <a:tab pos="3333115" algn="r"/>
              </a:tabLst>
            </a:pPr>
            <a:endParaRPr lang="en-US" sz="3600" dirty="0" smtClean="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algn="ctr" rtl="1">
              <a:spcAft>
                <a:spcPts val="600"/>
              </a:spcAft>
              <a:tabLst>
                <a:tab pos="3333115" algn="r"/>
              </a:tabLst>
            </a:pPr>
            <a:r>
              <a:rPr lang="en-US" sz="3600" b="1" dirty="0" smtClean="0">
                <a:solidFill>
                  <a:schemeClr val="accent2">
                    <a:lumMod val="50000"/>
                  </a:schemeClr>
                </a:solidFill>
                <a:effectLst/>
                <a:latin typeface="Times New Roman" panose="02020603050405020304" pitchFamily="18" charset="0"/>
                <a:ea typeface="Calibri" panose="020F0502020204030204" pitchFamily="34" charset="0"/>
                <a:cs typeface="Times New Roman" panose="02020603050405020304" pitchFamily="18" charset="0"/>
              </a:rPr>
              <a:t>Study of the Effect of Quarry </a:t>
            </a:r>
            <a:r>
              <a:rPr lang="en-US" sz="3600" b="1" dirty="0" smtClean="0">
                <a:solidFill>
                  <a:schemeClr val="accent2">
                    <a:lumMod val="50000"/>
                  </a:schemeClr>
                </a:solidFill>
                <a:effectLst/>
                <a:latin typeface="Times New Roman" panose="02020603050405020304" pitchFamily="18" charset="0"/>
                <a:ea typeface="Calibri" panose="020F0502020204030204" pitchFamily="34" charset="0"/>
                <a:cs typeface="Times New Roman" panose="02020603050405020304" pitchFamily="18" charset="0"/>
              </a:rPr>
              <a:t>Dusts </a:t>
            </a:r>
            <a:r>
              <a:rPr lang="en-US" sz="3600" b="1" dirty="0" smtClean="0">
                <a:solidFill>
                  <a:schemeClr val="accent2">
                    <a:lumMod val="50000"/>
                  </a:schemeClr>
                </a:solidFill>
                <a:effectLst/>
                <a:latin typeface="Times New Roman" panose="02020603050405020304" pitchFamily="18" charset="0"/>
                <a:ea typeface="Calibri" panose="020F0502020204030204" pitchFamily="34" charset="0"/>
                <a:cs typeface="Times New Roman" panose="02020603050405020304" pitchFamily="18" charset="0"/>
              </a:rPr>
              <a:t>on the Respiratory System of People around Quarries and Stone Saws </a:t>
            </a:r>
            <a:endParaRPr lang="en-US" sz="3600" dirty="0" smtClean="0">
              <a:solidFill>
                <a:schemeClr val="accent2">
                  <a:lumMod val="50000"/>
                </a:schemeClr>
              </a:solidFill>
              <a:effectLst/>
              <a:latin typeface="Times New Roman" panose="02020603050405020304" pitchFamily="18" charset="0"/>
              <a:ea typeface="Calibri" panose="020F0502020204030204" pitchFamily="34" charset="0"/>
              <a:cs typeface="Arial" panose="020B0604020202020204" pitchFamily="34" charset="0"/>
            </a:endParaRPr>
          </a:p>
          <a:p>
            <a:pPr algn="ctr"/>
            <a:endParaRPr lang="en-US" sz="3600" b="0" cap="none" spc="0" dirty="0">
              <a:ln w="0"/>
              <a:solidFill>
                <a:schemeClr val="tx1"/>
              </a:solidFill>
              <a:effectLst>
                <a:outerShdw blurRad="38100" dist="19050" dir="2700000" algn="tl" rotWithShape="0">
                  <a:schemeClr val="dk1">
                    <a:alpha val="40000"/>
                  </a:schemeClr>
                </a:outerShdw>
              </a:effectLst>
            </a:endParaRPr>
          </a:p>
        </p:txBody>
      </p:sp>
      <p:sp>
        <p:nvSpPr>
          <p:cNvPr id="3" name="Rectangle 2"/>
          <p:cNvSpPr/>
          <p:nvPr/>
        </p:nvSpPr>
        <p:spPr>
          <a:xfrm>
            <a:off x="3247291" y="3406319"/>
            <a:ext cx="6096000" cy="2708434"/>
          </a:xfrm>
          <a:prstGeom prst="rect">
            <a:avLst/>
          </a:prstGeom>
        </p:spPr>
        <p:txBody>
          <a:bodyPr>
            <a:spAutoFit/>
          </a:bodyPr>
          <a:lstStyle/>
          <a:p>
            <a:pPr rtl="1">
              <a:spcAft>
                <a:spcPts val="600"/>
              </a:spcAft>
              <a:tabLst>
                <a:tab pos="3333115" algn="r"/>
              </a:tabLst>
            </a:pPr>
            <a:r>
              <a:rPr lang="en-US" sz="2000" b="1" dirty="0" smtClean="0">
                <a:solidFill>
                  <a:schemeClr val="accent6">
                    <a:lumMod val="50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sz="2000" dirty="0" smtClean="0">
              <a:solidFill>
                <a:schemeClr val="accent2">
                  <a:lumMod val="50000"/>
                </a:schemeClr>
              </a:solidFill>
              <a:effectLst/>
              <a:latin typeface="Times New Roman" panose="02020603050405020304" pitchFamily="18" charset="0"/>
              <a:ea typeface="Calibri" panose="020F0502020204030204" pitchFamily="34" charset="0"/>
              <a:cs typeface="Arial" panose="020B0604020202020204" pitchFamily="34" charset="0"/>
            </a:endParaRPr>
          </a:p>
          <a:p>
            <a:pPr algn="ctr" rtl="1">
              <a:spcAft>
                <a:spcPts val="600"/>
              </a:spcAft>
              <a:tabLst>
                <a:tab pos="3333115" algn="r"/>
              </a:tabLst>
            </a:pPr>
            <a:r>
              <a:rPr lang="en-US" sz="2000" b="1" dirty="0" smtClean="0">
                <a:solidFill>
                  <a:schemeClr val="accent2">
                    <a:lumMod val="50000"/>
                  </a:schemeClr>
                </a:solidFill>
                <a:effectLst/>
                <a:latin typeface="Times New Roman" panose="02020603050405020304" pitchFamily="18" charset="0"/>
                <a:ea typeface="Calibri" panose="020F0502020204030204" pitchFamily="34" charset="0"/>
                <a:cs typeface="Times New Roman" panose="02020603050405020304" pitchFamily="18" charset="0"/>
              </a:rPr>
              <a:t>By</a:t>
            </a:r>
            <a:endParaRPr lang="en-US" sz="2000" dirty="0" smtClean="0">
              <a:solidFill>
                <a:schemeClr val="accent2">
                  <a:lumMod val="50000"/>
                </a:schemeClr>
              </a:solidFill>
              <a:effectLst/>
              <a:latin typeface="Times New Roman" panose="02020603050405020304" pitchFamily="18" charset="0"/>
              <a:ea typeface="Calibri" panose="020F0502020204030204" pitchFamily="34" charset="0"/>
              <a:cs typeface="Arial" panose="020B0604020202020204" pitchFamily="34" charset="0"/>
            </a:endParaRPr>
          </a:p>
          <a:p>
            <a:pPr algn="ctr" rtl="1">
              <a:spcAft>
                <a:spcPts val="600"/>
              </a:spcAft>
              <a:tabLst>
                <a:tab pos="3333115" algn="r"/>
              </a:tabLst>
            </a:pPr>
            <a:r>
              <a:rPr lang="en-US" sz="2000" b="1" dirty="0" smtClean="0">
                <a:solidFill>
                  <a:schemeClr val="accent2">
                    <a:lumMod val="50000"/>
                  </a:schemeClr>
                </a:solidFill>
                <a:effectLst/>
                <a:latin typeface="Times New Roman" panose="02020603050405020304" pitchFamily="18" charset="0"/>
                <a:ea typeface="Calibri" panose="020F0502020204030204" pitchFamily="34" charset="0"/>
                <a:cs typeface="Times New Roman" panose="02020603050405020304" pitchFamily="18" charset="0"/>
              </a:rPr>
              <a:t>Qasam Saleem – Reg. No: 11420529</a:t>
            </a:r>
            <a:endParaRPr lang="en-US" sz="2000" dirty="0" smtClean="0">
              <a:solidFill>
                <a:schemeClr val="accent2">
                  <a:lumMod val="50000"/>
                </a:schemeClr>
              </a:solidFill>
              <a:effectLst/>
              <a:latin typeface="Times New Roman" panose="02020603050405020304" pitchFamily="18" charset="0"/>
              <a:ea typeface="Calibri" panose="020F0502020204030204" pitchFamily="34" charset="0"/>
              <a:cs typeface="Arial" panose="020B0604020202020204" pitchFamily="34" charset="0"/>
            </a:endParaRPr>
          </a:p>
          <a:p>
            <a:pPr algn="ctr" rtl="1">
              <a:spcAft>
                <a:spcPts val="600"/>
              </a:spcAft>
              <a:tabLst>
                <a:tab pos="3333115" algn="r"/>
              </a:tabLst>
            </a:pPr>
            <a:r>
              <a:rPr lang="en-US" sz="2000" b="1" dirty="0" smtClean="0">
                <a:solidFill>
                  <a:schemeClr val="accent2">
                    <a:lumMod val="50000"/>
                  </a:schemeClr>
                </a:solidFill>
                <a:effectLst/>
                <a:latin typeface="Times New Roman" panose="02020603050405020304" pitchFamily="18" charset="0"/>
                <a:ea typeface="Calibri" panose="020F0502020204030204" pitchFamily="34" charset="0"/>
                <a:cs typeface="Times New Roman" panose="02020603050405020304" pitchFamily="18" charset="0"/>
              </a:rPr>
              <a:t>Shahd Bishawi – Reg. No: 11419975</a:t>
            </a:r>
            <a:endParaRPr lang="en-US" sz="2000" dirty="0" smtClean="0">
              <a:solidFill>
                <a:schemeClr val="accent2">
                  <a:lumMod val="50000"/>
                </a:schemeClr>
              </a:solidFill>
              <a:effectLst/>
              <a:latin typeface="Times New Roman" panose="02020603050405020304" pitchFamily="18" charset="0"/>
              <a:ea typeface="Calibri" panose="020F0502020204030204" pitchFamily="34" charset="0"/>
              <a:cs typeface="Arial" panose="020B0604020202020204" pitchFamily="34" charset="0"/>
            </a:endParaRPr>
          </a:p>
          <a:p>
            <a:pPr algn="ctr" rtl="1">
              <a:spcAft>
                <a:spcPts val="600"/>
              </a:spcAft>
              <a:tabLst>
                <a:tab pos="3333115" algn="r"/>
              </a:tabLst>
            </a:pPr>
            <a:r>
              <a:rPr lang="en-US" sz="2000" b="1" dirty="0" smtClean="0">
                <a:solidFill>
                  <a:schemeClr val="accent2">
                    <a:lumMod val="50000"/>
                  </a:schemeClr>
                </a:solidFill>
                <a:effectLst/>
                <a:latin typeface="Times New Roman" panose="02020603050405020304" pitchFamily="18" charset="0"/>
                <a:ea typeface="Calibri" panose="020F0502020204030204" pitchFamily="34" charset="0"/>
                <a:cs typeface="Times New Roman" panose="02020603050405020304" pitchFamily="18" charset="0"/>
              </a:rPr>
              <a:t>Hiba Hassan– Reg. No: 11316910</a:t>
            </a:r>
            <a:endParaRPr lang="en-US" sz="2000" dirty="0" smtClean="0">
              <a:solidFill>
                <a:schemeClr val="accent2">
                  <a:lumMod val="50000"/>
                </a:schemeClr>
              </a:solidFill>
              <a:effectLst/>
              <a:latin typeface="Times New Roman" panose="02020603050405020304" pitchFamily="18" charset="0"/>
              <a:ea typeface="Calibri" panose="020F0502020204030204" pitchFamily="34" charset="0"/>
              <a:cs typeface="Arial" panose="020B0604020202020204" pitchFamily="34" charset="0"/>
            </a:endParaRPr>
          </a:p>
          <a:p>
            <a:pPr algn="ctr" rtl="1">
              <a:spcAft>
                <a:spcPts val="600"/>
              </a:spcAft>
              <a:tabLst>
                <a:tab pos="3333115" algn="r"/>
              </a:tabLst>
            </a:pPr>
            <a:r>
              <a:rPr lang="en-US" sz="2000" b="1" dirty="0" smtClean="0">
                <a:solidFill>
                  <a:schemeClr val="accent2">
                    <a:lumMod val="50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sz="2000" dirty="0" smtClean="0">
              <a:solidFill>
                <a:schemeClr val="accent2">
                  <a:lumMod val="50000"/>
                </a:schemeClr>
              </a:solidFill>
              <a:effectLst/>
              <a:latin typeface="Times New Roman" panose="02020603050405020304" pitchFamily="18" charset="0"/>
              <a:ea typeface="Calibri" panose="020F0502020204030204" pitchFamily="34" charset="0"/>
              <a:cs typeface="Arial" panose="020B0604020202020204" pitchFamily="34" charset="0"/>
            </a:endParaRPr>
          </a:p>
          <a:p>
            <a:pPr algn="ctr" rtl="1">
              <a:spcAft>
                <a:spcPts val="600"/>
              </a:spcAft>
              <a:tabLst>
                <a:tab pos="3333115" algn="r"/>
              </a:tabLst>
            </a:pPr>
            <a:r>
              <a:rPr lang="en-US" sz="2000" b="1" dirty="0" smtClean="0">
                <a:solidFill>
                  <a:schemeClr val="accent2">
                    <a:lumMod val="50000"/>
                  </a:schemeClr>
                </a:solidFill>
                <a:effectLst/>
                <a:latin typeface="Times New Roman" panose="02020603050405020304" pitchFamily="18" charset="0"/>
                <a:ea typeface="Calibri" panose="020F0502020204030204" pitchFamily="34" charset="0"/>
                <a:cs typeface="Times New Roman" panose="02020603050405020304" pitchFamily="18" charset="0"/>
              </a:rPr>
              <a:t>Under supervision of:  Dr. Abdul Halim Khader </a:t>
            </a:r>
            <a:endParaRPr lang="en-US" sz="2000" dirty="0">
              <a:solidFill>
                <a:schemeClr val="accent2">
                  <a:lumMod val="50000"/>
                </a:schemeClr>
              </a:solidFill>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1767242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chemeClr val="tx1">
            <a:lumMod val="95000"/>
          </a:schemeClr>
        </a:solidFill>
        <a:effectLst/>
      </p:bgPr>
    </p:bg>
    <p:spTree>
      <p:nvGrpSpPr>
        <p:cNvPr id="1" name=""/>
        <p:cNvGrpSpPr/>
        <p:nvPr/>
      </p:nvGrpSpPr>
      <p:grpSpPr>
        <a:xfrm>
          <a:off x="0" y="0"/>
          <a:ext cx="0" cy="0"/>
          <a:chOff x="0" y="0"/>
          <a:chExt cx="0" cy="0"/>
        </a:xfrm>
      </p:grpSpPr>
      <p:sp>
        <p:nvSpPr>
          <p:cNvPr id="2" name="Rectangle 1"/>
          <p:cNvSpPr/>
          <p:nvPr/>
        </p:nvSpPr>
        <p:spPr>
          <a:xfrm>
            <a:off x="896471" y="2006551"/>
            <a:ext cx="10650071" cy="2600199"/>
          </a:xfrm>
          <a:prstGeom prst="rect">
            <a:avLst/>
          </a:prstGeom>
        </p:spPr>
        <p:txBody>
          <a:bodyPr wrap="square">
            <a:spAutoFit/>
          </a:bodyPr>
          <a:lstStyle/>
          <a:p>
            <a:pPr algn="ctr">
              <a:lnSpc>
                <a:spcPct val="150000"/>
              </a:lnSpc>
            </a:pPr>
            <a:r>
              <a:rPr lang="en-US" sz="2800" dirty="0" smtClean="0">
                <a:solidFill>
                  <a:schemeClr val="bg2">
                    <a:lumMod val="75000"/>
                  </a:schemeClr>
                </a:solidFill>
                <a:effectLst/>
                <a:latin typeface="Times New Roman" panose="02020603050405020304" pitchFamily="18" charset="0"/>
                <a:ea typeface="Calibri" panose="020F0502020204030204" pitchFamily="34" charset="0"/>
                <a:cs typeface="Arial" panose="020B0604020202020204" pitchFamily="34" charset="0"/>
              </a:rPr>
              <a:t>The type and size of a dust particle determines how toxic the dust is. However, the possible harm the dust may cause to your health is mostly determined by the amount of dust present in the air and how long you have been exposed to it. </a:t>
            </a:r>
            <a:endParaRPr lang="en-US" sz="2800" dirty="0">
              <a:solidFill>
                <a:schemeClr val="bg2">
                  <a:lumMod val="75000"/>
                </a:schemeClr>
              </a:solidFill>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8703856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chemeClr val="tx1">
            <a:lumMod val="95000"/>
          </a:schemeClr>
        </a:solidFill>
        <a:effectLst/>
      </p:bgPr>
    </p:bg>
    <p:spTree>
      <p:nvGrpSpPr>
        <p:cNvPr id="1" name=""/>
        <p:cNvGrpSpPr/>
        <p:nvPr/>
      </p:nvGrpSpPr>
      <p:grpSpPr>
        <a:xfrm>
          <a:off x="0" y="0"/>
          <a:ext cx="0" cy="0"/>
          <a:chOff x="0" y="0"/>
          <a:chExt cx="0" cy="0"/>
        </a:xfrm>
      </p:grpSpPr>
      <p:sp>
        <p:nvSpPr>
          <p:cNvPr id="2" name="Rectangle 1"/>
          <p:cNvSpPr/>
          <p:nvPr/>
        </p:nvSpPr>
        <p:spPr>
          <a:xfrm>
            <a:off x="340659" y="721222"/>
            <a:ext cx="11438964" cy="769441"/>
          </a:xfrm>
          <a:prstGeom prst="rect">
            <a:avLst/>
          </a:prstGeom>
        </p:spPr>
        <p:txBody>
          <a:bodyPr wrap="square">
            <a:spAutoFit/>
          </a:bodyPr>
          <a:lstStyle/>
          <a:p>
            <a:pPr algn="ctr"/>
            <a:r>
              <a:rPr lang="en-US" sz="4400" b="1" dirty="0" smtClean="0">
                <a:solidFill>
                  <a:schemeClr val="accent2">
                    <a:lumMod val="50000"/>
                  </a:schemeClr>
                </a:solidFill>
                <a:latin typeface="Times New Roman" panose="02020603050405020304" pitchFamily="18" charset="0"/>
              </a:rPr>
              <a:t>Effects of Inhaling Dust</a:t>
            </a:r>
            <a:endParaRPr lang="en-US" sz="4400" b="1" dirty="0">
              <a:solidFill>
                <a:schemeClr val="accent2">
                  <a:lumMod val="50000"/>
                </a:schemeClr>
              </a:solidFill>
            </a:endParaRPr>
          </a:p>
        </p:txBody>
      </p:sp>
      <p:sp>
        <p:nvSpPr>
          <p:cNvPr id="3" name="Rectangle 2"/>
          <p:cNvSpPr/>
          <p:nvPr/>
        </p:nvSpPr>
        <p:spPr>
          <a:xfrm>
            <a:off x="4141694" y="1732021"/>
            <a:ext cx="6096000" cy="4154984"/>
          </a:xfrm>
          <a:prstGeom prst="rect">
            <a:avLst/>
          </a:prstGeom>
        </p:spPr>
        <p:txBody>
          <a:bodyPr>
            <a:spAutoFit/>
          </a:bodyPr>
          <a:lstStyle/>
          <a:p>
            <a:pPr algn="ctr">
              <a:lnSpc>
                <a:spcPct val="150000"/>
              </a:lnSpc>
            </a:pPr>
            <a:r>
              <a:rPr lang="en-US" sz="2000"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sz="2400" dirty="0" smtClean="0">
              <a:solidFill>
                <a:schemeClr val="bg2">
                  <a:lumMod val="75000"/>
                </a:schemeClr>
              </a:solidFill>
              <a:effectLst/>
              <a:latin typeface="Times New Roman" panose="02020603050405020304" pitchFamily="18"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0"/>
              </a:spcAft>
              <a:buFont typeface="Arial" panose="020B0604020202020204" pitchFamily="34" charset="0"/>
              <a:buChar char="•"/>
            </a:pPr>
            <a:r>
              <a:rPr lang="en-US" sz="2400"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Irritation of the eyes</a:t>
            </a:r>
            <a:endParaRPr lang="en-US" sz="2400" dirty="0" smtClean="0">
              <a:solidFill>
                <a:schemeClr val="bg2">
                  <a:lumMod val="75000"/>
                </a:schemeClr>
              </a:solidFill>
              <a:effectLst/>
              <a:latin typeface="Times New Roman" panose="02020603050405020304" pitchFamily="18"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0"/>
              </a:spcAft>
              <a:buFont typeface="Arial" panose="020B0604020202020204" pitchFamily="34" charset="0"/>
              <a:buChar char="•"/>
            </a:pPr>
            <a:r>
              <a:rPr lang="en-US" sz="2400"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Coughing</a:t>
            </a:r>
            <a:endParaRPr lang="en-US" sz="2400" dirty="0" smtClean="0">
              <a:solidFill>
                <a:schemeClr val="bg2">
                  <a:lumMod val="75000"/>
                </a:schemeClr>
              </a:solidFill>
              <a:effectLst/>
              <a:latin typeface="Times New Roman" panose="02020603050405020304" pitchFamily="18"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0"/>
              </a:spcAft>
              <a:buFont typeface="Arial" panose="020B0604020202020204" pitchFamily="34" charset="0"/>
              <a:buChar char="•"/>
            </a:pPr>
            <a:r>
              <a:rPr lang="en-US" sz="2400"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Sneezing</a:t>
            </a:r>
            <a:endParaRPr lang="en-US" sz="2400" dirty="0" smtClean="0">
              <a:solidFill>
                <a:schemeClr val="bg2">
                  <a:lumMod val="75000"/>
                </a:schemeClr>
              </a:solidFill>
              <a:effectLst/>
              <a:latin typeface="Times New Roman" panose="02020603050405020304" pitchFamily="18"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0"/>
              </a:spcAft>
              <a:buFont typeface="Arial" panose="020B0604020202020204" pitchFamily="34" charset="0"/>
              <a:buChar char="•"/>
            </a:pPr>
            <a:r>
              <a:rPr lang="en-US" sz="2400"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Hay fever</a:t>
            </a:r>
            <a:endParaRPr lang="en-US" sz="2400" dirty="0" smtClean="0">
              <a:solidFill>
                <a:schemeClr val="bg2">
                  <a:lumMod val="75000"/>
                </a:schemeClr>
              </a:solidFill>
              <a:effectLst/>
              <a:latin typeface="Times New Roman" panose="02020603050405020304" pitchFamily="18"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0"/>
              </a:spcAft>
              <a:buFont typeface="Arial" panose="020B0604020202020204" pitchFamily="34" charset="0"/>
              <a:buChar char="•"/>
            </a:pPr>
            <a:r>
              <a:rPr lang="en-US" sz="2400"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Asthma attacks</a:t>
            </a:r>
          </a:p>
          <a:p>
            <a:pPr marL="342900" marR="0" lvl="0" indent="-342900">
              <a:lnSpc>
                <a:spcPct val="150000"/>
              </a:lnSpc>
              <a:spcBef>
                <a:spcPts val="0"/>
              </a:spcBef>
              <a:spcAft>
                <a:spcPts val="0"/>
              </a:spcAft>
              <a:buFont typeface="Arial" panose="020B0604020202020204" pitchFamily="34" charset="0"/>
              <a:buChar char="•"/>
            </a:pPr>
            <a:r>
              <a:rPr lang="en-US" sz="2400" dirty="0" smtClean="0">
                <a:solidFill>
                  <a:schemeClr val="bg2">
                    <a:lumMod val="75000"/>
                  </a:schemeClr>
                </a:solidFill>
                <a:latin typeface="Times New Roman" panose="02020603050405020304" pitchFamily="18" charset="0"/>
                <a:ea typeface="Calibri" panose="020F0502020204030204" pitchFamily="34" charset="0"/>
                <a:cs typeface="Times New Roman" panose="02020603050405020304" pitchFamily="18" charset="0"/>
              </a:rPr>
              <a:t>Reduction in the lung function</a:t>
            </a:r>
            <a:endParaRPr lang="en-US" sz="2400" dirty="0" smtClean="0">
              <a:solidFill>
                <a:schemeClr val="bg2">
                  <a:lumMod val="75000"/>
                </a:schemeClr>
              </a:solidFill>
              <a:effectLst/>
              <a:latin typeface="Times New Roman" panose="02020603050405020304" pitchFamily="18" charset="0"/>
              <a:ea typeface="Calibri" panose="020F0502020204030204" pitchFamily="34" charset="0"/>
              <a:cs typeface="Arial" panose="020B0604020202020204" pitchFamily="34" charset="0"/>
            </a:endParaRPr>
          </a:p>
          <a:p>
            <a:pPr marL="171450" indent="-171450">
              <a:lnSpc>
                <a:spcPct val="150000"/>
              </a:lnSpc>
              <a:buFont typeface="Arial" panose="020B0604020202020204" pitchFamily="34" charset="0"/>
              <a:buChar char="•"/>
            </a:pPr>
            <a:endParaRPr lang="en-US"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1840149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chemeClr val="tx1">
            <a:lumMod val="95000"/>
          </a:schemeClr>
        </a:solidFill>
        <a:effectLst/>
      </p:bgPr>
    </p:bg>
    <p:spTree>
      <p:nvGrpSpPr>
        <p:cNvPr id="1" name=""/>
        <p:cNvGrpSpPr/>
        <p:nvPr/>
      </p:nvGrpSpPr>
      <p:grpSpPr>
        <a:xfrm>
          <a:off x="0" y="0"/>
          <a:ext cx="0" cy="0"/>
          <a:chOff x="0" y="0"/>
          <a:chExt cx="0" cy="0"/>
        </a:xfrm>
      </p:grpSpPr>
      <p:sp>
        <p:nvSpPr>
          <p:cNvPr id="2" name="Rectangle 1"/>
          <p:cNvSpPr/>
          <p:nvPr/>
        </p:nvSpPr>
        <p:spPr>
          <a:xfrm>
            <a:off x="4414033" y="2576567"/>
            <a:ext cx="3307637" cy="923330"/>
          </a:xfrm>
          <a:prstGeom prst="rect">
            <a:avLst/>
          </a:prstGeom>
          <a:noFill/>
        </p:spPr>
        <p:txBody>
          <a:bodyPr wrap="none" lIns="91440" tIns="45720" rIns="91440" bIns="45720">
            <a:spAutoFit/>
          </a:bodyPr>
          <a:lstStyle/>
          <a:p>
            <a:pPr algn="ctr"/>
            <a:r>
              <a:rPr lang="en-US" sz="5400" b="1" cap="none" spc="0" dirty="0" smtClean="0">
                <a:ln w="0"/>
                <a:solidFill>
                  <a:schemeClr val="bg2">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Our Study</a:t>
            </a:r>
            <a:endParaRPr lang="en-US" sz="5400" b="1" cap="none" spc="0" dirty="0">
              <a:ln w="0"/>
              <a:solidFill>
                <a:schemeClr val="bg2">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107346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chemeClr val="tx1">
            <a:lumMod val="95000"/>
          </a:schemeClr>
        </a:solidFill>
        <a:effectLst/>
      </p:bgPr>
    </p:bg>
    <p:spTree>
      <p:nvGrpSpPr>
        <p:cNvPr id="1" name=""/>
        <p:cNvGrpSpPr/>
        <p:nvPr/>
      </p:nvGrpSpPr>
      <p:grpSpPr>
        <a:xfrm>
          <a:off x="0" y="0"/>
          <a:ext cx="0" cy="0"/>
          <a:chOff x="0" y="0"/>
          <a:chExt cx="0" cy="0"/>
        </a:xfrm>
      </p:grpSpPr>
      <p:sp>
        <p:nvSpPr>
          <p:cNvPr id="2" name="Rectangle 1"/>
          <p:cNvSpPr/>
          <p:nvPr/>
        </p:nvSpPr>
        <p:spPr>
          <a:xfrm>
            <a:off x="4660120" y="604332"/>
            <a:ext cx="2262158" cy="923330"/>
          </a:xfrm>
          <a:prstGeom prst="rect">
            <a:avLst/>
          </a:prstGeom>
          <a:noFill/>
        </p:spPr>
        <p:txBody>
          <a:bodyPr wrap="none" lIns="91440" tIns="45720" rIns="91440" bIns="45720">
            <a:spAutoFit/>
          </a:bodyPr>
          <a:lstStyle/>
          <a:p>
            <a:pPr algn="ctr"/>
            <a:r>
              <a:rPr lang="en-US" sz="5400" b="1" cap="none" spc="0" dirty="0" smtClean="0">
                <a:ln w="0"/>
                <a:solidFill>
                  <a:schemeClr val="bg2">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Survey</a:t>
            </a:r>
            <a:endParaRPr lang="en-US" sz="5400" b="1" cap="none" spc="0" dirty="0">
              <a:ln w="0"/>
              <a:solidFill>
                <a:schemeClr val="bg2">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pic>
        <p:nvPicPr>
          <p:cNvPr id="8" name="Picture 7"/>
          <p:cNvPicPr/>
          <p:nvPr/>
        </p:nvPicPr>
        <p:blipFill>
          <a:blip r:embed="rId2">
            <a:extLst>
              <a:ext uri="{28A0092B-C50C-407E-A947-70E740481C1C}">
                <a14:useLocalDpi xmlns:a14="http://schemas.microsoft.com/office/drawing/2010/main" val="0"/>
              </a:ext>
            </a:extLst>
          </a:blip>
          <a:stretch>
            <a:fillRect/>
          </a:stretch>
        </p:blipFill>
        <p:spPr>
          <a:xfrm>
            <a:off x="537882" y="2386293"/>
            <a:ext cx="5253317" cy="3978649"/>
          </a:xfrm>
          <a:prstGeom prst="rect">
            <a:avLst/>
          </a:prstGeom>
          <a:ln>
            <a:noFill/>
          </a:ln>
          <a:effectLst>
            <a:outerShdw blurRad="292100" dist="139700" dir="2700000" algn="tl" rotWithShape="0">
              <a:srgbClr val="333333">
                <a:alpha val="65000"/>
              </a:srgbClr>
            </a:outerShdw>
          </a:effectLst>
        </p:spPr>
      </p:pic>
      <p:pic>
        <p:nvPicPr>
          <p:cNvPr id="9" name="Picture 8"/>
          <p:cNvPicPr/>
          <p:nvPr/>
        </p:nvPicPr>
        <p:blipFill rotWithShape="1">
          <a:blip r:embed="rId3">
            <a:extLst>
              <a:ext uri="{28A0092B-C50C-407E-A947-70E740481C1C}">
                <a14:useLocalDpi xmlns:a14="http://schemas.microsoft.com/office/drawing/2010/main" val="0"/>
              </a:ext>
            </a:extLst>
          </a:blip>
          <a:srcRect l="2271" t="2209" b="2055"/>
          <a:stretch/>
        </p:blipFill>
        <p:spPr bwMode="auto">
          <a:xfrm>
            <a:off x="6293223" y="2386292"/>
            <a:ext cx="5253317" cy="3978649"/>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614293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chemeClr val="tx1">
            <a:lumMod val="95000"/>
          </a:schemeClr>
        </a:solidFill>
        <a:effectLst/>
      </p:bgPr>
    </p:bg>
    <p:spTree>
      <p:nvGrpSpPr>
        <p:cNvPr id="1" name=""/>
        <p:cNvGrpSpPr/>
        <p:nvPr/>
      </p:nvGrpSpPr>
      <p:grpSpPr>
        <a:xfrm>
          <a:off x="0" y="0"/>
          <a:ext cx="0" cy="0"/>
          <a:chOff x="0" y="0"/>
          <a:chExt cx="0" cy="0"/>
        </a:xfrm>
      </p:grpSpPr>
      <p:pic>
        <p:nvPicPr>
          <p:cNvPr id="2" name="Picture 1"/>
          <p:cNvPicPr/>
          <p:nvPr/>
        </p:nvPicPr>
        <p:blipFill rotWithShape="1">
          <a:blip r:embed="rId2">
            <a:extLst>
              <a:ext uri="{28A0092B-C50C-407E-A947-70E740481C1C}">
                <a14:useLocalDpi xmlns:a14="http://schemas.microsoft.com/office/drawing/2010/main" val="0"/>
              </a:ext>
            </a:extLst>
          </a:blip>
          <a:srcRect l="4513" r="4782" b="3653"/>
          <a:stretch/>
        </p:blipFill>
        <p:spPr bwMode="auto">
          <a:xfrm>
            <a:off x="898562" y="1730562"/>
            <a:ext cx="4713343" cy="3917202"/>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a:ext>
          </a:extLst>
        </p:spPr>
      </p:pic>
      <p:pic>
        <p:nvPicPr>
          <p:cNvPr id="3" name="Picture 2"/>
          <p:cNvPicPr/>
          <p:nvPr/>
        </p:nvPicPr>
        <p:blipFill rotWithShape="1">
          <a:blip r:embed="rId3">
            <a:extLst>
              <a:ext uri="{28A0092B-C50C-407E-A947-70E740481C1C}">
                <a14:useLocalDpi xmlns:a14="http://schemas.microsoft.com/office/drawing/2010/main" val="0"/>
              </a:ext>
            </a:extLst>
          </a:blip>
          <a:srcRect l="2093" t="1853" r="-2190" b="2511"/>
          <a:stretch/>
        </p:blipFill>
        <p:spPr bwMode="auto">
          <a:xfrm>
            <a:off x="6562164" y="1730562"/>
            <a:ext cx="4713343" cy="3917202"/>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3292161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chemeClr val="tx1">
            <a:lumMod val="95000"/>
          </a:schemeClr>
        </a:solidFill>
        <a:effectLst/>
      </p:bgPr>
    </p:bg>
    <p:spTree>
      <p:nvGrpSpPr>
        <p:cNvPr id="1" name=""/>
        <p:cNvGrpSpPr/>
        <p:nvPr/>
      </p:nvGrpSpPr>
      <p:grpSpPr>
        <a:xfrm>
          <a:off x="0" y="0"/>
          <a:ext cx="0" cy="0"/>
          <a:chOff x="0" y="0"/>
          <a:chExt cx="0" cy="0"/>
        </a:xfrm>
      </p:grpSpPr>
      <p:pic>
        <p:nvPicPr>
          <p:cNvPr id="2" name="Picture 1"/>
          <p:cNvPicPr/>
          <p:nvPr/>
        </p:nvPicPr>
        <p:blipFill rotWithShape="1">
          <a:blip r:embed="rId2">
            <a:extLst>
              <a:ext uri="{28A0092B-C50C-407E-A947-70E740481C1C}">
                <a14:useLocalDpi xmlns:a14="http://schemas.microsoft.com/office/drawing/2010/main" val="0"/>
              </a:ext>
            </a:extLst>
          </a:blip>
          <a:srcRect t="2604"/>
          <a:stretch/>
        </p:blipFill>
        <p:spPr bwMode="auto">
          <a:xfrm>
            <a:off x="591670" y="1671692"/>
            <a:ext cx="5396753" cy="4155365"/>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a:ext>
          </a:extLst>
        </p:spPr>
      </p:pic>
      <p:pic>
        <p:nvPicPr>
          <p:cNvPr id="3" name="Picture 2"/>
          <p:cNvPicPr/>
          <p:nvPr/>
        </p:nvPicPr>
        <p:blipFill rotWithShape="1">
          <a:blip r:embed="rId3">
            <a:extLst>
              <a:ext uri="{28A0092B-C50C-407E-A947-70E740481C1C}">
                <a14:useLocalDpi xmlns:a14="http://schemas.microsoft.com/office/drawing/2010/main" val="0"/>
              </a:ext>
            </a:extLst>
          </a:blip>
          <a:srcRect l="1949" t="1791" r="1660"/>
          <a:stretch/>
        </p:blipFill>
        <p:spPr bwMode="auto">
          <a:xfrm>
            <a:off x="6508376" y="1671692"/>
            <a:ext cx="5271247" cy="4155365"/>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40663004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chemeClr val="tx1">
            <a:lumMod val="95000"/>
          </a:schemeClr>
        </a:solidFill>
        <a:effectLst/>
      </p:bgPr>
    </p:bg>
    <p:spTree>
      <p:nvGrpSpPr>
        <p:cNvPr id="1" name=""/>
        <p:cNvGrpSpPr/>
        <p:nvPr/>
      </p:nvGrpSpPr>
      <p:grpSpPr>
        <a:xfrm>
          <a:off x="0" y="0"/>
          <a:ext cx="0" cy="0"/>
          <a:chOff x="0" y="0"/>
          <a:chExt cx="0" cy="0"/>
        </a:xfrm>
      </p:grpSpPr>
      <p:sp>
        <p:nvSpPr>
          <p:cNvPr id="2" name="Rectangle 1"/>
          <p:cNvSpPr/>
          <p:nvPr/>
        </p:nvSpPr>
        <p:spPr>
          <a:xfrm>
            <a:off x="4245430" y="693979"/>
            <a:ext cx="3557705" cy="923330"/>
          </a:xfrm>
          <a:prstGeom prst="rect">
            <a:avLst/>
          </a:prstGeom>
          <a:noFill/>
        </p:spPr>
        <p:txBody>
          <a:bodyPr wrap="none" lIns="91440" tIns="45720" rIns="91440" bIns="45720">
            <a:spAutoFit/>
          </a:bodyPr>
          <a:lstStyle/>
          <a:p>
            <a:pPr algn="ctr"/>
            <a:r>
              <a:rPr lang="en-US" sz="5400" b="1" cap="none" spc="0" dirty="0" smtClean="0">
                <a:ln w="0"/>
                <a:solidFill>
                  <a:schemeClr val="bg2">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Spirometry</a:t>
            </a:r>
            <a:endParaRPr lang="en-US" sz="5400" b="1" cap="none" spc="0" dirty="0">
              <a:ln w="0"/>
              <a:solidFill>
                <a:schemeClr val="bg2">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3" name="Rectangle 2"/>
          <p:cNvSpPr/>
          <p:nvPr/>
        </p:nvSpPr>
        <p:spPr>
          <a:xfrm>
            <a:off x="914400" y="2347210"/>
            <a:ext cx="10650071" cy="1953868"/>
          </a:xfrm>
          <a:prstGeom prst="rect">
            <a:avLst/>
          </a:prstGeom>
        </p:spPr>
        <p:txBody>
          <a:bodyPr wrap="square">
            <a:spAutoFit/>
          </a:bodyPr>
          <a:lstStyle/>
          <a:p>
            <a:pPr algn="ctr">
              <a:lnSpc>
                <a:spcPct val="150000"/>
              </a:lnSpc>
            </a:pPr>
            <a:r>
              <a:rPr lang="en-US" sz="2800" dirty="0" smtClean="0">
                <a:solidFill>
                  <a:schemeClr val="bg2">
                    <a:lumMod val="75000"/>
                  </a:schemeClr>
                </a:solidFill>
                <a:effectLst/>
                <a:latin typeface="Times New Roman" panose="02020603050405020304" pitchFamily="18" charset="0"/>
                <a:ea typeface="Calibri" panose="020F0502020204030204" pitchFamily="34" charset="0"/>
                <a:cs typeface="Arial" panose="020B0604020202020204" pitchFamily="34" charset="0"/>
              </a:rPr>
              <a:t>A standard test doctors use to measure how well your lungs are functioning. The test works by measuring airflow into and out of your lungs </a:t>
            </a:r>
            <a:endParaRPr lang="en-US" sz="2800" dirty="0">
              <a:solidFill>
                <a:schemeClr val="bg2">
                  <a:lumMod val="75000"/>
                </a:schemeClr>
              </a:solidFill>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2032107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solidFill>
          <a:schemeClr val="tx1">
            <a:lumMod val="95000"/>
          </a:schemeClr>
        </a:solidFill>
        <a:effectLst/>
      </p:bgPr>
    </p:bg>
    <p:spTree>
      <p:nvGrpSpPr>
        <p:cNvPr id="1" name=""/>
        <p:cNvGrpSpPr/>
        <p:nvPr/>
      </p:nvGrpSpPr>
      <p:grpSpPr>
        <a:xfrm>
          <a:off x="0" y="0"/>
          <a:ext cx="0" cy="0"/>
          <a:chOff x="0" y="0"/>
          <a:chExt cx="0" cy="0"/>
        </a:xfrm>
      </p:grpSpPr>
      <p:sp>
        <p:nvSpPr>
          <p:cNvPr id="2" name="Rectangle 1"/>
          <p:cNvSpPr/>
          <p:nvPr/>
        </p:nvSpPr>
        <p:spPr>
          <a:xfrm>
            <a:off x="4264666" y="693979"/>
            <a:ext cx="3519233" cy="923330"/>
          </a:xfrm>
          <a:prstGeom prst="rect">
            <a:avLst/>
          </a:prstGeom>
          <a:noFill/>
        </p:spPr>
        <p:txBody>
          <a:bodyPr wrap="none" lIns="91440" tIns="45720" rIns="91440" bIns="45720">
            <a:spAutoFit/>
          </a:bodyPr>
          <a:lstStyle/>
          <a:p>
            <a:pPr algn="ctr"/>
            <a:r>
              <a:rPr lang="en-US" sz="5400" b="1" cap="none" spc="0" dirty="0" smtClean="0">
                <a:ln w="0"/>
                <a:solidFill>
                  <a:schemeClr val="bg2">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Spirometer</a:t>
            </a:r>
            <a:endParaRPr lang="en-US" sz="5400" b="1" cap="none" spc="0" dirty="0">
              <a:ln w="0"/>
              <a:solidFill>
                <a:schemeClr val="bg2">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2420470" y="2090978"/>
            <a:ext cx="7494493" cy="398709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5928611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solidFill>
          <a:schemeClr val="tx1">
            <a:lumMod val="95000"/>
          </a:schemeClr>
        </a:solidFill>
        <a:effectLst/>
      </p:bgPr>
    </p:bg>
    <p:spTree>
      <p:nvGrpSpPr>
        <p:cNvPr id="1" name=""/>
        <p:cNvGrpSpPr/>
        <p:nvPr/>
      </p:nvGrpSpPr>
      <p:grpSpPr>
        <a:xfrm>
          <a:off x="0" y="0"/>
          <a:ext cx="0" cy="0"/>
          <a:chOff x="0" y="0"/>
          <a:chExt cx="0" cy="0"/>
        </a:xfrm>
      </p:grpSpPr>
      <p:sp>
        <p:nvSpPr>
          <p:cNvPr id="2" name="Rectangle 1"/>
          <p:cNvSpPr/>
          <p:nvPr/>
        </p:nvSpPr>
        <p:spPr>
          <a:xfrm>
            <a:off x="2516216" y="464518"/>
            <a:ext cx="7103868" cy="923330"/>
          </a:xfrm>
          <a:prstGeom prst="rect">
            <a:avLst/>
          </a:prstGeom>
          <a:noFill/>
        </p:spPr>
        <p:txBody>
          <a:bodyPr wrap="none" lIns="91440" tIns="45720" rIns="91440" bIns="45720">
            <a:spAutoFit/>
          </a:bodyPr>
          <a:lstStyle/>
          <a:p>
            <a:pPr algn="ctr"/>
            <a:r>
              <a:rPr lang="en-US" sz="5400" b="1" cap="none" spc="0" dirty="0" smtClean="0">
                <a:ln w="0"/>
                <a:solidFill>
                  <a:schemeClr val="bg2">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Spirometer Parameters</a:t>
            </a:r>
            <a:endParaRPr lang="en-US" sz="5400" b="1" cap="none" spc="0" dirty="0">
              <a:ln w="0"/>
              <a:solidFill>
                <a:schemeClr val="bg2">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3" name="Rectangle 2"/>
          <p:cNvSpPr/>
          <p:nvPr/>
        </p:nvSpPr>
        <p:spPr>
          <a:xfrm>
            <a:off x="1522091" y="1842736"/>
            <a:ext cx="9092121" cy="1133965"/>
          </a:xfrm>
          <a:prstGeom prst="rect">
            <a:avLst/>
          </a:prstGeom>
        </p:spPr>
        <p:txBody>
          <a:bodyPr wrap="square">
            <a:spAutoFit/>
          </a:bodyPr>
          <a:lstStyle/>
          <a:p>
            <a:pPr marR="0" lvl="0" algn="ctr">
              <a:lnSpc>
                <a:spcPct val="150000"/>
              </a:lnSpc>
              <a:spcBef>
                <a:spcPts val="0"/>
              </a:spcBef>
              <a:spcAft>
                <a:spcPts val="0"/>
              </a:spcAft>
            </a:pPr>
            <a:r>
              <a:rPr lang="en-US" sz="2400" b="1"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Forced vital capacity (FVC):</a:t>
            </a:r>
            <a:r>
              <a:rPr lang="en-US" sz="2400"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This is the largest amount of air that you can forcefully exhale after breathing in as deeply as you can. </a:t>
            </a:r>
            <a:endParaRPr lang="en-US" sz="2400" dirty="0">
              <a:solidFill>
                <a:schemeClr val="bg2">
                  <a:lumMod val="75000"/>
                </a:schemeClr>
              </a:solidFill>
              <a:effectLst/>
              <a:latin typeface="Times New Roman" panose="02020603050405020304" pitchFamily="18" charset="0"/>
              <a:ea typeface="Calibri" panose="020F0502020204030204" pitchFamily="34" charset="0"/>
              <a:cs typeface="Arial" panose="020B0604020202020204" pitchFamily="34" charset="0"/>
            </a:endParaRPr>
          </a:p>
        </p:txBody>
      </p:sp>
      <p:sp>
        <p:nvSpPr>
          <p:cNvPr id="5" name="Rectangle 4"/>
          <p:cNvSpPr/>
          <p:nvPr/>
        </p:nvSpPr>
        <p:spPr>
          <a:xfrm>
            <a:off x="1522091" y="3402802"/>
            <a:ext cx="9092121" cy="1754326"/>
          </a:xfrm>
          <a:prstGeom prst="rect">
            <a:avLst/>
          </a:prstGeom>
        </p:spPr>
        <p:txBody>
          <a:bodyPr wrap="square">
            <a:spAutoFit/>
          </a:bodyPr>
          <a:lstStyle/>
          <a:p>
            <a:pPr algn="ctr">
              <a:lnSpc>
                <a:spcPct val="150000"/>
              </a:lnSpc>
            </a:pPr>
            <a:r>
              <a:rPr lang="en-US" sz="2400" b="1" dirty="0" smtClean="0">
                <a:solidFill>
                  <a:schemeClr val="bg2">
                    <a:lumMod val="75000"/>
                  </a:schemeClr>
                </a:solidFill>
                <a:latin typeface="Times New Roman" panose="02020603050405020304" pitchFamily="18" charset="0"/>
                <a:cs typeface="Times New Roman" panose="02020603050405020304" pitchFamily="18" charset="0"/>
              </a:rPr>
              <a:t>Forced expiratory volume (FEV1):  </a:t>
            </a:r>
            <a:r>
              <a:rPr lang="en-US" sz="2400" dirty="0" smtClean="0">
                <a:solidFill>
                  <a:schemeClr val="bg2">
                    <a:lumMod val="75000"/>
                  </a:schemeClr>
                </a:solidFill>
                <a:latin typeface="Times New Roman" panose="02020603050405020304" pitchFamily="18" charset="0"/>
                <a:cs typeface="Times New Roman" panose="02020603050405020304" pitchFamily="18" charset="0"/>
              </a:rPr>
              <a:t>The amount of air you can force out of your lungs in one second. It can help your doctor evaluate the severity of your breathing problems</a:t>
            </a:r>
            <a:endParaRPr lang="en-US" sz="2400" dirty="0">
              <a:solidFill>
                <a:schemeClr val="bg2">
                  <a:lumMod val="75000"/>
                </a:schemeClr>
              </a:solidFill>
              <a:latin typeface="Times New Roman" panose="02020603050405020304" pitchFamily="18" charset="0"/>
              <a:cs typeface="Times New Roman" panose="02020603050405020304" pitchFamily="18" charset="0"/>
            </a:endParaRPr>
          </a:p>
        </p:txBody>
      </p:sp>
      <p:sp>
        <p:nvSpPr>
          <p:cNvPr id="6" name="Rectangle 5"/>
          <p:cNvSpPr/>
          <p:nvPr/>
        </p:nvSpPr>
        <p:spPr>
          <a:xfrm>
            <a:off x="1396583" y="5311421"/>
            <a:ext cx="8948685" cy="1133965"/>
          </a:xfrm>
          <a:prstGeom prst="rect">
            <a:avLst/>
          </a:prstGeom>
        </p:spPr>
        <p:txBody>
          <a:bodyPr wrap="square">
            <a:spAutoFit/>
          </a:bodyPr>
          <a:lstStyle/>
          <a:p>
            <a:pPr algn="ctr">
              <a:lnSpc>
                <a:spcPct val="150000"/>
              </a:lnSpc>
            </a:pPr>
            <a:r>
              <a:rPr lang="en-US" sz="2400" b="1" dirty="0" smtClean="0">
                <a:solidFill>
                  <a:schemeClr val="bg2">
                    <a:lumMod val="75000"/>
                  </a:schemeClr>
                </a:solidFill>
                <a:latin typeface="Times New Roman" panose="02020603050405020304" pitchFamily="18" charset="0"/>
                <a:cs typeface="Times New Roman" panose="02020603050405020304" pitchFamily="18" charset="0"/>
              </a:rPr>
              <a:t>Peak expiratory flow (PEF) </a:t>
            </a:r>
            <a:r>
              <a:rPr lang="en-US" sz="2400" dirty="0" smtClean="0">
                <a:solidFill>
                  <a:schemeClr val="bg2">
                    <a:lumMod val="75000"/>
                  </a:schemeClr>
                </a:solidFill>
                <a:latin typeface="Times New Roman" panose="02020603050405020304" pitchFamily="18" charset="0"/>
                <a:cs typeface="Times New Roman" panose="02020603050405020304" pitchFamily="18" charset="0"/>
              </a:rPr>
              <a:t>: is a person's maximum speed of expiration</a:t>
            </a:r>
            <a:endParaRPr lang="en-US" sz="2400" dirty="0">
              <a:solidFill>
                <a:schemeClr val="bg2">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138068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solidFill>
          <a:schemeClr val="tx1">
            <a:lumMod val="95000"/>
          </a:schemeClr>
        </a:solidFill>
        <a:effectLst/>
      </p:bgPr>
    </p:bg>
    <p:spTree>
      <p:nvGrpSpPr>
        <p:cNvPr id="1" name=""/>
        <p:cNvGrpSpPr/>
        <p:nvPr/>
      </p:nvGrpSpPr>
      <p:grpSpPr>
        <a:xfrm>
          <a:off x="0" y="0"/>
          <a:ext cx="0" cy="0"/>
          <a:chOff x="0" y="0"/>
          <a:chExt cx="0" cy="0"/>
        </a:xfrm>
      </p:grpSpPr>
      <p:pic>
        <p:nvPicPr>
          <p:cNvPr id="2" name="Picture 1"/>
          <p:cNvPicPr/>
          <p:nvPr/>
        </p:nvPicPr>
        <p:blipFill rotWithShape="1">
          <a:blip r:embed="rId2">
            <a:extLst>
              <a:ext uri="{28A0092B-C50C-407E-A947-70E740481C1C}">
                <a14:useLocalDpi xmlns:a14="http://schemas.microsoft.com/office/drawing/2010/main" val="0"/>
              </a:ext>
            </a:extLst>
          </a:blip>
          <a:srcRect t="14658" b="11564"/>
          <a:stretch/>
        </p:blipFill>
        <p:spPr bwMode="auto">
          <a:xfrm>
            <a:off x="1075764" y="1416423"/>
            <a:ext cx="9950824" cy="3854823"/>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6421560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tx1">
            <a:lumMod val="95000"/>
          </a:schemeClr>
        </a:solidFill>
        <a:effectLst/>
      </p:bgPr>
    </p:bg>
    <p:spTree>
      <p:nvGrpSpPr>
        <p:cNvPr id="1" name=""/>
        <p:cNvGrpSpPr/>
        <p:nvPr/>
      </p:nvGrpSpPr>
      <p:grpSpPr>
        <a:xfrm>
          <a:off x="0" y="0"/>
          <a:ext cx="0" cy="0"/>
          <a:chOff x="0" y="0"/>
          <a:chExt cx="0" cy="0"/>
        </a:xfrm>
      </p:grpSpPr>
      <p:sp>
        <p:nvSpPr>
          <p:cNvPr id="9" name="Rectangle 8"/>
          <p:cNvSpPr/>
          <p:nvPr/>
        </p:nvSpPr>
        <p:spPr>
          <a:xfrm>
            <a:off x="3898366" y="1222816"/>
            <a:ext cx="4666663" cy="923330"/>
          </a:xfrm>
          <a:prstGeom prst="rect">
            <a:avLst/>
          </a:prstGeom>
          <a:noFill/>
        </p:spPr>
        <p:txBody>
          <a:bodyPr wrap="none" lIns="91440" tIns="45720" rIns="91440" bIns="45720">
            <a:spAutoFit/>
          </a:bodyPr>
          <a:lstStyle/>
          <a:p>
            <a:pPr algn="ctr"/>
            <a:r>
              <a:rPr lang="en-US" sz="5400" b="1" cap="none" spc="0" dirty="0" smtClean="0">
                <a:ln w="0"/>
                <a:solidFill>
                  <a:schemeClr val="accent2">
                    <a:lumMod val="50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Stone Masonry</a:t>
            </a:r>
            <a:endParaRPr lang="en-US" sz="5400" b="1" cap="none" spc="0" dirty="0">
              <a:ln w="0"/>
              <a:solidFill>
                <a:schemeClr val="accent2">
                  <a:lumMod val="50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11" name="TextBox 10"/>
          <p:cNvSpPr txBox="1"/>
          <p:nvPr/>
        </p:nvSpPr>
        <p:spPr>
          <a:xfrm>
            <a:off x="1793809" y="2731386"/>
            <a:ext cx="8875776" cy="1631216"/>
          </a:xfrm>
          <a:prstGeom prst="rect">
            <a:avLst/>
          </a:prstGeom>
          <a:noFill/>
        </p:spPr>
        <p:txBody>
          <a:bodyPr wrap="square" rtlCol="0">
            <a:spAutoFit/>
          </a:bodyPr>
          <a:lstStyle/>
          <a:p>
            <a:pPr algn="ctr"/>
            <a:r>
              <a:rPr lang="en-US" sz="3600" b="1" dirty="0" smtClean="0">
                <a:solidFill>
                  <a:schemeClr val="accent6">
                    <a:lumMod val="50000"/>
                  </a:schemeClr>
                </a:solidFill>
                <a:latin typeface="Times New Roman" panose="02020603050405020304" pitchFamily="18" charset="0"/>
                <a:cs typeface="Times New Roman" panose="02020603050405020304" pitchFamily="18" charset="0"/>
              </a:rPr>
              <a:t> </a:t>
            </a:r>
            <a:r>
              <a:rPr lang="en-US" sz="3200" dirty="0" smtClean="0">
                <a:solidFill>
                  <a:schemeClr val="accent6">
                    <a:lumMod val="50000"/>
                  </a:schemeClr>
                </a:solidFill>
                <a:latin typeface="Times New Roman" panose="02020603050405020304" pitchFamily="18" charset="0"/>
                <a:cs typeface="Times New Roman" panose="02020603050405020304" pitchFamily="18" charset="0"/>
              </a:rPr>
              <a:t>The craft of</a:t>
            </a:r>
            <a:r>
              <a:rPr lang="en-US" sz="3200" dirty="0" smtClean="0">
                <a:solidFill>
                  <a:schemeClr val="accent6">
                    <a:lumMod val="50000"/>
                  </a:schemeClr>
                </a:solidFill>
                <a:latin typeface="Times New Roman" panose="02020603050405020304" pitchFamily="18" charset="0"/>
                <a:cs typeface="Times New Roman" panose="02020603050405020304" pitchFamily="18" charset="0"/>
              </a:rPr>
              <a:t> creating buildings, structures, and sculpture using stone from the earth, and is one of the oldest trades in human history</a:t>
            </a:r>
            <a:endParaRPr lang="en-US" sz="3200" dirty="0">
              <a:solidFill>
                <a:schemeClr val="accent6">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863761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solidFill>
          <a:schemeClr val="tx1">
            <a:lumMod val="95000"/>
          </a:schemeClr>
        </a:solidFill>
        <a:effectLst/>
      </p:bgPr>
    </p:bg>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790150167"/>
              </p:ext>
            </p:extLst>
          </p:nvPr>
        </p:nvGraphicFramePr>
        <p:xfrm>
          <a:off x="2247153" y="2656043"/>
          <a:ext cx="8128000" cy="1828800"/>
        </p:xfrm>
        <a:graphic>
          <a:graphicData uri="http://schemas.openxmlformats.org/drawingml/2006/table">
            <a:tbl>
              <a:tblPr firstRow="1" bandRow="1">
                <a:tableStyleId>{21E4AEA4-8DFA-4A89-87EB-49C32662AFE0}</a:tableStyleId>
              </a:tblPr>
              <a:tblGrid>
                <a:gridCol w="4064000"/>
                <a:gridCol w="4064000"/>
              </a:tblGrid>
              <a:tr h="370840">
                <a:tc>
                  <a:txBody>
                    <a:bodyPr/>
                    <a:lstStyle/>
                    <a:p>
                      <a:pPr algn="ctr"/>
                      <a:r>
                        <a:rPr lang="en-US" sz="2400" dirty="0" smtClean="0"/>
                        <a:t>FEV 1 </a:t>
                      </a:r>
                      <a:endParaRPr lang="en-US" sz="2400" dirty="0">
                        <a:latin typeface="Times New Roman" panose="02020603050405020304" pitchFamily="18" charset="0"/>
                        <a:cs typeface="Times New Roman" panose="02020603050405020304" pitchFamily="18" charset="0"/>
                      </a:endParaRPr>
                    </a:p>
                  </a:txBody>
                  <a:tcPr/>
                </a:tc>
                <a:tc>
                  <a:txBody>
                    <a:bodyPr/>
                    <a:lstStyle/>
                    <a:p>
                      <a:pPr algn="ctr"/>
                      <a:r>
                        <a:rPr lang="en-US" sz="2400" dirty="0" smtClean="0"/>
                        <a:t>Situation</a:t>
                      </a:r>
                      <a:endParaRPr lang="en-US" sz="2400" dirty="0">
                        <a:latin typeface="Times New Roman" panose="02020603050405020304" pitchFamily="18" charset="0"/>
                        <a:cs typeface="Times New Roman" panose="02020603050405020304" pitchFamily="18" charset="0"/>
                      </a:endParaRPr>
                    </a:p>
                  </a:txBody>
                  <a:tcPr/>
                </a:tc>
              </a:tr>
              <a:tr h="370840">
                <a:tc>
                  <a:txBody>
                    <a:bodyPr/>
                    <a:lstStyle/>
                    <a:p>
                      <a:pPr algn="ctr"/>
                      <a:r>
                        <a:rPr lang="en-US" sz="2400" dirty="0" smtClean="0"/>
                        <a:t>Higher than 80%</a:t>
                      </a:r>
                      <a:endParaRPr lang="en-US" sz="2400" dirty="0">
                        <a:latin typeface="Times New Roman" panose="02020603050405020304" pitchFamily="18" charset="0"/>
                        <a:cs typeface="Times New Roman" panose="02020603050405020304" pitchFamily="18" charset="0"/>
                      </a:endParaRPr>
                    </a:p>
                  </a:txBody>
                  <a:tcPr/>
                </a:tc>
                <a:tc>
                  <a:txBody>
                    <a:bodyPr/>
                    <a:lstStyle/>
                    <a:p>
                      <a:pPr algn="ctr"/>
                      <a:r>
                        <a:rPr lang="en-US" sz="2400" dirty="0" smtClean="0"/>
                        <a:t>Normal</a:t>
                      </a:r>
                      <a:endParaRPr lang="en-US" sz="2400" dirty="0">
                        <a:latin typeface="Times New Roman" panose="02020603050405020304" pitchFamily="18" charset="0"/>
                        <a:cs typeface="Times New Roman" panose="02020603050405020304" pitchFamily="18" charset="0"/>
                      </a:endParaRPr>
                    </a:p>
                  </a:txBody>
                  <a:tcPr/>
                </a:tc>
              </a:tr>
              <a:tr h="370840">
                <a:tc>
                  <a:txBody>
                    <a:bodyPr/>
                    <a:lstStyle/>
                    <a:p>
                      <a:pPr algn="ctr"/>
                      <a:r>
                        <a:rPr lang="en-US" sz="2400" dirty="0" smtClean="0"/>
                        <a:t>50%-80%</a:t>
                      </a:r>
                      <a:endParaRPr lang="en-US" sz="2400" dirty="0">
                        <a:latin typeface="Times New Roman" panose="02020603050405020304" pitchFamily="18" charset="0"/>
                        <a:cs typeface="Times New Roman" panose="02020603050405020304" pitchFamily="18" charset="0"/>
                      </a:endParaRPr>
                    </a:p>
                  </a:txBody>
                  <a:tcPr/>
                </a:tc>
                <a:tc>
                  <a:txBody>
                    <a:bodyPr/>
                    <a:lstStyle/>
                    <a:p>
                      <a:pPr algn="ctr"/>
                      <a:r>
                        <a:rPr lang="en-US" sz="2400" dirty="0" smtClean="0"/>
                        <a:t>Should</a:t>
                      </a:r>
                      <a:r>
                        <a:rPr lang="en-US" sz="2400" baseline="0" dirty="0" smtClean="0"/>
                        <a:t> be Noticed</a:t>
                      </a:r>
                      <a:endParaRPr lang="en-US" sz="2400" dirty="0">
                        <a:latin typeface="Times New Roman" panose="02020603050405020304" pitchFamily="18" charset="0"/>
                        <a:cs typeface="Times New Roman" panose="02020603050405020304" pitchFamily="18" charset="0"/>
                      </a:endParaRPr>
                    </a:p>
                  </a:txBody>
                  <a:tcPr/>
                </a:tc>
              </a:tr>
              <a:tr h="370840">
                <a:tc>
                  <a:txBody>
                    <a:bodyPr/>
                    <a:lstStyle/>
                    <a:p>
                      <a:pPr algn="ctr"/>
                      <a:r>
                        <a:rPr lang="en-US" sz="2400" dirty="0" smtClean="0"/>
                        <a:t>Lower</a:t>
                      </a:r>
                      <a:r>
                        <a:rPr lang="en-US" sz="2400" baseline="0" dirty="0" smtClean="0"/>
                        <a:t> than 50%</a:t>
                      </a:r>
                      <a:endParaRPr lang="en-US" sz="2400" dirty="0">
                        <a:latin typeface="Times New Roman" panose="02020603050405020304" pitchFamily="18" charset="0"/>
                        <a:cs typeface="Times New Roman" panose="02020603050405020304" pitchFamily="18" charset="0"/>
                      </a:endParaRPr>
                    </a:p>
                  </a:txBody>
                  <a:tcPr/>
                </a:tc>
                <a:tc>
                  <a:txBody>
                    <a:bodyPr/>
                    <a:lstStyle/>
                    <a:p>
                      <a:pPr algn="ctr"/>
                      <a:r>
                        <a:rPr lang="en-US" sz="2400" dirty="0" smtClean="0"/>
                        <a:t>Needs to</a:t>
                      </a:r>
                      <a:r>
                        <a:rPr lang="en-US" sz="2400" baseline="0" dirty="0" smtClean="0"/>
                        <a:t> be hospitalized</a:t>
                      </a:r>
                      <a:endParaRPr lang="en-US" sz="2400" dirty="0">
                        <a:latin typeface="Times New Roman" panose="02020603050405020304" pitchFamily="18" charset="0"/>
                        <a:cs typeface="Times New Roman" panose="02020603050405020304" pitchFamily="18" charset="0"/>
                      </a:endParaRPr>
                    </a:p>
                  </a:txBody>
                  <a:tcPr/>
                </a:tc>
              </a:tr>
            </a:tbl>
          </a:graphicData>
        </a:graphic>
      </p:graphicFrame>
    </p:spTree>
    <p:extLst>
      <p:ext uri="{BB962C8B-B14F-4D97-AF65-F5344CB8AC3E}">
        <p14:creationId xmlns:p14="http://schemas.microsoft.com/office/powerpoint/2010/main" val="40324713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solidFill>
          <a:schemeClr val="tx1">
            <a:lumMod val="95000"/>
          </a:schemeClr>
        </a:solidFill>
        <a:effectLst/>
      </p:bgPr>
    </p:bg>
    <p:spTree>
      <p:nvGrpSpPr>
        <p:cNvPr id="1" name=""/>
        <p:cNvGrpSpPr/>
        <p:nvPr/>
      </p:nvGrpSpPr>
      <p:grpSpPr>
        <a:xfrm>
          <a:off x="0" y="0"/>
          <a:ext cx="0" cy="0"/>
          <a:chOff x="0" y="0"/>
          <a:chExt cx="0" cy="0"/>
        </a:xfrm>
      </p:grpSpPr>
      <p:sp>
        <p:nvSpPr>
          <p:cNvPr id="2" name="Rectangle 1"/>
          <p:cNvSpPr/>
          <p:nvPr/>
        </p:nvSpPr>
        <p:spPr>
          <a:xfrm>
            <a:off x="3279408" y="464518"/>
            <a:ext cx="5577489" cy="923330"/>
          </a:xfrm>
          <a:prstGeom prst="rect">
            <a:avLst/>
          </a:prstGeom>
          <a:noFill/>
        </p:spPr>
        <p:txBody>
          <a:bodyPr wrap="none" lIns="91440" tIns="45720" rIns="91440" bIns="45720">
            <a:spAutoFit/>
          </a:bodyPr>
          <a:lstStyle/>
          <a:p>
            <a:pPr algn="ctr"/>
            <a:r>
              <a:rPr lang="en-US" sz="5400" b="1" cap="none" spc="0" dirty="0" smtClean="0">
                <a:ln w="0"/>
                <a:solidFill>
                  <a:schemeClr val="bg2">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Examined Groups</a:t>
            </a:r>
            <a:endParaRPr lang="en-US" sz="5400" b="1" cap="none" spc="0" dirty="0">
              <a:ln w="0"/>
              <a:solidFill>
                <a:schemeClr val="bg2">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aphicFrame>
        <p:nvGraphicFramePr>
          <p:cNvPr id="3" name="جدول 4"/>
          <p:cNvGraphicFramePr>
            <a:graphicFrameLocks noGrp="1"/>
          </p:cNvGraphicFramePr>
          <p:nvPr>
            <p:extLst>
              <p:ext uri="{D42A27DB-BD31-4B8C-83A1-F6EECF244321}">
                <p14:modId xmlns:p14="http://schemas.microsoft.com/office/powerpoint/2010/main" val="65548554"/>
              </p:ext>
            </p:extLst>
          </p:nvPr>
        </p:nvGraphicFramePr>
        <p:xfrm>
          <a:off x="1434351" y="2351242"/>
          <a:ext cx="8946778" cy="3108960"/>
        </p:xfrm>
        <a:graphic>
          <a:graphicData uri="http://schemas.openxmlformats.org/drawingml/2006/table">
            <a:tbl>
              <a:tblPr rtl="1" firstRow="1" bandRow="1">
                <a:tableStyleId>{21E4AEA4-8DFA-4A89-87EB-49C32662AFE0}</a:tableStyleId>
              </a:tblPr>
              <a:tblGrid>
                <a:gridCol w="4473389"/>
                <a:gridCol w="4473389"/>
              </a:tblGrid>
              <a:tr h="370840">
                <a:tc>
                  <a:txBody>
                    <a:bodyPr/>
                    <a:lstStyle/>
                    <a:p>
                      <a:pPr algn="ctr" rtl="1"/>
                      <a:r>
                        <a:rPr lang="en-US" sz="2400" dirty="0" smtClean="0"/>
                        <a:t>Sample size</a:t>
                      </a:r>
                      <a:endParaRPr lang="ar-SA" sz="2400" b="1" dirty="0">
                        <a:latin typeface="Times New Roman" panose="02020603050405020304" pitchFamily="18" charset="0"/>
                        <a:cs typeface="Times New Roman" panose="02020603050405020304" pitchFamily="18" charset="0"/>
                      </a:endParaRPr>
                    </a:p>
                  </a:txBody>
                  <a:tcPr/>
                </a:tc>
                <a:tc>
                  <a:txBody>
                    <a:bodyPr/>
                    <a:lstStyle/>
                    <a:p>
                      <a:pPr algn="ctr" rtl="1"/>
                      <a:r>
                        <a:rPr lang="en-US" sz="2400" dirty="0" smtClean="0"/>
                        <a:t>Study</a:t>
                      </a:r>
                      <a:r>
                        <a:rPr lang="en-US" sz="2400" baseline="0" dirty="0" smtClean="0"/>
                        <a:t> area</a:t>
                      </a:r>
                      <a:endParaRPr lang="ar-SA" sz="2400" b="1" dirty="0">
                        <a:latin typeface="Times New Roman" panose="02020603050405020304" pitchFamily="18" charset="0"/>
                        <a:cs typeface="Times New Roman" panose="02020603050405020304" pitchFamily="18" charset="0"/>
                      </a:endParaRPr>
                    </a:p>
                  </a:txBody>
                  <a:tcPr/>
                </a:tc>
              </a:tr>
              <a:tr h="370840">
                <a:tc>
                  <a:txBody>
                    <a:bodyPr/>
                    <a:lstStyle/>
                    <a:p>
                      <a:pPr algn="ctr" rtl="1"/>
                      <a:r>
                        <a:rPr lang="en-US" sz="2400" dirty="0" smtClean="0"/>
                        <a:t>8</a:t>
                      </a:r>
                      <a:endParaRPr lang="ar-SA" sz="2400" dirty="0">
                        <a:latin typeface="Times New Roman" panose="02020603050405020304" pitchFamily="18" charset="0"/>
                        <a:cs typeface="Times New Roman" panose="02020603050405020304" pitchFamily="18" charset="0"/>
                      </a:endParaRPr>
                    </a:p>
                  </a:txBody>
                  <a:tcPr/>
                </a:tc>
                <a:tc>
                  <a:txBody>
                    <a:bodyPr/>
                    <a:lstStyle/>
                    <a:p>
                      <a:pPr algn="ctr" rtl="1"/>
                      <a:r>
                        <a:rPr lang="en-US" sz="2400" dirty="0" smtClean="0"/>
                        <a:t>Workers in a quarry</a:t>
                      </a:r>
                      <a:endParaRPr lang="ar-SA" sz="2400" dirty="0">
                        <a:latin typeface="Times New Roman" panose="02020603050405020304" pitchFamily="18" charset="0"/>
                        <a:cs typeface="Times New Roman" panose="02020603050405020304" pitchFamily="18" charset="0"/>
                      </a:endParaRPr>
                    </a:p>
                  </a:txBody>
                  <a:tcPr/>
                </a:tc>
              </a:tr>
              <a:tr h="370840">
                <a:tc>
                  <a:txBody>
                    <a:bodyPr/>
                    <a:lstStyle/>
                    <a:p>
                      <a:pPr algn="ctr" rtl="1"/>
                      <a:r>
                        <a:rPr lang="en-US" sz="2400" dirty="0" smtClean="0"/>
                        <a:t>14</a:t>
                      </a:r>
                      <a:endParaRPr lang="ar-SA" sz="2400" dirty="0">
                        <a:latin typeface="Times New Roman" panose="02020603050405020304" pitchFamily="18" charset="0"/>
                        <a:cs typeface="Times New Roman" panose="02020603050405020304" pitchFamily="18" charset="0"/>
                      </a:endParaRPr>
                    </a:p>
                  </a:txBody>
                  <a:tcPr/>
                </a:tc>
                <a:tc>
                  <a:txBody>
                    <a:bodyPr/>
                    <a:lstStyle/>
                    <a:p>
                      <a:pPr algn="ctr" rtl="1"/>
                      <a:r>
                        <a:rPr lang="en-US" sz="2400" dirty="0" smtClean="0"/>
                        <a:t>Residents near a quarry</a:t>
                      </a:r>
                      <a:r>
                        <a:rPr lang="en-US" sz="2400" baseline="0" dirty="0" smtClean="0"/>
                        <a:t> </a:t>
                      </a:r>
                      <a:endParaRPr lang="ar-SA" sz="2400" dirty="0">
                        <a:latin typeface="Times New Roman" panose="02020603050405020304" pitchFamily="18" charset="0"/>
                        <a:cs typeface="Times New Roman" panose="02020603050405020304" pitchFamily="18" charset="0"/>
                      </a:endParaRPr>
                    </a:p>
                  </a:txBody>
                  <a:tcPr/>
                </a:tc>
              </a:tr>
              <a:tr h="370840">
                <a:tc>
                  <a:txBody>
                    <a:bodyPr/>
                    <a:lstStyle/>
                    <a:p>
                      <a:pPr algn="ctr" rtl="1"/>
                      <a:r>
                        <a:rPr lang="en-US" sz="2400" dirty="0" smtClean="0"/>
                        <a:t>20</a:t>
                      </a:r>
                      <a:endParaRPr lang="ar-SA" sz="2400" dirty="0">
                        <a:latin typeface="Times New Roman" panose="02020603050405020304" pitchFamily="18" charset="0"/>
                        <a:cs typeface="Times New Roman" panose="02020603050405020304" pitchFamily="18" charset="0"/>
                      </a:endParaRPr>
                    </a:p>
                  </a:txBody>
                  <a:tcPr/>
                </a:tc>
                <a:tc>
                  <a:txBody>
                    <a:bodyPr/>
                    <a:lstStyle/>
                    <a:p>
                      <a:pPr algn="ctr" rtl="1"/>
                      <a:r>
                        <a:rPr lang="en-US" sz="2400" dirty="0" smtClean="0"/>
                        <a:t>Students in a school close to a stone saw</a:t>
                      </a:r>
                      <a:endParaRPr lang="ar-SA" sz="2400" dirty="0">
                        <a:latin typeface="Times New Roman" panose="02020603050405020304" pitchFamily="18" charset="0"/>
                        <a:cs typeface="Times New Roman" panose="02020603050405020304" pitchFamily="18" charset="0"/>
                      </a:endParaRPr>
                    </a:p>
                  </a:txBody>
                  <a:tcPr/>
                </a:tc>
              </a:tr>
              <a:tr h="370840">
                <a:tc>
                  <a:txBody>
                    <a:bodyPr/>
                    <a:lstStyle/>
                    <a:p>
                      <a:pPr algn="ctr" rtl="1"/>
                      <a:r>
                        <a:rPr lang="en-US" sz="2400" dirty="0" smtClean="0"/>
                        <a:t>20</a:t>
                      </a:r>
                      <a:endParaRPr lang="ar-SA" sz="2400" dirty="0">
                        <a:latin typeface="Times New Roman" panose="02020603050405020304" pitchFamily="18" charset="0"/>
                        <a:cs typeface="Times New Roman" panose="02020603050405020304" pitchFamily="18" charset="0"/>
                      </a:endParaRPr>
                    </a:p>
                  </a:txBody>
                  <a:tcPr/>
                </a:tc>
                <a:tc>
                  <a:txBody>
                    <a:bodyPr/>
                    <a:lstStyle/>
                    <a:p>
                      <a:pPr algn="ctr" rtl="1"/>
                      <a:r>
                        <a:rPr lang="en-US" sz="2400" dirty="0" smtClean="0"/>
                        <a:t>People around a tile</a:t>
                      </a:r>
                      <a:r>
                        <a:rPr lang="en-US" sz="2400" baseline="0" dirty="0" smtClean="0"/>
                        <a:t> factory</a:t>
                      </a:r>
                      <a:endParaRPr lang="ar-SA" sz="2400" dirty="0">
                        <a:latin typeface="Times New Roman" panose="02020603050405020304" pitchFamily="18" charset="0"/>
                        <a:cs typeface="Times New Roman" panose="02020603050405020304" pitchFamily="18" charset="0"/>
                      </a:endParaRPr>
                    </a:p>
                  </a:txBody>
                  <a:tcPr/>
                </a:tc>
              </a:tr>
              <a:tr h="370840">
                <a:tc>
                  <a:txBody>
                    <a:bodyPr/>
                    <a:lstStyle/>
                    <a:p>
                      <a:pPr algn="ctr" rtl="1"/>
                      <a:r>
                        <a:rPr lang="en-US" sz="2400" dirty="0" smtClean="0"/>
                        <a:t>15</a:t>
                      </a:r>
                      <a:endParaRPr lang="ar-SA" sz="2400" dirty="0">
                        <a:latin typeface="Times New Roman" panose="02020603050405020304" pitchFamily="18" charset="0"/>
                        <a:cs typeface="Times New Roman" panose="02020603050405020304" pitchFamily="18" charset="0"/>
                      </a:endParaRPr>
                    </a:p>
                  </a:txBody>
                  <a:tcPr/>
                </a:tc>
                <a:tc>
                  <a:txBody>
                    <a:bodyPr/>
                    <a:lstStyle/>
                    <a:p>
                      <a:pPr algn="ctr" rtl="1"/>
                      <a:r>
                        <a:rPr lang="en-US" sz="2400" dirty="0" smtClean="0"/>
                        <a:t>People very far from</a:t>
                      </a:r>
                      <a:r>
                        <a:rPr lang="en-US" sz="2400" baseline="0" dirty="0" smtClean="0"/>
                        <a:t> quarries</a:t>
                      </a:r>
                      <a:endParaRPr lang="ar-SA" sz="2400" dirty="0">
                        <a:latin typeface="Times New Roman" panose="02020603050405020304" pitchFamily="18" charset="0"/>
                        <a:cs typeface="Times New Roman" panose="02020603050405020304" pitchFamily="18" charset="0"/>
                      </a:endParaRPr>
                    </a:p>
                  </a:txBody>
                  <a:tcPr/>
                </a:tc>
              </a:tr>
            </a:tbl>
          </a:graphicData>
        </a:graphic>
      </p:graphicFrame>
    </p:spTree>
    <p:extLst>
      <p:ext uri="{BB962C8B-B14F-4D97-AF65-F5344CB8AC3E}">
        <p14:creationId xmlns:p14="http://schemas.microsoft.com/office/powerpoint/2010/main" val="36317201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solidFill>
          <a:schemeClr val="tx1">
            <a:lumMod val="95000"/>
          </a:schemeClr>
        </a:solidFill>
        <a:effectLst/>
      </p:bgPr>
    </p:bg>
    <p:spTree>
      <p:nvGrpSpPr>
        <p:cNvPr id="1" name=""/>
        <p:cNvGrpSpPr/>
        <p:nvPr/>
      </p:nvGrpSpPr>
      <p:grpSpPr>
        <a:xfrm>
          <a:off x="0" y="0"/>
          <a:ext cx="0" cy="0"/>
          <a:chOff x="0" y="0"/>
          <a:chExt cx="0" cy="0"/>
        </a:xfrm>
      </p:grpSpPr>
      <p:sp>
        <p:nvSpPr>
          <p:cNvPr id="2" name="Rectangle 1"/>
          <p:cNvSpPr/>
          <p:nvPr/>
        </p:nvSpPr>
        <p:spPr>
          <a:xfrm>
            <a:off x="4118075" y="583160"/>
            <a:ext cx="3445943" cy="584775"/>
          </a:xfrm>
          <a:prstGeom prst="rect">
            <a:avLst/>
          </a:prstGeom>
        </p:spPr>
        <p:txBody>
          <a:bodyPr wrap="none">
            <a:spAutoFit/>
          </a:bodyPr>
          <a:lstStyle/>
          <a:p>
            <a:r>
              <a:rPr lang="en-US" sz="3200" dirty="0" smtClean="0">
                <a:solidFill>
                  <a:schemeClr val="bg2">
                    <a:lumMod val="75000"/>
                  </a:schemeClr>
                </a:solidFill>
                <a:effectLst/>
                <a:latin typeface="Times New Roman" panose="02020603050405020304" pitchFamily="18" charset="0"/>
                <a:ea typeface="Calibri" panose="020F0502020204030204" pitchFamily="34" charset="0"/>
                <a:cs typeface="Arial" panose="020B0604020202020204" pitchFamily="34" charset="0"/>
              </a:rPr>
              <a:t>Workers in a quarry</a:t>
            </a:r>
            <a:endParaRPr lang="en-US" sz="3200" dirty="0">
              <a:solidFill>
                <a:schemeClr val="bg2">
                  <a:lumMod val="75000"/>
                </a:schemeClr>
              </a:solidFill>
            </a:endParaRPr>
          </a:p>
        </p:txBody>
      </p:sp>
      <p:pic>
        <p:nvPicPr>
          <p:cNvPr id="3" name="Picture 2"/>
          <p:cNvPicPr/>
          <p:nvPr/>
        </p:nvPicPr>
        <p:blipFill>
          <a:blip r:embed="rId2">
            <a:extLst>
              <a:ext uri="{28A0092B-C50C-407E-A947-70E740481C1C}">
                <a14:useLocalDpi xmlns:a14="http://schemas.microsoft.com/office/drawing/2010/main" val="0"/>
              </a:ext>
            </a:extLst>
          </a:blip>
          <a:stretch>
            <a:fillRect/>
          </a:stretch>
        </p:blipFill>
        <p:spPr>
          <a:xfrm>
            <a:off x="2079813" y="1856535"/>
            <a:ext cx="7548282" cy="380915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51273368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solidFill>
          <a:schemeClr val="tx1">
            <a:lumMod val="95000"/>
          </a:schemeClr>
        </a:solidFill>
        <a:effectLst/>
      </p:bgPr>
    </p:bg>
    <p:spTree>
      <p:nvGrpSpPr>
        <p:cNvPr id="1" name=""/>
        <p:cNvGrpSpPr/>
        <p:nvPr/>
      </p:nvGrpSpPr>
      <p:grpSpPr>
        <a:xfrm>
          <a:off x="0" y="0"/>
          <a:ext cx="0" cy="0"/>
          <a:chOff x="0" y="0"/>
          <a:chExt cx="0" cy="0"/>
        </a:xfrm>
      </p:grpSpPr>
      <p:sp>
        <p:nvSpPr>
          <p:cNvPr id="2" name="Rectangle 1"/>
          <p:cNvSpPr/>
          <p:nvPr/>
        </p:nvSpPr>
        <p:spPr>
          <a:xfrm>
            <a:off x="3469856" y="708666"/>
            <a:ext cx="4929555" cy="584775"/>
          </a:xfrm>
          <a:prstGeom prst="rect">
            <a:avLst/>
          </a:prstGeom>
        </p:spPr>
        <p:txBody>
          <a:bodyPr wrap="none">
            <a:spAutoFit/>
          </a:bodyPr>
          <a:lstStyle/>
          <a:p>
            <a:r>
              <a:rPr lang="en-US" sz="3200" dirty="0" smtClean="0">
                <a:solidFill>
                  <a:schemeClr val="bg2">
                    <a:lumMod val="75000"/>
                  </a:schemeClr>
                </a:solidFill>
                <a:effectLst/>
                <a:latin typeface="Times New Roman" panose="02020603050405020304" pitchFamily="18" charset="0"/>
                <a:ea typeface="Calibri" panose="020F0502020204030204" pitchFamily="34" charset="0"/>
                <a:cs typeface="Arial" panose="020B0604020202020204" pitchFamily="34" charset="0"/>
              </a:rPr>
              <a:t>Residents close to the quarry</a:t>
            </a:r>
            <a:endParaRPr lang="en-US" sz="3200" dirty="0">
              <a:solidFill>
                <a:schemeClr val="bg2">
                  <a:lumMod val="75000"/>
                </a:schemeClr>
              </a:solidFill>
            </a:endParaRPr>
          </a:p>
        </p:txBody>
      </p:sp>
      <p:pic>
        <p:nvPicPr>
          <p:cNvPr id="3" name="Picture 2"/>
          <p:cNvPicPr/>
          <p:nvPr/>
        </p:nvPicPr>
        <p:blipFill>
          <a:blip r:embed="rId2">
            <a:extLst>
              <a:ext uri="{28A0092B-C50C-407E-A947-70E740481C1C}">
                <a14:useLocalDpi xmlns:a14="http://schemas.microsoft.com/office/drawing/2010/main" val="0"/>
              </a:ext>
            </a:extLst>
          </a:blip>
          <a:stretch>
            <a:fillRect/>
          </a:stretch>
        </p:blipFill>
        <p:spPr>
          <a:xfrm>
            <a:off x="2456329" y="2200836"/>
            <a:ext cx="6956611" cy="373379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36204695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bg>
      <p:bgPr>
        <a:solidFill>
          <a:schemeClr val="tx1">
            <a:lumMod val="95000"/>
          </a:schemeClr>
        </a:solidFill>
        <a:effectLst/>
      </p:bgPr>
    </p:bg>
    <p:spTree>
      <p:nvGrpSpPr>
        <p:cNvPr id="1" name=""/>
        <p:cNvGrpSpPr/>
        <p:nvPr/>
      </p:nvGrpSpPr>
      <p:grpSpPr>
        <a:xfrm>
          <a:off x="0" y="0"/>
          <a:ext cx="0" cy="0"/>
          <a:chOff x="0" y="0"/>
          <a:chExt cx="0" cy="0"/>
        </a:xfrm>
      </p:grpSpPr>
      <p:sp>
        <p:nvSpPr>
          <p:cNvPr id="4" name="Rectangle 3"/>
          <p:cNvSpPr/>
          <p:nvPr/>
        </p:nvSpPr>
        <p:spPr>
          <a:xfrm>
            <a:off x="2689412" y="852101"/>
            <a:ext cx="7439857" cy="584775"/>
          </a:xfrm>
          <a:prstGeom prst="rect">
            <a:avLst/>
          </a:prstGeom>
        </p:spPr>
        <p:txBody>
          <a:bodyPr wrap="none">
            <a:spAutoFit/>
          </a:bodyPr>
          <a:lstStyle/>
          <a:p>
            <a:r>
              <a:rPr lang="en-US" sz="3200" dirty="0" smtClean="0">
                <a:solidFill>
                  <a:schemeClr val="bg2">
                    <a:lumMod val="75000"/>
                  </a:schemeClr>
                </a:solidFill>
                <a:effectLst/>
                <a:latin typeface="Times New Roman" panose="02020603050405020304" pitchFamily="18" charset="0"/>
                <a:ea typeface="Calibri" panose="020F0502020204030204" pitchFamily="34" charset="0"/>
                <a:cs typeface="Arial" panose="020B0604020202020204" pitchFamily="34" charset="0"/>
              </a:rPr>
              <a:t>Students in a school close to the stone saw</a:t>
            </a:r>
            <a:endParaRPr lang="en-US" sz="3200" dirty="0">
              <a:solidFill>
                <a:schemeClr val="bg2">
                  <a:lumMod val="75000"/>
                </a:schemeClr>
              </a:solidFill>
            </a:endParaRPr>
          </a:p>
        </p:txBody>
      </p:sp>
      <p:pic>
        <p:nvPicPr>
          <p:cNvPr id="5" name="Picture 4"/>
          <p:cNvPicPr>
            <a:picLocks noChangeAspect="1"/>
          </p:cNvPicPr>
          <p:nvPr/>
        </p:nvPicPr>
        <p:blipFill>
          <a:blip r:embed="rId2"/>
          <a:stretch>
            <a:fillRect/>
          </a:stretch>
        </p:blipFill>
        <p:spPr>
          <a:xfrm>
            <a:off x="2689412" y="2162169"/>
            <a:ext cx="7010399" cy="373660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4159290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bg>
      <p:bgPr>
        <a:solidFill>
          <a:schemeClr val="tx1">
            <a:lumMod val="95000"/>
          </a:schemeClr>
        </a:solidFill>
        <a:effectLst/>
      </p:bgPr>
    </p:bg>
    <p:spTree>
      <p:nvGrpSpPr>
        <p:cNvPr id="1" name=""/>
        <p:cNvGrpSpPr/>
        <p:nvPr/>
      </p:nvGrpSpPr>
      <p:grpSpPr>
        <a:xfrm>
          <a:off x="0" y="0"/>
          <a:ext cx="0" cy="0"/>
          <a:chOff x="0" y="0"/>
          <a:chExt cx="0" cy="0"/>
        </a:xfrm>
      </p:grpSpPr>
      <p:sp>
        <p:nvSpPr>
          <p:cNvPr id="2" name="Rectangle 1"/>
          <p:cNvSpPr/>
          <p:nvPr/>
        </p:nvSpPr>
        <p:spPr>
          <a:xfrm>
            <a:off x="4123765" y="762454"/>
            <a:ext cx="4003019" cy="584775"/>
          </a:xfrm>
          <a:prstGeom prst="rect">
            <a:avLst/>
          </a:prstGeom>
        </p:spPr>
        <p:txBody>
          <a:bodyPr wrap="none">
            <a:spAutoFit/>
          </a:bodyPr>
          <a:lstStyle/>
          <a:p>
            <a:r>
              <a:rPr lang="en-US" sz="3200" dirty="0" smtClean="0">
                <a:solidFill>
                  <a:schemeClr val="bg2">
                    <a:lumMod val="75000"/>
                  </a:schemeClr>
                </a:solidFill>
                <a:effectLst/>
                <a:latin typeface="Times New Roman" panose="02020603050405020304" pitchFamily="18" charset="0"/>
                <a:ea typeface="Calibri" panose="020F0502020204030204" pitchFamily="34" charset="0"/>
                <a:cs typeface="Arial" panose="020B0604020202020204" pitchFamily="34" charset="0"/>
              </a:rPr>
              <a:t>People in a tile factory </a:t>
            </a:r>
            <a:endParaRPr lang="en-US" sz="3200" dirty="0">
              <a:solidFill>
                <a:schemeClr val="bg2">
                  <a:lumMod val="75000"/>
                </a:schemeClr>
              </a:solidFill>
            </a:endParaRPr>
          </a:p>
        </p:txBody>
      </p:sp>
      <p:pic>
        <p:nvPicPr>
          <p:cNvPr id="3" name="Picture 2"/>
          <p:cNvPicPr>
            <a:picLocks noChangeAspect="1"/>
          </p:cNvPicPr>
          <p:nvPr/>
        </p:nvPicPr>
        <p:blipFill>
          <a:blip r:embed="rId2"/>
          <a:stretch>
            <a:fillRect/>
          </a:stretch>
        </p:blipFill>
        <p:spPr>
          <a:xfrm>
            <a:off x="2458709" y="2242671"/>
            <a:ext cx="7333130" cy="349474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95375766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p:bgPr>
        <a:solidFill>
          <a:schemeClr val="tx1">
            <a:lumMod val="95000"/>
          </a:schemeClr>
        </a:solidFill>
        <a:effectLst/>
      </p:bgPr>
    </p:bg>
    <p:spTree>
      <p:nvGrpSpPr>
        <p:cNvPr id="1" name=""/>
        <p:cNvGrpSpPr/>
        <p:nvPr/>
      </p:nvGrpSpPr>
      <p:grpSpPr>
        <a:xfrm>
          <a:off x="0" y="0"/>
          <a:ext cx="0" cy="0"/>
          <a:chOff x="0" y="0"/>
          <a:chExt cx="0" cy="0"/>
        </a:xfrm>
      </p:grpSpPr>
      <p:sp>
        <p:nvSpPr>
          <p:cNvPr id="3" name="Rectangle 2"/>
          <p:cNvSpPr/>
          <p:nvPr/>
        </p:nvSpPr>
        <p:spPr>
          <a:xfrm>
            <a:off x="3567954" y="690737"/>
            <a:ext cx="5256567" cy="584775"/>
          </a:xfrm>
          <a:prstGeom prst="rect">
            <a:avLst/>
          </a:prstGeom>
        </p:spPr>
        <p:txBody>
          <a:bodyPr wrap="none">
            <a:spAutoFit/>
          </a:bodyPr>
          <a:lstStyle/>
          <a:p>
            <a:r>
              <a:rPr lang="en-US" sz="3200" dirty="0" smtClean="0">
                <a:solidFill>
                  <a:schemeClr val="bg2">
                    <a:lumMod val="75000"/>
                  </a:schemeClr>
                </a:solidFill>
                <a:effectLst/>
                <a:latin typeface="Times New Roman" panose="02020603050405020304" pitchFamily="18" charset="0"/>
                <a:ea typeface="Calibri" panose="020F0502020204030204" pitchFamily="34" charset="0"/>
                <a:cs typeface="Arial" panose="020B0604020202020204" pitchFamily="34" charset="0"/>
              </a:rPr>
              <a:t>People </a:t>
            </a:r>
            <a:r>
              <a:rPr lang="en-US" sz="3200" dirty="0" smtClean="0">
                <a:solidFill>
                  <a:schemeClr val="bg2">
                    <a:lumMod val="75000"/>
                  </a:schemeClr>
                </a:solidFill>
                <a:latin typeface="Times New Roman" panose="02020603050405020304" pitchFamily="18" charset="0"/>
                <a:ea typeface="Calibri" panose="020F0502020204030204" pitchFamily="34" charset="0"/>
                <a:cs typeface="Arial" panose="020B0604020202020204" pitchFamily="34" charset="0"/>
              </a:rPr>
              <a:t>far away from quarries</a:t>
            </a:r>
            <a:r>
              <a:rPr lang="en-US" sz="3200" dirty="0" smtClean="0">
                <a:solidFill>
                  <a:schemeClr val="bg2">
                    <a:lumMod val="75000"/>
                  </a:schemeClr>
                </a:solidFill>
                <a:effectLst/>
                <a:latin typeface="Times New Roman" panose="02020603050405020304" pitchFamily="18" charset="0"/>
                <a:ea typeface="Calibri" panose="020F0502020204030204" pitchFamily="34" charset="0"/>
                <a:cs typeface="Arial" panose="020B0604020202020204" pitchFamily="34" charset="0"/>
              </a:rPr>
              <a:t> </a:t>
            </a:r>
            <a:endParaRPr lang="en-US" sz="3200" dirty="0">
              <a:solidFill>
                <a:schemeClr val="bg2">
                  <a:lumMod val="75000"/>
                </a:schemeClr>
              </a:solidFill>
            </a:endParaRPr>
          </a:p>
        </p:txBody>
      </p:sp>
      <p:pic>
        <p:nvPicPr>
          <p:cNvPr id="4" name="Picture 3"/>
          <p:cNvPicPr>
            <a:picLocks noChangeAspect="1"/>
          </p:cNvPicPr>
          <p:nvPr/>
        </p:nvPicPr>
        <p:blipFill>
          <a:blip r:embed="rId2"/>
          <a:stretch>
            <a:fillRect/>
          </a:stretch>
        </p:blipFill>
        <p:spPr>
          <a:xfrm>
            <a:off x="2115672" y="2090091"/>
            <a:ext cx="7871010" cy="405969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65471899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bg>
      <p:bgPr>
        <a:solidFill>
          <a:schemeClr val="tx1">
            <a:lumMod val="95000"/>
          </a:schemeClr>
        </a:solidFill>
        <a:effectLst/>
      </p:bgPr>
    </p:bg>
    <p:spTree>
      <p:nvGrpSpPr>
        <p:cNvPr id="1" name=""/>
        <p:cNvGrpSpPr/>
        <p:nvPr/>
      </p:nvGrpSpPr>
      <p:grpSpPr>
        <a:xfrm>
          <a:off x="0" y="0"/>
          <a:ext cx="0" cy="0"/>
          <a:chOff x="0" y="0"/>
          <a:chExt cx="0" cy="0"/>
        </a:xfrm>
      </p:grpSpPr>
      <p:sp>
        <p:nvSpPr>
          <p:cNvPr id="3" name="Rectangle 2"/>
          <p:cNvSpPr/>
          <p:nvPr/>
        </p:nvSpPr>
        <p:spPr>
          <a:xfrm>
            <a:off x="563880" y="2404379"/>
            <a:ext cx="6294120" cy="2308324"/>
          </a:xfrm>
          <a:prstGeom prst="rect">
            <a:avLst/>
          </a:prstGeom>
        </p:spPr>
        <p:txBody>
          <a:bodyPr wrap="square">
            <a:spAutoFit/>
          </a:bodyPr>
          <a:lstStyle/>
          <a:p>
            <a:pPr>
              <a:lnSpc>
                <a:spcPct val="150000"/>
              </a:lnSpc>
            </a:pPr>
            <a:r>
              <a:rPr lang="en-US" sz="2400"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These results support the theory that the dust produced from quarries affects people’s lung functions badly, where 61 % need either to be noticed or hospitalized, while 39% are normal. </a:t>
            </a:r>
            <a:endParaRPr lang="en-US" sz="2400" dirty="0">
              <a:solidFill>
                <a:schemeClr val="bg2">
                  <a:lumMod val="75000"/>
                </a:schemeClr>
              </a:solidFill>
              <a:effectLst/>
              <a:latin typeface="Times New Roman" panose="02020603050405020304" pitchFamily="18" charset="0"/>
              <a:ea typeface="Calibri" panose="020F0502020204030204" pitchFamily="34" charset="0"/>
              <a:cs typeface="Arial" panose="020B0604020202020204" pitchFamily="34" charset="0"/>
            </a:endParaRP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7086600" y="1691641"/>
            <a:ext cx="4480560" cy="3733800"/>
          </a:xfrm>
          <a:prstGeom prst="rect">
            <a:avLst/>
          </a:prstGeom>
        </p:spPr>
      </p:pic>
    </p:spTree>
    <p:extLst>
      <p:ext uri="{BB962C8B-B14F-4D97-AF65-F5344CB8AC3E}">
        <p14:creationId xmlns:p14="http://schemas.microsoft.com/office/powerpoint/2010/main" val="89054583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bg>
      <p:bgPr>
        <a:solidFill>
          <a:schemeClr val="tx1">
            <a:lumMod val="95000"/>
          </a:schemeClr>
        </a:solidFill>
        <a:effectLst/>
      </p:bgPr>
    </p:bg>
    <p:spTree>
      <p:nvGrpSpPr>
        <p:cNvPr id="1" name=""/>
        <p:cNvGrpSpPr/>
        <p:nvPr/>
      </p:nvGrpSpPr>
      <p:grpSpPr>
        <a:xfrm>
          <a:off x="0" y="0"/>
          <a:ext cx="0" cy="0"/>
          <a:chOff x="0" y="0"/>
          <a:chExt cx="0" cy="0"/>
        </a:xfrm>
      </p:grpSpPr>
      <p:sp>
        <p:nvSpPr>
          <p:cNvPr id="2" name="Rectangle 1"/>
          <p:cNvSpPr/>
          <p:nvPr/>
        </p:nvSpPr>
        <p:spPr>
          <a:xfrm>
            <a:off x="3506878" y="464518"/>
            <a:ext cx="5122556" cy="923330"/>
          </a:xfrm>
          <a:prstGeom prst="rect">
            <a:avLst/>
          </a:prstGeom>
          <a:noFill/>
        </p:spPr>
        <p:txBody>
          <a:bodyPr wrap="none" lIns="91440" tIns="45720" rIns="91440" bIns="45720">
            <a:spAutoFit/>
          </a:bodyPr>
          <a:lstStyle/>
          <a:p>
            <a:pPr algn="ctr"/>
            <a:r>
              <a:rPr lang="en-US" sz="5400" b="1" cap="none" spc="0" dirty="0" smtClean="0">
                <a:ln w="0"/>
                <a:solidFill>
                  <a:schemeClr val="bg2">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Sources of Error</a:t>
            </a:r>
            <a:endParaRPr lang="en-US" sz="5400" b="1" cap="none" spc="0" dirty="0">
              <a:ln w="0"/>
              <a:solidFill>
                <a:schemeClr val="bg2">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3" name="Rectangle 2"/>
          <p:cNvSpPr/>
          <p:nvPr/>
        </p:nvSpPr>
        <p:spPr>
          <a:xfrm>
            <a:off x="2042160" y="2325916"/>
            <a:ext cx="8397240" cy="2862322"/>
          </a:xfrm>
          <a:prstGeom prst="rect">
            <a:avLst/>
          </a:prstGeom>
        </p:spPr>
        <p:txBody>
          <a:bodyPr wrap="square">
            <a:spAutoFit/>
          </a:bodyPr>
          <a:lstStyle/>
          <a:p>
            <a:pPr marL="342900" marR="0" lvl="0" indent="-342900">
              <a:lnSpc>
                <a:spcPct val="150000"/>
              </a:lnSpc>
              <a:spcBef>
                <a:spcPts val="0"/>
              </a:spcBef>
              <a:spcAft>
                <a:spcPts val="0"/>
              </a:spcAft>
              <a:buFont typeface="Symbol" panose="05050102010706020507" pitchFamily="18" charset="2"/>
              <a:buChar char=""/>
            </a:pPr>
            <a:r>
              <a:rPr lang="en-US" sz="2400"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26% of the people tested are smokers, and this lead to inaccuracy in their results, because smoking affects the lung function too</a:t>
            </a:r>
            <a:endParaRPr lang="en-US" sz="2400" dirty="0" smtClean="0">
              <a:solidFill>
                <a:schemeClr val="bg2">
                  <a:lumMod val="75000"/>
                </a:schemeClr>
              </a:solidFill>
              <a:effectLst/>
              <a:latin typeface="Times New Roman" panose="02020603050405020304" pitchFamily="18"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0"/>
              </a:spcAft>
              <a:buFont typeface="Symbol" panose="05050102010706020507" pitchFamily="18" charset="2"/>
              <a:buChar char=""/>
            </a:pPr>
            <a:r>
              <a:rPr lang="en-US" sz="2400"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Incorrect breathing inside the device from some school students and elders also led to some inaccuracy in the results </a:t>
            </a:r>
            <a:endParaRPr lang="en-US" sz="2400" dirty="0">
              <a:solidFill>
                <a:schemeClr val="bg2">
                  <a:lumMod val="75000"/>
                </a:schemeClr>
              </a:solidFill>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28864051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bg>
      <p:bgPr>
        <a:solidFill>
          <a:schemeClr val="tx1">
            <a:lumMod val="95000"/>
          </a:schemeClr>
        </a:solidFill>
        <a:effectLst/>
      </p:bgPr>
    </p:bg>
    <p:spTree>
      <p:nvGrpSpPr>
        <p:cNvPr id="1" name=""/>
        <p:cNvGrpSpPr/>
        <p:nvPr/>
      </p:nvGrpSpPr>
      <p:grpSpPr>
        <a:xfrm>
          <a:off x="0" y="0"/>
          <a:ext cx="0" cy="0"/>
          <a:chOff x="0" y="0"/>
          <a:chExt cx="0" cy="0"/>
        </a:xfrm>
      </p:grpSpPr>
      <p:sp>
        <p:nvSpPr>
          <p:cNvPr id="2" name="Rectangle 1"/>
          <p:cNvSpPr/>
          <p:nvPr/>
        </p:nvSpPr>
        <p:spPr>
          <a:xfrm>
            <a:off x="3244307" y="464518"/>
            <a:ext cx="5647700" cy="923330"/>
          </a:xfrm>
          <a:prstGeom prst="rect">
            <a:avLst/>
          </a:prstGeom>
          <a:noFill/>
        </p:spPr>
        <p:txBody>
          <a:bodyPr wrap="none" lIns="91440" tIns="45720" rIns="91440" bIns="45720">
            <a:spAutoFit/>
          </a:bodyPr>
          <a:lstStyle/>
          <a:p>
            <a:pPr algn="ctr"/>
            <a:r>
              <a:rPr lang="en-US" sz="5400" b="1" cap="none" spc="0" dirty="0" smtClean="0">
                <a:ln w="0"/>
                <a:solidFill>
                  <a:schemeClr val="bg2">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Recommendations</a:t>
            </a:r>
            <a:endParaRPr lang="en-US" sz="5400" b="1" cap="none" spc="0" dirty="0">
              <a:ln w="0"/>
              <a:solidFill>
                <a:schemeClr val="bg2">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3" name="Rectangle 2"/>
          <p:cNvSpPr/>
          <p:nvPr/>
        </p:nvSpPr>
        <p:spPr>
          <a:xfrm>
            <a:off x="2042160" y="2325916"/>
            <a:ext cx="8397240" cy="3416320"/>
          </a:xfrm>
          <a:prstGeom prst="rect">
            <a:avLst/>
          </a:prstGeom>
        </p:spPr>
        <p:txBody>
          <a:bodyPr wrap="square">
            <a:spAutoFit/>
          </a:bodyPr>
          <a:lstStyle/>
          <a:p>
            <a:pPr marL="342900" marR="0" lvl="0" indent="-342900">
              <a:lnSpc>
                <a:spcPct val="150000"/>
              </a:lnSpc>
              <a:spcBef>
                <a:spcPts val="0"/>
              </a:spcBef>
              <a:spcAft>
                <a:spcPts val="0"/>
              </a:spcAft>
              <a:buFont typeface="Symbol" panose="05050102010706020507" pitchFamily="18" charset="2"/>
              <a:buChar char=""/>
            </a:pPr>
            <a:r>
              <a:rPr lang="en-US" sz="2400" dirty="0" smtClean="0">
                <a:solidFill>
                  <a:schemeClr val="bg2">
                    <a:lumMod val="75000"/>
                  </a:schemeClr>
                </a:solidFill>
                <a:effectLst/>
                <a:latin typeface="Times New Roman" panose="02020603050405020304" pitchFamily="18" charset="0"/>
                <a:ea typeface="Calibri" panose="020F0502020204030204" pitchFamily="34" charset="0"/>
                <a:cs typeface="Arial" panose="020B0604020202020204" pitchFamily="34" charset="0"/>
              </a:rPr>
              <a:t>Prevent the construction of new quarries near residential areas</a:t>
            </a:r>
          </a:p>
          <a:p>
            <a:pPr marL="342900" marR="0" lvl="0" indent="-342900">
              <a:lnSpc>
                <a:spcPct val="150000"/>
              </a:lnSpc>
              <a:spcBef>
                <a:spcPts val="0"/>
              </a:spcBef>
              <a:spcAft>
                <a:spcPts val="0"/>
              </a:spcAft>
              <a:buFont typeface="Symbol" panose="05050102010706020507" pitchFamily="18" charset="2"/>
              <a:buChar char=""/>
            </a:pPr>
            <a:r>
              <a:rPr lang="en-US" sz="2400" dirty="0" smtClean="0">
                <a:solidFill>
                  <a:schemeClr val="bg2">
                    <a:lumMod val="75000"/>
                  </a:schemeClr>
                </a:solidFill>
                <a:effectLst/>
                <a:latin typeface="Times New Roman" panose="02020603050405020304" pitchFamily="18" charset="0"/>
                <a:ea typeface="Calibri" panose="020F0502020204030204" pitchFamily="34" charset="0"/>
                <a:cs typeface="Arial" panose="020B0604020202020204" pitchFamily="34" charset="0"/>
              </a:rPr>
              <a:t>Rehabilitation of quarries after finishing the extraction, where they become more productive to the surrounding, and some of the new land uses include parks, houses, recreational area and industrial.</a:t>
            </a:r>
          </a:p>
          <a:p>
            <a:pPr marL="342900" marR="0" lvl="0" indent="-342900">
              <a:lnSpc>
                <a:spcPct val="150000"/>
              </a:lnSpc>
              <a:spcBef>
                <a:spcPts val="0"/>
              </a:spcBef>
              <a:spcAft>
                <a:spcPts val="0"/>
              </a:spcAft>
              <a:buFont typeface="Symbol" panose="05050102010706020507" pitchFamily="18" charset="2"/>
              <a:buChar char=""/>
            </a:pPr>
            <a:endParaRPr lang="en-US" sz="2400" dirty="0">
              <a:solidFill>
                <a:schemeClr val="bg2">
                  <a:lumMod val="75000"/>
                </a:schemeClr>
              </a:solidFill>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3540827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tx1">
            <a:lumMod val="95000"/>
          </a:schemeClr>
        </a:solidFill>
        <a:effectLst/>
      </p:bgPr>
    </p:bg>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8259710" y="0"/>
            <a:ext cx="3932290" cy="25603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Picture 8"/>
          <p:cNvPicPr>
            <a:picLocks noChangeAspect="1"/>
          </p:cNvPicPr>
          <p:nvPr/>
        </p:nvPicPr>
        <p:blipFill>
          <a:blip r:embed="rId3"/>
          <a:stretch>
            <a:fillRect/>
          </a:stretch>
        </p:blipFill>
        <p:spPr>
          <a:xfrm>
            <a:off x="3932290" y="2348752"/>
            <a:ext cx="4327420" cy="25603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 name="Picture 9"/>
          <p:cNvPicPr>
            <a:picLocks noChangeAspect="1"/>
          </p:cNvPicPr>
          <p:nvPr/>
        </p:nvPicPr>
        <p:blipFill>
          <a:blip r:embed="rId4"/>
          <a:stretch>
            <a:fillRect/>
          </a:stretch>
        </p:blipFill>
        <p:spPr>
          <a:xfrm>
            <a:off x="0" y="0"/>
            <a:ext cx="3932290" cy="25603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 name="Picture 10"/>
          <p:cNvPicPr>
            <a:picLocks noChangeAspect="1"/>
          </p:cNvPicPr>
          <p:nvPr/>
        </p:nvPicPr>
        <p:blipFill>
          <a:blip r:embed="rId5"/>
          <a:stretch>
            <a:fillRect/>
          </a:stretch>
        </p:blipFill>
        <p:spPr>
          <a:xfrm>
            <a:off x="3995" y="4276262"/>
            <a:ext cx="3928295" cy="25603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 name="Picture 12"/>
          <p:cNvPicPr>
            <a:picLocks noChangeAspect="1"/>
          </p:cNvPicPr>
          <p:nvPr/>
        </p:nvPicPr>
        <p:blipFill>
          <a:blip r:embed="rId6"/>
          <a:stretch>
            <a:fillRect/>
          </a:stretch>
        </p:blipFill>
        <p:spPr>
          <a:xfrm>
            <a:off x="8259710" y="4297680"/>
            <a:ext cx="3932290" cy="251748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8544893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bg>
      <p:bgPr>
        <a:solidFill>
          <a:schemeClr val="tx1">
            <a:lumMod val="95000"/>
          </a:schemeClr>
        </a:solidFill>
        <a:effectLst/>
      </p:bgPr>
    </p:bg>
    <p:spTree>
      <p:nvGrpSpPr>
        <p:cNvPr id="1" name=""/>
        <p:cNvGrpSpPr/>
        <p:nvPr/>
      </p:nvGrpSpPr>
      <p:grpSpPr>
        <a:xfrm>
          <a:off x="0" y="0"/>
          <a:ext cx="0" cy="0"/>
          <a:chOff x="0" y="0"/>
          <a:chExt cx="0" cy="0"/>
        </a:xfrm>
      </p:grpSpPr>
      <p:sp>
        <p:nvSpPr>
          <p:cNvPr id="3" name="Rectangle 2"/>
          <p:cNvSpPr/>
          <p:nvPr/>
        </p:nvSpPr>
        <p:spPr>
          <a:xfrm>
            <a:off x="2103120" y="1807756"/>
            <a:ext cx="8397240" cy="3903954"/>
          </a:xfrm>
          <a:prstGeom prst="rect">
            <a:avLst/>
          </a:prstGeom>
        </p:spPr>
        <p:txBody>
          <a:bodyPr wrap="square">
            <a:spAutoFit/>
          </a:bodyPr>
          <a:lstStyle/>
          <a:p>
            <a:pPr marL="342900" marR="0" lvl="0" indent="-342900">
              <a:lnSpc>
                <a:spcPct val="150000"/>
              </a:lnSpc>
              <a:spcBef>
                <a:spcPts val="0"/>
              </a:spcBef>
              <a:spcAft>
                <a:spcPts val="0"/>
              </a:spcAft>
              <a:buFont typeface="Symbol" panose="05050102010706020507" pitchFamily="18" charset="2"/>
              <a:buChar char=""/>
            </a:pPr>
            <a:r>
              <a:rPr lang="en-US" sz="2400" dirty="0" smtClean="0">
                <a:solidFill>
                  <a:schemeClr val="bg2">
                    <a:lumMod val="75000"/>
                  </a:schemeClr>
                </a:solidFill>
                <a:effectLst/>
                <a:latin typeface="Times New Roman" panose="02020603050405020304" pitchFamily="18" charset="0"/>
                <a:ea typeface="Calibri" panose="020F0502020204030204" pitchFamily="34" charset="0"/>
                <a:cs typeface="Arial" panose="020B0604020202020204" pitchFamily="34" charset="0"/>
              </a:rPr>
              <a:t>To oblige quarry owners to provide protective clothing for workers</a:t>
            </a:r>
          </a:p>
          <a:p>
            <a:pPr marL="342900" marR="0" lvl="0" indent="-342900">
              <a:lnSpc>
                <a:spcPct val="150000"/>
              </a:lnSpc>
              <a:spcBef>
                <a:spcPts val="0"/>
              </a:spcBef>
              <a:spcAft>
                <a:spcPts val="0"/>
              </a:spcAft>
              <a:buFont typeface="Symbol" panose="05050102010706020507" pitchFamily="18" charset="2"/>
              <a:buChar char=""/>
            </a:pPr>
            <a:r>
              <a:rPr lang="en-US" sz="2400" dirty="0" smtClean="0">
                <a:solidFill>
                  <a:schemeClr val="bg2">
                    <a:lumMod val="75000"/>
                  </a:schemeClr>
                </a:solidFill>
                <a:effectLst/>
                <a:latin typeface="Times New Roman" panose="02020603050405020304" pitchFamily="18" charset="0"/>
                <a:ea typeface="Calibri" panose="020F0502020204030204" pitchFamily="34" charset="0"/>
                <a:cs typeface="Arial" panose="020B0604020202020204" pitchFamily="34" charset="0"/>
              </a:rPr>
              <a:t>Paving roads leading to the quarries to reduce the dust.</a:t>
            </a:r>
          </a:p>
          <a:p>
            <a:pPr marL="342900" marR="0" lvl="0" indent="-342900">
              <a:lnSpc>
                <a:spcPct val="150000"/>
              </a:lnSpc>
              <a:spcBef>
                <a:spcPts val="0"/>
              </a:spcBef>
              <a:spcAft>
                <a:spcPts val="0"/>
              </a:spcAft>
              <a:buFont typeface="Symbol" panose="05050102010706020507" pitchFamily="18" charset="2"/>
              <a:buChar char=""/>
            </a:pPr>
            <a:r>
              <a:rPr lang="en-US" sz="2400" dirty="0" smtClean="0">
                <a:solidFill>
                  <a:schemeClr val="bg2">
                    <a:lumMod val="75000"/>
                  </a:schemeClr>
                </a:solidFill>
                <a:effectLst/>
                <a:latin typeface="Times New Roman" panose="02020603050405020304" pitchFamily="18" charset="0"/>
                <a:ea typeface="Calibri" panose="020F0502020204030204" pitchFamily="34" charset="0"/>
                <a:cs typeface="Arial" panose="020B0604020202020204" pitchFamily="34" charset="0"/>
              </a:rPr>
              <a:t>Surrounding the quarry by trees to block emissions from the quarry</a:t>
            </a:r>
          </a:p>
          <a:p>
            <a:pPr marR="0" lvl="0">
              <a:lnSpc>
                <a:spcPct val="150000"/>
              </a:lnSpc>
              <a:spcBef>
                <a:spcPts val="0"/>
              </a:spcBef>
              <a:spcAft>
                <a:spcPts val="0"/>
              </a:spcAft>
            </a:pPr>
            <a:endParaRPr lang="en-US" sz="2400" dirty="0" smtClean="0">
              <a:solidFill>
                <a:schemeClr val="bg2">
                  <a:lumMod val="75000"/>
                </a:schemeClr>
              </a:solidFill>
              <a:effectLst/>
              <a:latin typeface="Times New Roman" panose="02020603050405020304" pitchFamily="18"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0"/>
              </a:spcAft>
              <a:buFont typeface="Symbol" panose="05050102010706020507" pitchFamily="18" charset="2"/>
              <a:buChar char=""/>
            </a:pPr>
            <a:endParaRPr lang="en-US" sz="2400" dirty="0">
              <a:solidFill>
                <a:schemeClr val="bg2">
                  <a:lumMod val="75000"/>
                </a:schemeClr>
              </a:solidFill>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62753236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bg>
      <p:bgPr>
        <a:solidFill>
          <a:schemeClr val="tx1">
            <a:lumMod val="95000"/>
          </a:schemeClr>
        </a:solidFill>
        <a:effectLst/>
      </p:bgPr>
    </p:bg>
    <p:spTree>
      <p:nvGrpSpPr>
        <p:cNvPr id="1" name=""/>
        <p:cNvGrpSpPr/>
        <p:nvPr/>
      </p:nvGrpSpPr>
      <p:grpSpPr>
        <a:xfrm>
          <a:off x="0" y="0"/>
          <a:ext cx="0" cy="0"/>
          <a:chOff x="0" y="0"/>
          <a:chExt cx="0" cy="0"/>
        </a:xfrm>
      </p:grpSpPr>
      <p:sp>
        <p:nvSpPr>
          <p:cNvPr id="4" name="Rectangle 3"/>
          <p:cNvSpPr/>
          <p:nvPr/>
        </p:nvSpPr>
        <p:spPr>
          <a:xfrm>
            <a:off x="4191503" y="2491438"/>
            <a:ext cx="3448508" cy="923330"/>
          </a:xfrm>
          <a:prstGeom prst="rect">
            <a:avLst/>
          </a:prstGeom>
          <a:noFill/>
        </p:spPr>
        <p:txBody>
          <a:bodyPr wrap="none" lIns="91440" tIns="45720" rIns="91440" bIns="45720">
            <a:spAutoFit/>
          </a:bodyPr>
          <a:lstStyle/>
          <a:p>
            <a:pPr algn="ctr"/>
            <a:r>
              <a:rPr lang="en-US" sz="5400" b="1" cap="none" spc="0" dirty="0" smtClean="0">
                <a:ln w="0"/>
                <a:solidFill>
                  <a:schemeClr val="bg2">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Thank You</a:t>
            </a:r>
            <a:endParaRPr lang="en-US" sz="5400" b="1" cap="none" spc="0" dirty="0">
              <a:ln w="0"/>
              <a:solidFill>
                <a:schemeClr val="bg2">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138386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tx1">
            <a:lumMod val="95000"/>
          </a:schemeClr>
        </a:solidFill>
        <a:effectLst/>
      </p:bgPr>
    </p:bg>
    <p:spTree>
      <p:nvGrpSpPr>
        <p:cNvPr id="1" name=""/>
        <p:cNvGrpSpPr/>
        <p:nvPr/>
      </p:nvGrpSpPr>
      <p:grpSpPr>
        <a:xfrm>
          <a:off x="0" y="0"/>
          <a:ext cx="0" cy="0"/>
          <a:chOff x="0" y="0"/>
          <a:chExt cx="0" cy="0"/>
        </a:xfrm>
      </p:grpSpPr>
      <p:sp>
        <p:nvSpPr>
          <p:cNvPr id="4" name="TextBox 3"/>
          <p:cNvSpPr txBox="1"/>
          <p:nvPr/>
        </p:nvSpPr>
        <p:spPr>
          <a:xfrm>
            <a:off x="1380564" y="2640108"/>
            <a:ext cx="9161212" cy="2404504"/>
          </a:xfrm>
          <a:prstGeom prst="rect">
            <a:avLst/>
          </a:prstGeom>
          <a:noFill/>
        </p:spPr>
        <p:txBody>
          <a:bodyPr wrap="square" rtlCol="0">
            <a:spAutoFit/>
          </a:bodyPr>
          <a:lstStyle/>
          <a:p>
            <a:pPr algn="ctr">
              <a:lnSpc>
                <a:spcPct val="150000"/>
              </a:lnSpc>
            </a:pPr>
            <a:r>
              <a:rPr lang="en-US" sz="2400" dirty="0" smtClean="0">
                <a:solidFill>
                  <a:schemeClr val="accent6">
                    <a:lumMod val="50000"/>
                  </a:schemeClr>
                </a:solidFill>
                <a:latin typeface="Times New Roman" panose="02020603050405020304" pitchFamily="18" charset="0"/>
                <a:cs typeface="Times New Roman" panose="02020603050405020304" pitchFamily="18" charset="0"/>
              </a:rPr>
              <a:t>It composes 7% of the annual GDP and provides 20,000 jobs. </a:t>
            </a:r>
          </a:p>
          <a:p>
            <a:pPr algn="ctr">
              <a:lnSpc>
                <a:spcPct val="150000"/>
              </a:lnSpc>
            </a:pPr>
            <a:r>
              <a:rPr lang="en-US" sz="2400" dirty="0" smtClean="0">
                <a:solidFill>
                  <a:schemeClr val="accent6">
                    <a:lumMod val="50000"/>
                  </a:schemeClr>
                </a:solidFill>
                <a:latin typeface="Times New Roman" panose="02020603050405020304" pitchFamily="18" charset="0"/>
                <a:cs typeface="Times New Roman" panose="02020603050405020304" pitchFamily="18" charset="0"/>
              </a:rPr>
              <a:t>Estimates indicate that there are more than 720 saws and 250 quarries in the West Bank</a:t>
            </a:r>
          </a:p>
          <a:p>
            <a:pPr algn="ctr">
              <a:lnSpc>
                <a:spcPct val="150000"/>
              </a:lnSpc>
            </a:pPr>
            <a:r>
              <a:rPr lang="en-US" sz="3200" dirty="0" smtClean="0">
                <a:solidFill>
                  <a:schemeClr val="accent6">
                    <a:lumMod val="50000"/>
                  </a:schemeClr>
                </a:solidFill>
                <a:latin typeface="Times New Roman" panose="02020603050405020304" pitchFamily="18" charset="0"/>
                <a:cs typeface="Times New Roman" panose="02020603050405020304" pitchFamily="18" charset="0"/>
              </a:rPr>
              <a:t> </a:t>
            </a:r>
            <a:endParaRPr lang="en-US" sz="3200" dirty="0">
              <a:solidFill>
                <a:schemeClr val="accent6">
                  <a:lumMod val="50000"/>
                </a:schemeClr>
              </a:solidFill>
              <a:latin typeface="Times New Roman" panose="02020603050405020304" pitchFamily="18" charset="0"/>
              <a:cs typeface="Times New Roman" panose="02020603050405020304" pitchFamily="18" charset="0"/>
            </a:endParaRPr>
          </a:p>
        </p:txBody>
      </p:sp>
      <p:sp>
        <p:nvSpPr>
          <p:cNvPr id="5" name="Rectangle 4"/>
          <p:cNvSpPr/>
          <p:nvPr/>
        </p:nvSpPr>
        <p:spPr>
          <a:xfrm>
            <a:off x="1014143" y="923382"/>
            <a:ext cx="9894055" cy="923330"/>
          </a:xfrm>
          <a:prstGeom prst="rect">
            <a:avLst/>
          </a:prstGeom>
          <a:noFill/>
        </p:spPr>
        <p:txBody>
          <a:bodyPr wrap="none" lIns="91440" tIns="45720" rIns="91440" bIns="45720">
            <a:spAutoFit/>
          </a:bodyPr>
          <a:lstStyle/>
          <a:p>
            <a:pPr algn="ctr"/>
            <a:r>
              <a:rPr lang="en-US" sz="5400" b="1" cap="none" spc="50" dirty="0" smtClean="0">
                <a:ln w="0"/>
                <a:solidFill>
                  <a:schemeClr val="bg2"/>
                </a:solidFill>
                <a:effectLst>
                  <a:innerShdw blurRad="63500" dist="50800" dir="13500000">
                    <a:srgbClr val="000000">
                      <a:alpha val="50000"/>
                    </a:srgbClr>
                  </a:innerShdw>
                </a:effectLst>
              </a:rPr>
              <a:t>Stone is the DNA of Palestine</a:t>
            </a:r>
            <a:endParaRPr lang="en-US" sz="5400" b="1" cap="none" spc="50" dirty="0">
              <a:ln w="0"/>
              <a:solidFill>
                <a:schemeClr val="bg2"/>
              </a:solidFill>
              <a:effectLst>
                <a:innerShdw blurRad="63500" dist="50800" dir="13500000">
                  <a:srgbClr val="000000">
                    <a:alpha val="50000"/>
                  </a:srgbClr>
                </a:innerShdw>
              </a:effectLst>
            </a:endParaRPr>
          </a:p>
        </p:txBody>
      </p:sp>
    </p:spTree>
    <p:extLst>
      <p:ext uri="{BB962C8B-B14F-4D97-AF65-F5344CB8AC3E}">
        <p14:creationId xmlns:p14="http://schemas.microsoft.com/office/powerpoint/2010/main" val="12485793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tx1">
            <a:lumMod val="95000"/>
          </a:schemeClr>
        </a:solidFill>
        <a:effectLst/>
      </p:bgPr>
    </p:bg>
    <p:spTree>
      <p:nvGrpSpPr>
        <p:cNvPr id="1" name=""/>
        <p:cNvGrpSpPr/>
        <p:nvPr/>
      </p:nvGrpSpPr>
      <p:grpSpPr>
        <a:xfrm>
          <a:off x="0" y="0"/>
          <a:ext cx="0" cy="0"/>
          <a:chOff x="0" y="0"/>
          <a:chExt cx="0" cy="0"/>
        </a:xfrm>
      </p:grpSpPr>
      <p:sp>
        <p:nvSpPr>
          <p:cNvPr id="2" name="Rectangle 1"/>
          <p:cNvSpPr/>
          <p:nvPr/>
        </p:nvSpPr>
        <p:spPr>
          <a:xfrm>
            <a:off x="3217351" y="923382"/>
            <a:ext cx="5666936" cy="923330"/>
          </a:xfrm>
          <a:prstGeom prst="rect">
            <a:avLst/>
          </a:prstGeom>
          <a:noFill/>
        </p:spPr>
        <p:txBody>
          <a:bodyPr wrap="none" lIns="91440" tIns="45720" rIns="91440" bIns="45720">
            <a:spAutoFit/>
          </a:bodyPr>
          <a:lstStyle/>
          <a:p>
            <a:pPr algn="ctr"/>
            <a:r>
              <a:rPr lang="en-US" sz="5400" b="1" cap="none" spc="50" dirty="0" smtClean="0">
                <a:ln w="0"/>
                <a:solidFill>
                  <a:schemeClr val="bg2"/>
                </a:solidFill>
                <a:effectLst>
                  <a:innerShdw blurRad="63500" dist="50800" dir="13500000">
                    <a:srgbClr val="000000">
                      <a:alpha val="50000"/>
                    </a:srgbClr>
                  </a:innerShdw>
                </a:effectLst>
              </a:rPr>
              <a:t>Stone Extraction</a:t>
            </a:r>
            <a:endParaRPr lang="en-US" sz="5400" b="1" cap="none" spc="50" dirty="0">
              <a:ln w="0"/>
              <a:solidFill>
                <a:schemeClr val="bg2"/>
              </a:solidFill>
              <a:effectLst>
                <a:innerShdw blurRad="63500" dist="50800" dir="13500000">
                  <a:srgbClr val="000000">
                    <a:alpha val="50000"/>
                  </a:srgbClr>
                </a:innerShdw>
              </a:effectLst>
            </a:endParaRPr>
          </a:p>
        </p:txBody>
      </p:sp>
      <p:pic>
        <p:nvPicPr>
          <p:cNvPr id="3" name="Picture 2"/>
          <p:cNvPicPr>
            <a:picLocks noChangeAspect="1"/>
          </p:cNvPicPr>
          <p:nvPr/>
        </p:nvPicPr>
        <p:blipFill>
          <a:blip r:embed="rId2"/>
          <a:stretch>
            <a:fillRect/>
          </a:stretch>
        </p:blipFill>
        <p:spPr>
          <a:xfrm>
            <a:off x="1963096" y="1438186"/>
            <a:ext cx="8175445" cy="5419814"/>
          </a:xfrm>
          <a:prstGeom prst="rect">
            <a:avLst/>
          </a:prstGeom>
        </p:spPr>
      </p:pic>
    </p:spTree>
    <p:extLst>
      <p:ext uri="{BB962C8B-B14F-4D97-AF65-F5344CB8AC3E}">
        <p14:creationId xmlns:p14="http://schemas.microsoft.com/office/powerpoint/2010/main" val="41041020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tx1">
            <a:lumMod val="95000"/>
          </a:schemeClr>
        </a:solidFill>
        <a:effectLst/>
      </p:bgPr>
    </p:bg>
    <p:spTree>
      <p:nvGrpSpPr>
        <p:cNvPr id="1" name=""/>
        <p:cNvGrpSpPr/>
        <p:nvPr/>
      </p:nvGrpSpPr>
      <p:grpSpPr>
        <a:xfrm>
          <a:off x="0" y="0"/>
          <a:ext cx="0" cy="0"/>
          <a:chOff x="0" y="0"/>
          <a:chExt cx="0" cy="0"/>
        </a:xfrm>
      </p:grpSpPr>
      <p:sp>
        <p:nvSpPr>
          <p:cNvPr id="5" name="TextBox 4"/>
          <p:cNvSpPr txBox="1"/>
          <p:nvPr/>
        </p:nvSpPr>
        <p:spPr>
          <a:xfrm>
            <a:off x="1470213" y="2173942"/>
            <a:ext cx="9161212" cy="1481175"/>
          </a:xfrm>
          <a:prstGeom prst="rect">
            <a:avLst/>
          </a:prstGeom>
          <a:noFill/>
        </p:spPr>
        <p:txBody>
          <a:bodyPr wrap="square" rtlCol="0">
            <a:spAutoFit/>
          </a:bodyPr>
          <a:lstStyle/>
          <a:p>
            <a:pPr algn="ctr">
              <a:lnSpc>
                <a:spcPct val="150000"/>
              </a:lnSpc>
            </a:pPr>
            <a:r>
              <a:rPr lang="en-US" sz="3200" dirty="0" smtClean="0">
                <a:solidFill>
                  <a:schemeClr val="accent6">
                    <a:lumMod val="50000"/>
                  </a:schemeClr>
                </a:solidFill>
                <a:latin typeface="Times New Roman" panose="02020603050405020304" pitchFamily="18" charset="0"/>
                <a:cs typeface="Times New Roman" panose="02020603050405020304" pitchFamily="18" charset="0"/>
              </a:rPr>
              <a:t>Contaminants resulting from the extraction of stone vary from liquid substances to dusts and gases</a:t>
            </a:r>
            <a:endParaRPr lang="en-US" sz="3200" dirty="0">
              <a:solidFill>
                <a:schemeClr val="accent6">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786166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chemeClr val="tx1">
            <a:lumMod val="95000"/>
          </a:schemeClr>
        </a:solidFill>
        <a:effectLst/>
      </p:bgPr>
    </p:bg>
    <p:spTree>
      <p:nvGrpSpPr>
        <p:cNvPr id="1" name=""/>
        <p:cNvGrpSpPr/>
        <p:nvPr/>
      </p:nvGrpSpPr>
      <p:grpSpPr>
        <a:xfrm>
          <a:off x="0" y="0"/>
          <a:ext cx="0" cy="0"/>
          <a:chOff x="0" y="0"/>
          <a:chExt cx="0" cy="0"/>
        </a:xfrm>
      </p:grpSpPr>
      <p:sp>
        <p:nvSpPr>
          <p:cNvPr id="2" name="Rectangle 1"/>
          <p:cNvSpPr/>
          <p:nvPr/>
        </p:nvSpPr>
        <p:spPr>
          <a:xfrm>
            <a:off x="340659" y="1026022"/>
            <a:ext cx="11438964" cy="769441"/>
          </a:xfrm>
          <a:prstGeom prst="rect">
            <a:avLst/>
          </a:prstGeom>
        </p:spPr>
        <p:txBody>
          <a:bodyPr wrap="square">
            <a:spAutoFit/>
          </a:bodyPr>
          <a:lstStyle/>
          <a:p>
            <a:pPr algn="ctr"/>
            <a:r>
              <a:rPr lang="en-US" sz="4400" b="1" dirty="0" smtClean="0">
                <a:solidFill>
                  <a:schemeClr val="accent2">
                    <a:lumMod val="50000"/>
                  </a:schemeClr>
                </a:solidFill>
                <a:latin typeface="Times New Roman" panose="02020603050405020304" pitchFamily="18" charset="0"/>
              </a:rPr>
              <a:t>Particle Pollution</a:t>
            </a:r>
            <a:endParaRPr lang="en-US" sz="4400" b="1" dirty="0">
              <a:solidFill>
                <a:schemeClr val="accent2">
                  <a:lumMod val="50000"/>
                </a:schemeClr>
              </a:solidFill>
            </a:endParaRPr>
          </a:p>
        </p:txBody>
      </p:sp>
      <p:sp>
        <p:nvSpPr>
          <p:cNvPr id="3" name="Rectangle 2"/>
          <p:cNvSpPr/>
          <p:nvPr/>
        </p:nvSpPr>
        <p:spPr>
          <a:xfrm>
            <a:off x="1891552" y="2344743"/>
            <a:ext cx="8337177" cy="2862322"/>
          </a:xfrm>
          <a:prstGeom prst="rect">
            <a:avLst/>
          </a:prstGeom>
        </p:spPr>
        <p:txBody>
          <a:bodyPr wrap="square">
            <a:spAutoFit/>
          </a:bodyPr>
          <a:lstStyle/>
          <a:p>
            <a:pPr algn="ctr">
              <a:lnSpc>
                <a:spcPct val="150000"/>
              </a:lnSpc>
              <a:spcAft>
                <a:spcPts val="600"/>
              </a:spcAft>
            </a:pPr>
            <a:r>
              <a:rPr lang="en-US" sz="2400"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A general term for the mixture of solid and liquid droplets suspended in the air. </a:t>
            </a:r>
            <a:r>
              <a:rPr lang="en-US" sz="2400" dirty="0" smtClean="0">
                <a:solidFill>
                  <a:schemeClr val="bg2">
                    <a:lumMod val="75000"/>
                  </a:schemeClr>
                </a:solidFill>
                <a:latin typeface="Times New Roman" panose="02020603050405020304" pitchFamily="18" charset="0"/>
                <a:ea typeface="Calibri" panose="020F0502020204030204" pitchFamily="34" charset="0"/>
                <a:cs typeface="Times New Roman" panose="02020603050405020304" pitchFamily="18" charset="0"/>
              </a:rPr>
              <a:t>It</a:t>
            </a:r>
            <a:r>
              <a:rPr lang="en-US" sz="2400"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comes in many sizes and shapes and can be made up of a number of different components, including acids, inorganic compounds, organic chemicals, and soot, metals, and soil or dust particles</a:t>
            </a:r>
            <a:endParaRPr lang="en-US" sz="2400" dirty="0">
              <a:solidFill>
                <a:schemeClr val="bg2">
                  <a:lumMod val="75000"/>
                </a:schemeClr>
              </a:solidFill>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4327115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chemeClr val="tx1">
            <a:lumMod val="95000"/>
          </a:schemeClr>
        </a:solidFill>
        <a:effectLst/>
      </p:bgPr>
    </p:bg>
    <p:spTree>
      <p:nvGrpSpPr>
        <p:cNvPr id="1" name=""/>
        <p:cNvGrpSpPr/>
        <p:nvPr/>
      </p:nvGrpSpPr>
      <p:grpSpPr>
        <a:xfrm>
          <a:off x="0" y="0"/>
          <a:ext cx="0" cy="0"/>
          <a:chOff x="0" y="0"/>
          <a:chExt cx="0" cy="0"/>
        </a:xfrm>
      </p:grpSpPr>
      <p:sp>
        <p:nvSpPr>
          <p:cNvPr id="3" name="Rectangle 2"/>
          <p:cNvSpPr/>
          <p:nvPr/>
        </p:nvSpPr>
        <p:spPr>
          <a:xfrm>
            <a:off x="340659" y="1026022"/>
            <a:ext cx="11438964" cy="769441"/>
          </a:xfrm>
          <a:prstGeom prst="rect">
            <a:avLst/>
          </a:prstGeom>
        </p:spPr>
        <p:txBody>
          <a:bodyPr wrap="square">
            <a:spAutoFit/>
          </a:bodyPr>
          <a:lstStyle/>
          <a:p>
            <a:pPr algn="ctr"/>
            <a:r>
              <a:rPr lang="en-US" sz="4400" b="1" dirty="0" smtClean="0">
                <a:solidFill>
                  <a:schemeClr val="accent2">
                    <a:lumMod val="50000"/>
                  </a:schemeClr>
                </a:solidFill>
                <a:latin typeface="Times New Roman" panose="02020603050405020304" pitchFamily="18" charset="0"/>
              </a:rPr>
              <a:t>Particles of Concern</a:t>
            </a:r>
            <a:endParaRPr lang="en-US" sz="4400" b="1" dirty="0">
              <a:solidFill>
                <a:schemeClr val="accent2">
                  <a:lumMod val="50000"/>
                </a:schemeClr>
              </a:solidFill>
            </a:endParaRPr>
          </a:p>
        </p:txBody>
      </p:sp>
      <p:sp>
        <p:nvSpPr>
          <p:cNvPr id="6" name="Rectangle 5"/>
          <p:cNvSpPr/>
          <p:nvPr/>
        </p:nvSpPr>
        <p:spPr>
          <a:xfrm>
            <a:off x="1568823" y="2379947"/>
            <a:ext cx="8982635" cy="2308324"/>
          </a:xfrm>
          <a:prstGeom prst="rect">
            <a:avLst/>
          </a:prstGeom>
        </p:spPr>
        <p:txBody>
          <a:bodyPr wrap="square">
            <a:spAutoFit/>
          </a:bodyPr>
          <a:lstStyle/>
          <a:p>
            <a:pPr marL="342900" marR="0" lvl="0" indent="-342900">
              <a:lnSpc>
                <a:spcPct val="150000"/>
              </a:lnSpc>
              <a:spcBef>
                <a:spcPts val="0"/>
              </a:spcBef>
              <a:spcAft>
                <a:spcPts val="0"/>
              </a:spcAft>
              <a:buSzPts val="1000"/>
              <a:buFont typeface="Symbol" panose="05050102010706020507" pitchFamily="18" charset="2"/>
              <a:buChar char=""/>
              <a:tabLst>
                <a:tab pos="457200" algn="l"/>
              </a:tabLst>
            </a:pPr>
            <a:r>
              <a:rPr lang="en-US" sz="2400"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Coarse particles (PM</a:t>
            </a:r>
            <a:r>
              <a:rPr lang="en-US" sz="2400" baseline="-25000"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10-2.5)</a:t>
            </a:r>
            <a:r>
              <a:rPr lang="en-US" sz="2400"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particles with diameters generally larger than 2.5 µm and smaller than, or equal to, 10 µm in diameter.</a:t>
            </a:r>
            <a:endParaRPr lang="en-US" sz="2400" dirty="0" smtClean="0">
              <a:solidFill>
                <a:schemeClr val="bg2">
                  <a:lumMod val="75000"/>
                </a:schemeClr>
              </a:solidFill>
              <a:effectLst/>
              <a:latin typeface="Times New Roman" panose="02020603050405020304" pitchFamily="18"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0"/>
              </a:spcAft>
              <a:buSzPts val="1000"/>
              <a:buFont typeface="Symbol" panose="05050102010706020507" pitchFamily="18" charset="2"/>
              <a:buChar char=""/>
              <a:tabLst>
                <a:tab pos="457200" algn="l"/>
              </a:tabLst>
            </a:pPr>
            <a:r>
              <a:rPr lang="en-US" sz="2400"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Fine particles (PM</a:t>
            </a:r>
            <a:r>
              <a:rPr lang="en-US" sz="2400" baseline="-25000"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2.5)</a:t>
            </a:r>
            <a:r>
              <a:rPr lang="en-US" sz="2400" dirty="0" smtClean="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rPr>
              <a:t>: particles generally 2.5 µm in diameter or smaller. </a:t>
            </a:r>
            <a:endParaRPr lang="en-US" sz="2400" dirty="0">
              <a:solidFill>
                <a:schemeClr val="bg2">
                  <a:lumMod val="75000"/>
                </a:schemeClr>
              </a:solidFill>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0099343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tx1">
            <a:lumMod val="9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147482" y="484095"/>
            <a:ext cx="9914964" cy="5827058"/>
          </a:xfrm>
          <a:prstGeom prst="rect">
            <a:avLst/>
          </a:prstGeom>
        </p:spPr>
      </p:pic>
    </p:spTree>
    <p:extLst>
      <p:ext uri="{BB962C8B-B14F-4D97-AF65-F5344CB8AC3E}">
        <p14:creationId xmlns:p14="http://schemas.microsoft.com/office/powerpoint/2010/main" val="1034212753"/>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ce">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Facet</Template>
  <TotalTime>275</TotalTime>
  <Words>569</Words>
  <Application>Microsoft Office PowerPoint</Application>
  <PresentationFormat>Widescreen</PresentationFormat>
  <Paragraphs>77</Paragraphs>
  <Slides>31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Arial</vt:lpstr>
      <vt:lpstr>Calibri</vt:lpstr>
      <vt:lpstr>Century Gothic</vt:lpstr>
      <vt:lpstr>Symbol</vt:lpstr>
      <vt:lpstr>Times New Roman</vt:lpstr>
      <vt:lpstr>Wingdings 3</vt:lpstr>
      <vt:lpstr>Slice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home</dc:creator>
  <cp:lastModifiedBy>home</cp:lastModifiedBy>
  <cp:revision>40</cp:revision>
  <dcterms:created xsi:type="dcterms:W3CDTF">2018-12-22T16:30:33Z</dcterms:created>
  <dcterms:modified xsi:type="dcterms:W3CDTF">2018-12-22T21:05:42Z</dcterms:modified>
</cp:coreProperties>
</file>