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8288000" cy="10287000"/>
  <p:notesSz cx="6858000" cy="9144000"/>
  <p:embeddedFontLst>
    <p:embeddedFont>
      <p:font typeface="Anton" pitchFamily="2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Open Sans" panose="020B0606030504020204" pitchFamily="34" charset="0"/>
      <p:regular r:id="rId25"/>
    </p:embeddedFont>
    <p:embeddedFont>
      <p:font typeface="Open Sans Bold" panose="020B0806030504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75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sv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2.sv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.sv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.svg"/><Relationship Id="rId7" Type="http://schemas.openxmlformats.org/officeDocument/2006/relationships/image" Target="../media/image4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svg"/><Relationship Id="rId7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5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.svg"/><Relationship Id="rId7" Type="http://schemas.openxmlformats.org/officeDocument/2006/relationships/image" Target="../media/image5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.svg"/><Relationship Id="rId7" Type="http://schemas.openxmlformats.org/officeDocument/2006/relationships/image" Target="../media/image5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2.svg"/><Relationship Id="rId7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sv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sv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4.svg"/><Relationship Id="rId10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sv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sv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4.svg"/><Relationship Id="rId10" Type="http://schemas.openxmlformats.org/officeDocument/2006/relationships/image" Target="../media/image34.png"/><Relationship Id="rId4" Type="http://schemas.openxmlformats.org/officeDocument/2006/relationships/image" Target="../media/image3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svg"/><Relationship Id="rId7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9.jpeg"/><Relationship Id="rId5" Type="http://schemas.openxmlformats.org/officeDocument/2006/relationships/image" Target="../media/image4.svg"/><Relationship Id="rId10" Type="http://schemas.openxmlformats.org/officeDocument/2006/relationships/image" Target="../media/image38.jpeg"/><Relationship Id="rId4" Type="http://schemas.openxmlformats.org/officeDocument/2006/relationships/image" Target="../media/image3.pn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sv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727695" y="1762296"/>
            <a:ext cx="12531605" cy="6789037"/>
            <a:chOff x="0" y="0"/>
            <a:chExt cx="3300505" cy="178805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00505" cy="1788059"/>
            </a:xfrm>
            <a:custGeom>
              <a:avLst/>
              <a:gdLst/>
              <a:ahLst/>
              <a:cxnLst/>
              <a:rect l="l" t="t" r="r" b="b"/>
              <a:pathLst>
                <a:path w="3300505" h="1788059">
                  <a:moveTo>
                    <a:pt x="0" y="0"/>
                  </a:moveTo>
                  <a:lnTo>
                    <a:pt x="3300505" y="0"/>
                  </a:lnTo>
                  <a:lnTo>
                    <a:pt x="3300505" y="1788059"/>
                  </a:lnTo>
                  <a:lnTo>
                    <a:pt x="0" y="1788059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3300505" cy="18261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2146183"/>
            <a:ext cx="7794070" cy="6021263"/>
            <a:chOff x="0" y="0"/>
            <a:chExt cx="1207505" cy="93285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07505" cy="932851"/>
            </a:xfrm>
            <a:custGeom>
              <a:avLst/>
              <a:gdLst/>
              <a:ahLst/>
              <a:cxnLst/>
              <a:rect l="l" t="t" r="r" b="b"/>
              <a:pathLst>
                <a:path w="1207505" h="932851">
                  <a:moveTo>
                    <a:pt x="0" y="0"/>
                  </a:moveTo>
                  <a:lnTo>
                    <a:pt x="1207505" y="0"/>
                  </a:lnTo>
                  <a:lnTo>
                    <a:pt x="1207505" y="932851"/>
                  </a:lnTo>
                  <a:lnTo>
                    <a:pt x="0" y="932851"/>
                  </a:lnTo>
                  <a:close/>
                </a:path>
              </a:pathLst>
            </a:custGeom>
            <a:blipFill>
              <a:blip r:embed="rId6"/>
              <a:stretch>
                <a:fillRect l="-7977" r="-7977"/>
              </a:stretch>
            </a:blipFill>
          </p:spPr>
        </p:sp>
      </p:grpSp>
      <p:grpSp>
        <p:nvGrpSpPr>
          <p:cNvPr id="9" name="Group 9"/>
          <p:cNvGrpSpPr/>
          <p:nvPr/>
        </p:nvGrpSpPr>
        <p:grpSpPr>
          <a:xfrm>
            <a:off x="12123524" y="7253948"/>
            <a:ext cx="3815835" cy="667547"/>
            <a:chOff x="0" y="0"/>
            <a:chExt cx="1004993" cy="17581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04994" cy="175815"/>
            </a:xfrm>
            <a:custGeom>
              <a:avLst/>
              <a:gdLst/>
              <a:ahLst/>
              <a:cxnLst/>
              <a:rect l="l" t="t" r="r" b="b"/>
              <a:pathLst>
                <a:path w="1004994" h="175815">
                  <a:moveTo>
                    <a:pt x="0" y="0"/>
                  </a:moveTo>
                  <a:lnTo>
                    <a:pt x="1004994" y="0"/>
                  </a:lnTo>
                  <a:lnTo>
                    <a:pt x="1004994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004993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3424" y="6536870"/>
            <a:ext cx="7568542" cy="2721430"/>
            <a:chOff x="0" y="0"/>
            <a:chExt cx="2163868" cy="77806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163869" cy="778065"/>
            </a:xfrm>
            <a:custGeom>
              <a:avLst/>
              <a:gdLst/>
              <a:ahLst/>
              <a:cxnLst/>
              <a:rect l="l" t="t" r="r" b="b"/>
              <a:pathLst>
                <a:path w="2163869" h="778065">
                  <a:moveTo>
                    <a:pt x="0" y="0"/>
                  </a:moveTo>
                  <a:lnTo>
                    <a:pt x="2163869" y="0"/>
                  </a:lnTo>
                  <a:lnTo>
                    <a:pt x="2163869" y="778065"/>
                  </a:lnTo>
                  <a:lnTo>
                    <a:pt x="0" y="778065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2163868" cy="816165"/>
            </a:xfrm>
            <a:prstGeom prst="rect">
              <a:avLst/>
            </a:prstGeom>
          </p:spPr>
          <p:txBody>
            <a:bodyPr lIns="46797" tIns="46797" rIns="46797" bIns="46797" rtlCol="0" anchor="ctr"/>
            <a:lstStyle/>
            <a:p>
              <a:pPr algn="ctr">
                <a:lnSpc>
                  <a:spcPts val="293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161778" y="6765240"/>
            <a:ext cx="2264690" cy="2264690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7"/>
              <a:stretch>
                <a:fillRect t="-45718" b="-4093"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6031490" y="6765240"/>
            <a:ext cx="2264690" cy="226469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8"/>
              <a:stretch>
                <a:fillRect t="-34825" b="-42951"/>
              </a:stretch>
            </a:blipFill>
          </p:spPr>
        </p:sp>
      </p:grpSp>
      <p:grpSp>
        <p:nvGrpSpPr>
          <p:cNvPr id="19" name="Group 19"/>
          <p:cNvGrpSpPr/>
          <p:nvPr/>
        </p:nvGrpSpPr>
        <p:grpSpPr>
          <a:xfrm>
            <a:off x="3595350" y="6765240"/>
            <a:ext cx="2264690" cy="2264690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9"/>
              <a:stretch>
                <a:fillRect l="-13957" t="-39595" b="-62996"/>
              </a:stretch>
            </a:blipFill>
          </p:spPr>
        </p:sp>
      </p:grpSp>
      <p:sp>
        <p:nvSpPr>
          <p:cNvPr id="21" name="TextBox 21"/>
          <p:cNvSpPr txBox="1"/>
          <p:nvPr/>
        </p:nvSpPr>
        <p:spPr>
          <a:xfrm>
            <a:off x="10550418" y="5456674"/>
            <a:ext cx="3725317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wafaa Hamed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832738" y="3016676"/>
            <a:ext cx="7690065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WELCOME TO OUR SMART BEVERAGE MACHINE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696251" y="3724476"/>
            <a:ext cx="9369743" cy="105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661"/>
              </a:lnSpc>
              <a:spcBef>
                <a:spcPct val="0"/>
              </a:spcBef>
            </a:pPr>
            <a:r>
              <a:rPr lang="en-US" sz="6186">
                <a:solidFill>
                  <a:srgbClr val="B6894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5786306" y="8902065"/>
            <a:ext cx="1472994" cy="3561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01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550418" y="6140630"/>
            <a:ext cx="3725317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lama Qwareeq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2214042" y="7370552"/>
            <a:ext cx="3725317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DR. Samer AL arndy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3206221" y="2187478"/>
            <a:ext cx="7082426" cy="8173399"/>
            <a:chOff x="0" y="0"/>
            <a:chExt cx="1865330" cy="21526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152665"/>
            </a:xfrm>
            <a:custGeom>
              <a:avLst/>
              <a:gdLst/>
              <a:ahLst/>
              <a:cxnLst/>
              <a:rect l="l" t="t" r="r" b="b"/>
              <a:pathLst>
                <a:path w="1865330" h="2152665">
                  <a:moveTo>
                    <a:pt x="0" y="0"/>
                  </a:moveTo>
                  <a:lnTo>
                    <a:pt x="1865330" y="0"/>
                  </a:lnTo>
                  <a:lnTo>
                    <a:pt x="1865330" y="2152665"/>
                  </a:lnTo>
                  <a:lnTo>
                    <a:pt x="0" y="215266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1907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28700" y="7502125"/>
            <a:ext cx="3699772" cy="1978427"/>
            <a:chOff x="0" y="0"/>
            <a:chExt cx="974425" cy="52106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74426" cy="521067"/>
            </a:xfrm>
            <a:custGeom>
              <a:avLst/>
              <a:gdLst/>
              <a:ahLst/>
              <a:cxnLst/>
              <a:rect l="l" t="t" r="r" b="b"/>
              <a:pathLst>
                <a:path w="974426" h="521067">
                  <a:moveTo>
                    <a:pt x="0" y="0"/>
                  </a:moveTo>
                  <a:lnTo>
                    <a:pt x="974426" y="0"/>
                  </a:lnTo>
                  <a:lnTo>
                    <a:pt x="974426" y="521067"/>
                  </a:lnTo>
                  <a:lnTo>
                    <a:pt x="0" y="521067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974425" cy="559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678480" y="9131074"/>
            <a:ext cx="2400212" cy="667547"/>
            <a:chOff x="0" y="0"/>
            <a:chExt cx="632155" cy="1758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161066" y="8447132"/>
            <a:ext cx="219184" cy="224527"/>
            <a:chOff x="0" y="0"/>
            <a:chExt cx="812800" cy="8326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637083" y="8447132"/>
            <a:ext cx="219184" cy="224527"/>
            <a:chOff x="0" y="0"/>
            <a:chExt cx="812800" cy="83261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2029603" y="8447132"/>
            <a:ext cx="302680" cy="310058"/>
            <a:chOff x="0" y="0"/>
            <a:chExt cx="812800" cy="83261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6592547" y="4173301"/>
            <a:ext cx="6955377" cy="3681493"/>
            <a:chOff x="0" y="0"/>
            <a:chExt cx="1831869" cy="969611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831869" cy="969611"/>
            </a:xfrm>
            <a:custGeom>
              <a:avLst/>
              <a:gdLst/>
              <a:ahLst/>
              <a:cxnLst/>
              <a:rect l="l" t="t" r="r" b="b"/>
              <a:pathLst>
                <a:path w="1831869" h="969611">
                  <a:moveTo>
                    <a:pt x="0" y="0"/>
                  </a:moveTo>
                  <a:lnTo>
                    <a:pt x="1831869" y="0"/>
                  </a:lnTo>
                  <a:lnTo>
                    <a:pt x="1831869" y="969611"/>
                  </a:lnTo>
                  <a:lnTo>
                    <a:pt x="0" y="969611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1831869" cy="10077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1481483" y="3791206"/>
            <a:ext cx="4287831" cy="6007415"/>
            <a:chOff x="0" y="0"/>
            <a:chExt cx="1005404" cy="140861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005404" cy="1408610"/>
            </a:xfrm>
            <a:custGeom>
              <a:avLst/>
              <a:gdLst/>
              <a:ahLst/>
              <a:cxnLst/>
              <a:rect l="l" t="t" r="r" b="b"/>
              <a:pathLst>
                <a:path w="1005404" h="1408610">
                  <a:moveTo>
                    <a:pt x="0" y="0"/>
                  </a:moveTo>
                  <a:lnTo>
                    <a:pt x="1005404" y="0"/>
                  </a:lnTo>
                  <a:lnTo>
                    <a:pt x="1005404" y="1408610"/>
                  </a:lnTo>
                  <a:lnTo>
                    <a:pt x="0" y="1408610"/>
                  </a:lnTo>
                  <a:close/>
                </a:path>
              </a:pathLst>
            </a:custGeom>
            <a:blipFill>
              <a:blip r:embed="rId6"/>
              <a:stretch>
                <a:fillRect t="-13445" b="-13445"/>
              </a:stretch>
            </a:blipFill>
          </p:spPr>
        </p:sp>
      </p:grpSp>
      <p:grpSp>
        <p:nvGrpSpPr>
          <p:cNvPr id="27" name="Group 27"/>
          <p:cNvGrpSpPr/>
          <p:nvPr/>
        </p:nvGrpSpPr>
        <p:grpSpPr>
          <a:xfrm>
            <a:off x="1070785" y="3652896"/>
            <a:ext cx="3615601" cy="3679776"/>
            <a:chOff x="0" y="0"/>
            <a:chExt cx="560151" cy="570094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60151" cy="570094"/>
            </a:xfrm>
            <a:custGeom>
              <a:avLst/>
              <a:gdLst/>
              <a:ahLst/>
              <a:cxnLst/>
              <a:rect l="l" t="t" r="r" b="b"/>
              <a:pathLst>
                <a:path w="560151" h="570094">
                  <a:moveTo>
                    <a:pt x="0" y="0"/>
                  </a:moveTo>
                  <a:lnTo>
                    <a:pt x="560151" y="0"/>
                  </a:lnTo>
                  <a:lnTo>
                    <a:pt x="560151" y="570094"/>
                  </a:lnTo>
                  <a:lnTo>
                    <a:pt x="0" y="570094"/>
                  </a:lnTo>
                  <a:close/>
                </a:path>
              </a:pathLst>
            </a:custGeom>
            <a:blipFill>
              <a:blip r:embed="rId7"/>
              <a:stretch>
                <a:fillRect t="-22515" b="-22515"/>
              </a:stretch>
            </a:blipFill>
          </p:spPr>
        </p:sp>
      </p:grpSp>
      <p:sp>
        <p:nvSpPr>
          <p:cNvPr id="29" name="Freeform 29"/>
          <p:cNvSpPr/>
          <p:nvPr/>
        </p:nvSpPr>
        <p:spPr>
          <a:xfrm>
            <a:off x="5672174" y="3252928"/>
            <a:ext cx="1840746" cy="1840746"/>
          </a:xfrm>
          <a:custGeom>
            <a:avLst/>
            <a:gdLst/>
            <a:ahLst/>
            <a:cxnLst/>
            <a:rect l="l" t="t" r="r" b="b"/>
            <a:pathLst>
              <a:path w="1840746" h="1840746">
                <a:moveTo>
                  <a:pt x="0" y="0"/>
                </a:moveTo>
                <a:lnTo>
                  <a:pt x="1840746" y="0"/>
                </a:lnTo>
                <a:lnTo>
                  <a:pt x="1840746" y="1840746"/>
                </a:lnTo>
                <a:lnTo>
                  <a:pt x="0" y="18407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30" name="TextBox 30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283795" y="7905231"/>
            <a:ext cx="3330001" cy="36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24"/>
              </a:lnSpc>
              <a:spcBef>
                <a:spcPct val="0"/>
              </a:spcBef>
            </a:pPr>
            <a:r>
              <a:rPr lang="en-US" sz="2160" b="1" spc="9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Ingredient Dispensing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782128" y="9247677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3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7490794" y="4526759"/>
            <a:ext cx="3685889" cy="3328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system was programmed to accommodate up to 15 cups. When the 14th cup is used, a notification is automatically displayed on the screen to alert the user that the supply is about to run out.</a:t>
            </a:r>
          </a:p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3206221" y="2187478"/>
            <a:ext cx="7082426" cy="8173399"/>
            <a:chOff x="0" y="0"/>
            <a:chExt cx="1865330" cy="21526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152665"/>
            </a:xfrm>
            <a:custGeom>
              <a:avLst/>
              <a:gdLst/>
              <a:ahLst/>
              <a:cxnLst/>
              <a:rect l="l" t="t" r="r" b="b"/>
              <a:pathLst>
                <a:path w="1865330" h="2152665">
                  <a:moveTo>
                    <a:pt x="0" y="0"/>
                  </a:moveTo>
                  <a:lnTo>
                    <a:pt x="1865330" y="0"/>
                  </a:lnTo>
                  <a:lnTo>
                    <a:pt x="1865330" y="2152665"/>
                  </a:lnTo>
                  <a:lnTo>
                    <a:pt x="0" y="215266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1907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161066" y="8447132"/>
            <a:ext cx="219184" cy="224527"/>
            <a:chOff x="0" y="0"/>
            <a:chExt cx="812800" cy="83261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637083" y="8447132"/>
            <a:ext cx="219184" cy="224527"/>
            <a:chOff x="0" y="0"/>
            <a:chExt cx="812800" cy="83261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593506" y="4015082"/>
            <a:ext cx="7711137" cy="4556526"/>
            <a:chOff x="0" y="0"/>
            <a:chExt cx="2030917" cy="120007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030917" cy="1200073"/>
            </a:xfrm>
            <a:custGeom>
              <a:avLst/>
              <a:gdLst/>
              <a:ahLst/>
              <a:cxnLst/>
              <a:rect l="l" t="t" r="r" b="b"/>
              <a:pathLst>
                <a:path w="2030917" h="1200073">
                  <a:moveTo>
                    <a:pt x="0" y="0"/>
                  </a:moveTo>
                  <a:lnTo>
                    <a:pt x="2030917" y="0"/>
                  </a:lnTo>
                  <a:lnTo>
                    <a:pt x="2030917" y="1200073"/>
                  </a:lnTo>
                  <a:lnTo>
                    <a:pt x="0" y="1200073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030917" cy="12381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1764974" y="3722051"/>
            <a:ext cx="4287831" cy="6007415"/>
            <a:chOff x="0" y="0"/>
            <a:chExt cx="1005404" cy="140861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05404" cy="1408610"/>
            </a:xfrm>
            <a:custGeom>
              <a:avLst/>
              <a:gdLst/>
              <a:ahLst/>
              <a:cxnLst/>
              <a:rect l="l" t="t" r="r" b="b"/>
              <a:pathLst>
                <a:path w="1005404" h="1408610">
                  <a:moveTo>
                    <a:pt x="0" y="0"/>
                  </a:moveTo>
                  <a:lnTo>
                    <a:pt x="1005404" y="0"/>
                  </a:lnTo>
                  <a:lnTo>
                    <a:pt x="1005404" y="1408610"/>
                  </a:lnTo>
                  <a:lnTo>
                    <a:pt x="0" y="1408610"/>
                  </a:lnTo>
                  <a:close/>
                </a:path>
              </a:pathLst>
            </a:custGeom>
            <a:blipFill>
              <a:blip r:embed="rId6"/>
              <a:stretch>
                <a:fillRect l="-13800" r="-13800"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5672174" y="2801678"/>
            <a:ext cx="1840746" cy="1840746"/>
          </a:xfrm>
          <a:custGeom>
            <a:avLst/>
            <a:gdLst/>
            <a:ahLst/>
            <a:cxnLst/>
            <a:rect l="l" t="t" r="r" b="b"/>
            <a:pathLst>
              <a:path w="1840746" h="1840746">
                <a:moveTo>
                  <a:pt x="0" y="0"/>
                </a:moveTo>
                <a:lnTo>
                  <a:pt x="1840746" y="0"/>
                </a:lnTo>
                <a:lnTo>
                  <a:pt x="1840746" y="1840746"/>
                </a:lnTo>
                <a:lnTo>
                  <a:pt x="0" y="18407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830059" y="3498024"/>
            <a:ext cx="3433072" cy="3713882"/>
            <a:chOff x="0" y="0"/>
            <a:chExt cx="531873" cy="57537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31873" cy="575377"/>
            </a:xfrm>
            <a:custGeom>
              <a:avLst/>
              <a:gdLst/>
              <a:ahLst/>
              <a:cxnLst/>
              <a:rect l="l" t="t" r="r" b="b"/>
              <a:pathLst>
                <a:path w="531873" h="575377">
                  <a:moveTo>
                    <a:pt x="0" y="0"/>
                  </a:moveTo>
                  <a:lnTo>
                    <a:pt x="531873" y="0"/>
                  </a:lnTo>
                  <a:lnTo>
                    <a:pt x="531873" y="575377"/>
                  </a:lnTo>
                  <a:lnTo>
                    <a:pt x="0" y="575377"/>
                  </a:lnTo>
                  <a:close/>
                </a:path>
              </a:pathLst>
            </a:custGeom>
            <a:blipFill>
              <a:blip r:embed="rId8"/>
              <a:stretch>
                <a:fillRect t="-19372" b="-19372"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>
            <a:off x="782434" y="7378440"/>
            <a:ext cx="3699772" cy="2330528"/>
            <a:chOff x="0" y="0"/>
            <a:chExt cx="974425" cy="613802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441739" y="9375194"/>
            <a:ext cx="2400212" cy="667547"/>
            <a:chOff x="0" y="0"/>
            <a:chExt cx="632155" cy="17581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>
            <a:off x="9085064" y="8704958"/>
            <a:ext cx="1970343" cy="1805089"/>
          </a:xfrm>
          <a:custGeom>
            <a:avLst/>
            <a:gdLst/>
            <a:ahLst/>
            <a:cxnLst/>
            <a:rect l="l" t="t" r="r" b="b"/>
            <a:pathLst>
              <a:path w="1970343" h="1805089">
                <a:moveTo>
                  <a:pt x="0" y="0"/>
                </a:moveTo>
                <a:lnTo>
                  <a:pt x="1970343" y="0"/>
                </a:lnTo>
                <a:lnTo>
                  <a:pt x="1970343" y="1805089"/>
                </a:lnTo>
                <a:lnTo>
                  <a:pt x="0" y="180508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10815959" y="7686914"/>
            <a:ext cx="1053695" cy="1133119"/>
          </a:xfrm>
          <a:custGeom>
            <a:avLst/>
            <a:gdLst/>
            <a:ahLst/>
            <a:cxnLst/>
            <a:rect l="l" t="t" r="r" b="b"/>
            <a:pathLst>
              <a:path w="1053695" h="1133119">
                <a:moveTo>
                  <a:pt x="0" y="0"/>
                </a:moveTo>
                <a:lnTo>
                  <a:pt x="1053694" y="0"/>
                </a:lnTo>
                <a:lnTo>
                  <a:pt x="1053694" y="1133119"/>
                </a:lnTo>
                <a:lnTo>
                  <a:pt x="0" y="113311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6325449" y="4385852"/>
            <a:ext cx="5017357" cy="1477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53"/>
              </a:lnSpc>
              <a:spcBef>
                <a:spcPct val="0"/>
              </a:spcBef>
            </a:pPr>
            <a:r>
              <a:rPr lang="en-US" sz="210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kettle was programmed to serve up to 10 cups. After the 10th cup, the system notifies the user that the water or milk has run out.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830059" y="8036303"/>
            <a:ext cx="3699772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Liquid Dispensing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545387" y="9491798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4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861399" y="6486867"/>
            <a:ext cx="5903575" cy="2101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88"/>
              </a:lnSpc>
              <a:spcBef>
                <a:spcPct val="0"/>
              </a:spcBef>
            </a:pPr>
            <a:r>
              <a:rPr lang="en-US" sz="199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system also includes a temperature sensor to monitor the liquid inside the kettle. If the temperature drops below 40°C, the system automatically activates the heating element to warm the liquid to the desired level.</a:t>
            </a:r>
          </a:p>
          <a:p>
            <a:pPr marL="0" lvl="0" indent="0" algn="ctr">
              <a:lnSpc>
                <a:spcPts val="2788"/>
              </a:lnSpc>
              <a:spcBef>
                <a:spcPct val="0"/>
              </a:spcBef>
            </a:pPr>
            <a:endParaRPr lang="en-US" sz="199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9" name="Group 39"/>
          <p:cNvGrpSpPr/>
          <p:nvPr/>
        </p:nvGrpSpPr>
        <p:grpSpPr>
          <a:xfrm>
            <a:off x="1653190" y="8820033"/>
            <a:ext cx="302680" cy="310058"/>
            <a:chOff x="0" y="0"/>
            <a:chExt cx="812800" cy="832613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2856266" y="8820033"/>
            <a:ext cx="302680" cy="310058"/>
            <a:chOff x="0" y="0"/>
            <a:chExt cx="812800" cy="832613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2254728" y="8820033"/>
            <a:ext cx="302680" cy="310058"/>
            <a:chOff x="0" y="0"/>
            <a:chExt cx="812800" cy="832613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759924" y="2187478"/>
            <a:ext cx="7082426" cy="8173399"/>
            <a:chOff x="0" y="0"/>
            <a:chExt cx="1865330" cy="21526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152665"/>
            </a:xfrm>
            <a:custGeom>
              <a:avLst/>
              <a:gdLst/>
              <a:ahLst/>
              <a:cxnLst/>
              <a:rect l="l" t="t" r="r" b="b"/>
              <a:pathLst>
                <a:path w="1865330" h="2152665">
                  <a:moveTo>
                    <a:pt x="0" y="0"/>
                  </a:moveTo>
                  <a:lnTo>
                    <a:pt x="1865330" y="0"/>
                  </a:lnTo>
                  <a:lnTo>
                    <a:pt x="1865330" y="2152665"/>
                  </a:lnTo>
                  <a:lnTo>
                    <a:pt x="0" y="215266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1907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4714769" y="8447132"/>
            <a:ext cx="219184" cy="224527"/>
            <a:chOff x="0" y="0"/>
            <a:chExt cx="812800" cy="83261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90786" y="8447132"/>
            <a:ext cx="219184" cy="224527"/>
            <a:chOff x="0" y="0"/>
            <a:chExt cx="812800" cy="83261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147209" y="4015082"/>
            <a:ext cx="7711137" cy="4556526"/>
            <a:chOff x="0" y="0"/>
            <a:chExt cx="2030917" cy="120007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030917" cy="1200073"/>
            </a:xfrm>
            <a:custGeom>
              <a:avLst/>
              <a:gdLst/>
              <a:ahLst/>
              <a:cxnLst/>
              <a:rect l="l" t="t" r="r" b="b"/>
              <a:pathLst>
                <a:path w="2030917" h="1200073">
                  <a:moveTo>
                    <a:pt x="0" y="0"/>
                  </a:moveTo>
                  <a:lnTo>
                    <a:pt x="2030917" y="0"/>
                  </a:lnTo>
                  <a:lnTo>
                    <a:pt x="2030917" y="1200073"/>
                  </a:lnTo>
                  <a:lnTo>
                    <a:pt x="0" y="1200073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2030917" cy="12381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084270" y="4194394"/>
            <a:ext cx="4287831" cy="6007415"/>
            <a:chOff x="0" y="0"/>
            <a:chExt cx="1005404" cy="140861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05404" cy="1408610"/>
            </a:xfrm>
            <a:custGeom>
              <a:avLst/>
              <a:gdLst/>
              <a:ahLst/>
              <a:cxnLst/>
              <a:rect l="l" t="t" r="r" b="b"/>
              <a:pathLst>
                <a:path w="1005404" h="1408610">
                  <a:moveTo>
                    <a:pt x="0" y="0"/>
                  </a:moveTo>
                  <a:lnTo>
                    <a:pt x="1005404" y="0"/>
                  </a:lnTo>
                  <a:lnTo>
                    <a:pt x="1005404" y="1408610"/>
                  </a:lnTo>
                  <a:lnTo>
                    <a:pt x="0" y="1408610"/>
                  </a:lnTo>
                  <a:close/>
                </a:path>
              </a:pathLst>
            </a:custGeom>
            <a:blipFill>
              <a:blip r:embed="rId6"/>
              <a:stretch>
                <a:fillRect t="-3565" b="-3565"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2383762" y="3498024"/>
            <a:ext cx="3433072" cy="3713882"/>
            <a:chOff x="0" y="0"/>
            <a:chExt cx="531873" cy="57537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31873" cy="575377"/>
            </a:xfrm>
            <a:custGeom>
              <a:avLst/>
              <a:gdLst/>
              <a:ahLst/>
              <a:cxnLst/>
              <a:rect l="l" t="t" r="r" b="b"/>
              <a:pathLst>
                <a:path w="531873" h="575377">
                  <a:moveTo>
                    <a:pt x="0" y="0"/>
                  </a:moveTo>
                  <a:lnTo>
                    <a:pt x="531873" y="0"/>
                  </a:lnTo>
                  <a:lnTo>
                    <a:pt x="531873" y="575377"/>
                  </a:lnTo>
                  <a:lnTo>
                    <a:pt x="0" y="575377"/>
                  </a:lnTo>
                  <a:close/>
                </a:path>
              </a:pathLst>
            </a:custGeom>
            <a:blipFill>
              <a:blip r:embed="rId7"/>
              <a:stretch>
                <a:fillRect t="-32167" b="-32167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2336137" y="7378440"/>
            <a:ext cx="3699772" cy="2330528"/>
            <a:chOff x="0" y="0"/>
            <a:chExt cx="974425" cy="61380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2995442" y="9375194"/>
            <a:ext cx="2400212" cy="667547"/>
            <a:chOff x="0" y="0"/>
            <a:chExt cx="632155" cy="175815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12369662" y="7686914"/>
            <a:ext cx="1053695" cy="1133119"/>
          </a:xfrm>
          <a:custGeom>
            <a:avLst/>
            <a:gdLst/>
            <a:ahLst/>
            <a:cxnLst/>
            <a:rect l="l" t="t" r="r" b="b"/>
            <a:pathLst>
              <a:path w="1053695" h="1133119">
                <a:moveTo>
                  <a:pt x="0" y="0"/>
                </a:moveTo>
                <a:lnTo>
                  <a:pt x="1053694" y="0"/>
                </a:lnTo>
                <a:lnTo>
                  <a:pt x="1053694" y="1133119"/>
                </a:lnTo>
                <a:lnTo>
                  <a:pt x="0" y="113311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336137" y="8004693"/>
            <a:ext cx="3699772" cy="815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·Blending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endParaRPr lang="en-US" sz="2400" b="1" spc="108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3099090" y="9491798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786306" y="8902065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07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3718382" y="0"/>
            <a:ext cx="2166831" cy="10299233"/>
            <a:chOff x="0" y="0"/>
            <a:chExt cx="570688" cy="27125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70688" cy="2712555"/>
            </a:xfrm>
            <a:custGeom>
              <a:avLst/>
              <a:gdLst/>
              <a:ahLst/>
              <a:cxnLst/>
              <a:rect l="l" t="t" r="r" b="b"/>
              <a:pathLst>
                <a:path w="570688" h="2712555">
                  <a:moveTo>
                    <a:pt x="0" y="0"/>
                  </a:moveTo>
                  <a:lnTo>
                    <a:pt x="570688" y="0"/>
                  </a:lnTo>
                  <a:lnTo>
                    <a:pt x="570688" y="2712555"/>
                  </a:lnTo>
                  <a:lnTo>
                    <a:pt x="0" y="271255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70688" cy="27506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902548" y="2987652"/>
            <a:ext cx="2166831" cy="7299348"/>
            <a:chOff x="0" y="0"/>
            <a:chExt cx="570688" cy="192246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70688" cy="1922462"/>
            </a:xfrm>
            <a:custGeom>
              <a:avLst/>
              <a:gdLst/>
              <a:ahLst/>
              <a:cxnLst/>
              <a:rect l="l" t="t" r="r" b="b"/>
              <a:pathLst>
                <a:path w="570688" h="1922462">
                  <a:moveTo>
                    <a:pt x="0" y="0"/>
                  </a:moveTo>
                  <a:lnTo>
                    <a:pt x="570688" y="0"/>
                  </a:lnTo>
                  <a:lnTo>
                    <a:pt x="570688" y="1922462"/>
                  </a:lnTo>
                  <a:lnTo>
                    <a:pt x="0" y="1922462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70688" cy="19605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333739" y="2663944"/>
            <a:ext cx="3304449" cy="4375122"/>
            <a:chOff x="0" y="0"/>
            <a:chExt cx="870308" cy="115229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70308" cy="1152296"/>
            </a:xfrm>
            <a:custGeom>
              <a:avLst/>
              <a:gdLst/>
              <a:ahLst/>
              <a:cxnLst/>
              <a:rect l="l" t="t" r="r" b="b"/>
              <a:pathLst>
                <a:path w="870308" h="1152296">
                  <a:moveTo>
                    <a:pt x="0" y="0"/>
                  </a:moveTo>
                  <a:lnTo>
                    <a:pt x="870308" y="0"/>
                  </a:lnTo>
                  <a:lnTo>
                    <a:pt x="870308" y="1152296"/>
                  </a:lnTo>
                  <a:lnTo>
                    <a:pt x="0" y="1152296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4B573E"/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870308" cy="11903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457169" y="2402298"/>
            <a:ext cx="3057588" cy="4488366"/>
            <a:chOff x="0" y="0"/>
            <a:chExt cx="805291" cy="118212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05291" cy="1182121"/>
            </a:xfrm>
            <a:custGeom>
              <a:avLst/>
              <a:gdLst/>
              <a:ahLst/>
              <a:cxnLst/>
              <a:rect l="l" t="t" r="r" b="b"/>
              <a:pathLst>
                <a:path w="805291" h="1182121">
                  <a:moveTo>
                    <a:pt x="0" y="0"/>
                  </a:moveTo>
                  <a:lnTo>
                    <a:pt x="805291" y="0"/>
                  </a:lnTo>
                  <a:lnTo>
                    <a:pt x="805291" y="1182121"/>
                  </a:lnTo>
                  <a:lnTo>
                    <a:pt x="0" y="1182121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805291" cy="12202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589571" y="2663944"/>
            <a:ext cx="2792784" cy="3004879"/>
            <a:chOff x="0" y="0"/>
            <a:chExt cx="1018867" cy="1096244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018867" cy="1096244"/>
            </a:xfrm>
            <a:custGeom>
              <a:avLst/>
              <a:gdLst/>
              <a:ahLst/>
              <a:cxnLst/>
              <a:rect l="l" t="t" r="r" b="b"/>
              <a:pathLst>
                <a:path w="1018867" h="1096244">
                  <a:moveTo>
                    <a:pt x="0" y="0"/>
                  </a:moveTo>
                  <a:lnTo>
                    <a:pt x="1018867" y="0"/>
                  </a:lnTo>
                  <a:lnTo>
                    <a:pt x="1018867" y="1096244"/>
                  </a:lnTo>
                  <a:lnTo>
                    <a:pt x="0" y="1096244"/>
                  </a:lnTo>
                  <a:close/>
                </a:path>
              </a:pathLst>
            </a:custGeom>
            <a:blipFill>
              <a:blip r:embed="rId6"/>
              <a:stretch>
                <a:fillRect l="-12795" t="-55635" r="-12795"/>
              </a:stretch>
            </a:blipFill>
          </p:spPr>
        </p:sp>
      </p:grpSp>
      <p:grpSp>
        <p:nvGrpSpPr>
          <p:cNvPr id="19" name="Group 19"/>
          <p:cNvGrpSpPr/>
          <p:nvPr/>
        </p:nvGrpSpPr>
        <p:grpSpPr>
          <a:xfrm>
            <a:off x="13149573" y="3542844"/>
            <a:ext cx="3304449" cy="4375122"/>
            <a:chOff x="0" y="0"/>
            <a:chExt cx="870308" cy="115229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70308" cy="1152296"/>
            </a:xfrm>
            <a:custGeom>
              <a:avLst/>
              <a:gdLst/>
              <a:ahLst/>
              <a:cxnLst/>
              <a:rect l="l" t="t" r="r" b="b"/>
              <a:pathLst>
                <a:path w="870308" h="1152296">
                  <a:moveTo>
                    <a:pt x="0" y="0"/>
                  </a:moveTo>
                  <a:lnTo>
                    <a:pt x="870308" y="0"/>
                  </a:lnTo>
                  <a:lnTo>
                    <a:pt x="870308" y="1152296"/>
                  </a:lnTo>
                  <a:lnTo>
                    <a:pt x="0" y="1152296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64341E"/>
              </a:solidFill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870308" cy="11903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3273004" y="3281198"/>
            <a:ext cx="3057588" cy="4488366"/>
            <a:chOff x="0" y="0"/>
            <a:chExt cx="805291" cy="1182121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05291" cy="1182121"/>
            </a:xfrm>
            <a:custGeom>
              <a:avLst/>
              <a:gdLst/>
              <a:ahLst/>
              <a:cxnLst/>
              <a:rect l="l" t="t" r="r" b="b"/>
              <a:pathLst>
                <a:path w="805291" h="1182121">
                  <a:moveTo>
                    <a:pt x="0" y="0"/>
                  </a:moveTo>
                  <a:lnTo>
                    <a:pt x="805291" y="0"/>
                  </a:lnTo>
                  <a:lnTo>
                    <a:pt x="805291" y="1182121"/>
                  </a:lnTo>
                  <a:lnTo>
                    <a:pt x="0" y="1182121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805291" cy="12202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3405406" y="3602540"/>
            <a:ext cx="2792784" cy="3004879"/>
            <a:chOff x="0" y="0"/>
            <a:chExt cx="1018867" cy="109624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018867" cy="1096244"/>
            </a:xfrm>
            <a:custGeom>
              <a:avLst/>
              <a:gdLst/>
              <a:ahLst/>
              <a:cxnLst/>
              <a:rect l="l" t="t" r="r" b="b"/>
              <a:pathLst>
                <a:path w="1018867" h="1096244">
                  <a:moveTo>
                    <a:pt x="0" y="0"/>
                  </a:moveTo>
                  <a:lnTo>
                    <a:pt x="1018867" y="0"/>
                  </a:lnTo>
                  <a:lnTo>
                    <a:pt x="1018867" y="1096244"/>
                  </a:lnTo>
                  <a:lnTo>
                    <a:pt x="0" y="1096244"/>
                  </a:lnTo>
                  <a:close/>
                </a:path>
              </a:pathLst>
            </a:custGeom>
            <a:blipFill>
              <a:blip r:embed="rId7"/>
              <a:stretch>
                <a:fillRect t="-18773" b="-5148"/>
              </a:stretch>
            </a:blipFill>
          </p:spPr>
        </p:sp>
      </p:grpSp>
      <p:sp>
        <p:nvSpPr>
          <p:cNvPr id="27" name="TextBox 27"/>
          <p:cNvSpPr txBox="1"/>
          <p:nvPr/>
        </p:nvSpPr>
        <p:spPr>
          <a:xfrm>
            <a:off x="1028700" y="2568694"/>
            <a:ext cx="7392511" cy="166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THE OUTCOME OF OUR PROJECT</a:t>
            </a:r>
          </a:p>
          <a:p>
            <a:pPr marL="0" lvl="0" indent="0" algn="l">
              <a:lnSpc>
                <a:spcPts val="6719"/>
              </a:lnSpc>
            </a:pPr>
            <a:endParaRPr lang="en-US" sz="4800" spc="96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8" name="Freeform 28"/>
          <p:cNvSpPr/>
          <p:nvPr/>
        </p:nvSpPr>
        <p:spPr>
          <a:xfrm>
            <a:off x="1283795" y="3999610"/>
            <a:ext cx="848797" cy="851895"/>
          </a:xfrm>
          <a:custGeom>
            <a:avLst/>
            <a:gdLst/>
            <a:ahLst/>
            <a:cxnLst/>
            <a:rect l="l" t="t" r="r" b="b"/>
            <a:pathLst>
              <a:path w="848797" h="851895">
                <a:moveTo>
                  <a:pt x="0" y="0"/>
                </a:moveTo>
                <a:lnTo>
                  <a:pt x="848797" y="0"/>
                </a:lnTo>
                <a:lnTo>
                  <a:pt x="848797" y="851895"/>
                </a:lnTo>
                <a:lnTo>
                  <a:pt x="0" y="85189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446294" y="5880919"/>
            <a:ext cx="30793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Nescafe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3149573" y="7000966"/>
            <a:ext cx="3304449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Coffee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420849" y="4453981"/>
            <a:ext cx="5712739" cy="2585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After months of effort, design, and programming, our machine successfully prepared a hot drink — fully automated, clean, and accurate.</a:t>
            </a: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This moment represents the heart of our project: transforming an idea into a working, smart beverage system.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0" y="8709700"/>
            <a:ext cx="18288000" cy="1043526"/>
            <a:chOff x="0" y="0"/>
            <a:chExt cx="4816593" cy="27483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816592" cy="274838"/>
            </a:xfrm>
            <a:custGeom>
              <a:avLst/>
              <a:gdLst/>
              <a:ahLst/>
              <a:cxnLst/>
              <a:rect l="l" t="t" r="r" b="b"/>
              <a:pathLst>
                <a:path w="4816592" h="274838">
                  <a:moveTo>
                    <a:pt x="0" y="0"/>
                  </a:moveTo>
                  <a:lnTo>
                    <a:pt x="4816592" y="0"/>
                  </a:lnTo>
                  <a:lnTo>
                    <a:pt x="4816592" y="274838"/>
                  </a:lnTo>
                  <a:lnTo>
                    <a:pt x="0" y="274838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816593" cy="3129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1911085" y="6605507"/>
            <a:ext cx="6376915" cy="2334658"/>
            <a:chOff x="0" y="0"/>
            <a:chExt cx="1679517" cy="61488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679517" cy="614889"/>
            </a:xfrm>
            <a:custGeom>
              <a:avLst/>
              <a:gdLst/>
              <a:ahLst/>
              <a:cxnLst/>
              <a:rect l="l" t="t" r="r" b="b"/>
              <a:pathLst>
                <a:path w="1679517" h="614889">
                  <a:moveTo>
                    <a:pt x="0" y="0"/>
                  </a:moveTo>
                  <a:lnTo>
                    <a:pt x="1679517" y="0"/>
                  </a:lnTo>
                  <a:lnTo>
                    <a:pt x="1679517" y="614889"/>
                  </a:lnTo>
                  <a:lnTo>
                    <a:pt x="0" y="614889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679517" cy="6529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75189" y="1756330"/>
            <a:ext cx="6955377" cy="3681493"/>
            <a:chOff x="0" y="0"/>
            <a:chExt cx="1831869" cy="96961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831869" cy="969611"/>
            </a:xfrm>
            <a:custGeom>
              <a:avLst/>
              <a:gdLst/>
              <a:ahLst/>
              <a:cxnLst/>
              <a:rect l="l" t="t" r="r" b="b"/>
              <a:pathLst>
                <a:path w="1831869" h="969611">
                  <a:moveTo>
                    <a:pt x="0" y="0"/>
                  </a:moveTo>
                  <a:lnTo>
                    <a:pt x="1831869" y="0"/>
                  </a:lnTo>
                  <a:lnTo>
                    <a:pt x="1831869" y="969611"/>
                  </a:lnTo>
                  <a:lnTo>
                    <a:pt x="0" y="969611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831869" cy="10077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82776" y="2140337"/>
            <a:ext cx="5538364" cy="4334300"/>
            <a:chOff x="0" y="0"/>
            <a:chExt cx="858037" cy="67149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58037" cy="671496"/>
            </a:xfrm>
            <a:custGeom>
              <a:avLst/>
              <a:gdLst/>
              <a:ahLst/>
              <a:cxnLst/>
              <a:rect l="l" t="t" r="r" b="b"/>
              <a:pathLst>
                <a:path w="858037" h="671496">
                  <a:moveTo>
                    <a:pt x="0" y="0"/>
                  </a:moveTo>
                  <a:lnTo>
                    <a:pt x="858037" y="0"/>
                  </a:lnTo>
                  <a:lnTo>
                    <a:pt x="858037" y="671496"/>
                  </a:lnTo>
                  <a:lnTo>
                    <a:pt x="0" y="671496"/>
                  </a:lnTo>
                  <a:close/>
                </a:path>
              </a:pathLst>
            </a:custGeom>
            <a:blipFill>
              <a:blip r:embed="rId6"/>
              <a:stretch>
                <a:fillRect l="-2173" r="-2173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6232849" y="2933620"/>
            <a:ext cx="2806629" cy="3671887"/>
            <a:chOff x="0" y="0"/>
            <a:chExt cx="434820" cy="568871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34820" cy="568871"/>
            </a:xfrm>
            <a:custGeom>
              <a:avLst/>
              <a:gdLst/>
              <a:ahLst/>
              <a:cxnLst/>
              <a:rect l="l" t="t" r="r" b="b"/>
              <a:pathLst>
                <a:path w="434820" h="568871">
                  <a:moveTo>
                    <a:pt x="0" y="0"/>
                  </a:moveTo>
                  <a:lnTo>
                    <a:pt x="434820" y="0"/>
                  </a:lnTo>
                  <a:lnTo>
                    <a:pt x="434820" y="568871"/>
                  </a:lnTo>
                  <a:lnTo>
                    <a:pt x="0" y="568871"/>
                  </a:lnTo>
                  <a:close/>
                </a:path>
              </a:pathLst>
            </a:custGeom>
            <a:blipFill>
              <a:blip r:embed="rId7"/>
              <a:stretch>
                <a:fillRect t="-7362" b="-7362"/>
              </a:stretch>
            </a:blipFill>
          </p:spPr>
        </p:sp>
      </p:grpSp>
      <p:sp>
        <p:nvSpPr>
          <p:cNvPr id="17" name="TextBox 17"/>
          <p:cNvSpPr txBox="1"/>
          <p:nvPr/>
        </p:nvSpPr>
        <p:spPr>
          <a:xfrm>
            <a:off x="1651814" y="6950887"/>
            <a:ext cx="4983685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3D plastic printing</a:t>
            </a:r>
          </a:p>
        </p:txBody>
      </p:sp>
      <p:sp>
        <p:nvSpPr>
          <p:cNvPr id="18" name="Freeform 18"/>
          <p:cNvSpPr/>
          <p:nvPr/>
        </p:nvSpPr>
        <p:spPr>
          <a:xfrm>
            <a:off x="570775" y="6855637"/>
            <a:ext cx="1081040" cy="1081040"/>
          </a:xfrm>
          <a:custGeom>
            <a:avLst/>
            <a:gdLst/>
            <a:ahLst/>
            <a:cxnLst/>
            <a:rect l="l" t="t" r="r" b="b"/>
            <a:pathLst>
              <a:path w="1081040" h="1081040">
                <a:moveTo>
                  <a:pt x="0" y="0"/>
                </a:moveTo>
                <a:lnTo>
                  <a:pt x="1081039" y="0"/>
                </a:lnTo>
                <a:lnTo>
                  <a:pt x="1081039" y="1081040"/>
                </a:lnTo>
                <a:lnTo>
                  <a:pt x="0" y="108104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6371126" y="6988987"/>
            <a:ext cx="686447" cy="686447"/>
          </a:xfrm>
          <a:custGeom>
            <a:avLst/>
            <a:gdLst/>
            <a:ahLst/>
            <a:cxnLst/>
            <a:rect l="l" t="t" r="r" b="b"/>
            <a:pathLst>
              <a:path w="686447" h="686447">
                <a:moveTo>
                  <a:pt x="0" y="0"/>
                </a:moveTo>
                <a:lnTo>
                  <a:pt x="686447" y="0"/>
                </a:lnTo>
                <a:lnTo>
                  <a:pt x="686447" y="686447"/>
                </a:lnTo>
                <a:lnTo>
                  <a:pt x="0" y="6864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7216524" y="6950887"/>
            <a:ext cx="5146049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Wood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351187" y="1857079"/>
            <a:ext cx="8506701" cy="21439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67"/>
              </a:lnSpc>
            </a:pPr>
            <a:r>
              <a:rPr lang="en-US" sz="6191" spc="123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PROJECT BODY</a:t>
            </a:r>
          </a:p>
          <a:p>
            <a:pPr marL="0" lvl="0" indent="0" algn="l">
              <a:lnSpc>
                <a:spcPts val="8667"/>
              </a:lnSpc>
            </a:pPr>
            <a:endParaRPr lang="en-US" sz="6191" spc="123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9351187" y="3367370"/>
            <a:ext cx="6293943" cy="184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Our primary focus was dedicated to designing and constructing a small-scale structure, where we exerted all our effort and care to achieve this goal. We were keen to accurately replicate the real shape as closely as possible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651814" y="7458115"/>
            <a:ext cx="4269325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We used 3D printing to create plastic parts for our project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216524" y="7458115"/>
            <a:ext cx="4269325" cy="1099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We also used wood in building the machine’s frame and external parts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149573" y="6996559"/>
            <a:ext cx="4269325" cy="184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All parts are connected to motors and some to sensors and are controlled by microcontroller and application</a:t>
            </a: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2121116" y="6773224"/>
            <a:ext cx="583919" cy="573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7"/>
              </a:lnSpc>
              <a:spcBef>
                <a:spcPct val="0"/>
              </a:spcBef>
            </a:pPr>
            <a:r>
              <a:rPr lang="en-US" sz="3348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⭐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391314" y="2894422"/>
            <a:ext cx="3699772" cy="6480773"/>
            <a:chOff x="0" y="0"/>
            <a:chExt cx="573191" cy="1004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73191" cy="1004041"/>
            </a:xfrm>
            <a:custGeom>
              <a:avLst/>
              <a:gdLst/>
              <a:ahLst/>
              <a:cxnLst/>
              <a:rect l="l" t="t" r="r" b="b"/>
              <a:pathLst>
                <a:path w="573191" h="1004041">
                  <a:moveTo>
                    <a:pt x="0" y="0"/>
                  </a:moveTo>
                  <a:lnTo>
                    <a:pt x="573191" y="0"/>
                  </a:lnTo>
                  <a:lnTo>
                    <a:pt x="573191" y="1004041"/>
                  </a:lnTo>
                  <a:lnTo>
                    <a:pt x="0" y="1004041"/>
                  </a:lnTo>
                  <a:close/>
                </a:path>
              </a:pathLst>
            </a:custGeom>
            <a:blipFill>
              <a:blip r:embed="rId6"/>
              <a:stretch>
                <a:fillRect t="-9822" b="-9822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2948436" y="9196124"/>
            <a:ext cx="2400212" cy="667547"/>
            <a:chOff x="0" y="0"/>
            <a:chExt cx="632155" cy="17581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608413" y="3206804"/>
            <a:ext cx="3632888" cy="6051496"/>
            <a:chOff x="0" y="0"/>
            <a:chExt cx="562829" cy="93753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62830" cy="937535"/>
            </a:xfrm>
            <a:custGeom>
              <a:avLst/>
              <a:gdLst/>
              <a:ahLst/>
              <a:cxnLst/>
              <a:rect l="l" t="t" r="r" b="b"/>
              <a:pathLst>
                <a:path w="562830" h="937535">
                  <a:moveTo>
                    <a:pt x="0" y="0"/>
                  </a:moveTo>
                  <a:lnTo>
                    <a:pt x="562830" y="0"/>
                  </a:lnTo>
                  <a:lnTo>
                    <a:pt x="562830" y="937535"/>
                  </a:lnTo>
                  <a:lnTo>
                    <a:pt x="0" y="937535"/>
                  </a:lnTo>
                  <a:close/>
                </a:path>
              </a:pathLst>
            </a:custGeom>
            <a:blipFill>
              <a:blip r:embed="rId7"/>
              <a:stretch>
                <a:fillRect t="-12569" b="-12569"/>
              </a:stretch>
            </a:blipFill>
          </p:spPr>
        </p:sp>
      </p:grpSp>
      <p:grpSp>
        <p:nvGrpSpPr>
          <p:cNvPr id="11" name="Group 11"/>
          <p:cNvGrpSpPr/>
          <p:nvPr/>
        </p:nvGrpSpPr>
        <p:grpSpPr>
          <a:xfrm>
            <a:off x="7397136" y="9196124"/>
            <a:ext cx="2400212" cy="667547"/>
            <a:chOff x="0" y="0"/>
            <a:chExt cx="632155" cy="17581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758630" y="2894422"/>
            <a:ext cx="3615601" cy="6480773"/>
            <a:chOff x="0" y="0"/>
            <a:chExt cx="560151" cy="100404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560151" cy="1004041"/>
            </a:xfrm>
            <a:custGeom>
              <a:avLst/>
              <a:gdLst/>
              <a:ahLst/>
              <a:cxnLst/>
              <a:rect l="l" t="t" r="r" b="b"/>
              <a:pathLst>
                <a:path w="560151" h="1004041">
                  <a:moveTo>
                    <a:pt x="0" y="0"/>
                  </a:moveTo>
                  <a:lnTo>
                    <a:pt x="560151" y="0"/>
                  </a:lnTo>
                  <a:lnTo>
                    <a:pt x="560151" y="1004041"/>
                  </a:lnTo>
                  <a:lnTo>
                    <a:pt x="0" y="1004041"/>
                  </a:lnTo>
                  <a:close/>
                </a:path>
              </a:pathLst>
            </a:custGeom>
            <a:blipFill>
              <a:blip r:embed="rId8"/>
              <a:stretch>
                <a:fillRect t="-8225" b="-8225"/>
              </a:stretch>
            </a:blipFill>
          </p:spPr>
        </p:sp>
      </p:grpSp>
      <p:grpSp>
        <p:nvGrpSpPr>
          <p:cNvPr id="16" name="Group 16"/>
          <p:cNvGrpSpPr/>
          <p:nvPr/>
        </p:nvGrpSpPr>
        <p:grpSpPr>
          <a:xfrm>
            <a:off x="11366325" y="9236295"/>
            <a:ext cx="2400212" cy="667547"/>
            <a:chOff x="0" y="0"/>
            <a:chExt cx="632155" cy="17581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661135" y="1587592"/>
            <a:ext cx="9001754" cy="821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SYSTEM SOFTWARE CONTROL PAGES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052084" y="9312728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1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7500784" y="9312728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2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1469973" y="9352899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554157" y="4691849"/>
            <a:ext cx="8733843" cy="1846109"/>
            <a:chOff x="0" y="0"/>
            <a:chExt cx="2300272" cy="48621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300271" cy="486218"/>
            </a:xfrm>
            <a:custGeom>
              <a:avLst/>
              <a:gdLst/>
              <a:ahLst/>
              <a:cxnLst/>
              <a:rect l="l" t="t" r="r" b="b"/>
              <a:pathLst>
                <a:path w="2300271" h="486218">
                  <a:moveTo>
                    <a:pt x="0" y="0"/>
                  </a:moveTo>
                  <a:lnTo>
                    <a:pt x="2300271" y="0"/>
                  </a:lnTo>
                  <a:lnTo>
                    <a:pt x="2300271" y="486218"/>
                  </a:lnTo>
                  <a:lnTo>
                    <a:pt x="0" y="486218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2300272" cy="5243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-4160" y="6299750"/>
            <a:ext cx="18292160" cy="3987250"/>
            <a:chOff x="0" y="0"/>
            <a:chExt cx="4817688" cy="105014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817688" cy="1050140"/>
            </a:xfrm>
            <a:custGeom>
              <a:avLst/>
              <a:gdLst/>
              <a:ahLst/>
              <a:cxnLst/>
              <a:rect l="l" t="t" r="r" b="b"/>
              <a:pathLst>
                <a:path w="4817688" h="1050140">
                  <a:moveTo>
                    <a:pt x="0" y="0"/>
                  </a:moveTo>
                  <a:lnTo>
                    <a:pt x="4817688" y="0"/>
                  </a:lnTo>
                  <a:lnTo>
                    <a:pt x="4817688" y="1050140"/>
                  </a:lnTo>
                  <a:lnTo>
                    <a:pt x="0" y="105014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817688" cy="10882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6205654" y="3410797"/>
            <a:ext cx="5901689" cy="4738414"/>
            <a:chOff x="0" y="0"/>
            <a:chExt cx="7467600" cy="599567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7467600" cy="4513580"/>
            </a:xfrm>
            <a:custGeom>
              <a:avLst/>
              <a:gdLst/>
              <a:ahLst/>
              <a:cxnLst/>
              <a:rect l="l" t="t" r="r" b="b"/>
              <a:pathLst>
                <a:path w="7467600" h="451358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4514850"/>
              <a:ext cx="7467600" cy="695960"/>
            </a:xfrm>
            <a:custGeom>
              <a:avLst/>
              <a:gdLst/>
              <a:ahLst/>
              <a:cxnLst/>
              <a:rect l="l" t="t" r="r" b="b"/>
              <a:pathLst>
                <a:path w="7467600" h="69596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429510" y="5210810"/>
              <a:ext cx="2606040" cy="791210"/>
            </a:xfrm>
            <a:custGeom>
              <a:avLst/>
              <a:gdLst/>
              <a:ahLst/>
              <a:cxnLst/>
              <a:rect l="l" t="t" r="r" b="b"/>
              <a:pathLst>
                <a:path w="2606040" h="79121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314960" y="353060"/>
              <a:ext cx="6827520" cy="3835400"/>
            </a:xfrm>
            <a:custGeom>
              <a:avLst/>
              <a:gdLst/>
              <a:ahLst/>
              <a:cxnLst/>
              <a:rect l="l" t="t" r="r" b="b"/>
              <a:pathLst>
                <a:path w="6827520" h="383540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6"/>
              <a:stretch>
                <a:fillRect t="-9300" b="-9300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2569001" y="3952129"/>
            <a:ext cx="4668405" cy="1732895"/>
            <a:chOff x="0" y="0"/>
            <a:chExt cx="1229539" cy="45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229539" cy="456400"/>
            </a:xfrm>
            <a:custGeom>
              <a:avLst/>
              <a:gdLst/>
              <a:ahLst/>
              <a:cxnLst/>
              <a:rect l="l" t="t" r="r" b="b"/>
              <a:pathLst>
                <a:path w="1229539" h="456400">
                  <a:moveTo>
                    <a:pt x="0" y="0"/>
                  </a:moveTo>
                  <a:lnTo>
                    <a:pt x="1229539" y="0"/>
                  </a:lnTo>
                  <a:lnTo>
                    <a:pt x="1229539" y="456400"/>
                  </a:lnTo>
                  <a:lnTo>
                    <a:pt x="0" y="456400"/>
                  </a:lnTo>
                  <a:close/>
                </a:path>
              </a:pathLst>
            </a:custGeom>
            <a:solidFill>
              <a:srgbClr val="4B573E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229539" cy="49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2569001" y="5947325"/>
            <a:ext cx="4668405" cy="1393180"/>
            <a:chOff x="0" y="0"/>
            <a:chExt cx="1229539" cy="36692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29539" cy="366928"/>
            </a:xfrm>
            <a:custGeom>
              <a:avLst/>
              <a:gdLst/>
              <a:ahLst/>
              <a:cxnLst/>
              <a:rect l="l" t="t" r="r" b="b"/>
              <a:pathLst>
                <a:path w="1229539" h="366928">
                  <a:moveTo>
                    <a:pt x="0" y="0"/>
                  </a:moveTo>
                  <a:lnTo>
                    <a:pt x="1229539" y="0"/>
                  </a:lnTo>
                  <a:lnTo>
                    <a:pt x="1229539" y="366928"/>
                  </a:lnTo>
                  <a:lnTo>
                    <a:pt x="0" y="366928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229539" cy="405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1363373" y="4091109"/>
            <a:ext cx="5498258" cy="1995196"/>
            <a:chOff x="0" y="0"/>
            <a:chExt cx="1448101" cy="525484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448101" cy="525484"/>
            </a:xfrm>
            <a:custGeom>
              <a:avLst/>
              <a:gdLst/>
              <a:ahLst/>
              <a:cxnLst/>
              <a:rect l="l" t="t" r="r" b="b"/>
              <a:pathLst>
                <a:path w="1448101" h="525484">
                  <a:moveTo>
                    <a:pt x="0" y="0"/>
                  </a:moveTo>
                  <a:lnTo>
                    <a:pt x="1448101" y="0"/>
                  </a:lnTo>
                  <a:lnTo>
                    <a:pt x="1448101" y="525484"/>
                  </a:lnTo>
                  <a:lnTo>
                    <a:pt x="0" y="525484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448101" cy="5635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3877188" y="2075804"/>
            <a:ext cx="10533624" cy="166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CHALLENGES &amp; LIMITATIONS!</a:t>
            </a:r>
          </a:p>
          <a:p>
            <a:pPr marL="0" lvl="0" indent="0" algn="ctr">
              <a:lnSpc>
                <a:spcPts val="6719"/>
              </a:lnSpc>
            </a:pPr>
            <a:endParaRPr lang="en-US" sz="4800" spc="96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2821347" y="4003397"/>
            <a:ext cx="4163713" cy="1791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7"/>
              </a:lnSpc>
            </a:pPr>
            <a:r>
              <a:rPr lang="en-US" sz="2576" b="1" spc="115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Delay in starting work due to poor workshop equipment.</a:t>
            </a:r>
          </a:p>
          <a:p>
            <a:pPr marL="0" lvl="0" indent="0" algn="ctr">
              <a:lnSpc>
                <a:spcPts val="3607"/>
              </a:lnSpc>
              <a:spcBef>
                <a:spcPct val="0"/>
              </a:spcBef>
            </a:pPr>
            <a:endParaRPr lang="en-US" sz="2576" b="1" spc="115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2946141" y="6000292"/>
            <a:ext cx="3914124" cy="1653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Problems in choosing the right torque &amp;Electrical Safety Risks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endParaRPr lang="en-US" sz="2400" b="1" spc="108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11523371" y="4227110"/>
            <a:ext cx="5068208" cy="20726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Poor mechanical experience at the beginning 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 poor selection of appropriate parts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endParaRPr lang="en-US" sz="2400" b="1" spc="108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15786306" y="8902065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Page 09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554157" y="4691849"/>
            <a:ext cx="8733843" cy="1846109"/>
            <a:chOff x="0" y="0"/>
            <a:chExt cx="2300272" cy="48621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300271" cy="486218"/>
            </a:xfrm>
            <a:custGeom>
              <a:avLst/>
              <a:gdLst/>
              <a:ahLst/>
              <a:cxnLst/>
              <a:rect l="l" t="t" r="r" b="b"/>
              <a:pathLst>
                <a:path w="2300271" h="486218">
                  <a:moveTo>
                    <a:pt x="0" y="0"/>
                  </a:moveTo>
                  <a:lnTo>
                    <a:pt x="2300271" y="0"/>
                  </a:lnTo>
                  <a:lnTo>
                    <a:pt x="2300271" y="486218"/>
                  </a:lnTo>
                  <a:lnTo>
                    <a:pt x="0" y="486218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2300272" cy="5243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5912627" y="3375999"/>
            <a:ext cx="7283059" cy="5847503"/>
            <a:chOff x="0" y="0"/>
            <a:chExt cx="7467600" cy="59956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7467600" cy="4513580"/>
            </a:xfrm>
            <a:custGeom>
              <a:avLst/>
              <a:gdLst/>
              <a:ahLst/>
              <a:cxnLst/>
              <a:rect l="l" t="t" r="r" b="b"/>
              <a:pathLst>
                <a:path w="7467600" h="451358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4514850"/>
              <a:ext cx="7467600" cy="695960"/>
            </a:xfrm>
            <a:custGeom>
              <a:avLst/>
              <a:gdLst/>
              <a:ahLst/>
              <a:cxnLst/>
              <a:rect l="l" t="t" r="r" b="b"/>
              <a:pathLst>
                <a:path w="7467600" h="69596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429510" y="5210810"/>
              <a:ext cx="2606040" cy="791210"/>
            </a:xfrm>
            <a:custGeom>
              <a:avLst/>
              <a:gdLst/>
              <a:ahLst/>
              <a:cxnLst/>
              <a:rect l="l" t="t" r="r" b="b"/>
              <a:pathLst>
                <a:path w="2606040" h="79121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314960" y="353060"/>
              <a:ext cx="6827520" cy="3835400"/>
            </a:xfrm>
            <a:custGeom>
              <a:avLst/>
              <a:gdLst/>
              <a:ahLst/>
              <a:cxnLst/>
              <a:rect l="l" t="t" r="r" b="b"/>
              <a:pathLst>
                <a:path w="6827520" h="383540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6"/>
              <a:stretch>
                <a:fillRect t="-9229" b="-9229"/>
              </a:stretch>
            </a:blipFill>
          </p:spPr>
        </p:sp>
      </p:grpSp>
      <p:grpSp>
        <p:nvGrpSpPr>
          <p:cNvPr id="12" name="Group 12"/>
          <p:cNvGrpSpPr/>
          <p:nvPr/>
        </p:nvGrpSpPr>
        <p:grpSpPr>
          <a:xfrm>
            <a:off x="642754" y="5863224"/>
            <a:ext cx="6414819" cy="3024763"/>
            <a:chOff x="0" y="0"/>
            <a:chExt cx="1689500" cy="79664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689500" cy="796645"/>
            </a:xfrm>
            <a:custGeom>
              <a:avLst/>
              <a:gdLst/>
              <a:ahLst/>
              <a:cxnLst/>
              <a:rect l="l" t="t" r="r" b="b"/>
              <a:pathLst>
                <a:path w="1689500" h="796645">
                  <a:moveTo>
                    <a:pt x="0" y="0"/>
                  </a:moveTo>
                  <a:lnTo>
                    <a:pt x="1689500" y="0"/>
                  </a:lnTo>
                  <a:lnTo>
                    <a:pt x="1689500" y="796645"/>
                  </a:lnTo>
                  <a:lnTo>
                    <a:pt x="0" y="796645"/>
                  </a:lnTo>
                  <a:close/>
                </a:path>
              </a:pathLst>
            </a:custGeom>
            <a:solidFill>
              <a:srgbClr val="4B573E"/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1689500" cy="8347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642754" y="2665429"/>
            <a:ext cx="6414819" cy="2679296"/>
            <a:chOff x="0" y="0"/>
            <a:chExt cx="1689500" cy="70565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689500" cy="705658"/>
            </a:xfrm>
            <a:custGeom>
              <a:avLst/>
              <a:gdLst/>
              <a:ahLst/>
              <a:cxnLst/>
              <a:rect l="l" t="t" r="r" b="b"/>
              <a:pathLst>
                <a:path w="1689500" h="705658">
                  <a:moveTo>
                    <a:pt x="0" y="0"/>
                  </a:moveTo>
                  <a:lnTo>
                    <a:pt x="1689500" y="0"/>
                  </a:lnTo>
                  <a:lnTo>
                    <a:pt x="1689500" y="705658"/>
                  </a:lnTo>
                  <a:lnTo>
                    <a:pt x="0" y="705658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689500" cy="7437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1761042" y="5464510"/>
            <a:ext cx="6091257" cy="3045623"/>
            <a:chOff x="0" y="0"/>
            <a:chExt cx="1448101" cy="724049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448101" cy="724049"/>
            </a:xfrm>
            <a:custGeom>
              <a:avLst/>
              <a:gdLst/>
              <a:ahLst/>
              <a:cxnLst/>
              <a:rect l="l" t="t" r="r" b="b"/>
              <a:pathLst>
                <a:path w="1448101" h="724049">
                  <a:moveTo>
                    <a:pt x="0" y="0"/>
                  </a:moveTo>
                  <a:lnTo>
                    <a:pt x="1448101" y="0"/>
                  </a:lnTo>
                  <a:lnTo>
                    <a:pt x="1448101" y="724049"/>
                  </a:lnTo>
                  <a:lnTo>
                    <a:pt x="0" y="724049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448101" cy="7621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877188" y="2075804"/>
            <a:ext cx="10533624" cy="166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FUTURE WORK</a:t>
            </a:r>
          </a:p>
          <a:p>
            <a:pPr marL="0" lvl="0" indent="0" algn="ctr">
              <a:lnSpc>
                <a:spcPts val="6719"/>
              </a:lnSpc>
            </a:pPr>
            <a:endParaRPr lang="en-US" sz="4800" spc="96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848867" y="5924017"/>
            <a:ext cx="5956360" cy="835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5"/>
              </a:lnSpc>
            </a:pPr>
            <a:r>
              <a:rPr lang="en-US" sz="2432" b="1" spc="109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Integrated Payment System</a:t>
            </a:r>
          </a:p>
          <a:p>
            <a:pPr marL="0" lvl="0" indent="0" algn="ctr">
              <a:lnSpc>
                <a:spcPts val="3405"/>
              </a:lnSpc>
              <a:spcBef>
                <a:spcPct val="0"/>
              </a:spcBef>
            </a:pPr>
            <a:endParaRPr lang="en-US" sz="2432" b="1" spc="109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14298219" y="282726"/>
            <a:ext cx="3914124" cy="1653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Problems in choosing the right torque &amp;Electrical Safety Risks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endParaRPr lang="en-US" sz="2400" b="1" spc="108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1999258" y="5619740"/>
            <a:ext cx="5614825" cy="453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22"/>
              </a:lnSpc>
              <a:spcBef>
                <a:spcPct val="0"/>
              </a:spcBef>
            </a:pPr>
            <a:r>
              <a:rPr lang="en-US" sz="2658" b="1" spc="119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Smart Scheduling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5786306" y="8902065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Page 09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15266" y="6721393"/>
            <a:ext cx="6162473" cy="1916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61"/>
              </a:lnSpc>
            </a:pPr>
            <a:r>
              <a:rPr lang="en-US" sz="218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Adding a secure payment method (e.g., contactless card or mobile payment) to allow users to purchase drinks easily and securely without manual intervention.</a:t>
            </a:r>
          </a:p>
          <a:p>
            <a:pPr marL="0" lvl="0" indent="0" algn="ctr">
              <a:lnSpc>
                <a:spcPts val="3061"/>
              </a:lnSpc>
              <a:spcBef>
                <a:spcPct val="0"/>
              </a:spcBef>
            </a:pPr>
            <a:endParaRPr lang="en-US" sz="2186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11880150" y="6261650"/>
            <a:ext cx="5853041" cy="2189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07"/>
              </a:lnSpc>
            </a:pPr>
            <a:r>
              <a:rPr lang="en-US" sz="2077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machine can be programmed to operate automatically at different preset times on various days of the week, adapting to the user's routine and preferences for optimal convenience.</a:t>
            </a:r>
          </a:p>
          <a:p>
            <a:pPr marL="0" lvl="0" indent="0" algn="ctr">
              <a:lnSpc>
                <a:spcPts val="2907"/>
              </a:lnSpc>
              <a:spcBef>
                <a:spcPct val="0"/>
              </a:spcBef>
            </a:pPr>
            <a:endParaRPr lang="en-US" sz="2077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848867" y="2900669"/>
            <a:ext cx="5956360" cy="918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22"/>
              </a:lnSpc>
            </a:pPr>
            <a:r>
              <a:rPr lang="en-US" sz="2658" b="1" spc="119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Customizable Music Playback</a:t>
            </a:r>
          </a:p>
          <a:p>
            <a:pPr marL="0" lvl="0" indent="0" algn="ctr">
              <a:lnSpc>
                <a:spcPts val="3722"/>
              </a:lnSpc>
              <a:spcBef>
                <a:spcPct val="0"/>
              </a:spcBef>
            </a:pPr>
            <a:endParaRPr lang="en-US" sz="2658" b="1" spc="119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845153" y="3507186"/>
            <a:ext cx="5902700" cy="1837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32"/>
              </a:lnSpc>
              <a:spcBef>
                <a:spcPct val="0"/>
              </a:spcBef>
            </a:pPr>
            <a:r>
              <a:rPr lang="en-US" sz="209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Allow users to select their preferred music or playlists to be played during the beverage preparation process, enhancing the overall user experience and making the wait more enjoyable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04808" y="2102158"/>
            <a:ext cx="9844707" cy="6115948"/>
            <a:chOff x="0" y="0"/>
            <a:chExt cx="2592845" cy="161078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592845" cy="1610785"/>
            </a:xfrm>
            <a:custGeom>
              <a:avLst/>
              <a:gdLst/>
              <a:ahLst/>
              <a:cxnLst/>
              <a:rect l="l" t="t" r="r" b="b"/>
              <a:pathLst>
                <a:path w="2592845" h="1610785">
                  <a:moveTo>
                    <a:pt x="0" y="0"/>
                  </a:moveTo>
                  <a:lnTo>
                    <a:pt x="2592845" y="0"/>
                  </a:lnTo>
                  <a:lnTo>
                    <a:pt x="2592845" y="1610785"/>
                  </a:lnTo>
                  <a:lnTo>
                    <a:pt x="0" y="1610785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2592845" cy="16488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674466" y="7106098"/>
            <a:ext cx="3024429" cy="714934"/>
            <a:chOff x="0" y="0"/>
            <a:chExt cx="796557" cy="18829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796557" cy="188295"/>
            </a:xfrm>
            <a:custGeom>
              <a:avLst/>
              <a:gdLst/>
              <a:ahLst/>
              <a:cxnLst/>
              <a:rect l="l" t="t" r="r" b="b"/>
              <a:pathLst>
                <a:path w="796557" h="188295">
                  <a:moveTo>
                    <a:pt x="0" y="0"/>
                  </a:moveTo>
                  <a:lnTo>
                    <a:pt x="796557" y="0"/>
                  </a:lnTo>
                  <a:lnTo>
                    <a:pt x="796557" y="188295"/>
                  </a:lnTo>
                  <a:lnTo>
                    <a:pt x="0" y="18829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796557" cy="2263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884486" y="3282323"/>
            <a:ext cx="8085351" cy="1642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439"/>
              </a:lnSpc>
              <a:spcBef>
                <a:spcPct val="0"/>
              </a:spcBef>
            </a:pPr>
            <a:r>
              <a:rPr lang="en-US" sz="9600">
                <a:solidFill>
                  <a:srgbClr val="E9E9E9"/>
                </a:solidFill>
                <a:latin typeface="Anton"/>
                <a:ea typeface="Anton"/>
                <a:cs typeface="Anton"/>
                <a:sym typeface="Anton"/>
              </a:rPr>
              <a:t>thank you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594542" y="2398134"/>
            <a:ext cx="7688650" cy="5523995"/>
            <a:chOff x="0" y="0"/>
            <a:chExt cx="2198208" cy="1579327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198208" cy="1579327"/>
            </a:xfrm>
            <a:custGeom>
              <a:avLst/>
              <a:gdLst/>
              <a:ahLst/>
              <a:cxnLst/>
              <a:rect l="l" t="t" r="r" b="b"/>
              <a:pathLst>
                <a:path w="2198208" h="1579327">
                  <a:moveTo>
                    <a:pt x="0" y="0"/>
                  </a:moveTo>
                  <a:lnTo>
                    <a:pt x="2198208" y="0"/>
                  </a:lnTo>
                  <a:lnTo>
                    <a:pt x="2198208" y="1579327"/>
                  </a:lnTo>
                  <a:lnTo>
                    <a:pt x="0" y="1579327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2198208" cy="1617427"/>
            </a:xfrm>
            <a:prstGeom prst="rect">
              <a:avLst/>
            </a:prstGeom>
          </p:spPr>
          <p:txBody>
            <a:bodyPr lIns="46797" tIns="46797" rIns="46797" bIns="46797" rtlCol="0" anchor="ctr"/>
            <a:lstStyle/>
            <a:p>
              <a:pPr algn="ctr">
                <a:lnSpc>
                  <a:spcPts val="293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872950" y="2666585"/>
            <a:ext cx="3445808" cy="4987094"/>
            <a:chOff x="0" y="0"/>
            <a:chExt cx="1236705" cy="178987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36705" cy="1789874"/>
            </a:xfrm>
            <a:custGeom>
              <a:avLst/>
              <a:gdLst/>
              <a:ahLst/>
              <a:cxnLst/>
              <a:rect l="l" t="t" r="r" b="b"/>
              <a:pathLst>
                <a:path w="1236705" h="1789874">
                  <a:moveTo>
                    <a:pt x="0" y="0"/>
                  </a:moveTo>
                  <a:lnTo>
                    <a:pt x="1236705" y="0"/>
                  </a:lnTo>
                  <a:lnTo>
                    <a:pt x="1236705" y="1789874"/>
                  </a:lnTo>
                  <a:lnTo>
                    <a:pt x="0" y="1789874"/>
                  </a:lnTo>
                  <a:close/>
                </a:path>
              </a:pathLst>
            </a:custGeom>
            <a:blipFill>
              <a:blip r:embed="rId6"/>
              <a:stretch>
                <a:fillRect l="-12866" r="-12866"/>
              </a:stretch>
            </a:blipFill>
          </p:spPr>
        </p:sp>
      </p:grpSp>
      <p:grpSp>
        <p:nvGrpSpPr>
          <p:cNvPr id="16" name="Group 16"/>
          <p:cNvGrpSpPr/>
          <p:nvPr/>
        </p:nvGrpSpPr>
        <p:grpSpPr>
          <a:xfrm>
            <a:off x="13558975" y="2666585"/>
            <a:ext cx="3445808" cy="4987094"/>
            <a:chOff x="0" y="0"/>
            <a:chExt cx="1236705" cy="178987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36705" cy="1789874"/>
            </a:xfrm>
            <a:custGeom>
              <a:avLst/>
              <a:gdLst/>
              <a:ahLst/>
              <a:cxnLst/>
              <a:rect l="l" t="t" r="r" b="b"/>
              <a:pathLst>
                <a:path w="1236705" h="1789874">
                  <a:moveTo>
                    <a:pt x="0" y="0"/>
                  </a:moveTo>
                  <a:lnTo>
                    <a:pt x="1236705" y="0"/>
                  </a:lnTo>
                  <a:lnTo>
                    <a:pt x="1236705" y="1789874"/>
                  </a:lnTo>
                  <a:lnTo>
                    <a:pt x="0" y="1789874"/>
                  </a:lnTo>
                  <a:close/>
                </a:path>
              </a:pathLst>
            </a:custGeom>
            <a:blipFill>
              <a:blip r:embed="rId7"/>
              <a:stretch>
                <a:fillRect t="-11417" b="-11417"/>
              </a:stretch>
            </a:blipFill>
          </p:spPr>
        </p:sp>
      </p:grpSp>
      <p:sp>
        <p:nvSpPr>
          <p:cNvPr id="18" name="Freeform 18"/>
          <p:cNvSpPr/>
          <p:nvPr/>
        </p:nvSpPr>
        <p:spPr>
          <a:xfrm>
            <a:off x="7356106" y="1965021"/>
            <a:ext cx="3575789" cy="6356958"/>
          </a:xfrm>
          <a:custGeom>
            <a:avLst/>
            <a:gdLst/>
            <a:ahLst/>
            <a:cxnLst/>
            <a:rect l="l" t="t" r="r" b="b"/>
            <a:pathLst>
              <a:path w="3575789" h="6356958">
                <a:moveTo>
                  <a:pt x="0" y="0"/>
                </a:moveTo>
                <a:lnTo>
                  <a:pt x="3575788" y="0"/>
                </a:lnTo>
                <a:lnTo>
                  <a:pt x="357578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508506" y="2117421"/>
            <a:ext cx="3575789" cy="6356958"/>
          </a:xfrm>
          <a:custGeom>
            <a:avLst/>
            <a:gdLst/>
            <a:ahLst/>
            <a:cxnLst/>
            <a:rect l="l" t="t" r="r" b="b"/>
            <a:pathLst>
              <a:path w="3575789" h="6356958">
                <a:moveTo>
                  <a:pt x="0" y="0"/>
                </a:moveTo>
                <a:lnTo>
                  <a:pt x="3575788" y="0"/>
                </a:lnTo>
                <a:lnTo>
                  <a:pt x="357578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5786306" y="8902065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10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884486" y="5607625"/>
            <a:ext cx="6814409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 hope our presentation met your expectations and earned your appreciation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840314" y="6986113"/>
            <a:ext cx="4229922" cy="859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031"/>
              </a:lnSpc>
              <a:spcBef>
                <a:spcPct val="0"/>
              </a:spcBef>
            </a:pPr>
            <a:r>
              <a:rPr lang="en-US" sz="5022">
                <a:solidFill>
                  <a:srgbClr val="E9E9E9"/>
                </a:solidFill>
                <a:latin typeface="Anton"/>
                <a:ea typeface="Anton"/>
                <a:cs typeface="Anton"/>
                <a:sym typeface="Anton"/>
              </a:rPr>
              <a:t>✨✨☄️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1848103" y="1683692"/>
            <a:ext cx="3576295" cy="6946247"/>
            <a:chOff x="0" y="0"/>
            <a:chExt cx="941905" cy="182946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41905" cy="1829464"/>
            </a:xfrm>
            <a:custGeom>
              <a:avLst/>
              <a:gdLst/>
              <a:ahLst/>
              <a:cxnLst/>
              <a:rect l="l" t="t" r="r" b="b"/>
              <a:pathLst>
                <a:path w="941905" h="1829464">
                  <a:moveTo>
                    <a:pt x="0" y="0"/>
                  </a:moveTo>
                  <a:lnTo>
                    <a:pt x="941905" y="0"/>
                  </a:lnTo>
                  <a:lnTo>
                    <a:pt x="941905" y="1829464"/>
                  </a:lnTo>
                  <a:lnTo>
                    <a:pt x="0" y="1829464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941905" cy="1867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786306" y="8902065"/>
            <a:ext cx="1472994" cy="3561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02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0443304" y="2071379"/>
            <a:ext cx="6385893" cy="6170872"/>
            <a:chOff x="0" y="0"/>
            <a:chExt cx="989342" cy="95603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89342" cy="956030"/>
            </a:xfrm>
            <a:custGeom>
              <a:avLst/>
              <a:gdLst/>
              <a:ahLst/>
              <a:cxnLst/>
              <a:rect l="l" t="t" r="r" b="b"/>
              <a:pathLst>
                <a:path w="989342" h="956030">
                  <a:moveTo>
                    <a:pt x="0" y="0"/>
                  </a:moveTo>
                  <a:lnTo>
                    <a:pt x="989342" y="0"/>
                  </a:lnTo>
                  <a:lnTo>
                    <a:pt x="989342" y="956030"/>
                  </a:lnTo>
                  <a:lnTo>
                    <a:pt x="0" y="956030"/>
                  </a:lnTo>
                  <a:close/>
                </a:path>
              </a:pathLst>
            </a:custGeom>
            <a:blipFill>
              <a:blip r:embed="rId6"/>
              <a:stretch>
                <a:fillRect l="-22429" r="-22429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458803" y="2512016"/>
            <a:ext cx="8299541" cy="2516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WELCOME TO SMART DRINKS</a:t>
            </a:r>
          </a:p>
          <a:p>
            <a:pPr algn="l">
              <a:lnSpc>
                <a:spcPts val="6719"/>
              </a:lnSpc>
            </a:pPr>
            <a:endParaRPr lang="en-US" sz="4800" spc="96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  <a:p>
            <a:pPr marL="0" lvl="0" indent="0" algn="l">
              <a:lnSpc>
                <a:spcPts val="6719"/>
              </a:lnSpc>
            </a:pPr>
            <a:endParaRPr lang="en-US" sz="4800" spc="96">
              <a:solidFill>
                <a:srgbClr val="4B573E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458803" y="3510959"/>
            <a:ext cx="8299541" cy="221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WELCOME TO OUR SMART BEVERAGE MACHINE</a:t>
            </a:r>
          </a:p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Smart Hot Beverage Machine</a:t>
            </a:r>
          </a:p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This project automates the preparation of various hot drinks like coffee, cappuccino, and Nescafé with full customization and easy control through keypad and Web Pages.</a:t>
            </a: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10258409" y="5852415"/>
            <a:ext cx="4113586" cy="2115941"/>
            <a:chOff x="0" y="0"/>
            <a:chExt cx="1083414" cy="55728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083414" cy="557285"/>
            </a:xfrm>
            <a:custGeom>
              <a:avLst/>
              <a:gdLst/>
              <a:ahLst/>
              <a:cxnLst/>
              <a:rect l="l" t="t" r="r" b="b"/>
              <a:pathLst>
                <a:path w="1083414" h="557285">
                  <a:moveTo>
                    <a:pt x="0" y="0"/>
                  </a:moveTo>
                  <a:lnTo>
                    <a:pt x="1083414" y="0"/>
                  </a:lnTo>
                  <a:lnTo>
                    <a:pt x="1083414" y="557285"/>
                  </a:lnTo>
                  <a:lnTo>
                    <a:pt x="0" y="55728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1083414" cy="5953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0833289" y="6273933"/>
            <a:ext cx="2963826" cy="396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Our Values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697827" y="6781160"/>
            <a:ext cx="3234750" cy="1470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Smart design, user-friendly interface, and a touch of comfort.</a:t>
            </a:r>
          </a:p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2" name="Group 22"/>
          <p:cNvGrpSpPr/>
          <p:nvPr/>
        </p:nvGrpSpPr>
        <p:grpSpPr>
          <a:xfrm>
            <a:off x="5858606" y="5852415"/>
            <a:ext cx="4113586" cy="2115941"/>
            <a:chOff x="0" y="0"/>
            <a:chExt cx="1083414" cy="557285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083414" cy="557285"/>
            </a:xfrm>
            <a:custGeom>
              <a:avLst/>
              <a:gdLst/>
              <a:ahLst/>
              <a:cxnLst/>
              <a:rect l="l" t="t" r="r" b="b"/>
              <a:pathLst>
                <a:path w="1083414" h="557285">
                  <a:moveTo>
                    <a:pt x="0" y="0"/>
                  </a:moveTo>
                  <a:lnTo>
                    <a:pt x="1083414" y="0"/>
                  </a:lnTo>
                  <a:lnTo>
                    <a:pt x="1083414" y="557285"/>
                  </a:lnTo>
                  <a:lnTo>
                    <a:pt x="0" y="557285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1083414" cy="5953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6433486" y="6273933"/>
            <a:ext cx="2963826" cy="396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Our Mission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6252970" y="6872285"/>
            <a:ext cx="3324858" cy="1330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52"/>
              </a:lnSpc>
              <a:spcBef>
                <a:spcPct val="0"/>
              </a:spcBef>
            </a:pPr>
            <a:r>
              <a:rPr lang="en-US" sz="189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Blending technology and taste to craft perfect drinks, anytime.</a:t>
            </a:r>
          </a:p>
          <a:p>
            <a:pPr marL="0" lvl="0" indent="0" algn="ctr">
              <a:lnSpc>
                <a:spcPts val="2652"/>
              </a:lnSpc>
              <a:spcBef>
                <a:spcPct val="0"/>
              </a:spcBef>
            </a:pPr>
            <a:endParaRPr lang="en-US" sz="1894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7" name="Group 27"/>
          <p:cNvGrpSpPr/>
          <p:nvPr/>
        </p:nvGrpSpPr>
        <p:grpSpPr>
          <a:xfrm>
            <a:off x="1458803" y="5852415"/>
            <a:ext cx="4113586" cy="2115941"/>
            <a:chOff x="0" y="0"/>
            <a:chExt cx="1083414" cy="557285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083414" cy="557285"/>
            </a:xfrm>
            <a:custGeom>
              <a:avLst/>
              <a:gdLst/>
              <a:ahLst/>
              <a:cxnLst/>
              <a:rect l="l" t="t" r="r" b="b"/>
              <a:pathLst>
                <a:path w="1083414" h="557285">
                  <a:moveTo>
                    <a:pt x="0" y="0"/>
                  </a:moveTo>
                  <a:lnTo>
                    <a:pt x="1083414" y="0"/>
                  </a:lnTo>
                  <a:lnTo>
                    <a:pt x="1083414" y="557285"/>
                  </a:lnTo>
                  <a:lnTo>
                    <a:pt x="0" y="557285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1083414" cy="59538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2033683" y="6273933"/>
            <a:ext cx="2963826" cy="396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Our Vision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103634" y="6796631"/>
            <a:ext cx="3078697" cy="1286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81"/>
              </a:lnSpc>
            </a:pPr>
            <a:r>
              <a:rPr lang="en-US" sz="184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Delivering a high-quality, fully automated hot drink experience.</a:t>
            </a:r>
          </a:p>
          <a:p>
            <a:pPr marL="0" lvl="0" indent="0" algn="ctr">
              <a:lnSpc>
                <a:spcPts val="2581"/>
              </a:lnSpc>
              <a:spcBef>
                <a:spcPct val="0"/>
              </a:spcBef>
            </a:pPr>
            <a:endParaRPr lang="en-US" sz="1844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143000" y="1802759"/>
            <a:ext cx="7082426" cy="8493766"/>
            <a:chOff x="0" y="0"/>
            <a:chExt cx="1865330" cy="2237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237041"/>
            </a:xfrm>
            <a:custGeom>
              <a:avLst/>
              <a:gdLst/>
              <a:ahLst/>
              <a:cxnLst/>
              <a:rect l="l" t="t" r="r" b="b"/>
              <a:pathLst>
                <a:path w="1865330" h="2237041">
                  <a:moveTo>
                    <a:pt x="0" y="0"/>
                  </a:moveTo>
                  <a:lnTo>
                    <a:pt x="1865330" y="0"/>
                  </a:lnTo>
                  <a:lnTo>
                    <a:pt x="1865330" y="2237041"/>
                  </a:lnTo>
                  <a:lnTo>
                    <a:pt x="0" y="2237041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27514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5865852"/>
            <a:ext cx="18288000" cy="3662215"/>
            <a:chOff x="0" y="0"/>
            <a:chExt cx="4816593" cy="96453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816592" cy="964534"/>
            </a:xfrm>
            <a:custGeom>
              <a:avLst/>
              <a:gdLst/>
              <a:ahLst/>
              <a:cxnLst/>
              <a:rect l="l" t="t" r="r" b="b"/>
              <a:pathLst>
                <a:path w="4816592" h="964534">
                  <a:moveTo>
                    <a:pt x="0" y="0"/>
                  </a:moveTo>
                  <a:lnTo>
                    <a:pt x="4816592" y="0"/>
                  </a:lnTo>
                  <a:lnTo>
                    <a:pt x="4816592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816593" cy="10026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15095" y="4972839"/>
            <a:ext cx="3918598" cy="3992445"/>
            <a:chOff x="0" y="0"/>
            <a:chExt cx="1032059" cy="105150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32059" cy="1051508"/>
            </a:xfrm>
            <a:custGeom>
              <a:avLst/>
              <a:gdLst/>
              <a:ahLst/>
              <a:cxnLst/>
              <a:rect l="l" t="t" r="r" b="b"/>
              <a:pathLst>
                <a:path w="1032059" h="1051508">
                  <a:moveTo>
                    <a:pt x="0" y="0"/>
                  </a:moveTo>
                  <a:lnTo>
                    <a:pt x="1032059" y="0"/>
                  </a:lnTo>
                  <a:lnTo>
                    <a:pt x="1032059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032059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73036" y="5143500"/>
            <a:ext cx="3572569" cy="2886638"/>
            <a:chOff x="0" y="0"/>
            <a:chExt cx="1243780" cy="1004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43780" cy="1004975"/>
            </a:xfrm>
            <a:custGeom>
              <a:avLst/>
              <a:gdLst/>
              <a:ahLst/>
              <a:cxnLst/>
              <a:rect l="l" t="t" r="r" b="b"/>
              <a:pathLst>
                <a:path w="1243780" h="1004975">
                  <a:moveTo>
                    <a:pt x="0" y="0"/>
                  </a:moveTo>
                  <a:lnTo>
                    <a:pt x="1243780" y="0"/>
                  </a:lnTo>
                  <a:lnTo>
                    <a:pt x="1243780" y="1004975"/>
                  </a:lnTo>
                  <a:lnTo>
                    <a:pt x="0" y="1004975"/>
                  </a:lnTo>
                  <a:close/>
                </a:path>
              </a:pathLst>
            </a:custGeom>
            <a:blipFill>
              <a:blip r:embed="rId6"/>
              <a:stretch>
                <a:fillRect l="-22749" r="-22749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4280113" y="4972839"/>
            <a:ext cx="3832936" cy="3992445"/>
            <a:chOff x="0" y="0"/>
            <a:chExt cx="1009497" cy="10515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09497" cy="1051508"/>
            </a:xfrm>
            <a:custGeom>
              <a:avLst/>
              <a:gdLst/>
              <a:ahLst/>
              <a:cxnLst/>
              <a:rect l="l" t="t" r="r" b="b"/>
              <a:pathLst>
                <a:path w="1009497" h="1051508">
                  <a:moveTo>
                    <a:pt x="0" y="0"/>
                  </a:moveTo>
                  <a:lnTo>
                    <a:pt x="1009497" y="0"/>
                  </a:lnTo>
                  <a:lnTo>
                    <a:pt x="1009497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009497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463243" y="5029520"/>
            <a:ext cx="3571704" cy="2896163"/>
            <a:chOff x="0" y="0"/>
            <a:chExt cx="1243780" cy="100853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43780" cy="1008535"/>
            </a:xfrm>
            <a:custGeom>
              <a:avLst/>
              <a:gdLst/>
              <a:ahLst/>
              <a:cxnLst/>
              <a:rect l="l" t="t" r="r" b="b"/>
              <a:pathLst>
                <a:path w="1243780" h="1008535">
                  <a:moveTo>
                    <a:pt x="0" y="0"/>
                  </a:moveTo>
                  <a:lnTo>
                    <a:pt x="1243780" y="0"/>
                  </a:lnTo>
                  <a:lnTo>
                    <a:pt x="1243780" y="1008535"/>
                  </a:lnTo>
                  <a:lnTo>
                    <a:pt x="0" y="1008535"/>
                  </a:lnTo>
                  <a:close/>
                </a:path>
              </a:pathLst>
            </a:custGeom>
            <a:blipFill>
              <a:blip r:embed="rId7"/>
              <a:stretch>
                <a:fillRect l="-4996" r="-4996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8695588" y="5206310"/>
            <a:ext cx="2882646" cy="2153975"/>
            <a:chOff x="0" y="0"/>
            <a:chExt cx="1243780" cy="92937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243780" cy="929379"/>
            </a:xfrm>
            <a:custGeom>
              <a:avLst/>
              <a:gdLst/>
              <a:ahLst/>
              <a:cxnLst/>
              <a:rect l="l" t="t" r="r" b="b"/>
              <a:pathLst>
                <a:path w="1243780" h="929379">
                  <a:moveTo>
                    <a:pt x="0" y="0"/>
                  </a:moveTo>
                  <a:lnTo>
                    <a:pt x="1243780" y="0"/>
                  </a:lnTo>
                  <a:lnTo>
                    <a:pt x="1243780" y="929379"/>
                  </a:lnTo>
                  <a:lnTo>
                    <a:pt x="0" y="929379"/>
                  </a:lnTo>
                  <a:close/>
                </a:path>
              </a:pathLst>
            </a:custGeom>
            <a:blipFill>
              <a:blip r:embed="rId8"/>
              <a:stretch>
                <a:fillRect l="-21163" r="-21163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10328839" y="7821229"/>
            <a:ext cx="219184" cy="208910"/>
            <a:chOff x="0" y="0"/>
            <a:chExt cx="812800" cy="7747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548023" y="7821229"/>
            <a:ext cx="219184" cy="208910"/>
            <a:chOff x="0" y="0"/>
            <a:chExt cx="812800" cy="7747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0767207" y="7821229"/>
            <a:ext cx="219184" cy="208910"/>
            <a:chOff x="0" y="0"/>
            <a:chExt cx="812800" cy="7747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0986390" y="7821229"/>
            <a:ext cx="219184" cy="208910"/>
            <a:chOff x="0" y="0"/>
            <a:chExt cx="812800" cy="7747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1205574" y="7821229"/>
            <a:ext cx="219184" cy="208910"/>
            <a:chOff x="0" y="0"/>
            <a:chExt cx="812800" cy="7747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8265585" y="4972839"/>
            <a:ext cx="3609300" cy="3992445"/>
            <a:chOff x="0" y="0"/>
            <a:chExt cx="950598" cy="1051508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39" name="TextBox 39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8395389" y="5112865"/>
            <a:ext cx="3349692" cy="2886638"/>
            <a:chOff x="0" y="0"/>
            <a:chExt cx="1198963" cy="1033221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9"/>
              <a:stretch>
                <a:fillRect l="-8168" r="-8168"/>
              </a:stretch>
            </a:blipFill>
          </p:spPr>
        </p:sp>
      </p:grpSp>
      <p:grpSp>
        <p:nvGrpSpPr>
          <p:cNvPr id="42" name="Group 42"/>
          <p:cNvGrpSpPr/>
          <p:nvPr/>
        </p:nvGrpSpPr>
        <p:grpSpPr>
          <a:xfrm>
            <a:off x="13794436" y="7821229"/>
            <a:ext cx="219184" cy="208910"/>
            <a:chOff x="0" y="0"/>
            <a:chExt cx="812800" cy="7747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4013620" y="7821229"/>
            <a:ext cx="219184" cy="208910"/>
            <a:chOff x="0" y="0"/>
            <a:chExt cx="812800" cy="7747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4232804" y="7821229"/>
            <a:ext cx="219184" cy="208910"/>
            <a:chOff x="0" y="0"/>
            <a:chExt cx="812800" cy="7747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4451987" y="7821229"/>
            <a:ext cx="219184" cy="208910"/>
            <a:chOff x="0" y="0"/>
            <a:chExt cx="812800" cy="7747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3" name="TextBox 5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4671171" y="7821229"/>
            <a:ext cx="219184" cy="208910"/>
            <a:chOff x="0" y="0"/>
            <a:chExt cx="812800" cy="7747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6" name="TextBox 5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12802727" y="6897436"/>
            <a:ext cx="30793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Frozen Desserts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741687" y="7322185"/>
            <a:ext cx="320141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Cool, refreshing, sweet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12017760" y="4972839"/>
            <a:ext cx="3637875" cy="3992445"/>
            <a:chOff x="0" y="0"/>
            <a:chExt cx="958123" cy="1051508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958123" cy="1051508"/>
            </a:xfrm>
            <a:custGeom>
              <a:avLst/>
              <a:gdLst/>
              <a:ahLst/>
              <a:cxnLst/>
              <a:rect l="l" t="t" r="r" b="b"/>
              <a:pathLst>
                <a:path w="958123" h="1051508">
                  <a:moveTo>
                    <a:pt x="0" y="0"/>
                  </a:moveTo>
                  <a:lnTo>
                    <a:pt x="958123" y="0"/>
                  </a:lnTo>
                  <a:lnTo>
                    <a:pt x="958123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1" name="TextBox 61"/>
            <p:cNvSpPr txBox="1"/>
            <p:nvPr/>
          </p:nvSpPr>
          <p:spPr>
            <a:xfrm>
              <a:off x="0" y="-38100"/>
              <a:ext cx="958123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5798511" y="4939313"/>
            <a:ext cx="3742650" cy="3992445"/>
            <a:chOff x="0" y="0"/>
            <a:chExt cx="985719" cy="1051508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985719" cy="1051508"/>
            </a:xfrm>
            <a:custGeom>
              <a:avLst/>
              <a:gdLst/>
              <a:ahLst/>
              <a:cxnLst/>
              <a:rect l="l" t="t" r="r" b="b"/>
              <a:pathLst>
                <a:path w="985719" h="1051508">
                  <a:moveTo>
                    <a:pt x="0" y="0"/>
                  </a:moveTo>
                  <a:lnTo>
                    <a:pt x="985719" y="0"/>
                  </a:lnTo>
                  <a:lnTo>
                    <a:pt x="985719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4" name="TextBox 64"/>
            <p:cNvSpPr txBox="1"/>
            <p:nvPr/>
          </p:nvSpPr>
          <p:spPr>
            <a:xfrm>
              <a:off x="0" y="-38100"/>
              <a:ext cx="985719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2233524" y="5112865"/>
            <a:ext cx="3385242" cy="2917273"/>
            <a:chOff x="0" y="0"/>
            <a:chExt cx="1198963" cy="1033221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0"/>
              <a:stretch>
                <a:fillRect l="-13754" r="-13754"/>
              </a:stretch>
            </a:blipFill>
          </p:spPr>
        </p:sp>
      </p:grpSp>
      <p:grpSp>
        <p:nvGrpSpPr>
          <p:cNvPr id="67" name="Group 67"/>
          <p:cNvGrpSpPr/>
          <p:nvPr/>
        </p:nvGrpSpPr>
        <p:grpSpPr>
          <a:xfrm>
            <a:off x="15911436" y="4992470"/>
            <a:ext cx="3524950" cy="3037669"/>
            <a:chOff x="0" y="0"/>
            <a:chExt cx="1198963" cy="1033221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1"/>
              <a:stretch>
                <a:fillRect t="-8020" b="-8020"/>
              </a:stretch>
            </a:blipFill>
          </p:spPr>
        </p:sp>
      </p:grpSp>
      <p:sp>
        <p:nvSpPr>
          <p:cNvPr id="69" name="TextBox 69"/>
          <p:cNvSpPr txBox="1"/>
          <p:nvPr/>
        </p:nvSpPr>
        <p:spPr>
          <a:xfrm>
            <a:off x="713378" y="8356846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Arduino Mega 2560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2159320" y="2316690"/>
            <a:ext cx="6031214" cy="2189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38"/>
              </a:lnSpc>
            </a:pPr>
            <a:r>
              <a:rPr lang="en-US" sz="4170" spc="83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COMPONENTS AND MATERIALS USED IN OUR PROJECT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9144000" y="2415385"/>
            <a:ext cx="791646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Materials Used in Our Project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0496242" y="2965930"/>
            <a:ext cx="5446863" cy="2585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In this section, we present the main electronic, mechanical, and structural components that were carefully selected and integrated to build our smart beverage machine.</a:t>
            </a:r>
          </a:p>
          <a:p>
            <a:pPr algn="just">
              <a:lnSpc>
                <a:spcPts val="2940"/>
              </a:lnSpc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TextBox 73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12364359" y="8449238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Computer power supply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4652848" y="8356846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Esp32-WROOM-32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8597242" y="8449238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LCD and I2C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5882064" y="8333855"/>
            <a:ext cx="2542242" cy="597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27"/>
              </a:lnSpc>
              <a:spcBef>
                <a:spcPct val="0"/>
              </a:spcBef>
            </a:pPr>
            <a:r>
              <a:rPr lang="en-US" sz="1733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Temperature Sensor DS18B20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143000" y="1802759"/>
            <a:ext cx="7082426" cy="8493766"/>
            <a:chOff x="0" y="0"/>
            <a:chExt cx="1865330" cy="2237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237041"/>
            </a:xfrm>
            <a:custGeom>
              <a:avLst/>
              <a:gdLst/>
              <a:ahLst/>
              <a:cxnLst/>
              <a:rect l="l" t="t" r="r" b="b"/>
              <a:pathLst>
                <a:path w="1865330" h="2237041">
                  <a:moveTo>
                    <a:pt x="0" y="0"/>
                  </a:moveTo>
                  <a:lnTo>
                    <a:pt x="1865330" y="0"/>
                  </a:lnTo>
                  <a:lnTo>
                    <a:pt x="1865330" y="2237041"/>
                  </a:lnTo>
                  <a:lnTo>
                    <a:pt x="0" y="2237041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27514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5865852"/>
            <a:ext cx="18288000" cy="3662215"/>
            <a:chOff x="0" y="0"/>
            <a:chExt cx="4816593" cy="96453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816592" cy="964534"/>
            </a:xfrm>
            <a:custGeom>
              <a:avLst/>
              <a:gdLst/>
              <a:ahLst/>
              <a:cxnLst/>
              <a:rect l="l" t="t" r="r" b="b"/>
              <a:pathLst>
                <a:path w="4816592" h="964534">
                  <a:moveTo>
                    <a:pt x="0" y="0"/>
                  </a:moveTo>
                  <a:lnTo>
                    <a:pt x="4816592" y="0"/>
                  </a:lnTo>
                  <a:lnTo>
                    <a:pt x="4816592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816593" cy="10026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15095" y="4972839"/>
            <a:ext cx="3918598" cy="3992445"/>
            <a:chOff x="0" y="0"/>
            <a:chExt cx="1032059" cy="105150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32059" cy="1051508"/>
            </a:xfrm>
            <a:custGeom>
              <a:avLst/>
              <a:gdLst/>
              <a:ahLst/>
              <a:cxnLst/>
              <a:rect l="l" t="t" r="r" b="b"/>
              <a:pathLst>
                <a:path w="1032059" h="1051508">
                  <a:moveTo>
                    <a:pt x="0" y="0"/>
                  </a:moveTo>
                  <a:lnTo>
                    <a:pt x="1032059" y="0"/>
                  </a:lnTo>
                  <a:lnTo>
                    <a:pt x="1032059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032059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73036" y="5143500"/>
            <a:ext cx="3572569" cy="2886638"/>
            <a:chOff x="0" y="0"/>
            <a:chExt cx="1243780" cy="1004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43780" cy="1004975"/>
            </a:xfrm>
            <a:custGeom>
              <a:avLst/>
              <a:gdLst/>
              <a:ahLst/>
              <a:cxnLst/>
              <a:rect l="l" t="t" r="r" b="b"/>
              <a:pathLst>
                <a:path w="1243780" h="1004975">
                  <a:moveTo>
                    <a:pt x="0" y="0"/>
                  </a:moveTo>
                  <a:lnTo>
                    <a:pt x="1243780" y="0"/>
                  </a:lnTo>
                  <a:lnTo>
                    <a:pt x="1243780" y="1004975"/>
                  </a:lnTo>
                  <a:lnTo>
                    <a:pt x="0" y="1004975"/>
                  </a:lnTo>
                  <a:close/>
                </a:path>
              </a:pathLst>
            </a:custGeom>
            <a:blipFill>
              <a:blip r:embed="rId6"/>
              <a:stretch>
                <a:fillRect l="-9175" r="-9175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4316591" y="4939313"/>
            <a:ext cx="3796458" cy="3992445"/>
            <a:chOff x="0" y="0"/>
            <a:chExt cx="999890" cy="10515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99890" cy="1051508"/>
            </a:xfrm>
            <a:custGeom>
              <a:avLst/>
              <a:gdLst/>
              <a:ahLst/>
              <a:cxnLst/>
              <a:rect l="l" t="t" r="r" b="b"/>
              <a:pathLst>
                <a:path w="999890" h="1051508">
                  <a:moveTo>
                    <a:pt x="0" y="0"/>
                  </a:moveTo>
                  <a:lnTo>
                    <a:pt x="999890" y="0"/>
                  </a:lnTo>
                  <a:lnTo>
                    <a:pt x="999890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999890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463243" y="5029520"/>
            <a:ext cx="3571704" cy="2896163"/>
            <a:chOff x="0" y="0"/>
            <a:chExt cx="1243780" cy="100853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43780" cy="1008535"/>
            </a:xfrm>
            <a:custGeom>
              <a:avLst/>
              <a:gdLst/>
              <a:ahLst/>
              <a:cxnLst/>
              <a:rect l="l" t="t" r="r" b="b"/>
              <a:pathLst>
                <a:path w="1243780" h="1008535">
                  <a:moveTo>
                    <a:pt x="0" y="0"/>
                  </a:moveTo>
                  <a:lnTo>
                    <a:pt x="1243780" y="0"/>
                  </a:lnTo>
                  <a:lnTo>
                    <a:pt x="1243780" y="1008535"/>
                  </a:lnTo>
                  <a:lnTo>
                    <a:pt x="0" y="1008535"/>
                  </a:lnTo>
                  <a:close/>
                </a:path>
              </a:pathLst>
            </a:custGeom>
            <a:blipFill>
              <a:blip r:embed="rId7"/>
              <a:stretch>
                <a:fillRect t="-17711" b="-17711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8695588" y="5206310"/>
            <a:ext cx="2882646" cy="2153975"/>
            <a:chOff x="0" y="0"/>
            <a:chExt cx="1243780" cy="92937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243780" cy="929379"/>
            </a:xfrm>
            <a:custGeom>
              <a:avLst/>
              <a:gdLst/>
              <a:ahLst/>
              <a:cxnLst/>
              <a:rect l="l" t="t" r="r" b="b"/>
              <a:pathLst>
                <a:path w="1243780" h="929379">
                  <a:moveTo>
                    <a:pt x="0" y="0"/>
                  </a:moveTo>
                  <a:lnTo>
                    <a:pt x="1243780" y="0"/>
                  </a:lnTo>
                  <a:lnTo>
                    <a:pt x="1243780" y="929379"/>
                  </a:lnTo>
                  <a:lnTo>
                    <a:pt x="0" y="929379"/>
                  </a:lnTo>
                  <a:close/>
                </a:path>
              </a:pathLst>
            </a:custGeom>
            <a:blipFill>
              <a:blip r:embed="rId8"/>
              <a:stretch>
                <a:fillRect l="-21163" r="-21163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10328839" y="7821229"/>
            <a:ext cx="219184" cy="208910"/>
            <a:chOff x="0" y="0"/>
            <a:chExt cx="812800" cy="7747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548023" y="7821229"/>
            <a:ext cx="219184" cy="208910"/>
            <a:chOff x="0" y="0"/>
            <a:chExt cx="812800" cy="7747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0767207" y="7821229"/>
            <a:ext cx="219184" cy="208910"/>
            <a:chOff x="0" y="0"/>
            <a:chExt cx="812800" cy="7747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0986390" y="7821229"/>
            <a:ext cx="219184" cy="208910"/>
            <a:chOff x="0" y="0"/>
            <a:chExt cx="812800" cy="7747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1205574" y="7821229"/>
            <a:ext cx="219184" cy="208910"/>
            <a:chOff x="0" y="0"/>
            <a:chExt cx="812800" cy="7747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8265585" y="4972839"/>
            <a:ext cx="3609300" cy="3992445"/>
            <a:chOff x="0" y="0"/>
            <a:chExt cx="950598" cy="1051508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39" name="TextBox 39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8395389" y="5112865"/>
            <a:ext cx="3349692" cy="2886638"/>
            <a:chOff x="0" y="0"/>
            <a:chExt cx="1198963" cy="1033221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9"/>
              <a:stretch>
                <a:fillRect l="-9994" r="-9994"/>
              </a:stretch>
            </a:blipFill>
          </p:spPr>
        </p:sp>
      </p:grpSp>
      <p:grpSp>
        <p:nvGrpSpPr>
          <p:cNvPr id="42" name="Group 42"/>
          <p:cNvGrpSpPr/>
          <p:nvPr/>
        </p:nvGrpSpPr>
        <p:grpSpPr>
          <a:xfrm>
            <a:off x="13794436" y="7821229"/>
            <a:ext cx="219184" cy="208910"/>
            <a:chOff x="0" y="0"/>
            <a:chExt cx="812800" cy="7747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4013620" y="7821229"/>
            <a:ext cx="219184" cy="208910"/>
            <a:chOff x="0" y="0"/>
            <a:chExt cx="812800" cy="7747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4232804" y="7821229"/>
            <a:ext cx="219184" cy="208910"/>
            <a:chOff x="0" y="0"/>
            <a:chExt cx="812800" cy="7747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4451987" y="7821229"/>
            <a:ext cx="219184" cy="208910"/>
            <a:chOff x="0" y="0"/>
            <a:chExt cx="812800" cy="7747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3" name="TextBox 5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4671171" y="7821229"/>
            <a:ext cx="219184" cy="208910"/>
            <a:chOff x="0" y="0"/>
            <a:chExt cx="812800" cy="7747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6" name="TextBox 5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12802727" y="6897436"/>
            <a:ext cx="30793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Frozen Desserts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741687" y="7322185"/>
            <a:ext cx="320141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Cool, refreshing, sweet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12046335" y="4939313"/>
            <a:ext cx="3609300" cy="3992445"/>
            <a:chOff x="0" y="0"/>
            <a:chExt cx="950598" cy="1051508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1" name="TextBox 61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5836611" y="4926939"/>
            <a:ext cx="3609300" cy="4004820"/>
            <a:chOff x="0" y="0"/>
            <a:chExt cx="950598" cy="1054767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950598" cy="1054767"/>
            </a:xfrm>
            <a:custGeom>
              <a:avLst/>
              <a:gdLst/>
              <a:ahLst/>
              <a:cxnLst/>
              <a:rect l="l" t="t" r="r" b="b"/>
              <a:pathLst>
                <a:path w="950598" h="1054767">
                  <a:moveTo>
                    <a:pt x="0" y="0"/>
                  </a:moveTo>
                  <a:lnTo>
                    <a:pt x="950598" y="0"/>
                  </a:lnTo>
                  <a:lnTo>
                    <a:pt x="950598" y="1054767"/>
                  </a:lnTo>
                  <a:lnTo>
                    <a:pt x="0" y="10547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4" name="TextBox 64"/>
            <p:cNvSpPr txBox="1"/>
            <p:nvPr/>
          </p:nvSpPr>
          <p:spPr>
            <a:xfrm>
              <a:off x="0" y="-38100"/>
              <a:ext cx="950598" cy="10928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2233524" y="5112865"/>
            <a:ext cx="3385242" cy="2917273"/>
            <a:chOff x="0" y="0"/>
            <a:chExt cx="1198963" cy="1033221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0"/>
              <a:stretch>
                <a:fillRect l="-3057" r="-3057"/>
              </a:stretch>
            </a:blipFill>
          </p:spPr>
        </p:sp>
      </p:grpSp>
      <p:grpSp>
        <p:nvGrpSpPr>
          <p:cNvPr id="67" name="Group 67"/>
          <p:cNvGrpSpPr/>
          <p:nvPr/>
        </p:nvGrpSpPr>
        <p:grpSpPr>
          <a:xfrm>
            <a:off x="15882064" y="5112865"/>
            <a:ext cx="3095331" cy="2667440"/>
            <a:chOff x="0" y="0"/>
            <a:chExt cx="1198963" cy="1033221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1"/>
              <a:stretch>
                <a:fillRect t="-5897" b="-5897"/>
              </a:stretch>
            </a:blipFill>
          </p:spPr>
        </p:sp>
      </p:grpSp>
      <p:sp>
        <p:nvSpPr>
          <p:cNvPr id="69" name="TextBox 69"/>
          <p:cNvSpPr txBox="1"/>
          <p:nvPr/>
        </p:nvSpPr>
        <p:spPr>
          <a:xfrm>
            <a:off x="569164" y="8449172"/>
            <a:ext cx="3356902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Hall effect sensor module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4857332" y="8460083"/>
            <a:ext cx="3079338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NEMA 17 Stepper Motor</a:t>
            </a:r>
          </a:p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" name="TextBox 71"/>
          <p:cNvSpPr txBox="1"/>
          <p:nvPr/>
        </p:nvSpPr>
        <p:spPr>
          <a:xfrm>
            <a:off x="2174394" y="2247745"/>
            <a:ext cx="5218435" cy="222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963"/>
              </a:lnSpc>
            </a:pPr>
            <a:r>
              <a:rPr lang="en-US" sz="4259" spc="85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COMPONENTS AND MATERIALS USED IN OUR PROJECT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9144000" y="2415385"/>
            <a:ext cx="791646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Materials Used in Our Project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0496242" y="2965930"/>
            <a:ext cx="5446863" cy="2585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In this section, we present the main electronic, mechanical, and structural components that were carefully selected and integrated to build our smart beverage machine.</a:t>
            </a:r>
          </a:p>
          <a:p>
            <a:pPr algn="just">
              <a:lnSpc>
                <a:spcPts val="2940"/>
              </a:lnSpc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TextBox 7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12316079" y="8449238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5A Motor Driver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5943104" y="8449238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H-Bridge Driver 4.21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8498896" y="8460050"/>
            <a:ext cx="3079338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NEMA 23 Stepper Motor</a:t>
            </a:r>
          </a:p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143000" y="1802759"/>
            <a:ext cx="7082426" cy="8493766"/>
            <a:chOff x="0" y="0"/>
            <a:chExt cx="1865330" cy="2237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237041"/>
            </a:xfrm>
            <a:custGeom>
              <a:avLst/>
              <a:gdLst/>
              <a:ahLst/>
              <a:cxnLst/>
              <a:rect l="l" t="t" r="r" b="b"/>
              <a:pathLst>
                <a:path w="1865330" h="2237041">
                  <a:moveTo>
                    <a:pt x="0" y="0"/>
                  </a:moveTo>
                  <a:lnTo>
                    <a:pt x="1865330" y="0"/>
                  </a:lnTo>
                  <a:lnTo>
                    <a:pt x="1865330" y="2237041"/>
                  </a:lnTo>
                  <a:lnTo>
                    <a:pt x="0" y="2237041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27514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5865852"/>
            <a:ext cx="18288000" cy="3662215"/>
            <a:chOff x="0" y="0"/>
            <a:chExt cx="4816593" cy="96453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816592" cy="964534"/>
            </a:xfrm>
            <a:custGeom>
              <a:avLst/>
              <a:gdLst/>
              <a:ahLst/>
              <a:cxnLst/>
              <a:rect l="l" t="t" r="r" b="b"/>
              <a:pathLst>
                <a:path w="4816592" h="964534">
                  <a:moveTo>
                    <a:pt x="0" y="0"/>
                  </a:moveTo>
                  <a:lnTo>
                    <a:pt x="4816592" y="0"/>
                  </a:lnTo>
                  <a:lnTo>
                    <a:pt x="4816592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816593" cy="10026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15095" y="4972839"/>
            <a:ext cx="3918598" cy="3992445"/>
            <a:chOff x="0" y="0"/>
            <a:chExt cx="1032059" cy="105150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32059" cy="1051508"/>
            </a:xfrm>
            <a:custGeom>
              <a:avLst/>
              <a:gdLst/>
              <a:ahLst/>
              <a:cxnLst/>
              <a:rect l="l" t="t" r="r" b="b"/>
              <a:pathLst>
                <a:path w="1032059" h="1051508">
                  <a:moveTo>
                    <a:pt x="0" y="0"/>
                  </a:moveTo>
                  <a:lnTo>
                    <a:pt x="1032059" y="0"/>
                  </a:lnTo>
                  <a:lnTo>
                    <a:pt x="1032059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032059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73036" y="5143500"/>
            <a:ext cx="3572569" cy="2886638"/>
            <a:chOff x="0" y="0"/>
            <a:chExt cx="1243780" cy="1004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43780" cy="1004975"/>
            </a:xfrm>
            <a:custGeom>
              <a:avLst/>
              <a:gdLst/>
              <a:ahLst/>
              <a:cxnLst/>
              <a:rect l="l" t="t" r="r" b="b"/>
              <a:pathLst>
                <a:path w="1243780" h="1004975">
                  <a:moveTo>
                    <a:pt x="0" y="0"/>
                  </a:moveTo>
                  <a:lnTo>
                    <a:pt x="1243780" y="0"/>
                  </a:lnTo>
                  <a:lnTo>
                    <a:pt x="1243780" y="1004975"/>
                  </a:lnTo>
                  <a:lnTo>
                    <a:pt x="0" y="1004975"/>
                  </a:lnTo>
                  <a:close/>
                </a:path>
              </a:pathLst>
            </a:custGeom>
            <a:blipFill>
              <a:blip r:embed="rId6"/>
              <a:stretch>
                <a:fillRect l="-11286" r="-11286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4316591" y="4939313"/>
            <a:ext cx="3796458" cy="3992445"/>
            <a:chOff x="0" y="0"/>
            <a:chExt cx="999890" cy="10515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99890" cy="1051508"/>
            </a:xfrm>
            <a:custGeom>
              <a:avLst/>
              <a:gdLst/>
              <a:ahLst/>
              <a:cxnLst/>
              <a:rect l="l" t="t" r="r" b="b"/>
              <a:pathLst>
                <a:path w="999890" h="1051508">
                  <a:moveTo>
                    <a:pt x="0" y="0"/>
                  </a:moveTo>
                  <a:lnTo>
                    <a:pt x="999890" y="0"/>
                  </a:lnTo>
                  <a:lnTo>
                    <a:pt x="999890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999890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463243" y="5029520"/>
            <a:ext cx="3571704" cy="2896163"/>
            <a:chOff x="0" y="0"/>
            <a:chExt cx="1243780" cy="100853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43780" cy="1008535"/>
            </a:xfrm>
            <a:custGeom>
              <a:avLst/>
              <a:gdLst/>
              <a:ahLst/>
              <a:cxnLst/>
              <a:rect l="l" t="t" r="r" b="b"/>
              <a:pathLst>
                <a:path w="1243780" h="1008535">
                  <a:moveTo>
                    <a:pt x="0" y="0"/>
                  </a:moveTo>
                  <a:lnTo>
                    <a:pt x="1243780" y="0"/>
                  </a:lnTo>
                  <a:lnTo>
                    <a:pt x="1243780" y="1008535"/>
                  </a:lnTo>
                  <a:lnTo>
                    <a:pt x="0" y="1008535"/>
                  </a:lnTo>
                  <a:close/>
                </a:path>
              </a:pathLst>
            </a:custGeom>
            <a:blipFill>
              <a:blip r:embed="rId7"/>
              <a:stretch>
                <a:fillRect l="-16083" r="-16083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8695588" y="5206310"/>
            <a:ext cx="2882646" cy="2153975"/>
            <a:chOff x="0" y="0"/>
            <a:chExt cx="1243780" cy="92937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243780" cy="929379"/>
            </a:xfrm>
            <a:custGeom>
              <a:avLst/>
              <a:gdLst/>
              <a:ahLst/>
              <a:cxnLst/>
              <a:rect l="l" t="t" r="r" b="b"/>
              <a:pathLst>
                <a:path w="1243780" h="929379">
                  <a:moveTo>
                    <a:pt x="0" y="0"/>
                  </a:moveTo>
                  <a:lnTo>
                    <a:pt x="1243780" y="0"/>
                  </a:lnTo>
                  <a:lnTo>
                    <a:pt x="1243780" y="929379"/>
                  </a:lnTo>
                  <a:lnTo>
                    <a:pt x="0" y="929379"/>
                  </a:lnTo>
                  <a:close/>
                </a:path>
              </a:pathLst>
            </a:custGeom>
            <a:blipFill>
              <a:blip r:embed="rId8"/>
              <a:stretch>
                <a:fillRect l="-21163" r="-21163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10328839" y="7821229"/>
            <a:ext cx="219184" cy="208910"/>
            <a:chOff x="0" y="0"/>
            <a:chExt cx="812800" cy="7747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548023" y="7821229"/>
            <a:ext cx="219184" cy="208910"/>
            <a:chOff x="0" y="0"/>
            <a:chExt cx="812800" cy="7747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0767207" y="7821229"/>
            <a:ext cx="219184" cy="208910"/>
            <a:chOff x="0" y="0"/>
            <a:chExt cx="812800" cy="7747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0986390" y="7821229"/>
            <a:ext cx="219184" cy="208910"/>
            <a:chOff x="0" y="0"/>
            <a:chExt cx="812800" cy="7747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1205574" y="7821229"/>
            <a:ext cx="219184" cy="208910"/>
            <a:chOff x="0" y="0"/>
            <a:chExt cx="812800" cy="7747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8265585" y="4972839"/>
            <a:ext cx="3609300" cy="3992445"/>
            <a:chOff x="0" y="0"/>
            <a:chExt cx="950598" cy="1051508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39" name="TextBox 39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8395389" y="5112865"/>
            <a:ext cx="3349692" cy="2886638"/>
            <a:chOff x="0" y="0"/>
            <a:chExt cx="1198963" cy="1033221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9"/>
              <a:stretch>
                <a:fillRect t="-4926" b="-4926"/>
              </a:stretch>
            </a:blipFill>
          </p:spPr>
        </p:sp>
      </p:grpSp>
      <p:grpSp>
        <p:nvGrpSpPr>
          <p:cNvPr id="42" name="Group 42"/>
          <p:cNvGrpSpPr/>
          <p:nvPr/>
        </p:nvGrpSpPr>
        <p:grpSpPr>
          <a:xfrm>
            <a:off x="13794436" y="7821229"/>
            <a:ext cx="219184" cy="208910"/>
            <a:chOff x="0" y="0"/>
            <a:chExt cx="812800" cy="7747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4013620" y="7821229"/>
            <a:ext cx="219184" cy="208910"/>
            <a:chOff x="0" y="0"/>
            <a:chExt cx="812800" cy="7747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4232804" y="7821229"/>
            <a:ext cx="219184" cy="208910"/>
            <a:chOff x="0" y="0"/>
            <a:chExt cx="812800" cy="7747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4451987" y="7821229"/>
            <a:ext cx="219184" cy="208910"/>
            <a:chOff x="0" y="0"/>
            <a:chExt cx="812800" cy="7747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3" name="TextBox 53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14671171" y="7821229"/>
            <a:ext cx="219184" cy="208910"/>
            <a:chOff x="0" y="0"/>
            <a:chExt cx="812800" cy="7747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6" name="TextBox 56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12802727" y="6897436"/>
            <a:ext cx="30793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Frozen Desserts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741687" y="7322185"/>
            <a:ext cx="320141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Cool, refreshing, sweet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12046335" y="4939313"/>
            <a:ext cx="3609300" cy="3992445"/>
            <a:chOff x="0" y="0"/>
            <a:chExt cx="950598" cy="1051508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1" name="TextBox 61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5827086" y="4926939"/>
            <a:ext cx="3609300" cy="4004820"/>
            <a:chOff x="0" y="0"/>
            <a:chExt cx="950598" cy="1054767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950598" cy="1054767"/>
            </a:xfrm>
            <a:custGeom>
              <a:avLst/>
              <a:gdLst/>
              <a:ahLst/>
              <a:cxnLst/>
              <a:rect l="l" t="t" r="r" b="b"/>
              <a:pathLst>
                <a:path w="950598" h="1054767">
                  <a:moveTo>
                    <a:pt x="0" y="0"/>
                  </a:moveTo>
                  <a:lnTo>
                    <a:pt x="950598" y="0"/>
                  </a:lnTo>
                  <a:lnTo>
                    <a:pt x="950598" y="1054767"/>
                  </a:lnTo>
                  <a:lnTo>
                    <a:pt x="0" y="1054767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64" name="TextBox 64"/>
            <p:cNvSpPr txBox="1"/>
            <p:nvPr/>
          </p:nvSpPr>
          <p:spPr>
            <a:xfrm>
              <a:off x="0" y="-38100"/>
              <a:ext cx="950598" cy="10928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2233524" y="5112865"/>
            <a:ext cx="3385242" cy="2917273"/>
            <a:chOff x="0" y="0"/>
            <a:chExt cx="1198963" cy="1033221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0"/>
              <a:stretch>
                <a:fillRect l="-5854" r="-5854"/>
              </a:stretch>
            </a:blipFill>
          </p:spPr>
        </p:sp>
      </p:grpSp>
      <p:grpSp>
        <p:nvGrpSpPr>
          <p:cNvPr id="67" name="Group 67"/>
          <p:cNvGrpSpPr/>
          <p:nvPr/>
        </p:nvGrpSpPr>
        <p:grpSpPr>
          <a:xfrm>
            <a:off x="15911436" y="4992470"/>
            <a:ext cx="3524950" cy="3037669"/>
            <a:chOff x="0" y="0"/>
            <a:chExt cx="1198963" cy="1033221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11"/>
              <a:stretch>
                <a:fillRect t="-8020" b="-8020"/>
              </a:stretch>
            </a:blipFill>
          </p:spPr>
        </p:sp>
      </p:grpSp>
      <p:sp>
        <p:nvSpPr>
          <p:cNvPr id="69" name="TextBox 69"/>
          <p:cNvSpPr txBox="1"/>
          <p:nvPr/>
        </p:nvSpPr>
        <p:spPr>
          <a:xfrm>
            <a:off x="866267" y="8301048"/>
            <a:ext cx="3079338" cy="3561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Soft, sweet, layered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4857332" y="8460083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Crunchy, savory, sweet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2405936" y="2285648"/>
            <a:ext cx="5103245" cy="2186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31"/>
              </a:lnSpc>
            </a:pPr>
            <a:r>
              <a:rPr lang="en-US" sz="4165" spc="83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COMPONENTS AND MATERIALS USED IN OUR PROJECT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9144000" y="2415385"/>
            <a:ext cx="791646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Materials Used in Our Project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0496242" y="2965930"/>
            <a:ext cx="5446863" cy="2585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In this section, we present the main electronic, mechanical, and structural components that were carefully selected and integrated to build our smart beverage machine.</a:t>
            </a:r>
          </a:p>
          <a:p>
            <a:pPr algn="just">
              <a:lnSpc>
                <a:spcPts val="2940"/>
              </a:lnSpc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TextBox 7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8773454" y="8273448"/>
            <a:ext cx="2726913" cy="65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03"/>
              </a:lnSpc>
              <a:spcBef>
                <a:spcPct val="0"/>
              </a:spcBef>
            </a:pPr>
            <a:r>
              <a:rPr lang="en-US" sz="1859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Mini Water Pump (DC Diaphragm Pump)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2532110" y="8486968"/>
            <a:ext cx="2726913" cy="329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03"/>
              </a:lnSpc>
              <a:spcBef>
                <a:spcPct val="0"/>
              </a:spcBef>
            </a:pPr>
            <a:r>
              <a:rPr lang="en-US" sz="1859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Intercom Wires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5630498" y="8510760"/>
            <a:ext cx="2681006" cy="305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59"/>
              </a:lnSpc>
              <a:spcBef>
                <a:spcPct val="0"/>
              </a:spcBef>
            </a:pPr>
            <a:r>
              <a:rPr lang="en-US" sz="1828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  Arduino Wires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143000" y="1802759"/>
            <a:ext cx="7082426" cy="8493766"/>
            <a:chOff x="0" y="0"/>
            <a:chExt cx="1865330" cy="2237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237041"/>
            </a:xfrm>
            <a:custGeom>
              <a:avLst/>
              <a:gdLst/>
              <a:ahLst/>
              <a:cxnLst/>
              <a:rect l="l" t="t" r="r" b="b"/>
              <a:pathLst>
                <a:path w="1865330" h="2237041">
                  <a:moveTo>
                    <a:pt x="0" y="0"/>
                  </a:moveTo>
                  <a:lnTo>
                    <a:pt x="1865330" y="0"/>
                  </a:lnTo>
                  <a:lnTo>
                    <a:pt x="1865330" y="2237041"/>
                  </a:lnTo>
                  <a:lnTo>
                    <a:pt x="0" y="2237041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27514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5865852"/>
            <a:ext cx="18288000" cy="3662215"/>
            <a:chOff x="0" y="0"/>
            <a:chExt cx="4816593" cy="96453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816592" cy="964534"/>
            </a:xfrm>
            <a:custGeom>
              <a:avLst/>
              <a:gdLst/>
              <a:ahLst/>
              <a:cxnLst/>
              <a:rect l="l" t="t" r="r" b="b"/>
              <a:pathLst>
                <a:path w="4816592" h="964534">
                  <a:moveTo>
                    <a:pt x="0" y="0"/>
                  </a:moveTo>
                  <a:lnTo>
                    <a:pt x="4816592" y="0"/>
                  </a:lnTo>
                  <a:lnTo>
                    <a:pt x="4816592" y="964534"/>
                  </a:lnTo>
                  <a:lnTo>
                    <a:pt x="0" y="964534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816593" cy="10026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283795" y="5086244"/>
            <a:ext cx="3918598" cy="3992445"/>
            <a:chOff x="0" y="0"/>
            <a:chExt cx="1032059" cy="105150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32059" cy="1051508"/>
            </a:xfrm>
            <a:custGeom>
              <a:avLst/>
              <a:gdLst/>
              <a:ahLst/>
              <a:cxnLst/>
              <a:rect l="l" t="t" r="r" b="b"/>
              <a:pathLst>
                <a:path w="1032059" h="1051508">
                  <a:moveTo>
                    <a:pt x="0" y="0"/>
                  </a:moveTo>
                  <a:lnTo>
                    <a:pt x="1032059" y="0"/>
                  </a:lnTo>
                  <a:lnTo>
                    <a:pt x="1032059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032059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493252" y="5232931"/>
            <a:ext cx="3572569" cy="2886638"/>
            <a:chOff x="0" y="0"/>
            <a:chExt cx="1243780" cy="1004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43780" cy="1004975"/>
            </a:xfrm>
            <a:custGeom>
              <a:avLst/>
              <a:gdLst/>
              <a:ahLst/>
              <a:cxnLst/>
              <a:rect l="l" t="t" r="r" b="b"/>
              <a:pathLst>
                <a:path w="1243780" h="1004975">
                  <a:moveTo>
                    <a:pt x="0" y="0"/>
                  </a:moveTo>
                  <a:lnTo>
                    <a:pt x="1243780" y="0"/>
                  </a:lnTo>
                  <a:lnTo>
                    <a:pt x="1243780" y="1004975"/>
                  </a:lnTo>
                  <a:lnTo>
                    <a:pt x="0" y="1004975"/>
                  </a:lnTo>
                  <a:close/>
                </a:path>
              </a:pathLst>
            </a:custGeom>
            <a:blipFill>
              <a:blip r:embed="rId6"/>
              <a:stretch>
                <a:fillRect t="-11881" b="-11881"/>
              </a:stretch>
            </a:blipFill>
          </p:spPr>
        </p:sp>
      </p:grpSp>
      <p:grpSp>
        <p:nvGrpSpPr>
          <p:cNvPr id="15" name="Group 15"/>
          <p:cNvGrpSpPr/>
          <p:nvPr/>
        </p:nvGrpSpPr>
        <p:grpSpPr>
          <a:xfrm>
            <a:off x="5656371" y="5143500"/>
            <a:ext cx="3796458" cy="3992445"/>
            <a:chOff x="0" y="0"/>
            <a:chExt cx="999890" cy="10515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99890" cy="1051508"/>
            </a:xfrm>
            <a:custGeom>
              <a:avLst/>
              <a:gdLst/>
              <a:ahLst/>
              <a:cxnLst/>
              <a:rect l="l" t="t" r="r" b="b"/>
              <a:pathLst>
                <a:path w="999890" h="1051508">
                  <a:moveTo>
                    <a:pt x="0" y="0"/>
                  </a:moveTo>
                  <a:lnTo>
                    <a:pt x="999890" y="0"/>
                  </a:lnTo>
                  <a:lnTo>
                    <a:pt x="999890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999890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814450" y="5223406"/>
            <a:ext cx="3571704" cy="2896163"/>
            <a:chOff x="0" y="0"/>
            <a:chExt cx="1243780" cy="100853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43780" cy="1008535"/>
            </a:xfrm>
            <a:custGeom>
              <a:avLst/>
              <a:gdLst/>
              <a:ahLst/>
              <a:cxnLst/>
              <a:rect l="l" t="t" r="r" b="b"/>
              <a:pathLst>
                <a:path w="1243780" h="1008535">
                  <a:moveTo>
                    <a:pt x="0" y="0"/>
                  </a:moveTo>
                  <a:lnTo>
                    <a:pt x="1243780" y="0"/>
                  </a:lnTo>
                  <a:lnTo>
                    <a:pt x="1243780" y="1008535"/>
                  </a:lnTo>
                  <a:lnTo>
                    <a:pt x="0" y="1008535"/>
                  </a:lnTo>
                  <a:close/>
                </a:path>
              </a:pathLst>
            </a:custGeom>
            <a:blipFill>
              <a:blip r:embed="rId7"/>
              <a:stretch>
                <a:fillRect t="-11662" b="-11662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10328839" y="7821229"/>
            <a:ext cx="219184" cy="208910"/>
            <a:chOff x="0" y="0"/>
            <a:chExt cx="812800" cy="7747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0548023" y="7821229"/>
            <a:ext cx="219184" cy="208910"/>
            <a:chOff x="0" y="0"/>
            <a:chExt cx="812800" cy="7747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0767207" y="7821229"/>
            <a:ext cx="219184" cy="208910"/>
            <a:chOff x="0" y="0"/>
            <a:chExt cx="812800" cy="7747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0986390" y="7821229"/>
            <a:ext cx="219184" cy="208910"/>
            <a:chOff x="0" y="0"/>
            <a:chExt cx="812800" cy="7747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1205574" y="7821229"/>
            <a:ext cx="219184" cy="208910"/>
            <a:chOff x="0" y="0"/>
            <a:chExt cx="812800" cy="7747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9871929" y="5112865"/>
            <a:ext cx="3609300" cy="3992445"/>
            <a:chOff x="0" y="0"/>
            <a:chExt cx="950598" cy="1051508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0038564" y="5206310"/>
            <a:ext cx="3380583" cy="2913259"/>
            <a:chOff x="0" y="0"/>
            <a:chExt cx="1198963" cy="1033221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8"/>
              <a:stretch>
                <a:fillRect t="-8020" b="-8020"/>
              </a:stretch>
            </a:blipFill>
          </p:spPr>
        </p:sp>
      </p:grpSp>
      <p:grpSp>
        <p:nvGrpSpPr>
          <p:cNvPr id="40" name="Group 40"/>
          <p:cNvGrpSpPr/>
          <p:nvPr/>
        </p:nvGrpSpPr>
        <p:grpSpPr>
          <a:xfrm>
            <a:off x="13794436" y="7821229"/>
            <a:ext cx="219184" cy="208910"/>
            <a:chOff x="0" y="0"/>
            <a:chExt cx="812800" cy="7747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2" name="TextBox 42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14013620" y="7821229"/>
            <a:ext cx="219184" cy="208910"/>
            <a:chOff x="0" y="0"/>
            <a:chExt cx="812800" cy="7747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5" name="TextBox 45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4232804" y="7821229"/>
            <a:ext cx="219184" cy="208910"/>
            <a:chOff x="0" y="0"/>
            <a:chExt cx="812800" cy="7747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48" name="TextBox 48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4451987" y="7821229"/>
            <a:ext cx="219184" cy="208910"/>
            <a:chOff x="0" y="0"/>
            <a:chExt cx="812800" cy="7747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1" name="TextBox 51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4671171" y="7821229"/>
            <a:ext cx="219184" cy="208910"/>
            <a:chOff x="0" y="0"/>
            <a:chExt cx="812800" cy="7747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54" name="TextBox 54"/>
            <p:cNvSpPr txBox="1"/>
            <p:nvPr/>
          </p:nvSpPr>
          <p:spPr>
            <a:xfrm>
              <a:off x="228600" y="228600"/>
              <a:ext cx="355600" cy="381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13904028" y="5086244"/>
            <a:ext cx="3609300" cy="3992445"/>
            <a:chOff x="0" y="0"/>
            <a:chExt cx="950598" cy="1051508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950598" cy="1051508"/>
            </a:xfrm>
            <a:custGeom>
              <a:avLst/>
              <a:gdLst/>
              <a:ahLst/>
              <a:cxnLst/>
              <a:rect l="l" t="t" r="r" b="b"/>
              <a:pathLst>
                <a:path w="950598" h="1051508">
                  <a:moveTo>
                    <a:pt x="0" y="0"/>
                  </a:moveTo>
                  <a:lnTo>
                    <a:pt x="950598" y="0"/>
                  </a:lnTo>
                  <a:lnTo>
                    <a:pt x="950598" y="1051508"/>
                  </a:lnTo>
                  <a:lnTo>
                    <a:pt x="0" y="105150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57" name="TextBox 57"/>
            <p:cNvSpPr txBox="1"/>
            <p:nvPr/>
          </p:nvSpPr>
          <p:spPr>
            <a:xfrm>
              <a:off x="0" y="-38100"/>
              <a:ext cx="950598" cy="108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r>
                <a:rPr lang="en-US" sz="210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Crunchy, savory, sweet</a:t>
              </a:r>
            </a:p>
            <a:p>
              <a:pPr algn="ctr">
                <a:lnSpc>
                  <a:spcPts val="2940"/>
                </a:lnSpc>
              </a:pPr>
              <a:endPara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14051720" y="5170015"/>
            <a:ext cx="3385242" cy="2917273"/>
            <a:chOff x="0" y="0"/>
            <a:chExt cx="1198963" cy="1033221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1198963" cy="1033221"/>
            </a:xfrm>
            <a:custGeom>
              <a:avLst/>
              <a:gdLst/>
              <a:ahLst/>
              <a:cxnLst/>
              <a:rect l="l" t="t" r="r" b="b"/>
              <a:pathLst>
                <a:path w="1198963" h="1033221">
                  <a:moveTo>
                    <a:pt x="0" y="0"/>
                  </a:moveTo>
                  <a:lnTo>
                    <a:pt x="1198963" y="0"/>
                  </a:lnTo>
                  <a:lnTo>
                    <a:pt x="1198963" y="1033221"/>
                  </a:lnTo>
                  <a:lnTo>
                    <a:pt x="0" y="1033221"/>
                  </a:lnTo>
                  <a:close/>
                </a:path>
              </a:pathLst>
            </a:custGeom>
            <a:blipFill>
              <a:blip r:embed="rId9"/>
              <a:stretch>
                <a:fillRect l="-29713" r="-29713"/>
              </a:stretch>
            </a:blipFill>
          </p:spPr>
        </p:sp>
      </p:grpSp>
      <p:sp>
        <p:nvSpPr>
          <p:cNvPr id="60" name="TextBox 60"/>
          <p:cNvSpPr txBox="1"/>
          <p:nvPr/>
        </p:nvSpPr>
        <p:spPr>
          <a:xfrm>
            <a:off x="1805846" y="8460149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Ball Bearing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5838888" y="8460149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Metal Rod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2333561" y="2497168"/>
            <a:ext cx="5103245" cy="2186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31"/>
              </a:lnSpc>
            </a:pPr>
            <a:r>
              <a:rPr lang="en-US" sz="4165" spc="83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COMPONENTS AND MATERIALS USED IN OUR PROJECT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9144000" y="2415385"/>
            <a:ext cx="791646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64341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Components and Materials Used in Our Project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10496242" y="2965930"/>
            <a:ext cx="5446863" cy="2585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40"/>
              </a:lnSpc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In this section, we present the main electronic, mechanical, and structural components that were carefully selected and integrated to build our smart beverage machine.</a:t>
            </a:r>
          </a:p>
          <a:p>
            <a:pPr algn="just">
              <a:lnSpc>
                <a:spcPts val="2940"/>
              </a:lnSpc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just">
              <a:lnSpc>
                <a:spcPts val="2940"/>
              </a:lnSpc>
              <a:spcBef>
                <a:spcPct val="0"/>
              </a:spcBef>
            </a:pPr>
            <a:endParaRPr lang="en-US" sz="2100">
              <a:solidFill>
                <a:srgbClr val="73737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TextBox 65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0189187" y="8619150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Caster Wheels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4119404" y="8619216"/>
            <a:ext cx="3079338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Gears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96069" y="2909581"/>
            <a:ext cx="3699772" cy="3529829"/>
            <a:chOff x="0" y="0"/>
            <a:chExt cx="573191" cy="54686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73191" cy="546863"/>
            </a:xfrm>
            <a:custGeom>
              <a:avLst/>
              <a:gdLst/>
              <a:ahLst/>
              <a:cxnLst/>
              <a:rect l="l" t="t" r="r" b="b"/>
              <a:pathLst>
                <a:path w="573191" h="546863">
                  <a:moveTo>
                    <a:pt x="0" y="0"/>
                  </a:moveTo>
                  <a:lnTo>
                    <a:pt x="573191" y="0"/>
                  </a:lnTo>
                  <a:lnTo>
                    <a:pt x="573191" y="546863"/>
                  </a:lnTo>
                  <a:lnTo>
                    <a:pt x="0" y="546863"/>
                  </a:lnTo>
                  <a:close/>
                </a:path>
              </a:pathLst>
            </a:custGeom>
            <a:blipFill>
              <a:blip r:embed="rId6"/>
              <a:stretch>
                <a:fillRect t="-32919" b="-32919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46460" y="6591810"/>
            <a:ext cx="3699772" cy="1978427"/>
            <a:chOff x="0" y="0"/>
            <a:chExt cx="974425" cy="52106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974426" cy="521067"/>
            </a:xfrm>
            <a:custGeom>
              <a:avLst/>
              <a:gdLst/>
              <a:ahLst/>
              <a:cxnLst/>
              <a:rect l="l" t="t" r="r" b="b"/>
              <a:pathLst>
                <a:path w="974426" h="521067">
                  <a:moveTo>
                    <a:pt x="0" y="0"/>
                  </a:moveTo>
                  <a:lnTo>
                    <a:pt x="974426" y="0"/>
                  </a:lnTo>
                  <a:lnTo>
                    <a:pt x="974426" y="521067"/>
                  </a:lnTo>
                  <a:lnTo>
                    <a:pt x="0" y="521067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974425" cy="559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96240" y="8220759"/>
            <a:ext cx="2400212" cy="667547"/>
            <a:chOff x="0" y="0"/>
            <a:chExt cx="632155" cy="17581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094298" y="3498024"/>
            <a:ext cx="3632888" cy="3713882"/>
            <a:chOff x="0" y="0"/>
            <a:chExt cx="562829" cy="57537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62830" cy="575377"/>
            </a:xfrm>
            <a:custGeom>
              <a:avLst/>
              <a:gdLst/>
              <a:ahLst/>
              <a:cxnLst/>
              <a:rect l="l" t="t" r="r" b="b"/>
              <a:pathLst>
                <a:path w="562830" h="575377">
                  <a:moveTo>
                    <a:pt x="0" y="0"/>
                  </a:moveTo>
                  <a:lnTo>
                    <a:pt x="562830" y="0"/>
                  </a:lnTo>
                  <a:lnTo>
                    <a:pt x="562830" y="575377"/>
                  </a:lnTo>
                  <a:lnTo>
                    <a:pt x="0" y="575377"/>
                  </a:lnTo>
                  <a:close/>
                </a:path>
              </a:pathLst>
            </a:custGeom>
            <a:blipFill>
              <a:blip r:embed="rId7"/>
              <a:stretch>
                <a:fillRect t="-7175" b="-7175"/>
              </a:stretch>
            </a:blipFill>
          </p:spPr>
        </p:sp>
      </p:grpSp>
      <p:grpSp>
        <p:nvGrpSpPr>
          <p:cNvPr id="14" name="Group 14"/>
          <p:cNvGrpSpPr/>
          <p:nvPr/>
        </p:nvGrpSpPr>
        <p:grpSpPr>
          <a:xfrm>
            <a:off x="4094298" y="7409303"/>
            <a:ext cx="3699772" cy="2330528"/>
            <a:chOff x="0" y="0"/>
            <a:chExt cx="974425" cy="61380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744078" y="9390354"/>
            <a:ext cx="2400212" cy="667547"/>
            <a:chOff x="0" y="0"/>
            <a:chExt cx="632155" cy="17581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018893" y="2909581"/>
            <a:ext cx="3615601" cy="3679776"/>
            <a:chOff x="0" y="0"/>
            <a:chExt cx="560151" cy="57009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560151" cy="570094"/>
            </a:xfrm>
            <a:custGeom>
              <a:avLst/>
              <a:gdLst/>
              <a:ahLst/>
              <a:cxnLst/>
              <a:rect l="l" t="t" r="r" b="b"/>
              <a:pathLst>
                <a:path w="560151" h="570094">
                  <a:moveTo>
                    <a:pt x="0" y="0"/>
                  </a:moveTo>
                  <a:lnTo>
                    <a:pt x="560151" y="0"/>
                  </a:lnTo>
                  <a:lnTo>
                    <a:pt x="560151" y="570094"/>
                  </a:lnTo>
                  <a:lnTo>
                    <a:pt x="0" y="570094"/>
                  </a:lnTo>
                  <a:close/>
                </a:path>
              </a:pathLst>
            </a:custGeom>
            <a:blipFill>
              <a:blip r:embed="rId8"/>
              <a:stretch>
                <a:fillRect t="-22515" b="-22515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7976808" y="6741757"/>
            <a:ext cx="3699772" cy="2330528"/>
            <a:chOff x="0" y="0"/>
            <a:chExt cx="974425" cy="613802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64341E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626588" y="8722807"/>
            <a:ext cx="2400212" cy="667547"/>
            <a:chOff x="0" y="0"/>
            <a:chExt cx="632155" cy="175815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1905179" y="3513828"/>
            <a:ext cx="3433072" cy="3713882"/>
            <a:chOff x="0" y="0"/>
            <a:chExt cx="531873" cy="575377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531873" cy="575377"/>
            </a:xfrm>
            <a:custGeom>
              <a:avLst/>
              <a:gdLst/>
              <a:ahLst/>
              <a:cxnLst/>
              <a:rect l="l" t="t" r="r" b="b"/>
              <a:pathLst>
                <a:path w="531873" h="575377">
                  <a:moveTo>
                    <a:pt x="0" y="0"/>
                  </a:moveTo>
                  <a:lnTo>
                    <a:pt x="531873" y="0"/>
                  </a:lnTo>
                  <a:lnTo>
                    <a:pt x="531873" y="575377"/>
                  </a:lnTo>
                  <a:lnTo>
                    <a:pt x="0" y="575377"/>
                  </a:lnTo>
                  <a:close/>
                </a:path>
              </a:pathLst>
            </a:custGeom>
            <a:blipFill>
              <a:blip r:embed="rId9"/>
              <a:stretch>
                <a:fillRect t="-15266" b="-15266"/>
              </a:stretch>
            </a:blipFill>
          </p:spPr>
        </p:sp>
      </p:grpSp>
      <p:grpSp>
        <p:nvGrpSpPr>
          <p:cNvPr id="30" name="Group 30"/>
          <p:cNvGrpSpPr/>
          <p:nvPr/>
        </p:nvGrpSpPr>
        <p:grpSpPr>
          <a:xfrm>
            <a:off x="11857554" y="7394244"/>
            <a:ext cx="3699772" cy="2330528"/>
            <a:chOff x="0" y="0"/>
            <a:chExt cx="974425" cy="613802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2516859" y="9390999"/>
            <a:ext cx="2400212" cy="667547"/>
            <a:chOff x="0" y="0"/>
            <a:chExt cx="632155" cy="17581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35" name="TextBox 35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5538276" y="2909581"/>
            <a:ext cx="3699772" cy="3708899"/>
            <a:chOff x="0" y="0"/>
            <a:chExt cx="573191" cy="574605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73191" cy="574605"/>
            </a:xfrm>
            <a:custGeom>
              <a:avLst/>
              <a:gdLst/>
              <a:ahLst/>
              <a:cxnLst/>
              <a:rect l="l" t="t" r="r" b="b"/>
              <a:pathLst>
                <a:path w="573191" h="574605">
                  <a:moveTo>
                    <a:pt x="0" y="0"/>
                  </a:moveTo>
                  <a:lnTo>
                    <a:pt x="573191" y="0"/>
                  </a:lnTo>
                  <a:lnTo>
                    <a:pt x="573191" y="574605"/>
                  </a:lnTo>
                  <a:lnTo>
                    <a:pt x="0" y="574605"/>
                  </a:lnTo>
                  <a:close/>
                </a:path>
              </a:pathLst>
            </a:custGeom>
            <a:blipFill>
              <a:blip r:embed="rId10"/>
              <a:stretch>
                <a:fillRect t="-49389" b="-49389"/>
              </a:stretch>
            </a:blipFill>
          </p:spPr>
        </p:sp>
      </p:grpSp>
      <p:grpSp>
        <p:nvGrpSpPr>
          <p:cNvPr id="38" name="Group 38"/>
          <p:cNvGrpSpPr/>
          <p:nvPr/>
        </p:nvGrpSpPr>
        <p:grpSpPr>
          <a:xfrm>
            <a:off x="15719251" y="6786187"/>
            <a:ext cx="3699772" cy="2330528"/>
            <a:chOff x="0" y="0"/>
            <a:chExt cx="974425" cy="613802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974426" cy="613802"/>
            </a:xfrm>
            <a:custGeom>
              <a:avLst/>
              <a:gdLst/>
              <a:ahLst/>
              <a:cxnLst/>
              <a:rect l="l" t="t" r="r" b="b"/>
              <a:pathLst>
                <a:path w="974426" h="613802">
                  <a:moveTo>
                    <a:pt x="0" y="0"/>
                  </a:moveTo>
                  <a:lnTo>
                    <a:pt x="974426" y="0"/>
                  </a:lnTo>
                  <a:lnTo>
                    <a:pt x="974426" y="613802"/>
                  </a:lnTo>
                  <a:lnTo>
                    <a:pt x="0" y="613802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0" name="TextBox 40"/>
            <p:cNvSpPr txBox="1"/>
            <p:nvPr/>
          </p:nvSpPr>
          <p:spPr>
            <a:xfrm>
              <a:off x="0" y="-38100"/>
              <a:ext cx="974425" cy="6519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6291704" y="8782942"/>
            <a:ext cx="2400212" cy="667547"/>
            <a:chOff x="0" y="0"/>
            <a:chExt cx="632155" cy="175815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43" name="TextBox 43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System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4744078" y="1603565"/>
            <a:ext cx="9001754" cy="821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719"/>
              </a:lnSpc>
            </a:pPr>
            <a:r>
              <a:rPr lang="en-US" sz="4800" spc="96">
                <a:solidFill>
                  <a:srgbClr val="4B573E"/>
                </a:solidFill>
                <a:latin typeface="Anton"/>
                <a:ea typeface="Anton"/>
                <a:cs typeface="Anton"/>
                <a:sym typeface="Anton"/>
              </a:rPr>
              <a:t>SYSTEM STRUCTURE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94879" y="7015585"/>
            <a:ext cx="3242219" cy="719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4"/>
              </a:lnSpc>
              <a:spcBef>
                <a:spcPct val="0"/>
              </a:spcBef>
            </a:pPr>
            <a:r>
              <a:rPr lang="en-US" sz="2103" b="1" spc="94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Selecting Drink Options using Keypad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899888" y="8337362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1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152795" y="7929692"/>
            <a:ext cx="38335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Cup Dispensing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847726" y="9506957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2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8018893" y="7338563"/>
            <a:ext cx="3718822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Ingredient Dispensing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8730236" y="8839410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3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11838504" y="7979222"/>
            <a:ext cx="3699772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Liquid Dispensing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620507" y="9507602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4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5305297" y="7405346"/>
            <a:ext cx="383353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Blending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6291704" y="8899545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5157743" y="2187478"/>
            <a:ext cx="7082426" cy="8173399"/>
            <a:chOff x="0" y="0"/>
            <a:chExt cx="1865330" cy="21526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152665"/>
            </a:xfrm>
            <a:custGeom>
              <a:avLst/>
              <a:gdLst/>
              <a:ahLst/>
              <a:cxnLst/>
              <a:rect l="l" t="t" r="r" b="b"/>
              <a:pathLst>
                <a:path w="1865330" h="2152665">
                  <a:moveTo>
                    <a:pt x="0" y="0"/>
                  </a:moveTo>
                  <a:lnTo>
                    <a:pt x="1865330" y="0"/>
                  </a:lnTo>
                  <a:lnTo>
                    <a:pt x="1865330" y="2152665"/>
                  </a:lnTo>
                  <a:lnTo>
                    <a:pt x="0" y="215266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1907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029832" y="3509838"/>
            <a:ext cx="3699772" cy="3529829"/>
            <a:chOff x="0" y="0"/>
            <a:chExt cx="573191" cy="54686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73191" cy="546863"/>
            </a:xfrm>
            <a:custGeom>
              <a:avLst/>
              <a:gdLst/>
              <a:ahLst/>
              <a:cxnLst/>
              <a:rect l="l" t="t" r="r" b="b"/>
              <a:pathLst>
                <a:path w="573191" h="546863">
                  <a:moveTo>
                    <a:pt x="0" y="0"/>
                  </a:moveTo>
                  <a:lnTo>
                    <a:pt x="573191" y="0"/>
                  </a:lnTo>
                  <a:lnTo>
                    <a:pt x="573191" y="546863"/>
                  </a:lnTo>
                  <a:lnTo>
                    <a:pt x="0" y="546863"/>
                  </a:lnTo>
                  <a:close/>
                </a:path>
              </a:pathLst>
            </a:custGeom>
            <a:blipFill>
              <a:blip r:embed="rId6"/>
              <a:stretch>
                <a:fillRect t="-32919" b="-32919"/>
              </a:stretch>
            </a:blipFill>
          </p:spPr>
        </p:sp>
      </p:grpSp>
      <p:grpSp>
        <p:nvGrpSpPr>
          <p:cNvPr id="9" name="Group 9"/>
          <p:cNvGrpSpPr/>
          <p:nvPr/>
        </p:nvGrpSpPr>
        <p:grpSpPr>
          <a:xfrm>
            <a:off x="2980222" y="7192067"/>
            <a:ext cx="3699772" cy="1978427"/>
            <a:chOff x="0" y="0"/>
            <a:chExt cx="974425" cy="52106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974426" cy="521067"/>
            </a:xfrm>
            <a:custGeom>
              <a:avLst/>
              <a:gdLst/>
              <a:ahLst/>
              <a:cxnLst/>
              <a:rect l="l" t="t" r="r" b="b"/>
              <a:pathLst>
                <a:path w="974426" h="521067">
                  <a:moveTo>
                    <a:pt x="0" y="0"/>
                  </a:moveTo>
                  <a:lnTo>
                    <a:pt x="974426" y="0"/>
                  </a:lnTo>
                  <a:lnTo>
                    <a:pt x="974426" y="521067"/>
                  </a:lnTo>
                  <a:lnTo>
                    <a:pt x="0" y="521067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974425" cy="559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3630002" y="8821016"/>
            <a:ext cx="2400212" cy="667547"/>
            <a:chOff x="0" y="0"/>
            <a:chExt cx="632155" cy="17581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688049" y="2616515"/>
            <a:ext cx="5371584" cy="1283919"/>
            <a:chOff x="0" y="0"/>
            <a:chExt cx="1414738" cy="338151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414738" cy="338151"/>
            </a:xfrm>
            <a:custGeom>
              <a:avLst/>
              <a:gdLst/>
              <a:ahLst/>
              <a:cxnLst/>
              <a:rect l="l" t="t" r="r" b="b"/>
              <a:pathLst>
                <a:path w="1414738" h="338151">
                  <a:moveTo>
                    <a:pt x="0" y="0"/>
                  </a:moveTo>
                  <a:lnTo>
                    <a:pt x="1414738" y="0"/>
                  </a:lnTo>
                  <a:lnTo>
                    <a:pt x="1414738" y="338151"/>
                  </a:lnTo>
                  <a:lnTo>
                    <a:pt x="0" y="338151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414738" cy="3762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9833012" y="2708135"/>
            <a:ext cx="5081656" cy="1100680"/>
            <a:chOff x="0" y="0"/>
            <a:chExt cx="3752561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3752562" cy="812800"/>
            </a:xfrm>
            <a:custGeom>
              <a:avLst/>
              <a:gdLst/>
              <a:ahLst/>
              <a:cxnLst/>
              <a:rect l="l" t="t" r="r" b="b"/>
              <a:pathLst>
                <a:path w="3752562" h="812800">
                  <a:moveTo>
                    <a:pt x="0" y="0"/>
                  </a:moveTo>
                  <a:lnTo>
                    <a:pt x="3752562" y="0"/>
                  </a:lnTo>
                  <a:lnTo>
                    <a:pt x="375256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7"/>
              <a:stretch>
                <a:fillRect t="-27218" b="-27218"/>
              </a:stretch>
            </a:blipFill>
          </p:spPr>
        </p:sp>
      </p:grpSp>
      <p:grpSp>
        <p:nvGrpSpPr>
          <p:cNvPr id="20" name="Group 20"/>
          <p:cNvGrpSpPr/>
          <p:nvPr/>
        </p:nvGrpSpPr>
        <p:grpSpPr>
          <a:xfrm>
            <a:off x="7774538" y="7157477"/>
            <a:ext cx="5650227" cy="1283919"/>
            <a:chOff x="0" y="0"/>
            <a:chExt cx="1488126" cy="338151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488126" cy="338151"/>
            </a:xfrm>
            <a:custGeom>
              <a:avLst/>
              <a:gdLst/>
              <a:ahLst/>
              <a:cxnLst/>
              <a:rect l="l" t="t" r="r" b="b"/>
              <a:pathLst>
                <a:path w="1488126" h="338151">
                  <a:moveTo>
                    <a:pt x="0" y="0"/>
                  </a:moveTo>
                  <a:lnTo>
                    <a:pt x="1488126" y="0"/>
                  </a:lnTo>
                  <a:lnTo>
                    <a:pt x="1488126" y="338151"/>
                  </a:lnTo>
                  <a:lnTo>
                    <a:pt x="0" y="338151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488126" cy="3762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923841" y="7278203"/>
            <a:ext cx="5361995" cy="1050930"/>
            <a:chOff x="0" y="0"/>
            <a:chExt cx="4147023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4147022" cy="812800"/>
            </a:xfrm>
            <a:custGeom>
              <a:avLst/>
              <a:gdLst/>
              <a:ahLst/>
              <a:cxnLst/>
              <a:rect l="l" t="t" r="r" b="b"/>
              <a:pathLst>
                <a:path w="4147022" h="812800">
                  <a:moveTo>
                    <a:pt x="0" y="0"/>
                  </a:moveTo>
                  <a:lnTo>
                    <a:pt x="4147022" y="0"/>
                  </a:lnTo>
                  <a:lnTo>
                    <a:pt x="414702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8"/>
              <a:stretch>
                <a:fillRect t="-30740" b="-30740"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7774538" y="4205234"/>
            <a:ext cx="5596980" cy="1283919"/>
            <a:chOff x="0" y="0"/>
            <a:chExt cx="1474102" cy="338151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474102" cy="338151"/>
            </a:xfrm>
            <a:custGeom>
              <a:avLst/>
              <a:gdLst/>
              <a:ahLst/>
              <a:cxnLst/>
              <a:rect l="l" t="t" r="r" b="b"/>
              <a:pathLst>
                <a:path w="1474102" h="338151">
                  <a:moveTo>
                    <a:pt x="0" y="0"/>
                  </a:moveTo>
                  <a:lnTo>
                    <a:pt x="1474102" y="0"/>
                  </a:lnTo>
                  <a:lnTo>
                    <a:pt x="1474102" y="338151"/>
                  </a:lnTo>
                  <a:lnTo>
                    <a:pt x="0" y="338151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474102" cy="3762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7874651" y="4332160"/>
            <a:ext cx="5396753" cy="1030068"/>
            <a:chOff x="0" y="0"/>
            <a:chExt cx="425844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4258440" cy="812800"/>
            </a:xfrm>
            <a:custGeom>
              <a:avLst/>
              <a:gdLst/>
              <a:ahLst/>
              <a:cxnLst/>
              <a:rect l="l" t="t" r="r" b="b"/>
              <a:pathLst>
                <a:path w="4258440" h="812800">
                  <a:moveTo>
                    <a:pt x="0" y="0"/>
                  </a:moveTo>
                  <a:lnTo>
                    <a:pt x="4258440" y="0"/>
                  </a:lnTo>
                  <a:lnTo>
                    <a:pt x="425844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9"/>
              <a:stretch>
                <a:fillRect t="-29107" b="-29107"/>
              </a:stretch>
            </a:blipFill>
          </p:spPr>
        </p:sp>
      </p:grpSp>
      <p:grpSp>
        <p:nvGrpSpPr>
          <p:cNvPr id="30" name="Group 30"/>
          <p:cNvGrpSpPr/>
          <p:nvPr/>
        </p:nvGrpSpPr>
        <p:grpSpPr>
          <a:xfrm>
            <a:off x="9657550" y="5727278"/>
            <a:ext cx="5650227" cy="1283919"/>
            <a:chOff x="0" y="0"/>
            <a:chExt cx="1488126" cy="338151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488126" cy="338151"/>
            </a:xfrm>
            <a:custGeom>
              <a:avLst/>
              <a:gdLst/>
              <a:ahLst/>
              <a:cxnLst/>
              <a:rect l="l" t="t" r="r" b="b"/>
              <a:pathLst>
                <a:path w="1488126" h="338151">
                  <a:moveTo>
                    <a:pt x="0" y="0"/>
                  </a:moveTo>
                  <a:lnTo>
                    <a:pt x="1488126" y="0"/>
                  </a:lnTo>
                  <a:lnTo>
                    <a:pt x="1488126" y="338151"/>
                  </a:lnTo>
                  <a:lnTo>
                    <a:pt x="0" y="338151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488126" cy="3762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796480" y="5843773"/>
            <a:ext cx="5361995" cy="1050930"/>
            <a:chOff x="0" y="0"/>
            <a:chExt cx="4147023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4147022" cy="812800"/>
            </a:xfrm>
            <a:custGeom>
              <a:avLst/>
              <a:gdLst/>
              <a:ahLst/>
              <a:cxnLst/>
              <a:rect l="l" t="t" r="r" b="b"/>
              <a:pathLst>
                <a:path w="4147022" h="812800">
                  <a:moveTo>
                    <a:pt x="0" y="0"/>
                  </a:moveTo>
                  <a:lnTo>
                    <a:pt x="4147022" y="0"/>
                  </a:lnTo>
                  <a:lnTo>
                    <a:pt x="414702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0"/>
              <a:stretch>
                <a:fillRect t="-31432" b="-31432"/>
              </a:stretch>
            </a:blipFill>
          </p:spPr>
        </p:sp>
      </p:grpSp>
      <p:grpSp>
        <p:nvGrpSpPr>
          <p:cNvPr id="35" name="Group 35"/>
          <p:cNvGrpSpPr/>
          <p:nvPr/>
        </p:nvGrpSpPr>
        <p:grpSpPr>
          <a:xfrm>
            <a:off x="5112589" y="8447132"/>
            <a:ext cx="219184" cy="224527"/>
            <a:chOff x="0" y="0"/>
            <a:chExt cx="812800" cy="832613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37" name="TextBox 37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4588605" y="8447132"/>
            <a:ext cx="219184" cy="224527"/>
            <a:chOff x="0" y="0"/>
            <a:chExt cx="812800" cy="832613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0" name="TextBox 40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4063731" y="8447132"/>
            <a:ext cx="219184" cy="224527"/>
            <a:chOff x="0" y="0"/>
            <a:chExt cx="812800" cy="832613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43" name="TextBox 43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9657550" y="8708096"/>
            <a:ext cx="5650227" cy="1283919"/>
            <a:chOff x="0" y="0"/>
            <a:chExt cx="1488126" cy="338151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1488126" cy="338151"/>
            </a:xfrm>
            <a:custGeom>
              <a:avLst/>
              <a:gdLst/>
              <a:ahLst/>
              <a:cxnLst/>
              <a:rect l="l" t="t" r="r" b="b"/>
              <a:pathLst>
                <a:path w="1488126" h="338151">
                  <a:moveTo>
                    <a:pt x="0" y="0"/>
                  </a:moveTo>
                  <a:lnTo>
                    <a:pt x="1488126" y="0"/>
                  </a:lnTo>
                  <a:lnTo>
                    <a:pt x="1488126" y="338151"/>
                  </a:lnTo>
                  <a:lnTo>
                    <a:pt x="0" y="338151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D9D9D9"/>
              </a:solidFill>
              <a:prstDash val="solid"/>
              <a:miter/>
            </a:ln>
          </p:spPr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1488126" cy="3762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796480" y="8824590"/>
            <a:ext cx="5361995" cy="1050930"/>
            <a:chOff x="0" y="0"/>
            <a:chExt cx="4147023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4147022" cy="812800"/>
            </a:xfrm>
            <a:custGeom>
              <a:avLst/>
              <a:gdLst/>
              <a:ahLst/>
              <a:cxnLst/>
              <a:rect l="l" t="t" r="r" b="b"/>
              <a:pathLst>
                <a:path w="4147022" h="812800">
                  <a:moveTo>
                    <a:pt x="0" y="0"/>
                  </a:moveTo>
                  <a:lnTo>
                    <a:pt x="4147022" y="0"/>
                  </a:lnTo>
                  <a:lnTo>
                    <a:pt x="414702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11"/>
              <a:stretch>
                <a:fillRect t="-32333" b="-32333"/>
              </a:stretch>
            </a:blipFill>
          </p:spPr>
        </p:sp>
      </p:grpSp>
      <p:sp>
        <p:nvSpPr>
          <p:cNvPr id="49" name="TextBox 49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3435262" y="7683147"/>
            <a:ext cx="2789693" cy="614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33"/>
              </a:lnSpc>
              <a:spcBef>
                <a:spcPct val="0"/>
              </a:spcBef>
            </a:pPr>
            <a:r>
              <a:rPr lang="en-US" sz="1809" b="1" spc="8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Selecting Drink Options using Keypad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3733650" y="8937619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1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10982976" y="3609950"/>
            <a:ext cx="1512465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4.5/5</a:t>
            </a:r>
          </a:p>
        </p:txBody>
      </p:sp>
      <p:grpSp>
        <p:nvGrpSpPr>
          <p:cNvPr id="58" name="Group 58"/>
          <p:cNvGrpSpPr/>
          <p:nvPr/>
        </p:nvGrpSpPr>
        <p:grpSpPr>
          <a:xfrm>
            <a:off x="3630002" y="8821016"/>
            <a:ext cx="2400212" cy="667547"/>
            <a:chOff x="0" y="0"/>
            <a:chExt cx="632155" cy="175815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64341E"/>
            </a:solidFill>
            <a:ln cap="sq">
              <a:noFill/>
              <a:prstDash val="solid"/>
              <a:miter/>
            </a:ln>
          </p:spPr>
        </p:sp>
        <p:sp>
          <p:nvSpPr>
            <p:cNvPr id="60" name="TextBox 60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61" name="TextBox 61"/>
          <p:cNvSpPr txBox="1"/>
          <p:nvPr/>
        </p:nvSpPr>
        <p:spPr>
          <a:xfrm>
            <a:off x="3630002" y="8937619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79185"/>
            <a:ext cx="510190" cy="594280"/>
          </a:xfrm>
          <a:custGeom>
            <a:avLst/>
            <a:gdLst/>
            <a:ahLst/>
            <a:cxnLst/>
            <a:rect l="l" t="t" r="r" b="b"/>
            <a:pathLst>
              <a:path w="510190" h="594280">
                <a:moveTo>
                  <a:pt x="0" y="0"/>
                </a:moveTo>
                <a:lnTo>
                  <a:pt x="510190" y="0"/>
                </a:lnTo>
                <a:lnTo>
                  <a:pt x="510190" y="594280"/>
                </a:lnTo>
                <a:lnTo>
                  <a:pt x="0" y="594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861631" y="1028700"/>
            <a:ext cx="397669" cy="318135"/>
          </a:xfrm>
          <a:custGeom>
            <a:avLst/>
            <a:gdLst/>
            <a:ahLst/>
            <a:cxnLst/>
            <a:rect l="l" t="t" r="r" b="b"/>
            <a:pathLst>
              <a:path w="397669" h="318135">
                <a:moveTo>
                  <a:pt x="0" y="0"/>
                </a:moveTo>
                <a:lnTo>
                  <a:pt x="397669" y="0"/>
                </a:lnTo>
                <a:lnTo>
                  <a:pt x="397669" y="318135"/>
                </a:lnTo>
                <a:lnTo>
                  <a:pt x="0" y="318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857405" y="2063318"/>
            <a:ext cx="7082426" cy="8173399"/>
            <a:chOff x="0" y="0"/>
            <a:chExt cx="1865330" cy="21526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5330" cy="2152665"/>
            </a:xfrm>
            <a:custGeom>
              <a:avLst/>
              <a:gdLst/>
              <a:ahLst/>
              <a:cxnLst/>
              <a:rect l="l" t="t" r="r" b="b"/>
              <a:pathLst>
                <a:path w="1865330" h="2152665">
                  <a:moveTo>
                    <a:pt x="0" y="0"/>
                  </a:moveTo>
                  <a:lnTo>
                    <a:pt x="1865330" y="0"/>
                  </a:lnTo>
                  <a:lnTo>
                    <a:pt x="1865330" y="2152665"/>
                  </a:lnTo>
                  <a:lnTo>
                    <a:pt x="0" y="2152665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865330" cy="21907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679885" y="7067907"/>
            <a:ext cx="3699772" cy="1978427"/>
            <a:chOff x="0" y="0"/>
            <a:chExt cx="974425" cy="52106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74426" cy="521067"/>
            </a:xfrm>
            <a:custGeom>
              <a:avLst/>
              <a:gdLst/>
              <a:ahLst/>
              <a:cxnLst/>
              <a:rect l="l" t="t" r="r" b="b"/>
              <a:pathLst>
                <a:path w="974426" h="521067">
                  <a:moveTo>
                    <a:pt x="0" y="0"/>
                  </a:moveTo>
                  <a:lnTo>
                    <a:pt x="974426" y="0"/>
                  </a:lnTo>
                  <a:lnTo>
                    <a:pt x="974426" y="521067"/>
                  </a:lnTo>
                  <a:lnTo>
                    <a:pt x="0" y="521067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974425" cy="559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329665" y="8696856"/>
            <a:ext cx="2400212" cy="667547"/>
            <a:chOff x="0" y="0"/>
            <a:chExt cx="632155" cy="1758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2155" cy="175815"/>
            </a:xfrm>
            <a:custGeom>
              <a:avLst/>
              <a:gdLst/>
              <a:ahLst/>
              <a:cxnLst/>
              <a:rect l="l" t="t" r="r" b="b"/>
              <a:pathLst>
                <a:path w="632155" h="175815">
                  <a:moveTo>
                    <a:pt x="0" y="0"/>
                  </a:moveTo>
                  <a:lnTo>
                    <a:pt x="632155" y="0"/>
                  </a:lnTo>
                  <a:lnTo>
                    <a:pt x="632155" y="175815"/>
                  </a:lnTo>
                  <a:lnTo>
                    <a:pt x="0" y="175815"/>
                  </a:lnTo>
                  <a:close/>
                </a:path>
              </a:pathLst>
            </a:custGeom>
            <a:solidFill>
              <a:srgbClr val="B6894E"/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632155" cy="2139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812251" y="8322972"/>
            <a:ext cx="219184" cy="224527"/>
            <a:chOff x="0" y="0"/>
            <a:chExt cx="812800" cy="83261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4288267" y="8322972"/>
            <a:ext cx="219184" cy="224527"/>
            <a:chOff x="0" y="0"/>
            <a:chExt cx="812800" cy="83261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3763393" y="8322972"/>
            <a:ext cx="219184" cy="224527"/>
            <a:chOff x="0" y="0"/>
            <a:chExt cx="812800" cy="83261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32613"/>
            </a:xfrm>
            <a:custGeom>
              <a:avLst/>
              <a:gdLst/>
              <a:ahLst/>
              <a:cxnLst/>
              <a:rect l="l" t="t" r="r" b="b"/>
              <a:pathLst>
                <a:path w="812800" h="832613">
                  <a:moveTo>
                    <a:pt x="406400" y="0"/>
                  </a:moveTo>
                  <a:lnTo>
                    <a:pt x="502338" y="318029"/>
                  </a:lnTo>
                  <a:lnTo>
                    <a:pt x="812800" y="318029"/>
                  </a:lnTo>
                  <a:lnTo>
                    <a:pt x="561631" y="514583"/>
                  </a:lnTo>
                  <a:lnTo>
                    <a:pt x="657569" y="832613"/>
                  </a:lnTo>
                  <a:lnTo>
                    <a:pt x="406400" y="636060"/>
                  </a:lnTo>
                  <a:lnTo>
                    <a:pt x="155231" y="832613"/>
                  </a:lnTo>
                  <a:lnTo>
                    <a:pt x="251169" y="514583"/>
                  </a:lnTo>
                  <a:lnTo>
                    <a:pt x="0" y="318029"/>
                  </a:lnTo>
                  <a:lnTo>
                    <a:pt x="310462" y="3180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6894E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228600" y="248537"/>
              <a:ext cx="355600" cy="406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2746768" y="3201626"/>
            <a:ext cx="3632888" cy="3713882"/>
            <a:chOff x="0" y="0"/>
            <a:chExt cx="562829" cy="575377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562830" cy="575377"/>
            </a:xfrm>
            <a:custGeom>
              <a:avLst/>
              <a:gdLst/>
              <a:ahLst/>
              <a:cxnLst/>
              <a:rect l="l" t="t" r="r" b="b"/>
              <a:pathLst>
                <a:path w="562830" h="575377">
                  <a:moveTo>
                    <a:pt x="0" y="0"/>
                  </a:moveTo>
                  <a:lnTo>
                    <a:pt x="562830" y="0"/>
                  </a:lnTo>
                  <a:lnTo>
                    <a:pt x="562830" y="575377"/>
                  </a:lnTo>
                  <a:lnTo>
                    <a:pt x="0" y="575377"/>
                  </a:lnTo>
                  <a:close/>
                </a:path>
              </a:pathLst>
            </a:custGeom>
            <a:blipFill>
              <a:blip r:embed="rId6"/>
              <a:stretch>
                <a:fillRect t="-7175" b="-7175"/>
              </a:stretch>
            </a:blipFill>
          </p:spPr>
        </p:sp>
      </p:grpSp>
      <p:grpSp>
        <p:nvGrpSpPr>
          <p:cNvPr id="24" name="Group 24"/>
          <p:cNvGrpSpPr/>
          <p:nvPr/>
        </p:nvGrpSpPr>
        <p:grpSpPr>
          <a:xfrm>
            <a:off x="8243731" y="3474888"/>
            <a:ext cx="6137517" cy="4384005"/>
            <a:chOff x="0" y="0"/>
            <a:chExt cx="1616465" cy="115463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616465" cy="1154635"/>
            </a:xfrm>
            <a:custGeom>
              <a:avLst/>
              <a:gdLst/>
              <a:ahLst/>
              <a:cxnLst/>
              <a:rect l="l" t="t" r="r" b="b"/>
              <a:pathLst>
                <a:path w="1616465" h="1154635">
                  <a:moveTo>
                    <a:pt x="0" y="0"/>
                  </a:moveTo>
                  <a:lnTo>
                    <a:pt x="1616465" y="0"/>
                  </a:lnTo>
                  <a:lnTo>
                    <a:pt x="1616465" y="1154635"/>
                  </a:lnTo>
                  <a:lnTo>
                    <a:pt x="0" y="1154635"/>
                  </a:lnTo>
                  <a:close/>
                </a:path>
              </a:pathLst>
            </a:custGeom>
            <a:solidFill>
              <a:srgbClr val="4B573E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1616465" cy="11927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>
            <a:off x="9570184" y="3243620"/>
            <a:ext cx="4811065" cy="7117256"/>
          </a:xfrm>
          <a:custGeom>
            <a:avLst/>
            <a:gdLst/>
            <a:ahLst/>
            <a:cxnLst/>
            <a:rect l="l" t="t" r="r" b="b"/>
            <a:pathLst>
              <a:path w="4811065" h="7117256">
                <a:moveTo>
                  <a:pt x="0" y="0"/>
                </a:moveTo>
                <a:lnTo>
                  <a:pt x="4811065" y="0"/>
                </a:lnTo>
                <a:lnTo>
                  <a:pt x="4811065" y="7117256"/>
                </a:lnTo>
                <a:lnTo>
                  <a:pt x="0" y="71172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757" b="-757"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7722569" y="2978520"/>
            <a:ext cx="1352098" cy="1161662"/>
          </a:xfrm>
          <a:custGeom>
            <a:avLst/>
            <a:gdLst/>
            <a:ahLst/>
            <a:cxnLst/>
            <a:rect l="l" t="t" r="r" b="b"/>
            <a:pathLst>
              <a:path w="1352098" h="1161662">
                <a:moveTo>
                  <a:pt x="0" y="0"/>
                </a:moveTo>
                <a:lnTo>
                  <a:pt x="1352098" y="0"/>
                </a:lnTo>
                <a:lnTo>
                  <a:pt x="1352098" y="1161662"/>
                </a:lnTo>
                <a:lnTo>
                  <a:pt x="0" y="11616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1653190" y="981075"/>
            <a:ext cx="1692325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64341E"/>
                </a:solidFill>
                <a:latin typeface="Anton"/>
                <a:ea typeface="Anton"/>
                <a:cs typeface="Anton"/>
                <a:sym typeface="Anton"/>
              </a:rPr>
              <a:t>Luvy Coffee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057573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Home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8597242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About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0136910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64341E"/>
                </a:solidFill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1676579" y="1044913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Contact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5749072" y="10004641"/>
            <a:ext cx="147299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737373"/>
                </a:solidFill>
                <a:latin typeface="Open Sans"/>
                <a:ea typeface="Open Sans"/>
                <a:cs typeface="Open Sans"/>
                <a:sym typeface="Open Sans"/>
              </a:rPr>
              <a:t>Page 06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934980" y="7471013"/>
            <a:ext cx="3330001" cy="737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24"/>
              </a:lnSpc>
              <a:spcBef>
                <a:spcPct val="0"/>
              </a:spcBef>
            </a:pPr>
            <a:r>
              <a:rPr lang="en-US" sz="2160" b="1" spc="9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Cup Dispensing</a:t>
            </a:r>
          </a:p>
          <a:p>
            <a:pPr marL="0" lvl="0" indent="0" algn="ctr">
              <a:lnSpc>
                <a:spcPts val="3024"/>
              </a:lnSpc>
              <a:spcBef>
                <a:spcPct val="0"/>
              </a:spcBef>
            </a:pPr>
            <a:endParaRPr lang="en-US" sz="2160" b="1" spc="97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3433313" y="8813460"/>
            <a:ext cx="2192916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400" b="1" spc="10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Stage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958</Words>
  <Application>Microsoft Office PowerPoint</Application>
  <PresentationFormat>Custom</PresentationFormat>
  <Paragraphs>215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Open Sans Bold</vt:lpstr>
      <vt:lpstr>Anton</vt:lpstr>
      <vt:lpstr>Open Sans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SMART BEVERAGE MACHINE</dc:title>
  <cp:lastModifiedBy>wafaa manal</cp:lastModifiedBy>
  <cp:revision>2</cp:revision>
  <dcterms:created xsi:type="dcterms:W3CDTF">2006-08-16T00:00:00Z</dcterms:created>
  <dcterms:modified xsi:type="dcterms:W3CDTF">2025-06-24T10:58:28Z</dcterms:modified>
  <dc:identifier>DAGqU3WJhio</dc:identifier>
</cp:coreProperties>
</file>