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44"/>
  </p:notesMasterIdLst>
  <p:sldIdLst>
    <p:sldId id="321" r:id="rId2"/>
    <p:sldId id="265" r:id="rId3"/>
    <p:sldId id="266" r:id="rId4"/>
    <p:sldId id="267" r:id="rId5"/>
    <p:sldId id="268" r:id="rId6"/>
    <p:sldId id="283" r:id="rId7"/>
    <p:sldId id="270" r:id="rId8"/>
    <p:sldId id="271" r:id="rId9"/>
    <p:sldId id="294" r:id="rId10"/>
    <p:sldId id="295" r:id="rId11"/>
    <p:sldId id="296" r:id="rId12"/>
    <p:sldId id="297" r:id="rId13"/>
    <p:sldId id="298" r:id="rId14"/>
    <p:sldId id="272" r:id="rId15"/>
    <p:sldId id="273" r:id="rId16"/>
    <p:sldId id="275" r:id="rId17"/>
    <p:sldId id="282" r:id="rId18"/>
    <p:sldId id="277" r:id="rId19"/>
    <p:sldId id="309" r:id="rId20"/>
    <p:sldId id="310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  <p:sldId id="307" r:id="rId30"/>
    <p:sldId id="308" r:id="rId31"/>
    <p:sldId id="319" r:id="rId32"/>
    <p:sldId id="318" r:id="rId33"/>
    <p:sldId id="317" r:id="rId34"/>
    <p:sldId id="316" r:id="rId35"/>
    <p:sldId id="315" r:id="rId36"/>
    <p:sldId id="314" r:id="rId37"/>
    <p:sldId id="313" r:id="rId38"/>
    <p:sldId id="312" r:id="rId39"/>
    <p:sldId id="311" r:id="rId40"/>
    <p:sldId id="279" r:id="rId41"/>
    <p:sldId id="284" r:id="rId42"/>
    <p:sldId id="285" r:id="rId4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5294" autoAdjust="0"/>
    <p:restoredTop sz="94660"/>
  </p:normalViewPr>
  <p:slideViewPr>
    <p:cSldViewPr>
      <p:cViewPr varScale="1">
        <p:scale>
          <a:sx n="66" d="100"/>
          <a:sy n="6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A64000-4636-4400-B73E-7A4DE40F3E6D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64DCAB0-39C4-4004-9A70-3A5EAA5BE6F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871CF98-F773-4360-A0F3-FB0614ABABD1}" type="datetimeFigureOut">
              <a:rPr lang="ar-SA" smtClean="0"/>
              <a:pPr/>
              <a:t>02/03/1436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605CCB-A841-41D0-8CDE-911E105116C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pic>
        <p:nvPicPr>
          <p:cNvPr id="7" name="عنصر نائب للمحتوى 6" descr="Time-to-Wi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643450" y="0"/>
            <a:ext cx="3500550" cy="6858000"/>
          </a:xfrm>
        </p:spPr>
      </p:pic>
      <p:sp>
        <p:nvSpPr>
          <p:cNvPr id="6" name="عنصر نائب للنص 5"/>
          <p:cNvSpPr>
            <a:spLocks noGrp="1"/>
          </p:cNvSpPr>
          <p:nvPr>
            <p:ph type="body" idx="2"/>
          </p:nvPr>
        </p:nvSpPr>
        <p:spPr>
          <a:xfrm>
            <a:off x="0" y="0"/>
            <a:ext cx="5857852" cy="68580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algn="ctr" rtl="0"/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Factors and problems affecting the determination of construction contract duration in Palestine</a:t>
            </a:r>
          </a:p>
          <a:p>
            <a:pPr algn="ctr" rtl="0"/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400" b="1" dirty="0" smtClean="0">
                <a:solidFill>
                  <a:schemeClr val="tx1"/>
                </a:solidFill>
              </a:rPr>
              <a:t>By</a:t>
            </a:r>
          </a:p>
          <a:p>
            <a:pPr algn="ctr" rtl="0"/>
            <a:r>
              <a:rPr lang="en-US" sz="2400" b="1" dirty="0" smtClean="0">
                <a:solidFill>
                  <a:schemeClr val="tx1"/>
                </a:solidFill>
              </a:rPr>
              <a:t>Tariq Judeh</a:t>
            </a:r>
          </a:p>
          <a:p>
            <a:pPr algn="ctr" rtl="0"/>
            <a:r>
              <a:rPr lang="en-US" sz="2400" b="1" dirty="0" smtClean="0">
                <a:solidFill>
                  <a:schemeClr val="tx1"/>
                </a:solidFill>
              </a:rPr>
              <a:t>Ahmad </a:t>
            </a:r>
            <a:r>
              <a:rPr lang="en-US" sz="2400" b="1" dirty="0" err="1" smtClean="0">
                <a:solidFill>
                  <a:schemeClr val="tx1"/>
                </a:solidFill>
              </a:rPr>
              <a:t>Wardan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ctr" rtl="0"/>
            <a:r>
              <a:rPr lang="en-US" sz="2400" b="1" dirty="0" err="1" smtClean="0">
                <a:solidFill>
                  <a:schemeClr val="tx1"/>
                </a:solidFill>
              </a:rPr>
              <a:t>Saleh</a:t>
            </a:r>
            <a:r>
              <a:rPr lang="en-US" sz="2400" b="1" dirty="0" smtClean="0">
                <a:solidFill>
                  <a:schemeClr val="tx1"/>
                </a:solidFill>
              </a:rPr>
              <a:t> Abed</a:t>
            </a:r>
          </a:p>
          <a:p>
            <a:pPr algn="ctr" rtl="0"/>
            <a:r>
              <a:rPr lang="en-US" sz="2400" b="1" dirty="0" err="1" smtClean="0">
                <a:solidFill>
                  <a:schemeClr val="tx1"/>
                </a:solidFill>
              </a:rPr>
              <a:t>Abdallah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Jafer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ctr" rtl="0"/>
            <a:endParaRPr lang="en-US" sz="2200" b="1" dirty="0" smtClean="0">
              <a:solidFill>
                <a:schemeClr val="tx1"/>
              </a:solidFill>
            </a:endParaRPr>
          </a:p>
          <a:p>
            <a:pPr algn="ctr" rtl="0"/>
            <a:r>
              <a:rPr lang="en-US" sz="2400" b="1" spc="-150" dirty="0" smtClean="0">
                <a:solidFill>
                  <a:schemeClr val="tx1"/>
                </a:solidFill>
              </a:rPr>
              <a:t>Under supervision of:  Eng. </a:t>
            </a:r>
            <a:r>
              <a:rPr lang="en-US" sz="2400" b="1" spc="-150" dirty="0" err="1" smtClean="0">
                <a:solidFill>
                  <a:schemeClr val="tx1"/>
                </a:solidFill>
              </a:rPr>
              <a:t>Reema</a:t>
            </a:r>
            <a:r>
              <a:rPr lang="en-US" sz="2400" b="1" spc="-150" dirty="0" smtClean="0">
                <a:solidFill>
                  <a:schemeClr val="tx1"/>
                </a:solidFill>
              </a:rPr>
              <a:t> </a:t>
            </a:r>
            <a:r>
              <a:rPr lang="en-US" sz="2400" b="1" spc="-150" dirty="0" err="1" smtClean="0">
                <a:solidFill>
                  <a:schemeClr val="tx1"/>
                </a:solidFill>
              </a:rPr>
              <a:t>Nassar</a:t>
            </a:r>
            <a:endParaRPr lang="en-US" sz="2400" spc="-150" dirty="0" smtClean="0">
              <a:solidFill>
                <a:schemeClr val="tx1"/>
              </a:solidFill>
            </a:endParaRP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Time reduction techniques 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There are  two commonly techniques used for reducing time overruns:</a:t>
            </a:r>
          </a:p>
          <a:p>
            <a:pPr algn="just" rtl="0">
              <a:lnSpc>
                <a:spcPct val="170000"/>
              </a:lnSpc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Time Compression of Critical Path  </a:t>
            </a:r>
          </a:p>
          <a:p>
            <a:pPr algn="just" rtl="0">
              <a:lnSpc>
                <a:spcPct val="170000"/>
              </a:lnSpc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Time Crashing Technique</a:t>
            </a:r>
            <a:endParaRPr lang="ar-SA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Factors affect the determination of project duration.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 rtl="0" fontAlgn="base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Limited of the resources and supports</a:t>
            </a:r>
          </a:p>
          <a:p>
            <a:pPr algn="just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Mismanagement of construction project</a:t>
            </a:r>
          </a:p>
          <a:p>
            <a:pPr algn="just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Safety </a:t>
            </a:r>
          </a:p>
          <a:p>
            <a:pPr algn="just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environmental factor</a:t>
            </a:r>
          </a:p>
          <a:p>
            <a:pPr algn="just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Construction labor productivity </a:t>
            </a:r>
          </a:p>
          <a:p>
            <a:pPr algn="just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Annoyances in residential areas </a:t>
            </a:r>
          </a:p>
          <a:p>
            <a:pPr algn="just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Weather conditions</a:t>
            </a:r>
          </a:p>
          <a:p>
            <a:pPr algn="just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Dependency between activities</a:t>
            </a:r>
          </a:p>
          <a:p>
            <a:pPr algn="just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Time to obtain necessary permits</a:t>
            </a:r>
          </a:p>
          <a:p>
            <a:pPr algn="just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Over time principle </a:t>
            </a:r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 fontAlgn="base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Previous projects</a:t>
            </a:r>
          </a:p>
          <a:p>
            <a:pPr algn="l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Owner Experience</a:t>
            </a:r>
          </a:p>
          <a:p>
            <a:pPr algn="l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Availability of Resources</a:t>
            </a:r>
          </a:p>
          <a:p>
            <a:pPr algn="l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Local regulations &amp; laws</a:t>
            </a:r>
          </a:p>
          <a:p>
            <a:pPr algn="l" rtl="0"/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Israeli occupation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Project management strategies</a:t>
            </a:r>
          </a:p>
          <a:p>
            <a:pPr algn="l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Material price Inflation</a:t>
            </a:r>
          </a:p>
          <a:p>
            <a:pPr algn="l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Project size</a:t>
            </a:r>
          </a:p>
          <a:p>
            <a:pPr algn="l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Project type&amp; design</a:t>
            </a:r>
          </a:p>
          <a:p>
            <a:pPr algn="l" rtl="0" fontAlgn="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Required Quality of work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Problems affecting the duration of construction projects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29196"/>
          </a:xfrm>
        </p:spPr>
        <p:txBody>
          <a:bodyPr>
            <a:normAutofit fontScale="25000" lnSpcReduction="20000"/>
          </a:bodyPr>
          <a:lstStyle/>
          <a:p>
            <a:pPr algn="l" rtl="0" fontAlgn="base"/>
            <a:r>
              <a:rPr lang="x-none" sz="9600" smtClean="0">
                <a:latin typeface="Times New Roman" pitchFamily="18" charset="0"/>
                <a:cs typeface="Times New Roman" pitchFamily="18" charset="0"/>
              </a:rPr>
              <a:t>Resource Restrictions</a:t>
            </a: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Mismanagement of construction project</a:t>
            </a:r>
          </a:p>
          <a:p>
            <a:pPr algn="l" rtl="0"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Weak labor productivity</a:t>
            </a:r>
          </a:p>
          <a:p>
            <a:pPr algn="l" rtl="0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9600" smtClean="0">
                <a:latin typeface="Times New Roman" pitchFamily="18" charset="0"/>
                <a:cs typeface="Times New Roman" pitchFamily="18" charset="0"/>
              </a:rPr>
              <a:t>Bad weather conditions</a:t>
            </a: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Problems in obtain necessary permits</a:t>
            </a:r>
          </a:p>
          <a:p>
            <a:pPr algn="l" rtl="0"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Low experience</a:t>
            </a:r>
          </a:p>
          <a:p>
            <a:pPr algn="l" rtl="0"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Israeli occupation</a:t>
            </a:r>
          </a:p>
          <a:p>
            <a:pPr algn="l" rtl="0"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Complex Project design</a:t>
            </a:r>
          </a:p>
          <a:p>
            <a:pPr algn="l" rtl="0"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High risk</a:t>
            </a:r>
          </a:p>
          <a:p>
            <a:pPr algn="l" rtl="0"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Missing data </a:t>
            </a:r>
          </a:p>
          <a:p>
            <a:pPr algn="l" rtl="0"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Equipment restriction</a:t>
            </a:r>
          </a:p>
          <a:p>
            <a:pPr algn="l" rtl="0"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Unsuitable site place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Sample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size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28596" y="2214552"/>
          <a:ext cx="8229600" cy="33575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3939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Number Of Municipalities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District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939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Nablus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939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Jinen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9397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Tulkarm</a:t>
                      </a:r>
                      <a:endParaRPr lang="ar-SA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Questionnaire analysis and results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96% of municipalities' engineers have a bachelor degree.</a:t>
            </a:r>
          </a:p>
          <a:p>
            <a:pPr algn="l" rtl="0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71% of the municipalities use the Bar chart method to represent the project planning and scheduling.</a:t>
            </a:r>
          </a:p>
          <a:p>
            <a:pPr algn="l" rtl="0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63% of the municipalities use Primavera in the determination of project duration.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Top ten factors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</p:nvPr>
        </p:nvGraphicFramePr>
        <p:xfrm>
          <a:off x="642910" y="1928803"/>
          <a:ext cx="8043891" cy="45275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81297"/>
                <a:gridCol w="2681297"/>
                <a:gridCol w="2681297"/>
              </a:tblGrid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Weighted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score  (from 5)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Factors</a:t>
                      </a:r>
                      <a:endParaRPr lang="en-US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Rank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4.0416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Required quality of work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3.9583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Project size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3.7501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Limited resources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3.6667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Project type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3.6667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Project design 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3.4583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Experience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3.4583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Safety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3.3751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The environmental condition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3.3333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Israeli occupation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89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3.3333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Labor productivity rate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Top ten problems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785923"/>
          <a:ext cx="8229600" cy="472178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536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Weighted score from 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Problem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Rank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0483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4.0833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 adequate financial support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536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3.9166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Resource restrictions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0483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3.4583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Mismanagement of construction project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536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3.4583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Weak labor productivity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60483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3.4583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Obstacles to Israeli  occupation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536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3.3752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Missing data (Design)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536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3.2916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Low experience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536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3.2916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Complex project design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536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2.9167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High risk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536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2.7501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Bad weather condition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219200"/>
          </a:xfrm>
        </p:spPr>
        <p:txBody>
          <a:bodyPr>
            <a:noAutofit/>
          </a:bodyPr>
          <a:lstStyle/>
          <a:p>
            <a:pPr rtl="0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Analysis of the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pairwise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comparison papers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285718" y="1714487"/>
          <a:ext cx="8644000" cy="493313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28800"/>
                <a:gridCol w="1728800"/>
                <a:gridCol w="1728800"/>
                <a:gridCol w="1728800"/>
                <a:gridCol w="1728800"/>
              </a:tblGrid>
              <a:tr h="83466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Weight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Accumulated score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Score from the second contractor (expert)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(this score from 90)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Score from the first contractor (expert)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(this score from 90)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Factors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4460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0.672222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54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67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Limited resources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2253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108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66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Required quality of work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75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0.55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99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63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36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Experience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75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0.516667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93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43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Project type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2253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0.505556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91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36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55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Labor productivity rate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4460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0.483333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87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44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43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Israeli occupation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4460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0.483333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87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49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38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Project design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75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0.438889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79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42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37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Project size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75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0.422222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76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45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31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Safety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2253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0.327778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59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32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27</a:t>
                      </a:r>
                      <a:endParaRPr lang="en-US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The environmental condition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Discussion 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Top ten factors discussion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Top ten problem discussion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351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Introduction.</a:t>
            </a:r>
          </a:p>
          <a:p>
            <a:pPr algn="l" rtl="0"/>
            <a:r>
              <a:rPr lang="x-none" sz="2600" smtClean="0">
                <a:latin typeface="Times New Roman" pitchFamily="18" charset="0"/>
                <a:cs typeface="Times New Roman" pitchFamily="18" charset="0"/>
              </a:rPr>
              <a:t>Ob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x-none" sz="2600" smtClean="0">
                <a:latin typeface="Times New Roman" pitchFamily="18" charset="0"/>
                <a:cs typeface="Times New Roman" pitchFamily="18" charset="0"/>
              </a:rPr>
              <a:t>ectives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Research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methodology.</a:t>
            </a: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Data required and data collection.</a:t>
            </a: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Techniques for determining contract duration.</a:t>
            </a: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Factors affect the determination of project duration.</a:t>
            </a: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Problems affecting the duration of construction projects.</a:t>
            </a: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Questionnaire analysis and results.</a:t>
            </a: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Discussion.</a:t>
            </a: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Software guide. </a:t>
            </a:r>
          </a:p>
          <a:p>
            <a:pPr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Conclusion and Recommendations.</a:t>
            </a:r>
          </a:p>
          <a:p>
            <a:pPr algn="l" rt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Top ten factors discussion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Required quality of the work</a:t>
            </a:r>
          </a:p>
          <a:p>
            <a:pPr algn="l" rtl="0"/>
            <a:endParaRPr lang="en-US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Quality of the work due to the differences in cost and allowable time in construction projects.</a:t>
            </a:r>
            <a:endParaRPr lang="ar-JO" sz="27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42910" y="1600200"/>
            <a:ext cx="7715304" cy="4495800"/>
          </a:xfrm>
        </p:spPr>
        <p:txBody>
          <a:bodyPr/>
          <a:lstStyle/>
          <a:p>
            <a:pPr algn="ctr" rtl="0">
              <a:buNone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Limited resources</a:t>
            </a:r>
          </a:p>
          <a:p>
            <a:pPr algn="l" rtl="0">
              <a:buNone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Resources include the materials, equipments and labors that should be exist in the work place.</a:t>
            </a:r>
            <a:endParaRPr lang="ar-JO" sz="2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Project size 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Project size  The first factor comes to mind before the determination of construction contract duration is the size of the project. </a:t>
            </a:r>
            <a:endParaRPr lang="ar-JO" sz="2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00100" y="1600200"/>
            <a:ext cx="7429552" cy="4495800"/>
          </a:xfrm>
        </p:spPr>
        <p:txBody>
          <a:bodyPr/>
          <a:lstStyle/>
          <a:p>
            <a:pPr algn="ctr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Project design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This factor may be increase or decrease the duration.</a:t>
            </a:r>
            <a:endParaRPr lang="ar-JO" sz="2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85786" y="1600200"/>
            <a:ext cx="7980262" cy="4495800"/>
          </a:xfrm>
        </p:spPr>
        <p:txBody>
          <a:bodyPr/>
          <a:lstStyle/>
          <a:p>
            <a:pPr algn="l" rtl="0">
              <a:buNone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Project type 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this factors depends on the past experience and knowledge of the owners in this type of projects.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Experience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Experience consists of knowledge of or skill of something or some event gained through involvement in or exposure to that thing or event.</a:t>
            </a:r>
            <a:endParaRPr lang="ar-JO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Safety</a:t>
            </a:r>
          </a:p>
          <a:p>
            <a:pPr algn="l" rtl="0">
              <a:buNone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There is a positive relation between the safety on </a:t>
            </a: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the project with the duration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needed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to finish the      project.</a:t>
            </a:r>
            <a:endParaRPr lang="ar-JO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environmental conditions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The environmental factor influence on each project separately.</a:t>
            </a:r>
            <a:endParaRPr lang="ar-JO" sz="2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142976" y="1600200"/>
            <a:ext cx="7623072" cy="44958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Israeli occupation</a:t>
            </a:r>
          </a:p>
          <a:p>
            <a:pPr algn="l" rtl="0">
              <a:buNone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   Is one of the most important factors that affect the   duration of the project.</a:t>
            </a:r>
            <a:endParaRPr lang="ar-JO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    where the Israeli occupation has a high risk on engineering projects.</a:t>
            </a:r>
            <a:endParaRPr lang="ar-SA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Labor productivity rate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   The productivity of the worker is define as the size or the number of units that can be produced during a certain period of time.</a:t>
            </a:r>
            <a:endParaRPr lang="ar-JO" sz="2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Top ten problems discussion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 adequate financial support</a:t>
            </a:r>
          </a:p>
          <a:p>
            <a:pPr algn="l" rtl="0">
              <a:buNone/>
            </a:pP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Financial plan. 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Look for other sources of funding.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Take some loans from banks.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Resource restriction</a:t>
            </a:r>
          </a:p>
          <a:p>
            <a:pPr algn="l" rtl="0">
              <a:buNone/>
            </a:pP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The owners should ask the contractors to deliver the resource profiles for the whole activities before the start of the project. 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Mismanagement of construction projects</a:t>
            </a:r>
          </a:p>
          <a:p>
            <a:pPr algn="l" rtl="0"/>
            <a:endParaRPr lang="en-US" b="1" i="1" dirty="0" smtClean="0"/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Employing a construction manager for the project to supervise the work of the project.</a:t>
            </a:r>
          </a:p>
          <a:p>
            <a:pPr algn="l" rtl="0"/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Making a prequalification for the contractors that needed in the project.</a:t>
            </a:r>
            <a:endParaRPr lang="ar-SA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Weak labor productivity</a:t>
            </a:r>
          </a:p>
          <a:p>
            <a:pPr algn="l" rtl="0">
              <a:buNone/>
            </a:pP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This problem could be overridden by setting up several supervisors, improve payment process, and applying motivations methods.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Obstacles by Israeli occupation</a:t>
            </a:r>
          </a:p>
          <a:p>
            <a:pPr algn="l" rtl="0">
              <a:buNone/>
            </a:pPr>
            <a:endParaRPr lang="en-US" b="1" i="1" dirty="0" smtClean="0"/>
          </a:p>
          <a:p>
            <a:pPr algn="l" rtl="0"/>
            <a:r>
              <a:rPr lang="en-US" sz="2700" dirty="0" smtClean="0"/>
              <a:t>Israeli Occupation is considered as force majeure.</a:t>
            </a:r>
          </a:p>
          <a:p>
            <a:pPr algn="l" rtl="0"/>
            <a:endParaRPr lang="en-US" sz="2700" dirty="0" smtClean="0"/>
          </a:p>
          <a:p>
            <a:pPr algn="l" rtl="0"/>
            <a:r>
              <a:rPr lang="en-US" sz="2700" dirty="0" smtClean="0"/>
              <a:t>It is possible to link it with a contingency plan will help us to predict the effect of the occupation on future projects.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Missing data (Design)</a:t>
            </a:r>
          </a:p>
          <a:p>
            <a:pPr algn="l" rtl="0">
              <a:buNone/>
            </a:pPr>
            <a:endParaRPr lang="en-US" b="1" i="1" dirty="0" smtClean="0"/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Several meetings between owner, contractor and designer assist to discuss and explain the construction project planning.</a:t>
            </a:r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The integration between contractor and designer should be considered to override this problem.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Low experience</a:t>
            </a:r>
          </a:p>
          <a:p>
            <a:pPr algn="l" rtl="0">
              <a:buNone/>
            </a:pPr>
            <a:endParaRPr lang="en-US" b="1" i="1" dirty="0" smtClean="0"/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The owner should have past enough experience and knowledge in this field of work or he can consult a professional expert in this field.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57758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Complex project design</a:t>
            </a:r>
          </a:p>
          <a:p>
            <a:pPr algn="l" rtl="0">
              <a:buNone/>
            </a:pPr>
            <a:endParaRPr lang="en-US" b="1" i="1" dirty="0" smtClean="0"/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owner must have general courses in the design.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designer can give extra information about the design to be easy to understand.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best solution if the design is complex that is by the search for a professional expert who can understand the design and predict the needed time to implement this design.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High risk</a:t>
            </a:r>
          </a:p>
          <a:p>
            <a:pPr algn="l" rtl="0">
              <a:buNone/>
            </a:pPr>
            <a:endParaRPr lang="en-US" b="1" i="1" dirty="0" smtClean="0"/>
          </a:p>
          <a:p>
            <a:pPr algn="just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Make a contingency plan which means the plan that suggests clear steps to deal with any problem at work and propose solutions that fit these problems.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Bad weather conditions</a:t>
            </a:r>
          </a:p>
          <a:p>
            <a:pPr algn="l" rtl="0">
              <a:buNone/>
            </a:pPr>
            <a:endParaRPr lang="en-US" b="1" i="1" dirty="0" smtClean="0"/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Using special equipments and clothes while working in a bad weather </a:t>
            </a:r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Carefully choose a suitable time of day in a bad weather condition. </a:t>
            </a:r>
          </a:p>
          <a:p>
            <a:pPr algn="l" rtl="0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The allowance time should be considered previously in the plan.  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Ob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ectives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 fontScale="92500" lnSpcReduction="10000"/>
          </a:bodyPr>
          <a:lstStyle/>
          <a:p>
            <a:pPr lvl="0" algn="justLow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Verify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factors used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determination contract duration for any project in Palestine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Low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justLow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Verify the methods used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determination contract duration for any project in Palestine.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Low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justLow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Identify problems related to the contract duration.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Low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 algn="justLow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Suggest solutions for the top ten problems that affect the duration of the projects.</a:t>
            </a:r>
          </a:p>
          <a:p>
            <a:pPr algn="justLow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Software guide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عنصر نائب للمحتوى 7" descr="10863627_904260376274034_405211686_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61306" y="1600200"/>
            <a:ext cx="4856338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Conclusion and recommendations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 descr="Thank you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Significance of study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just" rtl="0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Determination of the top ten factors that affect the determination of the contract duration in order to be taken into consideration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rtl="0"/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lvl="0" algn="just" rtl="0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Assist owners to deal with the top ten problems that may cause a delay in the project, or can affect the duration of the project by suggest the solutions that help them to override these problems.</a:t>
            </a:r>
          </a:p>
          <a:p>
            <a:pPr algn="just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Research methodology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truyh3r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28794" y="1643050"/>
            <a:ext cx="5286412" cy="5214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equired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practice</a:t>
            </a:r>
          </a:p>
          <a:p>
            <a:pPr algn="l" rtl="0"/>
            <a:endParaRPr lang="en-US" sz="2600" dirty="0"/>
          </a:p>
          <a:p>
            <a:pPr algn="l" rtl="0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Problems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600" dirty="0"/>
          </a:p>
          <a:p>
            <a:pPr algn="l" rtl="0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Factors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collection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l" rtl="0"/>
            <a:endParaRPr lang="en-US" dirty="0" smtClean="0"/>
          </a:p>
          <a:p>
            <a:pPr lvl="0" algn="l" rtl="0"/>
            <a:r>
              <a:rPr lang="en-US" dirty="0" smtClean="0"/>
              <a:t>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iterature review.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Questionnaire.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Pair wise comparison paper.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Techniques for determining contract duration</a:t>
            </a:r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There are several techniques used to determine construction contract duration: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Estimated Cost Method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600" i="1" smtClean="0">
                <a:latin typeface="Times New Roman" pitchFamily="18" charset="0"/>
                <a:cs typeface="Times New Roman" pitchFamily="18" charset="0"/>
              </a:rPr>
              <a:t>Bar Chart (Gantt chart)</a:t>
            </a:r>
            <a:endParaRPr lang="en-US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Critical Path Method (CPM)</a:t>
            </a:r>
            <a:endParaRPr lang="ar-SA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906</TotalTime>
  <Words>1187</Words>
  <Application>Microsoft Office PowerPoint</Application>
  <PresentationFormat>عرض على الشاشة (3:4)‏</PresentationFormat>
  <Paragraphs>333</Paragraphs>
  <Slides>42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42</vt:i4>
      </vt:variant>
    </vt:vector>
  </HeadingPairs>
  <TitlesOfParts>
    <vt:vector size="43" baseType="lpstr">
      <vt:lpstr>ألوان متوسطة</vt:lpstr>
      <vt:lpstr>الشريحة 1</vt:lpstr>
      <vt:lpstr>Contents</vt:lpstr>
      <vt:lpstr>Introduction</vt:lpstr>
      <vt:lpstr>Objectives</vt:lpstr>
      <vt:lpstr>Significance of study</vt:lpstr>
      <vt:lpstr>Research methodology</vt:lpstr>
      <vt:lpstr> Data required  </vt:lpstr>
      <vt:lpstr>Data collection</vt:lpstr>
      <vt:lpstr>Techniques for determining contract duration</vt:lpstr>
      <vt:lpstr>Time reduction techniques </vt:lpstr>
      <vt:lpstr>Factors affect the determination of project duration.</vt:lpstr>
      <vt:lpstr>الشريحة 12</vt:lpstr>
      <vt:lpstr>Problems affecting the duration of construction projects</vt:lpstr>
      <vt:lpstr>Sample size</vt:lpstr>
      <vt:lpstr>Questionnaire analysis and results</vt:lpstr>
      <vt:lpstr>Top ten factors</vt:lpstr>
      <vt:lpstr>Top ten problems</vt:lpstr>
      <vt:lpstr>Analysis of the pairwise comparison papers</vt:lpstr>
      <vt:lpstr>Discussion </vt:lpstr>
      <vt:lpstr> Top ten factors discussion 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Top ten problems discussion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Software guide</vt:lpstr>
      <vt:lpstr>Conclusion and recommendations</vt:lpstr>
      <vt:lpstr>الشريحة 42</vt:lpstr>
    </vt:vector>
  </TitlesOfParts>
  <Company>Ahmed-Under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ali</dc:creator>
  <cp:lastModifiedBy>VIB</cp:lastModifiedBy>
  <cp:revision>51</cp:revision>
  <dcterms:created xsi:type="dcterms:W3CDTF">2014-12-21T19:43:54Z</dcterms:created>
  <dcterms:modified xsi:type="dcterms:W3CDTF">2014-12-23T17:40:39Z</dcterms:modified>
</cp:coreProperties>
</file>