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6" r:id="rId4"/>
    <p:sldId id="264" r:id="rId5"/>
    <p:sldId id="263" r:id="rId6"/>
    <p:sldId id="261" r:id="rId7"/>
    <p:sldId id="265"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0" r:id="rId52"/>
    <p:sldId id="311" r:id="rId53"/>
    <p:sldId id="312" r:id="rId54"/>
    <p:sldId id="313" r:id="rId55"/>
    <p:sldId id="314" r:id="rId56"/>
    <p:sldId id="315" r:id="rId57"/>
    <p:sldId id="316" r:id="rId58"/>
    <p:sldId id="317" r:id="rId59"/>
    <p:sldId id="318" r:id="rId60"/>
    <p:sldId id="319" r:id="rId61"/>
    <p:sldId id="320" r:id="rId62"/>
    <p:sldId id="321" r:id="rId63"/>
    <p:sldId id="322" r:id="rId64"/>
    <p:sldId id="323" r:id="rId65"/>
    <p:sldId id="324" r:id="rId66"/>
    <p:sldId id="326" r:id="rId67"/>
    <p:sldId id="327" r:id="rId68"/>
    <p:sldId id="328" r:id="rId69"/>
    <p:sldId id="329" r:id="rId70"/>
    <p:sldId id="330" r:id="rId71"/>
    <p:sldId id="331" r:id="rId72"/>
    <p:sldId id="332" r:id="rId73"/>
    <p:sldId id="333" r:id="rId74"/>
    <p:sldId id="334" r:id="rId75"/>
    <p:sldId id="352" r:id="rId76"/>
    <p:sldId id="335" r:id="rId77"/>
    <p:sldId id="336" r:id="rId78"/>
    <p:sldId id="337" r:id="rId79"/>
    <p:sldId id="338" r:id="rId80"/>
    <p:sldId id="339" r:id="rId81"/>
    <p:sldId id="340" r:id="rId82"/>
    <p:sldId id="341" r:id="rId83"/>
    <p:sldId id="342" r:id="rId84"/>
    <p:sldId id="343" r:id="rId85"/>
    <p:sldId id="344" r:id="rId86"/>
    <p:sldId id="345" r:id="rId87"/>
    <p:sldId id="346" r:id="rId88"/>
    <p:sldId id="347" r:id="rId89"/>
    <p:sldId id="348" r:id="rId90"/>
    <p:sldId id="349" r:id="rId91"/>
    <p:sldId id="351" r:id="rId9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0" autoAdjust="0"/>
    <p:restoredTop sz="94660"/>
  </p:normalViewPr>
  <p:slideViewPr>
    <p:cSldViewPr snapToGrid="0">
      <p:cViewPr>
        <p:scale>
          <a:sx n="66" d="100"/>
          <a:sy n="66" d="100"/>
        </p:scale>
        <p:origin x="59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6BCE43-926D-4395-BEB3-611A54E49C7F}" type="doc">
      <dgm:prSet loTypeId="urn:microsoft.com/office/officeart/2005/8/layout/orgChart1" loCatId="hierarchy" qsTypeId="urn:microsoft.com/office/officeart/2005/8/quickstyle/3d1" qsCatId="3D" csTypeId="urn:microsoft.com/office/officeart/2005/8/colors/accent1_2" csCatId="accent1" phldr="1"/>
      <dgm:spPr/>
      <dgm:t>
        <a:bodyPr/>
        <a:lstStyle/>
        <a:p>
          <a:endParaRPr lang="en-US"/>
        </a:p>
      </dgm:t>
    </dgm:pt>
    <dgm:pt modelId="{EFE30562-0E7C-4F9F-B715-6D7C6CC2DABE}">
      <dgm:prSet phldrT="[Text]" custT="1"/>
      <dgm:spPr>
        <a:ln>
          <a:solidFill>
            <a:schemeClr val="accent1">
              <a:lumMod val="75000"/>
            </a:schemeClr>
          </a:solidFill>
        </a:ln>
      </dgm:spPr>
      <dgm:t>
        <a:bodyPr/>
        <a:lstStyle/>
        <a:p>
          <a:pPr algn="ctr"/>
          <a:r>
            <a:rPr lang="en-US" sz="2000" b="1" dirty="0"/>
            <a:t>Methodolog</a:t>
          </a:r>
          <a:r>
            <a:rPr lang="en-US" sz="2400" b="1" dirty="0"/>
            <a:t>y</a:t>
          </a:r>
        </a:p>
      </dgm:t>
    </dgm:pt>
    <dgm:pt modelId="{714BE7A7-E916-4244-9520-8112B2A64E5E}" type="parTrans" cxnId="{0E118156-6225-41C4-BE04-5AE26B4E148B}">
      <dgm:prSet/>
      <dgm:spPr/>
      <dgm:t>
        <a:bodyPr/>
        <a:lstStyle/>
        <a:p>
          <a:pPr algn="ctr"/>
          <a:endParaRPr lang="en-US"/>
        </a:p>
      </dgm:t>
    </dgm:pt>
    <dgm:pt modelId="{DEDAA7C4-FC0F-4FCF-8E10-056448350D5F}" type="sibTrans" cxnId="{0E118156-6225-41C4-BE04-5AE26B4E148B}">
      <dgm:prSet/>
      <dgm:spPr/>
      <dgm:t>
        <a:bodyPr/>
        <a:lstStyle/>
        <a:p>
          <a:pPr algn="ctr"/>
          <a:endParaRPr lang="en-US"/>
        </a:p>
      </dgm:t>
    </dgm:pt>
    <dgm:pt modelId="{35C04A24-37CE-4C42-9541-AEB9661664AF}">
      <dgm:prSet phldrT="[Text]" custT="1"/>
      <dgm:spPr>
        <a:ln w="19050">
          <a:solidFill>
            <a:schemeClr val="bg1"/>
          </a:solidFill>
        </a:ln>
      </dgm:spPr>
      <dgm:t>
        <a:bodyPr/>
        <a:lstStyle/>
        <a:p>
          <a:pPr algn="ctr"/>
          <a:r>
            <a:rPr lang="en-US" sz="1800" b="1" dirty="0"/>
            <a:t>Collection Of Data And Analysis</a:t>
          </a:r>
        </a:p>
      </dgm:t>
    </dgm:pt>
    <dgm:pt modelId="{C73C089E-E015-4518-B5F9-423FB38C6DB8}" type="parTrans" cxnId="{94D5389F-A9CF-4B5A-BEB2-4C28DB16F94B}">
      <dgm:prSet/>
      <dgm:spPr/>
      <dgm:t>
        <a:bodyPr/>
        <a:lstStyle/>
        <a:p>
          <a:pPr algn="ctr"/>
          <a:endParaRPr lang="en-US"/>
        </a:p>
      </dgm:t>
    </dgm:pt>
    <dgm:pt modelId="{2C1D33CC-FC9F-486C-9A3E-5D2CBF45CFAE}" type="sibTrans" cxnId="{94D5389F-A9CF-4B5A-BEB2-4C28DB16F94B}">
      <dgm:prSet/>
      <dgm:spPr/>
      <dgm:t>
        <a:bodyPr/>
        <a:lstStyle/>
        <a:p>
          <a:pPr algn="ctr"/>
          <a:endParaRPr lang="en-US"/>
        </a:p>
      </dgm:t>
    </dgm:pt>
    <dgm:pt modelId="{DED76FC3-7FE3-4516-A280-E6AE97DCEE8E}">
      <dgm:prSet phldrT="[Text]" custT="1"/>
      <dgm:spPr>
        <a:ln w="28575">
          <a:solidFill>
            <a:schemeClr val="bg1"/>
          </a:solidFill>
        </a:ln>
      </dgm:spPr>
      <dgm:t>
        <a:bodyPr/>
        <a:lstStyle/>
        <a:p>
          <a:pPr algn="ctr"/>
          <a:r>
            <a:rPr lang="en-US" sz="1800" b="1" dirty="0"/>
            <a:t>Computer Simulation </a:t>
          </a:r>
        </a:p>
      </dgm:t>
    </dgm:pt>
    <dgm:pt modelId="{628AA95E-56D5-4B00-B0E1-EEF210299856}" type="parTrans" cxnId="{7031B93F-B23D-44BE-8577-2A889AB01565}">
      <dgm:prSet/>
      <dgm:spPr/>
      <dgm:t>
        <a:bodyPr/>
        <a:lstStyle/>
        <a:p>
          <a:pPr algn="ctr"/>
          <a:endParaRPr lang="en-US"/>
        </a:p>
      </dgm:t>
    </dgm:pt>
    <dgm:pt modelId="{E33A1445-9DE9-493B-8629-EBD435D081BB}" type="sibTrans" cxnId="{7031B93F-B23D-44BE-8577-2A889AB01565}">
      <dgm:prSet/>
      <dgm:spPr/>
      <dgm:t>
        <a:bodyPr/>
        <a:lstStyle/>
        <a:p>
          <a:pPr algn="ctr"/>
          <a:endParaRPr lang="en-US"/>
        </a:p>
      </dgm:t>
    </dgm:pt>
    <dgm:pt modelId="{F6762EBA-383E-49B5-A80D-7C9A66C6B75C}">
      <dgm:prSet/>
      <dgm:spPr>
        <a:solidFill>
          <a:schemeClr val="accent1">
            <a:lumMod val="75000"/>
          </a:schemeClr>
        </a:solidFill>
      </dgm:spPr>
      <dgm:t>
        <a:bodyPr/>
        <a:lstStyle/>
        <a:p>
          <a:pPr algn="ctr"/>
          <a:r>
            <a:rPr lang="en-US" b="1" dirty="0">
              <a:latin typeface="Times New Roman" panose="02020603050405020304" pitchFamily="18" charset="0"/>
              <a:cs typeface="Times New Roman" panose="02020603050405020304" pitchFamily="18" charset="0"/>
            </a:rPr>
            <a:t>Architectural , Environmental,  and Structural Design</a:t>
          </a:r>
          <a:endParaRPr lang="en-US" dirty="0"/>
        </a:p>
      </dgm:t>
    </dgm:pt>
    <dgm:pt modelId="{69A7D83B-9B63-43FB-8836-27BC91C418F0}" type="parTrans" cxnId="{74E849D5-8432-44EA-8EB7-13293746EEED}">
      <dgm:prSet/>
      <dgm:spPr/>
      <dgm:t>
        <a:bodyPr/>
        <a:lstStyle/>
        <a:p>
          <a:pPr algn="ctr"/>
          <a:endParaRPr lang="en-US"/>
        </a:p>
      </dgm:t>
    </dgm:pt>
    <dgm:pt modelId="{96D62678-20B2-4985-BFE3-C89DFEF18D46}" type="sibTrans" cxnId="{74E849D5-8432-44EA-8EB7-13293746EEED}">
      <dgm:prSet/>
      <dgm:spPr/>
      <dgm:t>
        <a:bodyPr/>
        <a:lstStyle/>
        <a:p>
          <a:pPr algn="ctr"/>
          <a:endParaRPr lang="en-US"/>
        </a:p>
      </dgm:t>
    </dgm:pt>
    <dgm:pt modelId="{708170BA-40BB-4F90-90B9-CBDA74FFFBEB}">
      <dgm:prSet custT="1"/>
      <dgm:spPr>
        <a:solidFill>
          <a:schemeClr val="accent1">
            <a:lumMod val="75000"/>
          </a:schemeClr>
        </a:solidFill>
        <a:ln>
          <a:solidFill>
            <a:schemeClr val="accent1">
              <a:lumMod val="50000"/>
            </a:schemeClr>
          </a:solidFill>
        </a:ln>
      </dgm:spPr>
      <dgm:t>
        <a:bodyPr/>
        <a:lstStyle/>
        <a:p>
          <a:pPr algn="ctr"/>
          <a:r>
            <a:rPr lang="en-US" sz="1600" b="1" dirty="0">
              <a:solidFill>
                <a:schemeClr val="tx1"/>
              </a:solidFill>
              <a:latin typeface="Times New Roman" panose="02020603050405020304" pitchFamily="18" charset="0"/>
              <a:cs typeface="Times New Roman" panose="02020603050405020304" pitchFamily="18" charset="0"/>
            </a:rPr>
            <a:t>Environmental Design</a:t>
          </a:r>
          <a:endParaRPr lang="en-US" sz="1600" dirty="0">
            <a:solidFill>
              <a:schemeClr val="tx1"/>
            </a:solidFill>
          </a:endParaRPr>
        </a:p>
      </dgm:t>
    </dgm:pt>
    <dgm:pt modelId="{39874510-79FB-4643-9E1C-4EAF72916DAD}" type="parTrans" cxnId="{C4E008A0-4246-4655-AFA9-2E3A4F72EC42}">
      <dgm:prSet/>
      <dgm:spPr/>
      <dgm:t>
        <a:bodyPr/>
        <a:lstStyle/>
        <a:p>
          <a:pPr algn="ctr"/>
          <a:endParaRPr lang="en-US"/>
        </a:p>
      </dgm:t>
    </dgm:pt>
    <dgm:pt modelId="{06D9F9B6-1654-4758-87EF-B20AA2FF77D3}" type="sibTrans" cxnId="{C4E008A0-4246-4655-AFA9-2E3A4F72EC42}">
      <dgm:prSet/>
      <dgm:spPr/>
      <dgm:t>
        <a:bodyPr/>
        <a:lstStyle/>
        <a:p>
          <a:pPr algn="ctr"/>
          <a:endParaRPr lang="en-US"/>
        </a:p>
      </dgm:t>
    </dgm:pt>
    <dgm:pt modelId="{32BEB7D7-D512-4188-B147-DF9CDD4972CE}">
      <dgm:prSet custT="1"/>
      <dgm:spPr>
        <a:solidFill>
          <a:schemeClr val="accent1">
            <a:lumMod val="75000"/>
          </a:schemeClr>
        </a:solidFill>
      </dgm:spPr>
      <dgm:t>
        <a:bodyPr/>
        <a:lstStyle/>
        <a:p>
          <a:pPr algn="ctr"/>
          <a:r>
            <a:rPr lang="en-US" sz="1600" b="1" dirty="0">
              <a:solidFill>
                <a:schemeClr val="tx1"/>
              </a:solidFill>
              <a:latin typeface="Times New Roman" panose="02020603050405020304" pitchFamily="18" charset="0"/>
              <a:cs typeface="Times New Roman" panose="02020603050405020304" pitchFamily="18" charset="0"/>
            </a:rPr>
            <a:t>Structural Design </a:t>
          </a:r>
        </a:p>
      </dgm:t>
    </dgm:pt>
    <dgm:pt modelId="{7F6CBFD8-26A9-438E-A45F-84756764CE42}" type="parTrans" cxnId="{57FA4CC0-DCBD-4F26-B3A8-F56D4CC0133E}">
      <dgm:prSet/>
      <dgm:spPr/>
      <dgm:t>
        <a:bodyPr/>
        <a:lstStyle/>
        <a:p>
          <a:pPr algn="ctr"/>
          <a:endParaRPr lang="en-US"/>
        </a:p>
      </dgm:t>
    </dgm:pt>
    <dgm:pt modelId="{170832B9-7054-459C-B3E1-5D66ABA29514}" type="sibTrans" cxnId="{57FA4CC0-DCBD-4F26-B3A8-F56D4CC0133E}">
      <dgm:prSet/>
      <dgm:spPr/>
      <dgm:t>
        <a:bodyPr/>
        <a:lstStyle/>
        <a:p>
          <a:pPr algn="ctr"/>
          <a:endParaRPr lang="en-US"/>
        </a:p>
      </dgm:t>
    </dgm:pt>
    <dgm:pt modelId="{0A618AF5-BA78-4E36-B0B9-D9657BD65038}">
      <dgm:prSet custT="1"/>
      <dgm:spPr/>
      <dgm:t>
        <a:bodyPr/>
        <a:lstStyle/>
        <a:p>
          <a:pPr algn="ctr"/>
          <a:r>
            <a:rPr lang="en-US" sz="1600" dirty="0">
              <a:solidFill>
                <a:schemeClr val="tx1"/>
              </a:solidFill>
              <a:latin typeface="Times New Roman" panose="02020603050405020304" pitchFamily="18" charset="0"/>
              <a:cs typeface="Times New Roman" panose="02020603050405020304" pitchFamily="18" charset="0"/>
            </a:rPr>
            <a:t>Design Builder</a:t>
          </a:r>
        </a:p>
      </dgm:t>
    </dgm:pt>
    <dgm:pt modelId="{E20E71E3-EDFD-4398-B5E6-40026653278F}" type="parTrans" cxnId="{5A3D095D-3307-466B-AB0D-09F5D0B4D5B0}">
      <dgm:prSet/>
      <dgm:spPr/>
      <dgm:t>
        <a:bodyPr/>
        <a:lstStyle/>
        <a:p>
          <a:pPr algn="ctr"/>
          <a:endParaRPr lang="en-US"/>
        </a:p>
      </dgm:t>
    </dgm:pt>
    <dgm:pt modelId="{735DF503-7E96-4980-86D5-7E53DF8D3E1D}" type="sibTrans" cxnId="{5A3D095D-3307-466B-AB0D-09F5D0B4D5B0}">
      <dgm:prSet/>
      <dgm:spPr/>
      <dgm:t>
        <a:bodyPr/>
        <a:lstStyle/>
        <a:p>
          <a:pPr algn="ctr"/>
          <a:endParaRPr lang="en-US"/>
        </a:p>
      </dgm:t>
    </dgm:pt>
    <dgm:pt modelId="{C3F94D12-6D4D-4397-A50F-79390D58C86C}">
      <dgm:prSet/>
      <dgm:spPr/>
      <dgm:t>
        <a:bodyPr/>
        <a:lstStyle/>
        <a:p>
          <a:pPr algn="ctr"/>
          <a:r>
            <a:rPr lang="en-US" dirty="0">
              <a:solidFill>
                <a:schemeClr val="tx1"/>
              </a:solidFill>
              <a:latin typeface="Times New Roman" panose="02020603050405020304" pitchFamily="18" charset="0"/>
              <a:cs typeface="Times New Roman" panose="02020603050405020304" pitchFamily="18" charset="0"/>
            </a:rPr>
            <a:t>INSUL &amp; EASE</a:t>
          </a:r>
        </a:p>
      </dgm:t>
    </dgm:pt>
    <dgm:pt modelId="{667D8ADA-8529-45C1-A1E8-CB158E9C080E}" type="parTrans" cxnId="{1F5FE2C9-5FA3-4069-A02C-1B0C4A180CCE}">
      <dgm:prSet/>
      <dgm:spPr/>
      <dgm:t>
        <a:bodyPr/>
        <a:lstStyle/>
        <a:p>
          <a:pPr algn="ctr"/>
          <a:endParaRPr lang="en-US"/>
        </a:p>
      </dgm:t>
    </dgm:pt>
    <dgm:pt modelId="{3727DCE6-898D-472F-B3A3-60FC1C98CC22}" type="sibTrans" cxnId="{1F5FE2C9-5FA3-4069-A02C-1B0C4A180CCE}">
      <dgm:prSet/>
      <dgm:spPr/>
      <dgm:t>
        <a:bodyPr/>
        <a:lstStyle/>
        <a:p>
          <a:pPr algn="ctr"/>
          <a:endParaRPr lang="en-US"/>
        </a:p>
      </dgm:t>
    </dgm:pt>
    <dgm:pt modelId="{89067054-3151-4895-8838-6147D305A166}">
      <dgm:prSet custT="1"/>
      <dgm:spPr/>
      <dgm:t>
        <a:bodyPr/>
        <a:lstStyle/>
        <a:p>
          <a:pPr algn="ctr"/>
          <a:r>
            <a:rPr lang="en-US" sz="1600" dirty="0">
              <a:solidFill>
                <a:schemeClr val="tx1"/>
              </a:solidFill>
              <a:latin typeface="Times New Roman" panose="02020603050405020304" pitchFamily="18" charset="0"/>
              <a:cs typeface="Times New Roman" panose="02020603050405020304" pitchFamily="18" charset="0"/>
            </a:rPr>
            <a:t>Etabs</a:t>
          </a:r>
        </a:p>
      </dgm:t>
    </dgm:pt>
    <dgm:pt modelId="{83A989F7-E50C-4E6D-91C6-01ED1D601E4C}" type="parTrans" cxnId="{341B6F2C-1EDB-4201-A1D0-BC9B60BEC2D6}">
      <dgm:prSet/>
      <dgm:spPr/>
      <dgm:t>
        <a:bodyPr/>
        <a:lstStyle/>
        <a:p>
          <a:pPr algn="ctr"/>
          <a:endParaRPr lang="en-US"/>
        </a:p>
      </dgm:t>
    </dgm:pt>
    <dgm:pt modelId="{6A9B63D4-59BD-4016-9F0B-4685DBBCAA41}" type="sibTrans" cxnId="{341B6F2C-1EDB-4201-A1D0-BC9B60BEC2D6}">
      <dgm:prSet/>
      <dgm:spPr/>
      <dgm:t>
        <a:bodyPr/>
        <a:lstStyle/>
        <a:p>
          <a:pPr algn="ctr"/>
          <a:endParaRPr lang="en-US"/>
        </a:p>
      </dgm:t>
    </dgm:pt>
    <dgm:pt modelId="{B397D27E-3FDB-47AE-B94C-4381180479C4}">
      <dgm:prSet custT="1"/>
      <dgm:spPr/>
      <dgm:t>
        <a:bodyPr/>
        <a:lstStyle/>
        <a:p>
          <a:pPr algn="ctr"/>
          <a:r>
            <a:rPr lang="en-US" sz="1600" dirty="0">
              <a:solidFill>
                <a:schemeClr val="tx1"/>
              </a:solidFill>
              <a:latin typeface="Times New Roman" panose="02020603050405020304" pitchFamily="18" charset="0"/>
              <a:cs typeface="Times New Roman" panose="02020603050405020304" pitchFamily="18" charset="0"/>
            </a:rPr>
            <a:t>SAP</a:t>
          </a:r>
        </a:p>
      </dgm:t>
    </dgm:pt>
    <dgm:pt modelId="{B0768953-11E9-481B-A98F-D10BF62165F9}" type="parTrans" cxnId="{4573B738-364B-4D01-B0DC-4A203455458C}">
      <dgm:prSet/>
      <dgm:spPr/>
      <dgm:t>
        <a:bodyPr/>
        <a:lstStyle/>
        <a:p>
          <a:pPr algn="ctr"/>
          <a:endParaRPr lang="en-US"/>
        </a:p>
      </dgm:t>
    </dgm:pt>
    <dgm:pt modelId="{5E6F37B4-8C21-4E3E-975A-959223D1EFAB}" type="sibTrans" cxnId="{4573B738-364B-4D01-B0DC-4A203455458C}">
      <dgm:prSet/>
      <dgm:spPr/>
      <dgm:t>
        <a:bodyPr/>
        <a:lstStyle/>
        <a:p>
          <a:pPr algn="ctr"/>
          <a:endParaRPr lang="en-US"/>
        </a:p>
      </dgm:t>
    </dgm:pt>
    <dgm:pt modelId="{3BA51AC9-752D-4AF7-B2A1-05F0468B7124}">
      <dgm:prSet custT="1"/>
      <dgm:spPr/>
      <dgm:t>
        <a:bodyPr/>
        <a:lstStyle/>
        <a:p>
          <a:pPr algn="ctr"/>
          <a:r>
            <a:rPr lang="en-US" sz="1600" dirty="0">
              <a:solidFill>
                <a:schemeClr val="tx1"/>
              </a:solidFill>
              <a:latin typeface="Times New Roman" panose="02020603050405020304" pitchFamily="18" charset="0"/>
              <a:cs typeface="Times New Roman" panose="02020603050405020304" pitchFamily="18" charset="0"/>
            </a:rPr>
            <a:t>Prokon</a:t>
          </a:r>
        </a:p>
      </dgm:t>
    </dgm:pt>
    <dgm:pt modelId="{83409EDF-D700-4EB3-A8D0-3A3A90888D38}" type="parTrans" cxnId="{1750924E-10D3-43CF-9111-BB330802B236}">
      <dgm:prSet/>
      <dgm:spPr/>
      <dgm:t>
        <a:bodyPr/>
        <a:lstStyle/>
        <a:p>
          <a:pPr algn="ctr"/>
          <a:endParaRPr lang="en-US"/>
        </a:p>
      </dgm:t>
    </dgm:pt>
    <dgm:pt modelId="{CC625A18-8BE3-41B9-BE3A-81099D283A9D}" type="sibTrans" cxnId="{1750924E-10D3-43CF-9111-BB330802B236}">
      <dgm:prSet/>
      <dgm:spPr/>
      <dgm:t>
        <a:bodyPr/>
        <a:lstStyle/>
        <a:p>
          <a:pPr algn="ctr"/>
          <a:endParaRPr lang="en-US"/>
        </a:p>
      </dgm:t>
    </dgm:pt>
    <dgm:pt modelId="{6DBAD275-94C9-4A38-B34E-E2EF25FC5729}">
      <dgm:prSet custT="1"/>
      <dgm:spPr>
        <a:solidFill>
          <a:schemeClr val="accent1">
            <a:lumMod val="75000"/>
          </a:schemeClr>
        </a:solidFill>
      </dgm:spPr>
      <dgm:t>
        <a:bodyPr/>
        <a:lstStyle/>
        <a:p>
          <a:pPr algn="ctr"/>
          <a:r>
            <a:rPr lang="en-US" sz="1600" b="1" dirty="0">
              <a:solidFill>
                <a:schemeClr val="tx1"/>
              </a:solidFill>
              <a:latin typeface="Times New Roman" panose="02020603050405020304" pitchFamily="18" charset="0"/>
              <a:cs typeface="Times New Roman" panose="02020603050405020304" pitchFamily="18" charset="0"/>
            </a:rPr>
            <a:t>Electrical Design</a:t>
          </a:r>
        </a:p>
      </dgm:t>
    </dgm:pt>
    <dgm:pt modelId="{7831B06D-2774-4354-8293-3D6C86A80D8A}" type="parTrans" cxnId="{CA4D841D-99DE-4DBE-AE86-FFA7BE395FDD}">
      <dgm:prSet/>
      <dgm:spPr/>
      <dgm:t>
        <a:bodyPr/>
        <a:lstStyle/>
        <a:p>
          <a:pPr algn="ctr"/>
          <a:endParaRPr lang="en-US"/>
        </a:p>
      </dgm:t>
    </dgm:pt>
    <dgm:pt modelId="{14EF6963-5D35-432C-8AFB-C91A63EC3D1B}" type="sibTrans" cxnId="{CA4D841D-99DE-4DBE-AE86-FFA7BE395FDD}">
      <dgm:prSet/>
      <dgm:spPr/>
      <dgm:t>
        <a:bodyPr/>
        <a:lstStyle/>
        <a:p>
          <a:pPr algn="ctr"/>
          <a:endParaRPr lang="en-US"/>
        </a:p>
      </dgm:t>
    </dgm:pt>
    <dgm:pt modelId="{084F3CEA-5357-4889-815B-122D28720B87}">
      <dgm:prSet custT="1"/>
      <dgm:spPr/>
      <dgm:t>
        <a:bodyPr/>
        <a:lstStyle/>
        <a:p>
          <a:pPr algn="ctr"/>
          <a:r>
            <a:rPr lang="en-US" sz="1600" dirty="0">
              <a:solidFill>
                <a:schemeClr val="tx1"/>
              </a:solidFill>
              <a:latin typeface="Times New Roman" panose="02020603050405020304" pitchFamily="18" charset="0"/>
              <a:cs typeface="Times New Roman" panose="02020603050405020304" pitchFamily="18" charset="0"/>
            </a:rPr>
            <a:t>Dailux Program</a:t>
          </a:r>
        </a:p>
      </dgm:t>
    </dgm:pt>
    <dgm:pt modelId="{13441684-6DFD-4850-A72D-E32FBC4E1060}" type="parTrans" cxnId="{863EDB87-9E77-4850-9243-EAF7BD10B973}">
      <dgm:prSet/>
      <dgm:spPr/>
      <dgm:t>
        <a:bodyPr/>
        <a:lstStyle/>
        <a:p>
          <a:pPr algn="ctr"/>
          <a:endParaRPr lang="en-US"/>
        </a:p>
      </dgm:t>
    </dgm:pt>
    <dgm:pt modelId="{4BD9DEFD-F959-4F3C-BF91-3A7F56942B79}" type="sibTrans" cxnId="{863EDB87-9E77-4850-9243-EAF7BD10B973}">
      <dgm:prSet/>
      <dgm:spPr/>
      <dgm:t>
        <a:bodyPr/>
        <a:lstStyle/>
        <a:p>
          <a:pPr algn="ctr"/>
          <a:endParaRPr lang="en-US"/>
        </a:p>
      </dgm:t>
    </dgm:pt>
    <dgm:pt modelId="{166CE5F9-A21E-483B-B979-5F961CF58499}">
      <dgm:prSet custT="1"/>
      <dgm:spPr>
        <a:solidFill>
          <a:schemeClr val="accent1">
            <a:lumMod val="75000"/>
          </a:schemeClr>
        </a:solidFill>
      </dgm:spPr>
      <dgm:t>
        <a:bodyPr/>
        <a:lstStyle/>
        <a:p>
          <a:pPr algn="ctr"/>
          <a:r>
            <a:rPr lang="en-US" sz="1500" b="1" dirty="0">
              <a:solidFill>
                <a:schemeClr val="tx1"/>
              </a:solidFill>
              <a:latin typeface="Times New Roman" panose="02020603050405020304" pitchFamily="18" charset="0"/>
              <a:cs typeface="Times New Roman" panose="02020603050405020304" pitchFamily="18" charset="0"/>
            </a:rPr>
            <a:t>Mechanical  Design </a:t>
          </a:r>
        </a:p>
      </dgm:t>
    </dgm:pt>
    <dgm:pt modelId="{AE33EDB7-227E-424C-8398-CC9A1CBA2000}" type="parTrans" cxnId="{7A32E5F5-54A8-4478-A590-191CD2C1242C}">
      <dgm:prSet/>
      <dgm:spPr/>
      <dgm:t>
        <a:bodyPr/>
        <a:lstStyle/>
        <a:p>
          <a:pPr algn="ctr"/>
          <a:endParaRPr lang="en-US"/>
        </a:p>
      </dgm:t>
    </dgm:pt>
    <dgm:pt modelId="{A2FDCF5E-0155-4923-9877-92545E80BC28}" type="sibTrans" cxnId="{7A32E5F5-54A8-4478-A590-191CD2C1242C}">
      <dgm:prSet/>
      <dgm:spPr/>
      <dgm:t>
        <a:bodyPr/>
        <a:lstStyle/>
        <a:p>
          <a:pPr algn="ctr"/>
          <a:endParaRPr lang="en-US"/>
        </a:p>
      </dgm:t>
    </dgm:pt>
    <dgm:pt modelId="{542267D4-5484-4622-B33B-614EC42208C5}">
      <dgm:prSet custT="1"/>
      <dgm:spPr/>
      <dgm:t>
        <a:bodyPr/>
        <a:lstStyle/>
        <a:p>
          <a:pPr algn="ctr"/>
          <a:r>
            <a:rPr lang="en-US" sz="1600" dirty="0">
              <a:solidFill>
                <a:schemeClr val="tx1"/>
              </a:solidFill>
              <a:latin typeface="Times New Roman" panose="02020603050405020304" pitchFamily="18" charset="0"/>
              <a:cs typeface="Times New Roman" panose="02020603050405020304" pitchFamily="18" charset="0"/>
            </a:rPr>
            <a:t>Revit</a:t>
          </a:r>
        </a:p>
      </dgm:t>
    </dgm:pt>
    <dgm:pt modelId="{E32246AE-6D18-4C75-B946-B04CFBCDD7A9}" type="parTrans" cxnId="{D5C952E9-BCC9-4943-A1C0-80A89756853D}">
      <dgm:prSet/>
      <dgm:spPr/>
      <dgm:t>
        <a:bodyPr/>
        <a:lstStyle/>
        <a:p>
          <a:pPr algn="ctr"/>
          <a:endParaRPr lang="en-US"/>
        </a:p>
      </dgm:t>
    </dgm:pt>
    <dgm:pt modelId="{04E1195A-19F0-4E4D-9271-A4CC54F8BE83}" type="sibTrans" cxnId="{D5C952E9-BCC9-4943-A1C0-80A89756853D}">
      <dgm:prSet/>
      <dgm:spPr/>
      <dgm:t>
        <a:bodyPr/>
        <a:lstStyle/>
        <a:p>
          <a:pPr algn="ctr"/>
          <a:endParaRPr lang="en-US"/>
        </a:p>
      </dgm:t>
    </dgm:pt>
    <dgm:pt modelId="{2D940B69-19D1-459C-8B1B-A1016F9B5BA1}" type="pres">
      <dgm:prSet presAssocID="{9C6BCE43-926D-4395-BEB3-611A54E49C7F}" presName="hierChild1" presStyleCnt="0">
        <dgm:presLayoutVars>
          <dgm:orgChart val="1"/>
          <dgm:chPref val="1"/>
          <dgm:dir/>
          <dgm:animOne val="branch"/>
          <dgm:animLvl val="lvl"/>
          <dgm:resizeHandles/>
        </dgm:presLayoutVars>
      </dgm:prSet>
      <dgm:spPr/>
    </dgm:pt>
    <dgm:pt modelId="{13C594D1-147B-4021-8DAF-45830205802F}" type="pres">
      <dgm:prSet presAssocID="{EFE30562-0E7C-4F9F-B715-6D7C6CC2DABE}" presName="hierRoot1" presStyleCnt="0">
        <dgm:presLayoutVars>
          <dgm:hierBranch val="init"/>
        </dgm:presLayoutVars>
      </dgm:prSet>
      <dgm:spPr/>
    </dgm:pt>
    <dgm:pt modelId="{8D48F8FC-0BA5-430B-B24E-1110F1707F6E}" type="pres">
      <dgm:prSet presAssocID="{EFE30562-0E7C-4F9F-B715-6D7C6CC2DABE}" presName="rootComposite1" presStyleCnt="0"/>
      <dgm:spPr/>
    </dgm:pt>
    <dgm:pt modelId="{CBDFA585-C87C-4D7B-81E0-B44DB67F5822}" type="pres">
      <dgm:prSet presAssocID="{EFE30562-0E7C-4F9F-B715-6D7C6CC2DABE}" presName="rootText1" presStyleLbl="node0" presStyleIdx="0" presStyleCnt="1" custScaleX="249978" custScaleY="154653" custLinFactY="-73271" custLinFactNeighborX="64583" custLinFactNeighborY="-100000">
        <dgm:presLayoutVars>
          <dgm:chPref val="3"/>
        </dgm:presLayoutVars>
      </dgm:prSet>
      <dgm:spPr/>
    </dgm:pt>
    <dgm:pt modelId="{6613B21F-80B2-4AA1-8902-28B2A25DCD4E}" type="pres">
      <dgm:prSet presAssocID="{EFE30562-0E7C-4F9F-B715-6D7C6CC2DABE}" presName="rootConnector1" presStyleLbl="node1" presStyleIdx="0" presStyleCnt="0"/>
      <dgm:spPr/>
    </dgm:pt>
    <dgm:pt modelId="{393F8308-7547-4804-BEF9-9A987A70F82F}" type="pres">
      <dgm:prSet presAssocID="{EFE30562-0E7C-4F9F-B715-6D7C6CC2DABE}" presName="hierChild2" presStyleCnt="0"/>
      <dgm:spPr/>
    </dgm:pt>
    <dgm:pt modelId="{874710BE-29F7-445E-BC87-1573F335E50E}" type="pres">
      <dgm:prSet presAssocID="{C73C089E-E015-4518-B5F9-423FB38C6DB8}" presName="Name37" presStyleLbl="parChTrans1D2" presStyleIdx="0" presStyleCnt="2"/>
      <dgm:spPr/>
    </dgm:pt>
    <dgm:pt modelId="{6323ACB3-655A-45EF-8869-2001696D88FD}" type="pres">
      <dgm:prSet presAssocID="{35C04A24-37CE-4C42-9541-AEB9661664AF}" presName="hierRoot2" presStyleCnt="0">
        <dgm:presLayoutVars>
          <dgm:hierBranch val="init"/>
        </dgm:presLayoutVars>
      </dgm:prSet>
      <dgm:spPr/>
    </dgm:pt>
    <dgm:pt modelId="{3537F0F1-B39B-4255-99F5-65BA66668ABB}" type="pres">
      <dgm:prSet presAssocID="{35C04A24-37CE-4C42-9541-AEB9661664AF}" presName="rootComposite" presStyleCnt="0"/>
      <dgm:spPr/>
    </dgm:pt>
    <dgm:pt modelId="{598B19F3-D602-4C63-B4C3-613C9745C204}" type="pres">
      <dgm:prSet presAssocID="{35C04A24-37CE-4C42-9541-AEB9661664AF}" presName="rootText" presStyleLbl="node2" presStyleIdx="0" presStyleCnt="2" custScaleX="388594" custScaleY="172898" custLinFactNeighborX="6301" custLinFactNeighborY="37804">
        <dgm:presLayoutVars>
          <dgm:chPref val="3"/>
        </dgm:presLayoutVars>
      </dgm:prSet>
      <dgm:spPr/>
    </dgm:pt>
    <dgm:pt modelId="{82F1AE25-67CE-4474-8C9B-E351EE24C28C}" type="pres">
      <dgm:prSet presAssocID="{35C04A24-37CE-4C42-9541-AEB9661664AF}" presName="rootConnector" presStyleLbl="node2" presStyleIdx="0" presStyleCnt="2"/>
      <dgm:spPr/>
    </dgm:pt>
    <dgm:pt modelId="{3E640543-41F0-4540-8023-760A47CD3C01}" type="pres">
      <dgm:prSet presAssocID="{35C04A24-37CE-4C42-9541-AEB9661664AF}" presName="hierChild4" presStyleCnt="0"/>
      <dgm:spPr/>
    </dgm:pt>
    <dgm:pt modelId="{A4FE4CC0-3815-4566-985A-B8F1C01A1B26}" type="pres">
      <dgm:prSet presAssocID="{69A7D83B-9B63-43FB-8836-27BC91C418F0}" presName="Name37" presStyleLbl="parChTrans1D3" presStyleIdx="0" presStyleCnt="5"/>
      <dgm:spPr/>
    </dgm:pt>
    <dgm:pt modelId="{12F20FDA-E888-4E54-A5CE-D26C8E0E61E2}" type="pres">
      <dgm:prSet presAssocID="{F6762EBA-383E-49B5-A80D-7C9A66C6B75C}" presName="hierRoot2" presStyleCnt="0">
        <dgm:presLayoutVars>
          <dgm:hierBranch val="init"/>
        </dgm:presLayoutVars>
      </dgm:prSet>
      <dgm:spPr/>
    </dgm:pt>
    <dgm:pt modelId="{6862285E-9552-488A-8781-BF30F2F98548}" type="pres">
      <dgm:prSet presAssocID="{F6762EBA-383E-49B5-A80D-7C9A66C6B75C}" presName="rootComposite" presStyleCnt="0"/>
      <dgm:spPr/>
    </dgm:pt>
    <dgm:pt modelId="{57B22F5F-A3BD-490D-BE54-11D5C6831129}" type="pres">
      <dgm:prSet presAssocID="{F6762EBA-383E-49B5-A80D-7C9A66C6B75C}" presName="rootText" presStyleLbl="node3" presStyleIdx="0" presStyleCnt="5" custScaleX="341798" custScaleY="261935" custLinFactY="85653" custLinFactNeighborX="-29636" custLinFactNeighborY="100000">
        <dgm:presLayoutVars>
          <dgm:chPref val="3"/>
        </dgm:presLayoutVars>
      </dgm:prSet>
      <dgm:spPr/>
    </dgm:pt>
    <dgm:pt modelId="{27F711D3-D056-4898-A822-DDF87A82305E}" type="pres">
      <dgm:prSet presAssocID="{F6762EBA-383E-49B5-A80D-7C9A66C6B75C}" presName="rootConnector" presStyleLbl="node3" presStyleIdx="0" presStyleCnt="5"/>
      <dgm:spPr/>
    </dgm:pt>
    <dgm:pt modelId="{932D5869-D155-4637-AA14-A0AAC0186572}" type="pres">
      <dgm:prSet presAssocID="{F6762EBA-383E-49B5-A80D-7C9A66C6B75C}" presName="hierChild4" presStyleCnt="0"/>
      <dgm:spPr/>
    </dgm:pt>
    <dgm:pt modelId="{9AD2C58A-2940-45D9-B603-301170CFEB2E}" type="pres">
      <dgm:prSet presAssocID="{F6762EBA-383E-49B5-A80D-7C9A66C6B75C}" presName="hierChild5" presStyleCnt="0"/>
      <dgm:spPr/>
    </dgm:pt>
    <dgm:pt modelId="{EB573969-57B2-4A38-B066-378926D15C09}" type="pres">
      <dgm:prSet presAssocID="{35C04A24-37CE-4C42-9541-AEB9661664AF}" presName="hierChild5" presStyleCnt="0"/>
      <dgm:spPr/>
    </dgm:pt>
    <dgm:pt modelId="{F47D65C2-CB8E-4CCE-A54F-0195377AE3D1}" type="pres">
      <dgm:prSet presAssocID="{628AA95E-56D5-4B00-B0E1-EEF210299856}" presName="Name37" presStyleLbl="parChTrans1D2" presStyleIdx="1" presStyleCnt="2"/>
      <dgm:spPr/>
    </dgm:pt>
    <dgm:pt modelId="{2582FA0C-7AD4-49F1-AFF8-0C3729514B5C}" type="pres">
      <dgm:prSet presAssocID="{DED76FC3-7FE3-4516-A280-E6AE97DCEE8E}" presName="hierRoot2" presStyleCnt="0">
        <dgm:presLayoutVars>
          <dgm:hierBranch val="init"/>
        </dgm:presLayoutVars>
      </dgm:prSet>
      <dgm:spPr/>
    </dgm:pt>
    <dgm:pt modelId="{73C2AECA-E51F-4550-95AD-F2E704354822}" type="pres">
      <dgm:prSet presAssocID="{DED76FC3-7FE3-4516-A280-E6AE97DCEE8E}" presName="rootComposite" presStyleCnt="0"/>
      <dgm:spPr/>
    </dgm:pt>
    <dgm:pt modelId="{CB251675-AA6E-465B-A9C1-E73B7C57441E}" type="pres">
      <dgm:prSet presAssocID="{DED76FC3-7FE3-4516-A280-E6AE97DCEE8E}" presName="rootText" presStyleLbl="node2" presStyleIdx="1" presStyleCnt="2" custScaleX="349691" custScaleY="173822" custLinFactX="100000" custLinFactNeighborX="109413" custLinFactNeighborY="41130">
        <dgm:presLayoutVars>
          <dgm:chPref val="3"/>
        </dgm:presLayoutVars>
      </dgm:prSet>
      <dgm:spPr/>
    </dgm:pt>
    <dgm:pt modelId="{F21B91A8-41DC-4325-9E17-52E47C5671BE}" type="pres">
      <dgm:prSet presAssocID="{DED76FC3-7FE3-4516-A280-E6AE97DCEE8E}" presName="rootConnector" presStyleLbl="node2" presStyleIdx="1" presStyleCnt="2"/>
      <dgm:spPr/>
    </dgm:pt>
    <dgm:pt modelId="{07106975-B032-4CE9-9744-C68375079407}" type="pres">
      <dgm:prSet presAssocID="{DED76FC3-7FE3-4516-A280-E6AE97DCEE8E}" presName="hierChild4" presStyleCnt="0"/>
      <dgm:spPr/>
    </dgm:pt>
    <dgm:pt modelId="{A51EBEF6-74D7-4997-8AE6-1FE463CB2A94}" type="pres">
      <dgm:prSet presAssocID="{39874510-79FB-4643-9E1C-4EAF72916DAD}" presName="Name37" presStyleLbl="parChTrans1D3" presStyleIdx="1" presStyleCnt="5"/>
      <dgm:spPr/>
    </dgm:pt>
    <dgm:pt modelId="{3FB92D8E-3864-4C9D-BE29-72296431023F}" type="pres">
      <dgm:prSet presAssocID="{708170BA-40BB-4F90-90B9-CBDA74FFFBEB}" presName="hierRoot2" presStyleCnt="0">
        <dgm:presLayoutVars>
          <dgm:hierBranch val="init"/>
        </dgm:presLayoutVars>
      </dgm:prSet>
      <dgm:spPr/>
    </dgm:pt>
    <dgm:pt modelId="{4EFF23D6-760F-4E13-9BAF-AF89B87072D6}" type="pres">
      <dgm:prSet presAssocID="{708170BA-40BB-4F90-90B9-CBDA74FFFBEB}" presName="rootComposite" presStyleCnt="0"/>
      <dgm:spPr/>
    </dgm:pt>
    <dgm:pt modelId="{CE6EDCEA-8D8B-4809-8977-45B29F77F2C8}" type="pres">
      <dgm:prSet presAssocID="{708170BA-40BB-4F90-90B9-CBDA74FFFBEB}" presName="rootText" presStyleLbl="node3" presStyleIdx="1" presStyleCnt="5" custScaleX="242740" custScaleY="191009" custLinFactNeighborX="2842" custLinFactNeighborY="71683">
        <dgm:presLayoutVars>
          <dgm:chPref val="3"/>
        </dgm:presLayoutVars>
      </dgm:prSet>
      <dgm:spPr/>
    </dgm:pt>
    <dgm:pt modelId="{CD49ABEA-99FE-4567-ACCE-57AAFD18DD06}" type="pres">
      <dgm:prSet presAssocID="{708170BA-40BB-4F90-90B9-CBDA74FFFBEB}" presName="rootConnector" presStyleLbl="node3" presStyleIdx="1" presStyleCnt="5"/>
      <dgm:spPr/>
    </dgm:pt>
    <dgm:pt modelId="{184D0236-DAAF-4178-BFAB-38CAFBD22DB7}" type="pres">
      <dgm:prSet presAssocID="{708170BA-40BB-4F90-90B9-CBDA74FFFBEB}" presName="hierChild4" presStyleCnt="0"/>
      <dgm:spPr/>
    </dgm:pt>
    <dgm:pt modelId="{544D1B5D-36E2-40BA-95BE-779A1559B103}" type="pres">
      <dgm:prSet presAssocID="{E20E71E3-EDFD-4398-B5E6-40026653278F}" presName="Name37" presStyleLbl="parChTrans1D4" presStyleIdx="0" presStyleCnt="7"/>
      <dgm:spPr/>
    </dgm:pt>
    <dgm:pt modelId="{73513252-7EEE-4F4F-B9F6-A285423F45C5}" type="pres">
      <dgm:prSet presAssocID="{0A618AF5-BA78-4E36-B0B9-D9657BD65038}" presName="hierRoot2" presStyleCnt="0">
        <dgm:presLayoutVars>
          <dgm:hierBranch val="init"/>
        </dgm:presLayoutVars>
      </dgm:prSet>
      <dgm:spPr/>
    </dgm:pt>
    <dgm:pt modelId="{BE93D103-E34B-4B80-A6F6-F6A5F4D9B879}" type="pres">
      <dgm:prSet presAssocID="{0A618AF5-BA78-4E36-B0B9-D9657BD65038}" presName="rootComposite" presStyleCnt="0"/>
      <dgm:spPr/>
    </dgm:pt>
    <dgm:pt modelId="{3C17BEFB-3EE1-47B7-989A-6BC9C094C9F8}" type="pres">
      <dgm:prSet presAssocID="{0A618AF5-BA78-4E36-B0B9-D9657BD65038}" presName="rootText" presStyleLbl="node4" presStyleIdx="0" presStyleCnt="7" custScaleX="166341" custLinFactNeighborX="4448" custLinFactNeighborY="85060">
        <dgm:presLayoutVars>
          <dgm:chPref val="3"/>
        </dgm:presLayoutVars>
      </dgm:prSet>
      <dgm:spPr/>
    </dgm:pt>
    <dgm:pt modelId="{365DBCEA-BD58-413D-9196-0451142C8F30}" type="pres">
      <dgm:prSet presAssocID="{0A618AF5-BA78-4E36-B0B9-D9657BD65038}" presName="rootConnector" presStyleLbl="node4" presStyleIdx="0" presStyleCnt="7"/>
      <dgm:spPr/>
    </dgm:pt>
    <dgm:pt modelId="{A98FEC82-9C64-423C-B85E-E035873D9E05}" type="pres">
      <dgm:prSet presAssocID="{0A618AF5-BA78-4E36-B0B9-D9657BD65038}" presName="hierChild4" presStyleCnt="0"/>
      <dgm:spPr/>
    </dgm:pt>
    <dgm:pt modelId="{1F41D4A1-0562-4709-9BC9-E0C0F3F05F75}" type="pres">
      <dgm:prSet presAssocID="{0A618AF5-BA78-4E36-B0B9-D9657BD65038}" presName="hierChild5" presStyleCnt="0"/>
      <dgm:spPr/>
    </dgm:pt>
    <dgm:pt modelId="{E1972ECB-FC37-4303-8760-1EC023272282}" type="pres">
      <dgm:prSet presAssocID="{667D8ADA-8529-45C1-A1E8-CB158E9C080E}" presName="Name37" presStyleLbl="parChTrans1D4" presStyleIdx="1" presStyleCnt="7"/>
      <dgm:spPr/>
    </dgm:pt>
    <dgm:pt modelId="{AEAA91EE-6183-4867-A799-6CAA5D5733D5}" type="pres">
      <dgm:prSet presAssocID="{C3F94D12-6D4D-4397-A50F-79390D58C86C}" presName="hierRoot2" presStyleCnt="0">
        <dgm:presLayoutVars>
          <dgm:hierBranch val="init"/>
        </dgm:presLayoutVars>
      </dgm:prSet>
      <dgm:spPr/>
    </dgm:pt>
    <dgm:pt modelId="{E74E3EA4-5A7D-4F1A-8939-62763812A5EF}" type="pres">
      <dgm:prSet presAssocID="{C3F94D12-6D4D-4397-A50F-79390D58C86C}" presName="rootComposite" presStyleCnt="0"/>
      <dgm:spPr/>
    </dgm:pt>
    <dgm:pt modelId="{DAE8711F-8796-4115-B4C3-8309686E4152}" type="pres">
      <dgm:prSet presAssocID="{C3F94D12-6D4D-4397-A50F-79390D58C86C}" presName="rootText" presStyleLbl="node4" presStyleIdx="1" presStyleCnt="7" custScaleX="175733" custLinFactY="2111" custLinFactNeighborX="7876" custLinFactNeighborY="100000">
        <dgm:presLayoutVars>
          <dgm:chPref val="3"/>
        </dgm:presLayoutVars>
      </dgm:prSet>
      <dgm:spPr/>
    </dgm:pt>
    <dgm:pt modelId="{8FDE3BEE-9F91-479B-A314-C759E96B2BE3}" type="pres">
      <dgm:prSet presAssocID="{C3F94D12-6D4D-4397-A50F-79390D58C86C}" presName="rootConnector" presStyleLbl="node4" presStyleIdx="1" presStyleCnt="7"/>
      <dgm:spPr/>
    </dgm:pt>
    <dgm:pt modelId="{6D109ADC-E62C-4750-A669-380549206E58}" type="pres">
      <dgm:prSet presAssocID="{C3F94D12-6D4D-4397-A50F-79390D58C86C}" presName="hierChild4" presStyleCnt="0"/>
      <dgm:spPr/>
    </dgm:pt>
    <dgm:pt modelId="{86F96746-3183-4076-AA37-557E5E2A0EAB}" type="pres">
      <dgm:prSet presAssocID="{C3F94D12-6D4D-4397-A50F-79390D58C86C}" presName="hierChild5" presStyleCnt="0"/>
      <dgm:spPr/>
    </dgm:pt>
    <dgm:pt modelId="{E3289235-8BD2-4AAA-83E4-C7AA31E66000}" type="pres">
      <dgm:prSet presAssocID="{708170BA-40BB-4F90-90B9-CBDA74FFFBEB}" presName="hierChild5" presStyleCnt="0"/>
      <dgm:spPr/>
    </dgm:pt>
    <dgm:pt modelId="{7AFC6420-9B9F-4049-8801-6F41D619BE7F}" type="pres">
      <dgm:prSet presAssocID="{7F6CBFD8-26A9-438E-A45F-84756764CE42}" presName="Name37" presStyleLbl="parChTrans1D3" presStyleIdx="2" presStyleCnt="5"/>
      <dgm:spPr/>
    </dgm:pt>
    <dgm:pt modelId="{615BC70D-FCB7-42EC-B5B7-95DAFFBCCA1F}" type="pres">
      <dgm:prSet presAssocID="{32BEB7D7-D512-4188-B147-DF9CDD4972CE}" presName="hierRoot2" presStyleCnt="0">
        <dgm:presLayoutVars>
          <dgm:hierBranch val="init"/>
        </dgm:presLayoutVars>
      </dgm:prSet>
      <dgm:spPr/>
    </dgm:pt>
    <dgm:pt modelId="{7AB94ED6-6A88-455F-841C-2CA10536310F}" type="pres">
      <dgm:prSet presAssocID="{32BEB7D7-D512-4188-B147-DF9CDD4972CE}" presName="rootComposite" presStyleCnt="0"/>
      <dgm:spPr/>
    </dgm:pt>
    <dgm:pt modelId="{7C719C9E-2C37-4296-9811-0AEAF8D50598}" type="pres">
      <dgm:prSet presAssocID="{32BEB7D7-D512-4188-B147-DF9CDD4972CE}" presName="rootText" presStyleLbl="node3" presStyleIdx="2" presStyleCnt="5" custScaleX="197824" custScaleY="189660" custLinFactNeighborX="9479" custLinFactNeighborY="72920">
        <dgm:presLayoutVars>
          <dgm:chPref val="3"/>
        </dgm:presLayoutVars>
      </dgm:prSet>
      <dgm:spPr/>
    </dgm:pt>
    <dgm:pt modelId="{43FE9AEE-FAE9-4757-B6BA-B8695CBA8727}" type="pres">
      <dgm:prSet presAssocID="{32BEB7D7-D512-4188-B147-DF9CDD4972CE}" presName="rootConnector" presStyleLbl="node3" presStyleIdx="2" presStyleCnt="5"/>
      <dgm:spPr/>
    </dgm:pt>
    <dgm:pt modelId="{C97B14C5-26DE-4463-97E0-78A6AADCD7B1}" type="pres">
      <dgm:prSet presAssocID="{32BEB7D7-D512-4188-B147-DF9CDD4972CE}" presName="hierChild4" presStyleCnt="0"/>
      <dgm:spPr/>
    </dgm:pt>
    <dgm:pt modelId="{9C4AE260-AC7A-4F07-ABD1-7E62A72A36C3}" type="pres">
      <dgm:prSet presAssocID="{83A989F7-E50C-4E6D-91C6-01ED1D601E4C}" presName="Name37" presStyleLbl="parChTrans1D4" presStyleIdx="2" presStyleCnt="7"/>
      <dgm:spPr/>
    </dgm:pt>
    <dgm:pt modelId="{E32F25CA-A8CD-4D7E-AB5D-E49FBDDE7938}" type="pres">
      <dgm:prSet presAssocID="{89067054-3151-4895-8838-6147D305A166}" presName="hierRoot2" presStyleCnt="0">
        <dgm:presLayoutVars>
          <dgm:hierBranch val="init"/>
        </dgm:presLayoutVars>
      </dgm:prSet>
      <dgm:spPr/>
    </dgm:pt>
    <dgm:pt modelId="{E5EE09F7-4237-4B99-AD2F-19262B0D0651}" type="pres">
      <dgm:prSet presAssocID="{89067054-3151-4895-8838-6147D305A166}" presName="rootComposite" presStyleCnt="0"/>
      <dgm:spPr/>
    </dgm:pt>
    <dgm:pt modelId="{9803C212-D655-48E9-8146-4B9C710AB756}" type="pres">
      <dgm:prSet presAssocID="{89067054-3151-4895-8838-6147D305A166}" presName="rootText" presStyleLbl="node4" presStyleIdx="2" presStyleCnt="7" custLinFactNeighborX="11026" custLinFactNeighborY="56706">
        <dgm:presLayoutVars>
          <dgm:chPref val="3"/>
        </dgm:presLayoutVars>
      </dgm:prSet>
      <dgm:spPr/>
    </dgm:pt>
    <dgm:pt modelId="{6C8CCCB2-AF02-4F35-9A8D-9E6E50FA827A}" type="pres">
      <dgm:prSet presAssocID="{89067054-3151-4895-8838-6147D305A166}" presName="rootConnector" presStyleLbl="node4" presStyleIdx="2" presStyleCnt="7"/>
      <dgm:spPr/>
    </dgm:pt>
    <dgm:pt modelId="{C868AF29-9062-43A5-8507-6010EE033915}" type="pres">
      <dgm:prSet presAssocID="{89067054-3151-4895-8838-6147D305A166}" presName="hierChild4" presStyleCnt="0"/>
      <dgm:spPr/>
    </dgm:pt>
    <dgm:pt modelId="{C269D71A-D9F0-4478-9ABD-BB4C10A2DB9C}" type="pres">
      <dgm:prSet presAssocID="{89067054-3151-4895-8838-6147D305A166}" presName="hierChild5" presStyleCnt="0"/>
      <dgm:spPr/>
    </dgm:pt>
    <dgm:pt modelId="{E5064424-E2D7-43FF-8901-D13BC65901A3}" type="pres">
      <dgm:prSet presAssocID="{B0768953-11E9-481B-A98F-D10BF62165F9}" presName="Name37" presStyleLbl="parChTrans1D4" presStyleIdx="3" presStyleCnt="7"/>
      <dgm:spPr/>
    </dgm:pt>
    <dgm:pt modelId="{907595E9-0269-42F2-AC74-E16D236AAE0A}" type="pres">
      <dgm:prSet presAssocID="{B397D27E-3FDB-47AE-B94C-4381180479C4}" presName="hierRoot2" presStyleCnt="0">
        <dgm:presLayoutVars>
          <dgm:hierBranch val="init"/>
        </dgm:presLayoutVars>
      </dgm:prSet>
      <dgm:spPr/>
    </dgm:pt>
    <dgm:pt modelId="{05382B79-6B20-4C3D-BFA7-984091B6EC39}" type="pres">
      <dgm:prSet presAssocID="{B397D27E-3FDB-47AE-B94C-4381180479C4}" presName="rootComposite" presStyleCnt="0"/>
      <dgm:spPr/>
    </dgm:pt>
    <dgm:pt modelId="{749E4850-C26F-4FD9-B35D-17DA72FBC3B3}" type="pres">
      <dgm:prSet presAssocID="{B397D27E-3FDB-47AE-B94C-4381180479C4}" presName="rootText" presStyleLbl="node4" presStyleIdx="3" presStyleCnt="7" custLinFactNeighborX="6300" custLinFactNeighborY="47256">
        <dgm:presLayoutVars>
          <dgm:chPref val="3"/>
        </dgm:presLayoutVars>
      </dgm:prSet>
      <dgm:spPr/>
    </dgm:pt>
    <dgm:pt modelId="{9BEB85F7-661D-4892-B897-4EB333C19EEF}" type="pres">
      <dgm:prSet presAssocID="{B397D27E-3FDB-47AE-B94C-4381180479C4}" presName="rootConnector" presStyleLbl="node4" presStyleIdx="3" presStyleCnt="7"/>
      <dgm:spPr/>
    </dgm:pt>
    <dgm:pt modelId="{7F3A6A72-93F0-4DEA-A8AA-4D86BE4DFD5B}" type="pres">
      <dgm:prSet presAssocID="{B397D27E-3FDB-47AE-B94C-4381180479C4}" presName="hierChild4" presStyleCnt="0"/>
      <dgm:spPr/>
    </dgm:pt>
    <dgm:pt modelId="{50D5710C-ADE3-4C1B-B98F-B7006F043259}" type="pres">
      <dgm:prSet presAssocID="{B397D27E-3FDB-47AE-B94C-4381180479C4}" presName="hierChild5" presStyleCnt="0"/>
      <dgm:spPr/>
    </dgm:pt>
    <dgm:pt modelId="{F729281F-9D83-49FF-91A3-9F15B1288C17}" type="pres">
      <dgm:prSet presAssocID="{83409EDF-D700-4EB3-A8D0-3A3A90888D38}" presName="Name37" presStyleLbl="parChTrans1D4" presStyleIdx="4" presStyleCnt="7"/>
      <dgm:spPr/>
    </dgm:pt>
    <dgm:pt modelId="{7DB39919-171D-4330-B7D7-407241B16D0A}" type="pres">
      <dgm:prSet presAssocID="{3BA51AC9-752D-4AF7-B2A1-05F0468B7124}" presName="hierRoot2" presStyleCnt="0">
        <dgm:presLayoutVars>
          <dgm:hierBranch val="init"/>
        </dgm:presLayoutVars>
      </dgm:prSet>
      <dgm:spPr/>
    </dgm:pt>
    <dgm:pt modelId="{005E2CBA-AC0A-46BA-B57D-C7A99B12FB6D}" type="pres">
      <dgm:prSet presAssocID="{3BA51AC9-752D-4AF7-B2A1-05F0468B7124}" presName="rootComposite" presStyleCnt="0"/>
      <dgm:spPr/>
    </dgm:pt>
    <dgm:pt modelId="{4DB35350-622B-4DF4-98F3-1A971252E20D}" type="pres">
      <dgm:prSet presAssocID="{3BA51AC9-752D-4AF7-B2A1-05F0468B7124}" presName="rootText" presStyleLbl="node4" presStyleIdx="4" presStyleCnt="7" custLinFactNeighborX="7876" custLinFactNeighborY="75609">
        <dgm:presLayoutVars>
          <dgm:chPref val="3"/>
        </dgm:presLayoutVars>
      </dgm:prSet>
      <dgm:spPr/>
    </dgm:pt>
    <dgm:pt modelId="{32C22DC3-85B0-44C0-8DC0-C35A09B0BE12}" type="pres">
      <dgm:prSet presAssocID="{3BA51AC9-752D-4AF7-B2A1-05F0468B7124}" presName="rootConnector" presStyleLbl="node4" presStyleIdx="4" presStyleCnt="7"/>
      <dgm:spPr/>
    </dgm:pt>
    <dgm:pt modelId="{34F61B9D-8632-4BA6-98E3-F0C547CA1968}" type="pres">
      <dgm:prSet presAssocID="{3BA51AC9-752D-4AF7-B2A1-05F0468B7124}" presName="hierChild4" presStyleCnt="0"/>
      <dgm:spPr/>
    </dgm:pt>
    <dgm:pt modelId="{DD47C509-DC33-4473-8AA4-5D58006BEFD7}" type="pres">
      <dgm:prSet presAssocID="{3BA51AC9-752D-4AF7-B2A1-05F0468B7124}" presName="hierChild5" presStyleCnt="0"/>
      <dgm:spPr/>
    </dgm:pt>
    <dgm:pt modelId="{60A41385-C8CA-45ED-BE56-94F2C045587F}" type="pres">
      <dgm:prSet presAssocID="{32BEB7D7-D512-4188-B147-DF9CDD4972CE}" presName="hierChild5" presStyleCnt="0"/>
      <dgm:spPr/>
    </dgm:pt>
    <dgm:pt modelId="{C327B824-07C6-409C-A383-4F36A793C5D0}" type="pres">
      <dgm:prSet presAssocID="{7831B06D-2774-4354-8293-3D6C86A80D8A}" presName="Name37" presStyleLbl="parChTrans1D3" presStyleIdx="3" presStyleCnt="5"/>
      <dgm:spPr/>
    </dgm:pt>
    <dgm:pt modelId="{86F93081-0281-4BF2-A8C9-ADF0327AE5A9}" type="pres">
      <dgm:prSet presAssocID="{6DBAD275-94C9-4A38-B34E-E2EF25FC5729}" presName="hierRoot2" presStyleCnt="0">
        <dgm:presLayoutVars>
          <dgm:hierBranch val="init"/>
        </dgm:presLayoutVars>
      </dgm:prSet>
      <dgm:spPr/>
    </dgm:pt>
    <dgm:pt modelId="{4C70FF7E-ECE9-4186-BD4B-F5A31F6CE32C}" type="pres">
      <dgm:prSet presAssocID="{6DBAD275-94C9-4A38-B34E-E2EF25FC5729}" presName="rootComposite" presStyleCnt="0"/>
      <dgm:spPr/>
    </dgm:pt>
    <dgm:pt modelId="{A49F2849-AE77-46CF-ABC7-A7C295567CA4}" type="pres">
      <dgm:prSet presAssocID="{6DBAD275-94C9-4A38-B34E-E2EF25FC5729}" presName="rootText" presStyleLbl="node3" presStyleIdx="3" presStyleCnt="5" custScaleX="224651" custScaleY="186397" custLinFactNeighborX="1575" custLinFactNeighborY="73144">
        <dgm:presLayoutVars>
          <dgm:chPref val="3"/>
        </dgm:presLayoutVars>
      </dgm:prSet>
      <dgm:spPr/>
    </dgm:pt>
    <dgm:pt modelId="{58777587-12A4-4F2C-BC14-160746B3579B}" type="pres">
      <dgm:prSet presAssocID="{6DBAD275-94C9-4A38-B34E-E2EF25FC5729}" presName="rootConnector" presStyleLbl="node3" presStyleIdx="3" presStyleCnt="5"/>
      <dgm:spPr/>
    </dgm:pt>
    <dgm:pt modelId="{801550B3-55F3-4499-B3C7-57BFD4C83836}" type="pres">
      <dgm:prSet presAssocID="{6DBAD275-94C9-4A38-B34E-E2EF25FC5729}" presName="hierChild4" presStyleCnt="0"/>
      <dgm:spPr/>
    </dgm:pt>
    <dgm:pt modelId="{4982FA20-584F-45CF-AEDE-6DA88379DB26}" type="pres">
      <dgm:prSet presAssocID="{13441684-6DFD-4850-A72D-E32FBC4E1060}" presName="Name37" presStyleLbl="parChTrans1D4" presStyleIdx="5" presStyleCnt="7"/>
      <dgm:spPr/>
    </dgm:pt>
    <dgm:pt modelId="{0806B2C0-2B8D-4B19-8B01-BF54D0A5918F}" type="pres">
      <dgm:prSet presAssocID="{084F3CEA-5357-4889-815B-122D28720B87}" presName="hierRoot2" presStyleCnt="0">
        <dgm:presLayoutVars>
          <dgm:hierBranch val="init"/>
        </dgm:presLayoutVars>
      </dgm:prSet>
      <dgm:spPr/>
    </dgm:pt>
    <dgm:pt modelId="{B0221500-3F95-4B5D-98B7-0E25A539B75D}" type="pres">
      <dgm:prSet presAssocID="{084F3CEA-5357-4889-815B-122D28720B87}" presName="rootComposite" presStyleCnt="0"/>
      <dgm:spPr/>
    </dgm:pt>
    <dgm:pt modelId="{0CCF9505-5C7C-44B9-A3A7-9FD9A5F0F92D}" type="pres">
      <dgm:prSet presAssocID="{084F3CEA-5357-4889-815B-122D28720B87}" presName="rootText" presStyleLbl="node4" presStyleIdx="5" presStyleCnt="7" custScaleX="172916" custLinFactY="25684" custLinFactNeighborX="-11692" custLinFactNeighborY="100000">
        <dgm:presLayoutVars>
          <dgm:chPref val="3"/>
        </dgm:presLayoutVars>
      </dgm:prSet>
      <dgm:spPr/>
    </dgm:pt>
    <dgm:pt modelId="{DED50D44-386F-4065-B89A-E49BFDD7D5A6}" type="pres">
      <dgm:prSet presAssocID="{084F3CEA-5357-4889-815B-122D28720B87}" presName="rootConnector" presStyleLbl="node4" presStyleIdx="5" presStyleCnt="7"/>
      <dgm:spPr/>
    </dgm:pt>
    <dgm:pt modelId="{F743086B-65BA-4A88-B13D-C561725293A6}" type="pres">
      <dgm:prSet presAssocID="{084F3CEA-5357-4889-815B-122D28720B87}" presName="hierChild4" presStyleCnt="0"/>
      <dgm:spPr/>
    </dgm:pt>
    <dgm:pt modelId="{CAE40868-220B-4156-8D92-F38F82792095}" type="pres">
      <dgm:prSet presAssocID="{084F3CEA-5357-4889-815B-122D28720B87}" presName="hierChild5" presStyleCnt="0"/>
      <dgm:spPr/>
    </dgm:pt>
    <dgm:pt modelId="{C90BFE20-27BA-4932-BFF9-2336FBB80364}" type="pres">
      <dgm:prSet presAssocID="{6DBAD275-94C9-4A38-B34E-E2EF25FC5729}" presName="hierChild5" presStyleCnt="0"/>
      <dgm:spPr/>
    </dgm:pt>
    <dgm:pt modelId="{6F398F33-6167-4FFD-880B-003FB26B8771}" type="pres">
      <dgm:prSet presAssocID="{AE33EDB7-227E-424C-8398-CC9A1CBA2000}" presName="Name37" presStyleLbl="parChTrans1D3" presStyleIdx="4" presStyleCnt="5"/>
      <dgm:spPr/>
    </dgm:pt>
    <dgm:pt modelId="{A3426156-18BE-4288-BF6B-CEC81B100811}" type="pres">
      <dgm:prSet presAssocID="{166CE5F9-A21E-483B-B979-5F961CF58499}" presName="hierRoot2" presStyleCnt="0">
        <dgm:presLayoutVars>
          <dgm:hierBranch val="init"/>
        </dgm:presLayoutVars>
      </dgm:prSet>
      <dgm:spPr/>
    </dgm:pt>
    <dgm:pt modelId="{DD7B8377-B41D-45A5-A449-8606A4D53A98}" type="pres">
      <dgm:prSet presAssocID="{166CE5F9-A21E-483B-B979-5F961CF58499}" presName="rootComposite" presStyleCnt="0"/>
      <dgm:spPr/>
    </dgm:pt>
    <dgm:pt modelId="{363735A1-18F2-41E9-96EF-DE476F3E43CA}" type="pres">
      <dgm:prSet presAssocID="{166CE5F9-A21E-483B-B979-5F961CF58499}" presName="rootText" presStyleLbl="node3" presStyleIdx="4" presStyleCnt="5" custScaleX="211667" custScaleY="186355" custLinFactNeighborX="-4469" custLinFactNeighborY="73232">
        <dgm:presLayoutVars>
          <dgm:chPref val="3"/>
        </dgm:presLayoutVars>
      </dgm:prSet>
      <dgm:spPr/>
    </dgm:pt>
    <dgm:pt modelId="{4DC12215-D775-473D-83E6-F93398D0F539}" type="pres">
      <dgm:prSet presAssocID="{166CE5F9-A21E-483B-B979-5F961CF58499}" presName="rootConnector" presStyleLbl="node3" presStyleIdx="4" presStyleCnt="5"/>
      <dgm:spPr/>
    </dgm:pt>
    <dgm:pt modelId="{15584C4F-D3A6-4496-B71D-94984B502A88}" type="pres">
      <dgm:prSet presAssocID="{166CE5F9-A21E-483B-B979-5F961CF58499}" presName="hierChild4" presStyleCnt="0"/>
      <dgm:spPr/>
    </dgm:pt>
    <dgm:pt modelId="{EB25235D-884A-4A75-849D-4E2761B53266}" type="pres">
      <dgm:prSet presAssocID="{E32246AE-6D18-4C75-B946-B04CFBCDD7A9}" presName="Name37" presStyleLbl="parChTrans1D4" presStyleIdx="6" presStyleCnt="7"/>
      <dgm:spPr/>
    </dgm:pt>
    <dgm:pt modelId="{23F361B1-4FB6-41E4-8B71-665495ADCD48}" type="pres">
      <dgm:prSet presAssocID="{542267D4-5484-4622-B33B-614EC42208C5}" presName="hierRoot2" presStyleCnt="0">
        <dgm:presLayoutVars>
          <dgm:hierBranch val="init"/>
        </dgm:presLayoutVars>
      </dgm:prSet>
      <dgm:spPr/>
    </dgm:pt>
    <dgm:pt modelId="{2F8626E3-4FE1-4F66-B85B-9E8FE8212D3F}" type="pres">
      <dgm:prSet presAssocID="{542267D4-5484-4622-B33B-614EC42208C5}" presName="rootComposite" presStyleCnt="0"/>
      <dgm:spPr/>
    </dgm:pt>
    <dgm:pt modelId="{8BA70577-C607-4FC5-A83B-46C4793EF471}" type="pres">
      <dgm:prSet presAssocID="{542267D4-5484-4622-B33B-614EC42208C5}" presName="rootText" presStyleLbl="node4" presStyleIdx="6" presStyleCnt="7" custLinFactNeighborX="4726" custLinFactNeighborY="88211">
        <dgm:presLayoutVars>
          <dgm:chPref val="3"/>
        </dgm:presLayoutVars>
      </dgm:prSet>
      <dgm:spPr/>
    </dgm:pt>
    <dgm:pt modelId="{055A9E35-B757-4DE6-A50A-1A9C091E8DDD}" type="pres">
      <dgm:prSet presAssocID="{542267D4-5484-4622-B33B-614EC42208C5}" presName="rootConnector" presStyleLbl="node4" presStyleIdx="6" presStyleCnt="7"/>
      <dgm:spPr/>
    </dgm:pt>
    <dgm:pt modelId="{60F1423B-C04C-432F-8C6B-0EED809E3C0F}" type="pres">
      <dgm:prSet presAssocID="{542267D4-5484-4622-B33B-614EC42208C5}" presName="hierChild4" presStyleCnt="0"/>
      <dgm:spPr/>
    </dgm:pt>
    <dgm:pt modelId="{1B3C035F-1ADC-46D3-8B56-C14992F8B349}" type="pres">
      <dgm:prSet presAssocID="{542267D4-5484-4622-B33B-614EC42208C5}" presName="hierChild5" presStyleCnt="0"/>
      <dgm:spPr/>
    </dgm:pt>
    <dgm:pt modelId="{CB1A10A7-744B-4BB1-A5AF-F8CDFDF08ED0}" type="pres">
      <dgm:prSet presAssocID="{166CE5F9-A21E-483B-B979-5F961CF58499}" presName="hierChild5" presStyleCnt="0"/>
      <dgm:spPr/>
    </dgm:pt>
    <dgm:pt modelId="{3A2A8ED5-9F88-4968-B69A-BABE7A1C3657}" type="pres">
      <dgm:prSet presAssocID="{DED76FC3-7FE3-4516-A280-E6AE97DCEE8E}" presName="hierChild5" presStyleCnt="0"/>
      <dgm:spPr/>
    </dgm:pt>
    <dgm:pt modelId="{7989F4D7-683D-4F63-95F8-79E1148C3D6E}" type="pres">
      <dgm:prSet presAssocID="{EFE30562-0E7C-4F9F-B715-6D7C6CC2DABE}" presName="hierChild3" presStyleCnt="0"/>
      <dgm:spPr/>
    </dgm:pt>
  </dgm:ptLst>
  <dgm:cxnLst>
    <dgm:cxn modelId="{7810B907-8BB2-481F-A0C8-764AD3CAD6EA}" type="presOf" srcId="{F6762EBA-383E-49B5-A80D-7C9A66C6B75C}" destId="{27F711D3-D056-4898-A822-DDF87A82305E}" srcOrd="1" destOrd="0" presId="urn:microsoft.com/office/officeart/2005/8/layout/orgChart1"/>
    <dgm:cxn modelId="{A7F43713-6A08-47F7-BA3D-FBBBBFFE4A5D}" type="presOf" srcId="{EFE30562-0E7C-4F9F-B715-6D7C6CC2DABE}" destId="{6613B21F-80B2-4AA1-8902-28B2A25DCD4E}" srcOrd="1" destOrd="0" presId="urn:microsoft.com/office/officeart/2005/8/layout/orgChart1"/>
    <dgm:cxn modelId="{82B98C1B-E2F3-4AA6-8C7B-624400171CFE}" type="presOf" srcId="{39874510-79FB-4643-9E1C-4EAF72916DAD}" destId="{A51EBEF6-74D7-4997-8AE6-1FE463CB2A94}" srcOrd="0" destOrd="0" presId="urn:microsoft.com/office/officeart/2005/8/layout/orgChart1"/>
    <dgm:cxn modelId="{CA4D841D-99DE-4DBE-AE86-FFA7BE395FDD}" srcId="{DED76FC3-7FE3-4516-A280-E6AE97DCEE8E}" destId="{6DBAD275-94C9-4A38-B34E-E2EF25FC5729}" srcOrd="2" destOrd="0" parTransId="{7831B06D-2774-4354-8293-3D6C86A80D8A}" sibTransId="{14EF6963-5D35-432C-8AFB-C91A63EC3D1B}"/>
    <dgm:cxn modelId="{D84F9525-A320-47C5-9D1A-11B8387C7309}" type="presOf" srcId="{B397D27E-3FDB-47AE-B94C-4381180479C4}" destId="{749E4850-C26F-4FD9-B35D-17DA72FBC3B3}" srcOrd="0" destOrd="0" presId="urn:microsoft.com/office/officeart/2005/8/layout/orgChart1"/>
    <dgm:cxn modelId="{32D56528-9FA6-4DF7-B20B-F265DE24A462}" type="presOf" srcId="{166CE5F9-A21E-483B-B979-5F961CF58499}" destId="{4DC12215-D775-473D-83E6-F93398D0F539}" srcOrd="1" destOrd="0" presId="urn:microsoft.com/office/officeart/2005/8/layout/orgChart1"/>
    <dgm:cxn modelId="{341B6F2C-1EDB-4201-A1D0-BC9B60BEC2D6}" srcId="{32BEB7D7-D512-4188-B147-DF9CDD4972CE}" destId="{89067054-3151-4895-8838-6147D305A166}" srcOrd="0" destOrd="0" parTransId="{83A989F7-E50C-4E6D-91C6-01ED1D601E4C}" sibTransId="{6A9B63D4-59BD-4016-9F0B-4685DBBCAA41}"/>
    <dgm:cxn modelId="{4573B738-364B-4D01-B0DC-4A203455458C}" srcId="{32BEB7D7-D512-4188-B147-DF9CDD4972CE}" destId="{B397D27E-3FDB-47AE-B94C-4381180479C4}" srcOrd="1" destOrd="0" parTransId="{B0768953-11E9-481B-A98F-D10BF62165F9}" sibTransId="{5E6F37B4-8C21-4E3E-975A-959223D1EFAB}"/>
    <dgm:cxn modelId="{7031B93F-B23D-44BE-8577-2A889AB01565}" srcId="{EFE30562-0E7C-4F9F-B715-6D7C6CC2DABE}" destId="{DED76FC3-7FE3-4516-A280-E6AE97DCEE8E}" srcOrd="1" destOrd="0" parTransId="{628AA95E-56D5-4B00-B0E1-EEF210299856}" sibTransId="{E33A1445-9DE9-493B-8629-EBD435D081BB}"/>
    <dgm:cxn modelId="{B593C540-BDF2-4B9A-B442-026B0E89C65C}" type="presOf" srcId="{542267D4-5484-4622-B33B-614EC42208C5}" destId="{8BA70577-C607-4FC5-A83B-46C4793EF471}" srcOrd="0" destOrd="0" presId="urn:microsoft.com/office/officeart/2005/8/layout/orgChart1"/>
    <dgm:cxn modelId="{F576785B-E6AF-40B9-9C8A-0903297533A5}" type="presOf" srcId="{83409EDF-D700-4EB3-A8D0-3A3A90888D38}" destId="{F729281F-9D83-49FF-91A3-9F15B1288C17}" srcOrd="0" destOrd="0" presId="urn:microsoft.com/office/officeart/2005/8/layout/orgChart1"/>
    <dgm:cxn modelId="{5A3D095D-3307-466B-AB0D-09F5D0B4D5B0}" srcId="{708170BA-40BB-4F90-90B9-CBDA74FFFBEB}" destId="{0A618AF5-BA78-4E36-B0B9-D9657BD65038}" srcOrd="0" destOrd="0" parTransId="{E20E71E3-EDFD-4398-B5E6-40026653278F}" sibTransId="{735DF503-7E96-4980-86D5-7E53DF8D3E1D}"/>
    <dgm:cxn modelId="{E126BC5E-8503-4A51-B42B-5DAFF0670504}" type="presOf" srcId="{AE33EDB7-227E-424C-8398-CC9A1CBA2000}" destId="{6F398F33-6167-4FFD-880B-003FB26B8771}" srcOrd="0" destOrd="0" presId="urn:microsoft.com/office/officeart/2005/8/layout/orgChart1"/>
    <dgm:cxn modelId="{81BEA041-A715-4500-A0AC-2AC64142A7BF}" type="presOf" srcId="{83A989F7-E50C-4E6D-91C6-01ED1D601E4C}" destId="{9C4AE260-AC7A-4F07-ABD1-7E62A72A36C3}" srcOrd="0" destOrd="0" presId="urn:microsoft.com/office/officeart/2005/8/layout/orgChart1"/>
    <dgm:cxn modelId="{40694C62-66DE-4944-A983-5C44FB80204E}" type="presOf" srcId="{C3F94D12-6D4D-4397-A50F-79390D58C86C}" destId="{8FDE3BEE-9F91-479B-A314-C759E96B2BE3}" srcOrd="1" destOrd="0" presId="urn:microsoft.com/office/officeart/2005/8/layout/orgChart1"/>
    <dgm:cxn modelId="{0E9BB844-AFEA-48C6-B635-64B5B27F1D58}" type="presOf" srcId="{6DBAD275-94C9-4A38-B34E-E2EF25FC5729}" destId="{58777587-12A4-4F2C-BC14-160746B3579B}" srcOrd="1" destOrd="0" presId="urn:microsoft.com/office/officeart/2005/8/layout/orgChart1"/>
    <dgm:cxn modelId="{C7231E68-72E2-4584-9D3B-75DBD1DFF903}" type="presOf" srcId="{13441684-6DFD-4850-A72D-E32FBC4E1060}" destId="{4982FA20-584F-45CF-AEDE-6DA88379DB26}" srcOrd="0" destOrd="0" presId="urn:microsoft.com/office/officeart/2005/8/layout/orgChart1"/>
    <dgm:cxn modelId="{58FE4869-17B8-42DC-BCF1-D9960348E3C6}" type="presOf" srcId="{0A618AF5-BA78-4E36-B0B9-D9657BD65038}" destId="{365DBCEA-BD58-413D-9196-0451142C8F30}" srcOrd="1" destOrd="0" presId="urn:microsoft.com/office/officeart/2005/8/layout/orgChart1"/>
    <dgm:cxn modelId="{4B20616C-4DAD-45F1-8F84-8F6D596CC2EB}" type="presOf" srcId="{0A618AF5-BA78-4E36-B0B9-D9657BD65038}" destId="{3C17BEFB-3EE1-47B7-989A-6BC9C094C9F8}" srcOrd="0" destOrd="0" presId="urn:microsoft.com/office/officeart/2005/8/layout/orgChart1"/>
    <dgm:cxn modelId="{7EF4A74D-D3B9-46B1-B4AA-4E9F762D1F0A}" type="presOf" srcId="{B0768953-11E9-481B-A98F-D10BF62165F9}" destId="{E5064424-E2D7-43FF-8901-D13BC65901A3}" srcOrd="0" destOrd="0" presId="urn:microsoft.com/office/officeart/2005/8/layout/orgChart1"/>
    <dgm:cxn modelId="{2FA4406E-16D3-4203-A9AB-9196AFF55C7B}" type="presOf" srcId="{EFE30562-0E7C-4F9F-B715-6D7C6CC2DABE}" destId="{CBDFA585-C87C-4D7B-81E0-B44DB67F5822}" srcOrd="0" destOrd="0" presId="urn:microsoft.com/office/officeart/2005/8/layout/orgChart1"/>
    <dgm:cxn modelId="{1750924E-10D3-43CF-9111-BB330802B236}" srcId="{32BEB7D7-D512-4188-B147-DF9CDD4972CE}" destId="{3BA51AC9-752D-4AF7-B2A1-05F0468B7124}" srcOrd="2" destOrd="0" parTransId="{83409EDF-D700-4EB3-A8D0-3A3A90888D38}" sibTransId="{CC625A18-8BE3-41B9-BE3A-81099D283A9D}"/>
    <dgm:cxn modelId="{C4E6A44E-14B2-48ED-BAEC-6C09104261DA}" type="presOf" srcId="{084F3CEA-5357-4889-815B-122D28720B87}" destId="{DED50D44-386F-4065-B89A-E49BFDD7D5A6}" srcOrd="1" destOrd="0" presId="urn:microsoft.com/office/officeart/2005/8/layout/orgChart1"/>
    <dgm:cxn modelId="{0E118156-6225-41C4-BE04-5AE26B4E148B}" srcId="{9C6BCE43-926D-4395-BEB3-611A54E49C7F}" destId="{EFE30562-0E7C-4F9F-B715-6D7C6CC2DABE}" srcOrd="0" destOrd="0" parTransId="{714BE7A7-E916-4244-9520-8112B2A64E5E}" sibTransId="{DEDAA7C4-FC0F-4FCF-8E10-056448350D5F}"/>
    <dgm:cxn modelId="{C2E31B79-CE47-47E0-9655-2F87B9C32854}" type="presOf" srcId="{89067054-3151-4895-8838-6147D305A166}" destId="{9803C212-D655-48E9-8146-4B9C710AB756}" srcOrd="0" destOrd="0" presId="urn:microsoft.com/office/officeart/2005/8/layout/orgChart1"/>
    <dgm:cxn modelId="{9248B782-9790-4BC9-9295-89314B08A1A8}" type="presOf" srcId="{F6762EBA-383E-49B5-A80D-7C9A66C6B75C}" destId="{57B22F5F-A3BD-490D-BE54-11D5C6831129}" srcOrd="0" destOrd="0" presId="urn:microsoft.com/office/officeart/2005/8/layout/orgChart1"/>
    <dgm:cxn modelId="{276C8184-770F-4B49-995B-A3A7F3E007C8}" type="presOf" srcId="{542267D4-5484-4622-B33B-614EC42208C5}" destId="{055A9E35-B757-4DE6-A50A-1A9C091E8DDD}" srcOrd="1" destOrd="0" presId="urn:microsoft.com/office/officeart/2005/8/layout/orgChart1"/>
    <dgm:cxn modelId="{863EDB87-9E77-4850-9243-EAF7BD10B973}" srcId="{6DBAD275-94C9-4A38-B34E-E2EF25FC5729}" destId="{084F3CEA-5357-4889-815B-122D28720B87}" srcOrd="0" destOrd="0" parTransId="{13441684-6DFD-4850-A72D-E32FBC4E1060}" sibTransId="{4BD9DEFD-F959-4F3C-BF91-3A7F56942B79}"/>
    <dgm:cxn modelId="{04D45391-677E-43D6-A76D-5F79B117B36F}" type="presOf" srcId="{C3F94D12-6D4D-4397-A50F-79390D58C86C}" destId="{DAE8711F-8796-4115-B4C3-8309686E4152}" srcOrd="0" destOrd="0" presId="urn:microsoft.com/office/officeart/2005/8/layout/orgChart1"/>
    <dgm:cxn modelId="{272CEF99-2D77-4ADB-BC56-B73CBA2E0B06}" type="presOf" srcId="{B397D27E-3FDB-47AE-B94C-4381180479C4}" destId="{9BEB85F7-661D-4892-B897-4EB333C19EEF}" srcOrd="1" destOrd="0" presId="urn:microsoft.com/office/officeart/2005/8/layout/orgChart1"/>
    <dgm:cxn modelId="{1DE4729C-E6D8-4A81-8B92-1BF781A52D7A}" type="presOf" srcId="{7831B06D-2774-4354-8293-3D6C86A80D8A}" destId="{C327B824-07C6-409C-A383-4F36A793C5D0}" srcOrd="0" destOrd="0" presId="urn:microsoft.com/office/officeart/2005/8/layout/orgChart1"/>
    <dgm:cxn modelId="{94D5389F-A9CF-4B5A-BEB2-4C28DB16F94B}" srcId="{EFE30562-0E7C-4F9F-B715-6D7C6CC2DABE}" destId="{35C04A24-37CE-4C42-9541-AEB9661664AF}" srcOrd="0" destOrd="0" parTransId="{C73C089E-E015-4518-B5F9-423FB38C6DB8}" sibTransId="{2C1D33CC-FC9F-486C-9A3E-5D2CBF45CFAE}"/>
    <dgm:cxn modelId="{C4E008A0-4246-4655-AFA9-2E3A4F72EC42}" srcId="{DED76FC3-7FE3-4516-A280-E6AE97DCEE8E}" destId="{708170BA-40BB-4F90-90B9-CBDA74FFFBEB}" srcOrd="0" destOrd="0" parTransId="{39874510-79FB-4643-9E1C-4EAF72916DAD}" sibTransId="{06D9F9B6-1654-4758-87EF-B20AA2FF77D3}"/>
    <dgm:cxn modelId="{D7830FA1-9BF6-4A1F-8B13-21B4503487A2}" type="presOf" srcId="{667D8ADA-8529-45C1-A1E8-CB158E9C080E}" destId="{E1972ECB-FC37-4303-8760-1EC023272282}" srcOrd="0" destOrd="0" presId="urn:microsoft.com/office/officeart/2005/8/layout/orgChart1"/>
    <dgm:cxn modelId="{AFE76EA5-2F3D-4C26-AC4A-B7709C41632B}" type="presOf" srcId="{7F6CBFD8-26A9-438E-A45F-84756764CE42}" destId="{7AFC6420-9B9F-4049-8801-6F41D619BE7F}" srcOrd="0" destOrd="0" presId="urn:microsoft.com/office/officeart/2005/8/layout/orgChart1"/>
    <dgm:cxn modelId="{FF85C0AA-4EBC-4E49-97E5-FC2E2E607B18}" type="presOf" srcId="{35C04A24-37CE-4C42-9541-AEB9661664AF}" destId="{598B19F3-D602-4C63-B4C3-613C9745C204}" srcOrd="0" destOrd="0" presId="urn:microsoft.com/office/officeart/2005/8/layout/orgChart1"/>
    <dgm:cxn modelId="{74D79BAB-A82D-45D3-8922-B0F7DF4D4F10}" type="presOf" srcId="{32BEB7D7-D512-4188-B147-DF9CDD4972CE}" destId="{43FE9AEE-FAE9-4757-B6BA-B8695CBA8727}" srcOrd="1" destOrd="0" presId="urn:microsoft.com/office/officeart/2005/8/layout/orgChart1"/>
    <dgm:cxn modelId="{C1107EAC-71BD-4740-BBB7-D636DECFB1BB}" type="presOf" srcId="{708170BA-40BB-4F90-90B9-CBDA74FFFBEB}" destId="{CE6EDCEA-8D8B-4809-8977-45B29F77F2C8}" srcOrd="0" destOrd="0" presId="urn:microsoft.com/office/officeart/2005/8/layout/orgChart1"/>
    <dgm:cxn modelId="{194A83AF-A642-4EE6-A0B9-908BAC646CC7}" type="presOf" srcId="{628AA95E-56D5-4B00-B0E1-EEF210299856}" destId="{F47D65C2-CB8E-4CCE-A54F-0195377AE3D1}" srcOrd="0" destOrd="0" presId="urn:microsoft.com/office/officeart/2005/8/layout/orgChart1"/>
    <dgm:cxn modelId="{20F280B1-4785-4FA5-A5E2-69A63C45607D}" type="presOf" srcId="{E32246AE-6D18-4C75-B946-B04CFBCDD7A9}" destId="{EB25235D-884A-4A75-849D-4E2761B53266}" srcOrd="0" destOrd="0" presId="urn:microsoft.com/office/officeart/2005/8/layout/orgChart1"/>
    <dgm:cxn modelId="{CC0BBDB4-3F8F-4CD1-8C07-8FE77F138513}" type="presOf" srcId="{35C04A24-37CE-4C42-9541-AEB9661664AF}" destId="{82F1AE25-67CE-4474-8C9B-E351EE24C28C}" srcOrd="1" destOrd="0" presId="urn:microsoft.com/office/officeart/2005/8/layout/orgChart1"/>
    <dgm:cxn modelId="{E21B00BE-23D6-4561-9AAD-E8D8A9E562ED}" type="presOf" srcId="{3BA51AC9-752D-4AF7-B2A1-05F0468B7124}" destId="{4DB35350-622B-4DF4-98F3-1A971252E20D}" srcOrd="0" destOrd="0" presId="urn:microsoft.com/office/officeart/2005/8/layout/orgChart1"/>
    <dgm:cxn modelId="{57FA4CC0-DCBD-4F26-B3A8-F56D4CC0133E}" srcId="{DED76FC3-7FE3-4516-A280-E6AE97DCEE8E}" destId="{32BEB7D7-D512-4188-B147-DF9CDD4972CE}" srcOrd="1" destOrd="0" parTransId="{7F6CBFD8-26A9-438E-A45F-84756764CE42}" sibTransId="{170832B9-7054-459C-B3E1-5D66ABA29514}"/>
    <dgm:cxn modelId="{B86D62C1-071D-4C7C-AFA2-590778D8DF05}" type="presOf" srcId="{32BEB7D7-D512-4188-B147-DF9CDD4972CE}" destId="{7C719C9E-2C37-4296-9811-0AEAF8D50598}" srcOrd="0" destOrd="0" presId="urn:microsoft.com/office/officeart/2005/8/layout/orgChart1"/>
    <dgm:cxn modelId="{D4DEFFC6-6C6D-47D4-A6DD-569A8D879582}" type="presOf" srcId="{DED76FC3-7FE3-4516-A280-E6AE97DCEE8E}" destId="{CB251675-AA6E-465B-A9C1-E73B7C57441E}" srcOrd="0" destOrd="0" presId="urn:microsoft.com/office/officeart/2005/8/layout/orgChart1"/>
    <dgm:cxn modelId="{521137C8-FED4-4098-A39B-1ACDF6CEDF41}" type="presOf" srcId="{89067054-3151-4895-8838-6147D305A166}" destId="{6C8CCCB2-AF02-4F35-9A8D-9E6E50FA827A}" srcOrd="1" destOrd="0" presId="urn:microsoft.com/office/officeart/2005/8/layout/orgChart1"/>
    <dgm:cxn modelId="{86C97EC9-A30B-4C8A-987B-234F17C31403}" type="presOf" srcId="{708170BA-40BB-4F90-90B9-CBDA74FFFBEB}" destId="{CD49ABEA-99FE-4567-ACCE-57AAFD18DD06}" srcOrd="1" destOrd="0" presId="urn:microsoft.com/office/officeart/2005/8/layout/orgChart1"/>
    <dgm:cxn modelId="{1F5FE2C9-5FA3-4069-A02C-1B0C4A180CCE}" srcId="{708170BA-40BB-4F90-90B9-CBDA74FFFBEB}" destId="{C3F94D12-6D4D-4397-A50F-79390D58C86C}" srcOrd="1" destOrd="0" parTransId="{667D8ADA-8529-45C1-A1E8-CB158E9C080E}" sibTransId="{3727DCE6-898D-472F-B3A3-60FC1C98CC22}"/>
    <dgm:cxn modelId="{B475BDD1-7F61-48AE-B604-41EFFDEE4D50}" type="presOf" srcId="{C73C089E-E015-4518-B5F9-423FB38C6DB8}" destId="{874710BE-29F7-445E-BC87-1573F335E50E}" srcOrd="0" destOrd="0" presId="urn:microsoft.com/office/officeart/2005/8/layout/orgChart1"/>
    <dgm:cxn modelId="{74E849D5-8432-44EA-8EB7-13293746EEED}" srcId="{35C04A24-37CE-4C42-9541-AEB9661664AF}" destId="{F6762EBA-383E-49B5-A80D-7C9A66C6B75C}" srcOrd="0" destOrd="0" parTransId="{69A7D83B-9B63-43FB-8836-27BC91C418F0}" sibTransId="{96D62678-20B2-4985-BFE3-C89DFEF18D46}"/>
    <dgm:cxn modelId="{8FD395E6-17C0-4557-B602-DAC5A808341A}" type="presOf" srcId="{E20E71E3-EDFD-4398-B5E6-40026653278F}" destId="{544D1B5D-36E2-40BA-95BE-779A1559B103}" srcOrd="0" destOrd="0" presId="urn:microsoft.com/office/officeart/2005/8/layout/orgChart1"/>
    <dgm:cxn modelId="{D5C952E9-BCC9-4943-A1C0-80A89756853D}" srcId="{166CE5F9-A21E-483B-B979-5F961CF58499}" destId="{542267D4-5484-4622-B33B-614EC42208C5}" srcOrd="0" destOrd="0" parTransId="{E32246AE-6D18-4C75-B946-B04CFBCDD7A9}" sibTransId="{04E1195A-19F0-4E4D-9271-A4CC54F8BE83}"/>
    <dgm:cxn modelId="{DFF329EF-5D75-43CE-AEE6-38FCDB979A25}" type="presOf" srcId="{9C6BCE43-926D-4395-BEB3-611A54E49C7F}" destId="{2D940B69-19D1-459C-8B1B-A1016F9B5BA1}" srcOrd="0" destOrd="0" presId="urn:microsoft.com/office/officeart/2005/8/layout/orgChart1"/>
    <dgm:cxn modelId="{92A003F5-5CB3-464E-BC05-8AE15D0453C0}" type="presOf" srcId="{084F3CEA-5357-4889-815B-122D28720B87}" destId="{0CCF9505-5C7C-44B9-A3A7-9FD9A5F0F92D}" srcOrd="0" destOrd="0" presId="urn:microsoft.com/office/officeart/2005/8/layout/orgChart1"/>
    <dgm:cxn modelId="{7A32E5F5-54A8-4478-A590-191CD2C1242C}" srcId="{DED76FC3-7FE3-4516-A280-E6AE97DCEE8E}" destId="{166CE5F9-A21E-483B-B979-5F961CF58499}" srcOrd="3" destOrd="0" parTransId="{AE33EDB7-227E-424C-8398-CC9A1CBA2000}" sibTransId="{A2FDCF5E-0155-4923-9877-92545E80BC28}"/>
    <dgm:cxn modelId="{5AA396F9-56F9-4A78-8AD7-9680C4C008CA}" type="presOf" srcId="{6DBAD275-94C9-4A38-B34E-E2EF25FC5729}" destId="{A49F2849-AE77-46CF-ABC7-A7C295567CA4}" srcOrd="0" destOrd="0" presId="urn:microsoft.com/office/officeart/2005/8/layout/orgChart1"/>
    <dgm:cxn modelId="{2AF8D5F9-D82D-45EB-9C60-EE6C43E6874B}" type="presOf" srcId="{69A7D83B-9B63-43FB-8836-27BC91C418F0}" destId="{A4FE4CC0-3815-4566-985A-B8F1C01A1B26}" srcOrd="0" destOrd="0" presId="urn:microsoft.com/office/officeart/2005/8/layout/orgChart1"/>
    <dgm:cxn modelId="{DB6C3FFA-C69B-44D0-8D2F-3B3A3864B287}" type="presOf" srcId="{3BA51AC9-752D-4AF7-B2A1-05F0468B7124}" destId="{32C22DC3-85B0-44C0-8DC0-C35A09B0BE12}" srcOrd="1" destOrd="0" presId="urn:microsoft.com/office/officeart/2005/8/layout/orgChart1"/>
    <dgm:cxn modelId="{6F3BF4FD-00FA-437A-AA4D-AEE8783442A3}" type="presOf" srcId="{166CE5F9-A21E-483B-B979-5F961CF58499}" destId="{363735A1-18F2-41E9-96EF-DE476F3E43CA}" srcOrd="0" destOrd="0" presId="urn:microsoft.com/office/officeart/2005/8/layout/orgChart1"/>
    <dgm:cxn modelId="{B10215FF-D82F-44FE-87B4-1E0D3D8ED8C2}" type="presOf" srcId="{DED76FC3-7FE3-4516-A280-E6AE97DCEE8E}" destId="{F21B91A8-41DC-4325-9E17-52E47C5671BE}" srcOrd="1" destOrd="0" presId="urn:microsoft.com/office/officeart/2005/8/layout/orgChart1"/>
    <dgm:cxn modelId="{EB00730C-AF1C-468E-BB6D-49751FD6DD0F}" type="presParOf" srcId="{2D940B69-19D1-459C-8B1B-A1016F9B5BA1}" destId="{13C594D1-147B-4021-8DAF-45830205802F}" srcOrd="0" destOrd="0" presId="urn:microsoft.com/office/officeart/2005/8/layout/orgChart1"/>
    <dgm:cxn modelId="{32EC4C7E-A0F7-4D75-996F-DEB4A58C90BD}" type="presParOf" srcId="{13C594D1-147B-4021-8DAF-45830205802F}" destId="{8D48F8FC-0BA5-430B-B24E-1110F1707F6E}" srcOrd="0" destOrd="0" presId="urn:microsoft.com/office/officeart/2005/8/layout/orgChart1"/>
    <dgm:cxn modelId="{164DE90E-24F5-4541-8D29-CAC5A4C85612}" type="presParOf" srcId="{8D48F8FC-0BA5-430B-B24E-1110F1707F6E}" destId="{CBDFA585-C87C-4D7B-81E0-B44DB67F5822}" srcOrd="0" destOrd="0" presId="urn:microsoft.com/office/officeart/2005/8/layout/orgChart1"/>
    <dgm:cxn modelId="{F8ADCDFB-8324-4589-A5A6-A547FD6EEE90}" type="presParOf" srcId="{8D48F8FC-0BA5-430B-B24E-1110F1707F6E}" destId="{6613B21F-80B2-4AA1-8902-28B2A25DCD4E}" srcOrd="1" destOrd="0" presId="urn:microsoft.com/office/officeart/2005/8/layout/orgChart1"/>
    <dgm:cxn modelId="{3D897CCA-86A1-48C7-B1DF-A2186736557A}" type="presParOf" srcId="{13C594D1-147B-4021-8DAF-45830205802F}" destId="{393F8308-7547-4804-BEF9-9A987A70F82F}" srcOrd="1" destOrd="0" presId="urn:microsoft.com/office/officeart/2005/8/layout/orgChart1"/>
    <dgm:cxn modelId="{A6B671CF-E1B7-4DFD-93CF-096614262D0B}" type="presParOf" srcId="{393F8308-7547-4804-BEF9-9A987A70F82F}" destId="{874710BE-29F7-445E-BC87-1573F335E50E}" srcOrd="0" destOrd="0" presId="urn:microsoft.com/office/officeart/2005/8/layout/orgChart1"/>
    <dgm:cxn modelId="{F014AF05-6243-44D1-93B9-01F35C9F32E0}" type="presParOf" srcId="{393F8308-7547-4804-BEF9-9A987A70F82F}" destId="{6323ACB3-655A-45EF-8869-2001696D88FD}" srcOrd="1" destOrd="0" presId="urn:microsoft.com/office/officeart/2005/8/layout/orgChart1"/>
    <dgm:cxn modelId="{3D77DD01-3BB9-4FB7-A2D9-F66DE015488C}" type="presParOf" srcId="{6323ACB3-655A-45EF-8869-2001696D88FD}" destId="{3537F0F1-B39B-4255-99F5-65BA66668ABB}" srcOrd="0" destOrd="0" presId="urn:microsoft.com/office/officeart/2005/8/layout/orgChart1"/>
    <dgm:cxn modelId="{7C814A18-6419-40EF-8050-24DB23108FD7}" type="presParOf" srcId="{3537F0F1-B39B-4255-99F5-65BA66668ABB}" destId="{598B19F3-D602-4C63-B4C3-613C9745C204}" srcOrd="0" destOrd="0" presId="urn:microsoft.com/office/officeart/2005/8/layout/orgChart1"/>
    <dgm:cxn modelId="{1AC69F34-F3B8-4D84-B3A3-D33EB6BAD472}" type="presParOf" srcId="{3537F0F1-B39B-4255-99F5-65BA66668ABB}" destId="{82F1AE25-67CE-4474-8C9B-E351EE24C28C}" srcOrd="1" destOrd="0" presId="urn:microsoft.com/office/officeart/2005/8/layout/orgChart1"/>
    <dgm:cxn modelId="{4C91DEC1-B957-44AD-8E17-6286D6FB1F24}" type="presParOf" srcId="{6323ACB3-655A-45EF-8869-2001696D88FD}" destId="{3E640543-41F0-4540-8023-760A47CD3C01}" srcOrd="1" destOrd="0" presId="urn:microsoft.com/office/officeart/2005/8/layout/orgChart1"/>
    <dgm:cxn modelId="{C5FC4875-9EC8-481C-9018-85A62B8FCF41}" type="presParOf" srcId="{3E640543-41F0-4540-8023-760A47CD3C01}" destId="{A4FE4CC0-3815-4566-985A-B8F1C01A1B26}" srcOrd="0" destOrd="0" presId="urn:microsoft.com/office/officeart/2005/8/layout/orgChart1"/>
    <dgm:cxn modelId="{B0AC7B92-0F41-4020-80EC-FF5C0C99692E}" type="presParOf" srcId="{3E640543-41F0-4540-8023-760A47CD3C01}" destId="{12F20FDA-E888-4E54-A5CE-D26C8E0E61E2}" srcOrd="1" destOrd="0" presId="urn:microsoft.com/office/officeart/2005/8/layout/orgChart1"/>
    <dgm:cxn modelId="{22BDBEF3-3603-429E-8E95-39E58350C1C1}" type="presParOf" srcId="{12F20FDA-E888-4E54-A5CE-D26C8E0E61E2}" destId="{6862285E-9552-488A-8781-BF30F2F98548}" srcOrd="0" destOrd="0" presId="urn:microsoft.com/office/officeart/2005/8/layout/orgChart1"/>
    <dgm:cxn modelId="{19FBC19A-0487-463F-8062-9818596463B5}" type="presParOf" srcId="{6862285E-9552-488A-8781-BF30F2F98548}" destId="{57B22F5F-A3BD-490D-BE54-11D5C6831129}" srcOrd="0" destOrd="0" presId="urn:microsoft.com/office/officeart/2005/8/layout/orgChart1"/>
    <dgm:cxn modelId="{D408388E-94CF-4611-B464-B9F61C87468B}" type="presParOf" srcId="{6862285E-9552-488A-8781-BF30F2F98548}" destId="{27F711D3-D056-4898-A822-DDF87A82305E}" srcOrd="1" destOrd="0" presId="urn:microsoft.com/office/officeart/2005/8/layout/orgChart1"/>
    <dgm:cxn modelId="{18C177BA-D0FA-4828-BB11-D75BAC48DF1B}" type="presParOf" srcId="{12F20FDA-E888-4E54-A5CE-D26C8E0E61E2}" destId="{932D5869-D155-4637-AA14-A0AAC0186572}" srcOrd="1" destOrd="0" presId="urn:microsoft.com/office/officeart/2005/8/layout/orgChart1"/>
    <dgm:cxn modelId="{588FFF09-7F30-43B2-A93C-F543D6B09584}" type="presParOf" srcId="{12F20FDA-E888-4E54-A5CE-D26C8E0E61E2}" destId="{9AD2C58A-2940-45D9-B603-301170CFEB2E}" srcOrd="2" destOrd="0" presId="urn:microsoft.com/office/officeart/2005/8/layout/orgChart1"/>
    <dgm:cxn modelId="{1FA0DE66-3A33-4929-B115-5FA9824802AD}" type="presParOf" srcId="{6323ACB3-655A-45EF-8869-2001696D88FD}" destId="{EB573969-57B2-4A38-B066-378926D15C09}" srcOrd="2" destOrd="0" presId="urn:microsoft.com/office/officeart/2005/8/layout/orgChart1"/>
    <dgm:cxn modelId="{E7C8FAE9-3819-4D1F-95E9-45B57422DE56}" type="presParOf" srcId="{393F8308-7547-4804-BEF9-9A987A70F82F}" destId="{F47D65C2-CB8E-4CCE-A54F-0195377AE3D1}" srcOrd="2" destOrd="0" presId="urn:microsoft.com/office/officeart/2005/8/layout/orgChart1"/>
    <dgm:cxn modelId="{B1064B48-16CA-4178-8C76-0DDE403CCB33}" type="presParOf" srcId="{393F8308-7547-4804-BEF9-9A987A70F82F}" destId="{2582FA0C-7AD4-49F1-AFF8-0C3729514B5C}" srcOrd="3" destOrd="0" presId="urn:microsoft.com/office/officeart/2005/8/layout/orgChart1"/>
    <dgm:cxn modelId="{C623754D-D2B0-4523-B630-3B2D554D3184}" type="presParOf" srcId="{2582FA0C-7AD4-49F1-AFF8-0C3729514B5C}" destId="{73C2AECA-E51F-4550-95AD-F2E704354822}" srcOrd="0" destOrd="0" presId="urn:microsoft.com/office/officeart/2005/8/layout/orgChart1"/>
    <dgm:cxn modelId="{6DBBDB5B-BB0F-4464-B428-C84BD4668A72}" type="presParOf" srcId="{73C2AECA-E51F-4550-95AD-F2E704354822}" destId="{CB251675-AA6E-465B-A9C1-E73B7C57441E}" srcOrd="0" destOrd="0" presId="urn:microsoft.com/office/officeart/2005/8/layout/orgChart1"/>
    <dgm:cxn modelId="{E2128D14-D496-481D-8B60-2B3AE6734749}" type="presParOf" srcId="{73C2AECA-E51F-4550-95AD-F2E704354822}" destId="{F21B91A8-41DC-4325-9E17-52E47C5671BE}" srcOrd="1" destOrd="0" presId="urn:microsoft.com/office/officeart/2005/8/layout/orgChart1"/>
    <dgm:cxn modelId="{73E82E93-1673-4B6E-98C8-1D2B1D415852}" type="presParOf" srcId="{2582FA0C-7AD4-49F1-AFF8-0C3729514B5C}" destId="{07106975-B032-4CE9-9744-C68375079407}" srcOrd="1" destOrd="0" presId="urn:microsoft.com/office/officeart/2005/8/layout/orgChart1"/>
    <dgm:cxn modelId="{CCF19C80-1D78-4AC5-B40C-E09FE55B15B2}" type="presParOf" srcId="{07106975-B032-4CE9-9744-C68375079407}" destId="{A51EBEF6-74D7-4997-8AE6-1FE463CB2A94}" srcOrd="0" destOrd="0" presId="urn:microsoft.com/office/officeart/2005/8/layout/orgChart1"/>
    <dgm:cxn modelId="{F611EE49-35C6-474D-9020-C10FA623189A}" type="presParOf" srcId="{07106975-B032-4CE9-9744-C68375079407}" destId="{3FB92D8E-3864-4C9D-BE29-72296431023F}" srcOrd="1" destOrd="0" presId="urn:microsoft.com/office/officeart/2005/8/layout/orgChart1"/>
    <dgm:cxn modelId="{353050AE-A4D0-4896-9FFD-AD27D1D60189}" type="presParOf" srcId="{3FB92D8E-3864-4C9D-BE29-72296431023F}" destId="{4EFF23D6-760F-4E13-9BAF-AF89B87072D6}" srcOrd="0" destOrd="0" presId="urn:microsoft.com/office/officeart/2005/8/layout/orgChart1"/>
    <dgm:cxn modelId="{9CF9B764-8477-4F5E-AA91-E1DD9D7547A4}" type="presParOf" srcId="{4EFF23D6-760F-4E13-9BAF-AF89B87072D6}" destId="{CE6EDCEA-8D8B-4809-8977-45B29F77F2C8}" srcOrd="0" destOrd="0" presId="urn:microsoft.com/office/officeart/2005/8/layout/orgChart1"/>
    <dgm:cxn modelId="{431A257F-6FEC-48C5-90E6-D272075230C8}" type="presParOf" srcId="{4EFF23D6-760F-4E13-9BAF-AF89B87072D6}" destId="{CD49ABEA-99FE-4567-ACCE-57AAFD18DD06}" srcOrd="1" destOrd="0" presId="urn:microsoft.com/office/officeart/2005/8/layout/orgChart1"/>
    <dgm:cxn modelId="{AA3F6A14-F4CF-4BB4-8169-F85459677AF8}" type="presParOf" srcId="{3FB92D8E-3864-4C9D-BE29-72296431023F}" destId="{184D0236-DAAF-4178-BFAB-38CAFBD22DB7}" srcOrd="1" destOrd="0" presId="urn:microsoft.com/office/officeart/2005/8/layout/orgChart1"/>
    <dgm:cxn modelId="{23109B3A-DE2C-4B69-A015-633DF3C7D1E9}" type="presParOf" srcId="{184D0236-DAAF-4178-BFAB-38CAFBD22DB7}" destId="{544D1B5D-36E2-40BA-95BE-779A1559B103}" srcOrd="0" destOrd="0" presId="urn:microsoft.com/office/officeart/2005/8/layout/orgChart1"/>
    <dgm:cxn modelId="{1C5B2405-8A67-4AEB-ACE7-4B43F6688D80}" type="presParOf" srcId="{184D0236-DAAF-4178-BFAB-38CAFBD22DB7}" destId="{73513252-7EEE-4F4F-B9F6-A285423F45C5}" srcOrd="1" destOrd="0" presId="urn:microsoft.com/office/officeart/2005/8/layout/orgChart1"/>
    <dgm:cxn modelId="{E1DAB17C-FBBB-4FDC-86BC-B15A37AE6595}" type="presParOf" srcId="{73513252-7EEE-4F4F-B9F6-A285423F45C5}" destId="{BE93D103-E34B-4B80-A6F6-F6A5F4D9B879}" srcOrd="0" destOrd="0" presId="urn:microsoft.com/office/officeart/2005/8/layout/orgChart1"/>
    <dgm:cxn modelId="{60DF6B00-5143-4DB3-A23A-A2642A795694}" type="presParOf" srcId="{BE93D103-E34B-4B80-A6F6-F6A5F4D9B879}" destId="{3C17BEFB-3EE1-47B7-989A-6BC9C094C9F8}" srcOrd="0" destOrd="0" presId="urn:microsoft.com/office/officeart/2005/8/layout/orgChart1"/>
    <dgm:cxn modelId="{6F2A38DA-916C-4254-9A48-6E553B3BEEE0}" type="presParOf" srcId="{BE93D103-E34B-4B80-A6F6-F6A5F4D9B879}" destId="{365DBCEA-BD58-413D-9196-0451142C8F30}" srcOrd="1" destOrd="0" presId="urn:microsoft.com/office/officeart/2005/8/layout/orgChart1"/>
    <dgm:cxn modelId="{CA724A0A-F4E3-46A2-AF9F-97C7E22AB20A}" type="presParOf" srcId="{73513252-7EEE-4F4F-B9F6-A285423F45C5}" destId="{A98FEC82-9C64-423C-B85E-E035873D9E05}" srcOrd="1" destOrd="0" presId="urn:microsoft.com/office/officeart/2005/8/layout/orgChart1"/>
    <dgm:cxn modelId="{7B6717F1-404C-4D3B-AC3A-15DFC370803A}" type="presParOf" srcId="{73513252-7EEE-4F4F-B9F6-A285423F45C5}" destId="{1F41D4A1-0562-4709-9BC9-E0C0F3F05F75}" srcOrd="2" destOrd="0" presId="urn:microsoft.com/office/officeart/2005/8/layout/orgChart1"/>
    <dgm:cxn modelId="{6270047B-4B4C-4FC5-A4E7-DF95E926003B}" type="presParOf" srcId="{184D0236-DAAF-4178-BFAB-38CAFBD22DB7}" destId="{E1972ECB-FC37-4303-8760-1EC023272282}" srcOrd="2" destOrd="0" presId="urn:microsoft.com/office/officeart/2005/8/layout/orgChart1"/>
    <dgm:cxn modelId="{740916E8-4044-456C-B6F1-548E27B87FC8}" type="presParOf" srcId="{184D0236-DAAF-4178-BFAB-38CAFBD22DB7}" destId="{AEAA91EE-6183-4867-A799-6CAA5D5733D5}" srcOrd="3" destOrd="0" presId="urn:microsoft.com/office/officeart/2005/8/layout/orgChart1"/>
    <dgm:cxn modelId="{2D16AECD-73B0-41B4-8A13-5E0AAD923D99}" type="presParOf" srcId="{AEAA91EE-6183-4867-A799-6CAA5D5733D5}" destId="{E74E3EA4-5A7D-4F1A-8939-62763812A5EF}" srcOrd="0" destOrd="0" presId="urn:microsoft.com/office/officeart/2005/8/layout/orgChart1"/>
    <dgm:cxn modelId="{2A6423E5-74E9-4363-84FE-3E5F2298E67D}" type="presParOf" srcId="{E74E3EA4-5A7D-4F1A-8939-62763812A5EF}" destId="{DAE8711F-8796-4115-B4C3-8309686E4152}" srcOrd="0" destOrd="0" presId="urn:microsoft.com/office/officeart/2005/8/layout/orgChart1"/>
    <dgm:cxn modelId="{8701D05C-3EF8-4CF3-8CE8-E65F8AF3EE0D}" type="presParOf" srcId="{E74E3EA4-5A7D-4F1A-8939-62763812A5EF}" destId="{8FDE3BEE-9F91-479B-A314-C759E96B2BE3}" srcOrd="1" destOrd="0" presId="urn:microsoft.com/office/officeart/2005/8/layout/orgChart1"/>
    <dgm:cxn modelId="{D46A163A-5459-4A6F-999B-D013BDBA4389}" type="presParOf" srcId="{AEAA91EE-6183-4867-A799-6CAA5D5733D5}" destId="{6D109ADC-E62C-4750-A669-380549206E58}" srcOrd="1" destOrd="0" presId="urn:microsoft.com/office/officeart/2005/8/layout/orgChart1"/>
    <dgm:cxn modelId="{3A822CDA-3F7C-4C9E-AAAD-D8E3666FF72C}" type="presParOf" srcId="{AEAA91EE-6183-4867-A799-6CAA5D5733D5}" destId="{86F96746-3183-4076-AA37-557E5E2A0EAB}" srcOrd="2" destOrd="0" presId="urn:microsoft.com/office/officeart/2005/8/layout/orgChart1"/>
    <dgm:cxn modelId="{7849D1FB-9A93-492F-B106-B796BB290E12}" type="presParOf" srcId="{3FB92D8E-3864-4C9D-BE29-72296431023F}" destId="{E3289235-8BD2-4AAA-83E4-C7AA31E66000}" srcOrd="2" destOrd="0" presId="urn:microsoft.com/office/officeart/2005/8/layout/orgChart1"/>
    <dgm:cxn modelId="{0D97B3A4-1E45-484A-92D7-A0FEA2D349C5}" type="presParOf" srcId="{07106975-B032-4CE9-9744-C68375079407}" destId="{7AFC6420-9B9F-4049-8801-6F41D619BE7F}" srcOrd="2" destOrd="0" presId="urn:microsoft.com/office/officeart/2005/8/layout/orgChart1"/>
    <dgm:cxn modelId="{B3ADC7F5-7288-4C30-A7FC-738EEC74D19A}" type="presParOf" srcId="{07106975-B032-4CE9-9744-C68375079407}" destId="{615BC70D-FCB7-42EC-B5B7-95DAFFBCCA1F}" srcOrd="3" destOrd="0" presId="urn:microsoft.com/office/officeart/2005/8/layout/orgChart1"/>
    <dgm:cxn modelId="{BF32A084-E797-4F11-BE49-5660740F274E}" type="presParOf" srcId="{615BC70D-FCB7-42EC-B5B7-95DAFFBCCA1F}" destId="{7AB94ED6-6A88-455F-841C-2CA10536310F}" srcOrd="0" destOrd="0" presId="urn:microsoft.com/office/officeart/2005/8/layout/orgChart1"/>
    <dgm:cxn modelId="{108EC329-92E8-4BC0-9014-253E8412BE4C}" type="presParOf" srcId="{7AB94ED6-6A88-455F-841C-2CA10536310F}" destId="{7C719C9E-2C37-4296-9811-0AEAF8D50598}" srcOrd="0" destOrd="0" presId="urn:microsoft.com/office/officeart/2005/8/layout/orgChart1"/>
    <dgm:cxn modelId="{20AB2E0D-4D69-419F-B947-54CA8E5C3A2B}" type="presParOf" srcId="{7AB94ED6-6A88-455F-841C-2CA10536310F}" destId="{43FE9AEE-FAE9-4757-B6BA-B8695CBA8727}" srcOrd="1" destOrd="0" presId="urn:microsoft.com/office/officeart/2005/8/layout/orgChart1"/>
    <dgm:cxn modelId="{91433CF5-9CE2-49AE-BB01-8919726D1D39}" type="presParOf" srcId="{615BC70D-FCB7-42EC-B5B7-95DAFFBCCA1F}" destId="{C97B14C5-26DE-4463-97E0-78A6AADCD7B1}" srcOrd="1" destOrd="0" presId="urn:microsoft.com/office/officeart/2005/8/layout/orgChart1"/>
    <dgm:cxn modelId="{F29A752C-EF63-48C4-A615-4E64AF583B03}" type="presParOf" srcId="{C97B14C5-26DE-4463-97E0-78A6AADCD7B1}" destId="{9C4AE260-AC7A-4F07-ABD1-7E62A72A36C3}" srcOrd="0" destOrd="0" presId="urn:microsoft.com/office/officeart/2005/8/layout/orgChart1"/>
    <dgm:cxn modelId="{4DA7686B-0533-4177-86BB-89C4AF6F04E8}" type="presParOf" srcId="{C97B14C5-26DE-4463-97E0-78A6AADCD7B1}" destId="{E32F25CA-A8CD-4D7E-AB5D-E49FBDDE7938}" srcOrd="1" destOrd="0" presId="urn:microsoft.com/office/officeart/2005/8/layout/orgChart1"/>
    <dgm:cxn modelId="{DFD94776-D0F5-40EC-A62B-FF0F64A6AD89}" type="presParOf" srcId="{E32F25CA-A8CD-4D7E-AB5D-E49FBDDE7938}" destId="{E5EE09F7-4237-4B99-AD2F-19262B0D0651}" srcOrd="0" destOrd="0" presId="urn:microsoft.com/office/officeart/2005/8/layout/orgChart1"/>
    <dgm:cxn modelId="{13C2A3AA-FD67-4D10-B797-97DF0D42639E}" type="presParOf" srcId="{E5EE09F7-4237-4B99-AD2F-19262B0D0651}" destId="{9803C212-D655-48E9-8146-4B9C710AB756}" srcOrd="0" destOrd="0" presId="urn:microsoft.com/office/officeart/2005/8/layout/orgChart1"/>
    <dgm:cxn modelId="{83C2B5E8-C459-47C3-A222-C3C15C89713E}" type="presParOf" srcId="{E5EE09F7-4237-4B99-AD2F-19262B0D0651}" destId="{6C8CCCB2-AF02-4F35-9A8D-9E6E50FA827A}" srcOrd="1" destOrd="0" presId="urn:microsoft.com/office/officeart/2005/8/layout/orgChart1"/>
    <dgm:cxn modelId="{3EA3C6E0-B621-499F-8AB9-FDDC3C94E3AC}" type="presParOf" srcId="{E32F25CA-A8CD-4D7E-AB5D-E49FBDDE7938}" destId="{C868AF29-9062-43A5-8507-6010EE033915}" srcOrd="1" destOrd="0" presId="urn:microsoft.com/office/officeart/2005/8/layout/orgChart1"/>
    <dgm:cxn modelId="{7D8C1CCD-1A00-4079-83E9-1CDAE044F9FE}" type="presParOf" srcId="{E32F25CA-A8CD-4D7E-AB5D-E49FBDDE7938}" destId="{C269D71A-D9F0-4478-9ABD-BB4C10A2DB9C}" srcOrd="2" destOrd="0" presId="urn:microsoft.com/office/officeart/2005/8/layout/orgChart1"/>
    <dgm:cxn modelId="{79B4F597-B422-4AA2-873D-1605478819B4}" type="presParOf" srcId="{C97B14C5-26DE-4463-97E0-78A6AADCD7B1}" destId="{E5064424-E2D7-43FF-8901-D13BC65901A3}" srcOrd="2" destOrd="0" presId="urn:microsoft.com/office/officeart/2005/8/layout/orgChart1"/>
    <dgm:cxn modelId="{7EADC65C-C30E-4DEB-9E38-028FCE096895}" type="presParOf" srcId="{C97B14C5-26DE-4463-97E0-78A6AADCD7B1}" destId="{907595E9-0269-42F2-AC74-E16D236AAE0A}" srcOrd="3" destOrd="0" presId="urn:microsoft.com/office/officeart/2005/8/layout/orgChart1"/>
    <dgm:cxn modelId="{66A26545-EB5D-44CC-A040-5A38CAC915B6}" type="presParOf" srcId="{907595E9-0269-42F2-AC74-E16D236AAE0A}" destId="{05382B79-6B20-4C3D-BFA7-984091B6EC39}" srcOrd="0" destOrd="0" presId="urn:microsoft.com/office/officeart/2005/8/layout/orgChart1"/>
    <dgm:cxn modelId="{0417ACB0-C8E4-47B6-9A53-A3CF1727A439}" type="presParOf" srcId="{05382B79-6B20-4C3D-BFA7-984091B6EC39}" destId="{749E4850-C26F-4FD9-B35D-17DA72FBC3B3}" srcOrd="0" destOrd="0" presId="urn:microsoft.com/office/officeart/2005/8/layout/orgChart1"/>
    <dgm:cxn modelId="{E59B306D-614F-488E-A5F5-7E47CA52F324}" type="presParOf" srcId="{05382B79-6B20-4C3D-BFA7-984091B6EC39}" destId="{9BEB85F7-661D-4892-B897-4EB333C19EEF}" srcOrd="1" destOrd="0" presId="urn:microsoft.com/office/officeart/2005/8/layout/orgChart1"/>
    <dgm:cxn modelId="{1D8A40E3-55F2-4A8B-8310-0F536D9B8BD9}" type="presParOf" srcId="{907595E9-0269-42F2-AC74-E16D236AAE0A}" destId="{7F3A6A72-93F0-4DEA-A8AA-4D86BE4DFD5B}" srcOrd="1" destOrd="0" presId="urn:microsoft.com/office/officeart/2005/8/layout/orgChart1"/>
    <dgm:cxn modelId="{419A4228-5D9F-453E-BAC0-D2F8FD46CBC3}" type="presParOf" srcId="{907595E9-0269-42F2-AC74-E16D236AAE0A}" destId="{50D5710C-ADE3-4C1B-B98F-B7006F043259}" srcOrd="2" destOrd="0" presId="urn:microsoft.com/office/officeart/2005/8/layout/orgChart1"/>
    <dgm:cxn modelId="{67EA2CF3-1066-4E05-BCA8-1DC7918E7B6D}" type="presParOf" srcId="{C97B14C5-26DE-4463-97E0-78A6AADCD7B1}" destId="{F729281F-9D83-49FF-91A3-9F15B1288C17}" srcOrd="4" destOrd="0" presId="urn:microsoft.com/office/officeart/2005/8/layout/orgChart1"/>
    <dgm:cxn modelId="{DC2EF1C9-6562-472F-A06E-2C0693CD6414}" type="presParOf" srcId="{C97B14C5-26DE-4463-97E0-78A6AADCD7B1}" destId="{7DB39919-171D-4330-B7D7-407241B16D0A}" srcOrd="5" destOrd="0" presId="urn:microsoft.com/office/officeart/2005/8/layout/orgChart1"/>
    <dgm:cxn modelId="{AD0D8DB5-1448-4320-9BE2-A1E4AE8700E1}" type="presParOf" srcId="{7DB39919-171D-4330-B7D7-407241B16D0A}" destId="{005E2CBA-AC0A-46BA-B57D-C7A99B12FB6D}" srcOrd="0" destOrd="0" presId="urn:microsoft.com/office/officeart/2005/8/layout/orgChart1"/>
    <dgm:cxn modelId="{758163CE-7E8C-42F1-A2D3-0BAB41309A10}" type="presParOf" srcId="{005E2CBA-AC0A-46BA-B57D-C7A99B12FB6D}" destId="{4DB35350-622B-4DF4-98F3-1A971252E20D}" srcOrd="0" destOrd="0" presId="urn:microsoft.com/office/officeart/2005/8/layout/orgChart1"/>
    <dgm:cxn modelId="{F382FDA8-E7FF-4CE5-B8FD-23F375762EA1}" type="presParOf" srcId="{005E2CBA-AC0A-46BA-B57D-C7A99B12FB6D}" destId="{32C22DC3-85B0-44C0-8DC0-C35A09B0BE12}" srcOrd="1" destOrd="0" presId="urn:microsoft.com/office/officeart/2005/8/layout/orgChart1"/>
    <dgm:cxn modelId="{8203B1B4-DF27-4B9B-B4B0-F1438E6A1EF4}" type="presParOf" srcId="{7DB39919-171D-4330-B7D7-407241B16D0A}" destId="{34F61B9D-8632-4BA6-98E3-F0C547CA1968}" srcOrd="1" destOrd="0" presId="urn:microsoft.com/office/officeart/2005/8/layout/orgChart1"/>
    <dgm:cxn modelId="{F0C35817-DA68-4D4C-97A8-1F6A36728ECB}" type="presParOf" srcId="{7DB39919-171D-4330-B7D7-407241B16D0A}" destId="{DD47C509-DC33-4473-8AA4-5D58006BEFD7}" srcOrd="2" destOrd="0" presId="urn:microsoft.com/office/officeart/2005/8/layout/orgChart1"/>
    <dgm:cxn modelId="{3E5ED719-D7F7-4824-9C13-8D178BA582A1}" type="presParOf" srcId="{615BC70D-FCB7-42EC-B5B7-95DAFFBCCA1F}" destId="{60A41385-C8CA-45ED-BE56-94F2C045587F}" srcOrd="2" destOrd="0" presId="urn:microsoft.com/office/officeart/2005/8/layout/orgChart1"/>
    <dgm:cxn modelId="{478A0F5D-E456-451E-9B8F-0D9A64A196C2}" type="presParOf" srcId="{07106975-B032-4CE9-9744-C68375079407}" destId="{C327B824-07C6-409C-A383-4F36A793C5D0}" srcOrd="4" destOrd="0" presId="urn:microsoft.com/office/officeart/2005/8/layout/orgChart1"/>
    <dgm:cxn modelId="{0EEEDA2C-5C0B-44AA-B7C5-BA48F423361D}" type="presParOf" srcId="{07106975-B032-4CE9-9744-C68375079407}" destId="{86F93081-0281-4BF2-A8C9-ADF0327AE5A9}" srcOrd="5" destOrd="0" presId="urn:microsoft.com/office/officeart/2005/8/layout/orgChart1"/>
    <dgm:cxn modelId="{5A3A2AEE-066B-49DC-A4A3-A9BA55B1FE2C}" type="presParOf" srcId="{86F93081-0281-4BF2-A8C9-ADF0327AE5A9}" destId="{4C70FF7E-ECE9-4186-BD4B-F5A31F6CE32C}" srcOrd="0" destOrd="0" presId="urn:microsoft.com/office/officeart/2005/8/layout/orgChart1"/>
    <dgm:cxn modelId="{D521EFA6-2CE5-4D8F-B8EE-3518E26F66C7}" type="presParOf" srcId="{4C70FF7E-ECE9-4186-BD4B-F5A31F6CE32C}" destId="{A49F2849-AE77-46CF-ABC7-A7C295567CA4}" srcOrd="0" destOrd="0" presId="urn:microsoft.com/office/officeart/2005/8/layout/orgChart1"/>
    <dgm:cxn modelId="{41C5A4BA-8649-40A4-9E08-A1ADFEA7AAEB}" type="presParOf" srcId="{4C70FF7E-ECE9-4186-BD4B-F5A31F6CE32C}" destId="{58777587-12A4-4F2C-BC14-160746B3579B}" srcOrd="1" destOrd="0" presId="urn:microsoft.com/office/officeart/2005/8/layout/orgChart1"/>
    <dgm:cxn modelId="{7D535453-B8CA-4C41-8A90-B313D64828B4}" type="presParOf" srcId="{86F93081-0281-4BF2-A8C9-ADF0327AE5A9}" destId="{801550B3-55F3-4499-B3C7-57BFD4C83836}" srcOrd="1" destOrd="0" presId="urn:microsoft.com/office/officeart/2005/8/layout/orgChart1"/>
    <dgm:cxn modelId="{AC49408E-D250-4116-A5C2-64F68D1CD039}" type="presParOf" srcId="{801550B3-55F3-4499-B3C7-57BFD4C83836}" destId="{4982FA20-584F-45CF-AEDE-6DA88379DB26}" srcOrd="0" destOrd="0" presId="urn:microsoft.com/office/officeart/2005/8/layout/orgChart1"/>
    <dgm:cxn modelId="{FBEB1217-6BA5-404B-A9EC-AB839FC4AE81}" type="presParOf" srcId="{801550B3-55F3-4499-B3C7-57BFD4C83836}" destId="{0806B2C0-2B8D-4B19-8B01-BF54D0A5918F}" srcOrd="1" destOrd="0" presId="urn:microsoft.com/office/officeart/2005/8/layout/orgChart1"/>
    <dgm:cxn modelId="{E3C0DA09-632B-4AB6-AA19-8F33EAAF25F2}" type="presParOf" srcId="{0806B2C0-2B8D-4B19-8B01-BF54D0A5918F}" destId="{B0221500-3F95-4B5D-98B7-0E25A539B75D}" srcOrd="0" destOrd="0" presId="urn:microsoft.com/office/officeart/2005/8/layout/orgChart1"/>
    <dgm:cxn modelId="{24A58DF3-713D-42DE-BB33-009919EA9637}" type="presParOf" srcId="{B0221500-3F95-4B5D-98B7-0E25A539B75D}" destId="{0CCF9505-5C7C-44B9-A3A7-9FD9A5F0F92D}" srcOrd="0" destOrd="0" presId="urn:microsoft.com/office/officeart/2005/8/layout/orgChart1"/>
    <dgm:cxn modelId="{B2D6FB29-21C2-4FC4-9781-A0FC0FF06530}" type="presParOf" srcId="{B0221500-3F95-4B5D-98B7-0E25A539B75D}" destId="{DED50D44-386F-4065-B89A-E49BFDD7D5A6}" srcOrd="1" destOrd="0" presId="urn:microsoft.com/office/officeart/2005/8/layout/orgChart1"/>
    <dgm:cxn modelId="{73C4903F-E5F3-49EF-B89B-C3BE2846B74E}" type="presParOf" srcId="{0806B2C0-2B8D-4B19-8B01-BF54D0A5918F}" destId="{F743086B-65BA-4A88-B13D-C561725293A6}" srcOrd="1" destOrd="0" presId="urn:microsoft.com/office/officeart/2005/8/layout/orgChart1"/>
    <dgm:cxn modelId="{99839485-314A-4ADD-A264-E93A12EBA30E}" type="presParOf" srcId="{0806B2C0-2B8D-4B19-8B01-BF54D0A5918F}" destId="{CAE40868-220B-4156-8D92-F38F82792095}" srcOrd="2" destOrd="0" presId="urn:microsoft.com/office/officeart/2005/8/layout/orgChart1"/>
    <dgm:cxn modelId="{6C55B733-8E5B-42BD-AB48-4EB350F3C639}" type="presParOf" srcId="{86F93081-0281-4BF2-A8C9-ADF0327AE5A9}" destId="{C90BFE20-27BA-4932-BFF9-2336FBB80364}" srcOrd="2" destOrd="0" presId="urn:microsoft.com/office/officeart/2005/8/layout/orgChart1"/>
    <dgm:cxn modelId="{9E4F2A1E-E0CB-45EF-A0E5-CC3080FBD7F6}" type="presParOf" srcId="{07106975-B032-4CE9-9744-C68375079407}" destId="{6F398F33-6167-4FFD-880B-003FB26B8771}" srcOrd="6" destOrd="0" presId="urn:microsoft.com/office/officeart/2005/8/layout/orgChart1"/>
    <dgm:cxn modelId="{87D5A01D-840B-40FD-A462-C610573C80BA}" type="presParOf" srcId="{07106975-B032-4CE9-9744-C68375079407}" destId="{A3426156-18BE-4288-BF6B-CEC81B100811}" srcOrd="7" destOrd="0" presId="urn:microsoft.com/office/officeart/2005/8/layout/orgChart1"/>
    <dgm:cxn modelId="{64DBE99B-E795-4B35-A44A-4FF1B08F4BAB}" type="presParOf" srcId="{A3426156-18BE-4288-BF6B-CEC81B100811}" destId="{DD7B8377-B41D-45A5-A449-8606A4D53A98}" srcOrd="0" destOrd="0" presId="urn:microsoft.com/office/officeart/2005/8/layout/orgChart1"/>
    <dgm:cxn modelId="{0B6A84F5-563D-452C-A4C3-38F7F68029D0}" type="presParOf" srcId="{DD7B8377-B41D-45A5-A449-8606A4D53A98}" destId="{363735A1-18F2-41E9-96EF-DE476F3E43CA}" srcOrd="0" destOrd="0" presId="urn:microsoft.com/office/officeart/2005/8/layout/orgChart1"/>
    <dgm:cxn modelId="{6FE7F1AD-013F-4606-9CAF-9CBD7E3261C7}" type="presParOf" srcId="{DD7B8377-B41D-45A5-A449-8606A4D53A98}" destId="{4DC12215-D775-473D-83E6-F93398D0F539}" srcOrd="1" destOrd="0" presId="urn:microsoft.com/office/officeart/2005/8/layout/orgChart1"/>
    <dgm:cxn modelId="{E3FEC8F0-B8BA-4D69-86BB-2D2049FA89F0}" type="presParOf" srcId="{A3426156-18BE-4288-BF6B-CEC81B100811}" destId="{15584C4F-D3A6-4496-B71D-94984B502A88}" srcOrd="1" destOrd="0" presId="urn:microsoft.com/office/officeart/2005/8/layout/orgChart1"/>
    <dgm:cxn modelId="{400C05FF-A04E-4415-BCF7-ECDDECCE3D45}" type="presParOf" srcId="{15584C4F-D3A6-4496-B71D-94984B502A88}" destId="{EB25235D-884A-4A75-849D-4E2761B53266}" srcOrd="0" destOrd="0" presId="urn:microsoft.com/office/officeart/2005/8/layout/orgChart1"/>
    <dgm:cxn modelId="{6227D6A6-D3D1-4863-8496-8F536E6A1404}" type="presParOf" srcId="{15584C4F-D3A6-4496-B71D-94984B502A88}" destId="{23F361B1-4FB6-41E4-8B71-665495ADCD48}" srcOrd="1" destOrd="0" presId="urn:microsoft.com/office/officeart/2005/8/layout/orgChart1"/>
    <dgm:cxn modelId="{143B4904-3B8A-4C9E-AA1F-02D919BCF53A}" type="presParOf" srcId="{23F361B1-4FB6-41E4-8B71-665495ADCD48}" destId="{2F8626E3-4FE1-4F66-B85B-9E8FE8212D3F}" srcOrd="0" destOrd="0" presId="urn:microsoft.com/office/officeart/2005/8/layout/orgChart1"/>
    <dgm:cxn modelId="{B4E45444-7CA8-45D8-86ED-7E1487140B04}" type="presParOf" srcId="{2F8626E3-4FE1-4F66-B85B-9E8FE8212D3F}" destId="{8BA70577-C607-4FC5-A83B-46C4793EF471}" srcOrd="0" destOrd="0" presId="urn:microsoft.com/office/officeart/2005/8/layout/orgChart1"/>
    <dgm:cxn modelId="{E7C29A1E-41FE-4567-ACD7-AAD967033D88}" type="presParOf" srcId="{2F8626E3-4FE1-4F66-B85B-9E8FE8212D3F}" destId="{055A9E35-B757-4DE6-A50A-1A9C091E8DDD}" srcOrd="1" destOrd="0" presId="urn:microsoft.com/office/officeart/2005/8/layout/orgChart1"/>
    <dgm:cxn modelId="{90C1AC32-E912-4FE8-96C1-63BA5BF63499}" type="presParOf" srcId="{23F361B1-4FB6-41E4-8B71-665495ADCD48}" destId="{60F1423B-C04C-432F-8C6B-0EED809E3C0F}" srcOrd="1" destOrd="0" presId="urn:microsoft.com/office/officeart/2005/8/layout/orgChart1"/>
    <dgm:cxn modelId="{194A45D1-3F7C-4749-A563-9D9C29963279}" type="presParOf" srcId="{23F361B1-4FB6-41E4-8B71-665495ADCD48}" destId="{1B3C035F-1ADC-46D3-8B56-C14992F8B349}" srcOrd="2" destOrd="0" presId="urn:microsoft.com/office/officeart/2005/8/layout/orgChart1"/>
    <dgm:cxn modelId="{72694B3D-695F-4987-81C5-9F4108D346FD}" type="presParOf" srcId="{A3426156-18BE-4288-BF6B-CEC81B100811}" destId="{CB1A10A7-744B-4BB1-A5AF-F8CDFDF08ED0}" srcOrd="2" destOrd="0" presId="urn:microsoft.com/office/officeart/2005/8/layout/orgChart1"/>
    <dgm:cxn modelId="{D312D52F-FE42-4C65-B1CA-B15D7D4D0A93}" type="presParOf" srcId="{2582FA0C-7AD4-49F1-AFF8-0C3729514B5C}" destId="{3A2A8ED5-9F88-4968-B69A-BABE7A1C3657}" srcOrd="2" destOrd="0" presId="urn:microsoft.com/office/officeart/2005/8/layout/orgChart1"/>
    <dgm:cxn modelId="{009DEAE7-884F-4E6E-9256-0FC82DB62D19}" type="presParOf" srcId="{13C594D1-147B-4021-8DAF-45830205802F}" destId="{7989F4D7-683D-4F63-95F8-79E1148C3D6E}" srcOrd="2" destOrd="0" presId="urn:microsoft.com/office/officeart/2005/8/layout/orgChart1"/>
  </dgm:cxnLst>
  <dgm:bg/>
  <dgm:whole>
    <a:ln>
      <a:solidFill>
        <a:schemeClr val="bg1"/>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F19CA82-AECD-4D25-BF86-61A1D0821674}"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en-US"/>
        </a:p>
      </dgm:t>
    </dgm:pt>
    <dgm:pt modelId="{DEB2F5F7-CF50-4C47-A1FE-31F25D5F2651}">
      <dgm:prSet phldrT="[Text]" custT="1"/>
      <dgm:spPr/>
      <dgm:t>
        <a:bodyPr/>
        <a:lstStyle/>
        <a:p>
          <a:r>
            <a:rPr lang="en-US" sz="1600">
              <a:latin typeface="Times New Roman" panose="02020603050405020304" pitchFamily="18" charset="0"/>
              <a:cs typeface="Times New Roman" panose="02020603050405020304" pitchFamily="18" charset="0"/>
            </a:rPr>
            <a:t>Daylight factor</a:t>
          </a:r>
        </a:p>
      </dgm:t>
    </dgm:pt>
    <dgm:pt modelId="{C8BE7782-0B1C-4FA6-A28A-565F2A8E7A0D}" type="parTrans" cxnId="{8CF0683C-A6CE-4DB3-9DB4-4A616FE24747}">
      <dgm:prSet/>
      <dgm:spPr/>
      <dgm:t>
        <a:bodyPr/>
        <a:lstStyle/>
        <a:p>
          <a:endParaRPr lang="en-US" sz="1600">
            <a:latin typeface="Times New Roman" panose="02020603050405020304" pitchFamily="18" charset="0"/>
            <a:cs typeface="Times New Roman" panose="02020603050405020304" pitchFamily="18" charset="0"/>
          </a:endParaRPr>
        </a:p>
      </dgm:t>
    </dgm:pt>
    <dgm:pt modelId="{F45A1495-7335-4FB1-BC11-9E09CE279777}" type="sibTrans" cxnId="{8CF0683C-A6CE-4DB3-9DB4-4A616FE24747}">
      <dgm:prSet/>
      <dgm:spPr/>
      <dgm:t>
        <a:bodyPr/>
        <a:lstStyle/>
        <a:p>
          <a:endParaRPr lang="en-US" sz="1600">
            <a:latin typeface="Times New Roman" panose="02020603050405020304" pitchFamily="18" charset="0"/>
            <a:cs typeface="Times New Roman" panose="02020603050405020304" pitchFamily="18" charset="0"/>
          </a:endParaRPr>
        </a:p>
      </dgm:t>
    </dgm:pt>
    <dgm:pt modelId="{1D70CA06-DA65-4225-AD47-292E5C796DEA}">
      <dgm:prSet phldrT="[Text]" custT="1"/>
      <dgm:spPr/>
      <dgm:t>
        <a:bodyPr/>
        <a:lstStyle/>
        <a:p>
          <a:r>
            <a:rPr lang="en-US" sz="1600">
              <a:latin typeface="Times New Roman" panose="02020603050405020304" pitchFamily="18" charset="0"/>
              <a:cs typeface="Times New Roman" panose="02020603050405020304" pitchFamily="18" charset="0"/>
            </a:rPr>
            <a:t>Heating and Cooling</a:t>
          </a:r>
        </a:p>
      </dgm:t>
    </dgm:pt>
    <dgm:pt modelId="{9889759E-A67C-453B-A930-099017136467}" type="parTrans" cxnId="{8EE92744-3775-4232-B415-B7A3C3F9CD1E}">
      <dgm:prSet/>
      <dgm:spPr/>
      <dgm:t>
        <a:bodyPr/>
        <a:lstStyle/>
        <a:p>
          <a:endParaRPr lang="en-US" sz="1600">
            <a:latin typeface="Times New Roman" panose="02020603050405020304" pitchFamily="18" charset="0"/>
            <a:cs typeface="Times New Roman" panose="02020603050405020304" pitchFamily="18" charset="0"/>
          </a:endParaRPr>
        </a:p>
      </dgm:t>
    </dgm:pt>
    <dgm:pt modelId="{D8051BD0-7205-47A4-9679-4082CC0239A4}" type="sibTrans" cxnId="{8EE92744-3775-4232-B415-B7A3C3F9CD1E}">
      <dgm:prSet/>
      <dgm:spPr/>
      <dgm:t>
        <a:bodyPr/>
        <a:lstStyle/>
        <a:p>
          <a:endParaRPr lang="en-US" sz="1600">
            <a:latin typeface="Times New Roman" panose="02020603050405020304" pitchFamily="18" charset="0"/>
            <a:cs typeface="Times New Roman" panose="02020603050405020304" pitchFamily="18" charset="0"/>
          </a:endParaRPr>
        </a:p>
      </dgm:t>
    </dgm:pt>
    <dgm:pt modelId="{F5983F47-FCDD-4665-95E4-BCECC2257D50}">
      <dgm:prSet phldrT="[Text]" custT="1"/>
      <dgm:spPr/>
      <dgm:t>
        <a:bodyPr/>
        <a:lstStyle/>
        <a:p>
          <a:r>
            <a:rPr lang="en-US" sz="1600" dirty="0">
              <a:latin typeface="Times New Roman" panose="02020603050405020304" pitchFamily="18" charset="0"/>
              <a:cs typeface="Times New Roman" panose="02020603050405020304" pitchFamily="18" charset="0"/>
            </a:rPr>
            <a:t>Thermal comfort</a:t>
          </a:r>
        </a:p>
      </dgm:t>
    </dgm:pt>
    <dgm:pt modelId="{C2B7F040-743C-4397-B633-4EFF7130EA1E}" type="parTrans" cxnId="{5D193516-3B48-4EE8-AA66-B83279981320}">
      <dgm:prSet/>
      <dgm:spPr/>
      <dgm:t>
        <a:bodyPr/>
        <a:lstStyle/>
        <a:p>
          <a:endParaRPr lang="en-US" sz="1600"/>
        </a:p>
      </dgm:t>
    </dgm:pt>
    <dgm:pt modelId="{C1C5AD98-8604-4D31-A60F-D723FCF1BBFF}" type="sibTrans" cxnId="{5D193516-3B48-4EE8-AA66-B83279981320}">
      <dgm:prSet/>
      <dgm:spPr/>
      <dgm:t>
        <a:bodyPr/>
        <a:lstStyle/>
        <a:p>
          <a:endParaRPr lang="en-US" sz="1600"/>
        </a:p>
      </dgm:t>
    </dgm:pt>
    <dgm:pt modelId="{FB2FB1CB-3AAA-421D-8260-F86A775055F2}">
      <dgm:prSet phldrT="[Text]" custT="1"/>
      <dgm:spPr/>
      <dgm:t>
        <a:bodyPr/>
        <a:lstStyle/>
        <a:p>
          <a:r>
            <a:rPr lang="en-US" sz="1600" dirty="0">
              <a:latin typeface="Times New Roman" panose="02020603050405020304" pitchFamily="18" charset="0"/>
              <a:cs typeface="Times New Roman" panose="02020603050405020304" pitchFamily="18" charset="0"/>
            </a:rPr>
            <a:t>Shading system</a:t>
          </a:r>
        </a:p>
      </dgm:t>
    </dgm:pt>
    <dgm:pt modelId="{0F6C0E87-D1A4-49C4-9EF4-8CA9A557FB08}" type="parTrans" cxnId="{A162BA04-1378-467A-A446-0A33E83039BB}">
      <dgm:prSet/>
      <dgm:spPr/>
      <dgm:t>
        <a:bodyPr/>
        <a:lstStyle/>
        <a:p>
          <a:endParaRPr lang="en-US" sz="1600"/>
        </a:p>
      </dgm:t>
    </dgm:pt>
    <dgm:pt modelId="{8E76A287-D497-4A67-B470-71E1D93170C3}" type="sibTrans" cxnId="{A162BA04-1378-467A-A446-0A33E83039BB}">
      <dgm:prSet/>
      <dgm:spPr/>
      <dgm:t>
        <a:bodyPr/>
        <a:lstStyle/>
        <a:p>
          <a:endParaRPr lang="en-US" sz="1600"/>
        </a:p>
      </dgm:t>
    </dgm:pt>
    <dgm:pt modelId="{16895B01-934F-463F-BEE8-3F2B147E8BBC}">
      <dgm:prSet phldrT="[Text]" custT="1"/>
      <dgm:spPr/>
      <dgm:t>
        <a:bodyPr/>
        <a:lstStyle/>
        <a:p>
          <a:r>
            <a:rPr lang="en-US" sz="1600">
              <a:latin typeface="Times New Roman" panose="02020603050405020304" pitchFamily="18" charset="0"/>
              <a:cs typeface="Times New Roman" panose="02020603050405020304" pitchFamily="18" charset="0"/>
            </a:rPr>
            <a:t>Photovoltaics system</a:t>
          </a:r>
        </a:p>
      </dgm:t>
    </dgm:pt>
    <dgm:pt modelId="{877A9FA1-4BA9-4F5C-9526-CC5FCE661F06}" type="parTrans" cxnId="{4E142805-F51F-408D-BDC0-6224188ABB2E}">
      <dgm:prSet/>
      <dgm:spPr/>
      <dgm:t>
        <a:bodyPr/>
        <a:lstStyle/>
        <a:p>
          <a:endParaRPr lang="en-US" sz="1600"/>
        </a:p>
      </dgm:t>
    </dgm:pt>
    <dgm:pt modelId="{5B4189A6-1CF6-4925-A142-BCC3DE2BA0B2}" type="sibTrans" cxnId="{4E142805-F51F-408D-BDC0-6224188ABB2E}">
      <dgm:prSet/>
      <dgm:spPr/>
      <dgm:t>
        <a:bodyPr/>
        <a:lstStyle/>
        <a:p>
          <a:endParaRPr lang="en-US" sz="1600"/>
        </a:p>
      </dgm:t>
    </dgm:pt>
    <dgm:pt modelId="{BAEDDE18-498B-4032-BE9C-FF57CC88203F}">
      <dgm:prSet phldrT="[Text]" custT="1"/>
      <dgm:spPr/>
      <dgm:t>
        <a:bodyPr/>
        <a:lstStyle/>
        <a:p>
          <a:r>
            <a:rPr lang="en-US" sz="1600">
              <a:latin typeface="Times New Roman" panose="02020603050405020304" pitchFamily="18" charset="0"/>
              <a:cs typeface="Times New Roman" panose="02020603050405020304" pitchFamily="18" charset="0"/>
            </a:rPr>
            <a:t>Computational fluid dynamics (CFD)</a:t>
          </a:r>
        </a:p>
      </dgm:t>
    </dgm:pt>
    <dgm:pt modelId="{A63E805B-F4BC-4F64-8D9F-504461553F58}" type="parTrans" cxnId="{FE120AFF-15DC-4A22-A8C5-0BF600B8F721}">
      <dgm:prSet/>
      <dgm:spPr/>
      <dgm:t>
        <a:bodyPr/>
        <a:lstStyle/>
        <a:p>
          <a:endParaRPr lang="en-US" sz="1600"/>
        </a:p>
      </dgm:t>
    </dgm:pt>
    <dgm:pt modelId="{E30D98F7-6A01-4175-97CE-005B87D18B07}" type="sibTrans" cxnId="{FE120AFF-15DC-4A22-A8C5-0BF600B8F721}">
      <dgm:prSet/>
      <dgm:spPr/>
      <dgm:t>
        <a:bodyPr/>
        <a:lstStyle/>
        <a:p>
          <a:endParaRPr lang="en-US" sz="1600"/>
        </a:p>
      </dgm:t>
    </dgm:pt>
    <dgm:pt modelId="{387238CE-B549-44C5-824B-0E5E2F11EAAB}">
      <dgm:prSet phldrT="[Text]" custT="1"/>
      <dgm:spPr/>
      <dgm:t>
        <a:bodyPr/>
        <a:lstStyle/>
        <a:p>
          <a:r>
            <a:rPr lang="en-US" sz="1600">
              <a:latin typeface="Times New Roman" panose="02020603050405020304" pitchFamily="18" charset="0"/>
              <a:cs typeface="Times New Roman" panose="02020603050405020304" pitchFamily="18" charset="0"/>
            </a:rPr>
            <a:t>Oriantation </a:t>
          </a:r>
        </a:p>
      </dgm:t>
    </dgm:pt>
    <dgm:pt modelId="{1B795BE5-6925-427C-9E88-C59EDD3A6B43}" type="parTrans" cxnId="{3CB23F32-F05D-48CE-9E1E-67D656E1B713}">
      <dgm:prSet/>
      <dgm:spPr/>
      <dgm:t>
        <a:bodyPr/>
        <a:lstStyle/>
        <a:p>
          <a:endParaRPr lang="en-US" sz="1600"/>
        </a:p>
      </dgm:t>
    </dgm:pt>
    <dgm:pt modelId="{8D458CE2-DC39-4018-90DD-B7E1792F4978}" type="sibTrans" cxnId="{3CB23F32-F05D-48CE-9E1E-67D656E1B713}">
      <dgm:prSet/>
      <dgm:spPr/>
      <dgm:t>
        <a:bodyPr/>
        <a:lstStyle/>
        <a:p>
          <a:endParaRPr lang="en-US" sz="1600"/>
        </a:p>
      </dgm:t>
    </dgm:pt>
    <dgm:pt modelId="{8A91FDB8-8E8E-4CC4-AD23-9AD4274A02F5}" type="pres">
      <dgm:prSet presAssocID="{2F19CA82-AECD-4D25-BF86-61A1D0821674}" presName="linear" presStyleCnt="0">
        <dgm:presLayoutVars>
          <dgm:dir/>
          <dgm:animLvl val="lvl"/>
          <dgm:resizeHandles val="exact"/>
        </dgm:presLayoutVars>
      </dgm:prSet>
      <dgm:spPr/>
    </dgm:pt>
    <dgm:pt modelId="{3E1B2222-D471-485A-939A-72AC164973D7}" type="pres">
      <dgm:prSet presAssocID="{387238CE-B549-44C5-824B-0E5E2F11EAAB}" presName="parentLin" presStyleCnt="0"/>
      <dgm:spPr/>
    </dgm:pt>
    <dgm:pt modelId="{2AD1E0F3-19AD-4A16-82FC-EB63D9E4F009}" type="pres">
      <dgm:prSet presAssocID="{387238CE-B549-44C5-824B-0E5E2F11EAAB}" presName="parentLeftMargin" presStyleLbl="node1" presStyleIdx="0" presStyleCnt="7"/>
      <dgm:spPr/>
    </dgm:pt>
    <dgm:pt modelId="{6BA7B87F-7FF1-4311-AC88-F28BA02B7151}" type="pres">
      <dgm:prSet presAssocID="{387238CE-B549-44C5-824B-0E5E2F11EAAB}" presName="parentText" presStyleLbl="node1" presStyleIdx="0" presStyleCnt="7">
        <dgm:presLayoutVars>
          <dgm:chMax val="0"/>
          <dgm:bulletEnabled val="1"/>
        </dgm:presLayoutVars>
      </dgm:prSet>
      <dgm:spPr/>
    </dgm:pt>
    <dgm:pt modelId="{AD39F4DD-6AD0-4258-8E5E-D3A8FD7B95EE}" type="pres">
      <dgm:prSet presAssocID="{387238CE-B549-44C5-824B-0E5E2F11EAAB}" presName="negativeSpace" presStyleCnt="0"/>
      <dgm:spPr/>
    </dgm:pt>
    <dgm:pt modelId="{21867DDE-B720-43B1-8D45-FB2BB2C76BB3}" type="pres">
      <dgm:prSet presAssocID="{387238CE-B549-44C5-824B-0E5E2F11EAAB}" presName="childText" presStyleLbl="conFgAcc1" presStyleIdx="0" presStyleCnt="7">
        <dgm:presLayoutVars>
          <dgm:bulletEnabled val="1"/>
        </dgm:presLayoutVars>
      </dgm:prSet>
      <dgm:spPr/>
    </dgm:pt>
    <dgm:pt modelId="{6A5A0F9B-3266-4E77-A966-5DC2EC68C674}" type="pres">
      <dgm:prSet presAssocID="{8D458CE2-DC39-4018-90DD-B7E1792F4978}" presName="spaceBetweenRectangles" presStyleCnt="0"/>
      <dgm:spPr/>
    </dgm:pt>
    <dgm:pt modelId="{4A76CD41-8380-46EE-9459-53CCAA8AC678}" type="pres">
      <dgm:prSet presAssocID="{DEB2F5F7-CF50-4C47-A1FE-31F25D5F2651}" presName="parentLin" presStyleCnt="0"/>
      <dgm:spPr/>
    </dgm:pt>
    <dgm:pt modelId="{EC087EF8-AA6C-45A9-B295-DE18FCC8DB04}" type="pres">
      <dgm:prSet presAssocID="{DEB2F5F7-CF50-4C47-A1FE-31F25D5F2651}" presName="parentLeftMargin" presStyleLbl="node1" presStyleIdx="0" presStyleCnt="7"/>
      <dgm:spPr/>
    </dgm:pt>
    <dgm:pt modelId="{67252178-11BB-4AD5-AEA0-8AD75B9F40AF}" type="pres">
      <dgm:prSet presAssocID="{DEB2F5F7-CF50-4C47-A1FE-31F25D5F2651}" presName="parentText" presStyleLbl="node1" presStyleIdx="1" presStyleCnt="7">
        <dgm:presLayoutVars>
          <dgm:chMax val="0"/>
          <dgm:bulletEnabled val="1"/>
        </dgm:presLayoutVars>
      </dgm:prSet>
      <dgm:spPr/>
    </dgm:pt>
    <dgm:pt modelId="{F203B07C-3F8C-4956-90BB-58295A6C5B28}" type="pres">
      <dgm:prSet presAssocID="{DEB2F5F7-CF50-4C47-A1FE-31F25D5F2651}" presName="negativeSpace" presStyleCnt="0"/>
      <dgm:spPr/>
    </dgm:pt>
    <dgm:pt modelId="{CA9ADE4B-8E65-4F8F-976A-A82F24414206}" type="pres">
      <dgm:prSet presAssocID="{DEB2F5F7-CF50-4C47-A1FE-31F25D5F2651}" presName="childText" presStyleLbl="conFgAcc1" presStyleIdx="1" presStyleCnt="7">
        <dgm:presLayoutVars>
          <dgm:bulletEnabled val="1"/>
        </dgm:presLayoutVars>
      </dgm:prSet>
      <dgm:spPr/>
    </dgm:pt>
    <dgm:pt modelId="{F88A44A4-7F7C-46CC-A6AE-B8D84A0EA9DF}" type="pres">
      <dgm:prSet presAssocID="{F45A1495-7335-4FB1-BC11-9E09CE279777}" presName="spaceBetweenRectangles" presStyleCnt="0"/>
      <dgm:spPr/>
    </dgm:pt>
    <dgm:pt modelId="{482CFD87-4217-4BAD-AA48-3F067029B26B}" type="pres">
      <dgm:prSet presAssocID="{1D70CA06-DA65-4225-AD47-292E5C796DEA}" presName="parentLin" presStyleCnt="0"/>
      <dgm:spPr/>
    </dgm:pt>
    <dgm:pt modelId="{0D20F079-34C6-4BB6-9354-8069B263867F}" type="pres">
      <dgm:prSet presAssocID="{1D70CA06-DA65-4225-AD47-292E5C796DEA}" presName="parentLeftMargin" presStyleLbl="node1" presStyleIdx="1" presStyleCnt="7"/>
      <dgm:spPr/>
    </dgm:pt>
    <dgm:pt modelId="{3D0E606D-2C6B-456E-B205-0A69A57A4B32}" type="pres">
      <dgm:prSet presAssocID="{1D70CA06-DA65-4225-AD47-292E5C796DEA}" presName="parentText" presStyleLbl="node1" presStyleIdx="2" presStyleCnt="7">
        <dgm:presLayoutVars>
          <dgm:chMax val="0"/>
          <dgm:bulletEnabled val="1"/>
        </dgm:presLayoutVars>
      </dgm:prSet>
      <dgm:spPr/>
    </dgm:pt>
    <dgm:pt modelId="{C86CEA0B-6092-43AC-9B7A-C93F808B0BD2}" type="pres">
      <dgm:prSet presAssocID="{1D70CA06-DA65-4225-AD47-292E5C796DEA}" presName="negativeSpace" presStyleCnt="0"/>
      <dgm:spPr/>
    </dgm:pt>
    <dgm:pt modelId="{B52982DE-0F44-4EA8-BA1C-DCB88C750C1C}" type="pres">
      <dgm:prSet presAssocID="{1D70CA06-DA65-4225-AD47-292E5C796DEA}" presName="childText" presStyleLbl="conFgAcc1" presStyleIdx="2" presStyleCnt="7">
        <dgm:presLayoutVars>
          <dgm:bulletEnabled val="1"/>
        </dgm:presLayoutVars>
      </dgm:prSet>
      <dgm:spPr/>
    </dgm:pt>
    <dgm:pt modelId="{BBE1A587-784C-4B2D-A19F-A350295043DD}" type="pres">
      <dgm:prSet presAssocID="{D8051BD0-7205-47A4-9679-4082CC0239A4}" presName="spaceBetweenRectangles" presStyleCnt="0"/>
      <dgm:spPr/>
    </dgm:pt>
    <dgm:pt modelId="{0FD1F30F-2F9A-4B4E-918D-EBC4781F2918}" type="pres">
      <dgm:prSet presAssocID="{F5983F47-FCDD-4665-95E4-BCECC2257D50}" presName="parentLin" presStyleCnt="0"/>
      <dgm:spPr/>
    </dgm:pt>
    <dgm:pt modelId="{93BA79AB-CAD3-4F73-9459-04B964C81F37}" type="pres">
      <dgm:prSet presAssocID="{F5983F47-FCDD-4665-95E4-BCECC2257D50}" presName="parentLeftMargin" presStyleLbl="node1" presStyleIdx="2" presStyleCnt="7"/>
      <dgm:spPr/>
    </dgm:pt>
    <dgm:pt modelId="{E4432246-1DFB-4729-9136-ED42E2B5871A}" type="pres">
      <dgm:prSet presAssocID="{F5983F47-FCDD-4665-95E4-BCECC2257D50}" presName="parentText" presStyleLbl="node1" presStyleIdx="3" presStyleCnt="7">
        <dgm:presLayoutVars>
          <dgm:chMax val="0"/>
          <dgm:bulletEnabled val="1"/>
        </dgm:presLayoutVars>
      </dgm:prSet>
      <dgm:spPr/>
    </dgm:pt>
    <dgm:pt modelId="{B2158D79-94FA-4282-9181-3CF4A0FD7E3A}" type="pres">
      <dgm:prSet presAssocID="{F5983F47-FCDD-4665-95E4-BCECC2257D50}" presName="negativeSpace" presStyleCnt="0"/>
      <dgm:spPr/>
    </dgm:pt>
    <dgm:pt modelId="{DD03BBEF-FECF-4D26-B7A7-EC4A1C2C6FE3}" type="pres">
      <dgm:prSet presAssocID="{F5983F47-FCDD-4665-95E4-BCECC2257D50}" presName="childText" presStyleLbl="conFgAcc1" presStyleIdx="3" presStyleCnt="7">
        <dgm:presLayoutVars>
          <dgm:bulletEnabled val="1"/>
        </dgm:presLayoutVars>
      </dgm:prSet>
      <dgm:spPr/>
    </dgm:pt>
    <dgm:pt modelId="{2D019FDC-9062-49E8-A47E-F8A2547404D5}" type="pres">
      <dgm:prSet presAssocID="{C1C5AD98-8604-4D31-A60F-D723FCF1BBFF}" presName="spaceBetweenRectangles" presStyleCnt="0"/>
      <dgm:spPr/>
    </dgm:pt>
    <dgm:pt modelId="{8E8ACF63-994D-4711-B97F-AB028E002FF7}" type="pres">
      <dgm:prSet presAssocID="{FB2FB1CB-3AAA-421D-8260-F86A775055F2}" presName="parentLin" presStyleCnt="0"/>
      <dgm:spPr/>
    </dgm:pt>
    <dgm:pt modelId="{F595096D-0814-4F06-8E4C-365E9F887E55}" type="pres">
      <dgm:prSet presAssocID="{FB2FB1CB-3AAA-421D-8260-F86A775055F2}" presName="parentLeftMargin" presStyleLbl="node1" presStyleIdx="3" presStyleCnt="7"/>
      <dgm:spPr/>
    </dgm:pt>
    <dgm:pt modelId="{EA8F334B-A5B2-42DD-91F6-D03272CEF44B}" type="pres">
      <dgm:prSet presAssocID="{FB2FB1CB-3AAA-421D-8260-F86A775055F2}" presName="parentText" presStyleLbl="node1" presStyleIdx="4" presStyleCnt="7">
        <dgm:presLayoutVars>
          <dgm:chMax val="0"/>
          <dgm:bulletEnabled val="1"/>
        </dgm:presLayoutVars>
      </dgm:prSet>
      <dgm:spPr/>
    </dgm:pt>
    <dgm:pt modelId="{D295B595-F30F-400E-9622-67FF61321417}" type="pres">
      <dgm:prSet presAssocID="{FB2FB1CB-3AAA-421D-8260-F86A775055F2}" presName="negativeSpace" presStyleCnt="0"/>
      <dgm:spPr/>
    </dgm:pt>
    <dgm:pt modelId="{AA357BF2-D75D-4A4A-BF19-E2481A6BA75A}" type="pres">
      <dgm:prSet presAssocID="{FB2FB1CB-3AAA-421D-8260-F86A775055F2}" presName="childText" presStyleLbl="conFgAcc1" presStyleIdx="4" presStyleCnt="7">
        <dgm:presLayoutVars>
          <dgm:bulletEnabled val="1"/>
        </dgm:presLayoutVars>
      </dgm:prSet>
      <dgm:spPr/>
    </dgm:pt>
    <dgm:pt modelId="{EFE01B75-979D-4EA1-B45F-CBD6928F6AC7}" type="pres">
      <dgm:prSet presAssocID="{8E76A287-D497-4A67-B470-71E1D93170C3}" presName="spaceBetweenRectangles" presStyleCnt="0"/>
      <dgm:spPr/>
    </dgm:pt>
    <dgm:pt modelId="{F4E5EB5B-08AE-4403-87E4-3B47315A4C57}" type="pres">
      <dgm:prSet presAssocID="{BAEDDE18-498B-4032-BE9C-FF57CC88203F}" presName="parentLin" presStyleCnt="0"/>
      <dgm:spPr/>
    </dgm:pt>
    <dgm:pt modelId="{9B908536-BCE0-4B1F-92CD-F7D37EDB33D7}" type="pres">
      <dgm:prSet presAssocID="{BAEDDE18-498B-4032-BE9C-FF57CC88203F}" presName="parentLeftMargin" presStyleLbl="node1" presStyleIdx="4" presStyleCnt="7"/>
      <dgm:spPr/>
    </dgm:pt>
    <dgm:pt modelId="{C4EE40F4-151F-43BB-8A0F-D0E7CE07439B}" type="pres">
      <dgm:prSet presAssocID="{BAEDDE18-498B-4032-BE9C-FF57CC88203F}" presName="parentText" presStyleLbl="node1" presStyleIdx="5" presStyleCnt="7">
        <dgm:presLayoutVars>
          <dgm:chMax val="0"/>
          <dgm:bulletEnabled val="1"/>
        </dgm:presLayoutVars>
      </dgm:prSet>
      <dgm:spPr/>
    </dgm:pt>
    <dgm:pt modelId="{1B79C41E-74B8-4445-B13B-D914BC172AF8}" type="pres">
      <dgm:prSet presAssocID="{BAEDDE18-498B-4032-BE9C-FF57CC88203F}" presName="negativeSpace" presStyleCnt="0"/>
      <dgm:spPr/>
    </dgm:pt>
    <dgm:pt modelId="{FD89B0B5-0844-4797-A1F7-DA02BCB26347}" type="pres">
      <dgm:prSet presAssocID="{BAEDDE18-498B-4032-BE9C-FF57CC88203F}" presName="childText" presStyleLbl="conFgAcc1" presStyleIdx="5" presStyleCnt="7">
        <dgm:presLayoutVars>
          <dgm:bulletEnabled val="1"/>
        </dgm:presLayoutVars>
      </dgm:prSet>
      <dgm:spPr/>
    </dgm:pt>
    <dgm:pt modelId="{D5116B12-8600-4BC6-8294-2AD79405F77F}" type="pres">
      <dgm:prSet presAssocID="{E30D98F7-6A01-4175-97CE-005B87D18B07}" presName="spaceBetweenRectangles" presStyleCnt="0"/>
      <dgm:spPr/>
    </dgm:pt>
    <dgm:pt modelId="{747782BE-9AAD-458E-97BC-8B6596CF5C7B}" type="pres">
      <dgm:prSet presAssocID="{16895B01-934F-463F-BEE8-3F2B147E8BBC}" presName="parentLin" presStyleCnt="0"/>
      <dgm:spPr/>
    </dgm:pt>
    <dgm:pt modelId="{1CAED8D0-D5A6-4990-A597-2C0E745649E5}" type="pres">
      <dgm:prSet presAssocID="{16895B01-934F-463F-BEE8-3F2B147E8BBC}" presName="parentLeftMargin" presStyleLbl="node1" presStyleIdx="5" presStyleCnt="7"/>
      <dgm:spPr/>
    </dgm:pt>
    <dgm:pt modelId="{A7311915-B15D-4BA8-8B23-34676544D4E4}" type="pres">
      <dgm:prSet presAssocID="{16895B01-934F-463F-BEE8-3F2B147E8BBC}" presName="parentText" presStyleLbl="node1" presStyleIdx="6" presStyleCnt="7">
        <dgm:presLayoutVars>
          <dgm:chMax val="0"/>
          <dgm:bulletEnabled val="1"/>
        </dgm:presLayoutVars>
      </dgm:prSet>
      <dgm:spPr/>
    </dgm:pt>
    <dgm:pt modelId="{DD14D3DC-83E8-4D57-8DB2-3D757677B8A4}" type="pres">
      <dgm:prSet presAssocID="{16895B01-934F-463F-BEE8-3F2B147E8BBC}" presName="negativeSpace" presStyleCnt="0"/>
      <dgm:spPr/>
    </dgm:pt>
    <dgm:pt modelId="{E7371899-AF04-4795-AD00-BDBE91B2166A}" type="pres">
      <dgm:prSet presAssocID="{16895B01-934F-463F-BEE8-3F2B147E8BBC}" presName="childText" presStyleLbl="conFgAcc1" presStyleIdx="6" presStyleCnt="7">
        <dgm:presLayoutVars>
          <dgm:bulletEnabled val="1"/>
        </dgm:presLayoutVars>
      </dgm:prSet>
      <dgm:spPr/>
    </dgm:pt>
  </dgm:ptLst>
  <dgm:cxnLst>
    <dgm:cxn modelId="{8FCFAD01-9874-4FB6-9249-9A98319F6944}" type="presOf" srcId="{F5983F47-FCDD-4665-95E4-BCECC2257D50}" destId="{93BA79AB-CAD3-4F73-9459-04B964C81F37}" srcOrd="0" destOrd="0" presId="urn:microsoft.com/office/officeart/2005/8/layout/list1"/>
    <dgm:cxn modelId="{A162BA04-1378-467A-A446-0A33E83039BB}" srcId="{2F19CA82-AECD-4D25-BF86-61A1D0821674}" destId="{FB2FB1CB-3AAA-421D-8260-F86A775055F2}" srcOrd="4" destOrd="0" parTransId="{0F6C0E87-D1A4-49C4-9EF4-8CA9A557FB08}" sibTransId="{8E76A287-D497-4A67-B470-71E1D93170C3}"/>
    <dgm:cxn modelId="{4E142805-F51F-408D-BDC0-6224188ABB2E}" srcId="{2F19CA82-AECD-4D25-BF86-61A1D0821674}" destId="{16895B01-934F-463F-BEE8-3F2B147E8BBC}" srcOrd="6" destOrd="0" parTransId="{877A9FA1-4BA9-4F5C-9526-CC5FCE661F06}" sibTransId="{5B4189A6-1CF6-4925-A142-BCC3DE2BA0B2}"/>
    <dgm:cxn modelId="{9AE3AF07-C5F7-4D9C-9BDF-CEFAA1830A1A}" type="presOf" srcId="{387238CE-B549-44C5-824B-0E5E2F11EAAB}" destId="{6BA7B87F-7FF1-4311-AC88-F28BA02B7151}" srcOrd="1" destOrd="0" presId="urn:microsoft.com/office/officeart/2005/8/layout/list1"/>
    <dgm:cxn modelId="{834BFB0D-01FE-4EF6-A84F-8B6D9FC99D91}" type="presOf" srcId="{FB2FB1CB-3AAA-421D-8260-F86A775055F2}" destId="{EA8F334B-A5B2-42DD-91F6-D03272CEF44B}" srcOrd="1" destOrd="0" presId="urn:microsoft.com/office/officeart/2005/8/layout/list1"/>
    <dgm:cxn modelId="{5D193516-3B48-4EE8-AA66-B83279981320}" srcId="{2F19CA82-AECD-4D25-BF86-61A1D0821674}" destId="{F5983F47-FCDD-4665-95E4-BCECC2257D50}" srcOrd="3" destOrd="0" parTransId="{C2B7F040-743C-4397-B633-4EFF7130EA1E}" sibTransId="{C1C5AD98-8604-4D31-A60F-D723FCF1BBFF}"/>
    <dgm:cxn modelId="{4992222A-6171-4254-A5E1-52B8E674697E}" type="presOf" srcId="{1D70CA06-DA65-4225-AD47-292E5C796DEA}" destId="{0D20F079-34C6-4BB6-9354-8069B263867F}" srcOrd="0" destOrd="0" presId="urn:microsoft.com/office/officeart/2005/8/layout/list1"/>
    <dgm:cxn modelId="{6B286A30-B2BF-4B63-9D5B-B6243CC4D54D}" type="presOf" srcId="{16895B01-934F-463F-BEE8-3F2B147E8BBC}" destId="{A7311915-B15D-4BA8-8B23-34676544D4E4}" srcOrd="1" destOrd="0" presId="urn:microsoft.com/office/officeart/2005/8/layout/list1"/>
    <dgm:cxn modelId="{3CB23F32-F05D-48CE-9E1E-67D656E1B713}" srcId="{2F19CA82-AECD-4D25-BF86-61A1D0821674}" destId="{387238CE-B549-44C5-824B-0E5E2F11EAAB}" srcOrd="0" destOrd="0" parTransId="{1B795BE5-6925-427C-9E88-C59EDD3A6B43}" sibTransId="{8D458CE2-DC39-4018-90DD-B7E1792F4978}"/>
    <dgm:cxn modelId="{8CF0683C-A6CE-4DB3-9DB4-4A616FE24747}" srcId="{2F19CA82-AECD-4D25-BF86-61A1D0821674}" destId="{DEB2F5F7-CF50-4C47-A1FE-31F25D5F2651}" srcOrd="1" destOrd="0" parTransId="{C8BE7782-0B1C-4FA6-A28A-565F2A8E7A0D}" sibTransId="{F45A1495-7335-4FB1-BC11-9E09CE279777}"/>
    <dgm:cxn modelId="{8EE92744-3775-4232-B415-B7A3C3F9CD1E}" srcId="{2F19CA82-AECD-4D25-BF86-61A1D0821674}" destId="{1D70CA06-DA65-4225-AD47-292E5C796DEA}" srcOrd="2" destOrd="0" parTransId="{9889759E-A67C-453B-A930-099017136467}" sibTransId="{D8051BD0-7205-47A4-9679-4082CC0239A4}"/>
    <dgm:cxn modelId="{CEB6816B-1981-4CEC-B3F1-DB71BA951ABF}" type="presOf" srcId="{BAEDDE18-498B-4032-BE9C-FF57CC88203F}" destId="{9B908536-BCE0-4B1F-92CD-F7D37EDB33D7}" srcOrd="0" destOrd="0" presId="urn:microsoft.com/office/officeart/2005/8/layout/list1"/>
    <dgm:cxn modelId="{2A3C7979-A051-44BD-BF6C-AE28388BCB51}" type="presOf" srcId="{16895B01-934F-463F-BEE8-3F2B147E8BBC}" destId="{1CAED8D0-D5A6-4990-A597-2C0E745649E5}" srcOrd="0" destOrd="0" presId="urn:microsoft.com/office/officeart/2005/8/layout/list1"/>
    <dgm:cxn modelId="{FDAF4190-CCAA-478E-8950-21F9FCE69C6B}" type="presOf" srcId="{387238CE-B549-44C5-824B-0E5E2F11EAAB}" destId="{2AD1E0F3-19AD-4A16-82FC-EB63D9E4F009}" srcOrd="0" destOrd="0" presId="urn:microsoft.com/office/officeart/2005/8/layout/list1"/>
    <dgm:cxn modelId="{6C657495-2B1A-49D5-977C-86FBDD2EB9F7}" type="presOf" srcId="{BAEDDE18-498B-4032-BE9C-FF57CC88203F}" destId="{C4EE40F4-151F-43BB-8A0F-D0E7CE07439B}" srcOrd="1" destOrd="0" presId="urn:microsoft.com/office/officeart/2005/8/layout/list1"/>
    <dgm:cxn modelId="{0DC1D6C6-9653-4476-8C94-BFB08287FABE}" type="presOf" srcId="{2F19CA82-AECD-4D25-BF86-61A1D0821674}" destId="{8A91FDB8-8E8E-4CC4-AD23-9AD4274A02F5}" srcOrd="0" destOrd="0" presId="urn:microsoft.com/office/officeart/2005/8/layout/list1"/>
    <dgm:cxn modelId="{6B51B7CE-BB9F-4B64-B109-DFFA449A471C}" type="presOf" srcId="{F5983F47-FCDD-4665-95E4-BCECC2257D50}" destId="{E4432246-1DFB-4729-9136-ED42E2B5871A}" srcOrd="1" destOrd="0" presId="urn:microsoft.com/office/officeart/2005/8/layout/list1"/>
    <dgm:cxn modelId="{91D810D8-C288-42B3-8CA3-C27E06284008}" type="presOf" srcId="{DEB2F5F7-CF50-4C47-A1FE-31F25D5F2651}" destId="{67252178-11BB-4AD5-AEA0-8AD75B9F40AF}" srcOrd="1" destOrd="0" presId="urn:microsoft.com/office/officeart/2005/8/layout/list1"/>
    <dgm:cxn modelId="{7A8981DE-8293-41EC-8A53-0AE79A22E9B9}" type="presOf" srcId="{1D70CA06-DA65-4225-AD47-292E5C796DEA}" destId="{3D0E606D-2C6B-456E-B205-0A69A57A4B32}" srcOrd="1" destOrd="0" presId="urn:microsoft.com/office/officeart/2005/8/layout/list1"/>
    <dgm:cxn modelId="{DB1194E4-CDA7-4CD3-B7D4-8B7C18714AA3}" type="presOf" srcId="{DEB2F5F7-CF50-4C47-A1FE-31F25D5F2651}" destId="{EC087EF8-AA6C-45A9-B295-DE18FCC8DB04}" srcOrd="0" destOrd="0" presId="urn:microsoft.com/office/officeart/2005/8/layout/list1"/>
    <dgm:cxn modelId="{2DAD20F2-D663-4256-AB5D-442708872E05}" type="presOf" srcId="{FB2FB1CB-3AAA-421D-8260-F86A775055F2}" destId="{F595096D-0814-4F06-8E4C-365E9F887E55}" srcOrd="0" destOrd="0" presId="urn:microsoft.com/office/officeart/2005/8/layout/list1"/>
    <dgm:cxn modelId="{FE120AFF-15DC-4A22-A8C5-0BF600B8F721}" srcId="{2F19CA82-AECD-4D25-BF86-61A1D0821674}" destId="{BAEDDE18-498B-4032-BE9C-FF57CC88203F}" srcOrd="5" destOrd="0" parTransId="{A63E805B-F4BC-4F64-8D9F-504461553F58}" sibTransId="{E30D98F7-6A01-4175-97CE-005B87D18B07}"/>
    <dgm:cxn modelId="{71F8FA3C-58E5-4204-A8FB-94C2290A7293}" type="presParOf" srcId="{8A91FDB8-8E8E-4CC4-AD23-9AD4274A02F5}" destId="{3E1B2222-D471-485A-939A-72AC164973D7}" srcOrd="0" destOrd="0" presId="urn:microsoft.com/office/officeart/2005/8/layout/list1"/>
    <dgm:cxn modelId="{6E463457-E3E8-4409-8B0B-E1F0DA404183}" type="presParOf" srcId="{3E1B2222-D471-485A-939A-72AC164973D7}" destId="{2AD1E0F3-19AD-4A16-82FC-EB63D9E4F009}" srcOrd="0" destOrd="0" presId="urn:microsoft.com/office/officeart/2005/8/layout/list1"/>
    <dgm:cxn modelId="{904C1120-1219-4EB8-B374-0E9794D7A6B5}" type="presParOf" srcId="{3E1B2222-D471-485A-939A-72AC164973D7}" destId="{6BA7B87F-7FF1-4311-AC88-F28BA02B7151}" srcOrd="1" destOrd="0" presId="urn:microsoft.com/office/officeart/2005/8/layout/list1"/>
    <dgm:cxn modelId="{3AA6EBCB-5BB2-4EE5-8E3A-E73FC9E32959}" type="presParOf" srcId="{8A91FDB8-8E8E-4CC4-AD23-9AD4274A02F5}" destId="{AD39F4DD-6AD0-4258-8E5E-D3A8FD7B95EE}" srcOrd="1" destOrd="0" presId="urn:microsoft.com/office/officeart/2005/8/layout/list1"/>
    <dgm:cxn modelId="{BACA584B-B946-4DC5-B50C-C948101A3794}" type="presParOf" srcId="{8A91FDB8-8E8E-4CC4-AD23-9AD4274A02F5}" destId="{21867DDE-B720-43B1-8D45-FB2BB2C76BB3}" srcOrd="2" destOrd="0" presId="urn:microsoft.com/office/officeart/2005/8/layout/list1"/>
    <dgm:cxn modelId="{4EC7703D-4FED-4C37-B447-CD46BB325834}" type="presParOf" srcId="{8A91FDB8-8E8E-4CC4-AD23-9AD4274A02F5}" destId="{6A5A0F9B-3266-4E77-A966-5DC2EC68C674}" srcOrd="3" destOrd="0" presId="urn:microsoft.com/office/officeart/2005/8/layout/list1"/>
    <dgm:cxn modelId="{3C74E3BE-250D-464F-B69E-F076F3A8337D}" type="presParOf" srcId="{8A91FDB8-8E8E-4CC4-AD23-9AD4274A02F5}" destId="{4A76CD41-8380-46EE-9459-53CCAA8AC678}" srcOrd="4" destOrd="0" presId="urn:microsoft.com/office/officeart/2005/8/layout/list1"/>
    <dgm:cxn modelId="{79CBD96E-0981-45B4-AC8F-AF6A7DFDA173}" type="presParOf" srcId="{4A76CD41-8380-46EE-9459-53CCAA8AC678}" destId="{EC087EF8-AA6C-45A9-B295-DE18FCC8DB04}" srcOrd="0" destOrd="0" presId="urn:microsoft.com/office/officeart/2005/8/layout/list1"/>
    <dgm:cxn modelId="{2562529D-2FBA-403B-87C2-9103535A3C54}" type="presParOf" srcId="{4A76CD41-8380-46EE-9459-53CCAA8AC678}" destId="{67252178-11BB-4AD5-AEA0-8AD75B9F40AF}" srcOrd="1" destOrd="0" presId="urn:microsoft.com/office/officeart/2005/8/layout/list1"/>
    <dgm:cxn modelId="{1C8EBC6B-8DB9-4523-A31A-E9DCB0771914}" type="presParOf" srcId="{8A91FDB8-8E8E-4CC4-AD23-9AD4274A02F5}" destId="{F203B07C-3F8C-4956-90BB-58295A6C5B28}" srcOrd="5" destOrd="0" presId="urn:microsoft.com/office/officeart/2005/8/layout/list1"/>
    <dgm:cxn modelId="{962E9227-D5E1-4DE8-A7BB-A2B38ECCEC33}" type="presParOf" srcId="{8A91FDB8-8E8E-4CC4-AD23-9AD4274A02F5}" destId="{CA9ADE4B-8E65-4F8F-976A-A82F24414206}" srcOrd="6" destOrd="0" presId="urn:microsoft.com/office/officeart/2005/8/layout/list1"/>
    <dgm:cxn modelId="{1028FD36-A0E9-4307-B9FC-439544870DB0}" type="presParOf" srcId="{8A91FDB8-8E8E-4CC4-AD23-9AD4274A02F5}" destId="{F88A44A4-7F7C-46CC-A6AE-B8D84A0EA9DF}" srcOrd="7" destOrd="0" presId="urn:microsoft.com/office/officeart/2005/8/layout/list1"/>
    <dgm:cxn modelId="{B0921783-E742-48CC-9B5E-208A616A8F67}" type="presParOf" srcId="{8A91FDB8-8E8E-4CC4-AD23-9AD4274A02F5}" destId="{482CFD87-4217-4BAD-AA48-3F067029B26B}" srcOrd="8" destOrd="0" presId="urn:microsoft.com/office/officeart/2005/8/layout/list1"/>
    <dgm:cxn modelId="{865792F4-91F1-4693-8526-90409510AB00}" type="presParOf" srcId="{482CFD87-4217-4BAD-AA48-3F067029B26B}" destId="{0D20F079-34C6-4BB6-9354-8069B263867F}" srcOrd="0" destOrd="0" presId="urn:microsoft.com/office/officeart/2005/8/layout/list1"/>
    <dgm:cxn modelId="{06F40EDF-3CBD-4B47-8308-9D2AB794CFD1}" type="presParOf" srcId="{482CFD87-4217-4BAD-AA48-3F067029B26B}" destId="{3D0E606D-2C6B-456E-B205-0A69A57A4B32}" srcOrd="1" destOrd="0" presId="urn:microsoft.com/office/officeart/2005/8/layout/list1"/>
    <dgm:cxn modelId="{150617D1-0257-4E05-8573-F8ABEF59BCF8}" type="presParOf" srcId="{8A91FDB8-8E8E-4CC4-AD23-9AD4274A02F5}" destId="{C86CEA0B-6092-43AC-9B7A-C93F808B0BD2}" srcOrd="9" destOrd="0" presId="urn:microsoft.com/office/officeart/2005/8/layout/list1"/>
    <dgm:cxn modelId="{48BED140-7E7D-4BE6-9FA8-066A285DFAE9}" type="presParOf" srcId="{8A91FDB8-8E8E-4CC4-AD23-9AD4274A02F5}" destId="{B52982DE-0F44-4EA8-BA1C-DCB88C750C1C}" srcOrd="10" destOrd="0" presId="urn:microsoft.com/office/officeart/2005/8/layout/list1"/>
    <dgm:cxn modelId="{3AE50152-E18C-42B2-BB4D-5C1F4982D817}" type="presParOf" srcId="{8A91FDB8-8E8E-4CC4-AD23-9AD4274A02F5}" destId="{BBE1A587-784C-4B2D-A19F-A350295043DD}" srcOrd="11" destOrd="0" presId="urn:microsoft.com/office/officeart/2005/8/layout/list1"/>
    <dgm:cxn modelId="{207D0550-A59D-4228-8E64-CE59DBC7B4AA}" type="presParOf" srcId="{8A91FDB8-8E8E-4CC4-AD23-9AD4274A02F5}" destId="{0FD1F30F-2F9A-4B4E-918D-EBC4781F2918}" srcOrd="12" destOrd="0" presId="urn:microsoft.com/office/officeart/2005/8/layout/list1"/>
    <dgm:cxn modelId="{DAAA8DD1-2ED0-4AE1-BF8B-B36B9357FCBD}" type="presParOf" srcId="{0FD1F30F-2F9A-4B4E-918D-EBC4781F2918}" destId="{93BA79AB-CAD3-4F73-9459-04B964C81F37}" srcOrd="0" destOrd="0" presId="urn:microsoft.com/office/officeart/2005/8/layout/list1"/>
    <dgm:cxn modelId="{4BCF90B9-8324-414C-BE6A-49B843B36430}" type="presParOf" srcId="{0FD1F30F-2F9A-4B4E-918D-EBC4781F2918}" destId="{E4432246-1DFB-4729-9136-ED42E2B5871A}" srcOrd="1" destOrd="0" presId="urn:microsoft.com/office/officeart/2005/8/layout/list1"/>
    <dgm:cxn modelId="{67A2CE37-7CEF-45F7-9E31-D952F8577358}" type="presParOf" srcId="{8A91FDB8-8E8E-4CC4-AD23-9AD4274A02F5}" destId="{B2158D79-94FA-4282-9181-3CF4A0FD7E3A}" srcOrd="13" destOrd="0" presId="urn:microsoft.com/office/officeart/2005/8/layout/list1"/>
    <dgm:cxn modelId="{71D0FA6B-5561-4907-B833-A2414F94E4C2}" type="presParOf" srcId="{8A91FDB8-8E8E-4CC4-AD23-9AD4274A02F5}" destId="{DD03BBEF-FECF-4D26-B7A7-EC4A1C2C6FE3}" srcOrd="14" destOrd="0" presId="urn:microsoft.com/office/officeart/2005/8/layout/list1"/>
    <dgm:cxn modelId="{0CB62270-E85A-4194-962D-67BD6E73DAD4}" type="presParOf" srcId="{8A91FDB8-8E8E-4CC4-AD23-9AD4274A02F5}" destId="{2D019FDC-9062-49E8-A47E-F8A2547404D5}" srcOrd="15" destOrd="0" presId="urn:microsoft.com/office/officeart/2005/8/layout/list1"/>
    <dgm:cxn modelId="{F68137FD-E717-4C04-9449-2E988F510582}" type="presParOf" srcId="{8A91FDB8-8E8E-4CC4-AD23-9AD4274A02F5}" destId="{8E8ACF63-994D-4711-B97F-AB028E002FF7}" srcOrd="16" destOrd="0" presId="urn:microsoft.com/office/officeart/2005/8/layout/list1"/>
    <dgm:cxn modelId="{FD594DA2-8992-4E0F-97F8-806B64632009}" type="presParOf" srcId="{8E8ACF63-994D-4711-B97F-AB028E002FF7}" destId="{F595096D-0814-4F06-8E4C-365E9F887E55}" srcOrd="0" destOrd="0" presId="urn:microsoft.com/office/officeart/2005/8/layout/list1"/>
    <dgm:cxn modelId="{8008FB30-6CDA-4A38-BB4E-1D6293A501A0}" type="presParOf" srcId="{8E8ACF63-994D-4711-B97F-AB028E002FF7}" destId="{EA8F334B-A5B2-42DD-91F6-D03272CEF44B}" srcOrd="1" destOrd="0" presId="urn:microsoft.com/office/officeart/2005/8/layout/list1"/>
    <dgm:cxn modelId="{BBF96CF3-5449-42DC-92E0-DB8C618BD589}" type="presParOf" srcId="{8A91FDB8-8E8E-4CC4-AD23-9AD4274A02F5}" destId="{D295B595-F30F-400E-9622-67FF61321417}" srcOrd="17" destOrd="0" presId="urn:microsoft.com/office/officeart/2005/8/layout/list1"/>
    <dgm:cxn modelId="{C7E1C5F4-503E-422B-AFC3-775AFE3D8A42}" type="presParOf" srcId="{8A91FDB8-8E8E-4CC4-AD23-9AD4274A02F5}" destId="{AA357BF2-D75D-4A4A-BF19-E2481A6BA75A}" srcOrd="18" destOrd="0" presId="urn:microsoft.com/office/officeart/2005/8/layout/list1"/>
    <dgm:cxn modelId="{DA654E0D-DF8B-4529-B4DE-5EA757734A9B}" type="presParOf" srcId="{8A91FDB8-8E8E-4CC4-AD23-9AD4274A02F5}" destId="{EFE01B75-979D-4EA1-B45F-CBD6928F6AC7}" srcOrd="19" destOrd="0" presId="urn:microsoft.com/office/officeart/2005/8/layout/list1"/>
    <dgm:cxn modelId="{C26D210F-B689-46AA-BEC6-8073879C3684}" type="presParOf" srcId="{8A91FDB8-8E8E-4CC4-AD23-9AD4274A02F5}" destId="{F4E5EB5B-08AE-4403-87E4-3B47315A4C57}" srcOrd="20" destOrd="0" presId="urn:microsoft.com/office/officeart/2005/8/layout/list1"/>
    <dgm:cxn modelId="{946D3AFA-54A7-4F07-AA73-13DA184FE005}" type="presParOf" srcId="{F4E5EB5B-08AE-4403-87E4-3B47315A4C57}" destId="{9B908536-BCE0-4B1F-92CD-F7D37EDB33D7}" srcOrd="0" destOrd="0" presId="urn:microsoft.com/office/officeart/2005/8/layout/list1"/>
    <dgm:cxn modelId="{4750EAE8-E485-4783-A970-38A7F668D3F3}" type="presParOf" srcId="{F4E5EB5B-08AE-4403-87E4-3B47315A4C57}" destId="{C4EE40F4-151F-43BB-8A0F-D0E7CE07439B}" srcOrd="1" destOrd="0" presId="urn:microsoft.com/office/officeart/2005/8/layout/list1"/>
    <dgm:cxn modelId="{33EA10E1-2E24-4F4D-A40F-6AA8D2A06BA3}" type="presParOf" srcId="{8A91FDB8-8E8E-4CC4-AD23-9AD4274A02F5}" destId="{1B79C41E-74B8-4445-B13B-D914BC172AF8}" srcOrd="21" destOrd="0" presId="urn:microsoft.com/office/officeart/2005/8/layout/list1"/>
    <dgm:cxn modelId="{BFFD5407-9C7A-44DD-B085-7593CCE1C066}" type="presParOf" srcId="{8A91FDB8-8E8E-4CC4-AD23-9AD4274A02F5}" destId="{FD89B0B5-0844-4797-A1F7-DA02BCB26347}" srcOrd="22" destOrd="0" presId="urn:microsoft.com/office/officeart/2005/8/layout/list1"/>
    <dgm:cxn modelId="{38A93E07-B62C-4A19-AA23-98D4905031D0}" type="presParOf" srcId="{8A91FDB8-8E8E-4CC4-AD23-9AD4274A02F5}" destId="{D5116B12-8600-4BC6-8294-2AD79405F77F}" srcOrd="23" destOrd="0" presId="urn:microsoft.com/office/officeart/2005/8/layout/list1"/>
    <dgm:cxn modelId="{759A682B-19D4-4800-9617-54C96D6DC0DD}" type="presParOf" srcId="{8A91FDB8-8E8E-4CC4-AD23-9AD4274A02F5}" destId="{747782BE-9AAD-458E-97BC-8B6596CF5C7B}" srcOrd="24" destOrd="0" presId="urn:microsoft.com/office/officeart/2005/8/layout/list1"/>
    <dgm:cxn modelId="{F28A07A1-68F0-45BB-8175-F235B3868BE5}" type="presParOf" srcId="{747782BE-9AAD-458E-97BC-8B6596CF5C7B}" destId="{1CAED8D0-D5A6-4990-A597-2C0E745649E5}" srcOrd="0" destOrd="0" presId="urn:microsoft.com/office/officeart/2005/8/layout/list1"/>
    <dgm:cxn modelId="{73AC3252-CFAF-4A7A-8413-5B4AF5DB88D2}" type="presParOf" srcId="{747782BE-9AAD-458E-97BC-8B6596CF5C7B}" destId="{A7311915-B15D-4BA8-8B23-34676544D4E4}" srcOrd="1" destOrd="0" presId="urn:microsoft.com/office/officeart/2005/8/layout/list1"/>
    <dgm:cxn modelId="{AA0EA3FB-A776-466C-A869-641ED63E10EA}" type="presParOf" srcId="{8A91FDB8-8E8E-4CC4-AD23-9AD4274A02F5}" destId="{DD14D3DC-83E8-4D57-8DB2-3D757677B8A4}" srcOrd="25" destOrd="0" presId="urn:microsoft.com/office/officeart/2005/8/layout/list1"/>
    <dgm:cxn modelId="{0622056F-5BBD-4CB7-AD63-FD19C83A0ACE}" type="presParOf" srcId="{8A91FDB8-8E8E-4CC4-AD23-9AD4274A02F5}" destId="{E7371899-AF04-4795-AD00-BDBE91B2166A}" srcOrd="2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25235D-884A-4A75-849D-4E2761B53266}">
      <dsp:nvSpPr>
        <dsp:cNvPr id="0" name=""/>
        <dsp:cNvSpPr/>
      </dsp:nvSpPr>
      <dsp:spPr>
        <a:xfrm>
          <a:off x="9993892" y="3718355"/>
          <a:ext cx="339552" cy="443582"/>
        </a:xfrm>
        <a:custGeom>
          <a:avLst/>
          <a:gdLst/>
          <a:ahLst/>
          <a:cxnLst/>
          <a:rect l="0" t="0" r="0" b="0"/>
          <a:pathLst>
            <a:path>
              <a:moveTo>
                <a:pt x="0" y="0"/>
              </a:moveTo>
              <a:lnTo>
                <a:pt x="0" y="443582"/>
              </a:lnTo>
              <a:lnTo>
                <a:pt x="339552" y="443582"/>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F398F33-6167-4FFD-880B-003FB26B8771}">
      <dsp:nvSpPr>
        <dsp:cNvPr id="0" name=""/>
        <dsp:cNvSpPr/>
      </dsp:nvSpPr>
      <dsp:spPr>
        <a:xfrm>
          <a:off x="9450221" y="2638384"/>
          <a:ext cx="1245803" cy="307259"/>
        </a:xfrm>
        <a:custGeom>
          <a:avLst/>
          <a:gdLst/>
          <a:ahLst/>
          <a:cxnLst/>
          <a:rect l="0" t="0" r="0" b="0"/>
          <a:pathLst>
            <a:path>
              <a:moveTo>
                <a:pt x="0" y="0"/>
              </a:moveTo>
              <a:lnTo>
                <a:pt x="0" y="220184"/>
              </a:lnTo>
              <a:lnTo>
                <a:pt x="1245803" y="220184"/>
              </a:lnTo>
              <a:lnTo>
                <a:pt x="1245803" y="307259"/>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982FA20-584F-45CF-AEDE-6DA88379DB26}">
      <dsp:nvSpPr>
        <dsp:cNvPr id="0" name=""/>
        <dsp:cNvSpPr/>
      </dsp:nvSpPr>
      <dsp:spPr>
        <a:xfrm>
          <a:off x="8017625" y="3718164"/>
          <a:ext cx="169429" cy="599327"/>
        </a:xfrm>
        <a:custGeom>
          <a:avLst/>
          <a:gdLst/>
          <a:ahLst/>
          <a:cxnLst/>
          <a:rect l="0" t="0" r="0" b="0"/>
          <a:pathLst>
            <a:path>
              <a:moveTo>
                <a:pt x="0" y="0"/>
              </a:moveTo>
              <a:lnTo>
                <a:pt x="0" y="599327"/>
              </a:lnTo>
              <a:lnTo>
                <a:pt x="169429" y="599327"/>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327B824-07C6-409C-A383-4F36A793C5D0}">
      <dsp:nvSpPr>
        <dsp:cNvPr id="0" name=""/>
        <dsp:cNvSpPr/>
      </dsp:nvSpPr>
      <dsp:spPr>
        <a:xfrm>
          <a:off x="8762828" y="2638384"/>
          <a:ext cx="687393" cy="306894"/>
        </a:xfrm>
        <a:custGeom>
          <a:avLst/>
          <a:gdLst/>
          <a:ahLst/>
          <a:cxnLst/>
          <a:rect l="0" t="0" r="0" b="0"/>
          <a:pathLst>
            <a:path>
              <a:moveTo>
                <a:pt x="687393" y="0"/>
              </a:moveTo>
              <a:lnTo>
                <a:pt x="687393" y="219819"/>
              </a:lnTo>
              <a:lnTo>
                <a:pt x="0" y="219819"/>
              </a:lnTo>
              <a:lnTo>
                <a:pt x="0" y="306894"/>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729281F-9D83-49FF-91A3-9F15B1288C17}">
      <dsp:nvSpPr>
        <dsp:cNvPr id="0" name=""/>
        <dsp:cNvSpPr/>
      </dsp:nvSpPr>
      <dsp:spPr>
        <a:xfrm>
          <a:off x="6246242" y="3730765"/>
          <a:ext cx="232786" cy="1570212"/>
        </a:xfrm>
        <a:custGeom>
          <a:avLst/>
          <a:gdLst/>
          <a:ahLst/>
          <a:cxnLst/>
          <a:rect l="0" t="0" r="0" b="0"/>
          <a:pathLst>
            <a:path>
              <a:moveTo>
                <a:pt x="0" y="0"/>
              </a:moveTo>
              <a:lnTo>
                <a:pt x="0" y="1570212"/>
              </a:lnTo>
              <a:lnTo>
                <a:pt x="232786" y="1570212"/>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5064424-E2D7-43FF-8901-D13BC65901A3}">
      <dsp:nvSpPr>
        <dsp:cNvPr id="0" name=""/>
        <dsp:cNvSpPr/>
      </dsp:nvSpPr>
      <dsp:spPr>
        <a:xfrm>
          <a:off x="6246242" y="3730765"/>
          <a:ext cx="219716" cy="863853"/>
        </a:xfrm>
        <a:custGeom>
          <a:avLst/>
          <a:gdLst/>
          <a:ahLst/>
          <a:cxnLst/>
          <a:rect l="0" t="0" r="0" b="0"/>
          <a:pathLst>
            <a:path>
              <a:moveTo>
                <a:pt x="0" y="0"/>
              </a:moveTo>
              <a:lnTo>
                <a:pt x="0" y="863853"/>
              </a:lnTo>
              <a:lnTo>
                <a:pt x="219716" y="863853"/>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C4AE260-AC7A-4F07-ABD1-7E62A72A36C3}">
      <dsp:nvSpPr>
        <dsp:cNvPr id="0" name=""/>
        <dsp:cNvSpPr/>
      </dsp:nvSpPr>
      <dsp:spPr>
        <a:xfrm>
          <a:off x="6246242" y="3730765"/>
          <a:ext cx="258908" cy="314242"/>
        </a:xfrm>
        <a:custGeom>
          <a:avLst/>
          <a:gdLst/>
          <a:ahLst/>
          <a:cxnLst/>
          <a:rect l="0" t="0" r="0" b="0"/>
          <a:pathLst>
            <a:path>
              <a:moveTo>
                <a:pt x="0" y="0"/>
              </a:moveTo>
              <a:lnTo>
                <a:pt x="0" y="314242"/>
              </a:lnTo>
              <a:lnTo>
                <a:pt x="258908" y="314242"/>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AFC6420-9B9F-4049-8801-6F41D619BE7F}">
      <dsp:nvSpPr>
        <dsp:cNvPr id="0" name=""/>
        <dsp:cNvSpPr/>
      </dsp:nvSpPr>
      <dsp:spPr>
        <a:xfrm>
          <a:off x="6902455" y="2638384"/>
          <a:ext cx="2547766" cy="305966"/>
        </a:xfrm>
        <a:custGeom>
          <a:avLst/>
          <a:gdLst/>
          <a:ahLst/>
          <a:cxnLst/>
          <a:rect l="0" t="0" r="0" b="0"/>
          <a:pathLst>
            <a:path>
              <a:moveTo>
                <a:pt x="2547766" y="0"/>
              </a:moveTo>
              <a:lnTo>
                <a:pt x="2547766" y="218890"/>
              </a:lnTo>
              <a:lnTo>
                <a:pt x="0" y="218890"/>
              </a:lnTo>
              <a:lnTo>
                <a:pt x="0" y="305966"/>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1972ECB-FC37-4303-8760-1EC023272282}">
      <dsp:nvSpPr>
        <dsp:cNvPr id="0" name=""/>
        <dsp:cNvSpPr/>
      </dsp:nvSpPr>
      <dsp:spPr>
        <a:xfrm>
          <a:off x="4041284" y="3731230"/>
          <a:ext cx="343698" cy="1096436"/>
        </a:xfrm>
        <a:custGeom>
          <a:avLst/>
          <a:gdLst/>
          <a:ahLst/>
          <a:cxnLst/>
          <a:rect l="0" t="0" r="0" b="0"/>
          <a:pathLst>
            <a:path>
              <a:moveTo>
                <a:pt x="0" y="0"/>
              </a:moveTo>
              <a:lnTo>
                <a:pt x="0" y="1096436"/>
              </a:lnTo>
              <a:lnTo>
                <a:pt x="343698" y="1096436"/>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44D1B5D-36E2-40BA-95BE-779A1559B103}">
      <dsp:nvSpPr>
        <dsp:cNvPr id="0" name=""/>
        <dsp:cNvSpPr/>
      </dsp:nvSpPr>
      <dsp:spPr>
        <a:xfrm>
          <a:off x="4041284" y="3731230"/>
          <a:ext cx="315270" cy="436939"/>
        </a:xfrm>
        <a:custGeom>
          <a:avLst/>
          <a:gdLst/>
          <a:ahLst/>
          <a:cxnLst/>
          <a:rect l="0" t="0" r="0" b="0"/>
          <a:pathLst>
            <a:path>
              <a:moveTo>
                <a:pt x="0" y="0"/>
              </a:moveTo>
              <a:lnTo>
                <a:pt x="0" y="436939"/>
              </a:lnTo>
              <a:lnTo>
                <a:pt x="315270" y="436939"/>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51EBEF6-74D7-4997-8AE6-1FE463CB2A94}">
      <dsp:nvSpPr>
        <dsp:cNvPr id="0" name=""/>
        <dsp:cNvSpPr/>
      </dsp:nvSpPr>
      <dsp:spPr>
        <a:xfrm>
          <a:off x="4846490" y="2638384"/>
          <a:ext cx="4603731" cy="300836"/>
        </a:xfrm>
        <a:custGeom>
          <a:avLst/>
          <a:gdLst/>
          <a:ahLst/>
          <a:cxnLst/>
          <a:rect l="0" t="0" r="0" b="0"/>
          <a:pathLst>
            <a:path>
              <a:moveTo>
                <a:pt x="4603731" y="0"/>
              </a:moveTo>
              <a:lnTo>
                <a:pt x="4603731" y="213761"/>
              </a:lnTo>
              <a:lnTo>
                <a:pt x="0" y="213761"/>
              </a:lnTo>
              <a:lnTo>
                <a:pt x="0" y="300836"/>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47D65C2-CB8E-4CCE-A54F-0195377AE3D1}">
      <dsp:nvSpPr>
        <dsp:cNvPr id="0" name=""/>
        <dsp:cNvSpPr/>
      </dsp:nvSpPr>
      <dsp:spPr>
        <a:xfrm>
          <a:off x="5118422" y="854489"/>
          <a:ext cx="4331798" cy="1063152"/>
        </a:xfrm>
        <a:custGeom>
          <a:avLst/>
          <a:gdLst/>
          <a:ahLst/>
          <a:cxnLst/>
          <a:rect l="0" t="0" r="0" b="0"/>
          <a:pathLst>
            <a:path>
              <a:moveTo>
                <a:pt x="0" y="0"/>
              </a:moveTo>
              <a:lnTo>
                <a:pt x="0" y="976077"/>
              </a:lnTo>
              <a:lnTo>
                <a:pt x="4331798" y="976077"/>
              </a:lnTo>
              <a:lnTo>
                <a:pt x="4331798" y="1063152"/>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4FE4CC0-3815-4566-985A-B8F1C01A1B26}">
      <dsp:nvSpPr>
        <dsp:cNvPr id="0" name=""/>
        <dsp:cNvSpPr/>
      </dsp:nvSpPr>
      <dsp:spPr>
        <a:xfrm>
          <a:off x="376638" y="2620762"/>
          <a:ext cx="185363" cy="1330247"/>
        </a:xfrm>
        <a:custGeom>
          <a:avLst/>
          <a:gdLst/>
          <a:ahLst/>
          <a:cxnLst/>
          <a:rect l="0" t="0" r="0" b="0"/>
          <a:pathLst>
            <a:path>
              <a:moveTo>
                <a:pt x="0" y="0"/>
              </a:moveTo>
              <a:lnTo>
                <a:pt x="0" y="1330247"/>
              </a:lnTo>
              <a:lnTo>
                <a:pt x="185363" y="1330247"/>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74710BE-29F7-445E-BC87-1573F335E50E}">
      <dsp:nvSpPr>
        <dsp:cNvPr id="0" name=""/>
        <dsp:cNvSpPr/>
      </dsp:nvSpPr>
      <dsp:spPr>
        <a:xfrm>
          <a:off x="1665665" y="854489"/>
          <a:ext cx="3452756" cy="1049361"/>
        </a:xfrm>
        <a:custGeom>
          <a:avLst/>
          <a:gdLst/>
          <a:ahLst/>
          <a:cxnLst/>
          <a:rect l="0" t="0" r="0" b="0"/>
          <a:pathLst>
            <a:path>
              <a:moveTo>
                <a:pt x="3452756" y="0"/>
              </a:moveTo>
              <a:lnTo>
                <a:pt x="3452756" y="962286"/>
              </a:lnTo>
              <a:lnTo>
                <a:pt x="0" y="962286"/>
              </a:lnTo>
              <a:lnTo>
                <a:pt x="0" y="1049361"/>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BDFA585-C87C-4D7B-81E0-B44DB67F5822}">
      <dsp:nvSpPr>
        <dsp:cNvPr id="0" name=""/>
        <dsp:cNvSpPr/>
      </dsp:nvSpPr>
      <dsp:spPr>
        <a:xfrm>
          <a:off x="4081902" y="213229"/>
          <a:ext cx="2073039" cy="641260"/>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solidFill>
            <a:schemeClr val="accent1">
              <a:lumMod val="75000"/>
            </a:schemeClr>
          </a:solid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t>Methodolog</a:t>
          </a:r>
          <a:r>
            <a:rPr lang="en-US" sz="2400" b="1" kern="1200" dirty="0"/>
            <a:t>y</a:t>
          </a:r>
        </a:p>
      </dsp:txBody>
      <dsp:txXfrm>
        <a:off x="4081902" y="213229"/>
        <a:ext cx="2073039" cy="641260"/>
      </dsp:txXfrm>
    </dsp:sp>
    <dsp:sp modelId="{598B19F3-D602-4C63-B4C3-613C9745C204}">
      <dsp:nvSpPr>
        <dsp:cNvPr id="0" name=""/>
        <dsp:cNvSpPr/>
      </dsp:nvSpPr>
      <dsp:spPr>
        <a:xfrm>
          <a:off x="54382" y="1903850"/>
          <a:ext cx="3222566" cy="716911"/>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19050">
          <a:solidFill>
            <a:schemeClr val="bg1"/>
          </a:solid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t>Collection Of Data And Analysis</a:t>
          </a:r>
        </a:p>
      </dsp:txBody>
      <dsp:txXfrm>
        <a:off x="54382" y="1903850"/>
        <a:ext cx="3222566" cy="716911"/>
      </dsp:txXfrm>
    </dsp:sp>
    <dsp:sp modelId="{57B22F5F-A3BD-490D-BE54-11D5C6831129}">
      <dsp:nvSpPr>
        <dsp:cNvPr id="0" name=""/>
        <dsp:cNvSpPr/>
      </dsp:nvSpPr>
      <dsp:spPr>
        <a:xfrm>
          <a:off x="562002" y="3407960"/>
          <a:ext cx="2834492" cy="1086098"/>
        </a:xfrm>
        <a:prstGeom prst="rect">
          <a:avLst/>
        </a:prstGeom>
        <a:solidFill>
          <a:schemeClr val="accent1">
            <a:lumMod val="75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Times New Roman" panose="02020603050405020304" pitchFamily="18" charset="0"/>
              <a:cs typeface="Times New Roman" panose="02020603050405020304" pitchFamily="18" charset="0"/>
            </a:rPr>
            <a:t>Architectural , Environmental,  and Structural Design</a:t>
          </a:r>
          <a:endParaRPr lang="en-US" sz="1600" kern="1200" dirty="0"/>
        </a:p>
      </dsp:txBody>
      <dsp:txXfrm>
        <a:off x="562002" y="3407960"/>
        <a:ext cx="2834492" cy="1086098"/>
      </dsp:txXfrm>
    </dsp:sp>
    <dsp:sp modelId="{CB251675-AA6E-465B-A9C1-E73B7C57441E}">
      <dsp:nvSpPr>
        <dsp:cNvPr id="0" name=""/>
        <dsp:cNvSpPr/>
      </dsp:nvSpPr>
      <dsp:spPr>
        <a:xfrm>
          <a:off x="8000247" y="1917641"/>
          <a:ext cx="2899948" cy="72074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28575">
          <a:solidFill>
            <a:schemeClr val="bg1"/>
          </a:solid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t>Computer Simulation </a:t>
          </a:r>
        </a:p>
      </dsp:txBody>
      <dsp:txXfrm>
        <a:off x="8000247" y="1917641"/>
        <a:ext cx="2899948" cy="720743"/>
      </dsp:txXfrm>
    </dsp:sp>
    <dsp:sp modelId="{CE6EDCEA-8D8B-4809-8977-45B29F77F2C8}">
      <dsp:nvSpPr>
        <dsp:cNvPr id="0" name=""/>
        <dsp:cNvSpPr/>
      </dsp:nvSpPr>
      <dsp:spPr>
        <a:xfrm>
          <a:off x="3839982" y="2939221"/>
          <a:ext cx="2013015" cy="792008"/>
        </a:xfrm>
        <a:prstGeom prst="rect">
          <a:avLst/>
        </a:prstGeom>
        <a:solidFill>
          <a:schemeClr val="accent1">
            <a:lumMod val="75000"/>
          </a:schemeClr>
        </a:solidFill>
        <a:ln>
          <a:solidFill>
            <a:schemeClr val="accent1">
              <a:lumMod val="50000"/>
            </a:schemeClr>
          </a:solid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latin typeface="Times New Roman" panose="02020603050405020304" pitchFamily="18" charset="0"/>
              <a:cs typeface="Times New Roman" panose="02020603050405020304" pitchFamily="18" charset="0"/>
            </a:rPr>
            <a:t>Environmental Design</a:t>
          </a:r>
          <a:endParaRPr lang="en-US" sz="1600" kern="1200" dirty="0">
            <a:solidFill>
              <a:schemeClr val="tx1"/>
            </a:solidFill>
          </a:endParaRPr>
        </a:p>
      </dsp:txBody>
      <dsp:txXfrm>
        <a:off x="3839982" y="2939221"/>
        <a:ext cx="2013015" cy="792008"/>
      </dsp:txXfrm>
    </dsp:sp>
    <dsp:sp modelId="{3C17BEFB-3EE1-47B7-989A-6BC9C094C9F8}">
      <dsp:nvSpPr>
        <dsp:cNvPr id="0" name=""/>
        <dsp:cNvSpPr/>
      </dsp:nvSpPr>
      <dsp:spPr>
        <a:xfrm>
          <a:off x="4356554" y="3960847"/>
          <a:ext cx="1379447" cy="41464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latin typeface="Times New Roman" panose="02020603050405020304" pitchFamily="18" charset="0"/>
              <a:cs typeface="Times New Roman" panose="02020603050405020304" pitchFamily="18" charset="0"/>
            </a:rPr>
            <a:t>Design Builder</a:t>
          </a:r>
        </a:p>
      </dsp:txBody>
      <dsp:txXfrm>
        <a:off x="4356554" y="3960847"/>
        <a:ext cx="1379447" cy="414644"/>
      </dsp:txXfrm>
    </dsp:sp>
    <dsp:sp modelId="{DAE8711F-8796-4115-B4C3-8309686E4152}">
      <dsp:nvSpPr>
        <dsp:cNvPr id="0" name=""/>
        <dsp:cNvSpPr/>
      </dsp:nvSpPr>
      <dsp:spPr>
        <a:xfrm>
          <a:off x="4384982" y="4620343"/>
          <a:ext cx="1457334" cy="41464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latin typeface="Times New Roman" panose="02020603050405020304" pitchFamily="18" charset="0"/>
              <a:cs typeface="Times New Roman" panose="02020603050405020304" pitchFamily="18" charset="0"/>
            </a:rPr>
            <a:t>INSUL &amp; EASE</a:t>
          </a:r>
        </a:p>
      </dsp:txBody>
      <dsp:txXfrm>
        <a:off x="4384982" y="4620343"/>
        <a:ext cx="1457334" cy="414644"/>
      </dsp:txXfrm>
    </dsp:sp>
    <dsp:sp modelId="{7C719C9E-2C37-4296-9811-0AEAF8D50598}">
      <dsp:nvSpPr>
        <dsp:cNvPr id="0" name=""/>
        <dsp:cNvSpPr/>
      </dsp:nvSpPr>
      <dsp:spPr>
        <a:xfrm>
          <a:off x="6082188" y="2944351"/>
          <a:ext cx="1640532" cy="786414"/>
        </a:xfrm>
        <a:prstGeom prst="rect">
          <a:avLst/>
        </a:prstGeom>
        <a:solidFill>
          <a:schemeClr val="accent1">
            <a:lumMod val="75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latin typeface="Times New Roman" panose="02020603050405020304" pitchFamily="18" charset="0"/>
              <a:cs typeface="Times New Roman" panose="02020603050405020304" pitchFamily="18" charset="0"/>
            </a:rPr>
            <a:t>Structural Design </a:t>
          </a:r>
        </a:p>
      </dsp:txBody>
      <dsp:txXfrm>
        <a:off x="6082188" y="2944351"/>
        <a:ext cx="1640532" cy="786414"/>
      </dsp:txXfrm>
    </dsp:sp>
    <dsp:sp modelId="{9803C212-D655-48E9-8146-4B9C710AB756}">
      <dsp:nvSpPr>
        <dsp:cNvPr id="0" name=""/>
        <dsp:cNvSpPr/>
      </dsp:nvSpPr>
      <dsp:spPr>
        <a:xfrm>
          <a:off x="6505151" y="3837685"/>
          <a:ext cx="829288" cy="41464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latin typeface="Times New Roman" panose="02020603050405020304" pitchFamily="18" charset="0"/>
              <a:cs typeface="Times New Roman" panose="02020603050405020304" pitchFamily="18" charset="0"/>
            </a:rPr>
            <a:t>Etabs</a:t>
          </a:r>
        </a:p>
      </dsp:txBody>
      <dsp:txXfrm>
        <a:off x="6505151" y="3837685"/>
        <a:ext cx="829288" cy="414644"/>
      </dsp:txXfrm>
    </dsp:sp>
    <dsp:sp modelId="{749E4850-C26F-4FD9-B35D-17DA72FBC3B3}">
      <dsp:nvSpPr>
        <dsp:cNvPr id="0" name=""/>
        <dsp:cNvSpPr/>
      </dsp:nvSpPr>
      <dsp:spPr>
        <a:xfrm>
          <a:off x="6465958" y="4387297"/>
          <a:ext cx="829288" cy="41464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latin typeface="Times New Roman" panose="02020603050405020304" pitchFamily="18" charset="0"/>
              <a:cs typeface="Times New Roman" panose="02020603050405020304" pitchFamily="18" charset="0"/>
            </a:rPr>
            <a:t>SAP</a:t>
          </a:r>
        </a:p>
      </dsp:txBody>
      <dsp:txXfrm>
        <a:off x="6465958" y="4387297"/>
        <a:ext cx="829288" cy="414644"/>
      </dsp:txXfrm>
    </dsp:sp>
    <dsp:sp modelId="{4DB35350-622B-4DF4-98F3-1A971252E20D}">
      <dsp:nvSpPr>
        <dsp:cNvPr id="0" name=""/>
        <dsp:cNvSpPr/>
      </dsp:nvSpPr>
      <dsp:spPr>
        <a:xfrm>
          <a:off x="6479028" y="5093656"/>
          <a:ext cx="829288" cy="41464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latin typeface="Times New Roman" panose="02020603050405020304" pitchFamily="18" charset="0"/>
              <a:cs typeface="Times New Roman" panose="02020603050405020304" pitchFamily="18" charset="0"/>
            </a:rPr>
            <a:t>Prokon</a:t>
          </a:r>
        </a:p>
      </dsp:txBody>
      <dsp:txXfrm>
        <a:off x="6479028" y="5093656"/>
        <a:ext cx="829288" cy="414644"/>
      </dsp:txXfrm>
    </dsp:sp>
    <dsp:sp modelId="{A49F2849-AE77-46CF-ABC7-A7C295567CA4}">
      <dsp:nvSpPr>
        <dsp:cNvPr id="0" name=""/>
        <dsp:cNvSpPr/>
      </dsp:nvSpPr>
      <dsp:spPr>
        <a:xfrm>
          <a:off x="7831325" y="2945279"/>
          <a:ext cx="1863005" cy="772884"/>
        </a:xfrm>
        <a:prstGeom prst="rect">
          <a:avLst/>
        </a:prstGeom>
        <a:solidFill>
          <a:schemeClr val="accent1">
            <a:lumMod val="75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latin typeface="Times New Roman" panose="02020603050405020304" pitchFamily="18" charset="0"/>
              <a:cs typeface="Times New Roman" panose="02020603050405020304" pitchFamily="18" charset="0"/>
            </a:rPr>
            <a:t>Electrical Design</a:t>
          </a:r>
        </a:p>
      </dsp:txBody>
      <dsp:txXfrm>
        <a:off x="7831325" y="2945279"/>
        <a:ext cx="1863005" cy="772884"/>
      </dsp:txXfrm>
    </dsp:sp>
    <dsp:sp modelId="{0CCF9505-5C7C-44B9-A3A7-9FD9A5F0F92D}">
      <dsp:nvSpPr>
        <dsp:cNvPr id="0" name=""/>
        <dsp:cNvSpPr/>
      </dsp:nvSpPr>
      <dsp:spPr>
        <a:xfrm>
          <a:off x="8187054" y="4110169"/>
          <a:ext cx="1433973" cy="41464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latin typeface="Times New Roman" panose="02020603050405020304" pitchFamily="18" charset="0"/>
              <a:cs typeface="Times New Roman" panose="02020603050405020304" pitchFamily="18" charset="0"/>
            </a:rPr>
            <a:t>Dailux Program</a:t>
          </a:r>
        </a:p>
      </dsp:txBody>
      <dsp:txXfrm>
        <a:off x="8187054" y="4110169"/>
        <a:ext cx="1433973" cy="414644"/>
      </dsp:txXfrm>
    </dsp:sp>
    <dsp:sp modelId="{363735A1-18F2-41E9-96EF-DE476F3E43CA}">
      <dsp:nvSpPr>
        <dsp:cNvPr id="0" name=""/>
        <dsp:cNvSpPr/>
      </dsp:nvSpPr>
      <dsp:spPr>
        <a:xfrm>
          <a:off x="9818359" y="2945644"/>
          <a:ext cx="1755330" cy="772710"/>
        </a:xfrm>
        <a:prstGeom prst="rect">
          <a:avLst/>
        </a:prstGeom>
        <a:solidFill>
          <a:schemeClr val="accent1">
            <a:lumMod val="75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chemeClr val="tx1"/>
              </a:solidFill>
              <a:latin typeface="Times New Roman" panose="02020603050405020304" pitchFamily="18" charset="0"/>
              <a:cs typeface="Times New Roman" panose="02020603050405020304" pitchFamily="18" charset="0"/>
            </a:rPr>
            <a:t>Mechanical  Design </a:t>
          </a:r>
        </a:p>
      </dsp:txBody>
      <dsp:txXfrm>
        <a:off x="9818359" y="2945644"/>
        <a:ext cx="1755330" cy="772710"/>
      </dsp:txXfrm>
    </dsp:sp>
    <dsp:sp modelId="{8BA70577-C607-4FC5-A83B-46C4793EF471}">
      <dsp:nvSpPr>
        <dsp:cNvPr id="0" name=""/>
        <dsp:cNvSpPr/>
      </dsp:nvSpPr>
      <dsp:spPr>
        <a:xfrm>
          <a:off x="10333445" y="3954615"/>
          <a:ext cx="829288" cy="41464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latin typeface="Times New Roman" panose="02020603050405020304" pitchFamily="18" charset="0"/>
              <a:cs typeface="Times New Roman" panose="02020603050405020304" pitchFamily="18" charset="0"/>
            </a:rPr>
            <a:t>Revit</a:t>
          </a:r>
        </a:p>
      </dsp:txBody>
      <dsp:txXfrm>
        <a:off x="10333445" y="3954615"/>
        <a:ext cx="829288" cy="4146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867DDE-B720-43B1-8D45-FB2BB2C76BB3}">
      <dsp:nvSpPr>
        <dsp:cNvPr id="0" name=""/>
        <dsp:cNvSpPr/>
      </dsp:nvSpPr>
      <dsp:spPr>
        <a:xfrm>
          <a:off x="0" y="244225"/>
          <a:ext cx="6068292" cy="1764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6BA7B87F-7FF1-4311-AC88-F28BA02B7151}">
      <dsp:nvSpPr>
        <dsp:cNvPr id="0" name=""/>
        <dsp:cNvSpPr/>
      </dsp:nvSpPr>
      <dsp:spPr>
        <a:xfrm>
          <a:off x="303414" y="140905"/>
          <a:ext cx="4247804" cy="206640"/>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0557" tIns="0" rIns="160557" bIns="0" numCol="1" spcCol="1270" anchor="ctr" anchorCtr="0">
          <a:noAutofit/>
        </a:bodyPr>
        <a:lstStyle/>
        <a:p>
          <a:pPr marL="0" lvl="0" indent="0" algn="l" defTabSz="711200">
            <a:lnSpc>
              <a:spcPct val="90000"/>
            </a:lnSpc>
            <a:spcBef>
              <a:spcPct val="0"/>
            </a:spcBef>
            <a:spcAft>
              <a:spcPct val="35000"/>
            </a:spcAft>
            <a:buNone/>
          </a:pPr>
          <a:r>
            <a:rPr lang="en-US" sz="1600" kern="1200">
              <a:latin typeface="Times New Roman" panose="02020603050405020304" pitchFamily="18" charset="0"/>
              <a:cs typeface="Times New Roman" panose="02020603050405020304" pitchFamily="18" charset="0"/>
            </a:rPr>
            <a:t>Oriantation </a:t>
          </a:r>
        </a:p>
      </dsp:txBody>
      <dsp:txXfrm>
        <a:off x="313501" y="150992"/>
        <a:ext cx="4227630" cy="186466"/>
      </dsp:txXfrm>
    </dsp:sp>
    <dsp:sp modelId="{CA9ADE4B-8E65-4F8F-976A-A82F24414206}">
      <dsp:nvSpPr>
        <dsp:cNvPr id="0" name=""/>
        <dsp:cNvSpPr/>
      </dsp:nvSpPr>
      <dsp:spPr>
        <a:xfrm>
          <a:off x="0" y="561745"/>
          <a:ext cx="6068292" cy="1764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67252178-11BB-4AD5-AEA0-8AD75B9F40AF}">
      <dsp:nvSpPr>
        <dsp:cNvPr id="0" name=""/>
        <dsp:cNvSpPr/>
      </dsp:nvSpPr>
      <dsp:spPr>
        <a:xfrm>
          <a:off x="303414" y="458425"/>
          <a:ext cx="4247804" cy="206640"/>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0557" tIns="0" rIns="160557" bIns="0" numCol="1" spcCol="1270" anchor="ctr" anchorCtr="0">
          <a:noAutofit/>
        </a:bodyPr>
        <a:lstStyle/>
        <a:p>
          <a:pPr marL="0" lvl="0" indent="0" algn="l" defTabSz="711200">
            <a:lnSpc>
              <a:spcPct val="90000"/>
            </a:lnSpc>
            <a:spcBef>
              <a:spcPct val="0"/>
            </a:spcBef>
            <a:spcAft>
              <a:spcPct val="35000"/>
            </a:spcAft>
            <a:buNone/>
          </a:pPr>
          <a:r>
            <a:rPr lang="en-US" sz="1600" kern="1200">
              <a:latin typeface="Times New Roman" panose="02020603050405020304" pitchFamily="18" charset="0"/>
              <a:cs typeface="Times New Roman" panose="02020603050405020304" pitchFamily="18" charset="0"/>
            </a:rPr>
            <a:t>Daylight factor</a:t>
          </a:r>
        </a:p>
      </dsp:txBody>
      <dsp:txXfrm>
        <a:off x="313501" y="468512"/>
        <a:ext cx="4227630" cy="186466"/>
      </dsp:txXfrm>
    </dsp:sp>
    <dsp:sp modelId="{B52982DE-0F44-4EA8-BA1C-DCB88C750C1C}">
      <dsp:nvSpPr>
        <dsp:cNvPr id="0" name=""/>
        <dsp:cNvSpPr/>
      </dsp:nvSpPr>
      <dsp:spPr>
        <a:xfrm>
          <a:off x="0" y="879265"/>
          <a:ext cx="6068292" cy="1764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3D0E606D-2C6B-456E-B205-0A69A57A4B32}">
      <dsp:nvSpPr>
        <dsp:cNvPr id="0" name=""/>
        <dsp:cNvSpPr/>
      </dsp:nvSpPr>
      <dsp:spPr>
        <a:xfrm>
          <a:off x="303414" y="775945"/>
          <a:ext cx="4247804" cy="206640"/>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0557" tIns="0" rIns="160557" bIns="0" numCol="1" spcCol="1270" anchor="ctr" anchorCtr="0">
          <a:noAutofit/>
        </a:bodyPr>
        <a:lstStyle/>
        <a:p>
          <a:pPr marL="0" lvl="0" indent="0" algn="l" defTabSz="711200">
            <a:lnSpc>
              <a:spcPct val="90000"/>
            </a:lnSpc>
            <a:spcBef>
              <a:spcPct val="0"/>
            </a:spcBef>
            <a:spcAft>
              <a:spcPct val="35000"/>
            </a:spcAft>
            <a:buNone/>
          </a:pPr>
          <a:r>
            <a:rPr lang="en-US" sz="1600" kern="1200">
              <a:latin typeface="Times New Roman" panose="02020603050405020304" pitchFamily="18" charset="0"/>
              <a:cs typeface="Times New Roman" panose="02020603050405020304" pitchFamily="18" charset="0"/>
            </a:rPr>
            <a:t>Heating and Cooling</a:t>
          </a:r>
        </a:p>
      </dsp:txBody>
      <dsp:txXfrm>
        <a:off x="313501" y="786032"/>
        <a:ext cx="4227630" cy="186466"/>
      </dsp:txXfrm>
    </dsp:sp>
    <dsp:sp modelId="{DD03BBEF-FECF-4D26-B7A7-EC4A1C2C6FE3}">
      <dsp:nvSpPr>
        <dsp:cNvPr id="0" name=""/>
        <dsp:cNvSpPr/>
      </dsp:nvSpPr>
      <dsp:spPr>
        <a:xfrm>
          <a:off x="0" y="1196785"/>
          <a:ext cx="6068292" cy="1764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E4432246-1DFB-4729-9136-ED42E2B5871A}">
      <dsp:nvSpPr>
        <dsp:cNvPr id="0" name=""/>
        <dsp:cNvSpPr/>
      </dsp:nvSpPr>
      <dsp:spPr>
        <a:xfrm>
          <a:off x="303414" y="1093465"/>
          <a:ext cx="4247804" cy="206640"/>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0557" tIns="0" rIns="160557" bIns="0" numCol="1" spcCol="1270" anchor="ctr" anchorCtr="0">
          <a:noAutofit/>
        </a:bodyPr>
        <a:lstStyle/>
        <a:p>
          <a:pPr marL="0" lvl="0" indent="0" algn="l" defTabSz="71120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Thermal comfort</a:t>
          </a:r>
        </a:p>
      </dsp:txBody>
      <dsp:txXfrm>
        <a:off x="313501" y="1103552"/>
        <a:ext cx="4227630" cy="186466"/>
      </dsp:txXfrm>
    </dsp:sp>
    <dsp:sp modelId="{AA357BF2-D75D-4A4A-BF19-E2481A6BA75A}">
      <dsp:nvSpPr>
        <dsp:cNvPr id="0" name=""/>
        <dsp:cNvSpPr/>
      </dsp:nvSpPr>
      <dsp:spPr>
        <a:xfrm>
          <a:off x="0" y="1514305"/>
          <a:ext cx="6068292" cy="1764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EA8F334B-A5B2-42DD-91F6-D03272CEF44B}">
      <dsp:nvSpPr>
        <dsp:cNvPr id="0" name=""/>
        <dsp:cNvSpPr/>
      </dsp:nvSpPr>
      <dsp:spPr>
        <a:xfrm>
          <a:off x="303414" y="1410985"/>
          <a:ext cx="4247804" cy="206640"/>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0557" tIns="0" rIns="160557" bIns="0" numCol="1" spcCol="1270" anchor="ctr" anchorCtr="0">
          <a:noAutofit/>
        </a:bodyPr>
        <a:lstStyle/>
        <a:p>
          <a:pPr marL="0" lvl="0" indent="0" algn="l" defTabSz="71120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Shading system</a:t>
          </a:r>
        </a:p>
      </dsp:txBody>
      <dsp:txXfrm>
        <a:off x="313501" y="1421072"/>
        <a:ext cx="4227630" cy="186466"/>
      </dsp:txXfrm>
    </dsp:sp>
    <dsp:sp modelId="{FD89B0B5-0844-4797-A1F7-DA02BCB26347}">
      <dsp:nvSpPr>
        <dsp:cNvPr id="0" name=""/>
        <dsp:cNvSpPr/>
      </dsp:nvSpPr>
      <dsp:spPr>
        <a:xfrm>
          <a:off x="0" y="1831825"/>
          <a:ext cx="6068292" cy="1764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C4EE40F4-151F-43BB-8A0F-D0E7CE07439B}">
      <dsp:nvSpPr>
        <dsp:cNvPr id="0" name=""/>
        <dsp:cNvSpPr/>
      </dsp:nvSpPr>
      <dsp:spPr>
        <a:xfrm>
          <a:off x="303414" y="1728505"/>
          <a:ext cx="4247804" cy="206640"/>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0557" tIns="0" rIns="160557" bIns="0" numCol="1" spcCol="1270" anchor="ctr" anchorCtr="0">
          <a:noAutofit/>
        </a:bodyPr>
        <a:lstStyle/>
        <a:p>
          <a:pPr marL="0" lvl="0" indent="0" algn="l" defTabSz="711200">
            <a:lnSpc>
              <a:spcPct val="90000"/>
            </a:lnSpc>
            <a:spcBef>
              <a:spcPct val="0"/>
            </a:spcBef>
            <a:spcAft>
              <a:spcPct val="35000"/>
            </a:spcAft>
            <a:buNone/>
          </a:pPr>
          <a:r>
            <a:rPr lang="en-US" sz="1600" kern="1200">
              <a:latin typeface="Times New Roman" panose="02020603050405020304" pitchFamily="18" charset="0"/>
              <a:cs typeface="Times New Roman" panose="02020603050405020304" pitchFamily="18" charset="0"/>
            </a:rPr>
            <a:t>Computational fluid dynamics (CFD)</a:t>
          </a:r>
        </a:p>
      </dsp:txBody>
      <dsp:txXfrm>
        <a:off x="313501" y="1738592"/>
        <a:ext cx="4227630" cy="186466"/>
      </dsp:txXfrm>
    </dsp:sp>
    <dsp:sp modelId="{E7371899-AF04-4795-AD00-BDBE91B2166A}">
      <dsp:nvSpPr>
        <dsp:cNvPr id="0" name=""/>
        <dsp:cNvSpPr/>
      </dsp:nvSpPr>
      <dsp:spPr>
        <a:xfrm>
          <a:off x="0" y="2149345"/>
          <a:ext cx="6068292" cy="1764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A7311915-B15D-4BA8-8B23-34676544D4E4}">
      <dsp:nvSpPr>
        <dsp:cNvPr id="0" name=""/>
        <dsp:cNvSpPr/>
      </dsp:nvSpPr>
      <dsp:spPr>
        <a:xfrm>
          <a:off x="303414" y="2046025"/>
          <a:ext cx="4247804" cy="206640"/>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0557" tIns="0" rIns="160557" bIns="0" numCol="1" spcCol="1270" anchor="ctr" anchorCtr="0">
          <a:noAutofit/>
        </a:bodyPr>
        <a:lstStyle/>
        <a:p>
          <a:pPr marL="0" lvl="0" indent="0" algn="l" defTabSz="711200">
            <a:lnSpc>
              <a:spcPct val="90000"/>
            </a:lnSpc>
            <a:spcBef>
              <a:spcPct val="0"/>
            </a:spcBef>
            <a:spcAft>
              <a:spcPct val="35000"/>
            </a:spcAft>
            <a:buNone/>
          </a:pPr>
          <a:r>
            <a:rPr lang="en-US" sz="1600" kern="1200">
              <a:latin typeface="Times New Roman" panose="02020603050405020304" pitchFamily="18" charset="0"/>
              <a:cs typeface="Times New Roman" panose="02020603050405020304" pitchFamily="18" charset="0"/>
            </a:rPr>
            <a:t>Photovoltaics system</a:t>
          </a:r>
        </a:p>
      </dsp:txBody>
      <dsp:txXfrm>
        <a:off x="313501" y="2056112"/>
        <a:ext cx="4227630" cy="18646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0F0DA21-C7D5-4AA6-A535-63385439475A}" type="datetimeFigureOut">
              <a:rPr lang="en-US" smtClean="0"/>
              <a:t>6/1/2021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700E78-4037-4F1A-984B-B127512AF4D3}" type="slidenum">
              <a:rPr lang="en-US" smtClean="0"/>
              <a:t>‹#›</a:t>
            </a:fld>
            <a:endParaRPr lang="en-US"/>
          </a:p>
        </p:txBody>
      </p:sp>
    </p:spTree>
    <p:extLst>
      <p:ext uri="{BB962C8B-B14F-4D97-AF65-F5344CB8AC3E}">
        <p14:creationId xmlns:p14="http://schemas.microsoft.com/office/powerpoint/2010/main" val="4242972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F0DA21-C7D5-4AA6-A535-63385439475A}" type="datetimeFigureOut">
              <a:rPr lang="en-US" smtClean="0"/>
              <a:t>6/1/2021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700E78-4037-4F1A-984B-B127512AF4D3}" type="slidenum">
              <a:rPr lang="en-US" smtClean="0"/>
              <a:t>‹#›</a:t>
            </a:fld>
            <a:endParaRPr lang="en-US"/>
          </a:p>
        </p:txBody>
      </p:sp>
    </p:spTree>
    <p:extLst>
      <p:ext uri="{BB962C8B-B14F-4D97-AF65-F5344CB8AC3E}">
        <p14:creationId xmlns:p14="http://schemas.microsoft.com/office/powerpoint/2010/main" val="388365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F0DA21-C7D5-4AA6-A535-63385439475A}" type="datetimeFigureOut">
              <a:rPr lang="en-US" smtClean="0"/>
              <a:t>6/1/2021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700E78-4037-4F1A-984B-B127512AF4D3}" type="slidenum">
              <a:rPr lang="en-US" smtClean="0"/>
              <a:t>‹#›</a:t>
            </a:fld>
            <a:endParaRPr lang="en-US"/>
          </a:p>
        </p:txBody>
      </p:sp>
    </p:spTree>
    <p:extLst>
      <p:ext uri="{BB962C8B-B14F-4D97-AF65-F5344CB8AC3E}">
        <p14:creationId xmlns:p14="http://schemas.microsoft.com/office/powerpoint/2010/main" val="1549734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F0DA21-C7D5-4AA6-A535-63385439475A}" type="datetimeFigureOut">
              <a:rPr lang="en-US" smtClean="0"/>
              <a:t>6/1/2021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700E78-4037-4F1A-984B-B127512AF4D3}" type="slidenum">
              <a:rPr lang="en-US" smtClean="0"/>
              <a:t>‹#›</a:t>
            </a:fld>
            <a:endParaRPr lang="en-US"/>
          </a:p>
        </p:txBody>
      </p:sp>
    </p:spTree>
    <p:extLst>
      <p:ext uri="{BB962C8B-B14F-4D97-AF65-F5344CB8AC3E}">
        <p14:creationId xmlns:p14="http://schemas.microsoft.com/office/powerpoint/2010/main" val="4018837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0F0DA21-C7D5-4AA6-A535-63385439475A}" type="datetimeFigureOut">
              <a:rPr lang="en-US" smtClean="0"/>
              <a:t>6/1/2021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700E78-4037-4F1A-984B-B127512AF4D3}" type="slidenum">
              <a:rPr lang="en-US" smtClean="0"/>
              <a:t>‹#›</a:t>
            </a:fld>
            <a:endParaRPr lang="en-US"/>
          </a:p>
        </p:txBody>
      </p:sp>
    </p:spTree>
    <p:extLst>
      <p:ext uri="{BB962C8B-B14F-4D97-AF65-F5344CB8AC3E}">
        <p14:creationId xmlns:p14="http://schemas.microsoft.com/office/powerpoint/2010/main" val="2098081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F0DA21-C7D5-4AA6-A535-63385439475A}" type="datetimeFigureOut">
              <a:rPr lang="en-US" smtClean="0"/>
              <a:t>6/1/2021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700E78-4037-4F1A-984B-B127512AF4D3}" type="slidenum">
              <a:rPr lang="en-US" smtClean="0"/>
              <a:t>‹#›</a:t>
            </a:fld>
            <a:endParaRPr lang="en-US"/>
          </a:p>
        </p:txBody>
      </p:sp>
    </p:spTree>
    <p:extLst>
      <p:ext uri="{BB962C8B-B14F-4D97-AF65-F5344CB8AC3E}">
        <p14:creationId xmlns:p14="http://schemas.microsoft.com/office/powerpoint/2010/main" val="561203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F0DA21-C7D5-4AA6-A535-63385439475A}" type="datetimeFigureOut">
              <a:rPr lang="en-US" smtClean="0"/>
              <a:t>6/1/2021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A700E78-4037-4F1A-984B-B127512AF4D3}" type="slidenum">
              <a:rPr lang="en-US" smtClean="0"/>
              <a:t>‹#›</a:t>
            </a:fld>
            <a:endParaRPr lang="en-US"/>
          </a:p>
        </p:txBody>
      </p:sp>
    </p:spTree>
    <p:extLst>
      <p:ext uri="{BB962C8B-B14F-4D97-AF65-F5344CB8AC3E}">
        <p14:creationId xmlns:p14="http://schemas.microsoft.com/office/powerpoint/2010/main" val="1810429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F0DA21-C7D5-4AA6-A535-63385439475A}" type="datetimeFigureOut">
              <a:rPr lang="en-US" smtClean="0"/>
              <a:t>6/1/2021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A700E78-4037-4F1A-984B-B127512AF4D3}" type="slidenum">
              <a:rPr lang="en-US" smtClean="0"/>
              <a:t>‹#›</a:t>
            </a:fld>
            <a:endParaRPr lang="en-US"/>
          </a:p>
        </p:txBody>
      </p:sp>
    </p:spTree>
    <p:extLst>
      <p:ext uri="{BB962C8B-B14F-4D97-AF65-F5344CB8AC3E}">
        <p14:creationId xmlns:p14="http://schemas.microsoft.com/office/powerpoint/2010/main" val="14146804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F0DA21-C7D5-4AA6-A535-63385439475A}" type="datetimeFigureOut">
              <a:rPr lang="en-US" smtClean="0"/>
              <a:t>6/1/2021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A700E78-4037-4F1A-984B-B127512AF4D3}" type="slidenum">
              <a:rPr lang="en-US" smtClean="0"/>
              <a:t>‹#›</a:t>
            </a:fld>
            <a:endParaRPr lang="en-US"/>
          </a:p>
        </p:txBody>
      </p:sp>
    </p:spTree>
    <p:extLst>
      <p:ext uri="{BB962C8B-B14F-4D97-AF65-F5344CB8AC3E}">
        <p14:creationId xmlns:p14="http://schemas.microsoft.com/office/powerpoint/2010/main" val="2627112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0F0DA21-C7D5-4AA6-A535-63385439475A}" type="datetimeFigureOut">
              <a:rPr lang="en-US" smtClean="0"/>
              <a:t>6/1/2021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700E78-4037-4F1A-984B-B127512AF4D3}" type="slidenum">
              <a:rPr lang="en-US" smtClean="0"/>
              <a:t>‹#›</a:t>
            </a:fld>
            <a:endParaRPr lang="en-US"/>
          </a:p>
        </p:txBody>
      </p:sp>
    </p:spTree>
    <p:extLst>
      <p:ext uri="{BB962C8B-B14F-4D97-AF65-F5344CB8AC3E}">
        <p14:creationId xmlns:p14="http://schemas.microsoft.com/office/powerpoint/2010/main" val="4142532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0F0DA21-C7D5-4AA6-A535-63385439475A}" type="datetimeFigureOut">
              <a:rPr lang="en-US" smtClean="0"/>
              <a:t>6/1/2021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700E78-4037-4F1A-984B-B127512AF4D3}" type="slidenum">
              <a:rPr lang="en-US" smtClean="0"/>
              <a:t>‹#›</a:t>
            </a:fld>
            <a:endParaRPr lang="en-US"/>
          </a:p>
        </p:txBody>
      </p:sp>
    </p:spTree>
    <p:extLst>
      <p:ext uri="{BB962C8B-B14F-4D97-AF65-F5344CB8AC3E}">
        <p14:creationId xmlns:p14="http://schemas.microsoft.com/office/powerpoint/2010/main" val="1530822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F0DA21-C7D5-4AA6-A535-63385439475A}" type="datetimeFigureOut">
              <a:rPr lang="en-US" smtClean="0"/>
              <a:t>6/1/2021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700E78-4037-4F1A-984B-B127512AF4D3}" type="slidenum">
              <a:rPr lang="en-US" smtClean="0"/>
              <a:t>‹#›</a:t>
            </a:fld>
            <a:endParaRPr lang="en-US"/>
          </a:p>
        </p:txBody>
      </p:sp>
    </p:spTree>
    <p:extLst>
      <p:ext uri="{BB962C8B-B14F-4D97-AF65-F5344CB8AC3E}">
        <p14:creationId xmlns:p14="http://schemas.microsoft.com/office/powerpoint/2010/main" val="13087905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31.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7"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5.png"/><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42.png"/><Relationship Id="rId4" Type="http://schemas.openxmlformats.org/officeDocument/2006/relationships/image" Target="../media/image41.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3.png"/><Relationship Id="rId1" Type="http://schemas.openxmlformats.org/officeDocument/2006/relationships/slideLayout" Target="../slideLayouts/slideLayout7.xml"/><Relationship Id="rId5" Type="http://schemas.microsoft.com/office/2007/relationships/hdphoto" Target="../media/hdphoto2.wdp"/><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48.jpeg"/><Relationship Id="rId5" Type="http://schemas.openxmlformats.org/officeDocument/2006/relationships/image" Target="../media/image47.png"/><Relationship Id="rId4" Type="http://schemas.openxmlformats.org/officeDocument/2006/relationships/image" Target="../media/image46.gif"/></Relationships>
</file>

<file path=ppt/slides/_rels/slide2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51.png"/><Relationship Id="rId4" Type="http://schemas.openxmlformats.org/officeDocument/2006/relationships/image" Target="../media/image50.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2.PNG"/><Relationship Id="rId1" Type="http://schemas.openxmlformats.org/officeDocument/2006/relationships/slideLayout" Target="../slideLayouts/slideLayout7.xml"/><Relationship Id="rId5" Type="http://schemas.openxmlformats.org/officeDocument/2006/relationships/image" Target="../media/image54.png"/><Relationship Id="rId4" Type="http://schemas.openxmlformats.org/officeDocument/2006/relationships/image" Target="../media/image53.png"/></Relationships>
</file>

<file path=ppt/slides/_rels/slide2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6.png"/></Relationships>
</file>

<file path=ppt/slides/_rels/slide2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60.png"/></Relationships>
</file>

<file path=ppt/slides/_rels/slide3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3.PNG"/><Relationship Id="rId4" Type="http://schemas.openxmlformats.org/officeDocument/2006/relationships/image" Target="../media/image62.PNG"/></Relationships>
</file>

<file path=ppt/slides/_rels/slide3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 Id="rId5" Type="http://schemas.openxmlformats.org/officeDocument/2006/relationships/image" Target="../media/image66.png"/><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hyperlink" Target="https://jblpro.com/en/product_families/8100-series-ceiling-with-stylized-grille" TargetMode="External"/><Relationship Id="rId2" Type="http://schemas.openxmlformats.org/officeDocument/2006/relationships/hyperlink" Target="https://jblpro.com/en/product_families/ceiling-speakers" TargetMode="Externa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67.png"/></Relationships>
</file>

<file path=ppt/slides/_rels/slide35.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70.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hyperlink" Target="https://jblpro.com/en/product_families/control-contractor-100-series-in-wall-speakers" TargetMode="External"/><Relationship Id="rId5" Type="http://schemas.openxmlformats.org/officeDocument/2006/relationships/hyperlink" Target="https://jblpro.com/en/product_families/in-wall-speakers" TargetMode="External"/><Relationship Id="rId4" Type="http://schemas.openxmlformats.org/officeDocument/2006/relationships/image" Target="../media/image69.png"/></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1.png"/><Relationship Id="rId1" Type="http://schemas.openxmlformats.org/officeDocument/2006/relationships/slideLayout" Target="../slideLayouts/slideLayout7.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3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76.png"/></Relationships>
</file>

<file path=ppt/slides/_rels/slide3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78.png"/></Relationships>
</file>

<file path=ppt/slides/_rels/slide3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83.png"/><Relationship Id="rId4" Type="http://schemas.openxmlformats.org/officeDocument/2006/relationships/image" Target="../media/image82.png"/></Relationships>
</file>

<file path=ppt/slides/_rels/slide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7.xml"/><Relationship Id="rId4" Type="http://schemas.openxmlformats.org/officeDocument/2006/relationships/image" Target="../media/image87.png"/></Relationships>
</file>

<file path=ppt/slides/_rels/slide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7.xml"/><Relationship Id="rId5" Type="http://schemas.openxmlformats.org/officeDocument/2006/relationships/image" Target="../media/image93.png"/><Relationship Id="rId4" Type="http://schemas.openxmlformats.org/officeDocument/2006/relationships/image" Target="../media/image92.png"/></Relationships>
</file>

<file path=ppt/slides/_rels/slide5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7.xml"/><Relationship Id="rId5" Type="http://schemas.openxmlformats.org/officeDocument/2006/relationships/image" Target="../media/image95.png"/><Relationship Id="rId4" Type="http://schemas.openxmlformats.org/officeDocument/2006/relationships/image" Target="../media/image94.png"/></Relationships>
</file>

<file path=ppt/slides/_rels/slide53.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7.xml"/><Relationship Id="rId4" Type="http://schemas.openxmlformats.org/officeDocument/2006/relationships/image" Target="../media/image98.png"/></Relationships>
</file>

<file path=ppt/slides/_rels/slide54.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5.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03.png"/><Relationship Id="rId5" Type="http://schemas.microsoft.com/office/2007/relationships/hdphoto" Target="../media/hdphoto4.wdp"/><Relationship Id="rId4" Type="http://schemas.openxmlformats.org/officeDocument/2006/relationships/image" Target="../media/image102.png"/></Relationships>
</file>

<file path=ppt/slides/_rels/slide56.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05.png"/></Relationships>
</file>

<file path=ppt/slides/_rels/slide57.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08.png"/><Relationship Id="rId4" Type="http://schemas.openxmlformats.org/officeDocument/2006/relationships/image" Target="../media/image107.png"/></Relationships>
</file>

<file path=ppt/slides/_rels/slide58.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10.png"/><Relationship Id="rId1" Type="http://schemas.openxmlformats.org/officeDocument/2006/relationships/slideLayout" Target="../slideLayouts/slideLayout7.xml"/><Relationship Id="rId5" Type="http://schemas.openxmlformats.org/officeDocument/2006/relationships/image" Target="../media/image112.png"/><Relationship Id="rId4" Type="http://schemas.openxmlformats.org/officeDocument/2006/relationships/image" Target="../media/image111.png"/></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15.png"/><Relationship Id="rId4" Type="http://schemas.openxmlformats.org/officeDocument/2006/relationships/image" Target="../media/image114.png"/></Relationships>
</file>

<file path=ppt/slides/_rels/slide61.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20.png"/><Relationship Id="rId5" Type="http://schemas.openxmlformats.org/officeDocument/2006/relationships/image" Target="../media/image119.png"/><Relationship Id="rId4" Type="http://schemas.openxmlformats.org/officeDocument/2006/relationships/image" Target="../media/image118.png"/></Relationships>
</file>

<file path=ppt/slides/_rels/slide63.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7.xml"/><Relationship Id="rId4" Type="http://schemas.openxmlformats.org/officeDocument/2006/relationships/image" Target="../media/image123.png"/></Relationships>
</file>

<file path=ppt/slides/_rels/slide64.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27.png"/><Relationship Id="rId5" Type="http://schemas.openxmlformats.org/officeDocument/2006/relationships/image" Target="../media/image126.png"/><Relationship Id="rId4" Type="http://schemas.openxmlformats.org/officeDocument/2006/relationships/image" Target="../media/image125.png"/></Relationships>
</file>

<file path=ppt/slides/_rels/slide65.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33.png"/><Relationship Id="rId4" Type="http://schemas.openxmlformats.org/officeDocument/2006/relationships/image" Target="../media/image132.png"/></Relationships>
</file>

<file path=ppt/slides/_rels/slide68.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36.png"/><Relationship Id="rId4" Type="http://schemas.openxmlformats.org/officeDocument/2006/relationships/image" Target="../media/image135.png"/></Relationships>
</file>

<file path=ppt/slides/_rels/slide69.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slideLayout" Target="../slideLayouts/slideLayout7.xml"/><Relationship Id="rId4" Type="http://schemas.openxmlformats.org/officeDocument/2006/relationships/image" Target="../media/image139.pn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41.png"/><Relationship Id="rId5" Type="http://schemas.openxmlformats.org/officeDocument/2006/relationships/image" Target="../media/image138.png"/><Relationship Id="rId4" Type="http://schemas.openxmlformats.org/officeDocument/2006/relationships/image" Target="../media/image140.png"/></Relationships>
</file>

<file path=ppt/slides/_rels/slide71.xml.rels><?xml version="1.0" encoding="UTF-8" standalone="yes"?>
<Relationships xmlns="http://schemas.openxmlformats.org/package/2006/relationships"><Relationship Id="rId8" Type="http://schemas.openxmlformats.org/officeDocument/2006/relationships/image" Target="../media/image137.PNG"/><Relationship Id="rId3" Type="http://schemas.openxmlformats.org/officeDocument/2006/relationships/image" Target="../media/image141.png"/><Relationship Id="rId7" Type="http://schemas.openxmlformats.org/officeDocument/2006/relationships/image" Target="../media/image145.jpeg"/><Relationship Id="rId2" Type="http://schemas.openxmlformats.org/officeDocument/2006/relationships/image" Target="../media/image142.png"/><Relationship Id="rId1" Type="http://schemas.openxmlformats.org/officeDocument/2006/relationships/slideLayout" Target="../slideLayouts/slideLayout7.xml"/><Relationship Id="rId6" Type="http://schemas.openxmlformats.org/officeDocument/2006/relationships/image" Target="../media/image144.png"/><Relationship Id="rId5" Type="http://schemas.openxmlformats.org/officeDocument/2006/relationships/image" Target="../media/image143.png"/><Relationship Id="rId4" Type="http://schemas.openxmlformats.org/officeDocument/2006/relationships/image" Target="../media/image138.png"/><Relationship Id="rId9" Type="http://schemas.openxmlformats.org/officeDocument/2006/relationships/image" Target="../media/image146.png"/></Relationships>
</file>

<file path=ppt/slides/_rels/slide72.xml.rels><?xml version="1.0" encoding="UTF-8" standalone="yes"?>
<Relationships xmlns="http://schemas.openxmlformats.org/package/2006/relationships"><Relationship Id="rId3" Type="http://schemas.openxmlformats.org/officeDocument/2006/relationships/image" Target="../media/image141.png"/><Relationship Id="rId7" Type="http://schemas.openxmlformats.org/officeDocument/2006/relationships/image" Target="../media/image137.PNG"/><Relationship Id="rId2" Type="http://schemas.openxmlformats.org/officeDocument/2006/relationships/image" Target="../media/image147.png"/><Relationship Id="rId1" Type="http://schemas.openxmlformats.org/officeDocument/2006/relationships/slideLayout" Target="../slideLayouts/slideLayout7.xml"/><Relationship Id="rId6" Type="http://schemas.openxmlformats.org/officeDocument/2006/relationships/image" Target="../media/image150.png"/><Relationship Id="rId5" Type="http://schemas.openxmlformats.org/officeDocument/2006/relationships/image" Target="../media/image149.png"/><Relationship Id="rId4" Type="http://schemas.openxmlformats.org/officeDocument/2006/relationships/image" Target="../media/image148.png"/></Relationships>
</file>

<file path=ppt/slides/_rels/slide73.xml.rels><?xml version="1.0" encoding="UTF-8" standalone="yes"?>
<Relationships xmlns="http://schemas.openxmlformats.org/package/2006/relationships"><Relationship Id="rId8" Type="http://schemas.openxmlformats.org/officeDocument/2006/relationships/image" Target="../media/image137.PNG"/><Relationship Id="rId3" Type="http://schemas.openxmlformats.org/officeDocument/2006/relationships/image" Target="../media/image152.png"/><Relationship Id="rId7" Type="http://schemas.openxmlformats.org/officeDocument/2006/relationships/image" Target="../media/image155.png"/><Relationship Id="rId2" Type="http://schemas.openxmlformats.org/officeDocument/2006/relationships/image" Target="../media/image151.jpeg"/><Relationship Id="rId1" Type="http://schemas.openxmlformats.org/officeDocument/2006/relationships/slideLayout" Target="../slideLayouts/slideLayout7.xml"/><Relationship Id="rId6" Type="http://schemas.openxmlformats.org/officeDocument/2006/relationships/image" Target="../media/image154.png"/><Relationship Id="rId5" Type="http://schemas.openxmlformats.org/officeDocument/2006/relationships/image" Target="../media/image141.png"/><Relationship Id="rId4" Type="http://schemas.openxmlformats.org/officeDocument/2006/relationships/image" Target="../media/image153.png"/></Relationships>
</file>

<file path=ppt/slides/_rels/slide74.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37.PNG"/><Relationship Id="rId4" Type="http://schemas.openxmlformats.org/officeDocument/2006/relationships/image" Target="../media/image157.png"/></Relationships>
</file>

<file path=ppt/slides/_rels/slide75.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60.png"/><Relationship Id="rId4" Type="http://schemas.openxmlformats.org/officeDocument/2006/relationships/image" Target="../media/image159.png"/></Relationships>
</file>

<file path=ppt/slides/_rels/slide76.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image" Target="../media/image161.png"/><Relationship Id="rId1" Type="http://schemas.openxmlformats.org/officeDocument/2006/relationships/slideLayout" Target="../slideLayouts/slideLayout7.xml"/><Relationship Id="rId4" Type="http://schemas.openxmlformats.org/officeDocument/2006/relationships/image" Target="../media/image137.PNG"/></Relationships>
</file>

<file path=ppt/slides/_rels/slide77.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image" Target="../media/image163.png"/><Relationship Id="rId1" Type="http://schemas.openxmlformats.org/officeDocument/2006/relationships/slideLayout" Target="../slideLayouts/slideLayout7.xml"/><Relationship Id="rId5" Type="http://schemas.openxmlformats.org/officeDocument/2006/relationships/image" Target="../media/image137.PNG"/><Relationship Id="rId4" Type="http://schemas.openxmlformats.org/officeDocument/2006/relationships/image" Target="../media/image165.png"/></Relationships>
</file>

<file path=ppt/slides/_rels/slide78.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167.png"/><Relationship Id="rId7" Type="http://schemas.openxmlformats.org/officeDocument/2006/relationships/image" Target="../media/image170.png"/><Relationship Id="rId2" Type="http://schemas.openxmlformats.org/officeDocument/2006/relationships/image" Target="../media/image166.png"/><Relationship Id="rId1" Type="http://schemas.openxmlformats.org/officeDocument/2006/relationships/slideLayout" Target="../slideLayouts/slideLayout7.xml"/><Relationship Id="rId6" Type="http://schemas.openxmlformats.org/officeDocument/2006/relationships/image" Target="../media/image137.PNG"/><Relationship Id="rId5" Type="http://schemas.openxmlformats.org/officeDocument/2006/relationships/image" Target="../media/image169.png"/><Relationship Id="rId4" Type="http://schemas.openxmlformats.org/officeDocument/2006/relationships/image" Target="../media/image168.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80.xml.rels><?xml version="1.0" encoding="UTF-8" standalone="yes"?>
<Relationships xmlns="http://schemas.openxmlformats.org/package/2006/relationships"><Relationship Id="rId3" Type="http://schemas.openxmlformats.org/officeDocument/2006/relationships/image" Target="../media/image171.png"/><Relationship Id="rId7" Type="http://schemas.openxmlformats.org/officeDocument/2006/relationships/image" Target="../media/image175.jpe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74.jpeg"/><Relationship Id="rId5" Type="http://schemas.openxmlformats.org/officeDocument/2006/relationships/image" Target="../media/image173.png"/><Relationship Id="rId4" Type="http://schemas.openxmlformats.org/officeDocument/2006/relationships/image" Target="../media/image172.jpeg"/></Relationships>
</file>

<file path=ppt/slides/_rels/slide81.xml.rels><?xml version="1.0" encoding="UTF-8" standalone="yes"?>
<Relationships xmlns="http://schemas.openxmlformats.org/package/2006/relationships"><Relationship Id="rId3" Type="http://schemas.openxmlformats.org/officeDocument/2006/relationships/image" Target="../media/image176.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37.PNG"/><Relationship Id="rId4" Type="http://schemas.openxmlformats.org/officeDocument/2006/relationships/image" Target="../media/image177.png"/></Relationships>
</file>

<file path=ppt/slides/_rels/slide82.xml.rels><?xml version="1.0" encoding="UTF-8" standalone="yes"?>
<Relationships xmlns="http://schemas.openxmlformats.org/package/2006/relationships"><Relationship Id="rId3" Type="http://schemas.openxmlformats.org/officeDocument/2006/relationships/image" Target="../media/image178.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37.PNG"/></Relationships>
</file>

<file path=ppt/slides/_rels/slide83.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82.jpg"/><Relationship Id="rId5" Type="http://schemas.openxmlformats.org/officeDocument/2006/relationships/image" Target="../media/image181.png"/><Relationship Id="rId4" Type="http://schemas.openxmlformats.org/officeDocument/2006/relationships/image" Target="../media/image180.png"/></Relationships>
</file>

<file path=ppt/slides/_rels/slide84.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83.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85.png"/></Relationships>
</file>

<file path=ppt/slides/_rels/slide86.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87.png"/></Relationships>
</file>

<file path=ppt/slides/_rels/slide87.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88.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189.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90.png"/></Relationships>
</file>

<file path=ppt/slides/_rels/slide89.xml.rels><?xml version="1.0" encoding="UTF-8" standalone="yes"?>
<Relationships xmlns="http://schemas.openxmlformats.org/package/2006/relationships"><Relationship Id="rId3" Type="http://schemas.openxmlformats.org/officeDocument/2006/relationships/image" Target="../media/image191.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92.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0.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193.png"/><Relationship Id="rId2" Type="http://schemas.openxmlformats.org/officeDocument/2006/relationships/image" Target="../media/image3.PNG"/><Relationship Id="rId1" Type="http://schemas.openxmlformats.org/officeDocument/2006/relationships/slideLayout" Target="../slideLayouts/slideLayout7.xml"/><Relationship Id="rId4" Type="http://schemas.microsoft.com/office/2007/relationships/hdphoto" Target="../media/hdphoto6.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5678" r="8393" b="4054"/>
          <a:stretch/>
        </p:blipFill>
        <p:spPr>
          <a:xfrm>
            <a:off x="0" y="0"/>
            <a:ext cx="12192000" cy="6858000"/>
          </a:xfrm>
          <a:prstGeom prst="rect">
            <a:avLst/>
          </a:prstGeom>
        </p:spPr>
      </p:pic>
    </p:spTree>
    <p:extLst>
      <p:ext uri="{BB962C8B-B14F-4D97-AF65-F5344CB8AC3E}">
        <p14:creationId xmlns:p14="http://schemas.microsoft.com/office/powerpoint/2010/main" val="1330960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454" y="-31059"/>
            <a:ext cx="12992454" cy="7064542"/>
          </a:xfrm>
          <a:prstGeom prst="rect">
            <a:avLst/>
          </a:prstGeom>
        </p:spPr>
      </p:pic>
      <p:sp>
        <p:nvSpPr>
          <p:cNvPr id="3" name="Rectangle 2"/>
          <p:cNvSpPr/>
          <p:nvPr/>
        </p:nvSpPr>
        <p:spPr>
          <a:xfrm>
            <a:off x="4575186" y="136971"/>
            <a:ext cx="3012730" cy="461665"/>
          </a:xfrm>
          <a:prstGeom prst="rect">
            <a:avLst/>
          </a:prstGeom>
          <a:ln>
            <a:solidFill>
              <a:schemeClr val="accent1"/>
            </a:solidFill>
          </a:ln>
        </p:spPr>
        <p:txBody>
          <a:bodyPr wrap="square">
            <a:spAutoFit/>
          </a:bodyPr>
          <a:lstStyle/>
          <a:p>
            <a:r>
              <a:rPr lang="en-US" sz="24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Architectural Design</a:t>
            </a:r>
            <a:endParaRPr lang="en-US" sz="4400" dirty="0"/>
          </a:p>
        </p:txBody>
      </p:sp>
      <p:sp>
        <p:nvSpPr>
          <p:cNvPr id="4" name="Rectangle 3"/>
          <p:cNvSpPr/>
          <p:nvPr/>
        </p:nvSpPr>
        <p:spPr>
          <a:xfrm>
            <a:off x="112294" y="562572"/>
            <a:ext cx="6096000" cy="707886"/>
          </a:xfrm>
          <a:prstGeom prst="rect">
            <a:avLst/>
          </a:prstGeom>
        </p:spPr>
        <p:txBody>
          <a:bodyPr>
            <a:spAutoFit/>
          </a:bodyPr>
          <a:lstStyle/>
          <a:p>
            <a:pPr marL="342900" indent="-342900">
              <a:buFont typeface="Wingdings" panose="05000000000000000000" pitchFamily="2" charset="2"/>
              <a:buChar char="q"/>
            </a:pPr>
            <a:r>
              <a:rPr lang="en-US" sz="20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Problem and modifications:</a:t>
            </a:r>
            <a:br>
              <a:rPr lang="en-US" sz="2000" dirty="0">
                <a:solidFill>
                  <a:schemeClr val="accent1">
                    <a:lumMod val="50000"/>
                  </a:schemeClr>
                </a:solidFill>
                <a:latin typeface="Times New Roman" panose="02020603050405020304" pitchFamily="18" charset="0"/>
                <a:cs typeface="Times New Roman" panose="02020603050405020304" pitchFamily="18" charset="0"/>
              </a:rPr>
            </a:br>
            <a:r>
              <a:rPr lang="en-US" sz="20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basement:</a:t>
            </a:r>
            <a:endParaRPr lang="en-US" sz="2000" dirty="0"/>
          </a:p>
        </p:txBody>
      </p:sp>
      <p:pic>
        <p:nvPicPr>
          <p:cNvPr id="5" name="Content Placeholder 4"/>
          <p:cNvPicPr>
            <a:picLocks/>
          </p:cNvPicPr>
          <p:nvPr/>
        </p:nvPicPr>
        <p:blipFill>
          <a:blip r:embed="rId3"/>
          <a:stretch>
            <a:fillRect/>
          </a:stretch>
        </p:blipFill>
        <p:spPr>
          <a:xfrm>
            <a:off x="1668379" y="1328123"/>
            <a:ext cx="8678779" cy="4972308"/>
          </a:xfrm>
          <a:prstGeom prst="rect">
            <a:avLst/>
          </a:prstGeom>
          <a:ln>
            <a:solidFill>
              <a:schemeClr val="accent1">
                <a:lumMod val="50000"/>
              </a:schemeClr>
            </a:solidFill>
          </a:ln>
        </p:spPr>
      </p:pic>
      <p:sp>
        <p:nvSpPr>
          <p:cNvPr id="8" name="TextBox 7"/>
          <p:cNvSpPr txBox="1"/>
          <p:nvPr/>
        </p:nvSpPr>
        <p:spPr>
          <a:xfrm>
            <a:off x="4924925" y="6466902"/>
            <a:ext cx="2566737" cy="400110"/>
          </a:xfrm>
          <a:prstGeom prst="rect">
            <a:avLst/>
          </a:prstGeom>
          <a:noFill/>
          <a:ln>
            <a:solidFill>
              <a:schemeClr val="accent1"/>
            </a:solidFill>
          </a:ln>
        </p:spPr>
        <p:txBody>
          <a:bodyPr wrap="square" rtlCol="0">
            <a:spAutoFit/>
          </a:bodyPr>
          <a:lstStyle/>
          <a:p>
            <a:pPr algn="ctr"/>
            <a:r>
              <a:rPr lang="en-US" sz="2000" dirty="0"/>
              <a:t>Before modification</a:t>
            </a:r>
          </a:p>
        </p:txBody>
      </p:sp>
      <p:sp>
        <p:nvSpPr>
          <p:cNvPr id="7" name="Rounded Rectangle 6"/>
          <p:cNvSpPr/>
          <p:nvPr/>
        </p:nvSpPr>
        <p:spPr>
          <a:xfrm>
            <a:off x="11480455" y="6481658"/>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10</a:t>
            </a:r>
          </a:p>
        </p:txBody>
      </p:sp>
    </p:spTree>
    <p:extLst>
      <p:ext uri="{BB962C8B-B14F-4D97-AF65-F5344CB8AC3E}">
        <p14:creationId xmlns:p14="http://schemas.microsoft.com/office/powerpoint/2010/main" val="3485704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par>
                          <p:cTn id="8" fill="hold">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duotone>
              <a:prstClr val="black"/>
              <a:schemeClr val="accent5">
                <a:tint val="45000"/>
                <a:satMod val="400000"/>
              </a:schemeClr>
            </a:duotone>
            <a:extLst>
              <a:ext uri="{28A0092B-C50C-407E-A947-70E740481C1C}">
                <a14:useLocalDpi xmlns:a14="http://schemas.microsoft.com/office/drawing/2010/main" val="0"/>
              </a:ext>
            </a:extLst>
          </a:blip>
          <a:srcRect b="96608"/>
          <a:stretch/>
        </p:blipFill>
        <p:spPr>
          <a:xfrm>
            <a:off x="0" y="14762"/>
            <a:ext cx="12192000" cy="224844"/>
          </a:xfrm>
          <a:prstGeom prst="rect">
            <a:avLst/>
          </a:prstGeom>
          <a:ln>
            <a:solidFill>
              <a:schemeClr val="accent1">
                <a:lumMod val="75000"/>
              </a:schemeClr>
            </a:solidFill>
          </a:ln>
        </p:spPr>
      </p:pic>
      <p:pic>
        <p:nvPicPr>
          <p:cNvPr id="4" name="Picture 3"/>
          <p:cNvPicPr>
            <a:picLocks noChangeAspect="1"/>
          </p:cNvPicPr>
          <p:nvPr/>
        </p:nvPicPr>
        <p:blipFill rotWithShape="1">
          <a:blip r:embed="rId2">
            <a:duotone>
              <a:prstClr val="black"/>
              <a:schemeClr val="accent5">
                <a:tint val="45000"/>
                <a:satMod val="400000"/>
              </a:schemeClr>
            </a:duotone>
            <a:extLst>
              <a:ext uri="{28A0092B-C50C-407E-A947-70E740481C1C}">
                <a14:useLocalDpi xmlns:a14="http://schemas.microsoft.com/office/drawing/2010/main" val="0"/>
              </a:ext>
            </a:extLst>
          </a:blip>
          <a:srcRect b="96608"/>
          <a:stretch/>
        </p:blipFill>
        <p:spPr>
          <a:xfrm>
            <a:off x="0" y="6633156"/>
            <a:ext cx="12192000" cy="224844"/>
          </a:xfrm>
          <a:prstGeom prst="rect">
            <a:avLst/>
          </a:prstGeom>
          <a:ln>
            <a:solidFill>
              <a:schemeClr val="accent1">
                <a:lumMod val="50000"/>
              </a:schemeClr>
            </a:solidFill>
          </a:ln>
        </p:spPr>
      </p:pic>
      <p:sp>
        <p:nvSpPr>
          <p:cNvPr id="5" name="Rectangle 4"/>
          <p:cNvSpPr/>
          <p:nvPr/>
        </p:nvSpPr>
        <p:spPr>
          <a:xfrm>
            <a:off x="287808" y="300441"/>
            <a:ext cx="1308371" cy="400110"/>
          </a:xfrm>
          <a:prstGeom prst="rect">
            <a:avLst/>
          </a:prstGeom>
        </p:spPr>
        <p:txBody>
          <a:bodyPr wrap="none">
            <a:spAutoFit/>
          </a:bodyPr>
          <a:lstStyle/>
          <a:p>
            <a:r>
              <a:rPr lang="en-US" sz="20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basement:</a:t>
            </a:r>
            <a:endParaRPr lang="en-US" sz="2000" dirty="0"/>
          </a:p>
        </p:txBody>
      </p:sp>
      <p:pic>
        <p:nvPicPr>
          <p:cNvPr id="6" name="Picture 5"/>
          <p:cNvPicPr>
            <a:picLocks noChangeAspect="1"/>
          </p:cNvPicPr>
          <p:nvPr/>
        </p:nvPicPr>
        <p:blipFill>
          <a:blip r:embed="rId3"/>
          <a:stretch>
            <a:fillRect/>
          </a:stretch>
        </p:blipFill>
        <p:spPr>
          <a:xfrm>
            <a:off x="-1" y="842683"/>
            <a:ext cx="6096000" cy="4823211"/>
          </a:xfrm>
          <a:prstGeom prst="rect">
            <a:avLst/>
          </a:prstGeom>
        </p:spPr>
      </p:pic>
      <p:pic>
        <p:nvPicPr>
          <p:cNvPr id="7" name="Picture 6"/>
          <p:cNvPicPr>
            <a:picLocks noChangeAspect="1"/>
          </p:cNvPicPr>
          <p:nvPr/>
        </p:nvPicPr>
        <p:blipFill>
          <a:blip r:embed="rId4"/>
          <a:stretch>
            <a:fillRect/>
          </a:stretch>
        </p:blipFill>
        <p:spPr>
          <a:xfrm>
            <a:off x="6095999" y="814402"/>
            <a:ext cx="5971309" cy="4823211"/>
          </a:xfrm>
          <a:prstGeom prst="rect">
            <a:avLst/>
          </a:prstGeom>
        </p:spPr>
      </p:pic>
      <p:sp>
        <p:nvSpPr>
          <p:cNvPr id="8" name="TextBox 7"/>
          <p:cNvSpPr txBox="1"/>
          <p:nvPr/>
        </p:nvSpPr>
        <p:spPr>
          <a:xfrm>
            <a:off x="4646375" y="5935329"/>
            <a:ext cx="2566737" cy="400110"/>
          </a:xfrm>
          <a:prstGeom prst="rect">
            <a:avLst/>
          </a:prstGeom>
          <a:noFill/>
          <a:ln>
            <a:solidFill>
              <a:schemeClr val="accent1"/>
            </a:solidFill>
          </a:ln>
        </p:spPr>
        <p:txBody>
          <a:bodyPr wrap="square" rtlCol="0">
            <a:spAutoFit/>
          </a:bodyPr>
          <a:lstStyle/>
          <a:p>
            <a:pPr algn="ctr"/>
            <a:r>
              <a:rPr lang="en-US" sz="2000" dirty="0"/>
              <a:t>After modification</a:t>
            </a:r>
          </a:p>
        </p:txBody>
      </p:sp>
      <p:sp>
        <p:nvSpPr>
          <p:cNvPr id="2" name="Rectangle 1"/>
          <p:cNvSpPr/>
          <p:nvPr/>
        </p:nvSpPr>
        <p:spPr>
          <a:xfrm>
            <a:off x="5306291" y="1717964"/>
            <a:ext cx="623452" cy="2521527"/>
          </a:xfrm>
          <a:prstGeom prst="rect">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123706" y="1717964"/>
            <a:ext cx="623452" cy="2521527"/>
          </a:xfrm>
          <a:prstGeom prst="rect">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a:off x="5618017" y="955964"/>
            <a:ext cx="0" cy="665018"/>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cxnSp>
        <p:nvCxnSpPr>
          <p:cNvPr id="13" name="Straight Arrow Connector 12"/>
          <p:cNvCxnSpPr/>
          <p:nvPr/>
        </p:nvCxnSpPr>
        <p:spPr>
          <a:xfrm flipH="1" flipV="1">
            <a:off x="6837208" y="1884218"/>
            <a:ext cx="632206" cy="13854"/>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sp>
        <p:nvSpPr>
          <p:cNvPr id="16" name="Rounded Rectangle 15"/>
          <p:cNvSpPr/>
          <p:nvPr/>
        </p:nvSpPr>
        <p:spPr>
          <a:xfrm>
            <a:off x="11500142" y="6212409"/>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11</a:t>
            </a:r>
          </a:p>
        </p:txBody>
      </p:sp>
    </p:spTree>
    <p:extLst>
      <p:ext uri="{BB962C8B-B14F-4D97-AF65-F5344CB8AC3E}">
        <p14:creationId xmlns:p14="http://schemas.microsoft.com/office/powerpoint/2010/main" val="2078195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92352"/>
          <a:stretch/>
        </p:blipFill>
        <p:spPr>
          <a:xfrm>
            <a:off x="96982" y="85497"/>
            <a:ext cx="11970327" cy="454830"/>
          </a:xfrm>
          <a:prstGeom prst="rect">
            <a:avLst/>
          </a:prstGeom>
          <a:ln>
            <a:solidFill>
              <a:schemeClr val="accent1"/>
            </a:solidFill>
          </a:ln>
        </p:spPr>
      </p:pic>
      <p:sp>
        <p:nvSpPr>
          <p:cNvPr id="3" name="Rectangle 2"/>
          <p:cNvSpPr/>
          <p:nvPr/>
        </p:nvSpPr>
        <p:spPr>
          <a:xfrm>
            <a:off x="290558" y="85497"/>
            <a:ext cx="1973617" cy="461665"/>
          </a:xfrm>
          <a:prstGeom prst="rect">
            <a:avLst/>
          </a:prstGeom>
        </p:spPr>
        <p:txBody>
          <a:bodyPr wrap="none">
            <a:spAutoFit/>
          </a:bodyPr>
          <a:lstStyle/>
          <a:p>
            <a:r>
              <a:rPr lang="en-US" sz="2400" b="1" i="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Ground floor:</a:t>
            </a:r>
            <a:endParaRPr lang="en-US" sz="2400"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92352"/>
          <a:stretch/>
        </p:blipFill>
        <p:spPr>
          <a:xfrm rot="5400000">
            <a:off x="8684960" y="3248238"/>
            <a:ext cx="6764698" cy="454830"/>
          </a:xfrm>
          <a:prstGeom prst="rect">
            <a:avLst/>
          </a:prstGeom>
          <a:ln>
            <a:solidFill>
              <a:schemeClr val="accent1"/>
            </a:solidFill>
          </a:ln>
        </p:spPr>
      </p:pic>
      <p:pic>
        <p:nvPicPr>
          <p:cNvPr id="6" name="Picture 5"/>
          <p:cNvPicPr>
            <a:picLocks noChangeAspect="1"/>
          </p:cNvPicPr>
          <p:nvPr/>
        </p:nvPicPr>
        <p:blipFill rotWithShape="1">
          <a:blip r:embed="rId3"/>
          <a:srcRect r="3804"/>
          <a:stretch/>
        </p:blipFill>
        <p:spPr>
          <a:xfrm>
            <a:off x="5971787" y="687198"/>
            <a:ext cx="5699345" cy="5153170"/>
          </a:xfrm>
          <a:prstGeom prst="rect">
            <a:avLst/>
          </a:prstGeom>
        </p:spPr>
      </p:pic>
      <p:pic>
        <p:nvPicPr>
          <p:cNvPr id="7" name="Picture 6"/>
          <p:cNvPicPr/>
          <p:nvPr/>
        </p:nvPicPr>
        <p:blipFill rotWithShape="1">
          <a:blip r:embed="rId4">
            <a:extLst>
              <a:ext uri="{28A0092B-C50C-407E-A947-70E740481C1C}">
                <a14:useLocalDpi xmlns:a14="http://schemas.microsoft.com/office/drawing/2010/main" val="0"/>
              </a:ext>
            </a:extLst>
          </a:blip>
          <a:srcRect l="5671"/>
          <a:stretch/>
        </p:blipFill>
        <p:spPr>
          <a:xfrm>
            <a:off x="290558" y="687198"/>
            <a:ext cx="5549839" cy="5153170"/>
          </a:xfrm>
          <a:prstGeom prst="rect">
            <a:avLst/>
          </a:prstGeom>
        </p:spPr>
      </p:pic>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b="92352"/>
          <a:stretch/>
        </p:blipFill>
        <p:spPr>
          <a:xfrm rot="5400000">
            <a:off x="2679594" y="3659829"/>
            <a:ext cx="6310840" cy="85507"/>
          </a:xfrm>
          <a:prstGeom prst="rect">
            <a:avLst/>
          </a:prstGeom>
          <a:ln>
            <a:solidFill>
              <a:schemeClr val="accent1"/>
            </a:solidFill>
          </a:ln>
        </p:spPr>
      </p:pic>
      <p:sp>
        <p:nvSpPr>
          <p:cNvPr id="9" name="TextBox 8"/>
          <p:cNvSpPr txBox="1"/>
          <p:nvPr/>
        </p:nvSpPr>
        <p:spPr>
          <a:xfrm>
            <a:off x="7982281" y="5987239"/>
            <a:ext cx="2566737" cy="400110"/>
          </a:xfrm>
          <a:prstGeom prst="rect">
            <a:avLst/>
          </a:prstGeom>
          <a:noFill/>
          <a:ln>
            <a:solidFill>
              <a:schemeClr val="accent1"/>
            </a:solidFill>
          </a:ln>
        </p:spPr>
        <p:txBody>
          <a:bodyPr wrap="square" rtlCol="0">
            <a:spAutoFit/>
          </a:bodyPr>
          <a:lstStyle/>
          <a:p>
            <a:pPr algn="ctr"/>
            <a:r>
              <a:rPr lang="en-US" sz="2000" dirty="0"/>
              <a:t>After modification</a:t>
            </a:r>
          </a:p>
        </p:txBody>
      </p:sp>
      <p:sp>
        <p:nvSpPr>
          <p:cNvPr id="10" name="TextBox 9"/>
          <p:cNvSpPr txBox="1"/>
          <p:nvPr/>
        </p:nvSpPr>
        <p:spPr>
          <a:xfrm>
            <a:off x="2074672" y="5987239"/>
            <a:ext cx="2566737" cy="400110"/>
          </a:xfrm>
          <a:prstGeom prst="rect">
            <a:avLst/>
          </a:prstGeom>
          <a:noFill/>
          <a:ln>
            <a:solidFill>
              <a:schemeClr val="accent1"/>
            </a:solidFill>
          </a:ln>
        </p:spPr>
        <p:txBody>
          <a:bodyPr wrap="square" rtlCol="0">
            <a:spAutoFit/>
          </a:bodyPr>
          <a:lstStyle/>
          <a:p>
            <a:pPr algn="ctr"/>
            <a:r>
              <a:rPr lang="en-US" sz="2000" dirty="0"/>
              <a:t>Before modification</a:t>
            </a:r>
          </a:p>
        </p:txBody>
      </p:sp>
      <p:cxnSp>
        <p:nvCxnSpPr>
          <p:cNvPr id="13" name="Straight Arrow Connector 12"/>
          <p:cNvCxnSpPr/>
          <p:nvPr/>
        </p:nvCxnSpPr>
        <p:spPr>
          <a:xfrm flipV="1">
            <a:off x="7620832" y="5762543"/>
            <a:ext cx="10779" cy="624806"/>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cxnSp>
        <p:nvCxnSpPr>
          <p:cNvPr id="16" name="Straight Arrow Connector 15"/>
          <p:cNvCxnSpPr/>
          <p:nvPr/>
        </p:nvCxnSpPr>
        <p:spPr>
          <a:xfrm flipH="1">
            <a:off x="11495974" y="3450804"/>
            <a:ext cx="687839" cy="0"/>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cxnSp>
        <p:nvCxnSpPr>
          <p:cNvPr id="18" name="Straight Arrow Connector 17"/>
          <p:cNvCxnSpPr/>
          <p:nvPr/>
        </p:nvCxnSpPr>
        <p:spPr>
          <a:xfrm flipH="1" flipV="1">
            <a:off x="10318664" y="5289301"/>
            <a:ext cx="718304" cy="4594"/>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cxnSp>
        <p:nvCxnSpPr>
          <p:cNvPr id="21" name="Straight Arrow Connector 20"/>
          <p:cNvCxnSpPr/>
          <p:nvPr/>
        </p:nvCxnSpPr>
        <p:spPr>
          <a:xfrm flipV="1">
            <a:off x="7696009" y="1806435"/>
            <a:ext cx="154656" cy="357521"/>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cxnSp>
        <p:nvCxnSpPr>
          <p:cNvPr id="23" name="Straight Arrow Connector 22"/>
          <p:cNvCxnSpPr/>
          <p:nvPr/>
        </p:nvCxnSpPr>
        <p:spPr>
          <a:xfrm flipH="1" flipV="1">
            <a:off x="8630652" y="1897599"/>
            <a:ext cx="8021" cy="553453"/>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cxnSp>
        <p:nvCxnSpPr>
          <p:cNvPr id="25" name="Straight Arrow Connector 24"/>
          <p:cNvCxnSpPr/>
          <p:nvPr/>
        </p:nvCxnSpPr>
        <p:spPr>
          <a:xfrm flipH="1" flipV="1">
            <a:off x="9190145" y="1833889"/>
            <a:ext cx="28198" cy="451137"/>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cxnSp>
        <p:nvCxnSpPr>
          <p:cNvPr id="28" name="Straight Arrow Connector 27"/>
          <p:cNvCxnSpPr/>
          <p:nvPr/>
        </p:nvCxnSpPr>
        <p:spPr>
          <a:xfrm flipV="1">
            <a:off x="7971219" y="2059457"/>
            <a:ext cx="154656" cy="357521"/>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cxnSp>
        <p:nvCxnSpPr>
          <p:cNvPr id="29" name="Straight Arrow Connector 28"/>
          <p:cNvCxnSpPr/>
          <p:nvPr/>
        </p:nvCxnSpPr>
        <p:spPr>
          <a:xfrm flipV="1">
            <a:off x="8692947" y="3450804"/>
            <a:ext cx="547023" cy="289366"/>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cxnSp>
        <p:nvCxnSpPr>
          <p:cNvPr id="35" name="Straight Arrow Connector 34"/>
          <p:cNvCxnSpPr/>
          <p:nvPr/>
        </p:nvCxnSpPr>
        <p:spPr>
          <a:xfrm flipH="1" flipV="1">
            <a:off x="9857746" y="1941878"/>
            <a:ext cx="46654" cy="369732"/>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sp>
        <p:nvSpPr>
          <p:cNvPr id="38" name="Rounded Rectangle 37"/>
          <p:cNvSpPr/>
          <p:nvPr/>
        </p:nvSpPr>
        <p:spPr>
          <a:xfrm>
            <a:off x="11188347" y="6443667"/>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12</a:t>
            </a:r>
          </a:p>
        </p:txBody>
      </p:sp>
    </p:spTree>
    <p:extLst>
      <p:ext uri="{BB962C8B-B14F-4D97-AF65-F5344CB8AC3E}">
        <p14:creationId xmlns:p14="http://schemas.microsoft.com/office/powerpoint/2010/main" val="3461481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arn(inVertical)">
                                      <p:cBhvr>
                                        <p:cTn id="13" dur="500"/>
                                        <p:tgtEl>
                                          <p:spTgt spid="9"/>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42" presetClass="entr" presetSubtype="0"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42" presetClass="entr" presetSubtype="0"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1000"/>
                                        <p:tgtEl>
                                          <p:spTgt spid="18"/>
                                        </p:tgtEl>
                                      </p:cBhvr>
                                    </p:animEffect>
                                    <p:anim calcmode="lin" valueType="num">
                                      <p:cBhvr>
                                        <p:cTn id="34" dur="1000" fill="hold"/>
                                        <p:tgtEl>
                                          <p:spTgt spid="18"/>
                                        </p:tgtEl>
                                        <p:attrNameLst>
                                          <p:attrName>ppt_x</p:attrName>
                                        </p:attrNameLst>
                                      </p:cBhvr>
                                      <p:tavLst>
                                        <p:tav tm="0">
                                          <p:val>
                                            <p:strVal val="#ppt_x"/>
                                          </p:val>
                                        </p:tav>
                                        <p:tav tm="100000">
                                          <p:val>
                                            <p:strVal val="#ppt_x"/>
                                          </p:val>
                                        </p:tav>
                                      </p:tavLst>
                                    </p:anim>
                                    <p:anim calcmode="lin" valueType="num">
                                      <p:cBhvr>
                                        <p:cTn id="35" dur="1000" fill="hold"/>
                                        <p:tgtEl>
                                          <p:spTgt spid="18"/>
                                        </p:tgtEl>
                                        <p:attrNameLst>
                                          <p:attrName>ppt_y</p:attrName>
                                        </p:attrNameLst>
                                      </p:cBhvr>
                                      <p:tavLst>
                                        <p:tav tm="0">
                                          <p:val>
                                            <p:strVal val="#ppt_y+.1"/>
                                          </p:val>
                                        </p:tav>
                                        <p:tav tm="100000">
                                          <p:val>
                                            <p:strVal val="#ppt_y"/>
                                          </p:val>
                                        </p:tav>
                                      </p:tavLst>
                                    </p:anim>
                                  </p:childTnLst>
                                </p:cTn>
                              </p:par>
                            </p:childTnLst>
                          </p:cTn>
                        </p:par>
                        <p:par>
                          <p:cTn id="36" fill="hold">
                            <p:stCondLst>
                              <p:cond delay="4500"/>
                            </p:stCondLst>
                            <p:childTnLst>
                              <p:par>
                                <p:cTn id="37" presetID="42" presetClass="entr" presetSubtype="0"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1000"/>
                                        <p:tgtEl>
                                          <p:spTgt spid="21"/>
                                        </p:tgtEl>
                                      </p:cBhvr>
                                    </p:animEffect>
                                    <p:anim calcmode="lin" valueType="num">
                                      <p:cBhvr>
                                        <p:cTn id="40" dur="1000" fill="hold"/>
                                        <p:tgtEl>
                                          <p:spTgt spid="21"/>
                                        </p:tgtEl>
                                        <p:attrNameLst>
                                          <p:attrName>ppt_x</p:attrName>
                                        </p:attrNameLst>
                                      </p:cBhvr>
                                      <p:tavLst>
                                        <p:tav tm="0">
                                          <p:val>
                                            <p:strVal val="#ppt_x"/>
                                          </p:val>
                                        </p:tav>
                                        <p:tav tm="100000">
                                          <p:val>
                                            <p:strVal val="#ppt_x"/>
                                          </p:val>
                                        </p:tav>
                                      </p:tavLst>
                                    </p:anim>
                                    <p:anim calcmode="lin" valueType="num">
                                      <p:cBhvr>
                                        <p:cTn id="41" dur="1000" fill="hold"/>
                                        <p:tgtEl>
                                          <p:spTgt spid="21"/>
                                        </p:tgtEl>
                                        <p:attrNameLst>
                                          <p:attrName>ppt_y</p:attrName>
                                        </p:attrNameLst>
                                      </p:cBhvr>
                                      <p:tavLst>
                                        <p:tav tm="0">
                                          <p:val>
                                            <p:strVal val="#ppt_y+.1"/>
                                          </p:val>
                                        </p:tav>
                                        <p:tav tm="100000">
                                          <p:val>
                                            <p:strVal val="#ppt_y"/>
                                          </p:val>
                                        </p:tav>
                                      </p:tavLst>
                                    </p:anim>
                                  </p:childTnLst>
                                </p:cTn>
                              </p:par>
                            </p:childTnLst>
                          </p:cTn>
                        </p:par>
                        <p:par>
                          <p:cTn id="42" fill="hold">
                            <p:stCondLst>
                              <p:cond delay="5500"/>
                            </p:stCondLst>
                            <p:childTnLst>
                              <p:par>
                                <p:cTn id="43" presetID="42" presetClass="entr" presetSubtype="0"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1000"/>
                                        <p:tgtEl>
                                          <p:spTgt spid="23"/>
                                        </p:tgtEl>
                                      </p:cBhvr>
                                    </p:animEffect>
                                    <p:anim calcmode="lin" valueType="num">
                                      <p:cBhvr>
                                        <p:cTn id="46" dur="1000" fill="hold"/>
                                        <p:tgtEl>
                                          <p:spTgt spid="23"/>
                                        </p:tgtEl>
                                        <p:attrNameLst>
                                          <p:attrName>ppt_x</p:attrName>
                                        </p:attrNameLst>
                                      </p:cBhvr>
                                      <p:tavLst>
                                        <p:tav tm="0">
                                          <p:val>
                                            <p:strVal val="#ppt_x"/>
                                          </p:val>
                                        </p:tav>
                                        <p:tav tm="100000">
                                          <p:val>
                                            <p:strVal val="#ppt_x"/>
                                          </p:val>
                                        </p:tav>
                                      </p:tavLst>
                                    </p:anim>
                                    <p:anim calcmode="lin" valueType="num">
                                      <p:cBhvr>
                                        <p:cTn id="47" dur="1000" fill="hold"/>
                                        <p:tgtEl>
                                          <p:spTgt spid="23"/>
                                        </p:tgtEl>
                                        <p:attrNameLst>
                                          <p:attrName>ppt_y</p:attrName>
                                        </p:attrNameLst>
                                      </p:cBhvr>
                                      <p:tavLst>
                                        <p:tav tm="0">
                                          <p:val>
                                            <p:strVal val="#ppt_y+.1"/>
                                          </p:val>
                                        </p:tav>
                                        <p:tav tm="100000">
                                          <p:val>
                                            <p:strVal val="#ppt_y"/>
                                          </p:val>
                                        </p:tav>
                                      </p:tavLst>
                                    </p:anim>
                                  </p:childTnLst>
                                </p:cTn>
                              </p:par>
                            </p:childTnLst>
                          </p:cTn>
                        </p:par>
                        <p:par>
                          <p:cTn id="48" fill="hold">
                            <p:stCondLst>
                              <p:cond delay="6500"/>
                            </p:stCondLst>
                            <p:childTnLst>
                              <p:par>
                                <p:cTn id="49" presetID="42" presetClass="entr" presetSubtype="0"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1000"/>
                                        <p:tgtEl>
                                          <p:spTgt spid="25"/>
                                        </p:tgtEl>
                                      </p:cBhvr>
                                    </p:animEffect>
                                    <p:anim calcmode="lin" valueType="num">
                                      <p:cBhvr>
                                        <p:cTn id="52" dur="1000" fill="hold"/>
                                        <p:tgtEl>
                                          <p:spTgt spid="25"/>
                                        </p:tgtEl>
                                        <p:attrNameLst>
                                          <p:attrName>ppt_x</p:attrName>
                                        </p:attrNameLst>
                                      </p:cBhvr>
                                      <p:tavLst>
                                        <p:tav tm="0">
                                          <p:val>
                                            <p:strVal val="#ppt_x"/>
                                          </p:val>
                                        </p:tav>
                                        <p:tav tm="100000">
                                          <p:val>
                                            <p:strVal val="#ppt_x"/>
                                          </p:val>
                                        </p:tav>
                                      </p:tavLst>
                                    </p:anim>
                                    <p:anim calcmode="lin" valueType="num">
                                      <p:cBhvr>
                                        <p:cTn id="53" dur="1000" fill="hold"/>
                                        <p:tgtEl>
                                          <p:spTgt spid="25"/>
                                        </p:tgtEl>
                                        <p:attrNameLst>
                                          <p:attrName>ppt_y</p:attrName>
                                        </p:attrNameLst>
                                      </p:cBhvr>
                                      <p:tavLst>
                                        <p:tav tm="0">
                                          <p:val>
                                            <p:strVal val="#ppt_y+.1"/>
                                          </p:val>
                                        </p:tav>
                                        <p:tav tm="100000">
                                          <p:val>
                                            <p:strVal val="#ppt_y"/>
                                          </p:val>
                                        </p:tav>
                                      </p:tavLst>
                                    </p:anim>
                                  </p:childTnLst>
                                </p:cTn>
                              </p:par>
                            </p:childTnLst>
                          </p:cTn>
                        </p:par>
                        <p:par>
                          <p:cTn id="54" fill="hold">
                            <p:stCondLst>
                              <p:cond delay="7500"/>
                            </p:stCondLst>
                            <p:childTnLst>
                              <p:par>
                                <p:cTn id="55" presetID="42" presetClass="entr" presetSubtype="0" fill="hold" nodeType="after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1000"/>
                                        <p:tgtEl>
                                          <p:spTgt spid="28"/>
                                        </p:tgtEl>
                                      </p:cBhvr>
                                    </p:animEffect>
                                    <p:anim calcmode="lin" valueType="num">
                                      <p:cBhvr>
                                        <p:cTn id="58" dur="1000" fill="hold"/>
                                        <p:tgtEl>
                                          <p:spTgt spid="28"/>
                                        </p:tgtEl>
                                        <p:attrNameLst>
                                          <p:attrName>ppt_x</p:attrName>
                                        </p:attrNameLst>
                                      </p:cBhvr>
                                      <p:tavLst>
                                        <p:tav tm="0">
                                          <p:val>
                                            <p:strVal val="#ppt_x"/>
                                          </p:val>
                                        </p:tav>
                                        <p:tav tm="100000">
                                          <p:val>
                                            <p:strVal val="#ppt_x"/>
                                          </p:val>
                                        </p:tav>
                                      </p:tavLst>
                                    </p:anim>
                                    <p:anim calcmode="lin" valueType="num">
                                      <p:cBhvr>
                                        <p:cTn id="59" dur="1000" fill="hold"/>
                                        <p:tgtEl>
                                          <p:spTgt spid="28"/>
                                        </p:tgtEl>
                                        <p:attrNameLst>
                                          <p:attrName>ppt_y</p:attrName>
                                        </p:attrNameLst>
                                      </p:cBhvr>
                                      <p:tavLst>
                                        <p:tav tm="0">
                                          <p:val>
                                            <p:strVal val="#ppt_y+.1"/>
                                          </p:val>
                                        </p:tav>
                                        <p:tav tm="100000">
                                          <p:val>
                                            <p:strVal val="#ppt_y"/>
                                          </p:val>
                                        </p:tav>
                                      </p:tavLst>
                                    </p:anim>
                                  </p:childTnLst>
                                </p:cTn>
                              </p:par>
                            </p:childTnLst>
                          </p:cTn>
                        </p:par>
                        <p:par>
                          <p:cTn id="60" fill="hold">
                            <p:stCondLst>
                              <p:cond delay="8500"/>
                            </p:stCondLst>
                            <p:childTnLst>
                              <p:par>
                                <p:cTn id="61" presetID="42" presetClass="entr" presetSubtype="0" fill="hold"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1000"/>
                                        <p:tgtEl>
                                          <p:spTgt spid="29"/>
                                        </p:tgtEl>
                                      </p:cBhvr>
                                    </p:animEffect>
                                    <p:anim calcmode="lin" valueType="num">
                                      <p:cBhvr>
                                        <p:cTn id="64" dur="1000" fill="hold"/>
                                        <p:tgtEl>
                                          <p:spTgt spid="29"/>
                                        </p:tgtEl>
                                        <p:attrNameLst>
                                          <p:attrName>ppt_x</p:attrName>
                                        </p:attrNameLst>
                                      </p:cBhvr>
                                      <p:tavLst>
                                        <p:tav tm="0">
                                          <p:val>
                                            <p:strVal val="#ppt_x"/>
                                          </p:val>
                                        </p:tav>
                                        <p:tav tm="100000">
                                          <p:val>
                                            <p:strVal val="#ppt_x"/>
                                          </p:val>
                                        </p:tav>
                                      </p:tavLst>
                                    </p:anim>
                                    <p:anim calcmode="lin" valueType="num">
                                      <p:cBhvr>
                                        <p:cTn id="65" dur="1000" fill="hold"/>
                                        <p:tgtEl>
                                          <p:spTgt spid="29"/>
                                        </p:tgtEl>
                                        <p:attrNameLst>
                                          <p:attrName>ppt_y</p:attrName>
                                        </p:attrNameLst>
                                      </p:cBhvr>
                                      <p:tavLst>
                                        <p:tav tm="0">
                                          <p:val>
                                            <p:strVal val="#ppt_y+.1"/>
                                          </p:val>
                                        </p:tav>
                                        <p:tav tm="100000">
                                          <p:val>
                                            <p:strVal val="#ppt_y"/>
                                          </p:val>
                                        </p:tav>
                                      </p:tavLst>
                                    </p:anim>
                                  </p:childTnLst>
                                </p:cTn>
                              </p:par>
                            </p:childTnLst>
                          </p:cTn>
                        </p:par>
                        <p:par>
                          <p:cTn id="66" fill="hold">
                            <p:stCondLst>
                              <p:cond delay="9500"/>
                            </p:stCondLst>
                            <p:childTnLst>
                              <p:par>
                                <p:cTn id="67" presetID="42" presetClass="entr" presetSubtype="0" fill="hold"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1000"/>
                                        <p:tgtEl>
                                          <p:spTgt spid="35"/>
                                        </p:tgtEl>
                                      </p:cBhvr>
                                    </p:animEffect>
                                    <p:anim calcmode="lin" valueType="num">
                                      <p:cBhvr>
                                        <p:cTn id="70" dur="1000" fill="hold"/>
                                        <p:tgtEl>
                                          <p:spTgt spid="35"/>
                                        </p:tgtEl>
                                        <p:attrNameLst>
                                          <p:attrName>ppt_x</p:attrName>
                                        </p:attrNameLst>
                                      </p:cBhvr>
                                      <p:tavLst>
                                        <p:tav tm="0">
                                          <p:val>
                                            <p:strVal val="#ppt_x"/>
                                          </p:val>
                                        </p:tav>
                                        <p:tav tm="100000">
                                          <p:val>
                                            <p:strVal val="#ppt_x"/>
                                          </p:val>
                                        </p:tav>
                                      </p:tavLst>
                                    </p:anim>
                                    <p:anim calcmode="lin" valueType="num">
                                      <p:cBhvr>
                                        <p:cTn id="7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92352"/>
          <a:stretch/>
        </p:blipFill>
        <p:spPr>
          <a:xfrm>
            <a:off x="221674" y="117581"/>
            <a:ext cx="11793864" cy="454830"/>
          </a:xfrm>
          <a:prstGeom prst="rect">
            <a:avLst/>
          </a:prstGeom>
          <a:ln>
            <a:solidFill>
              <a:schemeClr val="accent1"/>
            </a:solidFill>
          </a:ln>
        </p:spPr>
      </p:pic>
      <p:sp>
        <p:nvSpPr>
          <p:cNvPr id="3" name="Rectangle 2"/>
          <p:cNvSpPr/>
          <p:nvPr/>
        </p:nvSpPr>
        <p:spPr>
          <a:xfrm>
            <a:off x="421413" y="144941"/>
            <a:ext cx="1385316" cy="400110"/>
          </a:xfrm>
          <a:prstGeom prst="rect">
            <a:avLst/>
          </a:prstGeom>
        </p:spPr>
        <p:txBody>
          <a:bodyPr wrap="none">
            <a:spAutoFit/>
          </a:bodyPr>
          <a:lstStyle/>
          <a:p>
            <a:r>
              <a:rPr lang="en-US" sz="20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First floor:</a:t>
            </a:r>
            <a:endParaRPr lang="en-US" sz="2000" dirty="0"/>
          </a:p>
        </p:txBody>
      </p:sp>
      <p:pic>
        <p:nvPicPr>
          <p:cNvPr id="4" name="Content Placeholder 5"/>
          <p:cNvPicPr>
            <a:picLocks noChangeAspect="1"/>
          </p:cNvPicPr>
          <p:nvPr/>
        </p:nvPicPr>
        <p:blipFill rotWithShape="1">
          <a:blip r:embed="rId3"/>
          <a:srcRect r="13584"/>
          <a:stretch/>
        </p:blipFill>
        <p:spPr>
          <a:xfrm>
            <a:off x="0" y="791409"/>
            <a:ext cx="5470358" cy="5224379"/>
          </a:xfrm>
          <a:prstGeom prst="rect">
            <a:avLst/>
          </a:prstGeom>
        </p:spPr>
      </p:pic>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92352"/>
          <a:stretch/>
        </p:blipFill>
        <p:spPr>
          <a:xfrm rot="5400000">
            <a:off x="2631468" y="3685078"/>
            <a:ext cx="6310840" cy="85507"/>
          </a:xfrm>
          <a:prstGeom prst="rect">
            <a:avLst/>
          </a:prstGeom>
          <a:ln>
            <a:solidFill>
              <a:schemeClr val="accent1"/>
            </a:solidFill>
          </a:ln>
        </p:spPr>
      </p:pic>
      <p:pic>
        <p:nvPicPr>
          <p:cNvPr id="6" name="Picture 5"/>
          <p:cNvPicPr>
            <a:picLocks noChangeAspect="1"/>
          </p:cNvPicPr>
          <p:nvPr/>
        </p:nvPicPr>
        <p:blipFill>
          <a:blip r:embed="rId4"/>
          <a:stretch>
            <a:fillRect/>
          </a:stretch>
        </p:blipFill>
        <p:spPr>
          <a:xfrm>
            <a:off x="6037583" y="707168"/>
            <a:ext cx="5770014" cy="5392859"/>
          </a:xfrm>
          <a:prstGeom prst="rect">
            <a:avLst/>
          </a:prstGeom>
        </p:spPr>
      </p:pic>
      <p:sp>
        <p:nvSpPr>
          <p:cNvPr id="7" name="Rectangle 6"/>
          <p:cNvSpPr/>
          <p:nvPr/>
        </p:nvSpPr>
        <p:spPr>
          <a:xfrm>
            <a:off x="6118605" y="4755248"/>
            <a:ext cx="1389099" cy="1260540"/>
          </a:xfrm>
          <a:prstGeom prst="rect">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flipV="1">
            <a:off x="6813154" y="6100027"/>
            <a:ext cx="10779" cy="624806"/>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cxnSp>
        <p:nvCxnSpPr>
          <p:cNvPr id="9" name="Straight Arrow Connector 8"/>
          <p:cNvCxnSpPr/>
          <p:nvPr/>
        </p:nvCxnSpPr>
        <p:spPr>
          <a:xfrm flipV="1">
            <a:off x="9853133" y="5225733"/>
            <a:ext cx="10779" cy="624806"/>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cxnSp>
        <p:nvCxnSpPr>
          <p:cNvPr id="10" name="Straight Arrow Connector 9"/>
          <p:cNvCxnSpPr/>
          <p:nvPr/>
        </p:nvCxnSpPr>
        <p:spPr>
          <a:xfrm>
            <a:off x="10218821" y="946483"/>
            <a:ext cx="27653" cy="613744"/>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sp>
        <p:nvSpPr>
          <p:cNvPr id="15" name="TextBox 14"/>
          <p:cNvSpPr txBox="1"/>
          <p:nvPr/>
        </p:nvSpPr>
        <p:spPr>
          <a:xfrm>
            <a:off x="2083507" y="6100027"/>
            <a:ext cx="2566737" cy="400110"/>
          </a:xfrm>
          <a:prstGeom prst="rect">
            <a:avLst/>
          </a:prstGeom>
          <a:noFill/>
          <a:ln>
            <a:solidFill>
              <a:schemeClr val="accent1"/>
            </a:solidFill>
          </a:ln>
        </p:spPr>
        <p:txBody>
          <a:bodyPr wrap="square" rtlCol="0">
            <a:spAutoFit/>
          </a:bodyPr>
          <a:lstStyle/>
          <a:p>
            <a:pPr algn="ctr"/>
            <a:r>
              <a:rPr lang="en-US" sz="2000" dirty="0"/>
              <a:t>Before modification</a:t>
            </a:r>
          </a:p>
        </p:txBody>
      </p:sp>
      <p:sp>
        <p:nvSpPr>
          <p:cNvPr id="16" name="TextBox 15"/>
          <p:cNvSpPr txBox="1"/>
          <p:nvPr/>
        </p:nvSpPr>
        <p:spPr>
          <a:xfrm>
            <a:off x="8032396" y="6104925"/>
            <a:ext cx="2566737" cy="400110"/>
          </a:xfrm>
          <a:prstGeom prst="rect">
            <a:avLst/>
          </a:prstGeom>
          <a:noFill/>
          <a:ln>
            <a:solidFill>
              <a:schemeClr val="accent1"/>
            </a:solidFill>
          </a:ln>
        </p:spPr>
        <p:txBody>
          <a:bodyPr wrap="square" rtlCol="0">
            <a:spAutoFit/>
          </a:bodyPr>
          <a:lstStyle/>
          <a:p>
            <a:pPr algn="ctr"/>
            <a:r>
              <a:rPr lang="en-US" sz="2000" dirty="0"/>
              <a:t>After modification</a:t>
            </a:r>
          </a:p>
        </p:txBody>
      </p:sp>
      <p:sp>
        <p:nvSpPr>
          <p:cNvPr id="17" name="Rounded Rectangle 16"/>
          <p:cNvSpPr/>
          <p:nvPr/>
        </p:nvSpPr>
        <p:spPr>
          <a:xfrm>
            <a:off x="11188347" y="6443667"/>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13</a:t>
            </a:r>
          </a:p>
        </p:txBody>
      </p:sp>
    </p:spTree>
    <p:extLst>
      <p:ext uri="{BB962C8B-B14F-4D97-AF65-F5344CB8AC3E}">
        <p14:creationId xmlns:p14="http://schemas.microsoft.com/office/powerpoint/2010/main" val="3615684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6" presetClass="entr" presetSubtype="21"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barn(inVertical)">
                                      <p:cBhvr>
                                        <p:cTn id="25" dur="500"/>
                                        <p:tgtEl>
                                          <p:spTgt spid="15"/>
                                        </p:tgtEl>
                                      </p:cBhvr>
                                    </p:animEffect>
                                  </p:childTnLst>
                                </p:cTn>
                              </p:par>
                            </p:childTnLst>
                          </p:cTn>
                        </p:par>
                        <p:par>
                          <p:cTn id="26" fill="hold">
                            <p:stCondLst>
                              <p:cond delay="3500"/>
                            </p:stCondLst>
                            <p:childTnLst>
                              <p:par>
                                <p:cTn id="27" presetID="16" presetClass="entr" presetSubtype="21"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barn(inVertical)">
                                      <p:cBhvr>
                                        <p:cTn id="2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1059"/>
            <a:ext cx="12192000" cy="7064542"/>
          </a:xfrm>
          <a:prstGeom prst="rect">
            <a:avLst/>
          </a:prstGeom>
        </p:spPr>
      </p:pic>
      <p:sp>
        <p:nvSpPr>
          <p:cNvPr id="3" name="Rectangle 2"/>
          <p:cNvSpPr/>
          <p:nvPr/>
        </p:nvSpPr>
        <p:spPr>
          <a:xfrm>
            <a:off x="273913" y="228418"/>
            <a:ext cx="1643399" cy="400110"/>
          </a:xfrm>
          <a:prstGeom prst="rect">
            <a:avLst/>
          </a:prstGeom>
        </p:spPr>
        <p:txBody>
          <a:bodyPr wrap="none">
            <a:spAutoFit/>
          </a:bodyPr>
          <a:lstStyle/>
          <a:p>
            <a:r>
              <a:rPr lang="en-US" sz="20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Second floor:</a:t>
            </a:r>
            <a:endParaRPr lang="en-US" sz="2000" dirty="0"/>
          </a:p>
        </p:txBody>
      </p:sp>
      <p:pic>
        <p:nvPicPr>
          <p:cNvPr id="4" name="Content Placeholder 5"/>
          <p:cNvPicPr>
            <a:picLocks noChangeAspect="1"/>
          </p:cNvPicPr>
          <p:nvPr/>
        </p:nvPicPr>
        <p:blipFill rotWithShape="1">
          <a:blip r:embed="rId3"/>
          <a:srcRect l="5591" r="15656" b="8085"/>
          <a:stretch/>
        </p:blipFill>
        <p:spPr>
          <a:xfrm>
            <a:off x="273913" y="628528"/>
            <a:ext cx="5406190" cy="5609951"/>
          </a:xfrm>
          <a:prstGeom prst="rect">
            <a:avLst/>
          </a:prstGeom>
          <a:ln>
            <a:solidFill>
              <a:schemeClr val="accent1"/>
            </a:solidFill>
          </a:ln>
        </p:spPr>
      </p:pic>
      <p:pic>
        <p:nvPicPr>
          <p:cNvPr id="5" name="Picture 4"/>
          <p:cNvPicPr>
            <a:picLocks noChangeAspect="1"/>
          </p:cNvPicPr>
          <p:nvPr/>
        </p:nvPicPr>
        <p:blipFill>
          <a:blip r:embed="rId4"/>
          <a:stretch>
            <a:fillRect/>
          </a:stretch>
        </p:blipFill>
        <p:spPr>
          <a:xfrm>
            <a:off x="5954016" y="628528"/>
            <a:ext cx="5786635" cy="5609952"/>
          </a:xfrm>
          <a:prstGeom prst="rect">
            <a:avLst/>
          </a:prstGeom>
          <a:ln>
            <a:solidFill>
              <a:schemeClr val="accent1"/>
            </a:solidFill>
          </a:ln>
        </p:spPr>
      </p:pic>
      <p:cxnSp>
        <p:nvCxnSpPr>
          <p:cNvPr id="6" name="Straight Arrow Connector 5"/>
          <p:cNvCxnSpPr/>
          <p:nvPr/>
        </p:nvCxnSpPr>
        <p:spPr>
          <a:xfrm>
            <a:off x="10234863" y="946484"/>
            <a:ext cx="11611" cy="613743"/>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cxnSp>
        <p:nvCxnSpPr>
          <p:cNvPr id="7" name="Straight Arrow Connector 6"/>
          <p:cNvCxnSpPr/>
          <p:nvPr/>
        </p:nvCxnSpPr>
        <p:spPr>
          <a:xfrm flipV="1">
            <a:off x="9845144" y="5222203"/>
            <a:ext cx="0" cy="568958"/>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sp>
        <p:nvSpPr>
          <p:cNvPr id="9" name="TextBox 8"/>
          <p:cNvSpPr txBox="1"/>
          <p:nvPr/>
        </p:nvSpPr>
        <p:spPr>
          <a:xfrm>
            <a:off x="1966954" y="6355480"/>
            <a:ext cx="2566737" cy="400110"/>
          </a:xfrm>
          <a:prstGeom prst="rect">
            <a:avLst/>
          </a:prstGeom>
          <a:noFill/>
          <a:ln>
            <a:solidFill>
              <a:schemeClr val="accent1"/>
            </a:solidFill>
          </a:ln>
        </p:spPr>
        <p:txBody>
          <a:bodyPr wrap="square" rtlCol="0">
            <a:spAutoFit/>
          </a:bodyPr>
          <a:lstStyle/>
          <a:p>
            <a:pPr algn="ctr"/>
            <a:r>
              <a:rPr lang="en-US" sz="2000" dirty="0"/>
              <a:t>Before modification</a:t>
            </a:r>
          </a:p>
        </p:txBody>
      </p:sp>
      <p:sp>
        <p:nvSpPr>
          <p:cNvPr id="10" name="TextBox 9"/>
          <p:cNvSpPr txBox="1"/>
          <p:nvPr/>
        </p:nvSpPr>
        <p:spPr>
          <a:xfrm>
            <a:off x="8116220" y="6374368"/>
            <a:ext cx="2566737" cy="400110"/>
          </a:xfrm>
          <a:prstGeom prst="rect">
            <a:avLst/>
          </a:prstGeom>
          <a:noFill/>
          <a:ln>
            <a:solidFill>
              <a:schemeClr val="accent1"/>
            </a:solidFill>
          </a:ln>
        </p:spPr>
        <p:txBody>
          <a:bodyPr wrap="square" rtlCol="0">
            <a:spAutoFit/>
          </a:bodyPr>
          <a:lstStyle/>
          <a:p>
            <a:pPr algn="ctr"/>
            <a:r>
              <a:rPr lang="en-US" sz="2000" dirty="0"/>
              <a:t>After modification</a:t>
            </a:r>
          </a:p>
        </p:txBody>
      </p:sp>
      <p:sp>
        <p:nvSpPr>
          <p:cNvPr id="12" name="Rounded Rectangle 11"/>
          <p:cNvSpPr/>
          <p:nvPr/>
        </p:nvSpPr>
        <p:spPr>
          <a:xfrm>
            <a:off x="11188347" y="6443667"/>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14</a:t>
            </a:r>
          </a:p>
        </p:txBody>
      </p:sp>
    </p:spTree>
    <p:extLst>
      <p:ext uri="{BB962C8B-B14F-4D97-AF65-F5344CB8AC3E}">
        <p14:creationId xmlns:p14="http://schemas.microsoft.com/office/powerpoint/2010/main" val="3700302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2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inVertical)">
                                      <p:cBhvr>
                                        <p:cTn id="19" dur="500"/>
                                        <p:tgtEl>
                                          <p:spTgt spid="9"/>
                                        </p:tgtEl>
                                      </p:cBhvr>
                                    </p:animEffect>
                                  </p:childTnLst>
                                </p:cTn>
                              </p:par>
                            </p:childTnLst>
                          </p:cTn>
                        </p:par>
                        <p:par>
                          <p:cTn id="20" fill="hold">
                            <p:stCondLst>
                              <p:cond delay="2500"/>
                            </p:stCondLst>
                            <p:childTnLst>
                              <p:par>
                                <p:cTn id="21" presetID="16" presetClass="entr" presetSubtype="2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arn(inVertical)">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0066" y="239877"/>
            <a:ext cx="1370888" cy="369332"/>
          </a:xfrm>
          <a:prstGeom prst="rect">
            <a:avLst/>
          </a:prstGeom>
        </p:spPr>
        <p:txBody>
          <a:bodyPr wrap="none">
            <a:spAutoFit/>
          </a:bodyPr>
          <a:lstStyle/>
          <a:p>
            <a:r>
              <a:rPr lang="en-US"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Third floor:</a:t>
            </a:r>
            <a:endParaRPr lang="en-US" dirty="0"/>
          </a:p>
        </p:txBody>
      </p:sp>
      <p:pic>
        <p:nvPicPr>
          <p:cNvPr id="5" name="Content Placeholder 3"/>
          <p:cNvPicPr>
            <a:picLocks noChangeAspect="1"/>
          </p:cNvPicPr>
          <p:nvPr/>
        </p:nvPicPr>
        <p:blipFill rotWithShape="1">
          <a:blip r:embed="rId2"/>
          <a:srcRect t="4266"/>
          <a:stretch/>
        </p:blipFill>
        <p:spPr>
          <a:xfrm>
            <a:off x="0" y="609209"/>
            <a:ext cx="6344369" cy="5478820"/>
          </a:xfrm>
          <a:prstGeom prst="rect">
            <a:avLst/>
          </a:prstGeom>
        </p:spPr>
      </p:pic>
      <p:sp>
        <p:nvSpPr>
          <p:cNvPr id="7" name="TextBox 6"/>
          <p:cNvSpPr txBox="1"/>
          <p:nvPr/>
        </p:nvSpPr>
        <p:spPr>
          <a:xfrm>
            <a:off x="1699405" y="6233977"/>
            <a:ext cx="2566737" cy="400110"/>
          </a:xfrm>
          <a:prstGeom prst="rect">
            <a:avLst/>
          </a:prstGeom>
          <a:noFill/>
          <a:ln>
            <a:solidFill>
              <a:schemeClr val="accent1"/>
            </a:solidFill>
          </a:ln>
        </p:spPr>
        <p:txBody>
          <a:bodyPr wrap="square" rtlCol="0">
            <a:spAutoFit/>
          </a:bodyPr>
          <a:lstStyle/>
          <a:p>
            <a:pPr algn="ctr"/>
            <a:r>
              <a:rPr lang="en-US" sz="2000" dirty="0"/>
              <a:t>Before modification</a:t>
            </a:r>
          </a:p>
        </p:txBody>
      </p:sp>
      <p:sp>
        <p:nvSpPr>
          <p:cNvPr id="8" name="TextBox 7"/>
          <p:cNvSpPr txBox="1"/>
          <p:nvPr/>
        </p:nvSpPr>
        <p:spPr>
          <a:xfrm>
            <a:off x="8063968" y="6233977"/>
            <a:ext cx="2566737" cy="400110"/>
          </a:xfrm>
          <a:prstGeom prst="rect">
            <a:avLst/>
          </a:prstGeom>
          <a:noFill/>
          <a:ln>
            <a:solidFill>
              <a:schemeClr val="accent1"/>
            </a:solidFill>
          </a:ln>
        </p:spPr>
        <p:txBody>
          <a:bodyPr wrap="square" rtlCol="0">
            <a:spAutoFit/>
          </a:bodyPr>
          <a:lstStyle/>
          <a:p>
            <a:pPr algn="ctr"/>
            <a:r>
              <a:rPr lang="en-US" sz="2000" dirty="0"/>
              <a:t>After modification</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7484" y="0"/>
            <a:ext cx="314676" cy="6858000"/>
          </a:xfrm>
          <a:prstGeom prst="rect">
            <a:avLst/>
          </a:prstGeom>
          <a:ln>
            <a:solidFill>
              <a:srgbClr val="0070C0"/>
            </a:solidFill>
          </a:ln>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13" y="0"/>
            <a:ext cx="314676" cy="6858000"/>
          </a:xfrm>
          <a:prstGeom prst="rect">
            <a:avLst/>
          </a:prstGeom>
          <a:ln>
            <a:solidFill>
              <a:srgbClr val="0070C0"/>
            </a:solidFill>
          </a:ln>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7324" y="0"/>
            <a:ext cx="314676" cy="6858000"/>
          </a:xfrm>
          <a:prstGeom prst="rect">
            <a:avLst/>
          </a:prstGeom>
          <a:ln>
            <a:solidFill>
              <a:srgbClr val="0070C0"/>
            </a:solidFill>
          </a:ln>
        </p:spPr>
      </p:pic>
      <p:pic>
        <p:nvPicPr>
          <p:cNvPr id="12" name="Picture 11"/>
          <p:cNvPicPr>
            <a:picLocks noChangeAspect="1"/>
          </p:cNvPicPr>
          <p:nvPr/>
        </p:nvPicPr>
        <p:blipFill>
          <a:blip r:embed="rId4"/>
          <a:stretch>
            <a:fillRect/>
          </a:stretch>
        </p:blipFill>
        <p:spPr>
          <a:xfrm>
            <a:off x="6262593" y="609209"/>
            <a:ext cx="4955828" cy="5534427"/>
          </a:xfrm>
          <a:prstGeom prst="rect">
            <a:avLst/>
          </a:prstGeom>
        </p:spPr>
      </p:pic>
      <p:cxnSp>
        <p:nvCxnSpPr>
          <p:cNvPr id="13" name="Straight Arrow Connector 12"/>
          <p:cNvCxnSpPr/>
          <p:nvPr/>
        </p:nvCxnSpPr>
        <p:spPr>
          <a:xfrm flipH="1" flipV="1">
            <a:off x="7423596" y="1325097"/>
            <a:ext cx="167392" cy="229383"/>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cxnSp>
        <p:nvCxnSpPr>
          <p:cNvPr id="17" name="Straight Arrow Connector 16"/>
          <p:cNvCxnSpPr/>
          <p:nvPr/>
        </p:nvCxnSpPr>
        <p:spPr>
          <a:xfrm flipH="1" flipV="1">
            <a:off x="7282881" y="2040985"/>
            <a:ext cx="167392" cy="229383"/>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cxnSp>
        <p:nvCxnSpPr>
          <p:cNvPr id="18" name="Straight Arrow Connector 17"/>
          <p:cNvCxnSpPr/>
          <p:nvPr/>
        </p:nvCxnSpPr>
        <p:spPr>
          <a:xfrm flipH="1" flipV="1">
            <a:off x="7415917" y="2756873"/>
            <a:ext cx="167392" cy="229383"/>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cxnSp>
        <p:nvCxnSpPr>
          <p:cNvPr id="19" name="Straight Arrow Connector 18"/>
          <p:cNvCxnSpPr/>
          <p:nvPr/>
        </p:nvCxnSpPr>
        <p:spPr>
          <a:xfrm flipH="1" flipV="1">
            <a:off x="7098779" y="5540045"/>
            <a:ext cx="167392" cy="229383"/>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cxnSp>
        <p:nvCxnSpPr>
          <p:cNvPr id="20" name="Straight Arrow Connector 19"/>
          <p:cNvCxnSpPr/>
          <p:nvPr/>
        </p:nvCxnSpPr>
        <p:spPr>
          <a:xfrm flipV="1">
            <a:off x="9823269" y="1805854"/>
            <a:ext cx="156755" cy="339938"/>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cxnSp>
        <p:nvCxnSpPr>
          <p:cNvPr id="23" name="Straight Arrow Connector 22"/>
          <p:cNvCxnSpPr/>
          <p:nvPr/>
        </p:nvCxnSpPr>
        <p:spPr>
          <a:xfrm flipV="1">
            <a:off x="10356385" y="2155676"/>
            <a:ext cx="146152" cy="304887"/>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sp>
        <p:nvSpPr>
          <p:cNvPr id="25" name="Rounded Rectangle 24"/>
          <p:cNvSpPr/>
          <p:nvPr/>
        </p:nvSpPr>
        <p:spPr>
          <a:xfrm>
            <a:off x="11188347" y="6443667"/>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15</a:t>
            </a:r>
          </a:p>
        </p:txBody>
      </p:sp>
    </p:spTree>
    <p:extLst>
      <p:ext uri="{BB962C8B-B14F-4D97-AF65-F5344CB8AC3E}">
        <p14:creationId xmlns:p14="http://schemas.microsoft.com/office/powerpoint/2010/main" val="3159164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1000" fill="hold"/>
                                        <p:tgtEl>
                                          <p:spTgt spid="13"/>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1000"/>
                                        <p:tgtEl>
                                          <p:spTgt spid="17"/>
                                        </p:tgtEl>
                                      </p:cBhvr>
                                    </p:animEffect>
                                    <p:anim calcmode="lin" valueType="num">
                                      <p:cBhvr>
                                        <p:cTn id="22" dur="1000" fill="hold"/>
                                        <p:tgtEl>
                                          <p:spTgt spid="17"/>
                                        </p:tgtEl>
                                        <p:attrNameLst>
                                          <p:attrName>ppt_x</p:attrName>
                                        </p:attrNameLst>
                                      </p:cBhvr>
                                      <p:tavLst>
                                        <p:tav tm="0">
                                          <p:val>
                                            <p:strVal val="#ppt_x"/>
                                          </p:val>
                                        </p:tav>
                                        <p:tav tm="100000">
                                          <p:val>
                                            <p:strVal val="#ppt_x"/>
                                          </p:val>
                                        </p:tav>
                                      </p:tavLst>
                                    </p:anim>
                                    <p:anim calcmode="lin" valueType="num">
                                      <p:cBhvr>
                                        <p:cTn id="23" dur="1000" fill="hold"/>
                                        <p:tgtEl>
                                          <p:spTgt spid="17"/>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000"/>
                                        <p:tgtEl>
                                          <p:spTgt spid="18"/>
                                        </p:tgtEl>
                                      </p:cBhvr>
                                    </p:animEffect>
                                    <p:anim calcmode="lin" valueType="num">
                                      <p:cBhvr>
                                        <p:cTn id="28" dur="1000" fill="hold"/>
                                        <p:tgtEl>
                                          <p:spTgt spid="18"/>
                                        </p:tgtEl>
                                        <p:attrNameLst>
                                          <p:attrName>ppt_x</p:attrName>
                                        </p:attrNameLst>
                                      </p:cBhvr>
                                      <p:tavLst>
                                        <p:tav tm="0">
                                          <p:val>
                                            <p:strVal val="#ppt_x"/>
                                          </p:val>
                                        </p:tav>
                                        <p:tav tm="100000">
                                          <p:val>
                                            <p:strVal val="#ppt_x"/>
                                          </p:val>
                                        </p:tav>
                                      </p:tavLst>
                                    </p:anim>
                                    <p:anim calcmode="lin" valueType="num">
                                      <p:cBhvr>
                                        <p:cTn id="29" dur="1000" fill="hold"/>
                                        <p:tgtEl>
                                          <p:spTgt spid="18"/>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1000"/>
                                        <p:tgtEl>
                                          <p:spTgt spid="19"/>
                                        </p:tgtEl>
                                      </p:cBhvr>
                                    </p:animEffect>
                                    <p:anim calcmode="lin" valueType="num">
                                      <p:cBhvr>
                                        <p:cTn id="34" dur="1000" fill="hold"/>
                                        <p:tgtEl>
                                          <p:spTgt spid="19"/>
                                        </p:tgtEl>
                                        <p:attrNameLst>
                                          <p:attrName>ppt_x</p:attrName>
                                        </p:attrNameLst>
                                      </p:cBhvr>
                                      <p:tavLst>
                                        <p:tav tm="0">
                                          <p:val>
                                            <p:strVal val="#ppt_x"/>
                                          </p:val>
                                        </p:tav>
                                        <p:tav tm="100000">
                                          <p:val>
                                            <p:strVal val="#ppt_x"/>
                                          </p:val>
                                        </p:tav>
                                      </p:tavLst>
                                    </p:anim>
                                    <p:anim calcmode="lin" valueType="num">
                                      <p:cBhvr>
                                        <p:cTn id="35" dur="1000" fill="hold"/>
                                        <p:tgtEl>
                                          <p:spTgt spid="19"/>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42" presetClass="entr" presetSubtype="0"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1000"/>
                                        <p:tgtEl>
                                          <p:spTgt spid="20"/>
                                        </p:tgtEl>
                                      </p:cBhvr>
                                    </p:animEffect>
                                    <p:anim calcmode="lin" valueType="num">
                                      <p:cBhvr>
                                        <p:cTn id="40" dur="1000" fill="hold"/>
                                        <p:tgtEl>
                                          <p:spTgt spid="20"/>
                                        </p:tgtEl>
                                        <p:attrNameLst>
                                          <p:attrName>ppt_x</p:attrName>
                                        </p:attrNameLst>
                                      </p:cBhvr>
                                      <p:tavLst>
                                        <p:tav tm="0">
                                          <p:val>
                                            <p:strVal val="#ppt_x"/>
                                          </p:val>
                                        </p:tav>
                                        <p:tav tm="100000">
                                          <p:val>
                                            <p:strVal val="#ppt_x"/>
                                          </p:val>
                                        </p:tav>
                                      </p:tavLst>
                                    </p:anim>
                                    <p:anim calcmode="lin" valueType="num">
                                      <p:cBhvr>
                                        <p:cTn id="41" dur="1000" fill="hold"/>
                                        <p:tgtEl>
                                          <p:spTgt spid="20"/>
                                        </p:tgtEl>
                                        <p:attrNameLst>
                                          <p:attrName>ppt_y</p:attrName>
                                        </p:attrNameLst>
                                      </p:cBhvr>
                                      <p:tavLst>
                                        <p:tav tm="0">
                                          <p:val>
                                            <p:strVal val="#ppt_y+.1"/>
                                          </p:val>
                                        </p:tav>
                                        <p:tav tm="100000">
                                          <p:val>
                                            <p:strVal val="#ppt_y"/>
                                          </p:val>
                                        </p:tav>
                                      </p:tavLst>
                                    </p:anim>
                                  </p:childTnLst>
                                </p:cTn>
                              </p:par>
                            </p:childTnLst>
                          </p:cTn>
                        </p:par>
                        <p:par>
                          <p:cTn id="42" fill="hold">
                            <p:stCondLst>
                              <p:cond delay="6000"/>
                            </p:stCondLst>
                            <p:childTnLst>
                              <p:par>
                                <p:cTn id="43" presetID="42" presetClass="entr" presetSubtype="0"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1000"/>
                                        <p:tgtEl>
                                          <p:spTgt spid="23"/>
                                        </p:tgtEl>
                                      </p:cBhvr>
                                    </p:animEffect>
                                    <p:anim calcmode="lin" valueType="num">
                                      <p:cBhvr>
                                        <p:cTn id="46" dur="1000" fill="hold"/>
                                        <p:tgtEl>
                                          <p:spTgt spid="23"/>
                                        </p:tgtEl>
                                        <p:attrNameLst>
                                          <p:attrName>ppt_x</p:attrName>
                                        </p:attrNameLst>
                                      </p:cBhvr>
                                      <p:tavLst>
                                        <p:tav tm="0">
                                          <p:val>
                                            <p:strVal val="#ppt_x"/>
                                          </p:val>
                                        </p:tav>
                                        <p:tav tm="100000">
                                          <p:val>
                                            <p:strVal val="#ppt_x"/>
                                          </p:val>
                                        </p:tav>
                                      </p:tavLst>
                                    </p:anim>
                                    <p:anim calcmode="lin" valueType="num">
                                      <p:cBhvr>
                                        <p:cTn id="4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ln>
            <a:solidFill>
              <a:srgbClr val="0070C0"/>
            </a:solidFill>
          </a:ln>
        </p:spPr>
      </p:pic>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6172200" y="864988"/>
            <a:ext cx="5943600" cy="2132330"/>
          </a:xfrm>
          <a:prstGeom prst="rect">
            <a:avLst/>
          </a:prstGeom>
          <a:ln>
            <a:solidFill>
              <a:schemeClr val="accent1">
                <a:lumMod val="50000"/>
              </a:schemeClr>
            </a:solidFill>
          </a:ln>
        </p:spPr>
      </p:pic>
      <p:pic>
        <p:nvPicPr>
          <p:cNvPr id="5" name="Picture 4"/>
          <p:cNvPicPr/>
          <p:nvPr/>
        </p:nvPicPr>
        <p:blipFill>
          <a:blip r:embed="rId4">
            <a:extLst>
              <a:ext uri="{28A0092B-C50C-407E-A947-70E740481C1C}">
                <a14:useLocalDpi xmlns:a14="http://schemas.microsoft.com/office/drawing/2010/main" val="0"/>
              </a:ext>
            </a:extLst>
          </a:blip>
          <a:stretch>
            <a:fillRect/>
          </a:stretch>
        </p:blipFill>
        <p:spPr>
          <a:xfrm>
            <a:off x="152400" y="3531869"/>
            <a:ext cx="5943600" cy="2483396"/>
          </a:xfrm>
          <a:prstGeom prst="rect">
            <a:avLst/>
          </a:prstGeom>
          <a:ln>
            <a:solidFill>
              <a:schemeClr val="accent1">
                <a:lumMod val="50000"/>
              </a:schemeClr>
            </a:solidFill>
          </a:ln>
        </p:spPr>
      </p:pic>
      <p:pic>
        <p:nvPicPr>
          <p:cNvPr id="6" name="Picture 5"/>
          <p:cNvPicPr/>
          <p:nvPr/>
        </p:nvPicPr>
        <p:blipFill>
          <a:blip r:embed="rId5">
            <a:extLst>
              <a:ext uri="{28A0092B-C50C-407E-A947-70E740481C1C}">
                <a14:useLocalDpi xmlns:a14="http://schemas.microsoft.com/office/drawing/2010/main" val="0"/>
              </a:ext>
            </a:extLst>
          </a:blip>
          <a:stretch>
            <a:fillRect/>
          </a:stretch>
        </p:blipFill>
        <p:spPr>
          <a:xfrm>
            <a:off x="152400" y="884436"/>
            <a:ext cx="5943600" cy="2132330"/>
          </a:xfrm>
          <a:prstGeom prst="rect">
            <a:avLst/>
          </a:prstGeom>
          <a:ln>
            <a:solidFill>
              <a:schemeClr val="accent1">
                <a:lumMod val="50000"/>
              </a:schemeClr>
            </a:solidFill>
          </a:ln>
        </p:spPr>
      </p:pic>
      <p:pic>
        <p:nvPicPr>
          <p:cNvPr id="7" name="Picture 6"/>
          <p:cNvPicPr/>
          <p:nvPr/>
        </p:nvPicPr>
        <p:blipFill>
          <a:blip r:embed="rId6">
            <a:extLst>
              <a:ext uri="{28A0092B-C50C-407E-A947-70E740481C1C}">
                <a14:useLocalDpi xmlns:a14="http://schemas.microsoft.com/office/drawing/2010/main" val="0"/>
              </a:ext>
            </a:extLst>
          </a:blip>
          <a:stretch>
            <a:fillRect/>
          </a:stretch>
        </p:blipFill>
        <p:spPr>
          <a:xfrm>
            <a:off x="6324600" y="3531869"/>
            <a:ext cx="5867400" cy="2483396"/>
          </a:xfrm>
          <a:prstGeom prst="rect">
            <a:avLst/>
          </a:prstGeom>
          <a:ln>
            <a:solidFill>
              <a:schemeClr val="accent1">
                <a:lumMod val="50000"/>
              </a:schemeClr>
            </a:solidFill>
          </a:ln>
        </p:spPr>
      </p:pic>
      <p:sp>
        <p:nvSpPr>
          <p:cNvPr id="8" name="Rectangle 7"/>
          <p:cNvSpPr/>
          <p:nvPr/>
        </p:nvSpPr>
        <p:spPr>
          <a:xfrm>
            <a:off x="152400" y="88275"/>
            <a:ext cx="1899879" cy="523220"/>
          </a:xfrm>
          <a:prstGeom prst="rect">
            <a:avLst/>
          </a:prstGeom>
        </p:spPr>
        <p:txBody>
          <a:bodyPr wrap="none">
            <a:spAutoFit/>
          </a:bodyPr>
          <a:lstStyle/>
          <a:p>
            <a:r>
              <a:rPr lang="en-US" sz="28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Elevations:</a:t>
            </a:r>
            <a:endParaRPr lang="en-US" sz="2800" dirty="0"/>
          </a:p>
        </p:txBody>
      </p:sp>
      <p:sp>
        <p:nvSpPr>
          <p:cNvPr id="9" name="Rectangle 8"/>
          <p:cNvSpPr/>
          <p:nvPr/>
        </p:nvSpPr>
        <p:spPr>
          <a:xfrm>
            <a:off x="2255350" y="2997318"/>
            <a:ext cx="2140330" cy="369332"/>
          </a:xfrm>
          <a:prstGeom prst="rect">
            <a:avLst/>
          </a:prstGeom>
        </p:spPr>
        <p:txBody>
          <a:bodyPr wrap="none">
            <a:spAutoFit/>
          </a:bodyPr>
          <a:lstStyle/>
          <a:p>
            <a:pPr algn="ctr" fontAlgn="ct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Southwest elevation</a:t>
            </a:r>
            <a:endParaRPr lang="en-US" b="1"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0" name="Rectangle 9"/>
          <p:cNvSpPr/>
          <p:nvPr/>
        </p:nvSpPr>
        <p:spPr>
          <a:xfrm>
            <a:off x="8144367" y="3036360"/>
            <a:ext cx="2101857" cy="369332"/>
          </a:xfrm>
          <a:prstGeom prst="rect">
            <a:avLst/>
          </a:prstGeom>
        </p:spPr>
        <p:txBody>
          <a:bodyPr wrap="none">
            <a:spAutoFit/>
          </a:bodyPr>
          <a:lstStyle/>
          <a:p>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Northeast elevation</a:t>
            </a:r>
            <a:endParaRPr lang="en-US" dirty="0"/>
          </a:p>
        </p:txBody>
      </p:sp>
      <p:sp>
        <p:nvSpPr>
          <p:cNvPr id="11" name="Rectangle 10"/>
          <p:cNvSpPr/>
          <p:nvPr/>
        </p:nvSpPr>
        <p:spPr>
          <a:xfrm>
            <a:off x="2255350" y="6115135"/>
            <a:ext cx="2153154" cy="369332"/>
          </a:xfrm>
          <a:prstGeom prst="rect">
            <a:avLst/>
          </a:prstGeom>
        </p:spPr>
        <p:txBody>
          <a:bodyPr wrap="none">
            <a:spAutoFit/>
          </a:bodyPr>
          <a:lstStyle/>
          <a:p>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Northwest elevation</a:t>
            </a:r>
            <a:endParaRPr lang="en-US" dirty="0"/>
          </a:p>
        </p:txBody>
      </p:sp>
      <p:sp>
        <p:nvSpPr>
          <p:cNvPr id="12" name="Rectangle 11"/>
          <p:cNvSpPr/>
          <p:nvPr/>
        </p:nvSpPr>
        <p:spPr>
          <a:xfrm>
            <a:off x="8401270" y="6115135"/>
            <a:ext cx="2089033" cy="369332"/>
          </a:xfrm>
          <a:prstGeom prst="rect">
            <a:avLst/>
          </a:prstGeom>
        </p:spPr>
        <p:txBody>
          <a:bodyPr wrap="none">
            <a:spAutoFit/>
          </a:bodyPr>
          <a:lstStyle/>
          <a:p>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Southeast elevation</a:t>
            </a:r>
          </a:p>
        </p:txBody>
      </p:sp>
      <p:sp>
        <p:nvSpPr>
          <p:cNvPr id="13" name="Rounded Rectangle 12"/>
          <p:cNvSpPr/>
          <p:nvPr/>
        </p:nvSpPr>
        <p:spPr>
          <a:xfrm>
            <a:off x="11423479" y="6329904"/>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16</a:t>
            </a:r>
          </a:p>
        </p:txBody>
      </p:sp>
    </p:spTree>
    <p:extLst>
      <p:ext uri="{BB962C8B-B14F-4D97-AF65-F5344CB8AC3E}">
        <p14:creationId xmlns:p14="http://schemas.microsoft.com/office/powerpoint/2010/main" val="2575417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inVertical)">
                                      <p:cBhvr>
                                        <p:cTn id="15" dur="500"/>
                                        <p:tgtEl>
                                          <p:spTgt spid="5"/>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Vertical)">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ln>
            <a:solidFill>
              <a:srgbClr val="0070C0"/>
            </a:solidFill>
          </a:ln>
        </p:spPr>
      </p:pic>
      <p:sp>
        <p:nvSpPr>
          <p:cNvPr id="3" name="Rectangle 2"/>
          <p:cNvSpPr/>
          <p:nvPr/>
        </p:nvSpPr>
        <p:spPr>
          <a:xfrm>
            <a:off x="152400" y="88275"/>
            <a:ext cx="1651414" cy="523220"/>
          </a:xfrm>
          <a:prstGeom prst="rect">
            <a:avLst/>
          </a:prstGeom>
        </p:spPr>
        <p:txBody>
          <a:bodyPr wrap="none">
            <a:spAutoFit/>
          </a:bodyPr>
          <a:lstStyle/>
          <a:p>
            <a:r>
              <a:rPr lang="en-US" sz="2800" b="1" dirty="0">
                <a:solidFill>
                  <a:schemeClr val="accent1">
                    <a:lumMod val="50000"/>
                  </a:schemeClr>
                </a:solidFill>
                <a:latin typeface="Times New Roman" panose="02020603050405020304" pitchFamily="18" charset="0"/>
                <a:cs typeface="Times New Roman" panose="02020603050405020304" pitchFamily="18" charset="0"/>
              </a:rPr>
              <a:t>Sections :</a:t>
            </a:r>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162741" y="890089"/>
            <a:ext cx="5943600" cy="4607560"/>
          </a:xfrm>
          <a:prstGeom prst="rect">
            <a:avLst/>
          </a:prstGeom>
          <a:ln>
            <a:solidFill>
              <a:schemeClr val="tx1"/>
            </a:solidFill>
          </a:ln>
        </p:spPr>
      </p:pic>
      <p:pic>
        <p:nvPicPr>
          <p:cNvPr id="5" name="Picture 4"/>
          <p:cNvPicPr/>
          <p:nvPr/>
        </p:nvPicPr>
        <p:blipFill>
          <a:blip r:embed="rId4">
            <a:extLst>
              <a:ext uri="{28A0092B-C50C-407E-A947-70E740481C1C}">
                <a14:useLocalDpi xmlns:a14="http://schemas.microsoft.com/office/drawing/2010/main" val="0"/>
              </a:ext>
            </a:extLst>
          </a:blip>
          <a:stretch>
            <a:fillRect/>
          </a:stretch>
        </p:blipFill>
        <p:spPr>
          <a:xfrm>
            <a:off x="6269082" y="890089"/>
            <a:ext cx="5605055" cy="4607560"/>
          </a:xfrm>
          <a:prstGeom prst="rect">
            <a:avLst/>
          </a:prstGeom>
          <a:ln>
            <a:solidFill>
              <a:schemeClr val="tx2"/>
            </a:solidFill>
          </a:ln>
        </p:spPr>
      </p:pic>
      <p:sp>
        <p:nvSpPr>
          <p:cNvPr id="6" name="TextBox 5"/>
          <p:cNvSpPr txBox="1"/>
          <p:nvPr/>
        </p:nvSpPr>
        <p:spPr>
          <a:xfrm>
            <a:off x="2146079" y="5716159"/>
            <a:ext cx="1434047"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SEC. A-A</a:t>
            </a:r>
          </a:p>
        </p:txBody>
      </p:sp>
      <p:sp>
        <p:nvSpPr>
          <p:cNvPr id="7" name="TextBox 6"/>
          <p:cNvSpPr txBox="1"/>
          <p:nvPr/>
        </p:nvSpPr>
        <p:spPr>
          <a:xfrm>
            <a:off x="8594299" y="5745871"/>
            <a:ext cx="1415772"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SEC. B-B</a:t>
            </a:r>
          </a:p>
        </p:txBody>
      </p:sp>
      <p:sp>
        <p:nvSpPr>
          <p:cNvPr id="8" name="Rounded Rectangle 7"/>
          <p:cNvSpPr/>
          <p:nvPr/>
        </p:nvSpPr>
        <p:spPr>
          <a:xfrm>
            <a:off x="11423479" y="6329904"/>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17</a:t>
            </a:r>
          </a:p>
        </p:txBody>
      </p:sp>
    </p:spTree>
    <p:extLst>
      <p:ext uri="{BB962C8B-B14F-4D97-AF65-F5344CB8AC3E}">
        <p14:creationId xmlns:p14="http://schemas.microsoft.com/office/powerpoint/2010/main" val="3940328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1885" y="1112686"/>
            <a:ext cx="5120641" cy="4807197"/>
          </a:xfrm>
          <a:prstGeom prst="rect">
            <a:avLst/>
          </a:prstGeom>
          <a:ln>
            <a:solidFill>
              <a:schemeClr val="tx1"/>
            </a:solidFill>
          </a:ln>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294" y="1112685"/>
            <a:ext cx="5962900" cy="4807197"/>
          </a:xfrm>
          <a:prstGeom prst="rect">
            <a:avLst/>
          </a:prstGeom>
          <a:ln>
            <a:solidFill>
              <a:schemeClr val="tx1"/>
            </a:solidFill>
          </a:ln>
        </p:spPr>
      </p:pic>
      <p:sp>
        <p:nvSpPr>
          <p:cNvPr id="4" name="Rectangle 3"/>
          <p:cNvSpPr/>
          <p:nvPr/>
        </p:nvSpPr>
        <p:spPr>
          <a:xfrm>
            <a:off x="391885" y="743353"/>
            <a:ext cx="184731" cy="369332"/>
          </a:xfrm>
          <a:prstGeom prst="rect">
            <a:avLst/>
          </a:prstGeom>
        </p:spPr>
        <p:txBody>
          <a:bodyPr wrap="none">
            <a:spAutoFit/>
          </a:bodyPr>
          <a:lstStyle/>
          <a:p>
            <a:endParaRPr lang="en-US" dirty="0"/>
          </a:p>
        </p:txBody>
      </p:sp>
      <p:sp>
        <p:nvSpPr>
          <p:cNvPr id="5" name="Rectangle 4"/>
          <p:cNvSpPr/>
          <p:nvPr/>
        </p:nvSpPr>
        <p:spPr>
          <a:xfrm>
            <a:off x="391885" y="377091"/>
            <a:ext cx="1901483" cy="523220"/>
          </a:xfrm>
          <a:prstGeom prst="rect">
            <a:avLst/>
          </a:prstGeom>
        </p:spPr>
        <p:txBody>
          <a:bodyPr wrap="none">
            <a:spAutoFit/>
          </a:bodyPr>
          <a:lstStyle/>
          <a:p>
            <a:r>
              <a:rPr lang="en-US" sz="28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Site plane :</a:t>
            </a:r>
            <a:endParaRPr lang="en-US" sz="2800" dirty="0"/>
          </a:p>
        </p:txBody>
      </p:sp>
      <p:sp>
        <p:nvSpPr>
          <p:cNvPr id="7" name="Rounded Rectangle 6"/>
          <p:cNvSpPr/>
          <p:nvPr/>
        </p:nvSpPr>
        <p:spPr>
          <a:xfrm>
            <a:off x="11423479" y="6329904"/>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18</a:t>
            </a:r>
          </a:p>
        </p:txBody>
      </p:sp>
      <p:sp>
        <p:nvSpPr>
          <p:cNvPr id="10" name="TextBox 9"/>
          <p:cNvSpPr txBox="1"/>
          <p:nvPr/>
        </p:nvSpPr>
        <p:spPr>
          <a:xfrm>
            <a:off x="1668836" y="6122471"/>
            <a:ext cx="2566737" cy="400110"/>
          </a:xfrm>
          <a:prstGeom prst="rect">
            <a:avLst/>
          </a:prstGeom>
          <a:noFill/>
          <a:ln>
            <a:solidFill>
              <a:schemeClr val="accent1"/>
            </a:solidFill>
          </a:ln>
        </p:spPr>
        <p:txBody>
          <a:bodyPr wrap="square" rtlCol="0">
            <a:spAutoFit/>
          </a:bodyPr>
          <a:lstStyle/>
          <a:p>
            <a:pPr algn="ctr"/>
            <a:r>
              <a:rPr lang="en-US" sz="2000" dirty="0"/>
              <a:t>Before modification</a:t>
            </a:r>
          </a:p>
        </p:txBody>
      </p:sp>
      <p:sp>
        <p:nvSpPr>
          <p:cNvPr id="11" name="TextBox 10"/>
          <p:cNvSpPr txBox="1"/>
          <p:nvPr/>
        </p:nvSpPr>
        <p:spPr>
          <a:xfrm>
            <a:off x="7619831" y="6122471"/>
            <a:ext cx="2566737" cy="400110"/>
          </a:xfrm>
          <a:prstGeom prst="rect">
            <a:avLst/>
          </a:prstGeom>
          <a:noFill/>
          <a:ln>
            <a:solidFill>
              <a:schemeClr val="accent1"/>
            </a:solidFill>
          </a:ln>
        </p:spPr>
        <p:txBody>
          <a:bodyPr wrap="square" rtlCol="0">
            <a:spAutoFit/>
          </a:bodyPr>
          <a:lstStyle/>
          <a:p>
            <a:pPr algn="ctr"/>
            <a:r>
              <a:rPr lang="en-US" sz="2000" dirty="0"/>
              <a:t>After modification</a:t>
            </a:r>
          </a:p>
        </p:txBody>
      </p:sp>
    </p:spTree>
    <p:extLst>
      <p:ext uri="{BB962C8B-B14F-4D97-AF65-F5344CB8AC3E}">
        <p14:creationId xmlns:p14="http://schemas.microsoft.com/office/powerpoint/2010/main" val="2646925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arn(inVertical)">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245788" cy="7064542"/>
          </a:xfrm>
          <a:prstGeom prst="rect">
            <a:avLst/>
          </a:prstGeom>
        </p:spPr>
      </p:pic>
      <p:sp>
        <p:nvSpPr>
          <p:cNvPr id="3" name="Rectangle 2"/>
          <p:cNvSpPr/>
          <p:nvPr/>
        </p:nvSpPr>
        <p:spPr>
          <a:xfrm>
            <a:off x="122972" y="266003"/>
            <a:ext cx="4291496" cy="523220"/>
          </a:xfrm>
          <a:prstGeom prst="rect">
            <a:avLst/>
          </a:prstGeom>
        </p:spPr>
        <p:txBody>
          <a:bodyPr wrap="none">
            <a:spAutoFit/>
          </a:bodyPr>
          <a:lstStyle/>
          <a:p>
            <a:pPr marL="457200" lvl="0" indent="-457200">
              <a:buFont typeface="Wingdings" panose="05000000000000000000" pitchFamily="2" charset="2"/>
              <a:buChar char="q"/>
            </a:pPr>
            <a:r>
              <a:rPr lang="en-US" sz="2800" b="1" dirty="0">
                <a:solidFill>
                  <a:schemeClr val="accent1">
                    <a:lumMod val="50000"/>
                  </a:schemeClr>
                </a:solidFill>
                <a:latin typeface="Times New Roman" panose="02020603050405020304" pitchFamily="18" charset="0"/>
                <a:cs typeface="Times New Roman" panose="02020603050405020304" pitchFamily="18" charset="0"/>
              </a:rPr>
              <a:t>Environmental Design :</a:t>
            </a:r>
            <a:endParaRPr lang="en-US" sz="2800" dirty="0">
              <a:solidFill>
                <a:schemeClr val="accent1">
                  <a:lumMod val="50000"/>
                </a:schemeClr>
              </a:solidFill>
            </a:endParaRPr>
          </a:p>
        </p:txBody>
      </p:sp>
      <p:graphicFrame>
        <p:nvGraphicFramePr>
          <p:cNvPr id="4" name="Diagram 3"/>
          <p:cNvGraphicFramePr/>
          <p:nvPr>
            <p:extLst>
              <p:ext uri="{D42A27DB-BD31-4B8C-83A1-F6EECF244321}">
                <p14:modId xmlns:p14="http://schemas.microsoft.com/office/powerpoint/2010/main" val="3464949943"/>
              </p:ext>
            </p:extLst>
          </p:nvPr>
        </p:nvGraphicFramePr>
        <p:xfrm>
          <a:off x="803563" y="1312443"/>
          <a:ext cx="6068292" cy="24666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623454" y="789223"/>
            <a:ext cx="10986655" cy="830997"/>
          </a:xfrm>
          <a:prstGeom prst="rect">
            <a:avLst/>
          </a:prstGeom>
        </p:spPr>
        <p:txBody>
          <a:bodyPr wrap="square">
            <a:spAutoFit/>
          </a:bodyPr>
          <a:lstStyle/>
          <a:p>
            <a:r>
              <a:rPr lang="en-US" sz="2400" dirty="0">
                <a:cs typeface="+mj-cs"/>
              </a:rPr>
              <a:t>We make an analyses on design builder program to study this factor:</a:t>
            </a:r>
            <a:endParaRPr lang="ar-JO" sz="2400" dirty="0">
              <a:cs typeface="+mj-cs"/>
            </a:endParaRPr>
          </a:p>
          <a:p>
            <a:endParaRPr lang="ar-JO" sz="2400" dirty="0">
              <a:cs typeface="+mj-cs"/>
            </a:endParaRPr>
          </a:p>
        </p:txBody>
      </p:sp>
      <p:pic>
        <p:nvPicPr>
          <p:cNvPr id="6" name="Picture 5"/>
          <p:cNvPicPr/>
          <p:nvPr/>
        </p:nvPicPr>
        <p:blipFill>
          <a:blip r:embed="rId8">
            <a:extLst>
              <a:ext uri="{28A0092B-C50C-407E-A947-70E740481C1C}">
                <a14:useLocalDpi xmlns:a14="http://schemas.microsoft.com/office/drawing/2010/main" val="0"/>
              </a:ext>
            </a:extLst>
          </a:blip>
          <a:stretch>
            <a:fillRect/>
          </a:stretch>
        </p:blipFill>
        <p:spPr>
          <a:xfrm>
            <a:off x="6871855" y="3917639"/>
            <a:ext cx="3618865" cy="2552700"/>
          </a:xfrm>
          <a:prstGeom prst="rect">
            <a:avLst/>
          </a:prstGeom>
          <a:ln>
            <a:solidFill>
              <a:schemeClr val="bg1">
                <a:lumMod val="50000"/>
              </a:schemeClr>
            </a:solidFill>
          </a:ln>
        </p:spPr>
      </p:pic>
      <p:pic>
        <p:nvPicPr>
          <p:cNvPr id="7" name="Picture 6"/>
          <p:cNvPicPr/>
          <p:nvPr/>
        </p:nvPicPr>
        <p:blipFill>
          <a:blip r:embed="rId9">
            <a:extLst>
              <a:ext uri="{28A0092B-C50C-407E-A947-70E740481C1C}">
                <a14:useLocalDpi xmlns:a14="http://schemas.microsoft.com/office/drawing/2010/main" val="0"/>
              </a:ext>
            </a:extLst>
          </a:blip>
          <a:stretch>
            <a:fillRect/>
          </a:stretch>
        </p:blipFill>
        <p:spPr>
          <a:xfrm>
            <a:off x="803563" y="3917640"/>
            <a:ext cx="3642939" cy="2672678"/>
          </a:xfrm>
          <a:prstGeom prst="rect">
            <a:avLst/>
          </a:prstGeom>
          <a:ln>
            <a:solidFill>
              <a:schemeClr val="bg1">
                <a:lumMod val="50000"/>
              </a:schemeClr>
            </a:solidFill>
          </a:ln>
        </p:spPr>
      </p:pic>
      <p:sp>
        <p:nvSpPr>
          <p:cNvPr id="8" name="Rounded Rectangle 7"/>
          <p:cNvSpPr/>
          <p:nvPr/>
        </p:nvSpPr>
        <p:spPr>
          <a:xfrm>
            <a:off x="11423479" y="6329904"/>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19</a:t>
            </a:r>
          </a:p>
        </p:txBody>
      </p:sp>
    </p:spTree>
    <p:extLst>
      <p:ext uri="{BB962C8B-B14F-4D97-AF65-F5344CB8AC3E}">
        <p14:creationId xmlns:p14="http://schemas.microsoft.com/office/powerpoint/2010/main" val="1170637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Rounded Rectangle 5"/>
          <p:cNvSpPr/>
          <p:nvPr/>
        </p:nvSpPr>
        <p:spPr>
          <a:xfrm>
            <a:off x="7328263" y="6544491"/>
            <a:ext cx="378822" cy="313508"/>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2</a:t>
            </a:r>
          </a:p>
        </p:txBody>
      </p:sp>
    </p:spTree>
    <p:extLst>
      <p:ext uri="{BB962C8B-B14F-4D97-AF65-F5344CB8AC3E}">
        <p14:creationId xmlns:p14="http://schemas.microsoft.com/office/powerpoint/2010/main" val="1972435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245788" cy="7064542"/>
          </a:xfrm>
          <a:prstGeom prst="rect">
            <a:avLst/>
          </a:prstGeom>
        </p:spPr>
      </p:pic>
      <p:sp>
        <p:nvSpPr>
          <p:cNvPr id="3" name="Rectangle 2"/>
          <p:cNvSpPr/>
          <p:nvPr/>
        </p:nvSpPr>
        <p:spPr>
          <a:xfrm>
            <a:off x="193962" y="710531"/>
            <a:ext cx="11402291" cy="830997"/>
          </a:xfrm>
          <a:prstGeom prst="rect">
            <a:avLst/>
          </a:prstGeom>
        </p:spPr>
        <p:txBody>
          <a:bodyPr wrap="square">
            <a:spAutoFit/>
          </a:bodyPr>
          <a:lstStyle/>
          <a:p>
            <a:r>
              <a:rPr lang="en-US" sz="2400" dirty="0">
                <a:cs typeface="+mj-cs"/>
              </a:rPr>
              <a:t>The orientation of our building is inclined by 25 degree from the north as shown in the figure below </a:t>
            </a:r>
            <a:r>
              <a:rPr lang="ar-JO" sz="2400" dirty="0">
                <a:cs typeface="+mj-cs"/>
              </a:rPr>
              <a:t>:</a:t>
            </a:r>
            <a:r>
              <a:rPr lang="en-US" sz="2000" dirty="0">
                <a:cs typeface="+mj-cs"/>
              </a:rPr>
              <a:t> </a:t>
            </a:r>
            <a:endParaRPr lang="ar-JO" sz="2000" dirty="0">
              <a:cs typeface="+mj-cs"/>
            </a:endParaRPr>
          </a:p>
        </p:txBody>
      </p:sp>
      <p:sp>
        <p:nvSpPr>
          <p:cNvPr id="4" name="Rectangle 3"/>
          <p:cNvSpPr/>
          <p:nvPr/>
        </p:nvSpPr>
        <p:spPr>
          <a:xfrm>
            <a:off x="193962" y="187311"/>
            <a:ext cx="1952971" cy="523220"/>
          </a:xfrm>
          <a:prstGeom prst="rect">
            <a:avLst/>
          </a:prstGeom>
        </p:spPr>
        <p:txBody>
          <a:bodyPr wrap="none">
            <a:spAutoFit/>
          </a:bodyPr>
          <a:lstStyle/>
          <a:p>
            <a:r>
              <a:rPr lang="en-US" sz="2800" dirty="0">
                <a:solidFill>
                  <a:schemeClr val="accent1">
                    <a:lumMod val="50000"/>
                  </a:schemeClr>
                </a:solidFill>
                <a:latin typeface="Times New Roman" panose="02020603050405020304" pitchFamily="18" charset="0"/>
                <a:cs typeface="Times New Roman" panose="02020603050405020304" pitchFamily="18" charset="0"/>
              </a:rPr>
              <a:t>Orientation:</a:t>
            </a:r>
          </a:p>
        </p:txBody>
      </p:sp>
      <p:pic>
        <p:nvPicPr>
          <p:cNvPr id="6" name="Picture 5"/>
          <p:cNvPicPr/>
          <p:nvPr/>
        </p:nvPicPr>
        <p:blipFill>
          <a:blip r:embed="rId3"/>
          <a:stretch>
            <a:fillRect/>
          </a:stretch>
        </p:blipFill>
        <p:spPr>
          <a:xfrm>
            <a:off x="2448356" y="1884915"/>
            <a:ext cx="6893502" cy="4377340"/>
          </a:xfrm>
          <a:prstGeom prst="rect">
            <a:avLst/>
          </a:prstGeom>
          <a:ln>
            <a:solidFill>
              <a:schemeClr val="bg1">
                <a:lumMod val="50000"/>
              </a:schemeClr>
            </a:solidFill>
          </a:ln>
        </p:spPr>
      </p:pic>
      <p:sp>
        <p:nvSpPr>
          <p:cNvPr id="7" name="Rectangle 6"/>
          <p:cNvSpPr/>
          <p:nvPr/>
        </p:nvSpPr>
        <p:spPr>
          <a:xfrm>
            <a:off x="5886648" y="3244334"/>
            <a:ext cx="418704" cy="369332"/>
          </a:xfrm>
          <a:prstGeom prst="rect">
            <a:avLst/>
          </a:prstGeom>
        </p:spPr>
        <p:txBody>
          <a:bodyPr wrap="none">
            <a:spAutoFit/>
          </a:bodyPr>
          <a:lstStyle/>
          <a:p>
            <a:r>
              <a:rPr lang="en-US" dirty="0"/>
              <a:t>19</a:t>
            </a:r>
          </a:p>
        </p:txBody>
      </p:sp>
      <p:sp>
        <p:nvSpPr>
          <p:cNvPr id="8" name="Rounded Rectangle 7"/>
          <p:cNvSpPr/>
          <p:nvPr/>
        </p:nvSpPr>
        <p:spPr>
          <a:xfrm>
            <a:off x="11423479" y="6329904"/>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20</a:t>
            </a:r>
          </a:p>
        </p:txBody>
      </p:sp>
    </p:spTree>
    <p:extLst>
      <p:ext uri="{BB962C8B-B14F-4D97-AF65-F5344CB8AC3E}">
        <p14:creationId xmlns:p14="http://schemas.microsoft.com/office/powerpoint/2010/main" val="1450623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245788" cy="7064542"/>
          </a:xfrm>
          <a:prstGeom prst="rect">
            <a:avLst/>
          </a:prstGeom>
        </p:spPr>
      </p:pic>
      <p:sp>
        <p:nvSpPr>
          <p:cNvPr id="3" name="Rectangle 2"/>
          <p:cNvSpPr/>
          <p:nvPr/>
        </p:nvSpPr>
        <p:spPr>
          <a:xfrm>
            <a:off x="196923" y="113207"/>
            <a:ext cx="2783134" cy="523220"/>
          </a:xfrm>
          <a:prstGeom prst="rect">
            <a:avLst/>
          </a:prstGeom>
        </p:spPr>
        <p:txBody>
          <a:bodyPr wrap="none">
            <a:spAutoFit/>
          </a:bodyPr>
          <a:lstStyle/>
          <a:p>
            <a:r>
              <a:rPr lang="en-US" sz="2800" dirty="0">
                <a:solidFill>
                  <a:schemeClr val="accent1">
                    <a:lumMod val="50000"/>
                  </a:schemeClr>
                </a:solidFill>
                <a:latin typeface="Times New Roman" panose="02020603050405020304" pitchFamily="18" charset="0"/>
                <a:cs typeface="Times New Roman" panose="02020603050405020304" pitchFamily="18" charset="0"/>
              </a:rPr>
              <a:t>Daylight analysis:</a:t>
            </a:r>
          </a:p>
        </p:txBody>
      </p:sp>
      <p:sp>
        <p:nvSpPr>
          <p:cNvPr id="4" name="Rectangle 3"/>
          <p:cNvSpPr/>
          <p:nvPr/>
        </p:nvSpPr>
        <p:spPr>
          <a:xfrm>
            <a:off x="196923" y="582832"/>
            <a:ext cx="8127546" cy="461665"/>
          </a:xfrm>
          <a:prstGeom prst="rect">
            <a:avLst/>
          </a:prstGeom>
        </p:spPr>
        <p:txBody>
          <a:bodyPr wrap="none">
            <a:spAutoFit/>
          </a:bodyPr>
          <a:lstStyle/>
          <a:p>
            <a:r>
              <a:rPr lang="en-US" sz="2400" dirty="0">
                <a:latin typeface="Times New Roman" panose="02020603050405020304" pitchFamily="18" charset="0"/>
                <a:cs typeface="Times New Roman" panose="02020603050405020304" pitchFamily="18" charset="0"/>
              </a:rPr>
              <a:t>Daylight analysis for our building using design builder program:</a:t>
            </a:r>
          </a:p>
        </p:txBody>
      </p:sp>
      <p:pic>
        <p:nvPicPr>
          <p:cNvPr id="5" name="Picture 4"/>
          <p:cNvPicPr/>
          <p:nvPr/>
        </p:nvPicPr>
        <p:blipFill>
          <a:blip r:embed="rId3"/>
          <a:stretch>
            <a:fillRect/>
          </a:stretch>
        </p:blipFill>
        <p:spPr>
          <a:xfrm>
            <a:off x="624284" y="1101101"/>
            <a:ext cx="4404915" cy="4862339"/>
          </a:xfrm>
          <a:prstGeom prst="rect">
            <a:avLst/>
          </a:prstGeom>
          <a:ln>
            <a:solidFill>
              <a:schemeClr val="accent1"/>
            </a:solidFill>
          </a:ln>
        </p:spPr>
      </p:pic>
      <p:pic>
        <p:nvPicPr>
          <p:cNvPr id="6" name="Picture 5"/>
          <p:cNvPicPr/>
          <p:nvPr/>
        </p:nvPicPr>
        <p:blipFill>
          <a:blip r:embed="rId4">
            <a:extLst>
              <a:ext uri="{28A0092B-C50C-407E-A947-70E740481C1C}">
                <a14:useLocalDpi xmlns:a14="http://schemas.microsoft.com/office/drawing/2010/main" val="0"/>
              </a:ext>
            </a:extLst>
          </a:blip>
          <a:stretch>
            <a:fillRect/>
          </a:stretch>
        </p:blipFill>
        <p:spPr>
          <a:xfrm>
            <a:off x="5805882" y="1099017"/>
            <a:ext cx="4172348" cy="4855109"/>
          </a:xfrm>
          <a:prstGeom prst="rect">
            <a:avLst/>
          </a:prstGeom>
          <a:ln>
            <a:solidFill>
              <a:schemeClr val="accent1"/>
            </a:solidFill>
          </a:ln>
        </p:spPr>
      </p:pic>
      <p:sp>
        <p:nvSpPr>
          <p:cNvPr id="7" name="Rounded Rectangle 6"/>
          <p:cNvSpPr/>
          <p:nvPr/>
        </p:nvSpPr>
        <p:spPr>
          <a:xfrm>
            <a:off x="11423479" y="6329904"/>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21</a:t>
            </a:r>
          </a:p>
        </p:txBody>
      </p:sp>
      <p:sp>
        <p:nvSpPr>
          <p:cNvPr id="8" name="Rectangle 7"/>
          <p:cNvSpPr/>
          <p:nvPr/>
        </p:nvSpPr>
        <p:spPr>
          <a:xfrm>
            <a:off x="1791040" y="5990771"/>
            <a:ext cx="2071401" cy="523220"/>
          </a:xfrm>
          <a:prstGeom prst="rect">
            <a:avLst/>
          </a:prstGeom>
        </p:spPr>
        <p:txBody>
          <a:bodyPr wrap="none">
            <a:spAutoFit/>
          </a:bodyPr>
          <a:lstStyle/>
          <a:p>
            <a:r>
              <a:rPr lang="en-US" sz="2800" dirty="0">
                <a:latin typeface="Times New Roman" panose="02020603050405020304" pitchFamily="18" charset="0"/>
                <a:cs typeface="Times New Roman" panose="02020603050405020304" pitchFamily="18" charset="0"/>
              </a:rPr>
              <a:t>Ground floor</a:t>
            </a:r>
          </a:p>
        </p:txBody>
      </p:sp>
      <p:sp>
        <p:nvSpPr>
          <p:cNvPr id="9" name="Rectangle 8"/>
          <p:cNvSpPr/>
          <p:nvPr/>
        </p:nvSpPr>
        <p:spPr>
          <a:xfrm>
            <a:off x="7206767" y="6008646"/>
            <a:ext cx="1694695" cy="523220"/>
          </a:xfrm>
          <a:prstGeom prst="rect">
            <a:avLst/>
          </a:prstGeom>
        </p:spPr>
        <p:txBody>
          <a:bodyPr wrap="none">
            <a:spAutoFit/>
          </a:bodyPr>
          <a:lstStyle/>
          <a:p>
            <a:r>
              <a:rPr lang="en-US" sz="2800" dirty="0">
                <a:latin typeface="Times New Roman" panose="02020603050405020304" pitchFamily="18" charset="0"/>
                <a:cs typeface="Times New Roman" panose="02020603050405020304" pitchFamily="18" charset="0"/>
              </a:rPr>
              <a:t>First floor</a:t>
            </a:r>
            <a:endParaRPr lang="en-US" dirty="0"/>
          </a:p>
        </p:txBody>
      </p:sp>
      <p:pic>
        <p:nvPicPr>
          <p:cNvPr id="1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99182" y="1843242"/>
            <a:ext cx="1349375" cy="2136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8807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245788" cy="7064542"/>
          </a:xfrm>
          <a:prstGeom prst="rect">
            <a:avLst/>
          </a:prstGeom>
        </p:spPr>
      </p:pic>
      <p:pic>
        <p:nvPicPr>
          <p:cNvPr id="3" name="Picture 2"/>
          <p:cNvPicPr/>
          <p:nvPr/>
        </p:nvPicPr>
        <p:blipFill>
          <a:blip r:embed="rId3">
            <a:extLst>
              <a:ext uri="{28A0092B-C50C-407E-A947-70E740481C1C}">
                <a14:useLocalDpi xmlns:a14="http://schemas.microsoft.com/office/drawing/2010/main" val="0"/>
              </a:ext>
            </a:extLst>
          </a:blip>
          <a:stretch>
            <a:fillRect/>
          </a:stretch>
        </p:blipFill>
        <p:spPr>
          <a:xfrm>
            <a:off x="175455" y="140887"/>
            <a:ext cx="4271854" cy="4140167"/>
          </a:xfrm>
          <a:prstGeom prst="rect">
            <a:avLst/>
          </a:prstGeom>
          <a:ln>
            <a:solidFill>
              <a:schemeClr val="accent1"/>
            </a:solidFill>
          </a:ln>
        </p:spPr>
      </p:pic>
      <p:pic>
        <p:nvPicPr>
          <p:cNvPr id="4" name="Picture 3"/>
          <p:cNvPicPr/>
          <p:nvPr/>
        </p:nvPicPr>
        <p:blipFill>
          <a:blip r:embed="rId4">
            <a:extLst>
              <a:ext uri="{28A0092B-C50C-407E-A947-70E740481C1C}">
                <a14:useLocalDpi xmlns:a14="http://schemas.microsoft.com/office/drawing/2010/main" val="0"/>
              </a:ext>
            </a:extLst>
          </a:blip>
          <a:stretch>
            <a:fillRect/>
          </a:stretch>
        </p:blipFill>
        <p:spPr>
          <a:xfrm>
            <a:off x="5296985" y="140887"/>
            <a:ext cx="3985560" cy="4140167"/>
          </a:xfrm>
          <a:prstGeom prst="rect">
            <a:avLst/>
          </a:prstGeom>
          <a:ln>
            <a:solidFill>
              <a:schemeClr val="accent1"/>
            </a:solidFill>
          </a:ln>
        </p:spPr>
      </p:pic>
      <p:pic>
        <p:nvPicPr>
          <p:cNvPr id="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78291" y="930401"/>
            <a:ext cx="1603305" cy="281032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75455" y="4748820"/>
            <a:ext cx="11887200" cy="646331"/>
          </a:xfrm>
          <a:prstGeom prst="rect">
            <a:avLst/>
          </a:prstGeom>
        </p:spPr>
        <p:txBody>
          <a:bodyPr wrap="square">
            <a:spAutoFit/>
          </a:bodyPr>
          <a:lstStyle/>
          <a:p>
            <a:pPr lvl="0" eaLnBrk="0" fontAlgn="base" hangingPunct="0">
              <a:spcBef>
                <a:spcPct val="0"/>
              </a:spcBef>
              <a:spcAft>
                <a:spcPct val="0"/>
              </a:spcAft>
            </a:pPr>
            <a:r>
              <a:rPr lang="en-US" altLang="en-US" dirty="0">
                <a:latin typeface="Times New Roman" panose="02020603050405020304" pitchFamily="18" charset="0"/>
                <a:ea typeface="Calibri" panose="020F0502020204030204" pitchFamily="34" charset="0"/>
                <a:cs typeface="Times New Roman" panose="02020603050405020304" pitchFamily="18" charset="0"/>
              </a:rPr>
              <a:t>We found that the daylight factor is in some region we need to artificial lighting but in the region close to the windows the lighting is in the range from 2.5 to 4 %</a:t>
            </a:r>
            <a:endParaRPr lang="en-US" altLang="en-US" sz="1600" dirty="0"/>
          </a:p>
        </p:txBody>
      </p:sp>
      <p:sp>
        <p:nvSpPr>
          <p:cNvPr id="7" name="Rectangle 6"/>
          <p:cNvSpPr/>
          <p:nvPr/>
        </p:nvSpPr>
        <p:spPr>
          <a:xfrm>
            <a:off x="1422209" y="4261185"/>
            <a:ext cx="2029723" cy="523220"/>
          </a:xfrm>
          <a:prstGeom prst="rect">
            <a:avLst/>
          </a:prstGeom>
        </p:spPr>
        <p:txBody>
          <a:bodyPr wrap="none">
            <a:spAutoFit/>
          </a:bodyPr>
          <a:lstStyle/>
          <a:p>
            <a:r>
              <a:rPr lang="en-US" sz="2800" dirty="0">
                <a:latin typeface="Times New Roman" panose="02020603050405020304" pitchFamily="18" charset="0"/>
                <a:cs typeface="Times New Roman" panose="02020603050405020304" pitchFamily="18" charset="0"/>
              </a:rPr>
              <a:t>Second floor</a:t>
            </a:r>
          </a:p>
        </p:txBody>
      </p:sp>
      <p:sp>
        <p:nvSpPr>
          <p:cNvPr id="8" name="Rectangle 7"/>
          <p:cNvSpPr/>
          <p:nvPr/>
        </p:nvSpPr>
        <p:spPr>
          <a:xfrm>
            <a:off x="6705991" y="4313127"/>
            <a:ext cx="1771639" cy="523220"/>
          </a:xfrm>
          <a:prstGeom prst="rect">
            <a:avLst/>
          </a:prstGeom>
        </p:spPr>
        <p:txBody>
          <a:bodyPr wrap="none">
            <a:spAutoFit/>
          </a:bodyPr>
          <a:lstStyle/>
          <a:p>
            <a:r>
              <a:rPr lang="en-US" sz="2800" dirty="0">
                <a:latin typeface="Times New Roman" panose="02020603050405020304" pitchFamily="18" charset="0"/>
                <a:cs typeface="Times New Roman" panose="02020603050405020304" pitchFamily="18" charset="0"/>
              </a:rPr>
              <a:t>Third floor</a:t>
            </a:r>
          </a:p>
        </p:txBody>
      </p:sp>
      <p:pic>
        <p:nvPicPr>
          <p:cNvPr id="9" name="Picture 4"/>
          <p:cNvPicPr>
            <a:picLocks noChangeAspect="1" noChangeArrowheads="1"/>
          </p:cNvPicPr>
          <p:nvPr/>
        </p:nvPicPr>
        <p:blipFill>
          <a:blip r:embed="rId6">
            <a:extLst>
              <a:ext uri="{BEBA8EAE-BF5A-486C-A8C5-ECC9F3942E4B}">
                <a14:imgProps xmlns:a14="http://schemas.microsoft.com/office/drawing/2010/main">
                  <a14:imgLayer r:embed="rId7">
                    <a14:imgEffect>
                      <a14:colorTemperature colorTemp="5900"/>
                    </a14:imgEffect>
                  </a14:imgLayer>
                </a14:imgProps>
              </a:ext>
              <a:ext uri="{28A0092B-C50C-407E-A947-70E740481C1C}">
                <a14:useLocalDpi xmlns:a14="http://schemas.microsoft.com/office/drawing/2010/main" val="0"/>
              </a:ext>
            </a:extLst>
          </a:blip>
          <a:srcRect/>
          <a:stretch>
            <a:fillRect/>
          </a:stretch>
        </p:blipFill>
        <p:spPr bwMode="auto">
          <a:xfrm>
            <a:off x="3269673" y="5421489"/>
            <a:ext cx="5070763" cy="1323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ounded Rectangle 9"/>
          <p:cNvSpPr/>
          <p:nvPr/>
        </p:nvSpPr>
        <p:spPr>
          <a:xfrm>
            <a:off x="11423479" y="6329904"/>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22</a:t>
            </a:r>
          </a:p>
        </p:txBody>
      </p:sp>
    </p:spTree>
    <p:extLst>
      <p:ext uri="{BB962C8B-B14F-4D97-AF65-F5344CB8AC3E}">
        <p14:creationId xmlns:p14="http://schemas.microsoft.com/office/powerpoint/2010/main" val="4239803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05" y="196334"/>
            <a:ext cx="2832828" cy="523220"/>
          </a:xfrm>
          <a:prstGeom prst="rect">
            <a:avLst/>
          </a:prstGeom>
        </p:spPr>
        <p:txBody>
          <a:bodyPr wrap="none">
            <a:spAutoFit/>
          </a:bodyPr>
          <a:lstStyle/>
          <a:p>
            <a:pPr algn="ctr"/>
            <a:r>
              <a:rPr lang="en-US" sz="2800">
                <a:solidFill>
                  <a:schemeClr val="accent1">
                    <a:lumMod val="50000"/>
                  </a:schemeClr>
                </a:solidFill>
                <a:latin typeface="Times New Roman" pitchFamily="18" charset="0"/>
                <a:cs typeface="Times New Roman" pitchFamily="18" charset="0"/>
              </a:rPr>
              <a:t>Thermal analysis :</a:t>
            </a:r>
            <a:endParaRPr lang="en-US" sz="2800" dirty="0">
              <a:solidFill>
                <a:schemeClr val="accent1">
                  <a:lumMod val="50000"/>
                </a:schemeClr>
              </a:solidFill>
              <a:latin typeface="Times New Roman" pitchFamily="18" charset="0"/>
              <a:cs typeface="Times New Roman" pitchFamily="18" charset="0"/>
            </a:endParaRPr>
          </a:p>
        </p:txBody>
      </p:sp>
      <p:sp>
        <p:nvSpPr>
          <p:cNvPr id="3" name="Rectangle 2"/>
          <p:cNvSpPr/>
          <p:nvPr/>
        </p:nvSpPr>
        <p:spPr>
          <a:xfrm>
            <a:off x="102856" y="705497"/>
            <a:ext cx="1691489" cy="400110"/>
          </a:xfrm>
          <a:prstGeom prst="rect">
            <a:avLst/>
          </a:prstGeom>
        </p:spPr>
        <p:txBody>
          <a:bodyPr wrap="none">
            <a:spAutoFit/>
          </a:bodyPr>
          <a:lstStyle/>
          <a:p>
            <a:r>
              <a:rPr lang="en-US" sz="2000" dirty="0">
                <a:latin typeface="Times New Roman" panose="02020603050405020304" pitchFamily="18" charset="0"/>
                <a:cs typeface="Times New Roman" panose="02020603050405020304" pitchFamily="18" charset="0"/>
              </a:rPr>
              <a:t>External wall :</a:t>
            </a:r>
          </a:p>
        </p:txBody>
      </p:sp>
      <p:pic>
        <p:nvPicPr>
          <p:cNvPr id="4" name="Picture 3"/>
          <p:cNvPicPr/>
          <p:nvPr/>
        </p:nvPicPr>
        <p:blipFill>
          <a:blip r:embed="rId2"/>
          <a:stretch>
            <a:fillRect/>
          </a:stretch>
        </p:blipFill>
        <p:spPr>
          <a:xfrm>
            <a:off x="235488" y="1573428"/>
            <a:ext cx="2607945" cy="2803726"/>
          </a:xfrm>
          <a:prstGeom prst="rect">
            <a:avLst/>
          </a:prstGeom>
          <a:ln>
            <a:solidFill>
              <a:schemeClr val="tx1"/>
            </a:solidFill>
          </a:ln>
        </p:spPr>
      </p:pic>
      <p:sp>
        <p:nvSpPr>
          <p:cNvPr id="5" name="Rectangle 4"/>
          <p:cNvSpPr/>
          <p:nvPr/>
        </p:nvSpPr>
        <p:spPr>
          <a:xfrm>
            <a:off x="88600" y="1088886"/>
            <a:ext cx="3081293" cy="4001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black"/>
                </a:solidFill>
                <a:effectLst/>
                <a:uLnTx/>
                <a:uFillTx/>
                <a:latin typeface="Times New Roman" pitchFamily="18" charset="0"/>
                <a:cs typeface="Times New Roman" pitchFamily="18" charset="0"/>
              </a:rPr>
              <a:t>U-value = 0.291 (W/m</a:t>
            </a:r>
            <a:r>
              <a:rPr lang="ar-SA" sz="2000" kern="0" dirty="0">
                <a:solidFill>
                  <a:prstClr val="black"/>
                </a:solidFill>
                <a:latin typeface="Times New Roman" pitchFamily="18" charset="0"/>
                <a:cs typeface="Times New Roman" pitchFamily="18" charset="0"/>
              </a:rPr>
              <a:t>²</a:t>
            </a:r>
            <a:r>
              <a:rPr kumimoji="0" lang="en-US" sz="2000" b="0" i="0" u="none" strike="noStrike" kern="0" cap="none" spc="0" normalizeH="0" baseline="0" noProof="0" dirty="0">
                <a:ln>
                  <a:noFill/>
                </a:ln>
                <a:solidFill>
                  <a:prstClr val="black"/>
                </a:solidFill>
                <a:effectLst/>
                <a:uLnTx/>
                <a:uFillTx/>
                <a:latin typeface="Times New Roman" pitchFamily="18" charset="0"/>
                <a:cs typeface="Times New Roman" pitchFamily="18" charset="0"/>
              </a:rPr>
              <a:t>-K)</a:t>
            </a:r>
            <a:r>
              <a:rPr kumimoji="0" lang="ar-JO" sz="2000" b="0" i="0" u="none" strike="noStrike" kern="0" cap="none" spc="0" normalizeH="0" baseline="0" noProof="0" dirty="0">
                <a:ln>
                  <a:noFill/>
                </a:ln>
                <a:solidFill>
                  <a:prstClr val="black"/>
                </a:solidFill>
                <a:effectLst/>
                <a:uLnTx/>
                <a:uFillTx/>
                <a:latin typeface="Times New Roman" pitchFamily="18" charset="0"/>
                <a:cs typeface="Times New Roman" pitchFamily="18" charset="0"/>
              </a:rPr>
              <a:t> </a:t>
            </a:r>
            <a:endParaRPr kumimoji="0" lang="en-US" sz="1800" b="0" i="0" u="none" strike="noStrike" kern="0" cap="none" spc="0" normalizeH="0" baseline="0" noProof="0" dirty="0">
              <a:ln>
                <a:noFill/>
              </a:ln>
              <a:solidFill>
                <a:sysClr val="windowText" lastClr="000000"/>
              </a:solidFill>
              <a:effectLst/>
              <a:uLnTx/>
              <a:uFillTx/>
            </a:endParaRPr>
          </a:p>
        </p:txBody>
      </p:sp>
      <p:sp>
        <p:nvSpPr>
          <p:cNvPr id="6" name="Rectangle 5"/>
          <p:cNvSpPr/>
          <p:nvPr/>
        </p:nvSpPr>
        <p:spPr>
          <a:xfrm>
            <a:off x="3134455" y="750332"/>
            <a:ext cx="1548822" cy="400110"/>
          </a:xfrm>
          <a:prstGeom prst="rect">
            <a:avLst/>
          </a:prstGeom>
        </p:spPr>
        <p:txBody>
          <a:bodyPr wrap="none">
            <a:spAutoFit/>
          </a:bodyPr>
          <a:lstStyle/>
          <a:p>
            <a:r>
              <a:rPr lang="en-US" sz="2000" dirty="0">
                <a:latin typeface="Times New Roman" panose="02020603050405020304" pitchFamily="18" charset="0"/>
                <a:cs typeface="Times New Roman" panose="02020603050405020304" pitchFamily="18" charset="0"/>
              </a:rPr>
              <a:t>Internal wall:</a:t>
            </a:r>
            <a:endParaRPr lang="ar-JO" sz="2000" dirty="0">
              <a:latin typeface="Times New Roman" panose="02020603050405020304" pitchFamily="18" charset="0"/>
              <a:cs typeface="Times New Roman" panose="02020603050405020304" pitchFamily="18" charset="0"/>
            </a:endParaRPr>
          </a:p>
        </p:txBody>
      </p:sp>
      <p:sp>
        <p:nvSpPr>
          <p:cNvPr id="7" name="Rectangle 6"/>
          <p:cNvSpPr/>
          <p:nvPr/>
        </p:nvSpPr>
        <p:spPr>
          <a:xfrm>
            <a:off x="3088828" y="1119664"/>
            <a:ext cx="2888932" cy="400110"/>
          </a:xfrm>
          <a:prstGeom prst="rect">
            <a:avLst/>
          </a:prstGeom>
        </p:spPr>
        <p:txBody>
          <a:bodyPr wrap="none">
            <a:spAutoFit/>
          </a:bodyPr>
          <a:lstStyle/>
          <a:p>
            <a:r>
              <a:rPr lang="en-US" sz="2000" dirty="0">
                <a:latin typeface="Times New Roman" pitchFamily="18" charset="0"/>
                <a:cs typeface="Times New Roman" pitchFamily="18" charset="0"/>
              </a:rPr>
              <a:t>U-value =1</a:t>
            </a:r>
            <a:r>
              <a:rPr lang="ar-JO" sz="2000" dirty="0">
                <a:latin typeface="Times New Roman" pitchFamily="18" charset="0"/>
                <a:cs typeface="Times New Roman" pitchFamily="18" charset="0"/>
              </a:rPr>
              <a:t>.</a:t>
            </a:r>
            <a:r>
              <a:rPr lang="en-US" sz="2000" dirty="0">
                <a:latin typeface="Times New Roman" pitchFamily="18" charset="0"/>
                <a:cs typeface="Times New Roman" pitchFamily="18" charset="0"/>
              </a:rPr>
              <a:t>054(W/m²-K)</a:t>
            </a:r>
            <a:endParaRPr lang="en-US" sz="2000" dirty="0"/>
          </a:p>
        </p:txBody>
      </p:sp>
      <p:pic>
        <p:nvPicPr>
          <p:cNvPr id="8" name="Picture 7"/>
          <p:cNvPicPr/>
          <p:nvPr/>
        </p:nvPicPr>
        <p:blipFill>
          <a:blip r:embed="rId3"/>
          <a:stretch>
            <a:fillRect/>
          </a:stretch>
        </p:blipFill>
        <p:spPr>
          <a:xfrm>
            <a:off x="3134455" y="1546601"/>
            <a:ext cx="2734151" cy="2830553"/>
          </a:xfrm>
          <a:prstGeom prst="rect">
            <a:avLst/>
          </a:prstGeom>
          <a:ln>
            <a:solidFill>
              <a:schemeClr val="tx1"/>
            </a:solidFill>
          </a:ln>
        </p:spPr>
      </p:pic>
      <p:sp>
        <p:nvSpPr>
          <p:cNvPr id="9" name="Rectangle 8"/>
          <p:cNvSpPr/>
          <p:nvPr/>
        </p:nvSpPr>
        <p:spPr>
          <a:xfrm>
            <a:off x="6023387" y="735595"/>
            <a:ext cx="3089820" cy="400110"/>
          </a:xfrm>
          <a:prstGeom prst="rect">
            <a:avLst/>
          </a:prstGeom>
        </p:spPr>
        <p:txBody>
          <a:bodyPr wrap="none">
            <a:spAutoFit/>
          </a:bodyPr>
          <a:lstStyle/>
          <a:p>
            <a:r>
              <a:rPr lang="ar-JO" dirty="0"/>
              <a:t> </a:t>
            </a:r>
            <a:r>
              <a:rPr lang="en-US" sz="2000" dirty="0">
                <a:latin typeface="Times New Roman" panose="02020603050405020304" pitchFamily="18" charset="0"/>
                <a:cs typeface="Times New Roman" panose="02020603050405020304" pitchFamily="18" charset="0"/>
              </a:rPr>
              <a:t>Ground floor construction:</a:t>
            </a:r>
            <a:r>
              <a:rPr lang="ar-JO" sz="2000" dirty="0">
                <a:cs typeface="+mj-cs"/>
              </a:rPr>
              <a:t> </a:t>
            </a:r>
            <a:endParaRPr lang="en-US" sz="2000" dirty="0">
              <a:cs typeface="+mj-cs"/>
            </a:endParaRPr>
          </a:p>
        </p:txBody>
      </p:sp>
      <p:sp>
        <p:nvSpPr>
          <p:cNvPr id="10" name="Rectangle 9"/>
          <p:cNvSpPr/>
          <p:nvPr/>
        </p:nvSpPr>
        <p:spPr>
          <a:xfrm>
            <a:off x="6087700" y="1108024"/>
            <a:ext cx="6096000" cy="400110"/>
          </a:xfrm>
          <a:prstGeom prst="rect">
            <a:avLst/>
          </a:prstGeom>
        </p:spPr>
        <p:txBody>
          <a:bodyPr>
            <a:spAutoFit/>
          </a:bodyPr>
          <a:lstStyle/>
          <a:p>
            <a:r>
              <a:rPr lang="en-US" sz="2000" dirty="0">
                <a:latin typeface="Times New Roman" pitchFamily="18" charset="0"/>
                <a:cs typeface="Times New Roman" pitchFamily="18" charset="0"/>
              </a:rPr>
              <a:t>U-value = 0</a:t>
            </a:r>
            <a:r>
              <a:rPr lang="ar-JO" sz="2000" dirty="0">
                <a:latin typeface="Times New Roman" pitchFamily="18" charset="0"/>
                <a:cs typeface="Times New Roman" pitchFamily="18" charset="0"/>
              </a:rPr>
              <a:t>.</a:t>
            </a:r>
            <a:r>
              <a:rPr lang="en-US" sz="2000" dirty="0">
                <a:latin typeface="Times New Roman" pitchFamily="18" charset="0"/>
                <a:cs typeface="Times New Roman" pitchFamily="18" charset="0"/>
              </a:rPr>
              <a:t>254(W/m²-K</a:t>
            </a:r>
            <a:r>
              <a:rPr lang="en-US" dirty="0">
                <a:latin typeface="Times New Roman" pitchFamily="18" charset="0"/>
                <a:cs typeface="Times New Roman" pitchFamily="18" charset="0"/>
              </a:rPr>
              <a:t>)</a:t>
            </a:r>
            <a:endParaRPr lang="en-US" dirty="0"/>
          </a:p>
        </p:txBody>
      </p:sp>
      <p:pic>
        <p:nvPicPr>
          <p:cNvPr id="11" name="Picture 10"/>
          <p:cNvPicPr/>
          <p:nvPr/>
        </p:nvPicPr>
        <p:blipFill>
          <a:blip r:embed="rId4"/>
          <a:stretch>
            <a:fillRect/>
          </a:stretch>
        </p:blipFill>
        <p:spPr>
          <a:xfrm>
            <a:off x="6159628" y="1519774"/>
            <a:ext cx="2662555" cy="2869020"/>
          </a:xfrm>
          <a:prstGeom prst="rect">
            <a:avLst/>
          </a:prstGeom>
          <a:ln>
            <a:solidFill>
              <a:schemeClr val="tx1"/>
            </a:solidFill>
          </a:ln>
        </p:spPr>
      </p:pic>
      <p:sp>
        <p:nvSpPr>
          <p:cNvPr id="12" name="Rectangle 11"/>
          <p:cNvSpPr/>
          <p:nvPr/>
        </p:nvSpPr>
        <p:spPr>
          <a:xfrm>
            <a:off x="9013017" y="735595"/>
            <a:ext cx="1443024" cy="400110"/>
          </a:xfrm>
          <a:prstGeom prst="rect">
            <a:avLst/>
          </a:prstGeom>
        </p:spPr>
        <p:txBody>
          <a:bodyPr wrap="none">
            <a:spAutoFit/>
          </a:bodyPr>
          <a:lstStyle/>
          <a:p>
            <a:r>
              <a:rPr lang="en-US" sz="2000" dirty="0">
                <a:latin typeface="Times New Roman" panose="02020603050405020304" pitchFamily="18" charset="0"/>
                <a:cs typeface="Times New Roman" panose="02020603050405020304" pitchFamily="18" charset="0"/>
              </a:rPr>
              <a:t>Roof layers:</a:t>
            </a:r>
            <a:endParaRPr lang="ar-JO" sz="2000" dirty="0">
              <a:latin typeface="Times New Roman" panose="02020603050405020304" pitchFamily="18" charset="0"/>
              <a:cs typeface="Times New Roman" panose="02020603050405020304" pitchFamily="18" charset="0"/>
            </a:endParaRPr>
          </a:p>
        </p:txBody>
      </p:sp>
      <p:sp>
        <p:nvSpPr>
          <p:cNvPr id="13" name="Rectangle 12"/>
          <p:cNvSpPr/>
          <p:nvPr/>
        </p:nvSpPr>
        <p:spPr>
          <a:xfrm>
            <a:off x="9023615" y="1105607"/>
            <a:ext cx="2908168" cy="400110"/>
          </a:xfrm>
          <a:prstGeom prst="rect">
            <a:avLst/>
          </a:prstGeom>
        </p:spPr>
        <p:txBody>
          <a:bodyPr wrap="none">
            <a:spAutoFit/>
          </a:bodyPr>
          <a:lstStyle/>
          <a:p>
            <a:r>
              <a:rPr lang="en-US" sz="2000" dirty="0">
                <a:latin typeface="Times New Roman" pitchFamily="18" charset="0"/>
                <a:cs typeface="Times New Roman" pitchFamily="18" charset="0"/>
              </a:rPr>
              <a:t>U-value = 0</a:t>
            </a:r>
            <a:r>
              <a:rPr lang="ar-JO" sz="2000" dirty="0">
                <a:latin typeface="Times New Roman" pitchFamily="18" charset="0"/>
                <a:cs typeface="Times New Roman" pitchFamily="18" charset="0"/>
              </a:rPr>
              <a:t>.</a:t>
            </a:r>
            <a:r>
              <a:rPr lang="en-US" sz="2000" dirty="0">
                <a:latin typeface="Times New Roman" pitchFamily="18" charset="0"/>
                <a:cs typeface="Times New Roman" pitchFamily="18" charset="0"/>
              </a:rPr>
              <a:t>202(W/m²-K)</a:t>
            </a:r>
            <a:endParaRPr lang="en-US" sz="2000" dirty="0"/>
          </a:p>
        </p:txBody>
      </p:sp>
      <p:pic>
        <p:nvPicPr>
          <p:cNvPr id="14" name="Picture 13"/>
          <p:cNvPicPr/>
          <p:nvPr/>
        </p:nvPicPr>
        <p:blipFill>
          <a:blip r:embed="rId5"/>
          <a:stretch>
            <a:fillRect/>
          </a:stretch>
        </p:blipFill>
        <p:spPr>
          <a:xfrm>
            <a:off x="9142730" y="1537689"/>
            <a:ext cx="2789053" cy="2857380"/>
          </a:xfrm>
          <a:prstGeom prst="rect">
            <a:avLst/>
          </a:prstGeom>
          <a:ln>
            <a:solidFill>
              <a:schemeClr val="tx1"/>
            </a:solidFill>
          </a:ln>
        </p:spPr>
      </p:pic>
      <p:pic>
        <p:nvPicPr>
          <p:cNvPr id="16" name="Picture 15"/>
          <p:cNvPicPr>
            <a:picLocks noChangeAspect="1"/>
          </p:cNvPicPr>
          <p:nvPr/>
        </p:nvPicPr>
        <p:blipFill rotWithShape="1">
          <a:blip r:embed="rId6">
            <a:extLst>
              <a:ext uri="{28A0092B-C50C-407E-A947-70E740481C1C}">
                <a14:useLocalDpi xmlns:a14="http://schemas.microsoft.com/office/drawing/2010/main" val="0"/>
              </a:ext>
            </a:extLst>
          </a:blip>
          <a:srcRect l="5220" t="48729" r="46880" b="-3099"/>
          <a:stretch/>
        </p:blipFill>
        <p:spPr>
          <a:xfrm rot="16200000">
            <a:off x="4069954" y="2436730"/>
            <a:ext cx="3889396" cy="119340"/>
          </a:xfrm>
          <a:prstGeom prst="rect">
            <a:avLst/>
          </a:prstGeom>
          <a:ln>
            <a:solidFill>
              <a:schemeClr val="accent1"/>
            </a:solidFill>
          </a:ln>
        </p:spPr>
      </p:pic>
      <p:pic>
        <p:nvPicPr>
          <p:cNvPr id="17" name="Picture 16"/>
          <p:cNvPicPr>
            <a:picLocks noChangeAspect="1"/>
          </p:cNvPicPr>
          <p:nvPr/>
        </p:nvPicPr>
        <p:blipFill rotWithShape="1">
          <a:blip r:embed="rId6">
            <a:extLst>
              <a:ext uri="{28A0092B-C50C-407E-A947-70E740481C1C}">
                <a14:useLocalDpi xmlns:a14="http://schemas.microsoft.com/office/drawing/2010/main" val="0"/>
              </a:ext>
            </a:extLst>
          </a:blip>
          <a:srcRect l="5400" t="48728" r="50480" b="218"/>
          <a:stretch/>
        </p:blipFill>
        <p:spPr>
          <a:xfrm rot="16200000">
            <a:off x="7024402" y="2444192"/>
            <a:ext cx="3871590" cy="122222"/>
          </a:xfrm>
          <a:prstGeom prst="rect">
            <a:avLst/>
          </a:prstGeom>
          <a:ln>
            <a:solidFill>
              <a:schemeClr val="accent1"/>
            </a:solidFill>
          </a:ln>
        </p:spPr>
      </p:pic>
      <p:pic>
        <p:nvPicPr>
          <p:cNvPr id="19" name="Picture 18"/>
          <p:cNvPicPr>
            <a:picLocks noChangeAspect="1"/>
          </p:cNvPicPr>
          <p:nvPr/>
        </p:nvPicPr>
        <p:blipFill rotWithShape="1">
          <a:blip r:embed="rId6">
            <a:extLst>
              <a:ext uri="{28A0092B-C50C-407E-A947-70E740481C1C}">
                <a14:useLocalDpi xmlns:a14="http://schemas.microsoft.com/office/drawing/2010/main" val="0"/>
              </a:ext>
            </a:extLst>
          </a:blip>
          <a:srcRect l="5220" t="48729" r="46880" b="-3099"/>
          <a:stretch/>
        </p:blipFill>
        <p:spPr>
          <a:xfrm rot="10800000" flipV="1">
            <a:off x="194530" y="4441098"/>
            <a:ext cx="11930195" cy="143471"/>
          </a:xfrm>
          <a:prstGeom prst="rect">
            <a:avLst/>
          </a:prstGeom>
          <a:ln>
            <a:solidFill>
              <a:schemeClr val="accent1"/>
            </a:solidFill>
          </a:ln>
        </p:spPr>
      </p:pic>
      <p:pic>
        <p:nvPicPr>
          <p:cNvPr id="20" name="Picture 19"/>
          <p:cNvPicPr>
            <a:picLocks noChangeAspect="1"/>
          </p:cNvPicPr>
          <p:nvPr/>
        </p:nvPicPr>
        <p:blipFill rotWithShape="1">
          <a:blip r:embed="rId6">
            <a:extLst>
              <a:ext uri="{28A0092B-C50C-407E-A947-70E740481C1C}">
                <a14:useLocalDpi xmlns:a14="http://schemas.microsoft.com/office/drawing/2010/main" val="0"/>
              </a:ext>
            </a:extLst>
          </a:blip>
          <a:srcRect l="5220" t="48729" r="46880" b="-3099"/>
          <a:stretch/>
        </p:blipFill>
        <p:spPr>
          <a:xfrm rot="16200000">
            <a:off x="1050127" y="2404758"/>
            <a:ext cx="3889396" cy="119340"/>
          </a:xfrm>
          <a:prstGeom prst="rect">
            <a:avLst/>
          </a:prstGeom>
          <a:ln>
            <a:solidFill>
              <a:schemeClr val="accent1"/>
            </a:solidFill>
          </a:ln>
        </p:spPr>
      </p:pic>
      <p:sp>
        <p:nvSpPr>
          <p:cNvPr id="21" name="Rectangle 20"/>
          <p:cNvSpPr/>
          <p:nvPr/>
        </p:nvSpPr>
        <p:spPr>
          <a:xfrm>
            <a:off x="723668" y="5199694"/>
            <a:ext cx="4239530" cy="707886"/>
          </a:xfrm>
          <a:prstGeom prst="rect">
            <a:avLst/>
          </a:prstGeom>
          <a:ln>
            <a:solidFill>
              <a:schemeClr val="tx1"/>
            </a:solidFill>
          </a:ln>
        </p:spPr>
        <p:txBody>
          <a:bodyPr wrap="square">
            <a:spAutoFit/>
          </a:bodyPr>
          <a:lstStyle/>
          <a:p>
            <a:r>
              <a:rPr lang="en-US" sz="2000" dirty="0">
                <a:latin typeface="Times New Roman" panose="02020603050405020304" pitchFamily="18" charset="0"/>
                <a:cs typeface="Times New Roman" panose="02020603050405020304" pitchFamily="18" charset="0"/>
              </a:rPr>
              <a:t>Heating design:</a:t>
            </a:r>
          </a:p>
          <a:p>
            <a:r>
              <a:rPr lang="en-US" sz="2000" dirty="0">
                <a:latin typeface="Times New Roman" panose="02020603050405020304" pitchFamily="18" charset="0"/>
                <a:cs typeface="Times New Roman" panose="02020603050405020304" pitchFamily="18" charset="0"/>
              </a:rPr>
              <a:t>Total heating load capacity=224.22 kW</a:t>
            </a:r>
          </a:p>
        </p:txBody>
      </p:sp>
      <p:sp>
        <p:nvSpPr>
          <p:cNvPr id="22" name="Rectangle 21"/>
          <p:cNvSpPr/>
          <p:nvPr/>
        </p:nvSpPr>
        <p:spPr>
          <a:xfrm>
            <a:off x="6561409" y="5199694"/>
            <a:ext cx="4296414" cy="707886"/>
          </a:xfrm>
          <a:prstGeom prst="rect">
            <a:avLst/>
          </a:prstGeom>
          <a:ln>
            <a:solidFill>
              <a:schemeClr val="tx1"/>
            </a:solidFill>
          </a:ln>
        </p:spPr>
        <p:txBody>
          <a:bodyPr wrap="square">
            <a:spAutoFit/>
          </a:bodyPr>
          <a:lstStyle/>
          <a:p>
            <a:r>
              <a:rPr lang="en-US" sz="2000" dirty="0">
                <a:latin typeface="Times New Roman" panose="02020603050405020304" pitchFamily="18" charset="0"/>
                <a:cs typeface="Times New Roman" panose="02020603050405020304" pitchFamily="18" charset="0"/>
              </a:rPr>
              <a:t>Cooling design:</a:t>
            </a:r>
          </a:p>
          <a:p>
            <a:r>
              <a:rPr lang="en-US" sz="2000" dirty="0">
                <a:latin typeface="Times New Roman" panose="02020603050405020304" pitchFamily="18" charset="0"/>
                <a:cs typeface="Times New Roman" panose="02020603050405020304" pitchFamily="18" charset="0"/>
              </a:rPr>
              <a:t>Total cooling load capacity=233.94 kW</a:t>
            </a:r>
          </a:p>
        </p:txBody>
      </p:sp>
      <p:sp>
        <p:nvSpPr>
          <p:cNvPr id="23" name="Rounded Rectangle 22"/>
          <p:cNvSpPr/>
          <p:nvPr/>
        </p:nvSpPr>
        <p:spPr>
          <a:xfrm>
            <a:off x="11423479" y="6329904"/>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23</a:t>
            </a:r>
          </a:p>
        </p:txBody>
      </p:sp>
    </p:spTree>
    <p:extLst>
      <p:ext uri="{BB962C8B-B14F-4D97-AF65-F5344CB8AC3E}">
        <p14:creationId xmlns:p14="http://schemas.microsoft.com/office/powerpoint/2010/main" val="3100241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down)">
                                      <p:cBhvr>
                                        <p:cTn id="23" dur="500"/>
                                        <p:tgtEl>
                                          <p:spTgt spid="21"/>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977" y="210189"/>
            <a:ext cx="2728824" cy="523220"/>
          </a:xfrm>
          <a:prstGeom prst="rect">
            <a:avLst/>
          </a:prstGeom>
        </p:spPr>
        <p:txBody>
          <a:bodyPr wrap="none">
            <a:spAutoFit/>
          </a:bodyPr>
          <a:lstStyle/>
          <a:p>
            <a:r>
              <a:rPr lang="en-US" sz="2800" dirty="0">
                <a:solidFill>
                  <a:schemeClr val="accent1">
                    <a:lumMod val="50000"/>
                  </a:schemeClr>
                </a:solidFill>
                <a:latin typeface="Times New Roman" panose="02020603050405020304" pitchFamily="18" charset="0"/>
                <a:cs typeface="Times New Roman" panose="02020603050405020304" pitchFamily="18" charset="0"/>
              </a:rPr>
              <a:t>Thermal comfort:</a:t>
            </a:r>
          </a:p>
        </p:txBody>
      </p:sp>
      <p:sp>
        <p:nvSpPr>
          <p:cNvPr id="3" name="Rectangle 2"/>
          <p:cNvSpPr/>
          <p:nvPr/>
        </p:nvSpPr>
        <p:spPr>
          <a:xfrm>
            <a:off x="99977" y="733409"/>
            <a:ext cx="5289441" cy="1015663"/>
          </a:xfrm>
          <a:prstGeom prst="rect">
            <a:avLst/>
          </a:prstGeom>
        </p:spPr>
        <p:txBody>
          <a:bodyPr wrap="square">
            <a:spAutoFit/>
          </a:bodyPr>
          <a:lstStyle/>
          <a:p>
            <a:pPr algn="justLow"/>
            <a:r>
              <a:rPr lang="en-US" sz="2000" dirty="0">
                <a:latin typeface="Times New Roman" panose="02020603050405020304" pitchFamily="18" charset="0"/>
                <a:cs typeface="Times New Roman" panose="02020603050405020304" pitchFamily="18" charset="0"/>
              </a:rPr>
              <a:t>The building achieve the thermal comfort when the PMV graph be in range (-0.7 _ +0.7) as shown in the figure below:</a:t>
            </a:r>
          </a:p>
        </p:txBody>
      </p:sp>
      <p:pic>
        <p:nvPicPr>
          <p:cNvPr id="4" name="Picture 3" descr="C:\Users\hp\Desktop\acosttic\pmv.PNG"/>
          <p:cNvPicPr/>
          <p:nvPr/>
        </p:nvPicPr>
        <p:blipFill rotWithShape="1">
          <a:blip r:embed="rId2">
            <a:extLst>
              <a:ext uri="{28A0092B-C50C-407E-A947-70E740481C1C}">
                <a14:useLocalDpi xmlns:a14="http://schemas.microsoft.com/office/drawing/2010/main" val="0"/>
              </a:ext>
            </a:extLst>
          </a:blip>
          <a:srcRect l="12999" b="25928"/>
          <a:stretch/>
        </p:blipFill>
        <p:spPr bwMode="auto">
          <a:xfrm>
            <a:off x="128662" y="2012309"/>
            <a:ext cx="5400278" cy="4194528"/>
          </a:xfrm>
          <a:prstGeom prst="rect">
            <a:avLst/>
          </a:prstGeom>
          <a:solidFill>
            <a:schemeClr val="tx2">
              <a:lumMod val="60000"/>
              <a:lumOff val="40000"/>
            </a:schemeClr>
          </a:solidFill>
          <a:ln>
            <a:solidFill>
              <a:schemeClr val="accent6">
                <a:lumMod val="50000"/>
                <a:alpha val="97000"/>
              </a:schemeClr>
            </a:solidFill>
          </a:ln>
          <a:extLst>
            <a:ext uri="{53640926-AAD7-44D8-BBD7-CCE9431645EC}">
              <a14:shadowObscured xmlns:a14="http://schemas.microsoft.com/office/drawing/2010/main"/>
            </a:ext>
          </a:extLst>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5220" t="48729" r="46880" b="-3099"/>
          <a:stretch/>
        </p:blipFill>
        <p:spPr>
          <a:xfrm rot="16200000" flipV="1">
            <a:off x="2374994" y="3341041"/>
            <a:ext cx="6858000" cy="210427"/>
          </a:xfrm>
          <a:prstGeom prst="rect">
            <a:avLst/>
          </a:prstGeom>
          <a:ln>
            <a:solidFill>
              <a:schemeClr val="accent1"/>
            </a:solidFill>
          </a:ln>
        </p:spPr>
      </p:pic>
      <p:sp>
        <p:nvSpPr>
          <p:cNvPr id="6" name="Rectangle 5"/>
          <p:cNvSpPr/>
          <p:nvPr/>
        </p:nvSpPr>
        <p:spPr>
          <a:xfrm>
            <a:off x="6218570" y="191732"/>
            <a:ext cx="2898486" cy="523220"/>
          </a:xfrm>
          <a:prstGeom prst="rect">
            <a:avLst/>
          </a:prstGeom>
        </p:spPr>
        <p:txBody>
          <a:bodyPr wrap="none">
            <a:spAutoFit/>
          </a:bodyPr>
          <a:lstStyle/>
          <a:p>
            <a:r>
              <a:rPr lang="en-US" sz="2800" dirty="0">
                <a:solidFill>
                  <a:schemeClr val="accent1">
                    <a:lumMod val="50000"/>
                  </a:schemeClr>
                </a:solidFill>
                <a:latin typeface="Times New Roman" panose="02020603050405020304" pitchFamily="18" charset="0"/>
                <a:cs typeface="Times New Roman" panose="02020603050405020304" pitchFamily="18" charset="0"/>
              </a:rPr>
              <a:t>Site source energy</a:t>
            </a:r>
            <a:r>
              <a:rPr lang="en-US" sz="2000" dirty="0">
                <a:latin typeface="Times New Roman" panose="02020603050405020304" pitchFamily="18" charset="0"/>
                <a:cs typeface="Times New Roman" panose="02020603050405020304" pitchFamily="18" charset="0"/>
              </a:rPr>
              <a:t>:</a:t>
            </a:r>
          </a:p>
        </p:txBody>
      </p:sp>
      <p:sp>
        <p:nvSpPr>
          <p:cNvPr id="7" name="Rectangle 6"/>
          <p:cNvSpPr/>
          <p:nvPr/>
        </p:nvSpPr>
        <p:spPr>
          <a:xfrm>
            <a:off x="5909208" y="764886"/>
            <a:ext cx="6122943" cy="707886"/>
          </a:xfrm>
          <a:prstGeom prst="rect">
            <a:avLst/>
          </a:prstGeom>
        </p:spPr>
        <p:txBody>
          <a:bodyPr wrap="square">
            <a:spAutoFit/>
          </a:bodyPr>
          <a:lstStyle/>
          <a:p>
            <a:pPr algn="justLow"/>
            <a:r>
              <a:rPr lang="en-US" sz="2000" dirty="0">
                <a:latin typeface="Times New Roman" panose="02020603050405020304" pitchFamily="18" charset="0"/>
                <a:cs typeface="Times New Roman" panose="02020603050405020304" pitchFamily="18" charset="0"/>
              </a:rPr>
              <a:t>Approximate consumption energy for our municipality as shown in the figure:</a:t>
            </a:r>
          </a:p>
        </p:txBody>
      </p:sp>
      <p:pic>
        <p:nvPicPr>
          <p:cNvPr id="8" name="Picture 7"/>
          <p:cNvPicPr/>
          <p:nvPr/>
        </p:nvPicPr>
        <p:blipFill>
          <a:blip r:embed="rId4">
            <a:extLst>
              <a:ext uri="{BEBA8EAE-BF5A-486C-A8C5-ECC9F3942E4B}">
                <a14:imgProps xmlns:a14="http://schemas.microsoft.com/office/drawing/2010/main">
                  <a14:imgLayer r:embed="rId5">
                    <a14:imgEffect>
                      <a14:saturation sat="400000"/>
                    </a14:imgEffect>
                  </a14:imgLayer>
                </a14:imgProps>
              </a:ext>
            </a:extLst>
          </a:blip>
          <a:stretch>
            <a:fillRect/>
          </a:stretch>
        </p:blipFill>
        <p:spPr>
          <a:xfrm>
            <a:off x="6069056" y="1749072"/>
            <a:ext cx="5696338" cy="1957625"/>
          </a:xfrm>
          <a:prstGeom prst="rect">
            <a:avLst/>
          </a:prstGeom>
          <a:ln>
            <a:noFill/>
          </a:ln>
        </p:spPr>
      </p:pic>
      <p:sp>
        <p:nvSpPr>
          <p:cNvPr id="9" name="Rectangle 8"/>
          <p:cNvSpPr/>
          <p:nvPr/>
        </p:nvSpPr>
        <p:spPr>
          <a:xfrm>
            <a:off x="5936151" y="3706697"/>
            <a:ext cx="6096000" cy="1292662"/>
          </a:xfrm>
          <a:prstGeom prst="rect">
            <a:avLst/>
          </a:prstGeom>
        </p:spPr>
        <p:txBody>
          <a:bodyPr>
            <a:spAutoFit/>
          </a:bodyPr>
          <a:lstStyle/>
          <a:p>
            <a:endParaRPr lang="en-US" dirty="0"/>
          </a:p>
          <a:p>
            <a:pPr algn="justLow"/>
            <a:r>
              <a:rPr lang="en-US" sz="2000" dirty="0">
                <a:latin typeface="Times New Roman" panose="02020603050405020304" pitchFamily="18" charset="0"/>
                <a:cs typeface="Times New Roman" panose="02020603050405020304" pitchFamily="18" charset="0"/>
              </a:rPr>
              <a:t>The site energy for our building =123.67kwh/m</a:t>
            </a:r>
            <a:r>
              <a:rPr lang="en-US" sz="2000" baseline="30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the standard annual energy for offices=212kwh/m</a:t>
            </a:r>
            <a:r>
              <a:rPr lang="en-US" sz="2000" baseline="30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(Portfolio Manager) so it’s ok for the municipality.</a:t>
            </a:r>
          </a:p>
        </p:txBody>
      </p:sp>
      <p:sp>
        <p:nvSpPr>
          <p:cNvPr id="10" name="Rounded Rectangle 9"/>
          <p:cNvSpPr/>
          <p:nvPr/>
        </p:nvSpPr>
        <p:spPr>
          <a:xfrm>
            <a:off x="11423479" y="6329904"/>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24</a:t>
            </a:r>
          </a:p>
        </p:txBody>
      </p:sp>
    </p:spTree>
    <p:extLst>
      <p:ext uri="{BB962C8B-B14F-4D97-AF65-F5344CB8AC3E}">
        <p14:creationId xmlns:p14="http://schemas.microsoft.com/office/powerpoint/2010/main" val="200059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245788" cy="7064542"/>
          </a:xfrm>
          <a:prstGeom prst="rect">
            <a:avLst/>
          </a:prstGeom>
        </p:spPr>
      </p:pic>
      <p:sp>
        <p:nvSpPr>
          <p:cNvPr id="3" name="Rectangle 2"/>
          <p:cNvSpPr/>
          <p:nvPr/>
        </p:nvSpPr>
        <p:spPr>
          <a:xfrm>
            <a:off x="124691" y="96982"/>
            <a:ext cx="6153670" cy="707886"/>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ASHAE 90.1 Energy consumption and saving percent for proposed and baseline building:</a:t>
            </a:r>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286099" y="1066800"/>
            <a:ext cx="5948447" cy="4641452"/>
          </a:xfrm>
          <a:prstGeom prst="rect">
            <a:avLst/>
          </a:prstGeom>
          <a:ln>
            <a:solidFill>
              <a:schemeClr val="accent1">
                <a:lumMod val="50000"/>
              </a:schemeClr>
            </a:solidFill>
          </a:ln>
        </p:spPr>
      </p:pic>
      <p:sp>
        <p:nvSpPr>
          <p:cNvPr id="5" name="Rectangle 4"/>
          <p:cNvSpPr/>
          <p:nvPr/>
        </p:nvSpPr>
        <p:spPr>
          <a:xfrm>
            <a:off x="286099" y="6084742"/>
            <a:ext cx="5436104" cy="388696"/>
          </a:xfrm>
          <a:prstGeom prst="rect">
            <a:avLst/>
          </a:prstGeom>
        </p:spPr>
        <p:txBody>
          <a:bodyPr wrap="non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As shows in the figure the percent of saving was 29.46%</a:t>
            </a:r>
            <a:endParaRPr lang="en-US" sz="1600" dirty="0">
              <a:latin typeface="Calibri" panose="020F0502020204030204" pitchFamily="34" charset="0"/>
              <a:ea typeface="Calibri" panose="020F0502020204030204" pitchFamily="34" charset="0"/>
              <a:cs typeface="Arial" panose="020B0604020202020204" pitchFamily="34" charset="0"/>
            </a:endParaRPr>
          </a:p>
        </p:txBody>
      </p:sp>
      <p:cxnSp>
        <p:nvCxnSpPr>
          <p:cNvPr id="8" name="Straight Connector 7"/>
          <p:cNvCxnSpPr/>
          <p:nvPr/>
        </p:nvCxnSpPr>
        <p:spPr>
          <a:xfrm>
            <a:off x="6460722" y="0"/>
            <a:ext cx="0" cy="7064542"/>
          </a:xfrm>
          <a:prstGeom prst="line">
            <a:avLst/>
          </a:prstGeom>
        </p:spPr>
        <p:style>
          <a:lnRef idx="1">
            <a:schemeClr val="accent1"/>
          </a:lnRef>
          <a:fillRef idx="0">
            <a:schemeClr val="accent1"/>
          </a:fillRef>
          <a:effectRef idx="0">
            <a:schemeClr val="accent1"/>
          </a:effectRef>
          <a:fontRef idx="minor">
            <a:schemeClr val="tx1"/>
          </a:fontRef>
        </p:style>
      </p:cxnSp>
      <p:pic>
        <p:nvPicPr>
          <p:cNvPr id="9" name="Picture 8" descr="louvers in AutoCAD Architecture"/>
          <p:cNvPicPr/>
          <p:nvPr/>
        </p:nvPicPr>
        <p:blipFill>
          <a:blip r:embed="rId4">
            <a:extLst>
              <a:ext uri="{28A0092B-C50C-407E-A947-70E740481C1C}">
                <a14:useLocalDpi xmlns:a14="http://schemas.microsoft.com/office/drawing/2010/main" val="0"/>
              </a:ext>
            </a:extLst>
          </a:blip>
          <a:srcRect/>
          <a:stretch>
            <a:fillRect/>
          </a:stretch>
        </p:blipFill>
        <p:spPr bwMode="auto">
          <a:xfrm>
            <a:off x="7642021" y="1230097"/>
            <a:ext cx="3099889" cy="2212128"/>
          </a:xfrm>
          <a:prstGeom prst="rect">
            <a:avLst/>
          </a:prstGeom>
          <a:noFill/>
          <a:ln>
            <a:noFill/>
          </a:ln>
        </p:spPr>
      </p:pic>
      <p:pic>
        <p:nvPicPr>
          <p:cNvPr id="10" name="Picture 9"/>
          <p:cNvPicPr/>
          <p:nvPr/>
        </p:nvPicPr>
        <p:blipFill>
          <a:blip r:embed="rId5">
            <a:extLst>
              <a:ext uri="{28A0092B-C50C-407E-A947-70E740481C1C}">
                <a14:useLocalDpi xmlns:a14="http://schemas.microsoft.com/office/drawing/2010/main" val="0"/>
              </a:ext>
            </a:extLst>
          </a:blip>
          <a:stretch>
            <a:fillRect/>
          </a:stretch>
        </p:blipFill>
        <p:spPr>
          <a:xfrm>
            <a:off x="8236843" y="3669830"/>
            <a:ext cx="3397267" cy="2405107"/>
          </a:xfrm>
          <a:prstGeom prst="rect">
            <a:avLst/>
          </a:prstGeom>
        </p:spPr>
      </p:pic>
      <p:pic>
        <p:nvPicPr>
          <p:cNvPr id="11" name="Picture 10" descr="BL50DB Double Bank Aluminium Louvres | Bridge Louvre"/>
          <p:cNvPicPr/>
          <p:nvPr/>
        </p:nvPicPr>
        <p:blipFill rotWithShape="1">
          <a:blip r:embed="rId6">
            <a:extLst>
              <a:ext uri="{28A0092B-C50C-407E-A947-70E740481C1C}">
                <a14:useLocalDpi xmlns:a14="http://schemas.microsoft.com/office/drawing/2010/main" val="0"/>
              </a:ext>
            </a:extLst>
          </a:blip>
          <a:srcRect l="29589" r="26353"/>
          <a:stretch/>
        </p:blipFill>
        <p:spPr bwMode="auto">
          <a:xfrm>
            <a:off x="6711474" y="4188546"/>
            <a:ext cx="1274618" cy="1876425"/>
          </a:xfrm>
          <a:prstGeom prst="rect">
            <a:avLst/>
          </a:prstGeom>
          <a:noFill/>
          <a:ln>
            <a:noFill/>
          </a:ln>
        </p:spPr>
      </p:pic>
      <p:sp>
        <p:nvSpPr>
          <p:cNvPr id="12" name="Rectangle 11"/>
          <p:cNvSpPr/>
          <p:nvPr/>
        </p:nvSpPr>
        <p:spPr>
          <a:xfrm>
            <a:off x="6552855" y="189932"/>
            <a:ext cx="2424890" cy="461665"/>
          </a:xfrm>
          <a:prstGeom prst="rect">
            <a:avLst/>
          </a:prstGeom>
        </p:spPr>
        <p:txBody>
          <a:bodyPr wrap="square">
            <a:spAutoFit/>
          </a:bodyPr>
          <a:lstStyle/>
          <a:p>
            <a:r>
              <a:rPr lang="en-US" sz="2400" dirty="0">
                <a:solidFill>
                  <a:schemeClr val="accent1">
                    <a:lumMod val="50000"/>
                  </a:schemeClr>
                </a:solidFill>
                <a:latin typeface="Times New Roman" panose="02020603050405020304" pitchFamily="18" charset="0"/>
                <a:cs typeface="Times New Roman" panose="02020603050405020304" pitchFamily="18" charset="0"/>
              </a:rPr>
              <a:t>Shading system:</a:t>
            </a:r>
          </a:p>
        </p:txBody>
      </p:sp>
      <p:sp>
        <p:nvSpPr>
          <p:cNvPr id="13" name="Rounded Rectangle 12"/>
          <p:cNvSpPr/>
          <p:nvPr/>
        </p:nvSpPr>
        <p:spPr>
          <a:xfrm>
            <a:off x="11423479" y="6329904"/>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25</a:t>
            </a:r>
          </a:p>
        </p:txBody>
      </p:sp>
    </p:spTree>
    <p:extLst>
      <p:ext uri="{BB962C8B-B14F-4D97-AF65-F5344CB8AC3E}">
        <p14:creationId xmlns:p14="http://schemas.microsoft.com/office/powerpoint/2010/main" val="1567415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245788" cy="7064542"/>
          </a:xfrm>
          <a:prstGeom prst="rect">
            <a:avLst/>
          </a:prstGeom>
        </p:spPr>
      </p:pic>
      <p:sp>
        <p:nvSpPr>
          <p:cNvPr id="3" name="Rectangle 2"/>
          <p:cNvSpPr/>
          <p:nvPr/>
        </p:nvSpPr>
        <p:spPr>
          <a:xfrm>
            <a:off x="152399" y="237944"/>
            <a:ext cx="7079673" cy="523220"/>
          </a:xfrm>
          <a:prstGeom prst="rect">
            <a:avLst/>
          </a:prstGeom>
        </p:spPr>
        <p:txBody>
          <a:bodyPr wrap="square">
            <a:spAutoFit/>
          </a:bodyPr>
          <a:lstStyle/>
          <a:p>
            <a:r>
              <a:rPr lang="en-US" sz="2800" dirty="0">
                <a:solidFill>
                  <a:schemeClr val="accent1">
                    <a:lumMod val="50000"/>
                  </a:schemeClr>
                </a:solidFill>
                <a:latin typeface="Times New Roman" panose="02020603050405020304" pitchFamily="18" charset="0"/>
                <a:cs typeface="Times New Roman" panose="02020603050405020304" pitchFamily="18" charset="0"/>
              </a:rPr>
              <a:t>Computational Fluid Dynamic (CFD) analysis</a:t>
            </a:r>
            <a:r>
              <a:rPr lang="en-US" dirty="0">
                <a:solidFill>
                  <a:schemeClr val="accent1">
                    <a:lumMod val="50000"/>
                  </a:schemeClr>
                </a:solidFill>
                <a:latin typeface="Times New Roman" panose="02020603050405020304" pitchFamily="18" charset="0"/>
                <a:cs typeface="Times New Roman" panose="02020603050405020304" pitchFamily="18" charset="0"/>
              </a:rPr>
              <a:t>:</a:t>
            </a:r>
          </a:p>
        </p:txBody>
      </p:sp>
      <p:sp>
        <p:nvSpPr>
          <p:cNvPr id="4" name="Rectangle 3"/>
          <p:cNvSpPr/>
          <p:nvPr/>
        </p:nvSpPr>
        <p:spPr>
          <a:xfrm>
            <a:off x="306362" y="884699"/>
            <a:ext cx="1686680" cy="400110"/>
          </a:xfrm>
          <a:prstGeom prst="rect">
            <a:avLst/>
          </a:prstGeom>
        </p:spPr>
        <p:txBody>
          <a:bodyPr wrap="none">
            <a:spAutoFit/>
          </a:bodyPr>
          <a:lstStyle/>
          <a:p>
            <a:r>
              <a:rPr lang="en-US" sz="2000" dirty="0">
                <a:latin typeface="Times New Roman" panose="02020603050405020304" pitchFamily="18" charset="0"/>
                <a:cs typeface="Times New Roman" panose="02020603050405020304" pitchFamily="18" charset="0"/>
              </a:rPr>
              <a:t>External CFD:</a:t>
            </a:r>
          </a:p>
        </p:txBody>
      </p:sp>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306362" y="1418946"/>
            <a:ext cx="5267151" cy="4624337"/>
          </a:xfrm>
          <a:prstGeom prst="rect">
            <a:avLst/>
          </a:prstGeom>
          <a:ln>
            <a:solidFill>
              <a:schemeClr val="tx1"/>
            </a:solidFill>
          </a:ln>
        </p:spPr>
      </p:pic>
      <p:pic>
        <p:nvPicPr>
          <p:cNvPr id="6" name="Picture 5"/>
          <p:cNvPicPr/>
          <p:nvPr/>
        </p:nvPicPr>
        <p:blipFill>
          <a:blip r:embed="rId4" cstate="print">
            <a:extLst>
              <a:ext uri="{28A0092B-C50C-407E-A947-70E740481C1C}">
                <a14:useLocalDpi xmlns:a14="http://schemas.microsoft.com/office/drawing/2010/main" val="0"/>
              </a:ext>
            </a:extLst>
          </a:blip>
          <a:stretch>
            <a:fillRect/>
          </a:stretch>
        </p:blipFill>
        <p:spPr>
          <a:xfrm>
            <a:off x="5870417" y="1408344"/>
            <a:ext cx="5478189" cy="2391915"/>
          </a:xfrm>
          <a:prstGeom prst="rect">
            <a:avLst/>
          </a:prstGeom>
        </p:spPr>
      </p:pic>
      <p:pic>
        <p:nvPicPr>
          <p:cNvPr id="7" name="Picture 6"/>
          <p:cNvPicPr/>
          <p:nvPr/>
        </p:nvPicPr>
        <p:blipFill>
          <a:blip r:embed="rId5" cstate="print">
            <a:extLst>
              <a:ext uri="{28A0092B-C50C-407E-A947-70E740481C1C}">
                <a14:useLocalDpi xmlns:a14="http://schemas.microsoft.com/office/drawing/2010/main" val="0"/>
              </a:ext>
            </a:extLst>
          </a:blip>
          <a:stretch>
            <a:fillRect/>
          </a:stretch>
        </p:blipFill>
        <p:spPr>
          <a:xfrm>
            <a:off x="5879874" y="3800259"/>
            <a:ext cx="5468732" cy="2232422"/>
          </a:xfrm>
          <a:prstGeom prst="rect">
            <a:avLst/>
          </a:prstGeom>
        </p:spPr>
      </p:pic>
      <p:sp>
        <p:nvSpPr>
          <p:cNvPr id="8" name="Rounded Rectangle 7"/>
          <p:cNvSpPr/>
          <p:nvPr/>
        </p:nvSpPr>
        <p:spPr>
          <a:xfrm>
            <a:off x="11423479" y="6329904"/>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26</a:t>
            </a:r>
          </a:p>
        </p:txBody>
      </p:sp>
    </p:spTree>
    <p:extLst>
      <p:ext uri="{BB962C8B-B14F-4D97-AF65-F5344CB8AC3E}">
        <p14:creationId xmlns:p14="http://schemas.microsoft.com/office/powerpoint/2010/main" val="29030379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8546" y="251752"/>
            <a:ext cx="2188420" cy="523220"/>
          </a:xfrm>
          <a:prstGeom prst="rect">
            <a:avLst/>
          </a:prstGeom>
        </p:spPr>
        <p:txBody>
          <a:bodyPr wrap="none">
            <a:spAutoFit/>
          </a:bodyPr>
          <a:lstStyle/>
          <a:p>
            <a:r>
              <a:rPr lang="en-US" sz="2800" dirty="0">
                <a:solidFill>
                  <a:schemeClr val="accent1">
                    <a:lumMod val="50000"/>
                  </a:schemeClr>
                </a:solidFill>
                <a:latin typeface="Times New Roman" panose="02020603050405020304" pitchFamily="18" charset="0"/>
                <a:cs typeface="Times New Roman" panose="02020603050405020304" pitchFamily="18" charset="0"/>
              </a:rPr>
              <a:t>Internal CFD:</a:t>
            </a:r>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189976" y="1236637"/>
            <a:ext cx="5718175" cy="4863828"/>
          </a:xfrm>
          <a:prstGeom prst="rect">
            <a:avLst/>
          </a:prstGeom>
        </p:spPr>
      </p:pic>
      <p:sp>
        <p:nvSpPr>
          <p:cNvPr id="4" name="Rounded Rectangle 3"/>
          <p:cNvSpPr/>
          <p:nvPr/>
        </p:nvSpPr>
        <p:spPr>
          <a:xfrm>
            <a:off x="11423479" y="6329904"/>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27</a:t>
            </a:r>
          </a:p>
        </p:txBody>
      </p:sp>
      <p:sp>
        <p:nvSpPr>
          <p:cNvPr id="5" name="Rectangle 4"/>
          <p:cNvSpPr/>
          <p:nvPr/>
        </p:nvSpPr>
        <p:spPr>
          <a:xfrm>
            <a:off x="6276109" y="251752"/>
            <a:ext cx="5818909" cy="1891287"/>
          </a:xfrm>
          <a:prstGeom prst="rect">
            <a:avLst/>
          </a:prstGeom>
        </p:spPr>
        <p:txBody>
          <a:bodyPr wrap="square">
            <a:spAutoFit/>
          </a:bodyPr>
          <a:lstStyle/>
          <a:p>
            <a:pPr algn="justLow">
              <a:lnSpc>
                <a:spcPct val="150000"/>
              </a:lnSpc>
            </a:pPr>
            <a:r>
              <a:rPr lang="en-US" sz="2000" dirty="0">
                <a:cs typeface="+mj-cs"/>
              </a:rPr>
              <a:t>Treatment to</a:t>
            </a:r>
            <a:r>
              <a:rPr lang="ar-JO" sz="2000" dirty="0">
                <a:cs typeface="+mj-cs"/>
              </a:rPr>
              <a:t> </a:t>
            </a:r>
            <a:r>
              <a:rPr lang="en-US" sz="2000" dirty="0">
                <a:cs typeface="+mj-cs"/>
              </a:rPr>
              <a:t> increase the solarium room: </a:t>
            </a:r>
          </a:p>
          <a:p>
            <a:pPr marL="342900" indent="-342900" algn="justLow">
              <a:lnSpc>
                <a:spcPct val="150000"/>
              </a:lnSpc>
              <a:buFont typeface="Wingdings" panose="05000000000000000000" pitchFamily="2" charset="2"/>
              <a:buChar char="q"/>
            </a:pPr>
            <a:r>
              <a:rPr lang="en-US" sz="2000" dirty="0">
                <a:cs typeface="+mj-cs"/>
              </a:rPr>
              <a:t>We have been add two fans (artificial ventilation)</a:t>
            </a:r>
          </a:p>
          <a:p>
            <a:pPr marL="342900" indent="-342900" algn="justLow">
              <a:lnSpc>
                <a:spcPct val="150000"/>
              </a:lnSpc>
              <a:buFont typeface="Wingdings" panose="05000000000000000000" pitchFamily="2" charset="2"/>
              <a:buChar char="q"/>
            </a:pPr>
            <a:r>
              <a:rPr lang="en-US" sz="2000" dirty="0">
                <a:cs typeface="+mj-cs"/>
              </a:rPr>
              <a:t>Decrease the area of sky light in the solarium room follow:</a:t>
            </a: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5220" t="48729" r="46880" b="-3099"/>
          <a:stretch/>
        </p:blipFill>
        <p:spPr>
          <a:xfrm rot="16200000" flipV="1">
            <a:off x="2741895" y="3323786"/>
            <a:ext cx="6858000" cy="210427"/>
          </a:xfrm>
          <a:prstGeom prst="rect">
            <a:avLst/>
          </a:prstGeom>
          <a:ln>
            <a:solidFill>
              <a:schemeClr val="accent1"/>
            </a:solidFill>
          </a:ln>
        </p:spPr>
      </p:pic>
      <p:pic>
        <p:nvPicPr>
          <p:cNvPr id="8" name="Picture 7"/>
          <p:cNvPicPr/>
          <p:nvPr/>
        </p:nvPicPr>
        <p:blipFill>
          <a:blip r:embed="rId4"/>
          <a:stretch>
            <a:fillRect/>
          </a:stretch>
        </p:blipFill>
        <p:spPr>
          <a:xfrm>
            <a:off x="6958746" y="2464840"/>
            <a:ext cx="3782096" cy="2842717"/>
          </a:xfrm>
          <a:prstGeom prst="rect">
            <a:avLst/>
          </a:prstGeom>
        </p:spPr>
      </p:pic>
      <p:sp>
        <p:nvSpPr>
          <p:cNvPr id="9" name="Multiply 8"/>
          <p:cNvSpPr/>
          <p:nvPr/>
        </p:nvSpPr>
        <p:spPr>
          <a:xfrm>
            <a:off x="6788012" y="3428999"/>
            <a:ext cx="914400" cy="914400"/>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5"/>
          <a:stretch>
            <a:fillRect/>
          </a:stretch>
        </p:blipFill>
        <p:spPr>
          <a:xfrm>
            <a:off x="9901539" y="3629431"/>
            <a:ext cx="646232" cy="646232"/>
          </a:xfrm>
          <a:prstGeom prst="rect">
            <a:avLst/>
          </a:prstGeom>
        </p:spPr>
      </p:pic>
    </p:spTree>
    <p:extLst>
      <p:ext uri="{BB962C8B-B14F-4D97-AF65-F5344CB8AC3E}">
        <p14:creationId xmlns:p14="http://schemas.microsoft.com/office/powerpoint/2010/main" val="358927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4"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96334"/>
            <a:ext cx="5320146" cy="523220"/>
          </a:xfrm>
          <a:prstGeom prst="rect">
            <a:avLst/>
          </a:prstGeom>
        </p:spPr>
        <p:txBody>
          <a:bodyPr wrap="square">
            <a:spAutoFit/>
          </a:bodyPr>
          <a:lstStyle/>
          <a:p>
            <a:pPr algn="ctr"/>
            <a:r>
              <a:rPr lang="en-US" sz="2800" dirty="0">
                <a:solidFill>
                  <a:schemeClr val="accent1">
                    <a:lumMod val="50000"/>
                  </a:schemeClr>
                </a:solidFill>
                <a:latin typeface="Times New Roman" panose="02020603050405020304" pitchFamily="18" charset="0"/>
                <a:cs typeface="Times New Roman" panose="02020603050405020304" pitchFamily="18" charset="0"/>
              </a:rPr>
              <a:t>Photovoltaic analysis and design :</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19554"/>
            <a:ext cx="12192000" cy="6344988"/>
          </a:xfrm>
          <a:prstGeom prst="rect">
            <a:avLst/>
          </a:prstGeom>
        </p:spPr>
      </p:pic>
      <p:sp>
        <p:nvSpPr>
          <p:cNvPr id="4" name="Rectangle 3"/>
          <p:cNvSpPr/>
          <p:nvPr/>
        </p:nvSpPr>
        <p:spPr>
          <a:xfrm>
            <a:off x="166494" y="873442"/>
            <a:ext cx="3073470" cy="400110"/>
          </a:xfrm>
          <a:prstGeom prst="rect">
            <a:avLst/>
          </a:prstGeom>
        </p:spPr>
        <p:txBody>
          <a:bodyPr wrap="none">
            <a:spAutoFit/>
          </a:bodyPr>
          <a:lstStyle/>
          <a:p>
            <a:r>
              <a:rPr lang="en-US" sz="2000" dirty="0">
                <a:latin typeface="Times New Roman" panose="02020603050405020304" pitchFamily="18" charset="0"/>
                <a:cs typeface="Times New Roman" panose="02020603050405020304" pitchFamily="18" charset="0"/>
              </a:rPr>
              <a:t>PV distribution on the roof :</a:t>
            </a:r>
          </a:p>
        </p:txBody>
      </p:sp>
      <p:pic>
        <p:nvPicPr>
          <p:cNvPr id="5" name="Picture 4"/>
          <p:cNvPicPr/>
          <p:nvPr/>
        </p:nvPicPr>
        <p:blipFill>
          <a:blip r:embed="rId3"/>
          <a:stretch>
            <a:fillRect/>
          </a:stretch>
        </p:blipFill>
        <p:spPr>
          <a:xfrm>
            <a:off x="166494" y="1427440"/>
            <a:ext cx="4377690" cy="4540250"/>
          </a:xfrm>
          <a:prstGeom prst="rect">
            <a:avLst/>
          </a:prstGeom>
        </p:spPr>
      </p:pic>
      <p:pic>
        <p:nvPicPr>
          <p:cNvPr id="6" name="Picture 5"/>
          <p:cNvPicPr/>
          <p:nvPr/>
        </p:nvPicPr>
        <p:blipFill>
          <a:blip r:embed="rId4"/>
          <a:stretch>
            <a:fillRect/>
          </a:stretch>
        </p:blipFill>
        <p:spPr>
          <a:xfrm>
            <a:off x="6573345" y="1273552"/>
            <a:ext cx="2051083" cy="2382591"/>
          </a:xfrm>
          <a:prstGeom prst="rect">
            <a:avLst/>
          </a:prstGeom>
        </p:spPr>
      </p:pic>
      <p:sp>
        <p:nvSpPr>
          <p:cNvPr id="7" name="Rectangle 6"/>
          <p:cNvSpPr/>
          <p:nvPr/>
        </p:nvSpPr>
        <p:spPr>
          <a:xfrm>
            <a:off x="5320090" y="3875320"/>
            <a:ext cx="6719509" cy="1015663"/>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from zeversolar </a:t>
            </a:r>
          </a:p>
          <a:p>
            <a:r>
              <a:rPr lang="en-US" sz="2000" dirty="0">
                <a:latin typeface="Times New Roman" panose="02020603050405020304" pitchFamily="18" charset="0"/>
                <a:ea typeface="Calibri" panose="020F0502020204030204" pitchFamily="34" charset="0"/>
                <a:cs typeface="Times New Roman" panose="02020603050405020304" pitchFamily="18" charset="0"/>
              </a:rPr>
              <a:t>Three inverters</a:t>
            </a:r>
            <a:r>
              <a:rPr lang="ar-JO" sz="2000" dirty="0">
                <a:latin typeface="Times New Roman" panose="02020603050405020304" pitchFamily="18" charset="0"/>
                <a:ea typeface="Calibri" panose="020F0502020204030204" pitchFamily="34" charset="0"/>
                <a:cs typeface="Times New Roman" panose="02020603050405020304" pitchFamily="18" charset="0"/>
              </a:rPr>
              <a:t> </a:t>
            </a:r>
            <a:r>
              <a:rPr lang="en-US" sz="2000" dirty="0">
                <a:latin typeface="Times New Roman" panose="02020603050405020304" pitchFamily="18" charset="0"/>
                <a:ea typeface="Calibri" panose="020F0502020204030204" pitchFamily="34" charset="0"/>
                <a:cs typeface="Times New Roman" panose="02020603050405020304" pitchFamily="18" charset="0"/>
              </a:rPr>
              <a:t> with capacity = 19.5KW</a:t>
            </a:r>
          </a:p>
          <a:p>
            <a:r>
              <a:rPr lang="en-US" sz="2000" dirty="0">
                <a:latin typeface="Times New Roman" panose="02020603050405020304" pitchFamily="18" charset="0"/>
                <a:cs typeface="Times New Roman" panose="02020603050405020304" pitchFamily="18" charset="0"/>
              </a:rPr>
              <a:t>For two string each have 18 modules each module have 465 wp </a:t>
            </a:r>
          </a:p>
        </p:txBody>
      </p:sp>
      <p:sp>
        <p:nvSpPr>
          <p:cNvPr id="8" name="Rectangle 7"/>
          <p:cNvSpPr/>
          <p:nvPr/>
        </p:nvSpPr>
        <p:spPr>
          <a:xfrm>
            <a:off x="5320090" y="5356170"/>
            <a:ext cx="6608672" cy="1015663"/>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from Sandi Electric</a:t>
            </a:r>
          </a:p>
          <a:p>
            <a:r>
              <a:rPr lang="en-US" sz="2000" dirty="0">
                <a:latin typeface="Times New Roman" panose="02020603050405020304" pitchFamily="18" charset="0"/>
                <a:ea typeface="Calibri" panose="020F0502020204030204" pitchFamily="34" charset="0"/>
                <a:cs typeface="Times New Roman" panose="02020603050405020304" pitchFamily="18" charset="0"/>
              </a:rPr>
              <a:t>inverter with capacity = 7 kW</a:t>
            </a:r>
            <a:r>
              <a:rPr lang="en-US" sz="2000" dirty="0">
                <a:latin typeface="Times New Roman" panose="02020603050405020304" pitchFamily="18" charset="0"/>
                <a:cs typeface="Times New Roman" panose="02020603050405020304" pitchFamily="18" charset="0"/>
              </a:rPr>
              <a:t> </a:t>
            </a:r>
          </a:p>
          <a:p>
            <a:r>
              <a:rPr lang="en-US" sz="2000" dirty="0">
                <a:latin typeface="Times New Roman" panose="02020603050405020304" pitchFamily="18" charset="0"/>
                <a:cs typeface="Times New Roman" panose="02020603050405020304" pitchFamily="18" charset="0"/>
              </a:rPr>
              <a:t>for two strings each have 8 modules each module have 465 wp </a:t>
            </a:r>
          </a:p>
        </p:txBody>
      </p:sp>
      <p:sp>
        <p:nvSpPr>
          <p:cNvPr id="9" name="Rounded Rectangle 8"/>
          <p:cNvSpPr/>
          <p:nvPr/>
        </p:nvSpPr>
        <p:spPr>
          <a:xfrm>
            <a:off x="11472433" y="6472646"/>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28</a:t>
            </a:r>
          </a:p>
        </p:txBody>
      </p:sp>
    </p:spTree>
    <p:extLst>
      <p:ext uri="{BB962C8B-B14F-4D97-AF65-F5344CB8AC3E}">
        <p14:creationId xmlns:p14="http://schemas.microsoft.com/office/powerpoint/2010/main" val="2017152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7064542"/>
          </a:xfrm>
          <a:prstGeom prst="rect">
            <a:avLst/>
          </a:prstGeom>
        </p:spPr>
      </p:pic>
      <p:sp>
        <p:nvSpPr>
          <p:cNvPr id="3" name="Rectangle 2"/>
          <p:cNvSpPr/>
          <p:nvPr/>
        </p:nvSpPr>
        <p:spPr>
          <a:xfrm>
            <a:off x="235528" y="127245"/>
            <a:ext cx="7232072" cy="2805063"/>
          </a:xfrm>
          <a:prstGeom prst="rect">
            <a:avLst/>
          </a:prstGeom>
        </p:spPr>
        <p:txBody>
          <a:bodyPr wrap="square">
            <a:spAutoFit/>
          </a:bodyPr>
          <a:lstStyle/>
          <a:p>
            <a:pPr>
              <a:lnSpc>
                <a:spcPct val="150000"/>
              </a:lnSpc>
            </a:pPr>
            <a:r>
              <a:rPr lang="en-US" sz="2400" dirty="0">
                <a:cs typeface="+mj-cs"/>
              </a:rPr>
              <a:t>Initial cost = 2537.71 $/ kW.</a:t>
            </a:r>
          </a:p>
          <a:p>
            <a:pPr>
              <a:lnSpc>
                <a:spcPct val="150000"/>
              </a:lnSpc>
            </a:pPr>
            <a:r>
              <a:rPr lang="en-US" sz="2400" dirty="0">
                <a:cs typeface="+mj-cs"/>
              </a:rPr>
              <a:t>Inverter price (15kw) = 2830.4 $.</a:t>
            </a:r>
          </a:p>
          <a:p>
            <a:pPr>
              <a:lnSpc>
                <a:spcPct val="150000"/>
              </a:lnSpc>
            </a:pPr>
            <a:r>
              <a:rPr lang="en-US" sz="2400" dirty="0">
                <a:cs typeface="+mj-cs"/>
              </a:rPr>
              <a:t>Inverter price (7kw) = 1632.3 $.</a:t>
            </a:r>
          </a:p>
          <a:p>
            <a:pPr>
              <a:lnSpc>
                <a:spcPct val="150000"/>
              </a:lnSpc>
            </a:pPr>
            <a:r>
              <a:rPr lang="en-US" sz="2400" dirty="0">
                <a:cs typeface="+mj-cs"/>
              </a:rPr>
              <a:t>Maintenance and operating cost = 33</a:t>
            </a:r>
            <a:r>
              <a:rPr lang="ar-SA" sz="2400" dirty="0">
                <a:cs typeface="+mj-cs"/>
              </a:rPr>
              <a:t>.</a:t>
            </a:r>
            <a:r>
              <a:rPr lang="en-US" sz="2400" dirty="0">
                <a:cs typeface="+mj-cs"/>
              </a:rPr>
              <a:t>31$/kW – year.</a:t>
            </a:r>
          </a:p>
          <a:p>
            <a:pPr>
              <a:lnSpc>
                <a:spcPct val="150000"/>
              </a:lnSpc>
            </a:pPr>
            <a:r>
              <a:rPr lang="en-US" sz="2400" dirty="0">
                <a:cs typeface="+mj-cs"/>
              </a:rPr>
              <a:t>the pay pack period equals 6.5 years</a:t>
            </a:r>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3352800" y="3257496"/>
            <a:ext cx="5486400" cy="3209925"/>
          </a:xfrm>
          <a:prstGeom prst="rect">
            <a:avLst/>
          </a:prstGeom>
        </p:spPr>
      </p:pic>
      <p:sp>
        <p:nvSpPr>
          <p:cNvPr id="5" name="Rounded Rectangle 4"/>
          <p:cNvSpPr/>
          <p:nvPr/>
        </p:nvSpPr>
        <p:spPr>
          <a:xfrm>
            <a:off x="11423479" y="6329904"/>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29</a:t>
            </a:r>
          </a:p>
        </p:txBody>
      </p:sp>
    </p:spTree>
    <p:extLst>
      <p:ext uri="{BB962C8B-B14F-4D97-AF65-F5344CB8AC3E}">
        <p14:creationId xmlns:p14="http://schemas.microsoft.com/office/powerpoint/2010/main" val="16646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245788" cy="7064542"/>
          </a:xfrm>
          <a:prstGeom prst="rect">
            <a:avLst/>
          </a:prstGeom>
        </p:spPr>
      </p:pic>
      <p:sp>
        <p:nvSpPr>
          <p:cNvPr id="3" name="Rectangle 2"/>
          <p:cNvSpPr/>
          <p:nvPr/>
        </p:nvSpPr>
        <p:spPr>
          <a:xfrm>
            <a:off x="269795" y="200688"/>
            <a:ext cx="1855829" cy="461665"/>
          </a:xfrm>
          <a:prstGeom prst="rect">
            <a:avLst/>
          </a:prstGeom>
        </p:spPr>
        <p:txBody>
          <a:bodyPr wrap="none">
            <a:spAutoFit/>
          </a:bodyPr>
          <a:lstStyle/>
          <a:p>
            <a:r>
              <a:rPr lang="en-US" sz="2400" b="1" dirty="0">
                <a:latin typeface="Times New Roman" panose="02020603050405020304" pitchFamily="18" charset="0"/>
                <a:cs typeface="Times New Roman" panose="02020603050405020304" pitchFamily="18" charset="0"/>
              </a:rPr>
              <a:t>Introduction</a:t>
            </a:r>
            <a:endParaRPr lang="en-US" sz="24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47008" y="1942515"/>
            <a:ext cx="9551772" cy="4210092"/>
          </a:xfrm>
          <a:prstGeom prst="rect">
            <a:avLst/>
          </a:prstGeom>
        </p:spPr>
      </p:pic>
      <p:sp>
        <p:nvSpPr>
          <p:cNvPr id="6" name="Rectangle 5"/>
          <p:cNvSpPr/>
          <p:nvPr/>
        </p:nvSpPr>
        <p:spPr>
          <a:xfrm>
            <a:off x="269795" y="597484"/>
            <a:ext cx="11748034" cy="1338828"/>
          </a:xfrm>
          <a:prstGeom prst="rect">
            <a:avLst/>
          </a:prstGeom>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The Project  present a new design of Nablus municipality. The basic goal of this project is to concentrate on designing a new building for the Nablus municipality that wants to provide all the necessities For employees and citizens, so that it is an integrated building from all architectural, structural, environmental, mechanical and electrical aspects. </a:t>
            </a:r>
          </a:p>
        </p:txBody>
      </p:sp>
      <p:sp>
        <p:nvSpPr>
          <p:cNvPr id="7" name="TextBox 6"/>
          <p:cNvSpPr txBox="1"/>
          <p:nvPr/>
        </p:nvSpPr>
        <p:spPr>
          <a:xfrm>
            <a:off x="4153988" y="6269803"/>
            <a:ext cx="4454435" cy="400110"/>
          </a:xfrm>
          <a:prstGeom prst="rect">
            <a:avLst/>
          </a:prstGeom>
          <a:noFill/>
          <a:ln>
            <a:solidFill>
              <a:schemeClr val="accent1">
                <a:lumMod val="50000"/>
              </a:schemeClr>
            </a:solidFill>
          </a:ln>
        </p:spPr>
        <p:txBody>
          <a:bodyPr wrap="square" rtlCol="0">
            <a:spAutoFit/>
          </a:bodyPr>
          <a:lstStyle/>
          <a:p>
            <a:pPr algn="ctr"/>
            <a:r>
              <a:rPr lang="en-US" sz="2000" b="1" dirty="0"/>
              <a:t>Final Design For Nablus Municipality</a:t>
            </a:r>
          </a:p>
        </p:txBody>
      </p:sp>
      <p:sp>
        <p:nvSpPr>
          <p:cNvPr id="8" name="Rounded Rectangle 7"/>
          <p:cNvSpPr/>
          <p:nvPr/>
        </p:nvSpPr>
        <p:spPr>
          <a:xfrm>
            <a:off x="11173101" y="6513159"/>
            <a:ext cx="378822" cy="313508"/>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3</a:t>
            </a:r>
          </a:p>
        </p:txBody>
      </p:sp>
    </p:spTree>
    <p:extLst>
      <p:ext uri="{BB962C8B-B14F-4D97-AF65-F5344CB8AC3E}">
        <p14:creationId xmlns:p14="http://schemas.microsoft.com/office/powerpoint/2010/main" val="2040030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sp>
        <p:nvSpPr>
          <p:cNvPr id="4" name="Rectangle 3"/>
          <p:cNvSpPr/>
          <p:nvPr/>
        </p:nvSpPr>
        <p:spPr>
          <a:xfrm>
            <a:off x="283986" y="82294"/>
            <a:ext cx="2274982" cy="646331"/>
          </a:xfrm>
          <a:prstGeom prst="rect">
            <a:avLst/>
          </a:prstGeom>
        </p:spPr>
        <p:txBody>
          <a:bodyPr wrap="none">
            <a:spAutoFit/>
          </a:bodyPr>
          <a:lstStyle/>
          <a:p>
            <a:r>
              <a:rPr lang="en-US" sz="3600" dirty="0">
                <a:solidFill>
                  <a:schemeClr val="accent1">
                    <a:lumMod val="50000"/>
                  </a:schemeClr>
                </a:solidFill>
                <a:latin typeface="Times New Roman" panose="02020603050405020304" pitchFamily="18" charset="0"/>
                <a:cs typeface="Times New Roman" panose="02020603050405020304" pitchFamily="18" charset="0"/>
              </a:rPr>
              <a:t>Acoustical </a:t>
            </a:r>
          </a:p>
        </p:txBody>
      </p:sp>
      <p:sp>
        <p:nvSpPr>
          <p:cNvPr id="5" name="Rectangle 4"/>
          <p:cNvSpPr/>
          <p:nvPr/>
        </p:nvSpPr>
        <p:spPr>
          <a:xfrm>
            <a:off x="270136" y="718673"/>
            <a:ext cx="6006773" cy="400110"/>
          </a:xfrm>
          <a:prstGeom prst="rect">
            <a:avLst/>
          </a:prstGeom>
        </p:spPr>
        <p:txBody>
          <a:bodyPr wrap="none">
            <a:spAutoFit/>
          </a:bodyPr>
          <a:lstStyle/>
          <a:p>
            <a:r>
              <a:rPr lang="en-US" sz="2000" b="1" dirty="0">
                <a:latin typeface="Times New Roman" panose="02020603050405020304" pitchFamily="18" charset="0"/>
                <a:cs typeface="Times New Roman" panose="02020603050405020304" pitchFamily="18" charset="0"/>
              </a:rPr>
              <a:t>two component we should to take into consideration :</a:t>
            </a:r>
            <a:endParaRPr lang="en-US" sz="2000" b="1" dirty="0"/>
          </a:p>
        </p:txBody>
      </p:sp>
      <p:sp>
        <p:nvSpPr>
          <p:cNvPr id="6" name="Rectangle 5"/>
          <p:cNvSpPr/>
          <p:nvPr/>
        </p:nvSpPr>
        <p:spPr>
          <a:xfrm>
            <a:off x="270136" y="1118783"/>
            <a:ext cx="2236510" cy="369332"/>
          </a:xfrm>
          <a:prstGeom prst="rect">
            <a:avLst/>
          </a:prstGeom>
        </p:spPr>
        <p:txBody>
          <a:bodyPr wrap="none">
            <a:spAutoFit/>
          </a:bodyPr>
          <a:lstStyle/>
          <a:p>
            <a:pPr marL="285750" lvl="0" indent="-285750">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Architectural  side </a:t>
            </a:r>
          </a:p>
        </p:txBody>
      </p:sp>
      <p:sp>
        <p:nvSpPr>
          <p:cNvPr id="7" name="Rectangle 6"/>
          <p:cNvSpPr/>
          <p:nvPr/>
        </p:nvSpPr>
        <p:spPr>
          <a:xfrm>
            <a:off x="270136" y="1706349"/>
            <a:ext cx="2460930" cy="369332"/>
          </a:xfrm>
          <a:prstGeom prst="rect">
            <a:avLst/>
          </a:prstGeom>
        </p:spPr>
        <p:txBody>
          <a:bodyPr wrap="none">
            <a:spAutoFit/>
          </a:bodyPr>
          <a:lstStyle/>
          <a:p>
            <a:pPr marL="285750" lvl="0" indent="-285750">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Electro- acoustic side</a:t>
            </a:r>
            <a:endParaRPr lang="en-US" dirty="0"/>
          </a:p>
        </p:txBody>
      </p:sp>
      <p:sp>
        <p:nvSpPr>
          <p:cNvPr id="8" name="Rectangle 7"/>
          <p:cNvSpPr/>
          <p:nvPr/>
        </p:nvSpPr>
        <p:spPr>
          <a:xfrm>
            <a:off x="231720" y="2157688"/>
            <a:ext cx="3254417" cy="400110"/>
          </a:xfrm>
          <a:prstGeom prst="rect">
            <a:avLst/>
          </a:prstGeom>
        </p:spPr>
        <p:txBody>
          <a:bodyPr wrap="none">
            <a:spAutoFit/>
          </a:bodyPr>
          <a:lstStyle/>
          <a:p>
            <a:r>
              <a:rPr lang="en-US" sz="2000" b="1" dirty="0">
                <a:latin typeface="Times New Roman" panose="02020603050405020304" pitchFamily="18" charset="0"/>
                <a:cs typeface="Times New Roman" panose="02020603050405020304" pitchFamily="18" charset="0"/>
              </a:rPr>
              <a:t>Component we was studied:</a:t>
            </a:r>
          </a:p>
        </p:txBody>
      </p:sp>
      <p:sp>
        <p:nvSpPr>
          <p:cNvPr id="9" name="Rectangle 8"/>
          <p:cNvSpPr/>
          <p:nvPr/>
        </p:nvSpPr>
        <p:spPr>
          <a:xfrm>
            <a:off x="257552" y="2650131"/>
            <a:ext cx="2812565" cy="369332"/>
          </a:xfrm>
          <a:prstGeom prst="rect">
            <a:avLst/>
          </a:prstGeom>
        </p:spPr>
        <p:txBody>
          <a:bodyPr wrap="none">
            <a:spAutoFit/>
          </a:bodyPr>
          <a:lstStyle/>
          <a:p>
            <a:pPr marL="285750" lvl="0" indent="-285750">
              <a:buFont typeface="Wingdings" panose="05000000000000000000" pitchFamily="2" charset="2"/>
              <a:buChar char="q"/>
            </a:pPr>
            <a:r>
              <a:rPr lang="en-US" dirty="0">
                <a:solidFill>
                  <a:sysClr val="windowText" lastClr="000000">
                    <a:hueOff val="0"/>
                    <a:satOff val="0"/>
                    <a:lumOff val="0"/>
                    <a:alphaOff val="0"/>
                  </a:sysClr>
                </a:solidFill>
                <a:latin typeface="Times New Roman" panose="02020603050405020304" pitchFamily="18" charset="0"/>
                <a:cs typeface="Times New Roman" panose="02020603050405020304" pitchFamily="18" charset="0"/>
              </a:rPr>
              <a:t>Reverpration time(RT60)</a:t>
            </a:r>
          </a:p>
        </p:txBody>
      </p:sp>
      <p:sp>
        <p:nvSpPr>
          <p:cNvPr id="10" name="Rectangle 9"/>
          <p:cNvSpPr/>
          <p:nvPr/>
        </p:nvSpPr>
        <p:spPr>
          <a:xfrm>
            <a:off x="254931" y="3173315"/>
            <a:ext cx="2762295" cy="369332"/>
          </a:xfrm>
          <a:prstGeom prst="rect">
            <a:avLst/>
          </a:prstGeom>
        </p:spPr>
        <p:txBody>
          <a:bodyPr wrap="square">
            <a:spAutoFit/>
          </a:bodyPr>
          <a:lstStyle/>
          <a:p>
            <a:pPr marL="285750" lvl="0" indent="-285750">
              <a:buFont typeface="Wingdings" panose="05000000000000000000" pitchFamily="2" charset="2"/>
              <a:buChar char="q"/>
            </a:pPr>
            <a:r>
              <a:rPr lang="en-US" dirty="0">
                <a:solidFill>
                  <a:sysClr val="windowText" lastClr="000000">
                    <a:hueOff val="0"/>
                    <a:satOff val="0"/>
                    <a:lumOff val="0"/>
                    <a:alphaOff val="0"/>
                  </a:sysClr>
                </a:solidFill>
                <a:latin typeface="Times New Roman" panose="02020603050405020304" pitchFamily="18" charset="0"/>
                <a:cs typeface="Times New Roman" panose="02020603050405020304" pitchFamily="18" charset="0"/>
              </a:rPr>
              <a:t>Sound transmission loss </a:t>
            </a:r>
          </a:p>
        </p:txBody>
      </p:sp>
      <p:sp>
        <p:nvSpPr>
          <p:cNvPr id="11" name="Rectangle 10"/>
          <p:cNvSpPr/>
          <p:nvPr/>
        </p:nvSpPr>
        <p:spPr>
          <a:xfrm>
            <a:off x="254931" y="3671986"/>
            <a:ext cx="2063385" cy="369332"/>
          </a:xfrm>
          <a:prstGeom prst="rect">
            <a:avLst/>
          </a:prstGeom>
        </p:spPr>
        <p:txBody>
          <a:bodyPr wrap="none">
            <a:spAutoFit/>
          </a:bodyPr>
          <a:lstStyle/>
          <a:p>
            <a:pPr marL="285750" lvl="0" indent="-285750">
              <a:buFont typeface="Wingdings" panose="05000000000000000000" pitchFamily="2" charset="2"/>
              <a:buChar char="q"/>
            </a:pPr>
            <a:r>
              <a:rPr lang="en-US" dirty="0">
                <a:solidFill>
                  <a:sysClr val="windowText" lastClr="000000">
                    <a:hueOff val="0"/>
                    <a:satOff val="0"/>
                    <a:lumOff val="0"/>
                    <a:alphaOff val="0"/>
                  </a:sysClr>
                </a:solidFill>
                <a:latin typeface="Times New Roman" panose="02020603050405020304" pitchFamily="18" charset="0"/>
                <a:cs typeface="Times New Roman" panose="02020603050405020304" pitchFamily="18" charset="0"/>
              </a:rPr>
              <a:t>Articulation loss </a:t>
            </a:r>
          </a:p>
        </p:txBody>
      </p:sp>
      <p:sp>
        <p:nvSpPr>
          <p:cNvPr id="12" name="Rectangle 11"/>
          <p:cNvSpPr/>
          <p:nvPr/>
        </p:nvSpPr>
        <p:spPr>
          <a:xfrm>
            <a:off x="254931" y="4170657"/>
            <a:ext cx="2396810" cy="369332"/>
          </a:xfrm>
          <a:prstGeom prst="rect">
            <a:avLst/>
          </a:prstGeom>
        </p:spPr>
        <p:txBody>
          <a:bodyPr wrap="none">
            <a:spAutoFit/>
          </a:bodyPr>
          <a:lstStyle/>
          <a:p>
            <a:pPr marL="285750" lvl="0" indent="-285750">
              <a:buFont typeface="Wingdings" panose="05000000000000000000" pitchFamily="2" charset="2"/>
              <a:buChar char="q"/>
            </a:pPr>
            <a:r>
              <a:rPr lang="en-US" dirty="0">
                <a:solidFill>
                  <a:sysClr val="windowText" lastClr="000000">
                    <a:hueOff val="0"/>
                    <a:satOff val="0"/>
                    <a:lumOff val="0"/>
                    <a:alphaOff val="0"/>
                  </a:sysClr>
                </a:solidFill>
                <a:latin typeface="Times New Roman" panose="02020603050405020304" pitchFamily="18" charset="0"/>
                <a:cs typeface="Times New Roman" panose="02020603050405020304" pitchFamily="18" charset="0"/>
              </a:rPr>
              <a:t>Sound pressure level</a:t>
            </a:r>
          </a:p>
        </p:txBody>
      </p:sp>
      <p:sp>
        <p:nvSpPr>
          <p:cNvPr id="13" name="Rectangle 12"/>
          <p:cNvSpPr/>
          <p:nvPr/>
        </p:nvSpPr>
        <p:spPr>
          <a:xfrm>
            <a:off x="254931" y="4724656"/>
            <a:ext cx="3371436" cy="369332"/>
          </a:xfrm>
          <a:prstGeom prst="rect">
            <a:avLst/>
          </a:prstGeom>
        </p:spPr>
        <p:txBody>
          <a:bodyPr wrap="none">
            <a:spAutoFit/>
          </a:bodyPr>
          <a:lstStyle/>
          <a:p>
            <a:pPr marL="285750" lvl="0" indent="-285750">
              <a:buFont typeface="Wingdings" panose="05000000000000000000" pitchFamily="2" charset="2"/>
              <a:buChar char="q"/>
            </a:pPr>
            <a:r>
              <a:rPr lang="en-US" dirty="0">
                <a:solidFill>
                  <a:sysClr val="windowText" lastClr="000000">
                    <a:hueOff val="0"/>
                    <a:satOff val="0"/>
                    <a:lumOff val="0"/>
                    <a:alphaOff val="0"/>
                  </a:sysClr>
                </a:solidFill>
                <a:latin typeface="Times New Roman" panose="02020603050405020304" pitchFamily="18" charset="0"/>
                <a:cs typeface="Times New Roman" panose="02020603050405020304" pitchFamily="18" charset="0"/>
              </a:rPr>
              <a:t>Sound transmission class(STC)</a:t>
            </a:r>
          </a:p>
        </p:txBody>
      </p:sp>
      <p:sp>
        <p:nvSpPr>
          <p:cNvPr id="14" name="Rectangle 13"/>
          <p:cNvSpPr/>
          <p:nvPr/>
        </p:nvSpPr>
        <p:spPr>
          <a:xfrm>
            <a:off x="283986" y="5299480"/>
            <a:ext cx="3493264" cy="369332"/>
          </a:xfrm>
          <a:prstGeom prst="rect">
            <a:avLst/>
          </a:prstGeom>
        </p:spPr>
        <p:txBody>
          <a:bodyPr wrap="none">
            <a:spAutoFit/>
          </a:bodyPr>
          <a:lstStyle/>
          <a:p>
            <a:pPr marL="285750" lvl="0" indent="-285750">
              <a:buFont typeface="Wingdings" panose="05000000000000000000" pitchFamily="2" charset="2"/>
              <a:buChar char="q"/>
            </a:pPr>
            <a:r>
              <a:rPr lang="en-US" dirty="0">
                <a:solidFill>
                  <a:sysClr val="windowText" lastClr="000000">
                    <a:hueOff val="0"/>
                    <a:satOff val="0"/>
                    <a:lumOff val="0"/>
                    <a:alphaOff val="0"/>
                  </a:sysClr>
                </a:solidFill>
                <a:latin typeface="Times New Roman" panose="02020603050405020304" pitchFamily="18" charset="0"/>
                <a:cs typeface="Times New Roman" panose="02020603050405020304" pitchFamily="18" charset="0"/>
              </a:rPr>
              <a:t>Speech transmission index (STI)</a:t>
            </a:r>
            <a:endParaRPr lang="en-US" dirty="0"/>
          </a:p>
        </p:txBody>
      </p:sp>
      <p:pic>
        <p:nvPicPr>
          <p:cNvPr id="15" name="Picture 14"/>
          <p:cNvPicPr>
            <a:picLocks noChangeAspect="1"/>
          </p:cNvPicPr>
          <p:nvPr/>
        </p:nvPicPr>
        <p:blipFill rotWithShape="1">
          <a:blip r:embed="rId2">
            <a:duotone>
              <a:prstClr val="black"/>
              <a:schemeClr val="accent1">
                <a:tint val="45000"/>
                <a:satMod val="400000"/>
              </a:schemeClr>
            </a:duotone>
            <a:extLst>
              <a:ext uri="{28A0092B-C50C-407E-A947-70E740481C1C}">
                <a14:useLocalDpi xmlns:a14="http://schemas.microsoft.com/office/drawing/2010/main" val="0"/>
              </a:ext>
            </a:extLst>
          </a:blip>
          <a:srcRect l="5220" t="48729" r="46880" b="-3099"/>
          <a:stretch/>
        </p:blipFill>
        <p:spPr>
          <a:xfrm rot="16200000" flipV="1">
            <a:off x="2861758" y="3323787"/>
            <a:ext cx="6858000" cy="210427"/>
          </a:xfrm>
          <a:prstGeom prst="rect">
            <a:avLst/>
          </a:prstGeom>
          <a:ln>
            <a:solidFill>
              <a:schemeClr val="accent1"/>
            </a:solidFill>
          </a:ln>
        </p:spPr>
      </p:pic>
      <p:sp>
        <p:nvSpPr>
          <p:cNvPr id="16" name="Rectangle 15"/>
          <p:cNvSpPr/>
          <p:nvPr/>
        </p:nvSpPr>
        <p:spPr>
          <a:xfrm>
            <a:off x="6421280" y="707632"/>
            <a:ext cx="6096000" cy="677108"/>
          </a:xfrm>
          <a:prstGeom prst="rect">
            <a:avLst/>
          </a:prstGeom>
        </p:spPr>
        <p:txBody>
          <a:bodyPr>
            <a:spAutoFit/>
          </a:bodyPr>
          <a:lstStyle/>
          <a:p>
            <a:r>
              <a:rPr lang="en-US" sz="2000" b="1" dirty="0">
                <a:latin typeface="Times New Roman" panose="02020603050405020304" pitchFamily="18" charset="0"/>
                <a:cs typeface="Times New Roman" panose="02020603050405020304" pitchFamily="18" charset="0"/>
              </a:rPr>
              <a:t>spaces we design by using insul and ease programs:</a:t>
            </a:r>
          </a:p>
          <a:p>
            <a:endParaRPr lang="en-US" dirty="0"/>
          </a:p>
        </p:txBody>
      </p:sp>
      <p:sp>
        <p:nvSpPr>
          <p:cNvPr id="17" name="Rectangle 16"/>
          <p:cNvSpPr/>
          <p:nvPr/>
        </p:nvSpPr>
        <p:spPr>
          <a:xfrm>
            <a:off x="6551578" y="1371896"/>
            <a:ext cx="1180323" cy="400110"/>
          </a:xfrm>
          <a:prstGeom prst="rect">
            <a:avLst/>
          </a:prstGeom>
        </p:spPr>
        <p:txBody>
          <a:bodyPr wrap="none">
            <a:spAutoFit/>
          </a:bodyPr>
          <a:lstStyle/>
          <a:p>
            <a:pPr marL="342900" lvl="0" indent="-342900">
              <a:buFont typeface="Wingdings" panose="05000000000000000000" pitchFamily="2" charset="2"/>
              <a:buChar char="Ø"/>
            </a:pPr>
            <a:r>
              <a:rPr lang="en-US" sz="2000" dirty="0">
                <a:solidFill>
                  <a:sysClr val="windowText" lastClr="000000">
                    <a:hueOff val="0"/>
                    <a:satOff val="0"/>
                    <a:lumOff val="0"/>
                    <a:alphaOff val="0"/>
                  </a:sysClr>
                </a:solidFill>
                <a:latin typeface="Times New Roman" panose="02020603050405020304" pitchFamily="18" charset="0"/>
                <a:cs typeface="Times New Roman" panose="02020603050405020304" pitchFamily="18" charset="0"/>
              </a:rPr>
              <a:t>Office</a:t>
            </a:r>
          </a:p>
        </p:txBody>
      </p:sp>
      <p:sp>
        <p:nvSpPr>
          <p:cNvPr id="18" name="Rectangle 17"/>
          <p:cNvSpPr/>
          <p:nvPr/>
        </p:nvSpPr>
        <p:spPr>
          <a:xfrm>
            <a:off x="6551578" y="2095897"/>
            <a:ext cx="2363147" cy="400110"/>
          </a:xfrm>
          <a:prstGeom prst="rect">
            <a:avLst/>
          </a:prstGeom>
        </p:spPr>
        <p:txBody>
          <a:bodyPr wrap="none">
            <a:spAutoFit/>
          </a:bodyPr>
          <a:lstStyle/>
          <a:p>
            <a:pPr marL="285750" lvl="0" indent="-285750">
              <a:buFont typeface="Wingdings" panose="05000000000000000000" pitchFamily="2" charset="2"/>
              <a:buChar char="Ø"/>
            </a:pPr>
            <a:r>
              <a:rPr lang="en-US" sz="2000" dirty="0">
                <a:solidFill>
                  <a:sysClr val="windowText" lastClr="000000">
                    <a:hueOff val="0"/>
                    <a:satOff val="0"/>
                    <a:lumOff val="0"/>
                    <a:alphaOff val="0"/>
                  </a:sysClr>
                </a:solidFill>
                <a:latin typeface="Times New Roman" panose="02020603050405020304" pitchFamily="18" charset="0"/>
                <a:cs typeface="Times New Roman" panose="02020603050405020304" pitchFamily="18" charset="0"/>
              </a:rPr>
              <a:t>Public service hall</a:t>
            </a:r>
          </a:p>
        </p:txBody>
      </p:sp>
      <p:sp>
        <p:nvSpPr>
          <p:cNvPr id="19" name="Rectangle 18"/>
          <p:cNvSpPr/>
          <p:nvPr/>
        </p:nvSpPr>
        <p:spPr>
          <a:xfrm>
            <a:off x="6551578" y="2743679"/>
            <a:ext cx="1370888" cy="400110"/>
          </a:xfrm>
          <a:prstGeom prst="rect">
            <a:avLst/>
          </a:prstGeom>
        </p:spPr>
        <p:txBody>
          <a:bodyPr wrap="none">
            <a:spAutoFit/>
          </a:bodyPr>
          <a:lstStyle/>
          <a:p>
            <a:pPr marL="342900" lvl="0" indent="-342900">
              <a:buFont typeface="Wingdings" panose="05000000000000000000" pitchFamily="2" charset="2"/>
              <a:buChar char="Ø"/>
            </a:pPr>
            <a:r>
              <a:rPr lang="en-US" sz="2000" dirty="0">
                <a:solidFill>
                  <a:sysClr val="windowText" lastClr="000000">
                    <a:hueOff val="0"/>
                    <a:satOff val="0"/>
                    <a:lumOff val="0"/>
                    <a:alphaOff val="0"/>
                  </a:sysClr>
                </a:solidFill>
                <a:latin typeface="Times New Roman" panose="02020603050405020304" pitchFamily="18" charset="0"/>
                <a:cs typeface="Times New Roman" panose="02020603050405020304" pitchFamily="18" charset="0"/>
              </a:rPr>
              <a:t>Canteen</a:t>
            </a:r>
          </a:p>
        </p:txBody>
      </p:sp>
      <p:sp>
        <p:nvSpPr>
          <p:cNvPr id="21" name="Rounded Rectangle 20"/>
          <p:cNvSpPr/>
          <p:nvPr/>
        </p:nvSpPr>
        <p:spPr>
          <a:xfrm>
            <a:off x="11423479" y="6329904"/>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30</a:t>
            </a:r>
          </a:p>
        </p:txBody>
      </p:sp>
    </p:spTree>
    <p:extLst>
      <p:ext uri="{BB962C8B-B14F-4D97-AF65-F5344CB8AC3E}">
        <p14:creationId xmlns:p14="http://schemas.microsoft.com/office/powerpoint/2010/main" val="568241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0835" y="127152"/>
            <a:ext cx="11055927" cy="1138773"/>
          </a:xfrm>
          <a:prstGeom prst="rect">
            <a:avLst/>
          </a:prstGeom>
        </p:spPr>
        <p:txBody>
          <a:bodyPr wrap="square">
            <a:spAutoFit/>
          </a:bodyPr>
          <a:lstStyle/>
          <a:p>
            <a:r>
              <a:rPr lang="en-US" sz="2800" dirty="0">
                <a:solidFill>
                  <a:schemeClr val="accent1">
                    <a:lumMod val="50000"/>
                  </a:schemeClr>
                </a:solidFill>
                <a:latin typeface="Times New Roman" panose="02020603050405020304" pitchFamily="18" charset="0"/>
                <a:cs typeface="Times New Roman" panose="02020603050405020304" pitchFamily="18" charset="0"/>
              </a:rPr>
              <a:t>Architectural side:</a:t>
            </a:r>
          </a:p>
          <a:p>
            <a:r>
              <a:rPr lang="en-US" sz="2000" dirty="0">
                <a:latin typeface="Times New Roman" panose="02020603050405020304" pitchFamily="18" charset="0"/>
                <a:cs typeface="Times New Roman" panose="02020603050405020304" pitchFamily="18" charset="0"/>
              </a:rPr>
              <a:t>Reverberation time (RT60):</a:t>
            </a:r>
          </a:p>
          <a:p>
            <a:r>
              <a:rPr lang="en-US" sz="2000" dirty="0">
                <a:latin typeface="Times New Roman" panose="02020603050405020304" pitchFamily="18" charset="0"/>
                <a:cs typeface="Times New Roman" panose="02020603050405020304" pitchFamily="18" charset="0"/>
              </a:rPr>
              <a:t>Canteen</a:t>
            </a:r>
            <a:r>
              <a:rPr lang="en-US" dirty="0"/>
              <a:t>:</a:t>
            </a:r>
          </a:p>
        </p:txBody>
      </p:sp>
      <p:pic>
        <p:nvPicPr>
          <p:cNvPr id="3" name="Picture 2" descr="C:\Users\hp\Desktop\rt\shahd  rt\rt for canteen.PNG"/>
          <p:cNvPicPr/>
          <p:nvPr/>
        </p:nvPicPr>
        <p:blipFill>
          <a:blip r:embed="rId2">
            <a:extLst>
              <a:ext uri="{28A0092B-C50C-407E-A947-70E740481C1C}">
                <a14:useLocalDpi xmlns:a14="http://schemas.microsoft.com/office/drawing/2010/main" val="0"/>
              </a:ext>
            </a:extLst>
          </a:blip>
          <a:srcRect/>
          <a:stretch>
            <a:fillRect/>
          </a:stretch>
        </p:blipFill>
        <p:spPr bwMode="auto">
          <a:xfrm>
            <a:off x="242454" y="1265925"/>
            <a:ext cx="3415146" cy="4442148"/>
          </a:xfrm>
          <a:prstGeom prst="rect">
            <a:avLst/>
          </a:prstGeom>
          <a:noFill/>
          <a:ln>
            <a:noFill/>
          </a:ln>
        </p:spPr>
      </p:pic>
      <p:pic>
        <p:nvPicPr>
          <p:cNvPr id="4" name="Picture 3" descr="C:\Users\hp\Desktop\rt\shahd  rt\rt for office.PNG"/>
          <p:cNvPicPr/>
          <p:nvPr/>
        </p:nvPicPr>
        <p:blipFill>
          <a:blip r:embed="rId3">
            <a:extLst>
              <a:ext uri="{28A0092B-C50C-407E-A947-70E740481C1C}">
                <a14:useLocalDpi xmlns:a14="http://schemas.microsoft.com/office/drawing/2010/main" val="0"/>
              </a:ext>
            </a:extLst>
          </a:blip>
          <a:srcRect/>
          <a:stretch>
            <a:fillRect/>
          </a:stretch>
        </p:blipFill>
        <p:spPr bwMode="auto">
          <a:xfrm>
            <a:off x="4317898" y="1265925"/>
            <a:ext cx="3258820" cy="4442148"/>
          </a:xfrm>
          <a:prstGeom prst="rect">
            <a:avLst/>
          </a:prstGeom>
          <a:noFill/>
          <a:ln>
            <a:noFill/>
          </a:ln>
        </p:spPr>
      </p:pic>
      <p:sp>
        <p:nvSpPr>
          <p:cNvPr id="5" name="Rectangle 4"/>
          <p:cNvSpPr/>
          <p:nvPr/>
        </p:nvSpPr>
        <p:spPr>
          <a:xfrm>
            <a:off x="8011961" y="865815"/>
            <a:ext cx="2209259" cy="400110"/>
          </a:xfrm>
          <a:prstGeom prst="rect">
            <a:avLst/>
          </a:prstGeom>
        </p:spPr>
        <p:txBody>
          <a:bodyPr wrap="none">
            <a:spAutoFit/>
          </a:bodyPr>
          <a:lstStyle/>
          <a:p>
            <a:r>
              <a:rPr lang="en-US" sz="2000" dirty="0">
                <a:latin typeface="Times New Roman" panose="02020603050405020304" pitchFamily="18" charset="0"/>
                <a:cs typeface="Times New Roman" panose="02020603050405020304" pitchFamily="18" charset="0"/>
              </a:rPr>
              <a:t>Public service hall: </a:t>
            </a:r>
          </a:p>
        </p:txBody>
      </p:sp>
      <p:pic>
        <p:nvPicPr>
          <p:cNvPr id="6" name="Picture 5" descr="C:\Users\hp\Desktop\rt\shahd  rt\rt for public service hall.PNG"/>
          <p:cNvPicPr/>
          <p:nvPr/>
        </p:nvPicPr>
        <p:blipFill>
          <a:blip r:embed="rId4">
            <a:extLst>
              <a:ext uri="{28A0092B-C50C-407E-A947-70E740481C1C}">
                <a14:useLocalDpi xmlns:a14="http://schemas.microsoft.com/office/drawing/2010/main" val="0"/>
              </a:ext>
            </a:extLst>
          </a:blip>
          <a:srcRect/>
          <a:stretch>
            <a:fillRect/>
          </a:stretch>
        </p:blipFill>
        <p:spPr bwMode="auto">
          <a:xfrm>
            <a:off x="8011961" y="1265925"/>
            <a:ext cx="2957195" cy="4442148"/>
          </a:xfrm>
          <a:prstGeom prst="rect">
            <a:avLst/>
          </a:prstGeom>
          <a:noFill/>
          <a:ln>
            <a:noFill/>
          </a:ln>
        </p:spPr>
      </p:pic>
      <p:sp>
        <p:nvSpPr>
          <p:cNvPr id="7" name="Rectangle 6"/>
          <p:cNvSpPr/>
          <p:nvPr/>
        </p:nvSpPr>
        <p:spPr>
          <a:xfrm>
            <a:off x="4477870" y="865815"/>
            <a:ext cx="904607" cy="400110"/>
          </a:xfrm>
          <a:prstGeom prst="rect">
            <a:avLst/>
          </a:prstGeom>
        </p:spPr>
        <p:txBody>
          <a:bodyPr wrap="none">
            <a:spAutoFit/>
          </a:bodyPr>
          <a:lstStyle/>
          <a:p>
            <a:r>
              <a:rPr lang="en-US" sz="2000" dirty="0">
                <a:latin typeface="Times New Roman" panose="02020603050405020304" pitchFamily="18" charset="0"/>
                <a:cs typeface="Times New Roman" panose="02020603050405020304" pitchFamily="18" charset="0"/>
              </a:rPr>
              <a:t>Office:</a:t>
            </a:r>
          </a:p>
        </p:txBody>
      </p:sp>
      <p:sp>
        <p:nvSpPr>
          <p:cNvPr id="8" name="Rectangle 7"/>
          <p:cNvSpPr/>
          <p:nvPr/>
        </p:nvSpPr>
        <p:spPr>
          <a:xfrm>
            <a:off x="-551975" y="5815795"/>
            <a:ext cx="4869873" cy="646331"/>
          </a:xfrm>
          <a:prstGeom prst="rect">
            <a:avLst/>
          </a:prstGeom>
        </p:spPr>
        <p:txBody>
          <a:bodyPr wrap="square">
            <a:spAutoFit/>
          </a:bodyPr>
          <a:lstStyle/>
          <a:p>
            <a:pPr algn="ctr"/>
            <a:r>
              <a:rPr lang="en-US" dirty="0">
                <a:latin typeface="Times New Roman" panose="02020603050405020304" pitchFamily="18" charset="0"/>
                <a:cs typeface="Times New Roman" panose="02020603050405020304" pitchFamily="18" charset="0"/>
              </a:rPr>
              <a:t>The result is less than one</a:t>
            </a:r>
          </a:p>
          <a:p>
            <a:pPr algn="ctr"/>
            <a:r>
              <a:rPr lang="en-US" dirty="0">
                <a:latin typeface="Times New Roman" panose="02020603050405020304" pitchFamily="18" charset="0"/>
                <a:cs typeface="Times New Roman" panose="02020603050405020304" pitchFamily="18" charset="0"/>
              </a:rPr>
              <a:t> (within the standard so ok). </a:t>
            </a:r>
          </a:p>
        </p:txBody>
      </p:sp>
      <p:sp>
        <p:nvSpPr>
          <p:cNvPr id="9" name="Rectangle 8"/>
          <p:cNvSpPr/>
          <p:nvPr/>
        </p:nvSpPr>
        <p:spPr>
          <a:xfrm>
            <a:off x="4317898" y="5815795"/>
            <a:ext cx="2957989" cy="646331"/>
          </a:xfrm>
          <a:prstGeom prst="rect">
            <a:avLst/>
          </a:prstGeom>
        </p:spPr>
        <p:txBody>
          <a:bodyPr wrap="none">
            <a:spAutoFit/>
          </a:bodyPr>
          <a:lstStyle/>
          <a:p>
            <a:pPr algn="ctr"/>
            <a:r>
              <a:rPr lang="en-US" dirty="0">
                <a:latin typeface="Times New Roman" panose="02020603050405020304" pitchFamily="18" charset="0"/>
                <a:cs typeface="Times New Roman" panose="02020603050405020304" pitchFamily="18" charset="0"/>
              </a:rPr>
              <a:t>The result is between 0.4-0.6 </a:t>
            </a:r>
          </a:p>
          <a:p>
            <a:pPr algn="ctr"/>
            <a:r>
              <a:rPr lang="en-US" dirty="0">
                <a:latin typeface="Times New Roman" panose="02020603050405020304" pitchFamily="18" charset="0"/>
                <a:cs typeface="Times New Roman" panose="02020603050405020304" pitchFamily="18" charset="0"/>
              </a:rPr>
              <a:t>(within the standard so ok).</a:t>
            </a:r>
          </a:p>
        </p:txBody>
      </p:sp>
      <p:sp>
        <p:nvSpPr>
          <p:cNvPr id="10" name="Rectangle 9"/>
          <p:cNvSpPr/>
          <p:nvPr/>
        </p:nvSpPr>
        <p:spPr>
          <a:xfrm>
            <a:off x="8082416" y="5815795"/>
            <a:ext cx="2816284" cy="646331"/>
          </a:xfrm>
          <a:prstGeom prst="rect">
            <a:avLst/>
          </a:prstGeom>
        </p:spPr>
        <p:txBody>
          <a:bodyPr wrap="none">
            <a:spAutoFit/>
          </a:bodyPr>
          <a:lstStyle/>
          <a:p>
            <a:pPr algn="ctr"/>
            <a:r>
              <a:rPr lang="en-US" dirty="0">
                <a:latin typeface="Times New Roman" panose="02020603050405020304" pitchFamily="18" charset="0"/>
                <a:cs typeface="Times New Roman" panose="02020603050405020304" pitchFamily="18" charset="0"/>
              </a:rPr>
              <a:t>The result is between 0.5-1</a:t>
            </a:r>
          </a:p>
          <a:p>
            <a:pPr algn="ctr"/>
            <a:r>
              <a:rPr lang="en-US" dirty="0">
                <a:latin typeface="Times New Roman" panose="02020603050405020304" pitchFamily="18" charset="0"/>
                <a:cs typeface="Times New Roman" panose="02020603050405020304" pitchFamily="18" charset="0"/>
              </a:rPr>
              <a:t> (within the standard so ok).</a:t>
            </a:r>
          </a:p>
        </p:txBody>
      </p:sp>
      <p:sp>
        <p:nvSpPr>
          <p:cNvPr id="12" name="Rounded Rectangle 11"/>
          <p:cNvSpPr/>
          <p:nvPr/>
        </p:nvSpPr>
        <p:spPr>
          <a:xfrm>
            <a:off x="11423479" y="6329904"/>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31</a:t>
            </a:r>
          </a:p>
        </p:txBody>
      </p:sp>
      <p:pic>
        <p:nvPicPr>
          <p:cNvPr id="13" name="Picture 12"/>
          <p:cNvPicPr>
            <a:picLocks noChangeAspect="1"/>
          </p:cNvPicPr>
          <p:nvPr/>
        </p:nvPicPr>
        <p:blipFill rotWithShape="1">
          <a:blip r:embed="rId5">
            <a:duotone>
              <a:prstClr val="black"/>
              <a:schemeClr val="accent1">
                <a:tint val="45000"/>
                <a:satMod val="400000"/>
              </a:schemeClr>
            </a:duotone>
            <a:extLst>
              <a:ext uri="{28A0092B-C50C-407E-A947-70E740481C1C}">
                <a14:useLocalDpi xmlns:a14="http://schemas.microsoft.com/office/drawing/2010/main" val="0"/>
              </a:ext>
            </a:extLst>
          </a:blip>
          <a:srcRect l="5220" t="48729" r="46880" b="-3099"/>
          <a:stretch/>
        </p:blipFill>
        <p:spPr>
          <a:xfrm rot="16200000" flipV="1">
            <a:off x="873159" y="3769977"/>
            <a:ext cx="5992185" cy="183861"/>
          </a:xfrm>
          <a:prstGeom prst="rect">
            <a:avLst/>
          </a:prstGeom>
          <a:ln>
            <a:solidFill>
              <a:schemeClr val="accent1"/>
            </a:solidFill>
          </a:ln>
        </p:spPr>
      </p:pic>
      <p:pic>
        <p:nvPicPr>
          <p:cNvPr id="14" name="Picture 13"/>
          <p:cNvPicPr>
            <a:picLocks noChangeAspect="1"/>
          </p:cNvPicPr>
          <p:nvPr/>
        </p:nvPicPr>
        <p:blipFill rotWithShape="1">
          <a:blip r:embed="rId5">
            <a:duotone>
              <a:prstClr val="black"/>
              <a:schemeClr val="accent1">
                <a:tint val="45000"/>
                <a:satMod val="400000"/>
              </a:schemeClr>
            </a:duotone>
            <a:extLst>
              <a:ext uri="{28A0092B-C50C-407E-A947-70E740481C1C}">
                <a14:useLocalDpi xmlns:a14="http://schemas.microsoft.com/office/drawing/2010/main" val="0"/>
              </a:ext>
            </a:extLst>
          </a:blip>
          <a:srcRect l="5220" t="48729" r="46880" b="-3099"/>
          <a:stretch/>
        </p:blipFill>
        <p:spPr>
          <a:xfrm rot="16200000" flipV="1">
            <a:off x="4723506" y="3769977"/>
            <a:ext cx="5992185" cy="183861"/>
          </a:xfrm>
          <a:prstGeom prst="rect">
            <a:avLst/>
          </a:prstGeom>
          <a:ln>
            <a:solidFill>
              <a:schemeClr val="accent1"/>
            </a:solidFill>
          </a:ln>
        </p:spPr>
      </p:pic>
    </p:spTree>
    <p:extLst>
      <p:ext uri="{BB962C8B-B14F-4D97-AF65-F5344CB8AC3E}">
        <p14:creationId xmlns:p14="http://schemas.microsoft.com/office/powerpoint/2010/main" val="2178169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47" y="423978"/>
            <a:ext cx="4279954" cy="461665"/>
          </a:xfrm>
          <a:prstGeom prst="rect">
            <a:avLst/>
          </a:prstGeom>
        </p:spPr>
        <p:txBody>
          <a:bodyPr wrap="none">
            <a:spAutoFit/>
          </a:bodyPr>
          <a:lstStyle/>
          <a:p>
            <a:r>
              <a:rPr lang="en-US" sz="2400" dirty="0">
                <a:solidFill>
                  <a:schemeClr val="accent1">
                    <a:lumMod val="50000"/>
                  </a:schemeClr>
                </a:solidFill>
                <a:latin typeface="Times New Roman" panose="02020603050405020304" pitchFamily="18" charset="0"/>
                <a:cs typeface="Times New Roman" panose="02020603050405020304" pitchFamily="18" charset="0"/>
              </a:rPr>
              <a:t>Sound Transmission Loss (STC):</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83672"/>
            <a:ext cx="12192000" cy="5874327"/>
          </a:xfrm>
          <a:prstGeom prst="rect">
            <a:avLst/>
          </a:prstGeom>
        </p:spPr>
      </p:pic>
      <p:sp>
        <p:nvSpPr>
          <p:cNvPr id="4" name="Rectangle 3"/>
          <p:cNvSpPr/>
          <p:nvPr/>
        </p:nvSpPr>
        <p:spPr>
          <a:xfrm>
            <a:off x="150756" y="1249279"/>
            <a:ext cx="1806905" cy="400110"/>
          </a:xfrm>
          <a:prstGeom prst="rect">
            <a:avLst/>
          </a:prstGeom>
        </p:spPr>
        <p:txBody>
          <a:bodyPr wrap="none">
            <a:spAutoFit/>
          </a:bodyPr>
          <a:lstStyle/>
          <a:p>
            <a:r>
              <a:rPr lang="en-US" sz="2000" b="1" dirty="0">
                <a:latin typeface="Times New Roman" panose="02020603050405020304" pitchFamily="18" charset="0"/>
                <a:cs typeface="Times New Roman" panose="02020603050405020304" pitchFamily="18" charset="0"/>
              </a:rPr>
              <a:t>External wall: </a:t>
            </a: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150756" y="1913461"/>
            <a:ext cx="3354443" cy="3675222"/>
          </a:xfrm>
          <a:prstGeom prst="rect">
            <a:avLst/>
          </a:prstGeom>
          <a:ln>
            <a:solidFill>
              <a:schemeClr val="accent1"/>
            </a:solidFill>
          </a:ln>
        </p:spPr>
      </p:pic>
      <p:pic>
        <p:nvPicPr>
          <p:cNvPr id="6" name="Picture 5"/>
          <p:cNvPicPr/>
          <p:nvPr/>
        </p:nvPicPr>
        <p:blipFill>
          <a:blip r:embed="rId4">
            <a:extLst>
              <a:ext uri="{28A0092B-C50C-407E-A947-70E740481C1C}">
                <a14:useLocalDpi xmlns:a14="http://schemas.microsoft.com/office/drawing/2010/main" val="0"/>
              </a:ext>
            </a:extLst>
          </a:blip>
          <a:stretch>
            <a:fillRect/>
          </a:stretch>
        </p:blipFill>
        <p:spPr>
          <a:xfrm>
            <a:off x="3655955" y="1913461"/>
            <a:ext cx="3620038" cy="3675222"/>
          </a:xfrm>
          <a:prstGeom prst="rect">
            <a:avLst/>
          </a:prstGeom>
          <a:ln>
            <a:solidFill>
              <a:schemeClr val="accent1"/>
            </a:solidFill>
          </a:ln>
        </p:spPr>
      </p:pic>
      <p:sp>
        <p:nvSpPr>
          <p:cNvPr id="7" name="Rectangle 6"/>
          <p:cNvSpPr/>
          <p:nvPr/>
        </p:nvSpPr>
        <p:spPr>
          <a:xfrm>
            <a:off x="7838010" y="1280057"/>
            <a:ext cx="2287999" cy="400110"/>
          </a:xfrm>
          <a:prstGeom prst="rect">
            <a:avLst/>
          </a:prstGeom>
        </p:spPr>
        <p:txBody>
          <a:bodyPr wrap="none">
            <a:spAutoFit/>
          </a:bodyPr>
          <a:lstStyle/>
          <a:p>
            <a:r>
              <a:rPr lang="en-US" sz="2000" b="1" dirty="0">
                <a:latin typeface="Times New Roman" panose="02020603050405020304" pitchFamily="18" charset="0"/>
                <a:cs typeface="Times New Roman" panose="02020603050405020304" pitchFamily="18" charset="0"/>
              </a:rPr>
              <a:t>STC for combined:</a:t>
            </a:r>
          </a:p>
        </p:txBody>
      </p:sp>
      <p:pic>
        <p:nvPicPr>
          <p:cNvPr id="8" name="Picture 7"/>
          <p:cNvPicPr/>
          <p:nvPr/>
        </p:nvPicPr>
        <p:blipFill>
          <a:blip r:embed="rId5">
            <a:extLst>
              <a:ext uri="{28A0092B-C50C-407E-A947-70E740481C1C}">
                <a14:useLocalDpi xmlns:a14="http://schemas.microsoft.com/office/drawing/2010/main" val="0"/>
              </a:ext>
            </a:extLst>
          </a:blip>
          <a:stretch>
            <a:fillRect/>
          </a:stretch>
        </p:blipFill>
        <p:spPr>
          <a:xfrm>
            <a:off x="7838010" y="1913461"/>
            <a:ext cx="3589148" cy="3675222"/>
          </a:xfrm>
          <a:prstGeom prst="rect">
            <a:avLst/>
          </a:prstGeom>
          <a:ln>
            <a:solidFill>
              <a:schemeClr val="accent1"/>
            </a:solidFill>
          </a:ln>
        </p:spPr>
      </p:pic>
      <p:sp>
        <p:nvSpPr>
          <p:cNvPr id="10" name="Rectangle 9"/>
          <p:cNvSpPr/>
          <p:nvPr/>
        </p:nvSpPr>
        <p:spPr>
          <a:xfrm>
            <a:off x="150756" y="5944434"/>
            <a:ext cx="5088252" cy="461665"/>
          </a:xfrm>
          <a:prstGeom prst="rect">
            <a:avLst/>
          </a:prstGeom>
        </p:spPr>
        <p:txBody>
          <a:bodyPr wrap="none">
            <a:spAutoFit/>
          </a:bodyPr>
          <a:lstStyle/>
          <a:p>
            <a:pPr marL="342900" indent="-342900">
              <a:buFont typeface="Courier New" panose="02070309020205020404" pitchFamily="49" charset="0"/>
              <a:buChar char="o"/>
            </a:pPr>
            <a:r>
              <a:rPr lang="en-US" sz="2400" dirty="0">
                <a:latin typeface="Times New Roman" panose="02020603050405020304" pitchFamily="18" charset="0"/>
                <a:cs typeface="Times New Roman" panose="02020603050405020304" pitchFamily="18" charset="0"/>
              </a:rPr>
              <a:t>42 dB &gt; 38 dB (standard), so it is ok.</a:t>
            </a:r>
          </a:p>
        </p:txBody>
      </p:sp>
      <p:sp>
        <p:nvSpPr>
          <p:cNvPr id="11" name="Rounded Rectangle 10"/>
          <p:cNvSpPr/>
          <p:nvPr/>
        </p:nvSpPr>
        <p:spPr>
          <a:xfrm>
            <a:off x="11423479" y="6329904"/>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32</a:t>
            </a:r>
          </a:p>
        </p:txBody>
      </p:sp>
    </p:spTree>
    <p:extLst>
      <p:ext uri="{BB962C8B-B14F-4D97-AF65-F5344CB8AC3E}">
        <p14:creationId xmlns:p14="http://schemas.microsoft.com/office/powerpoint/2010/main" val="1408821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9228" y="196334"/>
            <a:ext cx="1988045" cy="461665"/>
          </a:xfrm>
          <a:prstGeom prst="rect">
            <a:avLst/>
          </a:prstGeom>
        </p:spPr>
        <p:txBody>
          <a:bodyPr wrap="none">
            <a:spAutoFit/>
          </a:bodyPr>
          <a:lstStyle/>
          <a:p>
            <a:r>
              <a:rPr lang="en-US" sz="2400" b="1" dirty="0">
                <a:latin typeface="Times New Roman" panose="02020603050405020304" pitchFamily="18" charset="0"/>
                <a:cs typeface="Times New Roman" panose="02020603050405020304" pitchFamily="18" charset="0"/>
              </a:rPr>
              <a:t>Internal wall:</a:t>
            </a:r>
          </a:p>
        </p:txBody>
      </p:sp>
      <p:pic>
        <p:nvPicPr>
          <p:cNvPr id="3" name="Picture 2"/>
          <p:cNvPicPr/>
          <p:nvPr/>
        </p:nvPicPr>
        <p:blipFill>
          <a:blip r:embed="rId2"/>
          <a:stretch>
            <a:fillRect/>
          </a:stretch>
        </p:blipFill>
        <p:spPr>
          <a:xfrm>
            <a:off x="139228" y="876770"/>
            <a:ext cx="1414780" cy="2542928"/>
          </a:xfrm>
          <a:prstGeom prst="rect">
            <a:avLst/>
          </a:prstGeom>
        </p:spPr>
      </p:pic>
      <p:pic>
        <p:nvPicPr>
          <p:cNvPr id="4" name="Picture 3"/>
          <p:cNvPicPr/>
          <p:nvPr/>
        </p:nvPicPr>
        <p:blipFill>
          <a:blip r:embed="rId3"/>
          <a:stretch>
            <a:fillRect/>
          </a:stretch>
        </p:blipFill>
        <p:spPr>
          <a:xfrm>
            <a:off x="1715140" y="876770"/>
            <a:ext cx="3800475" cy="2542928"/>
          </a:xfrm>
          <a:prstGeom prst="rect">
            <a:avLst/>
          </a:prstGeom>
          <a:ln>
            <a:solidFill>
              <a:schemeClr val="tx1"/>
            </a:solidFill>
          </a:ln>
        </p:spPr>
      </p:pic>
      <p:graphicFrame>
        <p:nvGraphicFramePr>
          <p:cNvPr id="5" name="Table 4"/>
          <p:cNvGraphicFramePr>
            <a:graphicFrameLocks noGrp="1"/>
          </p:cNvGraphicFramePr>
          <p:nvPr>
            <p:extLst>
              <p:ext uri="{D42A27DB-BD31-4B8C-83A1-F6EECF244321}">
                <p14:modId xmlns:p14="http://schemas.microsoft.com/office/powerpoint/2010/main" val="2719128797"/>
              </p:ext>
            </p:extLst>
          </p:nvPr>
        </p:nvGraphicFramePr>
        <p:xfrm>
          <a:off x="139224" y="3821645"/>
          <a:ext cx="5527284" cy="1567776"/>
        </p:xfrm>
        <a:graphic>
          <a:graphicData uri="http://schemas.openxmlformats.org/drawingml/2006/table">
            <a:tbl>
              <a:tblPr firstRow="1" firstCol="1" bandRow="1">
                <a:tableStyleId>{5C22544A-7EE6-4342-B048-85BDC9FD1C3A}</a:tableStyleId>
              </a:tblPr>
              <a:tblGrid>
                <a:gridCol w="1381525">
                  <a:extLst>
                    <a:ext uri="{9D8B030D-6E8A-4147-A177-3AD203B41FA5}">
                      <a16:colId xmlns:a16="http://schemas.microsoft.com/office/drawing/2014/main" val="20000"/>
                    </a:ext>
                  </a:extLst>
                </a:gridCol>
                <a:gridCol w="1381525">
                  <a:extLst>
                    <a:ext uri="{9D8B030D-6E8A-4147-A177-3AD203B41FA5}">
                      <a16:colId xmlns:a16="http://schemas.microsoft.com/office/drawing/2014/main" val="20001"/>
                    </a:ext>
                  </a:extLst>
                </a:gridCol>
                <a:gridCol w="1382117">
                  <a:extLst>
                    <a:ext uri="{9D8B030D-6E8A-4147-A177-3AD203B41FA5}">
                      <a16:colId xmlns:a16="http://schemas.microsoft.com/office/drawing/2014/main" val="20002"/>
                    </a:ext>
                  </a:extLst>
                </a:gridCol>
                <a:gridCol w="1382117">
                  <a:extLst>
                    <a:ext uri="{9D8B030D-6E8A-4147-A177-3AD203B41FA5}">
                      <a16:colId xmlns:a16="http://schemas.microsoft.com/office/drawing/2014/main" val="20003"/>
                    </a:ext>
                  </a:extLst>
                </a:gridCol>
              </a:tblGrid>
              <a:tr h="391944">
                <a:tc>
                  <a:txBody>
                    <a:bodyPr/>
                    <a:lstStyle/>
                    <a:p>
                      <a:pPr marL="0" marR="0" algn="ctr">
                        <a:lnSpc>
                          <a:spcPct val="150000"/>
                        </a:lnSpc>
                        <a:spcBef>
                          <a:spcPts val="0"/>
                        </a:spcBef>
                        <a:spcAft>
                          <a:spcPts val="0"/>
                        </a:spcAft>
                      </a:pPr>
                      <a:r>
                        <a:rPr lang="en-US" sz="1300">
                          <a:effectLst/>
                          <a:latin typeface="Times New Roman" panose="02020603050405020304" pitchFamily="18" charset="0"/>
                          <a:cs typeface="Times New Roman" panose="02020603050405020304" pitchFamily="18" charset="0"/>
                        </a:rPr>
                        <a:t>space</a:t>
                      </a:r>
                      <a:endParaRPr lang="en-US" sz="13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300">
                          <a:effectLst/>
                          <a:latin typeface="Times New Roman" panose="02020603050405020304" pitchFamily="18" charset="0"/>
                          <a:cs typeface="Times New Roman" panose="02020603050405020304" pitchFamily="18" charset="0"/>
                        </a:rPr>
                        <a:t>Adjacent space</a:t>
                      </a:r>
                      <a:endParaRPr lang="en-US" sz="13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300">
                          <a:effectLst/>
                          <a:latin typeface="Times New Roman" panose="02020603050405020304" pitchFamily="18" charset="0"/>
                          <a:cs typeface="Times New Roman" panose="02020603050405020304" pitchFamily="18" charset="0"/>
                        </a:rPr>
                        <a:t>Normal STC</a:t>
                      </a:r>
                      <a:endParaRPr lang="en-US" sz="13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300">
                          <a:effectLst/>
                          <a:latin typeface="Times New Roman" panose="02020603050405020304" pitchFamily="18" charset="0"/>
                          <a:cs typeface="Times New Roman" panose="02020603050405020304" pitchFamily="18" charset="0"/>
                        </a:rPr>
                        <a:t>Calculated STC</a:t>
                      </a:r>
                      <a:endParaRPr lang="en-US" sz="13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91944">
                <a:tc>
                  <a:txBody>
                    <a:bodyPr/>
                    <a:lstStyle/>
                    <a:p>
                      <a:pPr marL="0" marR="0" algn="ctr">
                        <a:lnSpc>
                          <a:spcPct val="150000"/>
                        </a:lnSpc>
                        <a:spcBef>
                          <a:spcPts val="0"/>
                        </a:spcBef>
                        <a:spcAft>
                          <a:spcPts val="0"/>
                        </a:spcAft>
                      </a:pPr>
                      <a:r>
                        <a:rPr lang="en-US" sz="1300">
                          <a:effectLst/>
                          <a:latin typeface="Times New Roman" panose="02020603050405020304" pitchFamily="18" charset="0"/>
                          <a:cs typeface="Times New Roman" panose="02020603050405020304" pitchFamily="18" charset="0"/>
                        </a:rPr>
                        <a:t>Office</a:t>
                      </a:r>
                      <a:endParaRPr lang="en-US" sz="13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300" dirty="0">
                          <a:effectLst/>
                          <a:latin typeface="Times New Roman" panose="02020603050405020304" pitchFamily="18" charset="0"/>
                          <a:cs typeface="Times New Roman" panose="02020603050405020304" pitchFamily="18" charset="0"/>
                        </a:rPr>
                        <a:t>Office</a:t>
                      </a:r>
                      <a:endParaRPr lang="en-US" sz="13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300">
                          <a:effectLst/>
                          <a:latin typeface="Times New Roman" panose="02020603050405020304" pitchFamily="18" charset="0"/>
                          <a:cs typeface="Times New Roman" panose="02020603050405020304" pitchFamily="18" charset="0"/>
                        </a:rPr>
                        <a:t>38</a:t>
                      </a:r>
                      <a:endParaRPr lang="en-US" sz="13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300">
                          <a:effectLst/>
                          <a:latin typeface="Times New Roman" panose="02020603050405020304" pitchFamily="18" charset="0"/>
                          <a:cs typeface="Times New Roman" panose="02020603050405020304" pitchFamily="18" charset="0"/>
                        </a:rPr>
                        <a:t>48</a:t>
                      </a:r>
                      <a:endParaRPr lang="en-US" sz="13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391944">
                <a:tc>
                  <a:txBody>
                    <a:bodyPr/>
                    <a:lstStyle/>
                    <a:p>
                      <a:pPr marL="0" marR="0" algn="ctr">
                        <a:lnSpc>
                          <a:spcPct val="150000"/>
                        </a:lnSpc>
                        <a:spcBef>
                          <a:spcPts val="0"/>
                        </a:spcBef>
                        <a:spcAft>
                          <a:spcPts val="0"/>
                        </a:spcAft>
                      </a:pPr>
                      <a:r>
                        <a:rPr lang="en-US" sz="1300">
                          <a:effectLst/>
                          <a:latin typeface="Times New Roman" panose="02020603050405020304" pitchFamily="18" charset="0"/>
                          <a:cs typeface="Times New Roman" panose="02020603050405020304" pitchFamily="18" charset="0"/>
                        </a:rPr>
                        <a:t>Office</a:t>
                      </a:r>
                      <a:endParaRPr lang="en-US" sz="13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300">
                          <a:effectLst/>
                          <a:latin typeface="Times New Roman" panose="02020603050405020304" pitchFamily="18" charset="0"/>
                          <a:cs typeface="Times New Roman" panose="02020603050405020304" pitchFamily="18" charset="0"/>
                        </a:rPr>
                        <a:t>Corridor</a:t>
                      </a:r>
                      <a:endParaRPr lang="en-US" sz="13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300">
                          <a:effectLst/>
                          <a:latin typeface="Times New Roman" panose="02020603050405020304" pitchFamily="18" charset="0"/>
                          <a:cs typeface="Times New Roman" panose="02020603050405020304" pitchFamily="18" charset="0"/>
                        </a:rPr>
                        <a:t>38</a:t>
                      </a:r>
                      <a:endParaRPr lang="en-US" sz="13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300">
                          <a:effectLst/>
                          <a:latin typeface="Times New Roman" panose="02020603050405020304" pitchFamily="18" charset="0"/>
                          <a:cs typeface="Times New Roman" panose="02020603050405020304" pitchFamily="18" charset="0"/>
                        </a:rPr>
                        <a:t>48</a:t>
                      </a:r>
                      <a:endParaRPr lang="en-US" sz="13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91944">
                <a:tc>
                  <a:txBody>
                    <a:bodyPr/>
                    <a:lstStyle/>
                    <a:p>
                      <a:pPr marL="0" marR="0" algn="ctr">
                        <a:lnSpc>
                          <a:spcPct val="150000"/>
                        </a:lnSpc>
                        <a:spcBef>
                          <a:spcPts val="0"/>
                        </a:spcBef>
                        <a:spcAft>
                          <a:spcPts val="0"/>
                        </a:spcAft>
                      </a:pPr>
                      <a:r>
                        <a:rPr lang="en-US" sz="1300">
                          <a:effectLst/>
                          <a:latin typeface="Times New Roman" panose="02020603050405020304" pitchFamily="18" charset="0"/>
                          <a:cs typeface="Times New Roman" panose="02020603050405020304" pitchFamily="18" charset="0"/>
                        </a:rPr>
                        <a:t>Conference room</a:t>
                      </a:r>
                      <a:endParaRPr lang="en-US" sz="13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300">
                          <a:effectLst/>
                          <a:latin typeface="Times New Roman" panose="02020603050405020304" pitchFamily="18" charset="0"/>
                          <a:cs typeface="Times New Roman" panose="02020603050405020304" pitchFamily="18" charset="0"/>
                        </a:rPr>
                        <a:t>Corridor</a:t>
                      </a:r>
                      <a:endParaRPr lang="en-US" sz="13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300">
                          <a:effectLst/>
                          <a:latin typeface="Times New Roman" panose="02020603050405020304" pitchFamily="18" charset="0"/>
                          <a:cs typeface="Times New Roman" panose="02020603050405020304" pitchFamily="18" charset="0"/>
                        </a:rPr>
                        <a:t>40</a:t>
                      </a:r>
                      <a:endParaRPr lang="en-US" sz="13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300" dirty="0">
                          <a:effectLst/>
                          <a:latin typeface="Times New Roman" panose="02020603050405020304" pitchFamily="18" charset="0"/>
                          <a:cs typeface="Times New Roman" panose="02020603050405020304" pitchFamily="18" charset="0"/>
                        </a:rPr>
                        <a:t>48</a:t>
                      </a:r>
                      <a:endParaRPr lang="en-US" sz="13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6" name="Rectangle 5"/>
          <p:cNvSpPr/>
          <p:nvPr/>
        </p:nvSpPr>
        <p:spPr>
          <a:xfrm>
            <a:off x="139224" y="5791368"/>
            <a:ext cx="6096000" cy="677108"/>
          </a:xfrm>
          <a:prstGeom prst="rect">
            <a:avLst/>
          </a:prstGeom>
        </p:spPr>
        <p:txBody>
          <a:bodyPr>
            <a:spAutoFit/>
          </a:bodyPr>
          <a:lstStyle/>
          <a:p>
            <a:r>
              <a:rPr lang="en-US" sz="2000" b="1" dirty="0">
                <a:latin typeface="Times New Roman" panose="02020603050405020304" pitchFamily="18" charset="0"/>
                <a:cs typeface="Times New Roman" panose="02020603050405020304" pitchFamily="18" charset="0"/>
              </a:rPr>
              <a:t>The calculated STC is more than the limit, so it is ok .</a:t>
            </a:r>
          </a:p>
          <a:p>
            <a:endParaRPr lang="en-US" b="1" dirty="0"/>
          </a:p>
        </p:txBody>
      </p:sp>
      <p:pic>
        <p:nvPicPr>
          <p:cNvPr id="7" name="Picture 6"/>
          <p:cNvPicPr>
            <a:picLocks noChangeAspect="1"/>
          </p:cNvPicPr>
          <p:nvPr/>
        </p:nvPicPr>
        <p:blipFill rotWithShape="1">
          <a:blip r:embed="rId4">
            <a:duotone>
              <a:prstClr val="black"/>
              <a:schemeClr val="accent1">
                <a:tint val="45000"/>
                <a:satMod val="400000"/>
              </a:schemeClr>
            </a:duotone>
            <a:extLst>
              <a:ext uri="{28A0092B-C50C-407E-A947-70E740481C1C}">
                <a14:useLocalDpi xmlns:a14="http://schemas.microsoft.com/office/drawing/2010/main" val="0"/>
              </a:ext>
            </a:extLst>
          </a:blip>
          <a:srcRect l="13608" t="70502" r="48881" b="-319"/>
          <a:stretch/>
        </p:blipFill>
        <p:spPr>
          <a:xfrm rot="16200000" flipV="1">
            <a:off x="2879523" y="3341166"/>
            <a:ext cx="6885708" cy="147955"/>
          </a:xfrm>
          <a:prstGeom prst="rect">
            <a:avLst/>
          </a:prstGeom>
          <a:ln>
            <a:solidFill>
              <a:schemeClr val="accent1"/>
            </a:solidFill>
          </a:ln>
        </p:spPr>
      </p:pic>
      <p:sp>
        <p:nvSpPr>
          <p:cNvPr id="8" name="Rectangle 7"/>
          <p:cNvSpPr/>
          <p:nvPr/>
        </p:nvSpPr>
        <p:spPr>
          <a:xfrm>
            <a:off x="6621883" y="242500"/>
            <a:ext cx="4164923" cy="461665"/>
          </a:xfrm>
          <a:prstGeom prst="rect">
            <a:avLst/>
          </a:prstGeom>
        </p:spPr>
        <p:txBody>
          <a:bodyPr wrap="none">
            <a:spAutoFit/>
          </a:bodyPr>
          <a:lstStyle/>
          <a:p>
            <a:r>
              <a:rPr lang="en-US" sz="2400" b="1" dirty="0">
                <a:latin typeface="Times New Roman" panose="02020603050405020304" pitchFamily="18" charset="0"/>
                <a:cs typeface="Times New Roman" panose="02020603050405020304" pitchFamily="18" charset="0"/>
              </a:rPr>
              <a:t>Impact Insulation Class (IIC):</a:t>
            </a:r>
          </a:p>
        </p:txBody>
      </p:sp>
      <p:pic>
        <p:nvPicPr>
          <p:cNvPr id="9" name="Picture 8"/>
          <p:cNvPicPr/>
          <p:nvPr/>
        </p:nvPicPr>
        <p:blipFill>
          <a:blip r:embed="rId5"/>
          <a:stretch>
            <a:fillRect/>
          </a:stretch>
        </p:blipFill>
        <p:spPr>
          <a:xfrm>
            <a:off x="6621883" y="876770"/>
            <a:ext cx="4364772" cy="2517594"/>
          </a:xfrm>
          <a:prstGeom prst="rect">
            <a:avLst/>
          </a:prstGeom>
          <a:ln>
            <a:solidFill>
              <a:schemeClr val="tx1"/>
            </a:solidFill>
          </a:ln>
        </p:spPr>
      </p:pic>
      <p:sp>
        <p:nvSpPr>
          <p:cNvPr id="11" name="TextBox 10"/>
          <p:cNvSpPr txBox="1"/>
          <p:nvPr/>
        </p:nvSpPr>
        <p:spPr>
          <a:xfrm>
            <a:off x="6534455" y="3722454"/>
            <a:ext cx="4339778" cy="400110"/>
          </a:xfrm>
          <a:prstGeom prst="rect">
            <a:avLst/>
          </a:prstGeom>
          <a:noFill/>
        </p:spPr>
        <p:txBody>
          <a:bodyPr wrap="none" rtlCol="0">
            <a:spAutoFit/>
          </a:bodyPr>
          <a:lstStyle/>
          <a:p>
            <a:r>
              <a:rPr lang="en-US" sz="2000" b="1" dirty="0">
                <a:latin typeface="Times New Roman" panose="02020603050405020304" pitchFamily="18" charset="0"/>
                <a:cs typeface="Times New Roman" panose="02020603050405020304" pitchFamily="18" charset="0"/>
              </a:rPr>
              <a:t>Floor-ceiling assemblies    IIC &gt; 52      </a:t>
            </a:r>
          </a:p>
        </p:txBody>
      </p:sp>
      <p:sp>
        <p:nvSpPr>
          <p:cNvPr id="12" name="Rectangle 11"/>
          <p:cNvSpPr/>
          <p:nvPr/>
        </p:nvSpPr>
        <p:spPr>
          <a:xfrm>
            <a:off x="6534455" y="4739495"/>
            <a:ext cx="3759362" cy="400110"/>
          </a:xfrm>
          <a:prstGeom prst="rect">
            <a:avLst/>
          </a:prstGeom>
        </p:spPr>
        <p:txBody>
          <a:bodyPr wrap="none">
            <a:spAutoFit/>
          </a:bodyPr>
          <a:lstStyle/>
          <a:p>
            <a:r>
              <a:rPr lang="en-US" sz="2000" b="1" dirty="0">
                <a:latin typeface="Times New Roman" panose="02020603050405020304" pitchFamily="18" charset="0"/>
                <a:cs typeface="Times New Roman" panose="02020603050405020304" pitchFamily="18" charset="0"/>
              </a:rPr>
              <a:t>IIC (60)&gt;52(standard), so it is ok</a:t>
            </a:r>
          </a:p>
        </p:txBody>
      </p:sp>
      <p:sp>
        <p:nvSpPr>
          <p:cNvPr id="13" name="Rounded Rectangle 12"/>
          <p:cNvSpPr/>
          <p:nvPr/>
        </p:nvSpPr>
        <p:spPr>
          <a:xfrm>
            <a:off x="11423479" y="6329904"/>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33</a:t>
            </a:r>
          </a:p>
        </p:txBody>
      </p:sp>
    </p:spTree>
    <p:extLst>
      <p:ext uri="{BB962C8B-B14F-4D97-AF65-F5344CB8AC3E}">
        <p14:creationId xmlns:p14="http://schemas.microsoft.com/office/powerpoint/2010/main" val="4052424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3996" y="217870"/>
            <a:ext cx="11208327" cy="1606658"/>
          </a:xfrm>
          <a:prstGeom prst="rect">
            <a:avLst/>
          </a:prstGeom>
        </p:spPr>
        <p:txBody>
          <a:bodyPr wrap="square">
            <a:spAutoFit/>
          </a:bodyPr>
          <a:lstStyle/>
          <a:p>
            <a:pPr>
              <a:lnSpc>
                <a:spcPct val="150000"/>
              </a:lnSpc>
            </a:pPr>
            <a:r>
              <a:rPr lang="en-US" sz="2800" dirty="0">
                <a:solidFill>
                  <a:schemeClr val="accent1">
                    <a:lumMod val="50000"/>
                  </a:schemeClr>
                </a:solidFill>
                <a:latin typeface="Times New Roman" panose="02020603050405020304" pitchFamily="18" charset="0"/>
                <a:cs typeface="Times New Roman" panose="02020603050405020304" pitchFamily="18" charset="0"/>
              </a:rPr>
              <a:t>Electro acoustic side:</a:t>
            </a:r>
            <a:br>
              <a:rPr lang="en-US" sz="2800" dirty="0">
                <a:solidFill>
                  <a:schemeClr val="accent1">
                    <a:lumMod val="50000"/>
                  </a:schemeClr>
                </a:solidFill>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Load speaker design:</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We was designed the load speaker in different spaces as shown in the figure below:</a:t>
            </a:r>
            <a:endParaRPr lang="en-US" sz="20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Rectangle 2"/>
          <p:cNvSpPr/>
          <p:nvPr/>
        </p:nvSpPr>
        <p:spPr>
          <a:xfrm>
            <a:off x="293996" y="2105523"/>
            <a:ext cx="1268296" cy="369332"/>
          </a:xfrm>
          <a:prstGeom prst="rect">
            <a:avLst/>
          </a:prstGeom>
        </p:spPr>
        <p:txBody>
          <a:bodyPr wrap="none">
            <a:spAutoFit/>
          </a:bodyPr>
          <a:lstStyle/>
          <a:p>
            <a:pPr marL="285750" lvl="0" indent="-285750">
              <a:buFont typeface="Wingdings" panose="05000000000000000000" pitchFamily="2" charset="2"/>
              <a:buChar char="§"/>
            </a:pPr>
            <a:r>
              <a:rPr lang="en-US" dirty="0">
                <a:solidFill>
                  <a:sysClr val="windowText" lastClr="000000">
                    <a:hueOff val="0"/>
                    <a:satOff val="0"/>
                    <a:lumOff val="0"/>
                    <a:alphaOff val="0"/>
                  </a:sysClr>
                </a:solidFill>
                <a:latin typeface="Times New Roman" panose="02020603050405020304" pitchFamily="18" charset="0"/>
                <a:cs typeface="Times New Roman" panose="02020603050405020304" pitchFamily="18" charset="0"/>
              </a:rPr>
              <a:t>Corridor</a:t>
            </a:r>
          </a:p>
        </p:txBody>
      </p:sp>
      <p:sp>
        <p:nvSpPr>
          <p:cNvPr id="4" name="Rectangle 3"/>
          <p:cNvSpPr/>
          <p:nvPr/>
        </p:nvSpPr>
        <p:spPr>
          <a:xfrm>
            <a:off x="2289390" y="2098647"/>
            <a:ext cx="2178802" cy="369332"/>
          </a:xfrm>
          <a:prstGeom prst="rect">
            <a:avLst/>
          </a:prstGeom>
        </p:spPr>
        <p:txBody>
          <a:bodyPr wrap="none">
            <a:spAutoFit/>
          </a:bodyPr>
          <a:lstStyle/>
          <a:p>
            <a:pPr marL="285750" lvl="0" indent="-285750">
              <a:buFont typeface="Wingdings" panose="05000000000000000000" pitchFamily="2" charset="2"/>
              <a:buChar char="§"/>
            </a:pPr>
            <a:r>
              <a:rPr lang="en-US" dirty="0">
                <a:solidFill>
                  <a:sysClr val="windowText" lastClr="000000">
                    <a:hueOff val="0"/>
                    <a:satOff val="0"/>
                    <a:lumOff val="0"/>
                    <a:alphaOff val="0"/>
                  </a:sysClr>
                </a:solidFill>
                <a:latin typeface="Times New Roman" panose="02020603050405020304" pitchFamily="18" charset="0"/>
                <a:cs typeface="Times New Roman" panose="02020603050405020304" pitchFamily="18" charset="0"/>
              </a:rPr>
              <a:t>Multi purpose hall</a:t>
            </a:r>
          </a:p>
        </p:txBody>
      </p:sp>
      <p:sp>
        <p:nvSpPr>
          <p:cNvPr id="5" name="Rectangle 4"/>
          <p:cNvSpPr/>
          <p:nvPr/>
        </p:nvSpPr>
        <p:spPr>
          <a:xfrm>
            <a:off x="293996" y="2727039"/>
            <a:ext cx="11859492" cy="960328"/>
          </a:xfrm>
          <a:prstGeom prst="rect">
            <a:avLst/>
          </a:prstGeom>
        </p:spPr>
        <p:txBody>
          <a:bodyPr wrap="square">
            <a:spAutoFit/>
          </a:bodyPr>
          <a:lstStyle/>
          <a:p>
            <a:pPr marL="342900" indent="-342900">
              <a:lnSpc>
                <a:spcPct val="150000"/>
              </a:lnSpc>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The load speaker was used in the building from JBL Company for corridors (</a:t>
            </a:r>
            <a:r>
              <a:rPr lang="en-US" sz="2000" dirty="0">
                <a:latin typeface="Times New Roman" panose="02020603050405020304" pitchFamily="18" charset="0"/>
                <a:cs typeface="Times New Roman" panose="02020603050405020304" pitchFamily="18" charset="0"/>
                <a:hlinkClick r:id="rId2"/>
              </a:rPr>
              <a:t>ceiling speakers</a:t>
            </a:r>
            <a:r>
              <a:rPr lang="en-US" sz="2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hlinkClick r:id="rId3"/>
              </a:rPr>
              <a:t>8100 series ceiling with stylized grille</a:t>
            </a:r>
            <a:r>
              <a:rPr lang="en-US" sz="2000" dirty="0">
                <a:latin typeface="Times New Roman" panose="02020603050405020304" pitchFamily="18" charset="0"/>
                <a:cs typeface="Times New Roman" panose="02020603050405020304" pitchFamily="18" charset="0"/>
              </a:rPr>
              <a:t>-8128) as shown in the figure below:</a:t>
            </a:r>
          </a:p>
        </p:txBody>
      </p:sp>
      <p:pic>
        <p:nvPicPr>
          <p:cNvPr id="6" name="Picture 5"/>
          <p:cNvPicPr/>
          <p:nvPr/>
        </p:nvPicPr>
        <p:blipFill>
          <a:blip r:embed="rId4"/>
          <a:stretch>
            <a:fillRect/>
          </a:stretch>
        </p:blipFill>
        <p:spPr>
          <a:xfrm>
            <a:off x="4987635" y="3885291"/>
            <a:ext cx="2722419" cy="2058308"/>
          </a:xfrm>
          <a:prstGeom prst="rect">
            <a:avLst/>
          </a:prstGeom>
        </p:spPr>
      </p:pic>
      <p:pic>
        <p:nvPicPr>
          <p:cNvPr id="7" name="Picture 6"/>
          <p:cNvPicPr>
            <a:picLocks noChangeAspect="1"/>
          </p:cNvPicPr>
          <p:nvPr/>
        </p:nvPicPr>
        <p:blipFill rotWithShape="1">
          <a:blip r:embed="rId5">
            <a:duotone>
              <a:prstClr val="black"/>
              <a:schemeClr val="accent1">
                <a:tint val="45000"/>
                <a:satMod val="400000"/>
              </a:schemeClr>
            </a:duotone>
            <a:extLst>
              <a:ext uri="{28A0092B-C50C-407E-A947-70E740481C1C}">
                <a14:useLocalDpi xmlns:a14="http://schemas.microsoft.com/office/drawing/2010/main" val="0"/>
              </a:ext>
            </a:extLst>
          </a:blip>
          <a:srcRect l="13608" t="70502" r="48881" b="-319"/>
          <a:stretch/>
        </p:blipFill>
        <p:spPr>
          <a:xfrm rot="16200000" flipV="1">
            <a:off x="8519716" y="3187377"/>
            <a:ext cx="6858001" cy="483246"/>
          </a:xfrm>
          <a:prstGeom prst="rect">
            <a:avLst/>
          </a:prstGeom>
          <a:ln>
            <a:solidFill>
              <a:schemeClr val="accent1"/>
            </a:solidFill>
          </a:ln>
        </p:spPr>
      </p:pic>
      <p:pic>
        <p:nvPicPr>
          <p:cNvPr id="8" name="Picture 7"/>
          <p:cNvPicPr>
            <a:picLocks noChangeAspect="1"/>
          </p:cNvPicPr>
          <p:nvPr/>
        </p:nvPicPr>
        <p:blipFill rotWithShape="1">
          <a:blip r:embed="rId5">
            <a:duotone>
              <a:prstClr val="black"/>
              <a:schemeClr val="accent1">
                <a:tint val="45000"/>
                <a:satMod val="400000"/>
              </a:schemeClr>
            </a:duotone>
            <a:extLst>
              <a:ext uri="{28A0092B-C50C-407E-A947-70E740481C1C}">
                <a14:useLocalDpi xmlns:a14="http://schemas.microsoft.com/office/drawing/2010/main" val="0"/>
              </a:ext>
            </a:extLst>
          </a:blip>
          <a:srcRect l="13608" t="70502" r="48881" b="-319"/>
          <a:stretch/>
        </p:blipFill>
        <p:spPr>
          <a:xfrm flipV="1">
            <a:off x="0" y="5943600"/>
            <a:ext cx="11707094" cy="914400"/>
          </a:xfrm>
          <a:prstGeom prst="rect">
            <a:avLst/>
          </a:prstGeom>
          <a:ln>
            <a:solidFill>
              <a:schemeClr val="accent1"/>
            </a:solidFill>
          </a:ln>
        </p:spPr>
      </p:pic>
      <p:sp>
        <p:nvSpPr>
          <p:cNvPr id="9" name="Rounded Rectangle 8"/>
          <p:cNvSpPr/>
          <p:nvPr/>
        </p:nvSpPr>
        <p:spPr>
          <a:xfrm>
            <a:off x="11037542" y="6279970"/>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34</a:t>
            </a:r>
          </a:p>
        </p:txBody>
      </p:sp>
    </p:spTree>
    <p:extLst>
      <p:ext uri="{BB962C8B-B14F-4D97-AF65-F5344CB8AC3E}">
        <p14:creationId xmlns:p14="http://schemas.microsoft.com/office/powerpoint/2010/main" val="1963792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58000"/>
          </a:xfrm>
          <a:prstGeom prst="rect">
            <a:avLst/>
          </a:prstGeom>
          <a:ln>
            <a:solidFill>
              <a:schemeClr val="accent1">
                <a:lumMod val="50000"/>
              </a:schemeClr>
            </a:solidFill>
          </a:ln>
        </p:spPr>
      </p:pic>
      <p:sp>
        <p:nvSpPr>
          <p:cNvPr id="3" name="Rectangle 2"/>
          <p:cNvSpPr/>
          <p:nvPr/>
        </p:nvSpPr>
        <p:spPr>
          <a:xfrm>
            <a:off x="129668" y="265607"/>
            <a:ext cx="5489003" cy="400110"/>
          </a:xfrm>
          <a:prstGeom prst="rect">
            <a:avLst/>
          </a:prstGeom>
        </p:spPr>
        <p:txBody>
          <a:bodyPr wrap="none">
            <a:spAutoFit/>
          </a:bodyPr>
          <a:lstStyle/>
          <a:p>
            <a:pPr marL="342900" indent="-342900">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The figure below show section in loud speakers:</a:t>
            </a:r>
          </a:p>
        </p:txBody>
      </p:sp>
      <p:pic>
        <p:nvPicPr>
          <p:cNvPr id="4" name="Picture 3"/>
          <p:cNvPicPr/>
          <p:nvPr/>
        </p:nvPicPr>
        <p:blipFill>
          <a:blip r:embed="rId3"/>
          <a:stretch>
            <a:fillRect/>
          </a:stretch>
        </p:blipFill>
        <p:spPr>
          <a:xfrm>
            <a:off x="828369" y="726841"/>
            <a:ext cx="3745354" cy="1600293"/>
          </a:xfrm>
          <a:prstGeom prst="rect">
            <a:avLst/>
          </a:prstGeom>
          <a:ln>
            <a:solidFill>
              <a:schemeClr val="accent1"/>
            </a:solidFill>
          </a:ln>
        </p:spPr>
      </p:pic>
      <p:sp>
        <p:nvSpPr>
          <p:cNvPr id="5" name="Rectangle 4"/>
          <p:cNvSpPr/>
          <p:nvPr/>
        </p:nvSpPr>
        <p:spPr>
          <a:xfrm>
            <a:off x="129668" y="2393534"/>
            <a:ext cx="6096000" cy="707886"/>
          </a:xfrm>
          <a:prstGeom prst="rect">
            <a:avLst/>
          </a:prstGeom>
        </p:spPr>
        <p:txBody>
          <a:bodyPr>
            <a:spAutoFit/>
          </a:bodyPr>
          <a:lstStyle/>
          <a:p>
            <a:pPr marL="342900" indent="-342900">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The figure below show the distribution for loud speakers for corridor:</a:t>
            </a:r>
          </a:p>
        </p:txBody>
      </p:sp>
      <p:pic>
        <p:nvPicPr>
          <p:cNvPr id="6" name="Picture 5"/>
          <p:cNvPicPr/>
          <p:nvPr/>
        </p:nvPicPr>
        <p:blipFill>
          <a:blip r:embed="rId4"/>
          <a:stretch>
            <a:fillRect/>
          </a:stretch>
        </p:blipFill>
        <p:spPr>
          <a:xfrm>
            <a:off x="828368" y="3167820"/>
            <a:ext cx="3745354" cy="3551635"/>
          </a:xfrm>
          <a:prstGeom prst="rect">
            <a:avLst/>
          </a:prstGeom>
          <a:ln>
            <a:solidFill>
              <a:schemeClr val="accent1"/>
            </a:solidFill>
          </a:ln>
        </p:spPr>
      </p:pic>
      <p:pic>
        <p:nvPicPr>
          <p:cNvPr id="7" name="Picture 6"/>
          <p:cNvPicPr>
            <a:picLocks noChangeAspect="1"/>
          </p:cNvPicPr>
          <p:nvPr/>
        </p:nvPicPr>
        <p:blipFill rotWithShape="1">
          <a:blip r:embed="rId2">
            <a:duotone>
              <a:prstClr val="black"/>
              <a:schemeClr val="accent1">
                <a:tint val="45000"/>
                <a:satMod val="400000"/>
              </a:schemeClr>
            </a:duotone>
            <a:extLst>
              <a:ext uri="{28A0092B-C50C-407E-A947-70E740481C1C}">
                <a14:useLocalDpi xmlns:a14="http://schemas.microsoft.com/office/drawing/2010/main" val="0"/>
              </a:ext>
            </a:extLst>
          </a:blip>
          <a:srcRect l="13608" t="70502" r="48881" b="-319"/>
          <a:stretch/>
        </p:blipFill>
        <p:spPr>
          <a:xfrm rot="16200000" flipV="1">
            <a:off x="2166673" y="3368877"/>
            <a:ext cx="6885708" cy="147955"/>
          </a:xfrm>
          <a:prstGeom prst="rect">
            <a:avLst/>
          </a:prstGeom>
          <a:ln>
            <a:solidFill>
              <a:schemeClr val="accent1"/>
            </a:solidFill>
          </a:ln>
        </p:spPr>
      </p:pic>
      <p:sp>
        <p:nvSpPr>
          <p:cNvPr id="8" name="Rectangle 7"/>
          <p:cNvSpPr/>
          <p:nvPr/>
        </p:nvSpPr>
        <p:spPr>
          <a:xfrm>
            <a:off x="5748339" y="265607"/>
            <a:ext cx="6096000" cy="1323439"/>
          </a:xfrm>
          <a:prstGeom prst="rect">
            <a:avLst/>
          </a:prstGeom>
        </p:spPr>
        <p:txBody>
          <a:bodyPr>
            <a:spAutoFit/>
          </a:bodyPr>
          <a:lstStyle/>
          <a:p>
            <a:pPr algn="justLow"/>
            <a:r>
              <a:rPr lang="en-US" sz="2000" dirty="0">
                <a:latin typeface="Times New Roman" panose="02020603050405020304" pitchFamily="18" charset="0"/>
                <a:cs typeface="Times New Roman" panose="02020603050405020304" pitchFamily="18" charset="0"/>
              </a:rPr>
              <a:t>The load speaker was used in the building from JBL Company for multipurpose hall (</a:t>
            </a:r>
            <a:r>
              <a:rPr lang="en-US" sz="2000" dirty="0">
                <a:latin typeface="Times New Roman" panose="02020603050405020304" pitchFamily="18" charset="0"/>
                <a:cs typeface="Times New Roman" panose="02020603050405020304" pitchFamily="18" charset="0"/>
                <a:hlinkClick r:id="rId5"/>
              </a:rPr>
              <a:t>in-wall speakers</a:t>
            </a:r>
            <a:r>
              <a:rPr lang="en-US" sz="2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hlinkClick r:id="rId6"/>
              </a:rPr>
              <a:t>control contractor 100 series in-wall speakers</a:t>
            </a:r>
            <a:r>
              <a:rPr lang="en-US" sz="2000" dirty="0">
                <a:latin typeface="Times New Roman" panose="02020603050405020304" pitchFamily="18" charset="0"/>
                <a:cs typeface="Times New Roman" panose="02020603050405020304" pitchFamily="18" charset="0"/>
              </a:rPr>
              <a:t>-) Control 128 WT as shown in the figure below:</a:t>
            </a:r>
          </a:p>
        </p:txBody>
      </p:sp>
      <p:pic>
        <p:nvPicPr>
          <p:cNvPr id="9" name="Picture 8"/>
          <p:cNvPicPr/>
          <p:nvPr/>
        </p:nvPicPr>
        <p:blipFill>
          <a:blip r:embed="rId7"/>
          <a:stretch>
            <a:fillRect/>
          </a:stretch>
        </p:blipFill>
        <p:spPr>
          <a:xfrm>
            <a:off x="7577774" y="2074316"/>
            <a:ext cx="2784791" cy="3536775"/>
          </a:xfrm>
          <a:prstGeom prst="rect">
            <a:avLst/>
          </a:prstGeom>
        </p:spPr>
      </p:pic>
      <p:sp>
        <p:nvSpPr>
          <p:cNvPr id="10" name="Rounded Rectangle 9"/>
          <p:cNvSpPr/>
          <p:nvPr/>
        </p:nvSpPr>
        <p:spPr>
          <a:xfrm>
            <a:off x="11037542" y="6279970"/>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35</a:t>
            </a:r>
          </a:p>
        </p:txBody>
      </p:sp>
    </p:spTree>
    <p:extLst>
      <p:ext uri="{BB962C8B-B14F-4D97-AF65-F5344CB8AC3E}">
        <p14:creationId xmlns:p14="http://schemas.microsoft.com/office/powerpoint/2010/main" val="2706588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2822" y="191488"/>
            <a:ext cx="3560462" cy="523220"/>
          </a:xfrm>
          <a:prstGeom prst="rect">
            <a:avLst/>
          </a:prstGeom>
        </p:spPr>
        <p:txBody>
          <a:bodyPr wrap="none">
            <a:spAutoFit/>
          </a:bodyPr>
          <a:lstStyle/>
          <a:p>
            <a:r>
              <a:rPr lang="en-US" sz="2800" b="1" dirty="0">
                <a:latin typeface="Times New Roman" panose="02020603050405020304" pitchFamily="18" charset="0"/>
                <a:cs typeface="Times New Roman" panose="02020603050405020304" pitchFamily="18" charset="0"/>
              </a:rPr>
              <a:t>Ease program results:</a:t>
            </a:r>
          </a:p>
        </p:txBody>
      </p:sp>
      <p:sp>
        <p:nvSpPr>
          <p:cNvPr id="3" name="Rectangle 2"/>
          <p:cNvSpPr/>
          <p:nvPr/>
        </p:nvSpPr>
        <p:spPr>
          <a:xfrm>
            <a:off x="-1190313" y="662564"/>
            <a:ext cx="6096000" cy="400110"/>
          </a:xfrm>
          <a:prstGeom prst="rect">
            <a:avLst/>
          </a:prstGeom>
        </p:spPr>
        <p:txBody>
          <a:bodyPr>
            <a:spAutoFit/>
          </a:bodyPr>
          <a:lstStyle/>
          <a:p>
            <a:pPr lvl="3"/>
            <a:r>
              <a:rPr lang="en-US" sz="2000" dirty="0">
                <a:latin typeface="Times New Roman" panose="02020603050405020304" pitchFamily="18" charset="0"/>
                <a:cs typeface="Times New Roman" panose="02020603050405020304" pitchFamily="18" charset="0"/>
              </a:rPr>
              <a:t>Sound pressure level (SPL) :</a:t>
            </a:r>
          </a:p>
        </p:txBody>
      </p:sp>
      <p:pic>
        <p:nvPicPr>
          <p:cNvPr id="4" name="Picture 3"/>
          <p:cNvPicPr/>
          <p:nvPr/>
        </p:nvPicPr>
        <p:blipFill>
          <a:blip r:embed="rId2"/>
          <a:stretch>
            <a:fillRect/>
          </a:stretch>
        </p:blipFill>
        <p:spPr>
          <a:xfrm>
            <a:off x="403265" y="3774774"/>
            <a:ext cx="3851563" cy="2357285"/>
          </a:xfrm>
          <a:prstGeom prst="rect">
            <a:avLst/>
          </a:prstGeom>
          <a:ln>
            <a:solidFill>
              <a:schemeClr val="tx1"/>
            </a:solidFill>
          </a:ln>
        </p:spPr>
      </p:pic>
      <p:pic>
        <p:nvPicPr>
          <p:cNvPr id="6" name="Picture 5"/>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3608" t="70502" r="48881" b="-319"/>
          <a:stretch/>
        </p:blipFill>
        <p:spPr>
          <a:xfrm flipV="1">
            <a:off x="5624944" y="0"/>
            <a:ext cx="6567055" cy="923250"/>
          </a:xfrm>
          <a:prstGeom prst="rect">
            <a:avLst/>
          </a:prstGeom>
          <a:ln>
            <a:solidFill>
              <a:schemeClr val="accent1"/>
            </a:solidFill>
          </a:ln>
        </p:spPr>
      </p:pic>
      <p:pic>
        <p:nvPicPr>
          <p:cNvPr id="7" name="Picture 6"/>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3608" t="70502" r="70386" b="-319"/>
          <a:stretch/>
        </p:blipFill>
        <p:spPr>
          <a:xfrm rot="5400000" flipV="1">
            <a:off x="8322157" y="2988158"/>
            <a:ext cx="6858002" cy="881686"/>
          </a:xfrm>
          <a:prstGeom prst="rect">
            <a:avLst/>
          </a:prstGeom>
          <a:ln>
            <a:solidFill>
              <a:schemeClr val="accent1"/>
            </a:solidFill>
          </a:ln>
        </p:spPr>
      </p:pic>
      <p:pic>
        <p:nvPicPr>
          <p:cNvPr id="8" name="Picture 7"/>
          <p:cNvPicPr/>
          <p:nvPr/>
        </p:nvPicPr>
        <p:blipFill>
          <a:blip r:embed="rId4"/>
          <a:stretch>
            <a:fillRect/>
          </a:stretch>
        </p:blipFill>
        <p:spPr>
          <a:xfrm>
            <a:off x="403265" y="1567340"/>
            <a:ext cx="3851563" cy="2059523"/>
          </a:xfrm>
          <a:prstGeom prst="rect">
            <a:avLst/>
          </a:prstGeom>
          <a:ln>
            <a:solidFill>
              <a:schemeClr val="tx1"/>
            </a:solidFill>
          </a:ln>
        </p:spPr>
      </p:pic>
      <p:sp>
        <p:nvSpPr>
          <p:cNvPr id="9" name="Rounded Rectangle 8"/>
          <p:cNvSpPr/>
          <p:nvPr/>
        </p:nvSpPr>
        <p:spPr>
          <a:xfrm>
            <a:off x="11467575" y="6326179"/>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36</a:t>
            </a:r>
          </a:p>
        </p:txBody>
      </p:sp>
      <p:sp>
        <p:nvSpPr>
          <p:cNvPr id="10" name="Rectangle 9"/>
          <p:cNvSpPr/>
          <p:nvPr/>
        </p:nvSpPr>
        <p:spPr>
          <a:xfrm>
            <a:off x="-1035249" y="6265214"/>
            <a:ext cx="5830442" cy="400110"/>
          </a:xfrm>
          <a:prstGeom prst="rect">
            <a:avLst/>
          </a:prstGeom>
        </p:spPr>
        <p:txBody>
          <a:bodyPr wrap="none">
            <a:spAutoFit/>
          </a:bodyPr>
          <a:lstStyle/>
          <a:p>
            <a:pPr marL="1714500" lvl="3" indent="-342900">
              <a:buFont typeface="Wingdings" panose="05000000000000000000" pitchFamily="2" charset="2"/>
              <a:buChar char="§"/>
            </a:pPr>
            <a:r>
              <a:rPr lang="en-US" sz="2000" b="1" dirty="0">
                <a:latin typeface="Times New Roman" panose="02020603050405020304" pitchFamily="18" charset="0"/>
                <a:cs typeface="Times New Roman" panose="02020603050405020304" pitchFamily="18" charset="0"/>
              </a:rPr>
              <a:t>All the value more than 70 so its ok.</a:t>
            </a:r>
          </a:p>
        </p:txBody>
      </p:sp>
      <p:sp>
        <p:nvSpPr>
          <p:cNvPr id="11" name="Rectangle 10"/>
          <p:cNvSpPr/>
          <p:nvPr/>
        </p:nvSpPr>
        <p:spPr>
          <a:xfrm>
            <a:off x="6026694" y="1072800"/>
            <a:ext cx="1497526" cy="400110"/>
          </a:xfrm>
          <a:prstGeom prst="rect">
            <a:avLst/>
          </a:prstGeom>
        </p:spPr>
        <p:txBody>
          <a:bodyPr wrap="none">
            <a:spAutoFit/>
          </a:bodyPr>
          <a:lstStyle/>
          <a:p>
            <a:pPr marL="342900" indent="-342900">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Corridor</a:t>
            </a:r>
            <a:r>
              <a:rPr lang="en-US" sz="2000" b="1" dirty="0">
                <a:latin typeface="Times New Roman" panose="02020603050405020304" pitchFamily="18" charset="0"/>
                <a:cs typeface="Times New Roman" panose="02020603050405020304" pitchFamily="18" charset="0"/>
              </a:rPr>
              <a:t>:</a:t>
            </a:r>
          </a:p>
        </p:txBody>
      </p:sp>
      <p:pic>
        <p:nvPicPr>
          <p:cNvPr id="12" name="Picture 11" descr="C:\Users\hp\Desktop\dddd\room11.PNG"/>
          <p:cNvPicPr/>
          <p:nvPr/>
        </p:nvPicPr>
        <p:blipFill>
          <a:blip r:embed="rId5">
            <a:extLst>
              <a:ext uri="{28A0092B-C50C-407E-A947-70E740481C1C}">
                <a14:useLocalDpi xmlns:a14="http://schemas.microsoft.com/office/drawing/2010/main" val="0"/>
              </a:ext>
            </a:extLst>
          </a:blip>
          <a:srcRect/>
          <a:stretch>
            <a:fillRect/>
          </a:stretch>
        </p:blipFill>
        <p:spPr bwMode="auto">
          <a:xfrm>
            <a:off x="6066143" y="1535629"/>
            <a:ext cx="3962253" cy="2122944"/>
          </a:xfrm>
          <a:prstGeom prst="rect">
            <a:avLst/>
          </a:prstGeom>
          <a:noFill/>
          <a:ln>
            <a:solidFill>
              <a:schemeClr val="tx1"/>
            </a:solidFill>
          </a:ln>
        </p:spPr>
      </p:pic>
      <p:pic>
        <p:nvPicPr>
          <p:cNvPr id="13" name="Picture 12" descr="C:\Users\hp\Desktop\dddd\spl  compined total .PNG"/>
          <p:cNvPicPr/>
          <p:nvPr/>
        </p:nvPicPr>
        <p:blipFill>
          <a:blip r:embed="rId6">
            <a:extLst>
              <a:ext uri="{28A0092B-C50C-407E-A947-70E740481C1C}">
                <a14:useLocalDpi xmlns:a14="http://schemas.microsoft.com/office/drawing/2010/main" val="0"/>
              </a:ext>
            </a:extLst>
          </a:blip>
          <a:srcRect/>
          <a:stretch>
            <a:fillRect/>
          </a:stretch>
        </p:blipFill>
        <p:spPr bwMode="auto">
          <a:xfrm>
            <a:off x="6062789" y="3774774"/>
            <a:ext cx="3913505" cy="2453926"/>
          </a:xfrm>
          <a:prstGeom prst="rect">
            <a:avLst/>
          </a:prstGeom>
          <a:noFill/>
          <a:ln>
            <a:solidFill>
              <a:schemeClr val="tx1"/>
            </a:solidFill>
          </a:ln>
        </p:spPr>
      </p:pic>
      <p:sp>
        <p:nvSpPr>
          <p:cNvPr id="14" name="Rectangle 13"/>
          <p:cNvSpPr/>
          <p:nvPr/>
        </p:nvSpPr>
        <p:spPr>
          <a:xfrm>
            <a:off x="-1035249" y="1062674"/>
            <a:ext cx="3897221" cy="553998"/>
          </a:xfrm>
          <a:prstGeom prst="rect">
            <a:avLst/>
          </a:prstGeom>
        </p:spPr>
        <p:txBody>
          <a:bodyPr wrap="none">
            <a:spAutoFit/>
          </a:bodyPr>
          <a:lstStyle/>
          <a:p>
            <a:pPr marL="1714500" lvl="3" indent="-342900">
              <a:lnSpc>
                <a:spcPct val="150000"/>
              </a:lnSpc>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Multi-purpose hall:</a:t>
            </a:r>
          </a:p>
        </p:txBody>
      </p:sp>
      <p:sp>
        <p:nvSpPr>
          <p:cNvPr id="15" name="Rectangle 14"/>
          <p:cNvSpPr/>
          <p:nvPr/>
        </p:nvSpPr>
        <p:spPr>
          <a:xfrm>
            <a:off x="6437645" y="6323220"/>
            <a:ext cx="3121432" cy="369332"/>
          </a:xfrm>
          <a:prstGeom prst="rect">
            <a:avLst/>
          </a:prstGeom>
        </p:spPr>
        <p:txBody>
          <a:bodyPr wrap="none">
            <a:spAutoFit/>
          </a:bodyPr>
          <a:lstStyle/>
          <a:p>
            <a:pPr marL="342900" indent="-342900">
              <a:buFont typeface="Wingdings" panose="05000000000000000000" pitchFamily="2" charset="2"/>
              <a:buChar char="§"/>
            </a:pPr>
            <a:r>
              <a:rPr lang="en-US" b="1" dirty="0">
                <a:latin typeface="Times New Roman" panose="02020603050405020304" pitchFamily="18" charset="0"/>
                <a:cs typeface="Times New Roman" panose="02020603050405020304" pitchFamily="18" charset="0"/>
              </a:rPr>
              <a:t>More than 70dB so it’s ok.</a:t>
            </a:r>
          </a:p>
        </p:txBody>
      </p:sp>
    </p:spTree>
    <p:extLst>
      <p:ext uri="{BB962C8B-B14F-4D97-AF65-F5344CB8AC3E}">
        <p14:creationId xmlns:p14="http://schemas.microsoft.com/office/powerpoint/2010/main" val="3588768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Rectangle 7"/>
          <p:cNvSpPr/>
          <p:nvPr/>
        </p:nvSpPr>
        <p:spPr>
          <a:xfrm>
            <a:off x="221258" y="291230"/>
            <a:ext cx="2449710" cy="461665"/>
          </a:xfrm>
          <a:prstGeom prst="rect">
            <a:avLst/>
          </a:prstGeom>
        </p:spPr>
        <p:txBody>
          <a:bodyPr wrap="none">
            <a:spAutoFit/>
          </a:bodyPr>
          <a:lstStyle/>
          <a:p>
            <a:r>
              <a:rPr lang="en-US" sz="2400" b="1" dirty="0">
                <a:latin typeface="Times New Roman" panose="02020603050405020304" pitchFamily="18" charset="0"/>
                <a:cs typeface="Times New Roman" panose="02020603050405020304" pitchFamily="18" charset="0"/>
              </a:rPr>
              <a:t>Articulation loss:</a:t>
            </a:r>
          </a:p>
        </p:txBody>
      </p:sp>
      <p:sp>
        <p:nvSpPr>
          <p:cNvPr id="9" name="Rectangle 8"/>
          <p:cNvSpPr/>
          <p:nvPr/>
        </p:nvSpPr>
        <p:spPr>
          <a:xfrm>
            <a:off x="221258" y="859312"/>
            <a:ext cx="2735044" cy="400110"/>
          </a:xfrm>
          <a:prstGeom prst="rect">
            <a:avLst/>
          </a:prstGeom>
        </p:spPr>
        <p:txBody>
          <a:bodyPr wrap="none">
            <a:spAutoFit/>
          </a:bodyPr>
          <a:lstStyle/>
          <a:p>
            <a:pPr marL="342900" indent="-342900">
              <a:buFont typeface="Courier New" panose="02070309020205020404" pitchFamily="49" charset="0"/>
              <a:buChar char="o"/>
            </a:pPr>
            <a:r>
              <a:rPr lang="en-US" sz="2000" b="1" dirty="0">
                <a:latin typeface="Times New Roman" panose="02020603050405020304" pitchFamily="18" charset="0"/>
                <a:cs typeface="Times New Roman" panose="02020603050405020304" pitchFamily="18" charset="0"/>
              </a:rPr>
              <a:t>Multi-purpose hall: </a:t>
            </a:r>
          </a:p>
        </p:txBody>
      </p:sp>
      <p:pic>
        <p:nvPicPr>
          <p:cNvPr id="11" name="Picture 10"/>
          <p:cNvPicPr/>
          <p:nvPr/>
        </p:nvPicPr>
        <p:blipFill>
          <a:blip r:embed="rId3">
            <a:extLst>
              <a:ext uri="{28A0092B-C50C-407E-A947-70E740481C1C}">
                <a14:useLocalDpi xmlns:a14="http://schemas.microsoft.com/office/drawing/2010/main" val="0"/>
              </a:ext>
            </a:extLst>
          </a:blip>
          <a:stretch>
            <a:fillRect/>
          </a:stretch>
        </p:blipFill>
        <p:spPr>
          <a:xfrm>
            <a:off x="482262" y="1417210"/>
            <a:ext cx="4669398" cy="4023579"/>
          </a:xfrm>
          <a:prstGeom prst="rect">
            <a:avLst/>
          </a:prstGeom>
          <a:ln>
            <a:solidFill>
              <a:schemeClr val="tx1"/>
            </a:solidFill>
          </a:ln>
        </p:spPr>
      </p:pic>
      <p:sp>
        <p:nvSpPr>
          <p:cNvPr id="12" name="Rectangle 11"/>
          <p:cNvSpPr/>
          <p:nvPr/>
        </p:nvSpPr>
        <p:spPr>
          <a:xfrm>
            <a:off x="5633921" y="891771"/>
            <a:ext cx="1555234" cy="400110"/>
          </a:xfrm>
          <a:prstGeom prst="rect">
            <a:avLst/>
          </a:prstGeom>
        </p:spPr>
        <p:txBody>
          <a:bodyPr wrap="none">
            <a:spAutoFit/>
          </a:bodyPr>
          <a:lstStyle/>
          <a:p>
            <a:pPr marL="285750" indent="-285750">
              <a:buFont typeface="Courier New" panose="02070309020205020404" pitchFamily="49" charset="0"/>
              <a:buChar char="o"/>
            </a:pPr>
            <a:r>
              <a:rPr lang="en-US" sz="2000" b="1" dirty="0">
                <a:latin typeface="Times New Roman" panose="02020603050405020304" pitchFamily="18" charset="0"/>
                <a:cs typeface="Times New Roman" panose="02020603050405020304" pitchFamily="18" charset="0"/>
              </a:rPr>
              <a:t>Corridor:</a:t>
            </a:r>
          </a:p>
        </p:txBody>
      </p:sp>
      <p:pic>
        <p:nvPicPr>
          <p:cNvPr id="13" name="Picture 12" descr="C:\Users\hp\Desktop\dddd\articulation loss.PNG"/>
          <p:cNvPicPr/>
          <p:nvPr/>
        </p:nvPicPr>
        <p:blipFill>
          <a:blip r:embed="rId4">
            <a:extLst>
              <a:ext uri="{28A0092B-C50C-407E-A947-70E740481C1C}">
                <a14:useLocalDpi xmlns:a14="http://schemas.microsoft.com/office/drawing/2010/main" val="0"/>
              </a:ext>
            </a:extLst>
          </a:blip>
          <a:srcRect/>
          <a:stretch>
            <a:fillRect/>
          </a:stretch>
        </p:blipFill>
        <p:spPr bwMode="auto">
          <a:xfrm>
            <a:off x="5633921" y="1365839"/>
            <a:ext cx="5657533" cy="4023579"/>
          </a:xfrm>
          <a:prstGeom prst="rect">
            <a:avLst/>
          </a:prstGeom>
          <a:noFill/>
          <a:ln>
            <a:solidFill>
              <a:schemeClr val="tx1"/>
            </a:solidFill>
          </a:ln>
        </p:spPr>
      </p:pic>
      <p:sp>
        <p:nvSpPr>
          <p:cNvPr id="14" name="Rectangle 13"/>
          <p:cNvSpPr/>
          <p:nvPr/>
        </p:nvSpPr>
        <p:spPr>
          <a:xfrm>
            <a:off x="482262" y="5598577"/>
            <a:ext cx="4798552" cy="707886"/>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In this, space the value approximately 7% so its status was good. </a:t>
            </a:r>
          </a:p>
        </p:txBody>
      </p:sp>
      <p:sp>
        <p:nvSpPr>
          <p:cNvPr id="15" name="Rectangle 14"/>
          <p:cNvSpPr/>
          <p:nvPr/>
        </p:nvSpPr>
        <p:spPr>
          <a:xfrm>
            <a:off x="5633921" y="5598577"/>
            <a:ext cx="6096000" cy="707886"/>
          </a:xfrm>
          <a:prstGeom prst="rect">
            <a:avLst/>
          </a:prstGeom>
        </p:spPr>
        <p:txBody>
          <a:bodyPr>
            <a:spAutoFit/>
          </a:bodyPr>
          <a:lstStyle/>
          <a:p>
            <a:r>
              <a:rPr lang="en-US" sz="2000" dirty="0">
                <a:latin typeface="Times New Roman" panose="02020603050405020304" pitchFamily="18" charset="0"/>
                <a:cs typeface="Times New Roman" panose="02020603050405020304" pitchFamily="18" charset="0"/>
              </a:rPr>
              <a:t>In this, space the value approximately 3% so its status was excellent.</a:t>
            </a:r>
          </a:p>
        </p:txBody>
      </p:sp>
      <p:sp>
        <p:nvSpPr>
          <p:cNvPr id="16" name="Rounded Rectangle 15"/>
          <p:cNvSpPr/>
          <p:nvPr/>
        </p:nvSpPr>
        <p:spPr>
          <a:xfrm>
            <a:off x="11467575" y="6326179"/>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37</a:t>
            </a:r>
          </a:p>
        </p:txBody>
      </p:sp>
    </p:spTree>
    <p:extLst>
      <p:ext uri="{BB962C8B-B14F-4D97-AF65-F5344CB8AC3E}">
        <p14:creationId xmlns:p14="http://schemas.microsoft.com/office/powerpoint/2010/main" val="24226980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170530" y="224043"/>
            <a:ext cx="4216219" cy="461665"/>
          </a:xfrm>
          <a:prstGeom prst="rect">
            <a:avLst/>
          </a:prstGeom>
        </p:spPr>
        <p:txBody>
          <a:bodyPr wrap="none">
            <a:spAutoFit/>
          </a:bodyPr>
          <a:lstStyle/>
          <a:p>
            <a:r>
              <a:rPr lang="en-US" sz="2400" b="1" dirty="0">
                <a:latin typeface="Times New Roman" panose="02020603050405020304" pitchFamily="18" charset="0"/>
                <a:cs typeface="Times New Roman" panose="02020603050405020304" pitchFamily="18" charset="0"/>
              </a:rPr>
              <a:t>Sound transmission loss (STI):</a:t>
            </a:r>
          </a:p>
        </p:txBody>
      </p:sp>
      <p:sp>
        <p:nvSpPr>
          <p:cNvPr id="4" name="Rectangle 3"/>
          <p:cNvSpPr/>
          <p:nvPr/>
        </p:nvSpPr>
        <p:spPr>
          <a:xfrm>
            <a:off x="306245" y="725085"/>
            <a:ext cx="2518638" cy="369332"/>
          </a:xfrm>
          <a:prstGeom prst="rect">
            <a:avLst/>
          </a:prstGeom>
        </p:spPr>
        <p:txBody>
          <a:bodyPr wrap="none">
            <a:spAutoFit/>
          </a:bodyPr>
          <a:lstStyle/>
          <a:p>
            <a:pPr marL="342900" indent="-342900">
              <a:buFont typeface="Courier New" panose="02070309020205020404" pitchFamily="49" charset="0"/>
              <a:buChar char="o"/>
            </a:pPr>
            <a:r>
              <a:rPr lang="en-US" b="1" dirty="0">
                <a:latin typeface="Times New Roman" panose="02020603050405020304" pitchFamily="18" charset="0"/>
                <a:cs typeface="Times New Roman" panose="02020603050405020304" pitchFamily="18" charset="0"/>
              </a:rPr>
              <a:t>Multi-purpose hall: </a:t>
            </a:r>
          </a:p>
        </p:txBody>
      </p:sp>
      <p:pic>
        <p:nvPicPr>
          <p:cNvPr id="5" name="Picture 4" descr="C:\Users\hp\Desktop\sti.png"/>
          <p:cNvPicPr/>
          <p:nvPr/>
        </p:nvPicPr>
        <p:blipFill rotWithShape="1">
          <a:blip r:embed="rId3">
            <a:extLst>
              <a:ext uri="{28A0092B-C50C-407E-A947-70E740481C1C}">
                <a14:useLocalDpi xmlns:a14="http://schemas.microsoft.com/office/drawing/2010/main" val="0"/>
              </a:ext>
            </a:extLst>
          </a:blip>
          <a:srcRect r="1453"/>
          <a:stretch/>
        </p:blipFill>
        <p:spPr bwMode="auto">
          <a:xfrm>
            <a:off x="671944" y="1139143"/>
            <a:ext cx="4204855" cy="4208711"/>
          </a:xfrm>
          <a:prstGeom prst="rect">
            <a:avLst/>
          </a:prstGeom>
          <a:noFill/>
          <a:ln>
            <a:solidFill>
              <a:schemeClr val="tx1"/>
            </a:solidFill>
          </a:ln>
          <a:extLst>
            <a:ext uri="{53640926-AAD7-44D8-BBD7-CCE9431645EC}">
              <a14:shadowObscured xmlns:a14="http://schemas.microsoft.com/office/drawing/2010/main"/>
            </a:ext>
          </a:extLst>
        </p:spPr>
      </p:pic>
      <p:sp>
        <p:nvSpPr>
          <p:cNvPr id="6" name="Rectangle 5"/>
          <p:cNvSpPr/>
          <p:nvPr/>
        </p:nvSpPr>
        <p:spPr>
          <a:xfrm>
            <a:off x="6591284" y="685708"/>
            <a:ext cx="1447832" cy="369332"/>
          </a:xfrm>
          <a:prstGeom prst="rect">
            <a:avLst/>
          </a:prstGeom>
        </p:spPr>
        <p:txBody>
          <a:bodyPr wrap="none">
            <a:spAutoFit/>
          </a:bodyPr>
          <a:lstStyle/>
          <a:p>
            <a:pPr marL="285750" indent="-285750">
              <a:buFont typeface="Courier New" panose="02070309020205020404" pitchFamily="49" charset="0"/>
              <a:buChar char="o"/>
            </a:pPr>
            <a:r>
              <a:rPr lang="en-US" b="1" dirty="0">
                <a:latin typeface="Times New Roman" panose="02020603050405020304" pitchFamily="18" charset="0"/>
                <a:cs typeface="Times New Roman" panose="02020603050405020304" pitchFamily="18" charset="0"/>
              </a:rPr>
              <a:t>Corridor:</a:t>
            </a:r>
          </a:p>
        </p:txBody>
      </p:sp>
      <p:pic>
        <p:nvPicPr>
          <p:cNvPr id="7" name="Picture 6" descr="C:\Users\hp\Desktop\dddd\sti.PNG"/>
          <p:cNvPicPr/>
          <p:nvPr/>
        </p:nvPicPr>
        <p:blipFill>
          <a:blip r:embed="rId4">
            <a:extLst>
              <a:ext uri="{28A0092B-C50C-407E-A947-70E740481C1C}">
                <a14:useLocalDpi xmlns:a14="http://schemas.microsoft.com/office/drawing/2010/main" val="0"/>
              </a:ext>
            </a:extLst>
          </a:blip>
          <a:srcRect/>
          <a:stretch>
            <a:fillRect/>
          </a:stretch>
        </p:blipFill>
        <p:spPr bwMode="auto">
          <a:xfrm>
            <a:off x="6854520" y="1055040"/>
            <a:ext cx="4480696" cy="4253437"/>
          </a:xfrm>
          <a:prstGeom prst="rect">
            <a:avLst/>
          </a:prstGeom>
          <a:noFill/>
          <a:ln>
            <a:solidFill>
              <a:schemeClr val="tx1"/>
            </a:solidFill>
          </a:ln>
        </p:spPr>
      </p:pic>
      <p:sp>
        <p:nvSpPr>
          <p:cNvPr id="8" name="Rectangle 7"/>
          <p:cNvSpPr/>
          <p:nvPr/>
        </p:nvSpPr>
        <p:spPr>
          <a:xfrm>
            <a:off x="671944" y="5461200"/>
            <a:ext cx="4204855" cy="707886"/>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In this space the value approximately 0.6 so its status was good.</a:t>
            </a:r>
          </a:p>
        </p:txBody>
      </p:sp>
      <p:sp>
        <p:nvSpPr>
          <p:cNvPr id="9" name="Rectangle 8"/>
          <p:cNvSpPr/>
          <p:nvPr/>
        </p:nvSpPr>
        <p:spPr>
          <a:xfrm>
            <a:off x="6854520" y="5436907"/>
            <a:ext cx="4589335" cy="646331"/>
          </a:xfrm>
          <a:prstGeom prst="rect">
            <a:avLst/>
          </a:prstGeom>
        </p:spPr>
        <p:txBody>
          <a:bodyPr wrap="square">
            <a:spAutoFit/>
          </a:bodyPr>
          <a:lstStyle/>
          <a:p>
            <a:r>
              <a:rPr lang="en-US" dirty="0"/>
              <a:t> In this space the value approximately 0.75 so its status was excellent.</a:t>
            </a:r>
          </a:p>
        </p:txBody>
      </p:sp>
      <p:sp>
        <p:nvSpPr>
          <p:cNvPr id="10" name="Rounded Rectangle 9"/>
          <p:cNvSpPr/>
          <p:nvPr/>
        </p:nvSpPr>
        <p:spPr>
          <a:xfrm>
            <a:off x="11467575" y="6326179"/>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38</a:t>
            </a:r>
          </a:p>
        </p:txBody>
      </p:sp>
    </p:spTree>
    <p:extLst>
      <p:ext uri="{BB962C8B-B14F-4D97-AF65-F5344CB8AC3E}">
        <p14:creationId xmlns:p14="http://schemas.microsoft.com/office/powerpoint/2010/main" val="26012542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58000"/>
          </a:xfrm>
          <a:prstGeom prst="rect">
            <a:avLst/>
          </a:prstGeom>
          <a:ln>
            <a:solidFill>
              <a:schemeClr val="accent1">
                <a:lumMod val="50000"/>
              </a:schemeClr>
            </a:solidFill>
          </a:ln>
        </p:spPr>
      </p:pic>
      <p:sp>
        <p:nvSpPr>
          <p:cNvPr id="5" name="Rectangle 4"/>
          <p:cNvSpPr/>
          <p:nvPr/>
        </p:nvSpPr>
        <p:spPr>
          <a:xfrm>
            <a:off x="229299" y="307170"/>
            <a:ext cx="3058851" cy="523220"/>
          </a:xfrm>
          <a:prstGeom prst="rect">
            <a:avLst/>
          </a:prstGeom>
        </p:spPr>
        <p:txBody>
          <a:bodyPr wrap="none">
            <a:spAutoFit/>
          </a:bodyPr>
          <a:lstStyle/>
          <a:p>
            <a:r>
              <a:rPr lang="en-US" sz="2800" b="1" dirty="0">
                <a:solidFill>
                  <a:schemeClr val="accent1">
                    <a:lumMod val="50000"/>
                  </a:schemeClr>
                </a:solidFill>
                <a:latin typeface="Times New Roman" panose="02020603050405020304" pitchFamily="18" charset="0"/>
                <a:cs typeface="Times New Roman" panose="02020603050405020304" pitchFamily="18" charset="0"/>
              </a:rPr>
              <a:t>Structural design :</a:t>
            </a:r>
            <a:endParaRPr lang="en-US" sz="2800" dirty="0">
              <a:solidFill>
                <a:schemeClr val="accent1">
                  <a:lumMod val="50000"/>
                </a:schemeClr>
              </a:solidFill>
            </a:endParaRPr>
          </a:p>
        </p:txBody>
      </p:sp>
      <p:sp>
        <p:nvSpPr>
          <p:cNvPr id="6" name="Rectangle 5"/>
          <p:cNvSpPr/>
          <p:nvPr/>
        </p:nvSpPr>
        <p:spPr>
          <a:xfrm>
            <a:off x="384791" y="898780"/>
            <a:ext cx="3191899" cy="369332"/>
          </a:xfrm>
          <a:prstGeom prst="rect">
            <a:avLst/>
          </a:prstGeom>
        </p:spPr>
        <p:txBody>
          <a:bodyPr wrap="none">
            <a:spAutoFit/>
          </a:bodyPr>
          <a:lstStyle/>
          <a:p>
            <a:pPr marL="285750" indent="-285750">
              <a:buFont typeface="Courier New" panose="02070309020205020404" pitchFamily="49" charset="0"/>
              <a:buChar char="o"/>
            </a:pPr>
            <a:r>
              <a:rPr lang="en-US" b="1" dirty="0">
                <a:effectLst>
                  <a:outerShdw blurRad="38100" dist="38100" dir="2700000" algn="tl">
                    <a:srgbClr val="000000">
                      <a:alpha val="43137"/>
                    </a:srgbClr>
                  </a:outerShdw>
                </a:effectLst>
                <a:latin typeface="Times New Roman" pitchFamily="18" charset="0"/>
                <a:cs typeface="Times New Roman" pitchFamily="18" charset="0"/>
              </a:rPr>
              <a:t>Building Structural Blocks:</a:t>
            </a:r>
            <a:endParaRPr lang="en-US" dirty="0"/>
          </a:p>
        </p:txBody>
      </p:sp>
      <p:pic>
        <p:nvPicPr>
          <p:cNvPr id="7" name="Content Placeholder 12">
            <a:extLst>
              <a:ext uri="{FF2B5EF4-FFF2-40B4-BE49-F238E27FC236}">
                <a16:creationId xmlns:a16="http://schemas.microsoft.com/office/drawing/2014/main" id="{37E44153-2A06-4FE9-A560-EE2D7F3A2CC5}"/>
              </a:ext>
            </a:extLst>
          </p:cNvPr>
          <p:cNvPicPr>
            <a:picLocks noChangeAspect="1"/>
          </p:cNvPicPr>
          <p:nvPr/>
        </p:nvPicPr>
        <p:blipFill rotWithShape="1">
          <a:blip r:embed="rId3"/>
          <a:srcRect b="2001"/>
          <a:stretch/>
        </p:blipFill>
        <p:spPr>
          <a:xfrm>
            <a:off x="3614838" y="2202872"/>
            <a:ext cx="4703209" cy="4350327"/>
          </a:xfrm>
          <a:prstGeom prst="rect">
            <a:avLst/>
          </a:prstGeom>
          <a:ln>
            <a:solidFill>
              <a:schemeClr val="accent1"/>
            </a:solidFill>
          </a:ln>
        </p:spPr>
      </p:pic>
      <p:sp>
        <p:nvSpPr>
          <p:cNvPr id="8" name="Rectangle 7"/>
          <p:cNvSpPr/>
          <p:nvPr/>
        </p:nvSpPr>
        <p:spPr>
          <a:xfrm>
            <a:off x="522138" y="1187210"/>
            <a:ext cx="11668664" cy="1015663"/>
          </a:xfrm>
          <a:prstGeom prst="rect">
            <a:avLst/>
          </a:prstGeom>
        </p:spPr>
        <p:txBody>
          <a:bodyPr wrap="square">
            <a:spAutoFit/>
          </a:bodyPr>
          <a:lstStyle/>
          <a:p>
            <a:pPr algn="just">
              <a:lnSpc>
                <a:spcPct val="150000"/>
              </a:lnSpc>
            </a:pPr>
            <a:r>
              <a:rPr lang="en-US" sz="2000" dirty="0">
                <a:latin typeface="Times New Roman" panose="02020603050405020304" pitchFamily="18" charset="0"/>
                <a:cs typeface="Times New Roman" panose="02020603050405020304" pitchFamily="18" charset="0"/>
              </a:rPr>
              <a:t>The building has divided three blocks A,B,C , By the use of a seismic separator. Each block has a specific structural system.</a:t>
            </a:r>
          </a:p>
        </p:txBody>
      </p:sp>
      <p:sp>
        <p:nvSpPr>
          <p:cNvPr id="9" name="Rounded Rectangle 8"/>
          <p:cNvSpPr/>
          <p:nvPr/>
        </p:nvSpPr>
        <p:spPr>
          <a:xfrm>
            <a:off x="11467575" y="6326179"/>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39</a:t>
            </a:r>
          </a:p>
        </p:txBody>
      </p:sp>
    </p:spTree>
    <p:extLst>
      <p:ext uri="{BB962C8B-B14F-4D97-AF65-F5344CB8AC3E}">
        <p14:creationId xmlns:p14="http://schemas.microsoft.com/office/powerpoint/2010/main" val="1870617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245788" cy="7064542"/>
          </a:xfrm>
          <a:prstGeom prst="rect">
            <a:avLst/>
          </a:prstGeom>
        </p:spPr>
      </p:pic>
      <p:sp>
        <p:nvSpPr>
          <p:cNvPr id="3" name="Rectangle 2"/>
          <p:cNvSpPr/>
          <p:nvPr/>
        </p:nvSpPr>
        <p:spPr>
          <a:xfrm>
            <a:off x="279284" y="267091"/>
            <a:ext cx="6981398" cy="830997"/>
          </a:xfrm>
          <a:prstGeom prst="rect">
            <a:avLst/>
          </a:prstGeom>
        </p:spPr>
        <p:txBody>
          <a:bodyPr wrap="none">
            <a:spAutoFit/>
            <a:scene3d>
              <a:camera prst="perspectiveRight"/>
              <a:lightRig rig="threePt" dir="t"/>
            </a:scene3d>
          </a:bodyPr>
          <a:lstStyle/>
          <a:p>
            <a:r>
              <a:rPr lang="en-US" sz="4800" b="1" dirty="0">
                <a:ln>
                  <a:solidFill>
                    <a:schemeClr val="tx1"/>
                  </a:solidFill>
                </a:ln>
                <a:latin typeface="ae_Tholoth" panose="02060603050605020204" pitchFamily="18" charset="-78"/>
                <a:cs typeface="ae_Tholoth" panose="02060603050605020204" pitchFamily="18" charset="-78"/>
              </a:rPr>
              <a:t>3D views for project : </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9285" y="1098088"/>
            <a:ext cx="11620978" cy="5628455"/>
          </a:xfrm>
          <a:prstGeom prst="rect">
            <a:avLst/>
          </a:prstGeom>
        </p:spPr>
      </p:pic>
      <p:sp>
        <p:nvSpPr>
          <p:cNvPr id="9" name="Rounded Rectangle 8"/>
          <p:cNvSpPr/>
          <p:nvPr/>
        </p:nvSpPr>
        <p:spPr>
          <a:xfrm>
            <a:off x="10676712" y="6237607"/>
            <a:ext cx="378822" cy="313508"/>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4</a:t>
            </a:r>
          </a:p>
        </p:txBody>
      </p:sp>
    </p:spTree>
    <p:extLst>
      <p:ext uri="{BB962C8B-B14F-4D97-AF65-F5344CB8AC3E}">
        <p14:creationId xmlns:p14="http://schemas.microsoft.com/office/powerpoint/2010/main" val="608377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58000"/>
          </a:xfrm>
          <a:prstGeom prst="rect">
            <a:avLst/>
          </a:prstGeom>
          <a:ln>
            <a:solidFill>
              <a:schemeClr val="accent1">
                <a:lumMod val="50000"/>
              </a:schemeClr>
            </a:solidFill>
          </a:ln>
        </p:spPr>
      </p:pic>
      <mc:AlternateContent xmlns:mc="http://schemas.openxmlformats.org/markup-compatibility/2006">
        <mc:Choice xmlns:a14="http://schemas.microsoft.com/office/drawing/2010/main" Requires="a14">
          <p:sp>
            <p:nvSpPr>
              <p:cNvPr id="4" name="Rounded Rectangle 3"/>
              <p:cNvSpPr/>
              <p:nvPr/>
            </p:nvSpPr>
            <p:spPr>
              <a:xfrm>
                <a:off x="152400" y="351364"/>
                <a:ext cx="11845636" cy="627611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algn="just">
                  <a:lnSpc>
                    <a:spcPct val="150000"/>
                  </a:lnSpc>
                  <a:spcAft>
                    <a:spcPts val="1000"/>
                  </a:spcAft>
                  <a:buFont typeface="+mj-lt"/>
                  <a:buAutoNum type="arabicPeriod"/>
                </a:pPr>
                <a:r>
                  <a:rPr lang="en-US" sz="2000" dirty="0">
                    <a:solidFill>
                      <a:schemeClr val="tx1"/>
                    </a:solidFill>
                    <a:latin typeface="Times New Roman" panose="02020603050405020304" pitchFamily="18" charset="0"/>
                    <a:ea typeface="Calibri" panose="020F0502020204030204" pitchFamily="34" charset="0"/>
                    <a:cs typeface="Arial" panose="020B0604020202020204" pitchFamily="34" charset="0"/>
                  </a:rPr>
                  <a:t>The American concrete institute code ACI -318 for reinforced concrete design.</a:t>
                </a:r>
              </a:p>
              <a:p>
                <a:pPr marL="342900" lvl="0" indent="-342900" algn="just">
                  <a:lnSpc>
                    <a:spcPct val="150000"/>
                  </a:lnSpc>
                  <a:spcAft>
                    <a:spcPts val="1000"/>
                  </a:spcAft>
                  <a:buFont typeface="+mj-lt"/>
                  <a:buAutoNum type="arabicPeriod"/>
                </a:pPr>
                <a:r>
                  <a:rPr lang="en-US" sz="2000" dirty="0">
                    <a:solidFill>
                      <a:schemeClr val="tx1"/>
                    </a:solidFill>
                    <a:latin typeface="Times New Roman" panose="02020603050405020304" pitchFamily="18" charset="0"/>
                    <a:ea typeface="Calibri" panose="020F0502020204030204" pitchFamily="34" charset="0"/>
                    <a:cs typeface="Arial" panose="020B0604020202020204" pitchFamily="34" charset="0"/>
                  </a:rPr>
                  <a:t> Uniform Building Code -UBC-97 for seismic design and load combinations</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a:t>
                </a:r>
              </a:p>
              <a:p>
                <a:pPr marR="0" lvl="0" algn="just">
                  <a:lnSpc>
                    <a:spcPct val="150000"/>
                  </a:lnSpc>
                  <a:spcBef>
                    <a:spcPts val="0"/>
                  </a:spcBef>
                  <a:spcAft>
                    <a:spcPts val="1000"/>
                  </a:spcAft>
                </a:pPr>
                <a:r>
                  <a:rPr lang="en-US" sz="2800" b="1" dirty="0">
                    <a:solidFill>
                      <a:schemeClr val="accent1">
                        <a:lumMod val="50000"/>
                      </a:schemeClr>
                    </a:solidFill>
                    <a:latin typeface="Times New Roman" panose="02020603050405020304" pitchFamily="18" charset="0"/>
                    <a:cs typeface="Times New Roman" panose="02020603050405020304" pitchFamily="18" charset="0"/>
                  </a:rPr>
                  <a:t>Design Data:</a:t>
                </a:r>
              </a:p>
              <a:p>
                <a:pPr marL="342900" indent="-342900">
                  <a:lnSpc>
                    <a:spcPct val="150000"/>
                  </a:lnSpc>
                  <a:buFont typeface="Wingdings" panose="05000000000000000000" pitchFamily="2" charset="2"/>
                  <a:buChar char="q"/>
                </a:pPr>
                <a:r>
                  <a:rPr lang="en-US" sz="2000" dirty="0">
                    <a:solidFill>
                      <a:schemeClr val="tx1"/>
                    </a:solidFill>
                    <a:latin typeface="Times New Roman" panose="02020603050405020304" pitchFamily="18" charset="0"/>
                  </a:rPr>
                  <a:t>Compressive strength of Concrete (fc̀)= 28 MPa for columns and shear wall, fc̀ = 24 MPa for slabs and beams.</a:t>
                </a:r>
              </a:p>
              <a:p>
                <a:pPr marL="342900" indent="-342900">
                  <a:lnSpc>
                    <a:spcPct val="150000"/>
                  </a:lnSpc>
                  <a:buFont typeface="Wingdings" panose="05000000000000000000" pitchFamily="2" charset="2"/>
                  <a:buChar char="q"/>
                </a:pPr>
                <a:r>
                  <a:rPr lang="en-US" sz="2000" dirty="0">
                    <a:solidFill>
                      <a:schemeClr val="tx1"/>
                    </a:solidFill>
                    <a:latin typeface="Times New Roman" panose="02020603050405020304" pitchFamily="18" charset="0"/>
                  </a:rPr>
                  <a:t>Yielding strength of steel Fy = 420 MPa</a:t>
                </a:r>
                <a:r>
                  <a:rPr lang="en-US" dirty="0">
                    <a:solidFill>
                      <a:schemeClr val="tx1"/>
                    </a:solidFill>
                    <a:latin typeface="Times New Roman" panose="02020603050405020304" pitchFamily="18" charset="0"/>
                  </a:rPr>
                  <a:t>.</a:t>
                </a:r>
              </a:p>
              <a:p>
                <a:pPr>
                  <a:lnSpc>
                    <a:spcPct val="150000"/>
                  </a:lnSpc>
                </a:pPr>
                <a:r>
                  <a:rPr lang="en-US" sz="2800" b="1" dirty="0">
                    <a:solidFill>
                      <a:schemeClr val="accent1">
                        <a:lumMod val="50000"/>
                      </a:schemeClr>
                    </a:solidFill>
                    <a:latin typeface="Times New Roman" panose="02020603050405020304" pitchFamily="18" charset="0"/>
                    <a:cs typeface="Times New Roman" panose="02020603050405020304" pitchFamily="18" charset="0"/>
                  </a:rPr>
                  <a:t>Loads:</a:t>
                </a:r>
              </a:p>
              <a:p>
                <a:pPr>
                  <a:lnSpc>
                    <a:spcPct val="150000"/>
                  </a:lnSpc>
                </a:pPr>
                <a:r>
                  <a:rPr lang="en-US" sz="2000" dirty="0">
                    <a:solidFill>
                      <a:schemeClr val="tx1"/>
                    </a:solidFill>
                    <a:latin typeface="Times New Roman" panose="02020603050405020304" pitchFamily="18" charset="0"/>
                    <a:cs typeface="Times New Roman" panose="02020603050405020304" pitchFamily="18" charset="0"/>
                  </a:rPr>
                  <a:t>Super imposed dead load = 4 kN/</a:t>
                </a:r>
                <a14:m>
                  <m:oMath xmlns:m="http://schemas.openxmlformats.org/officeDocument/2006/math">
                    <m:sSup>
                      <m:sSupPr>
                        <m:ctrlPr>
                          <a:rPr lang="en-US" sz="2000" i="1">
                            <a:solidFill>
                              <a:schemeClr val="tx1"/>
                            </a:solidFill>
                            <a:latin typeface="Cambria Math" panose="02040503050406030204" pitchFamily="18" charset="0"/>
                            <a:cs typeface="Times New Roman" panose="02020603050405020304" pitchFamily="18" charset="0"/>
                          </a:rPr>
                        </m:ctrlPr>
                      </m:sSupPr>
                      <m:e>
                        <m:r>
                          <a:rPr lang="en-US" sz="2000" i="1">
                            <a:solidFill>
                              <a:schemeClr val="tx1"/>
                            </a:solidFill>
                            <a:latin typeface="Cambria Math" panose="02040503050406030204" pitchFamily="18" charset="0"/>
                            <a:cs typeface="Times New Roman" panose="02020603050405020304" pitchFamily="18" charset="0"/>
                          </a:rPr>
                          <m:t>𝑚</m:t>
                        </m:r>
                      </m:e>
                      <m:sup>
                        <m:r>
                          <a:rPr lang="en-US" sz="2000" i="1">
                            <a:solidFill>
                              <a:schemeClr val="tx1"/>
                            </a:solidFill>
                            <a:latin typeface="Cambria Math" panose="02040503050406030204" pitchFamily="18" charset="0"/>
                            <a:cs typeface="Times New Roman" panose="02020603050405020304" pitchFamily="18" charset="0"/>
                          </a:rPr>
                          <m:t>2</m:t>
                        </m:r>
                      </m:sup>
                    </m:sSup>
                    <m:r>
                      <a:rPr lang="en-US" sz="2000">
                        <a:solidFill>
                          <a:schemeClr val="tx1"/>
                        </a:solidFill>
                        <a:latin typeface="Cambria Math" panose="02040503050406030204" pitchFamily="18" charset="0"/>
                        <a:cs typeface="Times New Roman" panose="02020603050405020304" pitchFamily="18" charset="0"/>
                      </a:rPr>
                      <m:t> </m:t>
                    </m:r>
                  </m:oMath>
                </a14:m>
                <a:endParaRPr lang="en-US" sz="2000" dirty="0">
                  <a:solidFill>
                    <a:schemeClr val="tx1"/>
                  </a:solidFill>
                  <a:latin typeface="Times New Roman" panose="02020603050405020304" pitchFamily="18" charset="0"/>
                  <a:cs typeface="Times New Roman" panose="02020603050405020304" pitchFamily="18" charset="0"/>
                </a:endParaRPr>
              </a:p>
              <a:p>
                <a:pPr>
                  <a:lnSpc>
                    <a:spcPct val="150000"/>
                  </a:lnSpc>
                </a:pPr>
                <a:r>
                  <a:rPr lang="en-US" sz="2000" dirty="0">
                    <a:solidFill>
                      <a:schemeClr val="tx1"/>
                    </a:solidFill>
                    <a:latin typeface="Times New Roman" panose="02020603050405020304" pitchFamily="18" charset="0"/>
                    <a:cs typeface="Times New Roman" panose="02020603050405020304" pitchFamily="18" charset="0"/>
                  </a:rPr>
                  <a:t> Live load = 3 kN/ </a:t>
                </a:r>
                <a14:m>
                  <m:oMath xmlns:m="http://schemas.openxmlformats.org/officeDocument/2006/math">
                    <m:sSup>
                      <m:sSupPr>
                        <m:ctrlPr>
                          <a:rPr lang="en-US" sz="2000" i="1">
                            <a:solidFill>
                              <a:schemeClr val="tx1"/>
                            </a:solidFill>
                            <a:latin typeface="Cambria Math" panose="02040503050406030204" pitchFamily="18" charset="0"/>
                            <a:cs typeface="Times New Roman" panose="02020603050405020304" pitchFamily="18" charset="0"/>
                          </a:rPr>
                        </m:ctrlPr>
                      </m:sSupPr>
                      <m:e>
                        <m:r>
                          <a:rPr lang="en-US" sz="2000" i="1">
                            <a:solidFill>
                              <a:schemeClr val="tx1"/>
                            </a:solidFill>
                            <a:latin typeface="Cambria Math" panose="02040503050406030204" pitchFamily="18" charset="0"/>
                            <a:cs typeface="Times New Roman" panose="02020603050405020304" pitchFamily="18" charset="0"/>
                          </a:rPr>
                          <m:t>𝑚</m:t>
                        </m:r>
                      </m:e>
                      <m:sup>
                        <m:r>
                          <a:rPr lang="en-US" sz="2000" i="1">
                            <a:solidFill>
                              <a:schemeClr val="tx1"/>
                            </a:solidFill>
                            <a:latin typeface="Cambria Math" panose="02040503050406030204" pitchFamily="18" charset="0"/>
                            <a:cs typeface="Times New Roman" panose="02020603050405020304" pitchFamily="18" charset="0"/>
                          </a:rPr>
                          <m:t>2</m:t>
                        </m:r>
                      </m:sup>
                    </m:sSup>
                  </m:oMath>
                </a14:m>
                <a:r>
                  <a:rPr lang="en-US" sz="2000" dirty="0">
                    <a:solidFill>
                      <a:schemeClr val="tx1"/>
                    </a:solidFill>
                    <a:latin typeface="Times New Roman" panose="02020603050405020304" pitchFamily="18" charset="0"/>
                    <a:cs typeface="Times New Roman" panose="02020603050405020304" pitchFamily="18" charset="0"/>
                  </a:rPr>
                  <a:t> for each floor slabs, except basement floor slabs = 5 kN/ </a:t>
                </a:r>
                <a14:m>
                  <m:oMath xmlns:m="http://schemas.openxmlformats.org/officeDocument/2006/math">
                    <m:sSup>
                      <m:sSupPr>
                        <m:ctrlPr>
                          <a:rPr lang="en-US" sz="2000" i="1">
                            <a:solidFill>
                              <a:schemeClr val="tx1"/>
                            </a:solidFill>
                            <a:latin typeface="Cambria Math" panose="02040503050406030204" pitchFamily="18" charset="0"/>
                            <a:cs typeface="Times New Roman" panose="02020603050405020304" pitchFamily="18" charset="0"/>
                          </a:rPr>
                        </m:ctrlPr>
                      </m:sSupPr>
                      <m:e>
                        <m:r>
                          <a:rPr lang="en-US" sz="2000" i="1">
                            <a:solidFill>
                              <a:schemeClr val="tx1"/>
                            </a:solidFill>
                            <a:latin typeface="Cambria Math" panose="02040503050406030204" pitchFamily="18" charset="0"/>
                            <a:cs typeface="Times New Roman" panose="02020603050405020304" pitchFamily="18" charset="0"/>
                          </a:rPr>
                          <m:t>𝑚</m:t>
                        </m:r>
                      </m:e>
                      <m:sup>
                        <m:r>
                          <a:rPr lang="en-US" sz="2000" i="1">
                            <a:solidFill>
                              <a:schemeClr val="tx1"/>
                            </a:solidFill>
                            <a:latin typeface="Cambria Math" panose="02040503050406030204" pitchFamily="18" charset="0"/>
                            <a:cs typeface="Times New Roman" panose="02020603050405020304" pitchFamily="18" charset="0"/>
                          </a:rPr>
                          <m:t>2</m:t>
                        </m:r>
                      </m:sup>
                    </m:sSup>
                  </m:oMath>
                </a14:m>
                <a:r>
                  <a:rPr lang="en-US" dirty="0">
                    <a:solidFill>
                      <a:schemeClr val="tx1"/>
                    </a:solidFill>
                    <a:latin typeface="Times New Roman" panose="02020603050405020304" pitchFamily="18" charset="0"/>
                    <a:cs typeface="Times New Roman" panose="02020603050405020304" pitchFamily="18" charset="0"/>
                  </a:rPr>
                  <a:t> </a:t>
                </a:r>
              </a:p>
            </p:txBody>
          </p:sp>
        </mc:Choice>
        <mc:Fallback>
          <p:sp>
            <p:nvSpPr>
              <p:cNvPr id="4" name="Rounded Rectangle 3"/>
              <p:cNvSpPr>
                <a:spLocks noRot="1" noChangeAspect="1" noMove="1" noResize="1" noEditPoints="1" noAdjustHandles="1" noChangeArrowheads="1" noChangeShapeType="1" noTextEdit="1"/>
              </p:cNvSpPr>
              <p:nvPr/>
            </p:nvSpPr>
            <p:spPr>
              <a:xfrm>
                <a:off x="152400" y="351364"/>
                <a:ext cx="11845636" cy="6276110"/>
              </a:xfrm>
              <a:prstGeom prst="roundRect">
                <a:avLst/>
              </a:prstGeom>
              <a:blipFill>
                <a:blip r:embed="rId3"/>
                <a:stretch>
                  <a:fillRect/>
                </a:stretch>
              </a:blipFill>
            </p:spPr>
            <p:txBody>
              <a:bodyPr/>
              <a:lstStyle/>
              <a:p>
                <a:r>
                  <a:rPr lang="en-US">
                    <a:noFill/>
                  </a:rPr>
                  <a:t> </a:t>
                </a:r>
              </a:p>
            </p:txBody>
          </p:sp>
        </mc:Fallback>
      </mc:AlternateContent>
      <p:sp>
        <p:nvSpPr>
          <p:cNvPr id="5" name="TextBox 4"/>
          <p:cNvSpPr txBox="1"/>
          <p:nvPr/>
        </p:nvSpPr>
        <p:spPr>
          <a:xfrm flipH="1">
            <a:off x="475211" y="670319"/>
            <a:ext cx="2725190" cy="523220"/>
          </a:xfrm>
          <a:prstGeom prst="rect">
            <a:avLst/>
          </a:prstGeom>
          <a:noFill/>
        </p:spPr>
        <p:txBody>
          <a:bodyPr wrap="square" rtlCol="0">
            <a:spAutoFit/>
          </a:bodyPr>
          <a:lstStyle/>
          <a:p>
            <a:r>
              <a:rPr lang="en-US" sz="2800" b="1" dirty="0">
                <a:solidFill>
                  <a:schemeClr val="accent1">
                    <a:lumMod val="50000"/>
                  </a:schemeClr>
                </a:solidFill>
                <a:latin typeface="Times New Roman" panose="02020603050405020304" pitchFamily="18" charset="0"/>
                <a:cs typeface="Times New Roman" panose="02020603050405020304" pitchFamily="18" charset="0"/>
              </a:rPr>
              <a:t>Design codes:</a:t>
            </a:r>
            <a:endParaRPr lang="en-US" sz="2800" dirty="0">
              <a:solidFill>
                <a:schemeClr val="accent1">
                  <a:lumMod val="50000"/>
                </a:schemeClr>
              </a:solidFill>
            </a:endParaRPr>
          </a:p>
        </p:txBody>
      </p:sp>
      <p:sp>
        <p:nvSpPr>
          <p:cNvPr id="6" name="Rounded Rectangle 5"/>
          <p:cNvSpPr/>
          <p:nvPr/>
        </p:nvSpPr>
        <p:spPr>
          <a:xfrm>
            <a:off x="11583270" y="6404661"/>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40</a:t>
            </a:r>
          </a:p>
        </p:txBody>
      </p:sp>
    </p:spTree>
    <p:extLst>
      <p:ext uri="{BB962C8B-B14F-4D97-AF65-F5344CB8AC3E}">
        <p14:creationId xmlns:p14="http://schemas.microsoft.com/office/powerpoint/2010/main" val="8248583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6254"/>
            <a:ext cx="12192000" cy="7024254"/>
          </a:xfrm>
          <a:prstGeom prst="rect">
            <a:avLst/>
          </a:prstGeom>
          <a:ln>
            <a:solidFill>
              <a:schemeClr val="accent1">
                <a:lumMod val="50000"/>
              </a:schemeClr>
            </a:solidFill>
          </a:ln>
        </p:spPr>
      </p:pic>
      <p:sp>
        <p:nvSpPr>
          <p:cNvPr id="3" name="Rectangle 2"/>
          <p:cNvSpPr/>
          <p:nvPr/>
        </p:nvSpPr>
        <p:spPr>
          <a:xfrm>
            <a:off x="172188" y="224043"/>
            <a:ext cx="4918269" cy="523220"/>
          </a:xfrm>
          <a:prstGeom prst="rect">
            <a:avLst/>
          </a:prstGeom>
        </p:spPr>
        <p:txBody>
          <a:bodyPr wrap="none">
            <a:spAutoFit/>
          </a:bodyPr>
          <a:lstStyle/>
          <a:p>
            <a:r>
              <a:rPr lang="en-US" sz="2800" b="1" dirty="0">
                <a:solidFill>
                  <a:schemeClr val="accent1">
                    <a:lumMod val="50000"/>
                  </a:schemeClr>
                </a:solidFill>
                <a:latin typeface="Times New Roman" panose="02020603050405020304" pitchFamily="18" charset="0"/>
                <a:cs typeface="Times New Roman" panose="02020603050405020304" pitchFamily="18" charset="0"/>
              </a:rPr>
              <a:t>Building modeling for blocks : </a:t>
            </a:r>
            <a:endParaRPr lang="en-US" sz="2800" dirty="0">
              <a:solidFill>
                <a:schemeClr val="accent1">
                  <a:lumMod val="50000"/>
                </a:schemeClr>
              </a:solidFill>
            </a:endParaRPr>
          </a:p>
        </p:txBody>
      </p:sp>
      <p:pic>
        <p:nvPicPr>
          <p:cNvPr id="4" name="Picture 3">
            <a:extLst>
              <a:ext uri="{FF2B5EF4-FFF2-40B4-BE49-F238E27FC236}">
                <a16:creationId xmlns:a16="http://schemas.microsoft.com/office/drawing/2014/main" id="{198E92CD-9EC4-47D5-9193-A923845CF018}"/>
              </a:ext>
            </a:extLst>
          </p:cNvPr>
          <p:cNvPicPr>
            <a:picLocks noChangeAspect="1"/>
          </p:cNvPicPr>
          <p:nvPr/>
        </p:nvPicPr>
        <p:blipFill>
          <a:blip r:embed="rId3"/>
          <a:stretch>
            <a:fillRect/>
          </a:stretch>
        </p:blipFill>
        <p:spPr>
          <a:xfrm>
            <a:off x="251355" y="971302"/>
            <a:ext cx="3556034" cy="4609371"/>
          </a:xfrm>
          <a:prstGeom prst="rect">
            <a:avLst/>
          </a:prstGeom>
          <a:ln>
            <a:solidFill>
              <a:schemeClr val="accent1"/>
            </a:solidFill>
          </a:ln>
        </p:spPr>
      </p:pic>
      <p:pic>
        <p:nvPicPr>
          <p:cNvPr id="6" name="Picture 5">
            <a:extLst>
              <a:ext uri="{FF2B5EF4-FFF2-40B4-BE49-F238E27FC236}">
                <a16:creationId xmlns:a16="http://schemas.microsoft.com/office/drawing/2014/main" id="{8DB86AD2-C405-4E51-874E-02EBE6A870D3}"/>
              </a:ext>
            </a:extLst>
          </p:cNvPr>
          <p:cNvPicPr>
            <a:picLocks noChangeAspect="1"/>
          </p:cNvPicPr>
          <p:nvPr/>
        </p:nvPicPr>
        <p:blipFill>
          <a:blip r:embed="rId4"/>
          <a:stretch>
            <a:fillRect/>
          </a:stretch>
        </p:blipFill>
        <p:spPr>
          <a:xfrm>
            <a:off x="4058744" y="971302"/>
            <a:ext cx="3704877" cy="4609372"/>
          </a:xfrm>
          <a:prstGeom prst="rect">
            <a:avLst/>
          </a:prstGeom>
          <a:ln>
            <a:solidFill>
              <a:schemeClr val="accent1"/>
            </a:solidFill>
          </a:ln>
        </p:spPr>
      </p:pic>
      <p:pic>
        <p:nvPicPr>
          <p:cNvPr id="7" name="Picture 6">
            <a:extLst>
              <a:ext uri="{FF2B5EF4-FFF2-40B4-BE49-F238E27FC236}">
                <a16:creationId xmlns:a16="http://schemas.microsoft.com/office/drawing/2014/main" id="{D30657C8-7DE9-4BB1-AE61-7187B6C785F6}"/>
              </a:ext>
            </a:extLst>
          </p:cNvPr>
          <p:cNvPicPr>
            <a:picLocks noChangeAspect="1"/>
          </p:cNvPicPr>
          <p:nvPr/>
        </p:nvPicPr>
        <p:blipFill rotWithShape="1">
          <a:blip r:embed="rId5"/>
          <a:srcRect l="-4395" t="-1000" r="4395" b="1000"/>
          <a:stretch/>
        </p:blipFill>
        <p:spPr>
          <a:xfrm>
            <a:off x="7975830" y="971303"/>
            <a:ext cx="4073234" cy="4609370"/>
          </a:xfrm>
          <a:prstGeom prst="rect">
            <a:avLst/>
          </a:prstGeom>
          <a:ln>
            <a:solidFill>
              <a:schemeClr val="accent1"/>
            </a:solidFill>
          </a:ln>
        </p:spPr>
      </p:pic>
      <p:sp>
        <p:nvSpPr>
          <p:cNvPr id="8" name="TextBox 7">
            <a:extLst>
              <a:ext uri="{FF2B5EF4-FFF2-40B4-BE49-F238E27FC236}">
                <a16:creationId xmlns:a16="http://schemas.microsoft.com/office/drawing/2014/main" id="{7483ABCC-C5E5-4B39-8AE1-73650FA409CE}"/>
              </a:ext>
            </a:extLst>
          </p:cNvPr>
          <p:cNvSpPr txBox="1"/>
          <p:nvPr/>
        </p:nvSpPr>
        <p:spPr>
          <a:xfrm>
            <a:off x="1160371" y="5811506"/>
            <a:ext cx="1668544" cy="461665"/>
          </a:xfrm>
          <a:prstGeom prst="rect">
            <a:avLst/>
          </a:prstGeom>
          <a:noFill/>
        </p:spPr>
        <p:txBody>
          <a:bodyPr wrap="square" rtlCol="0">
            <a:spAutoFit/>
          </a:bodyPr>
          <a:lstStyle/>
          <a:p>
            <a:pPr algn="ctr"/>
            <a:r>
              <a:rPr lang="en-US" sz="2400" b="1" dirty="0">
                <a:solidFill>
                  <a:schemeClr val="accent1">
                    <a:lumMod val="50000"/>
                  </a:schemeClr>
                </a:solidFill>
                <a:latin typeface="Times New Roman" panose="02020603050405020304" pitchFamily="18" charset="0"/>
                <a:cs typeface="Times New Roman" panose="02020603050405020304" pitchFamily="18" charset="0"/>
              </a:rPr>
              <a:t>Block A</a:t>
            </a:r>
          </a:p>
        </p:txBody>
      </p:sp>
      <p:sp>
        <p:nvSpPr>
          <p:cNvPr id="11" name="Rectangle 10"/>
          <p:cNvSpPr/>
          <p:nvPr/>
        </p:nvSpPr>
        <p:spPr>
          <a:xfrm>
            <a:off x="5301881" y="5804713"/>
            <a:ext cx="1218602" cy="461665"/>
          </a:xfrm>
          <a:prstGeom prst="rect">
            <a:avLst/>
          </a:prstGeom>
        </p:spPr>
        <p:txBody>
          <a:bodyPr wrap="none">
            <a:spAutoFit/>
          </a:bodyPr>
          <a:lstStyle/>
          <a:p>
            <a:pPr lvl="0" algn="ctr">
              <a:defRPr/>
            </a:pPr>
            <a:r>
              <a:rPr lang="en-US" sz="2400" b="1" dirty="0">
                <a:solidFill>
                  <a:srgbClr val="C00000"/>
                </a:solidFill>
                <a:latin typeface="Times New Roman" panose="02020603050405020304" pitchFamily="18" charset="0"/>
                <a:cs typeface="Times New Roman" panose="02020603050405020304" pitchFamily="18" charset="0"/>
              </a:rPr>
              <a:t>Block B</a:t>
            </a:r>
          </a:p>
        </p:txBody>
      </p:sp>
      <p:sp>
        <p:nvSpPr>
          <p:cNvPr id="12" name="Rectangle 11"/>
          <p:cNvSpPr/>
          <p:nvPr/>
        </p:nvSpPr>
        <p:spPr>
          <a:xfrm>
            <a:off x="9797872" y="5811506"/>
            <a:ext cx="1236237" cy="461665"/>
          </a:xfrm>
          <a:prstGeom prst="rect">
            <a:avLst/>
          </a:prstGeom>
        </p:spPr>
        <p:txBody>
          <a:bodyPr wrap="none">
            <a:spAutoFit/>
          </a:bodyPr>
          <a:lstStyle/>
          <a:p>
            <a:pPr lvl="0" algn="ctr">
              <a:defRPr/>
            </a:pPr>
            <a:r>
              <a:rPr lang="en-US" sz="2400" b="1" dirty="0">
                <a:solidFill>
                  <a:schemeClr val="accent1">
                    <a:lumMod val="50000"/>
                  </a:schemeClr>
                </a:solidFill>
                <a:latin typeface="Times New Roman" panose="02020603050405020304" pitchFamily="18" charset="0"/>
                <a:cs typeface="Times New Roman" panose="02020603050405020304" pitchFamily="18" charset="0"/>
              </a:rPr>
              <a:t>Block C</a:t>
            </a:r>
          </a:p>
        </p:txBody>
      </p:sp>
      <p:sp>
        <p:nvSpPr>
          <p:cNvPr id="13" name="Rounded Rectangle 12"/>
          <p:cNvSpPr/>
          <p:nvPr/>
        </p:nvSpPr>
        <p:spPr>
          <a:xfrm>
            <a:off x="11481898" y="6364237"/>
            <a:ext cx="567166" cy="38535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41</a:t>
            </a:r>
          </a:p>
        </p:txBody>
      </p:sp>
    </p:spTree>
    <p:extLst>
      <p:ext uri="{BB962C8B-B14F-4D97-AF65-F5344CB8AC3E}">
        <p14:creationId xmlns:p14="http://schemas.microsoft.com/office/powerpoint/2010/main" val="2223887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6254"/>
            <a:ext cx="12192000" cy="7024254"/>
          </a:xfrm>
          <a:prstGeom prst="rect">
            <a:avLst/>
          </a:prstGeom>
          <a:ln>
            <a:solidFill>
              <a:schemeClr val="accent1">
                <a:lumMod val="50000"/>
              </a:schemeClr>
            </a:solidFill>
          </a:ln>
        </p:spPr>
      </p:pic>
      <p:sp>
        <p:nvSpPr>
          <p:cNvPr id="3" name="Rectangle 2"/>
          <p:cNvSpPr/>
          <p:nvPr/>
        </p:nvSpPr>
        <p:spPr>
          <a:xfrm>
            <a:off x="287635" y="27709"/>
            <a:ext cx="2749471" cy="461665"/>
          </a:xfrm>
          <a:prstGeom prst="rect">
            <a:avLst/>
          </a:prstGeom>
        </p:spPr>
        <p:txBody>
          <a:bodyPr wrap="none">
            <a:spAutoFit/>
          </a:bodyPr>
          <a:lstStyle/>
          <a:p>
            <a:r>
              <a:rPr lang="en-US" sz="2400" b="1" dirty="0">
                <a:solidFill>
                  <a:schemeClr val="accent1">
                    <a:lumMod val="50000"/>
                  </a:schemeClr>
                </a:solidFill>
                <a:latin typeface="Times New Roman" panose="02020603050405020304" pitchFamily="18" charset="0"/>
                <a:cs typeface="Times New Roman" panose="02020603050405020304" pitchFamily="18" charset="0"/>
              </a:rPr>
              <a:t>Structural System :</a:t>
            </a:r>
            <a:endParaRPr lang="en-US" sz="2400" dirty="0">
              <a:solidFill>
                <a:schemeClr val="accent1">
                  <a:lumMod val="50000"/>
                </a:schemeClr>
              </a:solidFill>
            </a:endParaRPr>
          </a:p>
        </p:txBody>
      </p:sp>
      <p:sp>
        <p:nvSpPr>
          <p:cNvPr id="4" name="Rectangle 3"/>
          <p:cNvSpPr/>
          <p:nvPr/>
        </p:nvSpPr>
        <p:spPr>
          <a:xfrm>
            <a:off x="393287" y="741114"/>
            <a:ext cx="6187622" cy="2410916"/>
          </a:xfrm>
          <a:prstGeom prst="rect">
            <a:avLst/>
          </a:prstGeom>
          <a:ln>
            <a:solidFill>
              <a:schemeClr val="accent1"/>
            </a:solidFill>
          </a:ln>
        </p:spPr>
        <p:txBody>
          <a:bodyPr wrap="square">
            <a:spAutoFit/>
          </a:bodyPr>
          <a:lstStyle/>
          <a:p>
            <a:r>
              <a:rPr lang="en-US" b="1" dirty="0">
                <a:solidFill>
                  <a:srgbClr val="C00000"/>
                </a:solidFill>
                <a:latin typeface="Times New Roman" panose="02020603050405020304" pitchFamily="18" charset="0"/>
              </a:rPr>
              <a:t>Block A: </a:t>
            </a:r>
          </a:p>
          <a:p>
            <a:r>
              <a:rPr lang="en-US" dirty="0">
                <a:solidFill>
                  <a:srgbClr val="262626"/>
                </a:solidFill>
                <a:latin typeface="Times New Roman" panose="02020603050405020304" pitchFamily="18" charset="0"/>
                <a:ea typeface="Times New Roman" panose="02020603050405020304" pitchFamily="18" charset="0"/>
                <a:cs typeface="Arial" panose="020B0604020202020204" pitchFamily="34" charset="0"/>
              </a:rPr>
              <a:t>Used one-way ribbed slab reinforcement in X-direction 40 cm, </a:t>
            </a:r>
            <a:endParaRPr lang="ar-SA" dirty="0">
              <a:solidFill>
                <a:srgbClr val="262626"/>
              </a:solidFill>
              <a:latin typeface="Times New Roman" panose="02020603050405020304" pitchFamily="18" charset="0"/>
              <a:ea typeface="Times New Roman" panose="02020603050405020304" pitchFamily="18" charset="0"/>
              <a:cs typeface="Arial" panose="020B0604020202020204" pitchFamily="34" charset="0"/>
            </a:endParaRPr>
          </a:p>
          <a:p>
            <a:r>
              <a:rPr lang="en-US" dirty="0">
                <a:solidFill>
                  <a:srgbClr val="262626"/>
                </a:solidFill>
                <a:latin typeface="Times New Roman" panose="02020603050405020304" pitchFamily="18" charset="0"/>
                <a:ea typeface="Times New Roman" panose="02020603050405020304" pitchFamily="18" charset="0"/>
                <a:cs typeface="Arial" panose="020B0604020202020204" pitchFamily="34" charset="0"/>
              </a:rPr>
              <a:t>for all floors.</a:t>
            </a:r>
            <a:r>
              <a:rPr lang="ar-SA" dirty="0">
                <a:solidFill>
                  <a:srgbClr val="262626"/>
                </a:solidFill>
                <a:latin typeface="Times New Roman" panose="02020603050405020304" pitchFamily="18" charset="0"/>
                <a:ea typeface="Times New Roman" panose="02020603050405020304" pitchFamily="18" charset="0"/>
                <a:cs typeface="Arial" panose="020B0604020202020204" pitchFamily="34" charset="0"/>
              </a:rPr>
              <a:t>    </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spcBef>
                <a:spcPts val="0"/>
              </a:spcBef>
              <a:spcAft>
                <a:spcPts val="0"/>
              </a:spcAft>
              <a:buFont typeface="Wingdings" panose="05000000000000000000" pitchFamily="2" charset="2"/>
              <a:buChar char=""/>
            </a:pPr>
            <a:r>
              <a:rPr lang="en-US" dirty="0">
                <a:solidFill>
                  <a:srgbClr val="262626"/>
                </a:solidFill>
                <a:latin typeface="Times New Roman" panose="02020603050405020304" pitchFamily="18" charset="0"/>
                <a:ea typeface="Times New Roman" panose="02020603050405020304" pitchFamily="18" charset="0"/>
                <a:cs typeface="Arial" panose="020B0604020202020204" pitchFamily="34" charset="0"/>
              </a:rPr>
              <a:t>Drop beam (50/80)</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spcBef>
                <a:spcPts val="0"/>
              </a:spcBef>
              <a:spcAft>
                <a:spcPts val="0"/>
              </a:spcAft>
              <a:buFont typeface="Wingdings" panose="05000000000000000000" pitchFamily="2" charset="2"/>
              <a:buChar char=""/>
            </a:pPr>
            <a:r>
              <a:rPr lang="en-US" dirty="0">
                <a:solidFill>
                  <a:srgbClr val="262626"/>
                </a:solidFill>
                <a:latin typeface="Times New Roman" panose="02020603050405020304" pitchFamily="18" charset="0"/>
                <a:ea typeface="Times New Roman" panose="02020603050405020304" pitchFamily="18" charset="0"/>
                <a:cs typeface="Arial" panose="020B0604020202020204" pitchFamily="34" charset="0"/>
              </a:rPr>
              <a:t>Girder beam (60/80)</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spcBef>
                <a:spcPts val="0"/>
              </a:spcBef>
              <a:spcAft>
                <a:spcPts val="0"/>
              </a:spcAft>
              <a:buFont typeface="Wingdings" panose="05000000000000000000" pitchFamily="2" charset="2"/>
              <a:buChar char=""/>
            </a:pPr>
            <a:r>
              <a:rPr lang="en-US" dirty="0">
                <a:solidFill>
                  <a:srgbClr val="262626"/>
                </a:solidFill>
                <a:latin typeface="Times New Roman" panose="02020603050405020304" pitchFamily="18" charset="0"/>
                <a:ea typeface="Times New Roman" panose="02020603050405020304" pitchFamily="18" charset="0"/>
                <a:cs typeface="Arial" panose="020B0604020202020204" pitchFamily="34" charset="0"/>
              </a:rPr>
              <a:t>Drop beam (40/80)</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spcBef>
                <a:spcPts val="0"/>
              </a:spcBef>
              <a:spcAft>
                <a:spcPts val="800"/>
              </a:spcAft>
              <a:buFont typeface="Wingdings" panose="05000000000000000000" pitchFamily="2" charset="2"/>
              <a:buChar char=""/>
            </a:pPr>
            <a:r>
              <a:rPr lang="en-US" dirty="0">
                <a:solidFill>
                  <a:srgbClr val="262626"/>
                </a:solidFill>
                <a:latin typeface="Times New Roman" panose="02020603050405020304" pitchFamily="18" charset="0"/>
                <a:ea typeface="Times New Roman" panose="02020603050405020304" pitchFamily="18" charset="0"/>
                <a:cs typeface="Arial" panose="020B0604020202020204" pitchFamily="34" charset="0"/>
              </a:rPr>
              <a:t>Column 80*80 cm </a:t>
            </a:r>
            <a:endParaRPr lang="ar-SA" dirty="0">
              <a:solidFill>
                <a:srgbClr val="262626"/>
              </a:solidFill>
              <a:latin typeface="Times New Roman" panose="02020603050405020304" pitchFamily="18" charset="0"/>
              <a:ea typeface="Times New Roman" panose="02020603050405020304" pitchFamily="18" charset="0"/>
              <a:cs typeface="Arial" panose="020B0604020202020204" pitchFamily="34" charset="0"/>
            </a:endParaRPr>
          </a:p>
          <a:p>
            <a:pPr marL="342900" marR="0" lvl="0" indent="-342900">
              <a:spcBef>
                <a:spcPts val="0"/>
              </a:spcBef>
              <a:spcAft>
                <a:spcPts val="800"/>
              </a:spcAft>
              <a:buFont typeface="Wingdings" panose="05000000000000000000" pitchFamily="2" charset="2"/>
              <a:buChar char=""/>
            </a:pPr>
            <a:endParaRPr lang="en-US" dirty="0">
              <a:solidFill>
                <a:schemeClr val="accent6">
                  <a:lumMod val="50000"/>
                </a:schemeClr>
              </a:solidFill>
              <a:latin typeface="Times New Roman" panose="02020603050405020304" pitchFamily="18" charset="0"/>
            </a:endParaRPr>
          </a:p>
        </p:txBody>
      </p:sp>
      <p:sp>
        <p:nvSpPr>
          <p:cNvPr id="5" name="Rectangle 4"/>
          <p:cNvSpPr/>
          <p:nvPr/>
        </p:nvSpPr>
        <p:spPr>
          <a:xfrm>
            <a:off x="393287" y="3485846"/>
            <a:ext cx="6187622" cy="2585323"/>
          </a:xfrm>
          <a:prstGeom prst="rect">
            <a:avLst/>
          </a:prstGeom>
          <a:ln>
            <a:solidFill>
              <a:schemeClr val="accent1"/>
            </a:solidFill>
          </a:ln>
        </p:spPr>
        <p:txBody>
          <a:bodyPr wrap="square">
            <a:spAutoFit/>
          </a:bodyPr>
          <a:lstStyle/>
          <a:p>
            <a:r>
              <a:rPr lang="en-US" b="1" dirty="0">
                <a:solidFill>
                  <a:srgbClr val="C00000"/>
                </a:solidFill>
                <a:latin typeface="Times New Roman" panose="02020603050405020304" pitchFamily="18" charset="0"/>
              </a:rPr>
              <a:t>Block C: </a:t>
            </a:r>
          </a:p>
          <a:p>
            <a:r>
              <a:rPr lang="en-US" dirty="0">
                <a:solidFill>
                  <a:srgbClr val="262626"/>
                </a:solidFill>
                <a:latin typeface="Times New Roman" panose="02020603050405020304" pitchFamily="18" charset="0"/>
                <a:ea typeface="Times New Roman" panose="02020603050405020304" pitchFamily="18" charset="0"/>
                <a:cs typeface="Arial" panose="020B0604020202020204" pitchFamily="34" charset="0"/>
              </a:rPr>
              <a:t>Used one-way ribbed slab reinforcement in X-direction 40 cm, for all floors.</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spcBef>
                <a:spcPts val="0"/>
              </a:spcBef>
              <a:spcAft>
                <a:spcPts val="0"/>
              </a:spcAft>
              <a:buFont typeface="Wingdings" panose="05000000000000000000" pitchFamily="2" charset="2"/>
              <a:buChar char=""/>
            </a:pPr>
            <a:r>
              <a:rPr lang="en-US" dirty="0">
                <a:solidFill>
                  <a:srgbClr val="262626"/>
                </a:solidFill>
                <a:latin typeface="Times New Roman" panose="02020603050405020304" pitchFamily="18" charset="0"/>
                <a:ea typeface="Times New Roman" panose="02020603050405020304" pitchFamily="18" charset="0"/>
                <a:cs typeface="Arial" panose="020B0604020202020204" pitchFamily="34" charset="0"/>
              </a:rPr>
              <a:t>Drop beam (50/80)</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spcBef>
                <a:spcPts val="0"/>
              </a:spcBef>
              <a:spcAft>
                <a:spcPts val="0"/>
              </a:spcAft>
              <a:buFont typeface="Wingdings" panose="05000000000000000000" pitchFamily="2" charset="2"/>
              <a:buChar char=""/>
            </a:pPr>
            <a:r>
              <a:rPr lang="en-US" dirty="0">
                <a:solidFill>
                  <a:srgbClr val="262626"/>
                </a:solidFill>
                <a:latin typeface="Times New Roman" panose="02020603050405020304" pitchFamily="18" charset="0"/>
                <a:ea typeface="Times New Roman" panose="02020603050405020304" pitchFamily="18" charset="0"/>
                <a:cs typeface="Arial" panose="020B0604020202020204" pitchFamily="34" charset="0"/>
              </a:rPr>
              <a:t>Girder beam (60/80)</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spcBef>
                <a:spcPts val="0"/>
              </a:spcBef>
              <a:spcAft>
                <a:spcPts val="0"/>
              </a:spcAft>
              <a:buFont typeface="Wingdings" panose="05000000000000000000" pitchFamily="2" charset="2"/>
              <a:buChar char=""/>
            </a:pPr>
            <a:r>
              <a:rPr lang="en-US" dirty="0">
                <a:solidFill>
                  <a:srgbClr val="262626"/>
                </a:solidFill>
                <a:latin typeface="Times New Roman" panose="02020603050405020304" pitchFamily="18" charset="0"/>
                <a:ea typeface="Times New Roman" panose="02020603050405020304" pitchFamily="18" charset="0"/>
                <a:cs typeface="Arial" panose="020B0604020202020204" pitchFamily="34" charset="0"/>
              </a:rPr>
              <a:t>Hidden beam (80/40)</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spcBef>
                <a:spcPts val="0"/>
              </a:spcBef>
              <a:spcAft>
                <a:spcPts val="0"/>
              </a:spcAft>
              <a:buFont typeface="Wingdings" panose="05000000000000000000" pitchFamily="2" charset="2"/>
              <a:buChar char=""/>
            </a:pPr>
            <a:r>
              <a:rPr lang="en-US" dirty="0">
                <a:solidFill>
                  <a:srgbClr val="262626"/>
                </a:solidFill>
                <a:latin typeface="Times New Roman" panose="02020603050405020304" pitchFamily="18" charset="0"/>
                <a:ea typeface="Times New Roman" panose="02020603050405020304" pitchFamily="18" charset="0"/>
                <a:cs typeface="Arial" panose="020B0604020202020204" pitchFamily="34" charset="0"/>
              </a:rPr>
              <a:t>Column 80*80 cm </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spcBef>
                <a:spcPts val="0"/>
              </a:spcBef>
              <a:spcAft>
                <a:spcPts val="0"/>
              </a:spcAft>
              <a:buFont typeface="Wingdings" panose="05000000000000000000" pitchFamily="2" charset="2"/>
              <a:buChar char=""/>
            </a:pPr>
            <a:r>
              <a:rPr lang="en-US" dirty="0">
                <a:solidFill>
                  <a:srgbClr val="262626"/>
                </a:solidFill>
                <a:latin typeface="Times New Roman" panose="02020603050405020304" pitchFamily="18" charset="0"/>
                <a:ea typeface="Times New Roman" panose="02020603050405020304" pitchFamily="18" charset="0"/>
                <a:cs typeface="Arial" panose="020B0604020202020204" pitchFamily="34" charset="0"/>
              </a:rPr>
              <a:t>Column 70*70 cm </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spcBef>
                <a:spcPts val="0"/>
              </a:spcBef>
              <a:spcAft>
                <a:spcPts val="800"/>
              </a:spcAft>
              <a:buFont typeface="Wingdings" panose="05000000000000000000" pitchFamily="2" charset="2"/>
              <a:buChar char=""/>
            </a:pPr>
            <a:r>
              <a:rPr lang="en-US" dirty="0">
                <a:solidFill>
                  <a:srgbClr val="262626"/>
                </a:solidFill>
                <a:latin typeface="Times New Roman" panose="02020603050405020304" pitchFamily="18" charset="0"/>
                <a:ea typeface="Times New Roman" panose="02020603050405020304" pitchFamily="18" charset="0"/>
                <a:cs typeface="Arial" panose="020B0604020202020204" pitchFamily="34" charset="0"/>
              </a:rPr>
              <a:t>Column 50*50 cm </a:t>
            </a:r>
            <a:endParaRPr lang="en-US" dirty="0">
              <a:latin typeface="Calibri" panose="020F0502020204030204" pitchFamily="34" charset="0"/>
              <a:ea typeface="Calibri" panose="020F0502020204030204" pitchFamily="34" charset="0"/>
              <a:cs typeface="Arial" panose="020B0604020202020204" pitchFamily="34" charset="0"/>
            </a:endParaRPr>
          </a:p>
        </p:txBody>
      </p:sp>
      <p:pic>
        <p:nvPicPr>
          <p:cNvPr id="6" name="Picture 5"/>
          <p:cNvPicPr>
            <a:picLocks noChangeAspect="1"/>
          </p:cNvPicPr>
          <p:nvPr/>
        </p:nvPicPr>
        <p:blipFill rotWithShape="1">
          <a:blip r:embed="rId2">
            <a:duotone>
              <a:prstClr val="black"/>
              <a:schemeClr val="accent1">
                <a:tint val="45000"/>
                <a:satMod val="400000"/>
              </a:schemeClr>
            </a:duotone>
            <a:extLst>
              <a:ext uri="{28A0092B-C50C-407E-A947-70E740481C1C}">
                <a14:useLocalDpi xmlns:a14="http://schemas.microsoft.com/office/drawing/2010/main" val="0"/>
              </a:ext>
            </a:extLst>
          </a:blip>
          <a:srcRect l="13608" t="70502" r="48881" b="-319"/>
          <a:stretch/>
        </p:blipFill>
        <p:spPr>
          <a:xfrm rot="16200000" flipV="1">
            <a:off x="-3439636" y="3270407"/>
            <a:ext cx="7024254" cy="150932"/>
          </a:xfrm>
          <a:prstGeom prst="rect">
            <a:avLst/>
          </a:prstGeom>
          <a:ln>
            <a:solidFill>
              <a:schemeClr val="accent1"/>
            </a:solidFill>
          </a:ln>
        </p:spPr>
      </p:pic>
      <p:sp>
        <p:nvSpPr>
          <p:cNvPr id="7" name="Rectangle 6"/>
          <p:cNvSpPr/>
          <p:nvPr/>
        </p:nvSpPr>
        <p:spPr>
          <a:xfrm>
            <a:off x="6729192" y="750541"/>
            <a:ext cx="5314524" cy="2169825"/>
          </a:xfrm>
          <a:prstGeom prst="rect">
            <a:avLst/>
          </a:prstGeom>
          <a:ln>
            <a:solidFill>
              <a:schemeClr val="accent1"/>
            </a:solidFill>
          </a:ln>
        </p:spPr>
        <p:txBody>
          <a:bodyPr wrap="square">
            <a:spAutoFit/>
          </a:bodyPr>
          <a:lstStyle/>
          <a:p>
            <a:pPr>
              <a:lnSpc>
                <a:spcPct val="150000"/>
              </a:lnSpc>
            </a:pPr>
            <a:r>
              <a:rPr lang="en-US" b="1" dirty="0">
                <a:solidFill>
                  <a:srgbClr val="C00000"/>
                </a:solidFill>
                <a:latin typeface="Times New Roman" panose="02020603050405020304" pitchFamily="18" charset="0"/>
              </a:rPr>
              <a:t>Block B: </a:t>
            </a:r>
          </a:p>
          <a:p>
            <a:r>
              <a:rPr lang="en-US" dirty="0">
                <a:solidFill>
                  <a:srgbClr val="262626"/>
                </a:solidFill>
                <a:latin typeface="Times New Roman" panose="02020603050405020304" pitchFamily="18" charset="0"/>
                <a:ea typeface="Times New Roman" panose="02020603050405020304" pitchFamily="18" charset="0"/>
                <a:cs typeface="Arial" panose="020B0604020202020204" pitchFamily="34" charset="0"/>
              </a:rPr>
              <a:t>Used one-way ribbed slab reinforcement in X-direction 40 cm, for all floors.</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spcBef>
                <a:spcPts val="0"/>
              </a:spcBef>
              <a:spcAft>
                <a:spcPts val="0"/>
              </a:spcAft>
              <a:buFont typeface="Wingdings" panose="05000000000000000000" pitchFamily="2" charset="2"/>
              <a:buChar char=""/>
            </a:pPr>
            <a:r>
              <a:rPr lang="en-US" dirty="0">
                <a:solidFill>
                  <a:srgbClr val="262626"/>
                </a:solidFill>
                <a:latin typeface="Times New Roman" panose="02020603050405020304" pitchFamily="18" charset="0"/>
                <a:ea typeface="Times New Roman" panose="02020603050405020304" pitchFamily="18" charset="0"/>
                <a:cs typeface="Arial" panose="020B0604020202020204" pitchFamily="34" charset="0"/>
              </a:rPr>
              <a:t>Drop beam (50/80)</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spcBef>
                <a:spcPts val="0"/>
              </a:spcBef>
              <a:spcAft>
                <a:spcPts val="0"/>
              </a:spcAft>
              <a:buFont typeface="Wingdings" panose="05000000000000000000" pitchFamily="2" charset="2"/>
              <a:buChar char=""/>
            </a:pPr>
            <a:r>
              <a:rPr lang="en-US" dirty="0">
                <a:solidFill>
                  <a:srgbClr val="262626"/>
                </a:solidFill>
                <a:latin typeface="Times New Roman" panose="02020603050405020304" pitchFamily="18" charset="0"/>
                <a:ea typeface="Times New Roman" panose="02020603050405020304" pitchFamily="18" charset="0"/>
                <a:cs typeface="Arial" panose="020B0604020202020204" pitchFamily="34" charset="0"/>
              </a:rPr>
              <a:t>Girder beam (60/80)</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spcBef>
                <a:spcPts val="0"/>
              </a:spcBef>
              <a:spcAft>
                <a:spcPts val="0"/>
              </a:spcAft>
              <a:buFont typeface="Wingdings" panose="05000000000000000000" pitchFamily="2" charset="2"/>
              <a:buChar char=""/>
            </a:pPr>
            <a:r>
              <a:rPr lang="en-US" dirty="0">
                <a:solidFill>
                  <a:srgbClr val="262626"/>
                </a:solidFill>
                <a:latin typeface="Times New Roman" panose="02020603050405020304" pitchFamily="18" charset="0"/>
                <a:ea typeface="Times New Roman" panose="02020603050405020304" pitchFamily="18" charset="0"/>
                <a:cs typeface="Arial" panose="020B0604020202020204" pitchFamily="34" charset="0"/>
              </a:rPr>
              <a:t>Drop beam (40/80)</a:t>
            </a: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lvl="0" indent="-342900">
              <a:spcBef>
                <a:spcPts val="0"/>
              </a:spcBef>
              <a:spcAft>
                <a:spcPts val="800"/>
              </a:spcAft>
              <a:buFont typeface="Wingdings" panose="05000000000000000000" pitchFamily="2" charset="2"/>
              <a:buChar char=""/>
            </a:pPr>
            <a:r>
              <a:rPr lang="en-US" dirty="0">
                <a:solidFill>
                  <a:srgbClr val="262626"/>
                </a:solidFill>
                <a:latin typeface="Times New Roman" panose="02020603050405020304" pitchFamily="18" charset="0"/>
                <a:ea typeface="Times New Roman" panose="02020603050405020304" pitchFamily="18" charset="0"/>
                <a:cs typeface="Arial" panose="020B0604020202020204" pitchFamily="34" charset="0"/>
              </a:rPr>
              <a:t>Column 80*80 cm </a:t>
            </a:r>
            <a:endParaRPr lang="en-US" dirty="0">
              <a:solidFill>
                <a:srgbClr val="C00000"/>
              </a:solidFill>
              <a:latin typeface="Times New Roman" panose="02020603050405020304" pitchFamily="18" charset="0"/>
            </a:endParaRPr>
          </a:p>
        </p:txBody>
      </p:sp>
      <p:pic>
        <p:nvPicPr>
          <p:cNvPr id="10" name="Picture 9"/>
          <p:cNvPicPr>
            <a:picLocks noChangeAspect="1"/>
          </p:cNvPicPr>
          <p:nvPr/>
        </p:nvPicPr>
        <p:blipFill rotWithShape="1">
          <a:blip r:embed="rId2">
            <a:duotone>
              <a:prstClr val="black"/>
              <a:schemeClr val="accent1">
                <a:tint val="45000"/>
                <a:satMod val="400000"/>
              </a:schemeClr>
            </a:duotone>
            <a:extLst>
              <a:ext uri="{28A0092B-C50C-407E-A947-70E740481C1C}">
                <a14:useLocalDpi xmlns:a14="http://schemas.microsoft.com/office/drawing/2010/main" val="0"/>
              </a:ext>
            </a:extLst>
          </a:blip>
          <a:srcRect l="13608" t="70502" r="48881" b="-319"/>
          <a:stretch/>
        </p:blipFill>
        <p:spPr>
          <a:xfrm>
            <a:off x="1" y="6664036"/>
            <a:ext cx="12192000" cy="224302"/>
          </a:xfrm>
          <a:prstGeom prst="rect">
            <a:avLst/>
          </a:prstGeom>
          <a:ln>
            <a:solidFill>
              <a:schemeClr val="accent1"/>
            </a:solidFill>
          </a:ln>
        </p:spPr>
      </p:pic>
      <p:sp>
        <p:nvSpPr>
          <p:cNvPr id="11" name="Rounded Rectangle 10"/>
          <p:cNvSpPr/>
          <p:nvPr/>
        </p:nvSpPr>
        <p:spPr>
          <a:xfrm>
            <a:off x="11476550" y="6152857"/>
            <a:ext cx="567166" cy="429491"/>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42</a:t>
            </a:r>
          </a:p>
        </p:txBody>
      </p:sp>
    </p:spTree>
    <p:extLst>
      <p:ext uri="{BB962C8B-B14F-4D97-AF65-F5344CB8AC3E}">
        <p14:creationId xmlns:p14="http://schemas.microsoft.com/office/powerpoint/2010/main" val="3538033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1412" y="1550241"/>
            <a:ext cx="11411824" cy="3844899"/>
          </a:xfrm>
          <a:prstGeom prst="rect">
            <a:avLst/>
          </a:prstGeom>
        </p:spPr>
        <p:txBody>
          <a:bodyPr wrap="square">
            <a:spAutoFit/>
          </a:bodyPr>
          <a:lstStyle/>
          <a:p>
            <a:pPr marL="285750" indent="-285750" algn="just">
              <a:lnSpc>
                <a:spcPct val="200000"/>
              </a:lnSpc>
              <a:buFont typeface="Wingdings" panose="05000000000000000000" pitchFamily="2" charset="2"/>
              <a:buChar char="q"/>
            </a:pPr>
            <a:r>
              <a:rPr lang="en-US" dirty="0">
                <a:latin typeface="Times New Roman" panose="02020603050405020304" pitchFamily="18" charset="0"/>
                <a:ea typeface="Calibri" panose="020F0502020204030204" pitchFamily="34" charset="0"/>
                <a:cs typeface="Times New Roman" panose="02020603050405020304" pitchFamily="18" charset="0"/>
              </a:rPr>
              <a:t>Seismic zone is 2B (Z=0.2) because the building is on Nablus.</a:t>
            </a:r>
            <a:r>
              <a:rPr lang="en-US"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a:t>
            </a:r>
          </a:p>
          <a:p>
            <a:pPr marL="285750" lvl="0" indent="-285750" algn="just">
              <a:lnSpc>
                <a:spcPct val="200000"/>
              </a:lnSpc>
              <a:spcAft>
                <a:spcPts val="1000"/>
              </a:spcAft>
              <a:buFont typeface="Wingdings" panose="05000000000000000000" pitchFamily="2" charset="2"/>
              <a:buChar char="q"/>
            </a:pPr>
            <a:r>
              <a:rPr lang="en-US" dirty="0">
                <a:latin typeface="Times New Roman" panose="02020603050405020304" pitchFamily="18" charset="0"/>
                <a:ea typeface="Calibri" panose="020F0502020204030204" pitchFamily="34" charset="0"/>
                <a:cs typeface="Times New Roman" panose="02020603050405020304" pitchFamily="18" charset="0"/>
              </a:rPr>
              <a:t>Importance factor I =1</a:t>
            </a:r>
            <a:r>
              <a:rPr lang="en-US"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a:p>
            <a:pPr marL="285750" marR="0" lvl="0" indent="-285750" algn="just">
              <a:lnSpc>
                <a:spcPct val="200000"/>
              </a:lnSpc>
              <a:spcBef>
                <a:spcPts val="0"/>
              </a:spcBef>
              <a:spcAft>
                <a:spcPts val="1000"/>
              </a:spcAft>
              <a:buFont typeface="Wingdings" panose="05000000000000000000" pitchFamily="2" charset="2"/>
              <a:buChar char="q"/>
            </a:pPr>
            <a:r>
              <a:rPr lang="en-US" dirty="0">
                <a:latin typeface="Times New Roman" panose="02020603050405020304" pitchFamily="18" charset="0"/>
                <a:ea typeface="Calibri" panose="020F0502020204030204" pitchFamily="34" charset="0"/>
                <a:cs typeface="Times New Roman" panose="02020603050405020304" pitchFamily="18" charset="0"/>
              </a:rPr>
              <a:t>Force reduction factor, R = 5.5 (Building frame system) </a:t>
            </a: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a:p>
            <a:pPr marL="285750" marR="0" lvl="0" indent="-285750" algn="just">
              <a:lnSpc>
                <a:spcPct val="200000"/>
              </a:lnSpc>
              <a:spcBef>
                <a:spcPts val="0"/>
              </a:spcBef>
              <a:spcAft>
                <a:spcPts val="1000"/>
              </a:spcAft>
              <a:buFont typeface="Wingdings" panose="05000000000000000000" pitchFamily="2" charset="2"/>
              <a:buChar char="q"/>
            </a:pPr>
            <a:r>
              <a:rPr lang="en-US" dirty="0">
                <a:latin typeface="Times New Roman" panose="02020603050405020304" pitchFamily="18" charset="0"/>
                <a:ea typeface="Calibri" panose="020F0502020204030204" pitchFamily="34" charset="0"/>
                <a:cs typeface="Times New Roman" panose="02020603050405020304" pitchFamily="18" charset="0"/>
              </a:rPr>
              <a:t>Soil profiles in the project is (SD) </a:t>
            </a: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a:p>
            <a:pPr marL="285750" marR="0" lvl="0" indent="-285750" algn="just">
              <a:lnSpc>
                <a:spcPct val="200000"/>
              </a:lnSpc>
              <a:spcBef>
                <a:spcPts val="0"/>
              </a:spcBef>
              <a:spcAft>
                <a:spcPts val="1000"/>
              </a:spcAft>
              <a:buFont typeface="Wingdings" panose="05000000000000000000" pitchFamily="2" charset="2"/>
              <a:buChar char="q"/>
            </a:pPr>
            <a:r>
              <a:rPr lang="en-US" dirty="0">
                <a:latin typeface="Times New Roman" panose="02020603050405020304" pitchFamily="18" charset="0"/>
                <a:ea typeface="Calibri" panose="020F0502020204030204" pitchFamily="34" charset="0"/>
                <a:cs typeface="Times New Roman" panose="02020603050405020304" pitchFamily="18" charset="0"/>
              </a:rPr>
              <a:t>Acceleration-dependent seismic coefficient, Ca =0.28</a:t>
            </a: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a:p>
            <a:pPr marL="285750" marR="0" lvl="0" indent="-285750" algn="just">
              <a:lnSpc>
                <a:spcPct val="200000"/>
              </a:lnSpc>
              <a:spcBef>
                <a:spcPts val="0"/>
              </a:spcBef>
              <a:spcAft>
                <a:spcPts val="1000"/>
              </a:spcAft>
              <a:buFont typeface="Wingdings" panose="05000000000000000000" pitchFamily="2" charset="2"/>
              <a:buChar char="q"/>
            </a:pPr>
            <a:r>
              <a:rPr lang="en-US" dirty="0">
                <a:latin typeface="Times New Roman" panose="02020603050405020304" pitchFamily="18" charset="0"/>
                <a:ea typeface="Calibri" panose="020F0502020204030204" pitchFamily="34" charset="0"/>
                <a:cs typeface="Times New Roman" panose="02020603050405020304" pitchFamily="18" charset="0"/>
              </a:rPr>
              <a:t>Velocity dependent seismic coefficient, </a:t>
            </a:r>
            <a:r>
              <a:rPr lang="en-US" dirty="0" err="1">
                <a:latin typeface="Times New Roman" panose="02020603050405020304" pitchFamily="18" charset="0"/>
                <a:ea typeface="Calibri" panose="020F0502020204030204" pitchFamily="34" charset="0"/>
                <a:cs typeface="Times New Roman" panose="02020603050405020304" pitchFamily="18" charset="0"/>
              </a:rPr>
              <a:t>Cv</a:t>
            </a:r>
            <a:r>
              <a:rPr lang="en-US" dirty="0">
                <a:latin typeface="Times New Roman" panose="02020603050405020304" pitchFamily="18" charset="0"/>
                <a:ea typeface="Calibri" panose="020F0502020204030204" pitchFamily="34" charset="0"/>
                <a:cs typeface="Times New Roman" panose="02020603050405020304" pitchFamily="18" charset="0"/>
              </a:rPr>
              <a:t> = 0.4</a:t>
            </a: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Rectangle 2"/>
          <p:cNvSpPr/>
          <p:nvPr/>
        </p:nvSpPr>
        <p:spPr>
          <a:xfrm>
            <a:off x="281412" y="905869"/>
            <a:ext cx="6920484" cy="523220"/>
          </a:xfrm>
          <a:prstGeom prst="rect">
            <a:avLst/>
          </a:prstGeom>
        </p:spPr>
        <p:txBody>
          <a:bodyPr wrap="square">
            <a:spAutoFit/>
          </a:bodyPr>
          <a:lstStyle/>
          <a:p>
            <a:r>
              <a:rPr lang="en-US" sz="2800" dirty="0">
                <a:solidFill>
                  <a:schemeClr val="accent1">
                    <a:lumMod val="50000"/>
                  </a:schemeClr>
                </a:solidFill>
                <a:latin typeface="Times New Roman" panose="02020603050405020304" pitchFamily="18" charset="0"/>
                <a:ea typeface="Calibri" panose="020F0502020204030204" pitchFamily="34" charset="0"/>
              </a:rPr>
              <a:t>Seismic design data according to UBC-97 code</a:t>
            </a:r>
            <a:endParaRPr lang="en-US" dirty="0">
              <a:solidFill>
                <a:schemeClr val="accent1">
                  <a:lumMod val="50000"/>
                </a:schemeClr>
              </a:solidFill>
            </a:endParaRPr>
          </a:p>
        </p:txBody>
      </p:sp>
      <p:pic>
        <p:nvPicPr>
          <p:cNvPr id="4" name="Picture 3">
            <a:extLst>
              <a:ext uri="{FF2B5EF4-FFF2-40B4-BE49-F238E27FC236}">
                <a16:creationId xmlns:a16="http://schemas.microsoft.com/office/drawing/2014/main" id="{D7CB0F4C-F52D-434C-B412-EB1B07B5C892}"/>
              </a:ext>
            </a:extLst>
          </p:cNvPr>
          <p:cNvPicPr>
            <a:picLocks noChangeAspect="1"/>
          </p:cNvPicPr>
          <p:nvPr/>
        </p:nvPicPr>
        <p:blipFill>
          <a:blip r:embed="rId2"/>
          <a:stretch>
            <a:fillRect/>
          </a:stretch>
        </p:blipFill>
        <p:spPr>
          <a:xfrm>
            <a:off x="7910945" y="1026958"/>
            <a:ext cx="3782291" cy="4891464"/>
          </a:xfrm>
          <a:prstGeom prst="rect">
            <a:avLst/>
          </a:prstGeom>
          <a:ln>
            <a:solidFill>
              <a:schemeClr val="accent1"/>
            </a:solidFill>
          </a:ln>
        </p:spPr>
      </p:pic>
      <p:pic>
        <p:nvPicPr>
          <p:cNvPr id="5" name="Picture 4"/>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3608" t="70502" r="48881" b="-319"/>
          <a:stretch/>
        </p:blipFill>
        <p:spPr>
          <a:xfrm>
            <a:off x="1" y="6012873"/>
            <a:ext cx="12192000" cy="875465"/>
          </a:xfrm>
          <a:prstGeom prst="rect">
            <a:avLst/>
          </a:prstGeom>
          <a:ln>
            <a:solidFill>
              <a:schemeClr val="accent1"/>
            </a:solidFill>
          </a:ln>
        </p:spPr>
      </p:pic>
      <p:pic>
        <p:nvPicPr>
          <p:cNvPr id="7" name="Picture 6"/>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l="13608" t="70502" r="48881" b="-319"/>
          <a:stretch/>
        </p:blipFill>
        <p:spPr>
          <a:xfrm>
            <a:off x="1" y="-16852"/>
            <a:ext cx="12192000" cy="875465"/>
          </a:xfrm>
          <a:prstGeom prst="rect">
            <a:avLst/>
          </a:prstGeom>
          <a:ln>
            <a:solidFill>
              <a:schemeClr val="accent1"/>
            </a:solidFill>
          </a:ln>
        </p:spPr>
      </p:pic>
      <p:sp>
        <p:nvSpPr>
          <p:cNvPr id="8" name="Rounded Rectangle 7"/>
          <p:cNvSpPr/>
          <p:nvPr/>
        </p:nvSpPr>
        <p:spPr>
          <a:xfrm>
            <a:off x="11476550" y="6152857"/>
            <a:ext cx="567166" cy="429491"/>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43</a:t>
            </a:r>
          </a:p>
        </p:txBody>
      </p:sp>
    </p:spTree>
    <p:extLst>
      <p:ext uri="{BB962C8B-B14F-4D97-AF65-F5344CB8AC3E}">
        <p14:creationId xmlns:p14="http://schemas.microsoft.com/office/powerpoint/2010/main" val="1981041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000"/>
                            </p:stCondLst>
                            <p:childTnLst>
                              <p:par>
                                <p:cTn id="17" presetID="2" presetClass="entr" presetSubtype="4"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8575" y="400315"/>
            <a:ext cx="4176080" cy="523220"/>
          </a:xfrm>
          <a:prstGeom prst="rect">
            <a:avLst/>
          </a:prstGeom>
        </p:spPr>
        <p:txBody>
          <a:bodyPr wrap="none">
            <a:spAutoFit/>
          </a:bodyPr>
          <a:lstStyle/>
          <a:p>
            <a:r>
              <a:rPr lang="en-US" sz="2800" b="1" dirty="0">
                <a:solidFill>
                  <a:schemeClr val="accent1">
                    <a:lumMod val="50000"/>
                  </a:schemeClr>
                </a:solidFill>
                <a:latin typeface="Times New Roman" panose="02020603050405020304" pitchFamily="18" charset="0"/>
                <a:cs typeface="Times New Roman" panose="02020603050405020304" pitchFamily="18" charset="0"/>
              </a:rPr>
              <a:t>Model checks for blocks : </a:t>
            </a:r>
            <a:endParaRPr lang="en-US" sz="2800" dirty="0">
              <a:solidFill>
                <a:schemeClr val="accent1">
                  <a:lumMod val="50000"/>
                </a:schemeClr>
              </a:solidFill>
            </a:endParaRPr>
          </a:p>
        </p:txBody>
      </p:sp>
      <p:sp>
        <p:nvSpPr>
          <p:cNvPr id="3" name="Rectangle 2"/>
          <p:cNvSpPr/>
          <p:nvPr/>
        </p:nvSpPr>
        <p:spPr>
          <a:xfrm>
            <a:off x="610151" y="944042"/>
            <a:ext cx="2828018" cy="400110"/>
          </a:xfrm>
          <a:prstGeom prst="rect">
            <a:avLst/>
          </a:prstGeom>
        </p:spPr>
        <p:txBody>
          <a:bodyPr wrap="none">
            <a:spAutoFit/>
          </a:bodyPr>
          <a:lstStyle/>
          <a:p>
            <a:pPr marL="342900" indent="-342900">
              <a:buFont typeface="Wingdings" panose="05000000000000000000" pitchFamily="2" charset="2"/>
              <a:buChar char="q"/>
            </a:pPr>
            <a:r>
              <a:rPr lang="en-US" sz="2000" b="1" dirty="0">
                <a:latin typeface="Times New Roman" panose="02020603050405020304" pitchFamily="18" charset="0"/>
                <a:cs typeface="Times New Roman" panose="02020603050405020304" pitchFamily="18" charset="0"/>
              </a:rPr>
              <a:t>Compatibility check:</a:t>
            </a:r>
            <a:endParaRPr lang="en-US" sz="2000" dirty="0"/>
          </a:p>
        </p:txBody>
      </p:sp>
      <p:sp>
        <p:nvSpPr>
          <p:cNvPr id="10" name="Diagonal Stripe 9"/>
          <p:cNvSpPr/>
          <p:nvPr/>
        </p:nvSpPr>
        <p:spPr>
          <a:xfrm>
            <a:off x="0" y="0"/>
            <a:ext cx="589541" cy="1661760"/>
          </a:xfrm>
          <a:prstGeom prst="diagStrip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1" name="Picture 10">
            <a:extLst>
              <a:ext uri="{FF2B5EF4-FFF2-40B4-BE49-F238E27FC236}">
                <a16:creationId xmlns:a16="http://schemas.microsoft.com/office/drawing/2014/main" id="{DCC3E85A-660F-40DB-A09C-3C37E75C8E40}"/>
              </a:ext>
            </a:extLst>
          </p:cNvPr>
          <p:cNvPicPr>
            <a:picLocks noChangeAspect="1"/>
          </p:cNvPicPr>
          <p:nvPr/>
        </p:nvPicPr>
        <p:blipFill>
          <a:blip r:embed="rId2"/>
          <a:stretch>
            <a:fillRect/>
          </a:stretch>
        </p:blipFill>
        <p:spPr>
          <a:xfrm>
            <a:off x="128522" y="1651702"/>
            <a:ext cx="3645724" cy="4078577"/>
          </a:xfrm>
          <a:prstGeom prst="rect">
            <a:avLst/>
          </a:prstGeom>
        </p:spPr>
      </p:pic>
      <p:sp>
        <p:nvSpPr>
          <p:cNvPr id="14" name="Diagonal Stripe 13"/>
          <p:cNvSpPr/>
          <p:nvPr/>
        </p:nvSpPr>
        <p:spPr>
          <a:xfrm>
            <a:off x="0" y="0"/>
            <a:ext cx="589541" cy="581891"/>
          </a:xfrm>
          <a:prstGeom prst="diagStri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5" name="Picture 14">
            <a:extLst>
              <a:ext uri="{FF2B5EF4-FFF2-40B4-BE49-F238E27FC236}">
                <a16:creationId xmlns:a16="http://schemas.microsoft.com/office/drawing/2014/main" id="{C20E3B86-AD78-4E10-8468-061973B72C22}"/>
              </a:ext>
            </a:extLst>
          </p:cNvPr>
          <p:cNvPicPr>
            <a:picLocks noChangeAspect="1"/>
          </p:cNvPicPr>
          <p:nvPr/>
        </p:nvPicPr>
        <p:blipFill>
          <a:blip r:embed="rId3"/>
          <a:stretch>
            <a:fillRect/>
          </a:stretch>
        </p:blipFill>
        <p:spPr>
          <a:xfrm>
            <a:off x="3931980" y="1715926"/>
            <a:ext cx="3279932" cy="4172256"/>
          </a:xfrm>
          <a:prstGeom prst="rect">
            <a:avLst/>
          </a:prstGeom>
        </p:spPr>
      </p:pic>
      <p:pic>
        <p:nvPicPr>
          <p:cNvPr id="16" name="Picture 15">
            <a:extLst>
              <a:ext uri="{FF2B5EF4-FFF2-40B4-BE49-F238E27FC236}">
                <a16:creationId xmlns:a16="http://schemas.microsoft.com/office/drawing/2014/main" id="{35B76F39-C682-44CF-A80B-7DB5DC01A408}"/>
              </a:ext>
            </a:extLst>
          </p:cNvPr>
          <p:cNvPicPr>
            <a:picLocks noChangeAspect="1"/>
          </p:cNvPicPr>
          <p:nvPr/>
        </p:nvPicPr>
        <p:blipFill>
          <a:blip r:embed="rId4"/>
          <a:stretch>
            <a:fillRect/>
          </a:stretch>
        </p:blipFill>
        <p:spPr>
          <a:xfrm>
            <a:off x="7369646" y="1380405"/>
            <a:ext cx="4822354" cy="4621169"/>
          </a:xfrm>
          <a:prstGeom prst="rect">
            <a:avLst/>
          </a:prstGeom>
        </p:spPr>
      </p:pic>
      <p:sp>
        <p:nvSpPr>
          <p:cNvPr id="17" name="Rectangle 16"/>
          <p:cNvSpPr/>
          <p:nvPr/>
        </p:nvSpPr>
        <p:spPr>
          <a:xfrm>
            <a:off x="1026035" y="6206325"/>
            <a:ext cx="4824269" cy="400110"/>
          </a:xfrm>
          <a:prstGeom prst="rect">
            <a:avLst/>
          </a:prstGeom>
        </p:spPr>
        <p:txBody>
          <a:bodyPr wrap="none">
            <a:spAutoFit/>
          </a:bodyPr>
          <a:lstStyle/>
          <a:p>
            <a:pPr marL="342900" indent="-342900">
              <a:buFont typeface="Arial" panose="020B0604020202020204" pitchFamily="34" charset="0"/>
              <a:buChar char="•"/>
            </a:pPr>
            <a:r>
              <a:rPr lang="en-US" sz="2000" dirty="0">
                <a:solidFill>
                  <a:srgbClr val="C00000"/>
                </a:solidFill>
                <a:latin typeface="Times New Roman" panose="02020603050405020304" pitchFamily="18" charset="0"/>
                <a:cs typeface="Times New Roman" panose="02020603050405020304" pitchFamily="18" charset="0"/>
              </a:rPr>
              <a:t>Block A,B,C it’s a compatible. Check OK</a:t>
            </a:r>
            <a:endParaRPr lang="en-US" sz="2000" dirty="0"/>
          </a:p>
        </p:txBody>
      </p:sp>
      <p:sp>
        <p:nvSpPr>
          <p:cNvPr id="19" name="Rounded Rectangle 18"/>
          <p:cNvSpPr/>
          <p:nvPr/>
        </p:nvSpPr>
        <p:spPr>
          <a:xfrm>
            <a:off x="11476550" y="6152857"/>
            <a:ext cx="567166" cy="429491"/>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44</a:t>
            </a:r>
          </a:p>
        </p:txBody>
      </p:sp>
    </p:spTree>
    <p:extLst>
      <p:ext uri="{BB962C8B-B14F-4D97-AF65-F5344CB8AC3E}">
        <p14:creationId xmlns:p14="http://schemas.microsoft.com/office/powerpoint/2010/main" val="31135516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ln>
            <a:solidFill>
              <a:schemeClr val="accent1">
                <a:lumMod val="50000"/>
              </a:schemeClr>
            </a:solidFill>
          </a:ln>
        </p:spPr>
      </p:pic>
      <p:sp>
        <p:nvSpPr>
          <p:cNvPr id="3" name="Rectangle 2"/>
          <p:cNvSpPr/>
          <p:nvPr/>
        </p:nvSpPr>
        <p:spPr>
          <a:xfrm>
            <a:off x="226782" y="290946"/>
            <a:ext cx="3288080" cy="523220"/>
          </a:xfrm>
          <a:prstGeom prst="rect">
            <a:avLst/>
          </a:prstGeom>
          <a:ln>
            <a:solidFill>
              <a:schemeClr val="accent1"/>
            </a:solidFill>
          </a:ln>
        </p:spPr>
        <p:txBody>
          <a:bodyPr wrap="none">
            <a:spAutoFit/>
          </a:bodyPr>
          <a:lstStyle/>
          <a:p>
            <a:r>
              <a:rPr lang="en-US" sz="28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Equilibrium Checks</a:t>
            </a:r>
            <a:endParaRPr lang="en-US" sz="2800" dirty="0">
              <a:solidFill>
                <a:schemeClr val="accent1">
                  <a:lumMod val="50000"/>
                </a:schemeClr>
              </a:solidFill>
            </a:endParaRPr>
          </a:p>
        </p:txBody>
      </p:sp>
      <p:graphicFrame>
        <p:nvGraphicFramePr>
          <p:cNvPr id="4" name="Content Placeholder 6">
            <a:extLst>
              <a:ext uri="{FF2B5EF4-FFF2-40B4-BE49-F238E27FC236}">
                <a16:creationId xmlns:a16="http://schemas.microsoft.com/office/drawing/2014/main" id="{97409F94-DC81-4B0B-8EED-39D3302D6BCA}"/>
              </a:ext>
            </a:extLst>
          </p:cNvPr>
          <p:cNvGraphicFramePr>
            <a:graphicFrameLocks/>
          </p:cNvGraphicFramePr>
          <p:nvPr>
            <p:extLst>
              <p:ext uri="{D42A27DB-BD31-4B8C-83A1-F6EECF244321}">
                <p14:modId xmlns:p14="http://schemas.microsoft.com/office/powerpoint/2010/main" val="1082420511"/>
              </p:ext>
            </p:extLst>
          </p:nvPr>
        </p:nvGraphicFramePr>
        <p:xfrm>
          <a:off x="1127327" y="1243658"/>
          <a:ext cx="9443691" cy="4142301"/>
        </p:xfrm>
        <a:graphic>
          <a:graphicData uri="http://schemas.openxmlformats.org/drawingml/2006/table">
            <a:tbl>
              <a:tblPr firstRow="1" bandRow="1"/>
              <a:tblGrid>
                <a:gridCol w="1459457">
                  <a:extLst>
                    <a:ext uri="{9D8B030D-6E8A-4147-A177-3AD203B41FA5}">
                      <a16:colId xmlns:a16="http://schemas.microsoft.com/office/drawing/2014/main" val="3223665177"/>
                    </a:ext>
                  </a:extLst>
                </a:gridCol>
                <a:gridCol w="1645400">
                  <a:extLst>
                    <a:ext uri="{9D8B030D-6E8A-4147-A177-3AD203B41FA5}">
                      <a16:colId xmlns:a16="http://schemas.microsoft.com/office/drawing/2014/main" val="169211239"/>
                    </a:ext>
                  </a:extLst>
                </a:gridCol>
                <a:gridCol w="2239588">
                  <a:extLst>
                    <a:ext uri="{9D8B030D-6E8A-4147-A177-3AD203B41FA5}">
                      <a16:colId xmlns:a16="http://schemas.microsoft.com/office/drawing/2014/main" val="2153418978"/>
                    </a:ext>
                  </a:extLst>
                </a:gridCol>
                <a:gridCol w="2126759">
                  <a:extLst>
                    <a:ext uri="{9D8B030D-6E8A-4147-A177-3AD203B41FA5}">
                      <a16:colId xmlns:a16="http://schemas.microsoft.com/office/drawing/2014/main" val="28413172"/>
                    </a:ext>
                  </a:extLst>
                </a:gridCol>
                <a:gridCol w="1972487">
                  <a:extLst>
                    <a:ext uri="{9D8B030D-6E8A-4147-A177-3AD203B41FA5}">
                      <a16:colId xmlns:a16="http://schemas.microsoft.com/office/drawing/2014/main" val="3058673766"/>
                    </a:ext>
                  </a:extLst>
                </a:gridCol>
              </a:tblGrid>
              <a:tr h="442475">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algn="ctr"/>
                      <a:r>
                        <a:rPr lang="en-US" sz="2000" dirty="0">
                          <a:latin typeface="Times New Roman" panose="02020603050405020304" pitchFamily="18" charset="0"/>
                          <a:cs typeface="Times New Roman" panose="02020603050405020304" pitchFamily="18" charset="0"/>
                        </a:rPr>
                        <a:t>Block </a:t>
                      </a:r>
                    </a:p>
                  </a:txBody>
                  <a:tcPr>
                    <a:lnL w="12700" cmpd="sng">
                      <a:solidFill>
                        <a:srgbClr val="4472C4"/>
                      </a:solidFill>
                    </a:lnL>
                    <a:lnR w="12700" cmpd="sng">
                      <a:solidFill>
                        <a:srgbClr val="4472C4"/>
                      </a:solidFill>
                    </a:lnR>
                    <a:lnT w="12700" cmpd="sng">
                      <a:solidFill>
                        <a:srgbClr val="4472C4"/>
                      </a:solidFill>
                    </a:lnT>
                    <a:lnB w="254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algn="ctr"/>
                      <a:r>
                        <a:rPr lang="en-US" sz="2000" dirty="0">
                          <a:latin typeface="Times New Roman" panose="02020603050405020304" pitchFamily="18" charset="0"/>
                          <a:cs typeface="Times New Roman" panose="02020603050405020304" pitchFamily="18" charset="0"/>
                        </a:rPr>
                        <a:t>Type load </a:t>
                      </a:r>
                    </a:p>
                  </a:txBody>
                  <a:tcPr>
                    <a:lnL w="12700" cmpd="sng">
                      <a:solidFill>
                        <a:srgbClr val="4472C4"/>
                      </a:solidFill>
                    </a:lnL>
                    <a:lnR w="12700" cmpd="sng">
                      <a:solidFill>
                        <a:srgbClr val="4472C4"/>
                      </a:solidFill>
                    </a:lnR>
                    <a:lnT w="12700" cmpd="sng">
                      <a:solidFill>
                        <a:srgbClr val="4472C4"/>
                      </a:solidFill>
                    </a:lnT>
                    <a:lnB w="254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algn="ctr"/>
                      <a:r>
                        <a:rPr lang="en-US" sz="2000" dirty="0">
                          <a:latin typeface="Times New Roman" panose="02020603050405020304" pitchFamily="18" charset="0"/>
                          <a:cs typeface="Times New Roman" panose="02020603050405020304" pitchFamily="18" charset="0"/>
                        </a:rPr>
                        <a:t>ETABS (KN) </a:t>
                      </a:r>
                    </a:p>
                  </a:txBody>
                  <a:tcPr>
                    <a:lnL w="12700" cmpd="sng">
                      <a:solidFill>
                        <a:srgbClr val="4472C4"/>
                      </a:solidFill>
                    </a:lnL>
                    <a:lnR w="12700" cmpd="sng">
                      <a:solidFill>
                        <a:srgbClr val="4472C4"/>
                      </a:solidFill>
                    </a:lnR>
                    <a:lnT w="12700" cmpd="sng">
                      <a:solidFill>
                        <a:srgbClr val="4472C4"/>
                      </a:solidFill>
                    </a:lnT>
                    <a:lnB w="254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algn="ctr"/>
                      <a:r>
                        <a:rPr lang="en-US" sz="2000" dirty="0">
                          <a:latin typeface="Times New Roman" panose="02020603050405020304" pitchFamily="18" charset="0"/>
                          <a:cs typeface="Times New Roman" panose="02020603050405020304" pitchFamily="18" charset="0"/>
                        </a:rPr>
                        <a:t>Manual </a:t>
                      </a:r>
                      <a:r>
                        <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(KN) </a:t>
                      </a:r>
                      <a:endParaRPr lang="en-US" sz="2000" dirty="0">
                        <a:latin typeface="Times New Roman" panose="02020603050405020304" pitchFamily="18" charset="0"/>
                        <a:cs typeface="Times New Roman" panose="02020603050405020304" pitchFamily="18" charset="0"/>
                      </a:endParaRPr>
                    </a:p>
                  </a:txBody>
                  <a:tcPr>
                    <a:lnL w="12700" cmpd="sng">
                      <a:solidFill>
                        <a:srgbClr val="4472C4"/>
                      </a:solidFill>
                    </a:lnL>
                    <a:lnR w="12700" cmpd="sng">
                      <a:solidFill>
                        <a:srgbClr val="4472C4"/>
                      </a:solidFill>
                    </a:lnR>
                    <a:lnT w="12700" cmpd="sng">
                      <a:solidFill>
                        <a:srgbClr val="4472C4"/>
                      </a:solidFill>
                    </a:lnT>
                    <a:lnB w="254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algn="ctr"/>
                      <a:r>
                        <a:rPr lang="en-US" sz="2000" dirty="0">
                          <a:latin typeface="Times New Roman" panose="02020603050405020304" pitchFamily="18" charset="0"/>
                          <a:cs typeface="Times New Roman" panose="02020603050405020304" pitchFamily="18" charset="0"/>
                        </a:rPr>
                        <a:t>% Error </a:t>
                      </a:r>
                    </a:p>
                  </a:txBody>
                  <a:tcPr>
                    <a:lnL w="12700" cmpd="sng">
                      <a:solidFill>
                        <a:srgbClr val="4472C4"/>
                      </a:solidFill>
                    </a:lnL>
                    <a:lnR w="12700" cmpd="sng">
                      <a:solidFill>
                        <a:srgbClr val="4472C4"/>
                      </a:solidFill>
                    </a:lnR>
                    <a:lnT w="12700" cmpd="sng">
                      <a:solidFill>
                        <a:srgbClr val="4472C4"/>
                      </a:solidFill>
                    </a:lnT>
                    <a:lnB w="25400" cmpd="sng">
                      <a:solidFill>
                        <a:srgbClr val="4472C4"/>
                      </a:solidFill>
                    </a:lnB>
                    <a:lnTlToBr w="12700" cmpd="sng">
                      <a:noFill/>
                      <a:prstDash val="solid"/>
                    </a:lnTlToBr>
                    <a:lnBlToTr w="12700" cmpd="sng">
                      <a:noFill/>
                      <a:prstDash val="solid"/>
                    </a:lnBlToTr>
                    <a:noFill/>
                  </a:tcPr>
                </a:tc>
                <a:extLst>
                  <a:ext uri="{0D108BD9-81ED-4DB2-BD59-A6C34878D82A}">
                    <a16:rowId xmlns:a16="http://schemas.microsoft.com/office/drawing/2014/main" val="2933337061"/>
                  </a:ext>
                </a:extLst>
              </a:tr>
              <a:tr h="390510">
                <a:tc rowSpan="3">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US" sz="1800" b="1" dirty="0">
                          <a:solidFill>
                            <a:srgbClr val="C00000"/>
                          </a:solidFill>
                          <a:latin typeface="Times New Roman" panose="02020603050405020304" pitchFamily="18" charset="0"/>
                          <a:cs typeface="Times New Roman" panose="02020603050405020304" pitchFamily="18" charset="0"/>
                        </a:rPr>
                        <a:t>Block (A)</a:t>
                      </a:r>
                    </a:p>
                  </a:txBody>
                  <a:tcPr>
                    <a:lnL w="12700" cmpd="sng">
                      <a:solidFill>
                        <a:srgbClr val="4472C4"/>
                      </a:solidFill>
                    </a:lnL>
                    <a:lnR w="12700" cmpd="sng">
                      <a:solidFill>
                        <a:srgbClr val="4472C4"/>
                      </a:solidFill>
                    </a:lnR>
                    <a:lnT w="254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algn="ctr"/>
                      <a:r>
                        <a:rPr lang="en-US" sz="2000" dirty="0">
                          <a:latin typeface="Times New Roman" panose="02020603050405020304" pitchFamily="18" charset="0"/>
                          <a:cs typeface="Times New Roman" panose="02020603050405020304" pitchFamily="18" charset="0"/>
                        </a:rPr>
                        <a:t>Dead load </a:t>
                      </a:r>
                    </a:p>
                  </a:txBody>
                  <a:tcPr>
                    <a:lnL w="12700" cmpd="sng">
                      <a:solidFill>
                        <a:srgbClr val="4472C4"/>
                      </a:solidFill>
                    </a:lnL>
                    <a:lnR w="12700" cmpd="sng">
                      <a:solidFill>
                        <a:srgbClr val="4472C4"/>
                      </a:solidFill>
                    </a:lnR>
                    <a:lnT w="254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20431.04</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254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20659.41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254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1.10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254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extLst>
                  <a:ext uri="{0D108BD9-81ED-4DB2-BD59-A6C34878D82A}">
                    <a16:rowId xmlns:a16="http://schemas.microsoft.com/office/drawing/2014/main" val="1502672834"/>
                  </a:ext>
                </a:extLst>
              </a:tr>
              <a:tr h="390510">
                <a:tc vMerge="1">
                  <a:txBody>
                    <a:bodyPr/>
                    <a:lstStyle/>
                    <a:p>
                      <a:endParaRPr lang="en-US" dirty="0"/>
                    </a:p>
                  </a:txBody>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algn="ctr"/>
                      <a:r>
                        <a:rPr lang="en-US" sz="2000" dirty="0">
                          <a:latin typeface="Times New Roman" panose="02020603050405020304" pitchFamily="18" charset="0"/>
                          <a:cs typeface="Times New Roman" panose="02020603050405020304" pitchFamily="18" charset="0"/>
                        </a:rPr>
                        <a:t>Live load</a:t>
                      </a: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9214.44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9214.42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extLst>
                  <a:ext uri="{0D108BD9-81ED-4DB2-BD59-A6C34878D82A}">
                    <a16:rowId xmlns:a16="http://schemas.microsoft.com/office/drawing/2014/main" val="2239085585"/>
                  </a:ext>
                </a:extLst>
              </a:tr>
              <a:tr h="529906">
                <a:tc vMerge="1">
                  <a:txBody>
                    <a:bodyPr/>
                    <a:lstStyle/>
                    <a:p>
                      <a:endParaRPr lang="en-US" dirty="0"/>
                    </a:p>
                  </a:txBody>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algn="ct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SID </a:t>
                      </a:r>
                      <a:r>
                        <a:rPr lang="en-US" sz="2000" dirty="0">
                          <a:latin typeface="Times New Roman" panose="02020603050405020304" pitchFamily="18" charset="0"/>
                          <a:cs typeface="Times New Roman" panose="02020603050405020304" pitchFamily="18" charset="0"/>
                        </a:rPr>
                        <a:t>load </a:t>
                      </a: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14771.41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14771.47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extLst>
                  <a:ext uri="{0D108BD9-81ED-4DB2-BD59-A6C34878D82A}">
                    <a16:rowId xmlns:a16="http://schemas.microsoft.com/office/drawing/2014/main" val="3975233567"/>
                  </a:ext>
                </a:extLst>
              </a:tr>
              <a:tr h="390510">
                <a:tc rowSpan="3">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accent1"/>
                          </a:solidFill>
                          <a:effectLst/>
                          <a:uLnTx/>
                          <a:uFillTx/>
                          <a:latin typeface="Times New Roman" panose="02020603050405020304" pitchFamily="18" charset="0"/>
                          <a:ea typeface="+mn-ea"/>
                          <a:cs typeface="Times New Roman" panose="02020603050405020304" pitchFamily="18" charset="0"/>
                        </a:rPr>
                        <a:t>Block (B)</a:t>
                      </a:r>
                    </a:p>
                    <a:p>
                      <a:endParaRPr lang="en-US" dirty="0"/>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algn="ctr"/>
                      <a:r>
                        <a:rPr lang="en-US" sz="2000" dirty="0">
                          <a:latin typeface="Times New Roman" panose="02020603050405020304" pitchFamily="18" charset="0"/>
                          <a:cs typeface="Times New Roman" panose="02020603050405020304" pitchFamily="18" charset="0"/>
                        </a:rPr>
                        <a:t>Dead load </a:t>
                      </a: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25208.37</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25708.89</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Times New Roman" panose="02020603050405020304" pitchFamily="18" charset="0"/>
                          <a:cs typeface="Arial" panose="020B0604020202020204" pitchFamily="34" charset="0"/>
                        </a:rPr>
                        <a:t>1.93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extLst>
                  <a:ext uri="{0D108BD9-81ED-4DB2-BD59-A6C34878D82A}">
                    <a16:rowId xmlns:a16="http://schemas.microsoft.com/office/drawing/2014/main" val="2449543875"/>
                  </a:ext>
                </a:extLst>
              </a:tr>
              <a:tr h="390510">
                <a:tc vMerge="1">
                  <a:txBody>
                    <a:bodyPr/>
                    <a:lstStyle/>
                    <a:p>
                      <a:endParaRPr lang="en-US"/>
                    </a:p>
                  </a:txBody>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algn="ct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Live </a:t>
                      </a:r>
                      <a:r>
                        <a:rPr lang="en-US" sz="2000" dirty="0">
                          <a:latin typeface="Times New Roman" panose="02020603050405020304" pitchFamily="18" charset="0"/>
                          <a:cs typeface="Times New Roman" panose="02020603050405020304" pitchFamily="18" charset="0"/>
                        </a:rPr>
                        <a:t>load</a:t>
                      </a: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9296.58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9338.81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0.45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extLst>
                  <a:ext uri="{0D108BD9-81ED-4DB2-BD59-A6C34878D82A}">
                    <a16:rowId xmlns:a16="http://schemas.microsoft.com/office/drawing/2014/main" val="607013377"/>
                  </a:ext>
                </a:extLst>
              </a:tr>
              <a:tr h="390510">
                <a:tc vMerge="1">
                  <a:txBody>
                    <a:bodyPr/>
                    <a:lstStyle/>
                    <a:p>
                      <a:endParaRPr lang="en-US" dirty="0"/>
                    </a:p>
                  </a:txBody>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algn="ct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SID </a:t>
                      </a:r>
                      <a:r>
                        <a:rPr lang="en-US" sz="2000" dirty="0">
                          <a:latin typeface="Times New Roman" panose="02020603050405020304" pitchFamily="18" charset="0"/>
                          <a:cs typeface="Times New Roman" panose="02020603050405020304" pitchFamily="18" charset="0"/>
                        </a:rPr>
                        <a:t>load </a:t>
                      </a: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17474.15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17474.31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extLst>
                  <a:ext uri="{0D108BD9-81ED-4DB2-BD59-A6C34878D82A}">
                    <a16:rowId xmlns:a16="http://schemas.microsoft.com/office/drawing/2014/main" val="3035288006"/>
                  </a:ext>
                </a:extLst>
              </a:tr>
              <a:tr h="390510">
                <a:tc rowSpan="3">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rPr>
                        <a:t>Block (C)</a:t>
                      </a:r>
                    </a:p>
                    <a:p>
                      <a:endParaRPr lang="en-US" dirty="0"/>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algn="ctr"/>
                      <a:r>
                        <a:rPr lang="en-US" sz="2000" dirty="0">
                          <a:latin typeface="Times New Roman" panose="02020603050405020304" pitchFamily="18" charset="0"/>
                          <a:cs typeface="Times New Roman" panose="02020603050405020304" pitchFamily="18" charset="0"/>
                        </a:rPr>
                        <a:t>Dead load </a:t>
                      </a: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63563.21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64056.81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0.77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extLst>
                  <a:ext uri="{0D108BD9-81ED-4DB2-BD59-A6C34878D82A}">
                    <a16:rowId xmlns:a16="http://schemas.microsoft.com/office/drawing/2014/main" val="918072639"/>
                  </a:ext>
                </a:extLst>
              </a:tr>
              <a:tr h="390510">
                <a:tc vMerge="1">
                  <a:txBody>
                    <a:bodyPr/>
                    <a:lstStyle/>
                    <a:p>
                      <a:endParaRPr lang="en-US" dirty="0"/>
                    </a:p>
                  </a:txBody>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algn="ctr"/>
                      <a:r>
                        <a:rPr lang="en-US" sz="2000" dirty="0">
                          <a:latin typeface="Times New Roman" panose="02020603050405020304" pitchFamily="18" charset="0"/>
                          <a:cs typeface="Times New Roman" panose="02020603050405020304" pitchFamily="18" charset="0"/>
                        </a:rPr>
                        <a:t>Live load</a:t>
                      </a: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26456.19</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26475.73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0.07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extLst>
                  <a:ext uri="{0D108BD9-81ED-4DB2-BD59-A6C34878D82A}">
                    <a16:rowId xmlns:a16="http://schemas.microsoft.com/office/drawing/2014/main" val="4127389441"/>
                  </a:ext>
                </a:extLst>
              </a:tr>
              <a:tr h="390510">
                <a:tc vMerge="1">
                  <a:txBody>
                    <a:bodyPr/>
                    <a:lstStyle/>
                    <a:p>
                      <a:endParaRPr lang="en-US" dirty="0"/>
                    </a:p>
                  </a:txBody>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algn="ct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SID </a:t>
                      </a:r>
                      <a:r>
                        <a:rPr lang="en-US" sz="2000" dirty="0">
                          <a:latin typeface="Times New Roman" panose="02020603050405020304" pitchFamily="18" charset="0"/>
                          <a:cs typeface="Times New Roman" panose="02020603050405020304" pitchFamily="18" charset="0"/>
                        </a:rPr>
                        <a:t>load </a:t>
                      </a: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37860.31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37859.00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extLst>
                  <a:ext uri="{0D108BD9-81ED-4DB2-BD59-A6C34878D82A}">
                    <a16:rowId xmlns:a16="http://schemas.microsoft.com/office/drawing/2014/main" val="3648510659"/>
                  </a:ext>
                </a:extLst>
              </a:tr>
            </a:tbl>
          </a:graphicData>
        </a:graphic>
      </p:graphicFrame>
      <p:sp>
        <p:nvSpPr>
          <p:cNvPr id="5" name="Rectangle 4"/>
          <p:cNvSpPr/>
          <p:nvPr/>
        </p:nvSpPr>
        <p:spPr>
          <a:xfrm>
            <a:off x="1127327" y="5721869"/>
            <a:ext cx="10011728" cy="400110"/>
          </a:xfrm>
          <a:prstGeom prst="rect">
            <a:avLst/>
          </a:prstGeom>
        </p:spPr>
        <p:txBody>
          <a:bodyPr wrap="square">
            <a:spAutoFit/>
          </a:bodyPr>
          <a:lstStyle/>
          <a:p>
            <a:pPr marL="342900" indent="-342900">
              <a:buFont typeface="Arial" panose="020B0604020202020204" pitchFamily="34" charset="0"/>
              <a:buChar char="•"/>
            </a:pPr>
            <a:r>
              <a:rPr lang="en-US" sz="2000" b="1" dirty="0">
                <a:solidFill>
                  <a:srgbClr val="C00000"/>
                </a:solidFill>
                <a:latin typeface="Times New Roman" panose="02020603050405020304" pitchFamily="18" charset="0"/>
                <a:cs typeface="Times New Roman" panose="02020603050405020304" pitchFamily="18" charset="0"/>
              </a:rPr>
              <a:t>Percentage of error dose not exceed 5%, so equilibrium check it’s OK</a:t>
            </a:r>
            <a:r>
              <a:rPr lang="en-US" dirty="0">
                <a:solidFill>
                  <a:srgbClr val="C00000"/>
                </a:solidFill>
                <a:latin typeface="Times New Roman" panose="02020603050405020304" pitchFamily="18" charset="0"/>
                <a:cs typeface="Times New Roman" panose="02020603050405020304" pitchFamily="18" charset="0"/>
              </a:rPr>
              <a:t>. </a:t>
            </a:r>
          </a:p>
        </p:txBody>
      </p:sp>
      <p:sp>
        <p:nvSpPr>
          <p:cNvPr id="6" name="Rounded Rectangle 5"/>
          <p:cNvSpPr/>
          <p:nvPr/>
        </p:nvSpPr>
        <p:spPr>
          <a:xfrm>
            <a:off x="11476550" y="6152857"/>
            <a:ext cx="567166" cy="429491"/>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45</a:t>
            </a:r>
          </a:p>
        </p:txBody>
      </p:sp>
    </p:spTree>
    <p:extLst>
      <p:ext uri="{BB962C8B-B14F-4D97-AF65-F5344CB8AC3E}">
        <p14:creationId xmlns:p14="http://schemas.microsoft.com/office/powerpoint/2010/main" val="1829737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r="19773"/>
          <a:stretch/>
        </p:blipFill>
        <p:spPr>
          <a:xfrm>
            <a:off x="0" y="0"/>
            <a:ext cx="12192000" cy="6858000"/>
          </a:xfrm>
          <a:prstGeom prst="rect">
            <a:avLst/>
          </a:prstGeom>
        </p:spPr>
      </p:pic>
      <p:sp>
        <p:nvSpPr>
          <p:cNvPr id="3" name="Rectangle 2"/>
          <p:cNvSpPr/>
          <p:nvPr/>
        </p:nvSpPr>
        <p:spPr>
          <a:xfrm>
            <a:off x="165866" y="367966"/>
            <a:ext cx="3067699" cy="461665"/>
          </a:xfrm>
          <a:prstGeom prst="rect">
            <a:avLst/>
          </a:prstGeom>
        </p:spPr>
        <p:txBody>
          <a:bodyPr wrap="none">
            <a:spAutoFit/>
          </a:bodyPr>
          <a:lstStyle/>
          <a:p>
            <a: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Internal forces checks</a:t>
            </a:r>
            <a:endParaRPr lang="en-US" sz="2400" dirty="0"/>
          </a:p>
        </p:txBody>
      </p:sp>
      <p:sp>
        <p:nvSpPr>
          <p:cNvPr id="4" name="Rectangle 3"/>
          <p:cNvSpPr/>
          <p:nvPr/>
        </p:nvSpPr>
        <p:spPr>
          <a:xfrm>
            <a:off x="165866" y="811244"/>
            <a:ext cx="6096000" cy="707886"/>
          </a:xfrm>
          <a:prstGeom prst="rect">
            <a:avLst/>
          </a:prstGeom>
        </p:spPr>
        <p:txBody>
          <a:bodyPr>
            <a:spAutoFit/>
          </a:bodyPr>
          <a:lstStyle/>
          <a:p>
            <a:pPr marL="342900" indent="-342900">
              <a:buFont typeface="Courier New" panose="02070309020205020404" pitchFamily="49" charset="0"/>
              <a:buChar char="o"/>
            </a:pPr>
            <a:r>
              <a:rPr lang="en-US" sz="2000" dirty="0">
                <a:solidFill>
                  <a:schemeClr val="accent6">
                    <a:lumMod val="50000"/>
                  </a:schemeClr>
                </a:solidFill>
                <a:latin typeface="Times New Roman" panose="02020603050405020304" pitchFamily="18" charset="0"/>
                <a:cs typeface="Times New Roman" panose="02020603050405020304" pitchFamily="18" charset="0"/>
              </a:rPr>
              <a:t>Check of axial load on columns for blocks : </a:t>
            </a:r>
          </a:p>
          <a:p>
            <a:pPr marL="342900" indent="-342900">
              <a:buFont typeface="Courier New" panose="02070309020205020404" pitchFamily="49" charset="0"/>
              <a:buChar char="o"/>
            </a:pPr>
            <a:endParaRPr lang="en-US" sz="2000" dirty="0"/>
          </a:p>
        </p:txBody>
      </p:sp>
      <p:graphicFrame>
        <p:nvGraphicFramePr>
          <p:cNvPr id="5" name="Table 4">
            <a:extLst>
              <a:ext uri="{FF2B5EF4-FFF2-40B4-BE49-F238E27FC236}">
                <a16:creationId xmlns:a16="http://schemas.microsoft.com/office/drawing/2014/main" id="{DAE4E6F4-E981-439E-BC77-99D1DB40DCFD}"/>
              </a:ext>
            </a:extLst>
          </p:cNvPr>
          <p:cNvGraphicFramePr>
            <a:graphicFrameLocks noGrp="1"/>
          </p:cNvGraphicFramePr>
          <p:nvPr>
            <p:extLst>
              <p:ext uri="{D42A27DB-BD31-4B8C-83A1-F6EECF244321}">
                <p14:modId xmlns:p14="http://schemas.microsoft.com/office/powerpoint/2010/main" val="3579253975"/>
              </p:ext>
            </p:extLst>
          </p:nvPr>
        </p:nvGraphicFramePr>
        <p:xfrm>
          <a:off x="1373150" y="1399786"/>
          <a:ext cx="10061837" cy="4198560"/>
        </p:xfrm>
        <a:graphic>
          <a:graphicData uri="http://schemas.openxmlformats.org/drawingml/2006/table">
            <a:tbl>
              <a:tblPr firstRow="1" bandRow="1">
                <a:tableStyleId>{5940675A-B579-460E-94D1-54222C63F5DA}</a:tableStyleId>
              </a:tblPr>
              <a:tblGrid>
                <a:gridCol w="2012368">
                  <a:extLst>
                    <a:ext uri="{9D8B030D-6E8A-4147-A177-3AD203B41FA5}">
                      <a16:colId xmlns:a16="http://schemas.microsoft.com/office/drawing/2014/main" val="3944452175"/>
                    </a:ext>
                  </a:extLst>
                </a:gridCol>
                <a:gridCol w="2490669">
                  <a:extLst>
                    <a:ext uri="{9D8B030D-6E8A-4147-A177-3AD203B41FA5}">
                      <a16:colId xmlns:a16="http://schemas.microsoft.com/office/drawing/2014/main" val="1383890515"/>
                    </a:ext>
                  </a:extLst>
                </a:gridCol>
                <a:gridCol w="2135588">
                  <a:extLst>
                    <a:ext uri="{9D8B030D-6E8A-4147-A177-3AD203B41FA5}">
                      <a16:colId xmlns:a16="http://schemas.microsoft.com/office/drawing/2014/main" val="825349737"/>
                    </a:ext>
                  </a:extLst>
                </a:gridCol>
                <a:gridCol w="1719366">
                  <a:extLst>
                    <a:ext uri="{9D8B030D-6E8A-4147-A177-3AD203B41FA5}">
                      <a16:colId xmlns:a16="http://schemas.microsoft.com/office/drawing/2014/main" val="2408391633"/>
                    </a:ext>
                  </a:extLst>
                </a:gridCol>
                <a:gridCol w="1703846">
                  <a:extLst>
                    <a:ext uri="{9D8B030D-6E8A-4147-A177-3AD203B41FA5}">
                      <a16:colId xmlns:a16="http://schemas.microsoft.com/office/drawing/2014/main" val="3849902055"/>
                    </a:ext>
                  </a:extLst>
                </a:gridCol>
              </a:tblGrid>
              <a:tr h="419856">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uLnTx/>
                          <a:uFillTx/>
                        </a:rPr>
                        <a:t>Block </a:t>
                      </a:r>
                      <a:endPar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txBody>
                  <a:tcPr/>
                </a:tc>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algn="ctr"/>
                      <a:r>
                        <a:rPr lang="en-US" sz="2000" u="none" strike="noStrike" baseline="0" dirty="0"/>
                        <a:t>Column label 	</a:t>
                      </a:r>
                      <a:endParaRPr lang="en-US" sz="2000" b="1" i="0" u="none" strike="noStrike" baseline="0" dirty="0">
                        <a:solidFill>
                          <a:srgbClr val="000000"/>
                        </a:solidFill>
                        <a:latin typeface="Times New Roman" panose="02020603050405020304" pitchFamily="18" charset="0"/>
                      </a:endParaRPr>
                    </a:p>
                  </a:txBody>
                  <a:tcPr/>
                </a:tc>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uLnTx/>
                          <a:uFillTx/>
                        </a:rPr>
                        <a:t>ETABS (KN) </a:t>
                      </a:r>
                      <a:endPar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txBody>
                  <a:tcPr/>
                </a:tc>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uLnTx/>
                          <a:uFillTx/>
                        </a:rPr>
                        <a:t>Manual (KN) </a:t>
                      </a:r>
                      <a:endPar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txBody>
                  <a:tcPr/>
                </a:tc>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uLnTx/>
                          <a:uFillTx/>
                        </a:rPr>
                        <a:t>% Deference </a:t>
                      </a:r>
                      <a:endPar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txBody>
                  <a:tcPr/>
                </a:tc>
                <a:extLst>
                  <a:ext uri="{0D108BD9-81ED-4DB2-BD59-A6C34878D82A}">
                    <a16:rowId xmlns:a16="http://schemas.microsoft.com/office/drawing/2014/main" val="1055460687"/>
                  </a:ext>
                </a:extLst>
              </a:tr>
              <a:tr h="419856">
                <a:tc rowSpan="3">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effectLst/>
                          <a:uLnTx/>
                          <a:uFillTx/>
                        </a:rPr>
                        <a:t>Block (A)</a:t>
                      </a:r>
                    </a:p>
                    <a:p>
                      <a:endParaRPr lang="en-US" dirty="0"/>
                    </a:p>
                  </a:txBody>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dirty="0">
                          <a:effectLst/>
                        </a:rPr>
                        <a:t>Internal column (C1),7</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a:effectLst/>
                        </a:rPr>
                        <a:t>4730.36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a:effectLst/>
                        </a:rPr>
                        <a:t>4589.95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a:effectLst/>
                        </a:rPr>
                        <a:t>3.05 %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811973503"/>
                  </a:ext>
                </a:extLst>
              </a:tr>
              <a:tr h="419856">
                <a:tc vMerge="1">
                  <a:txBody>
                    <a:bodyPr/>
                    <a:lstStyle/>
                    <a:p>
                      <a:endParaRPr lang="en-US"/>
                    </a:p>
                  </a:txBody>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a:effectLst/>
                        </a:rPr>
                        <a:t>corner column (C1),13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a:effectLst/>
                        </a:rPr>
                        <a:t>2154.60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a:effectLst/>
                        </a:rPr>
                        <a:t>2025.46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a:effectLst/>
                        </a:rPr>
                        <a:t>6.37 %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698550379"/>
                  </a:ext>
                </a:extLst>
              </a:tr>
              <a:tr h="419856">
                <a:tc vMerge="1">
                  <a:txBody>
                    <a:bodyPr/>
                    <a:lstStyle/>
                    <a:p>
                      <a:endParaRPr lang="en-US" dirty="0"/>
                    </a:p>
                  </a:txBody>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a:effectLst/>
                        </a:rPr>
                        <a:t>Corner column (C1),8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a:effectLst/>
                        </a:rPr>
                        <a:t>3448.80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a:effectLst/>
                        </a:rPr>
                        <a:t>3420.47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dirty="0">
                          <a:effectLst/>
                        </a:rPr>
                        <a:t>0.83%</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542767856"/>
                  </a:ext>
                </a:extLst>
              </a:tr>
              <a:tr h="419856">
                <a:tc rowSpan="3">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effectLst/>
                          <a:uLnTx/>
                          <a:uFillTx/>
                        </a:rPr>
                        <a:t>Block (B)</a:t>
                      </a:r>
                    </a:p>
                    <a:p>
                      <a:endParaRPr lang="en-US" dirty="0"/>
                    </a:p>
                  </a:txBody>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600" dirty="0">
                          <a:effectLst/>
                        </a:rPr>
                        <a:t>Internal column (C1),26</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600">
                          <a:effectLst/>
                        </a:rPr>
                        <a:t>4438.69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600">
                          <a:effectLst/>
                        </a:rPr>
                        <a:t>4181.76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600" dirty="0">
                          <a:effectLst/>
                        </a:rPr>
                        <a:t>6.14 %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43243040"/>
                  </a:ext>
                </a:extLst>
              </a:tr>
              <a:tr h="419856">
                <a:tc vMerge="1">
                  <a:txBody>
                    <a:bodyPr/>
                    <a:lstStyle/>
                    <a:p>
                      <a:endParaRPr lang="en-US"/>
                    </a:p>
                  </a:txBody>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600">
                          <a:effectLst/>
                        </a:rPr>
                        <a:t>Edge column (C1),32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600">
                          <a:effectLst/>
                        </a:rPr>
                        <a:t>1634.33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600">
                          <a:effectLst/>
                        </a:rPr>
                        <a:t>1667.61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600">
                          <a:effectLst/>
                        </a:rPr>
                        <a:t>1.99 %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44448113"/>
                  </a:ext>
                </a:extLst>
              </a:tr>
              <a:tr h="419856">
                <a:tc vMerge="1">
                  <a:txBody>
                    <a:bodyPr/>
                    <a:lstStyle/>
                    <a:p>
                      <a:endParaRPr lang="en-US" dirty="0"/>
                    </a:p>
                  </a:txBody>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600">
                          <a:effectLst/>
                        </a:rPr>
                        <a:t>Internal column (C1), 31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600" dirty="0">
                          <a:effectLst/>
                        </a:rPr>
                        <a:t>5192.53</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600" dirty="0">
                          <a:effectLst/>
                        </a:rPr>
                        <a:t>5493.36</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600" dirty="0">
                          <a:effectLst/>
                        </a:rPr>
                        <a:t>5.47%</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28541338"/>
                  </a:ext>
                </a:extLst>
              </a:tr>
              <a:tr h="419856">
                <a:tc rowSpan="3">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effectLst/>
                          <a:uLnTx/>
                          <a:uFillTx/>
                        </a:rPr>
                        <a:t>Block (C)</a:t>
                      </a:r>
                    </a:p>
                    <a:p>
                      <a:endParaRPr lang="en-US" dirty="0"/>
                    </a:p>
                  </a:txBody>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dirty="0">
                          <a:effectLst/>
                        </a:rPr>
                        <a:t> (C1),24</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a:effectLst/>
                        </a:rPr>
                        <a:t>6260.54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a:effectLst/>
                        </a:rPr>
                        <a:t>6151.32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a:effectLst/>
                        </a:rPr>
                        <a:t>1.77 %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840410446"/>
                  </a:ext>
                </a:extLst>
              </a:tr>
              <a:tr h="419856">
                <a:tc vMerge="1">
                  <a:txBody>
                    <a:bodyPr/>
                    <a:lstStyle/>
                    <a:p>
                      <a:endParaRPr lang="en-US"/>
                    </a:p>
                  </a:txBody>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dirty="0">
                          <a:effectLst/>
                        </a:rPr>
                        <a:t>C2 (25)</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a:effectLst/>
                        </a:rPr>
                        <a:t>4853.43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a:effectLst/>
                        </a:rPr>
                        <a:t>4986.12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a:effectLst/>
                        </a:rPr>
                        <a:t>2.66 %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90759037"/>
                  </a:ext>
                </a:extLst>
              </a:tr>
              <a:tr h="419856">
                <a:tc vMerge="1">
                  <a:txBody>
                    <a:bodyPr/>
                    <a:lstStyle/>
                    <a:p>
                      <a:endParaRPr lang="en-US" dirty="0"/>
                    </a:p>
                  </a:txBody>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a:effectLst/>
                        </a:rPr>
                        <a:t>C2 (29)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a:effectLst/>
                        </a:rPr>
                        <a:t>4674.52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a:effectLst/>
                        </a:rPr>
                        <a:t>4876.77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600" dirty="0">
                          <a:effectLst/>
                        </a:rPr>
                        <a:t>4.14%</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66172464"/>
                  </a:ext>
                </a:extLst>
              </a:tr>
            </a:tbl>
          </a:graphicData>
        </a:graphic>
      </p:graphicFrame>
      <p:sp>
        <p:nvSpPr>
          <p:cNvPr id="6" name="Rectangle 5"/>
          <p:cNvSpPr/>
          <p:nvPr/>
        </p:nvSpPr>
        <p:spPr>
          <a:xfrm>
            <a:off x="406013" y="5677424"/>
            <a:ext cx="8564732" cy="400110"/>
          </a:xfrm>
          <a:prstGeom prst="rect">
            <a:avLst/>
          </a:prstGeom>
        </p:spPr>
        <p:txBody>
          <a:bodyPr wrap="square">
            <a:spAutoFit/>
          </a:bodyPr>
          <a:lstStyle/>
          <a:p>
            <a:pPr marL="342900" indent="-342900">
              <a:buFont typeface="Arial" panose="020B0604020202020204" pitchFamily="34" charset="0"/>
              <a:buChar char="•"/>
            </a:pPr>
            <a:r>
              <a:rPr lang="en-US" sz="2000" dirty="0">
                <a:solidFill>
                  <a:srgbClr val="C00000"/>
                </a:solidFill>
                <a:latin typeface="Times New Roman" panose="02020603050405020304" pitchFamily="18" charset="0"/>
                <a:cs typeface="Times New Roman" panose="02020603050405020304" pitchFamily="18" charset="0"/>
              </a:rPr>
              <a:t>Percentage of  Deference dose not exceed 10%, so check it’s OK</a:t>
            </a:r>
            <a:endParaRPr lang="en-US" sz="2000" dirty="0"/>
          </a:p>
        </p:txBody>
      </p:sp>
      <p:sp>
        <p:nvSpPr>
          <p:cNvPr id="7" name="Rounded Rectangle 6"/>
          <p:cNvSpPr/>
          <p:nvPr/>
        </p:nvSpPr>
        <p:spPr>
          <a:xfrm>
            <a:off x="11434987" y="6031359"/>
            <a:ext cx="567166" cy="429491"/>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46</a:t>
            </a:r>
          </a:p>
        </p:txBody>
      </p:sp>
    </p:spTree>
    <p:extLst>
      <p:ext uri="{BB962C8B-B14F-4D97-AF65-F5344CB8AC3E}">
        <p14:creationId xmlns:p14="http://schemas.microsoft.com/office/powerpoint/2010/main" val="2399153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r="19773"/>
          <a:stretch/>
        </p:blipFill>
        <p:spPr>
          <a:xfrm>
            <a:off x="0" y="0"/>
            <a:ext cx="12192000" cy="6858000"/>
          </a:xfrm>
          <a:prstGeom prst="rect">
            <a:avLst/>
          </a:prstGeom>
        </p:spPr>
      </p:pic>
      <p:sp>
        <p:nvSpPr>
          <p:cNvPr id="3" name="Rectangle 2"/>
          <p:cNvSpPr/>
          <p:nvPr/>
        </p:nvSpPr>
        <p:spPr>
          <a:xfrm>
            <a:off x="318655" y="334926"/>
            <a:ext cx="7467600" cy="830997"/>
          </a:xfrm>
          <a:prstGeom prst="rect">
            <a:avLst/>
          </a:prstGeom>
        </p:spPr>
        <p:txBody>
          <a:bodyPr wrap="square">
            <a:spAutoFit/>
          </a:bodyPr>
          <a:lstStyle/>
          <a:p>
            <a:r>
              <a:rPr lang="en-US" sz="2400" b="1" dirty="0">
                <a:latin typeface="Times New Roman" panose="02020603050405020304" pitchFamily="18" charset="0"/>
                <a:cs typeface="Times New Roman" panose="02020603050405020304" pitchFamily="18" charset="0"/>
              </a:rPr>
              <a:t>Check of bending moment on beams for blocks :</a:t>
            </a:r>
            <a:br>
              <a:rPr lang="en-US" sz="2400" b="1" dirty="0">
                <a:latin typeface="Times New Roman" panose="02020603050405020304" pitchFamily="18" charset="0"/>
                <a:cs typeface="Times New Roman" panose="02020603050405020304" pitchFamily="18" charset="0"/>
              </a:rPr>
            </a:br>
            <a:endParaRPr lang="en-US" sz="2400" dirty="0"/>
          </a:p>
        </p:txBody>
      </p:sp>
      <p:graphicFrame>
        <p:nvGraphicFramePr>
          <p:cNvPr id="4" name="Content Placeholder 6">
            <a:extLst>
              <a:ext uri="{FF2B5EF4-FFF2-40B4-BE49-F238E27FC236}">
                <a16:creationId xmlns:a16="http://schemas.microsoft.com/office/drawing/2014/main" id="{70C69575-6FDA-4718-8877-51B6A7F12B4B}"/>
              </a:ext>
            </a:extLst>
          </p:cNvPr>
          <p:cNvGraphicFramePr>
            <a:graphicFrameLocks/>
          </p:cNvGraphicFramePr>
          <p:nvPr>
            <p:extLst>
              <p:ext uri="{D42A27DB-BD31-4B8C-83A1-F6EECF244321}">
                <p14:modId xmlns:p14="http://schemas.microsoft.com/office/powerpoint/2010/main" val="2892117205"/>
              </p:ext>
            </p:extLst>
          </p:nvPr>
        </p:nvGraphicFramePr>
        <p:xfrm>
          <a:off x="1417875" y="1165923"/>
          <a:ext cx="10017111" cy="4452872"/>
        </p:xfrm>
        <a:graphic>
          <a:graphicData uri="http://schemas.openxmlformats.org/drawingml/2006/table">
            <a:tbl>
              <a:tblPr firstRow="1" bandRow="1">
                <a:tableStyleId>{5940675A-B579-460E-94D1-54222C63F5DA}</a:tableStyleId>
              </a:tblPr>
              <a:tblGrid>
                <a:gridCol w="2040138">
                  <a:extLst>
                    <a:ext uri="{9D8B030D-6E8A-4147-A177-3AD203B41FA5}">
                      <a16:colId xmlns:a16="http://schemas.microsoft.com/office/drawing/2014/main" val="1182797626"/>
                    </a:ext>
                  </a:extLst>
                </a:gridCol>
                <a:gridCol w="2525040">
                  <a:extLst>
                    <a:ext uri="{9D8B030D-6E8A-4147-A177-3AD203B41FA5}">
                      <a16:colId xmlns:a16="http://schemas.microsoft.com/office/drawing/2014/main" val="3128940075"/>
                    </a:ext>
                  </a:extLst>
                </a:gridCol>
                <a:gridCol w="2165061">
                  <a:extLst>
                    <a:ext uri="{9D8B030D-6E8A-4147-A177-3AD203B41FA5}">
                      <a16:colId xmlns:a16="http://schemas.microsoft.com/office/drawing/2014/main" val="599892705"/>
                    </a:ext>
                  </a:extLst>
                </a:gridCol>
                <a:gridCol w="1640779">
                  <a:extLst>
                    <a:ext uri="{9D8B030D-6E8A-4147-A177-3AD203B41FA5}">
                      <a16:colId xmlns:a16="http://schemas.microsoft.com/office/drawing/2014/main" val="1730215762"/>
                    </a:ext>
                  </a:extLst>
                </a:gridCol>
                <a:gridCol w="1646093">
                  <a:extLst>
                    <a:ext uri="{9D8B030D-6E8A-4147-A177-3AD203B41FA5}">
                      <a16:colId xmlns:a16="http://schemas.microsoft.com/office/drawing/2014/main" val="2074225523"/>
                    </a:ext>
                  </a:extLst>
                </a:gridCol>
              </a:tblGrid>
              <a:tr h="569126">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uLnTx/>
                          <a:uFillTx/>
                        </a:rPr>
                        <a:t>Block </a:t>
                      </a:r>
                      <a:endPar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algn="ctr"/>
                      <a:r>
                        <a:rPr lang="en-US" sz="2000" u="none" strike="noStrike" baseline="0" dirty="0"/>
                        <a:t>Beam label 	</a:t>
                      </a:r>
                      <a:endParaRPr lang="en-US" sz="2000" b="1" i="0" u="none" strike="noStrike" baseline="0" dirty="0">
                        <a:solidFill>
                          <a:srgbClr val="000000"/>
                        </a:solidFill>
                        <a:latin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uLnTx/>
                          <a:uFillTx/>
                        </a:rPr>
                        <a:t>ETABS (KN) </a:t>
                      </a:r>
                      <a:endPar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uLnTx/>
                          <a:uFillTx/>
                        </a:rPr>
                        <a:t>Manual (KN) </a:t>
                      </a:r>
                      <a:endPar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uLnTx/>
                          <a:uFillTx/>
                        </a:rPr>
                        <a:t>%Deference</a:t>
                      </a:r>
                      <a:endPar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6736373"/>
                  </a:ext>
                </a:extLst>
              </a:tr>
              <a:tr h="469165">
                <a:tc rowSpan="3">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effectLst/>
                          <a:uLnTx/>
                          <a:uFillTx/>
                        </a:rPr>
                        <a:t>Block (A)</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dirty="0">
                          <a:effectLst/>
                        </a:rPr>
                        <a:t>Beam (80*60) cm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a:effectLst/>
                        </a:rPr>
                        <a:t>176.44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a:effectLst/>
                        </a:rPr>
                        <a:t>179.50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a:effectLst/>
                        </a:rPr>
                        <a:t>1.70%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6327690"/>
                  </a:ext>
                </a:extLst>
              </a:tr>
              <a:tr h="469165">
                <a:tc vMerge="1">
                  <a:txBody>
                    <a:bodyPr/>
                    <a:lstStyle/>
                    <a:p>
                      <a:endParaRPr lang="en-US"/>
                    </a:p>
                  </a:txBody>
                  <a:tcPr/>
                </a:tc>
                <a:tc>
                  <a:txBody>
                    <a:bodyPr/>
                    <a:lstStyle/>
                    <a:p>
                      <a:pPr marL="0" marR="0" algn="ctr">
                        <a:lnSpc>
                          <a:spcPct val="150000"/>
                        </a:lnSpc>
                        <a:spcBef>
                          <a:spcPts val="0"/>
                        </a:spcBef>
                        <a:spcAft>
                          <a:spcPts val="0"/>
                        </a:spcAft>
                      </a:pPr>
                      <a:r>
                        <a:rPr lang="en-US" sz="1800">
                          <a:effectLst/>
                        </a:rPr>
                        <a:t>Beam (80*50) cm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a:effectLst/>
                        </a:rPr>
                        <a:t>509.01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a:effectLst/>
                        </a:rPr>
                        <a:t>495.06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a:effectLst/>
                        </a:rPr>
                        <a:t>2.82%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9360853"/>
                  </a:ext>
                </a:extLst>
              </a:tr>
              <a:tr h="469165">
                <a:tc vMerge="1">
                  <a:txBody>
                    <a:bodyPr/>
                    <a:lstStyle/>
                    <a:p>
                      <a:endParaRPr lang="en-US" dirty="0"/>
                    </a:p>
                  </a:txBody>
                  <a:tcPr/>
                </a:tc>
                <a:tc>
                  <a:txBody>
                    <a:bodyPr/>
                    <a:lstStyle/>
                    <a:p>
                      <a:pPr marL="0" marR="0" algn="ctr">
                        <a:lnSpc>
                          <a:spcPct val="150000"/>
                        </a:lnSpc>
                        <a:spcBef>
                          <a:spcPts val="0"/>
                        </a:spcBef>
                        <a:spcAft>
                          <a:spcPts val="0"/>
                        </a:spcAft>
                      </a:pPr>
                      <a:r>
                        <a:rPr lang="en-US" sz="1800">
                          <a:effectLst/>
                        </a:rPr>
                        <a:t>Beam (80*40) cm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a:effectLst/>
                        </a:rPr>
                        <a:t>75.23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a:effectLst/>
                        </a:rPr>
                        <a:t>68.69</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dirty="0">
                          <a:effectLst/>
                        </a:rPr>
                        <a:t>9.51%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28974850"/>
                  </a:ext>
                </a:extLst>
              </a:tr>
              <a:tr h="356252">
                <a:tc rowSpan="3">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effectLst/>
                          <a:uLnTx/>
                          <a:uFillTx/>
                        </a:rPr>
                        <a:t>Block (B)</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800" dirty="0">
                          <a:effectLst/>
                        </a:rPr>
                        <a:t>Beam (80*60) cm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800">
                          <a:effectLst/>
                        </a:rPr>
                        <a:t>278.58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800">
                          <a:effectLst/>
                        </a:rPr>
                        <a:t>296.16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800">
                          <a:effectLst/>
                        </a:rPr>
                        <a:t>5.94 %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80213338"/>
                  </a:ext>
                </a:extLst>
              </a:tr>
              <a:tr h="356252">
                <a:tc vMerge="1">
                  <a:txBody>
                    <a:bodyPr/>
                    <a:lstStyle/>
                    <a:p>
                      <a:endParaRPr lang="en-US"/>
                    </a:p>
                  </a:txBody>
                  <a:tcPr/>
                </a:tc>
                <a:tc>
                  <a:txBody>
                    <a:bodyPr/>
                    <a:lstStyle/>
                    <a:p>
                      <a:pPr marL="0" marR="0" algn="ctr">
                        <a:lnSpc>
                          <a:spcPct val="107000"/>
                        </a:lnSpc>
                        <a:spcBef>
                          <a:spcPts val="0"/>
                        </a:spcBef>
                        <a:spcAft>
                          <a:spcPts val="0"/>
                        </a:spcAft>
                      </a:pPr>
                      <a:r>
                        <a:rPr lang="en-US" sz="1800">
                          <a:effectLst/>
                        </a:rPr>
                        <a:t>Beam (80*50) cm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800">
                          <a:effectLst/>
                        </a:rPr>
                        <a:t>166.64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800">
                          <a:effectLst/>
                        </a:rPr>
                        <a:t>173.56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800">
                          <a:effectLst/>
                        </a:rPr>
                        <a:t>3.98 %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6615795"/>
                  </a:ext>
                </a:extLst>
              </a:tr>
              <a:tr h="356252">
                <a:tc vMerge="1">
                  <a:txBody>
                    <a:bodyPr/>
                    <a:lstStyle/>
                    <a:p>
                      <a:endParaRPr lang="en-US" dirty="0"/>
                    </a:p>
                  </a:txBody>
                  <a:tcPr/>
                </a:tc>
                <a:tc>
                  <a:txBody>
                    <a:bodyPr/>
                    <a:lstStyle/>
                    <a:p>
                      <a:pPr marL="0" marR="0" algn="ctr">
                        <a:lnSpc>
                          <a:spcPct val="107000"/>
                        </a:lnSpc>
                        <a:spcBef>
                          <a:spcPts val="0"/>
                        </a:spcBef>
                        <a:spcAft>
                          <a:spcPts val="0"/>
                        </a:spcAft>
                      </a:pPr>
                      <a:r>
                        <a:rPr lang="en-US" sz="1800">
                          <a:effectLst/>
                        </a:rPr>
                        <a:t>Beam (80*40) cm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800">
                          <a:effectLst/>
                        </a:rPr>
                        <a:t>413.03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800">
                          <a:effectLst/>
                        </a:rPr>
                        <a:t>384.24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800" dirty="0">
                          <a:effectLst/>
                        </a:rPr>
                        <a:t>7.49 %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4490609"/>
                  </a:ext>
                </a:extLst>
              </a:tr>
              <a:tr h="469165">
                <a:tc rowSpan="3">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effectLst/>
                          <a:uLnTx/>
                          <a:uFillTx/>
                        </a:rPr>
                        <a:t>Block (C)</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dirty="0">
                          <a:effectLst/>
                        </a:rPr>
                        <a:t>Beam (80*60) cm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a:effectLst/>
                        </a:rPr>
                        <a:t>414.59</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a:effectLst/>
                        </a:rPr>
                        <a:t>388.13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a:effectLst/>
                        </a:rPr>
                        <a:t>6.81 %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1364765"/>
                  </a:ext>
                </a:extLst>
              </a:tr>
              <a:tr h="469165">
                <a:tc vMerge="1">
                  <a:txBody>
                    <a:bodyPr/>
                    <a:lstStyle/>
                    <a:p>
                      <a:endParaRPr lang="en-US"/>
                    </a:p>
                  </a:txBody>
                  <a:tcPr/>
                </a:tc>
                <a:tc>
                  <a:txBody>
                    <a:bodyPr/>
                    <a:lstStyle/>
                    <a:p>
                      <a:pPr marL="0" marR="0" algn="ctr">
                        <a:lnSpc>
                          <a:spcPct val="150000"/>
                        </a:lnSpc>
                        <a:spcBef>
                          <a:spcPts val="0"/>
                        </a:spcBef>
                        <a:spcAft>
                          <a:spcPts val="0"/>
                        </a:spcAft>
                      </a:pPr>
                      <a:r>
                        <a:rPr lang="en-US" sz="1800" dirty="0">
                          <a:effectLst/>
                        </a:rPr>
                        <a:t>Beam (80*50) cm</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a:effectLst/>
                        </a:rPr>
                        <a:t>112.45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a:effectLst/>
                        </a:rPr>
                        <a:t>107.86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a:effectLst/>
                        </a:rPr>
                        <a:t>4.25 %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28531822"/>
                  </a:ext>
                </a:extLst>
              </a:tr>
              <a:tr h="469165">
                <a:tc vMerge="1">
                  <a:txBody>
                    <a:bodyPr/>
                    <a:lstStyle/>
                    <a:p>
                      <a:endParaRPr lang="en-US" dirty="0"/>
                    </a:p>
                  </a:txBody>
                  <a:tcPr/>
                </a:tc>
                <a:tc>
                  <a:txBody>
                    <a:bodyPr/>
                    <a:lstStyle/>
                    <a:p>
                      <a:pPr marL="0" marR="0" algn="ctr">
                        <a:lnSpc>
                          <a:spcPct val="150000"/>
                        </a:lnSpc>
                        <a:spcBef>
                          <a:spcPts val="0"/>
                        </a:spcBef>
                        <a:spcAft>
                          <a:spcPts val="0"/>
                        </a:spcAft>
                      </a:pPr>
                      <a:r>
                        <a:rPr lang="en-US" sz="1800" dirty="0">
                          <a:effectLst/>
                        </a:rPr>
                        <a:t>Beam (80*60) cm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a:effectLst/>
                        </a:rPr>
                        <a:t>398.34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a:effectLst/>
                        </a:rPr>
                        <a:t>370.50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dirty="0">
                          <a:effectLst/>
                        </a:rPr>
                        <a:t>7.51%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15553698"/>
                  </a:ext>
                </a:extLst>
              </a:tr>
            </a:tbl>
          </a:graphicData>
        </a:graphic>
      </p:graphicFrame>
      <p:sp>
        <p:nvSpPr>
          <p:cNvPr id="5" name="Rectangle 4"/>
          <p:cNvSpPr/>
          <p:nvPr/>
        </p:nvSpPr>
        <p:spPr>
          <a:xfrm>
            <a:off x="1029949" y="5828572"/>
            <a:ext cx="7241341" cy="400110"/>
          </a:xfrm>
          <a:prstGeom prst="rect">
            <a:avLst/>
          </a:prstGeom>
        </p:spPr>
        <p:txBody>
          <a:bodyPr wrap="none">
            <a:spAutoFit/>
          </a:bodyPr>
          <a:lstStyle/>
          <a:p>
            <a:pPr marL="342900" lvl="0" indent="-342900">
              <a:buFont typeface="Arial" panose="020B0604020202020204" pitchFamily="34" charset="0"/>
              <a:buChar char="•"/>
              <a:defRPr/>
            </a:pPr>
            <a:r>
              <a:rPr lang="en-US" sz="2000" dirty="0">
                <a:solidFill>
                  <a:srgbClr val="C00000"/>
                </a:solidFill>
                <a:latin typeface="Times New Roman" panose="02020603050405020304" pitchFamily="18" charset="0"/>
                <a:cs typeface="Times New Roman" panose="02020603050405020304" pitchFamily="18" charset="0"/>
              </a:rPr>
              <a:t>Percentage of </a:t>
            </a:r>
            <a:r>
              <a:rPr kumimoji="0" lang="en-US" sz="2000" b="0"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rPr>
              <a:t>Deference </a:t>
            </a:r>
            <a:r>
              <a:rPr lang="en-US" sz="2000" dirty="0">
                <a:solidFill>
                  <a:srgbClr val="C00000"/>
                </a:solidFill>
                <a:latin typeface="Times New Roman" panose="02020603050405020304" pitchFamily="18" charset="0"/>
                <a:cs typeface="Times New Roman" panose="02020603050405020304" pitchFamily="18" charset="0"/>
              </a:rPr>
              <a:t>dose not exceed 10%, so check it’s OK. </a:t>
            </a:r>
          </a:p>
        </p:txBody>
      </p:sp>
      <p:sp>
        <p:nvSpPr>
          <p:cNvPr id="7" name="Rounded Rectangle 6"/>
          <p:cNvSpPr/>
          <p:nvPr/>
        </p:nvSpPr>
        <p:spPr>
          <a:xfrm>
            <a:off x="11434987" y="6031359"/>
            <a:ext cx="567166" cy="429491"/>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47</a:t>
            </a:r>
          </a:p>
        </p:txBody>
      </p:sp>
    </p:spTree>
    <p:extLst>
      <p:ext uri="{BB962C8B-B14F-4D97-AF65-F5344CB8AC3E}">
        <p14:creationId xmlns:p14="http://schemas.microsoft.com/office/powerpoint/2010/main" val="377720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ln>
            <a:solidFill>
              <a:schemeClr val="accent1">
                <a:lumMod val="50000"/>
              </a:schemeClr>
            </a:solidFill>
          </a:ln>
        </p:spPr>
      </p:pic>
      <p:sp>
        <p:nvSpPr>
          <p:cNvPr id="3" name="Rectangle 2"/>
          <p:cNvSpPr/>
          <p:nvPr/>
        </p:nvSpPr>
        <p:spPr>
          <a:xfrm>
            <a:off x="96982" y="390298"/>
            <a:ext cx="6260881" cy="461665"/>
          </a:xfrm>
          <a:prstGeom prst="rect">
            <a:avLst/>
          </a:prstGeom>
        </p:spPr>
        <p:txBody>
          <a:bodyPr wrap="none">
            <a:spAutoFit/>
          </a:bodyPr>
          <a:lstStyle/>
          <a:p>
            <a:r>
              <a:rPr lang="en-US" sz="2400" b="1" dirty="0">
                <a:solidFill>
                  <a:schemeClr val="accent1">
                    <a:lumMod val="50000"/>
                  </a:schemeClr>
                </a:solidFill>
                <a:latin typeface="Times New Roman" panose="02020603050405020304" pitchFamily="18" charset="0"/>
                <a:cs typeface="Times New Roman" panose="02020603050405020304" pitchFamily="18" charset="0"/>
              </a:rPr>
              <a:t>Check of bending moment on slabs for blocks:</a:t>
            </a:r>
            <a:endParaRPr lang="en-US" sz="2400" dirty="0"/>
          </a:p>
        </p:txBody>
      </p:sp>
      <p:graphicFrame>
        <p:nvGraphicFramePr>
          <p:cNvPr id="4" name="Content Placeholder 6">
            <a:extLst>
              <a:ext uri="{FF2B5EF4-FFF2-40B4-BE49-F238E27FC236}">
                <a16:creationId xmlns:a16="http://schemas.microsoft.com/office/drawing/2014/main" id="{E985C302-3F75-4570-A99F-1B1C7459C0FF}"/>
              </a:ext>
            </a:extLst>
          </p:cNvPr>
          <p:cNvGraphicFramePr>
            <a:graphicFrameLocks/>
          </p:cNvGraphicFramePr>
          <p:nvPr>
            <p:extLst>
              <p:ext uri="{D42A27DB-BD31-4B8C-83A1-F6EECF244321}">
                <p14:modId xmlns:p14="http://schemas.microsoft.com/office/powerpoint/2010/main" val="539054590"/>
              </p:ext>
            </p:extLst>
          </p:nvPr>
        </p:nvGraphicFramePr>
        <p:xfrm>
          <a:off x="1632807" y="1394661"/>
          <a:ext cx="9450111" cy="3829983"/>
        </p:xfrm>
        <a:graphic>
          <a:graphicData uri="http://schemas.openxmlformats.org/drawingml/2006/table">
            <a:tbl>
              <a:tblPr firstRow="1" bandRow="1"/>
              <a:tblGrid>
                <a:gridCol w="1677911">
                  <a:extLst>
                    <a:ext uri="{9D8B030D-6E8A-4147-A177-3AD203B41FA5}">
                      <a16:colId xmlns:a16="http://schemas.microsoft.com/office/drawing/2014/main" val="810902170"/>
                    </a:ext>
                  </a:extLst>
                </a:gridCol>
                <a:gridCol w="2184333">
                  <a:extLst>
                    <a:ext uri="{9D8B030D-6E8A-4147-A177-3AD203B41FA5}">
                      <a16:colId xmlns:a16="http://schemas.microsoft.com/office/drawing/2014/main" val="4069740637"/>
                    </a:ext>
                  </a:extLst>
                </a:gridCol>
                <a:gridCol w="1856308">
                  <a:extLst>
                    <a:ext uri="{9D8B030D-6E8A-4147-A177-3AD203B41FA5}">
                      <a16:colId xmlns:a16="http://schemas.microsoft.com/office/drawing/2014/main" val="1554139552"/>
                    </a:ext>
                  </a:extLst>
                </a:gridCol>
                <a:gridCol w="1761598">
                  <a:extLst>
                    <a:ext uri="{9D8B030D-6E8A-4147-A177-3AD203B41FA5}">
                      <a16:colId xmlns:a16="http://schemas.microsoft.com/office/drawing/2014/main" val="642400572"/>
                    </a:ext>
                  </a:extLst>
                </a:gridCol>
                <a:gridCol w="1969961">
                  <a:extLst>
                    <a:ext uri="{9D8B030D-6E8A-4147-A177-3AD203B41FA5}">
                      <a16:colId xmlns:a16="http://schemas.microsoft.com/office/drawing/2014/main" val="4092632794"/>
                    </a:ext>
                  </a:extLst>
                </a:gridCol>
              </a:tblGrid>
              <a:tr h="756735">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Block</a:t>
                      </a:r>
                    </a:p>
                    <a:p>
                      <a:endParaRPr lang="en-US" dirty="0"/>
                    </a:p>
                  </a:txBody>
                  <a:tcPr>
                    <a:lnL w="12700" cmpd="sng">
                      <a:solidFill>
                        <a:srgbClr val="4472C4"/>
                      </a:solidFill>
                    </a:lnL>
                    <a:lnR w="12700" cmpd="sng">
                      <a:solidFill>
                        <a:srgbClr val="4472C4"/>
                      </a:solidFill>
                    </a:lnR>
                    <a:lnT w="12700" cmpd="sng">
                      <a:solidFill>
                        <a:srgbClr val="4472C4"/>
                      </a:solidFill>
                    </a:lnT>
                    <a:lnB w="254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algn="ctr"/>
                      <a:r>
                        <a:rPr lang="en-US" sz="2000" dirty="0">
                          <a:latin typeface="Times New Roman" panose="02020603050405020304" pitchFamily="18" charset="0"/>
                          <a:cs typeface="Times New Roman" panose="02020603050405020304" pitchFamily="18" charset="0"/>
                        </a:rPr>
                        <a:t>Slab section </a:t>
                      </a:r>
                    </a:p>
                  </a:txBody>
                  <a:tcPr>
                    <a:lnL w="12700" cmpd="sng">
                      <a:solidFill>
                        <a:srgbClr val="4472C4"/>
                      </a:solidFill>
                    </a:lnL>
                    <a:lnR w="12700" cmpd="sng">
                      <a:solidFill>
                        <a:srgbClr val="4472C4"/>
                      </a:solidFill>
                    </a:lnR>
                    <a:lnT w="12700" cmpd="sng">
                      <a:solidFill>
                        <a:srgbClr val="4472C4"/>
                      </a:solidFill>
                    </a:lnT>
                    <a:lnB w="254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ETABS (KN) </a:t>
                      </a:r>
                    </a:p>
                    <a:p>
                      <a:endParaRPr lang="en-US" dirty="0"/>
                    </a:p>
                  </a:txBody>
                  <a:tcPr>
                    <a:lnL w="12700" cmpd="sng">
                      <a:solidFill>
                        <a:srgbClr val="4472C4"/>
                      </a:solidFill>
                    </a:lnL>
                    <a:lnR w="12700" cmpd="sng">
                      <a:solidFill>
                        <a:srgbClr val="4472C4"/>
                      </a:solidFill>
                    </a:lnR>
                    <a:lnT w="12700" cmpd="sng">
                      <a:solidFill>
                        <a:srgbClr val="4472C4"/>
                      </a:solidFill>
                    </a:lnT>
                    <a:lnB w="254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Manual (KN) </a:t>
                      </a:r>
                    </a:p>
                    <a:p>
                      <a:endParaRPr lang="en-US" dirty="0"/>
                    </a:p>
                  </a:txBody>
                  <a:tcPr>
                    <a:lnL w="12700" cmpd="sng">
                      <a:solidFill>
                        <a:srgbClr val="4472C4"/>
                      </a:solidFill>
                    </a:lnL>
                    <a:lnR w="12700" cmpd="sng">
                      <a:solidFill>
                        <a:srgbClr val="4472C4"/>
                      </a:solidFill>
                    </a:lnR>
                    <a:lnT w="12700" cmpd="sng">
                      <a:solidFill>
                        <a:srgbClr val="4472C4"/>
                      </a:solidFill>
                    </a:lnT>
                    <a:lnB w="254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%Deference</a:t>
                      </a:r>
                      <a:endParaRPr lang="en-US" dirty="0"/>
                    </a:p>
                  </a:txBody>
                  <a:tcPr>
                    <a:lnL w="12700" cmpd="sng">
                      <a:solidFill>
                        <a:srgbClr val="4472C4"/>
                      </a:solidFill>
                    </a:lnL>
                    <a:lnR w="12700" cmpd="sng">
                      <a:solidFill>
                        <a:srgbClr val="4472C4"/>
                      </a:solidFill>
                    </a:lnR>
                    <a:lnT w="12700" cmpd="sng">
                      <a:solidFill>
                        <a:srgbClr val="4472C4"/>
                      </a:solidFill>
                    </a:lnT>
                    <a:lnB w="25400" cmpd="sng">
                      <a:solidFill>
                        <a:srgbClr val="4472C4"/>
                      </a:solidFill>
                    </a:lnB>
                    <a:lnTlToBr w="12700" cmpd="sng">
                      <a:noFill/>
                      <a:prstDash val="solid"/>
                    </a:lnTlToBr>
                    <a:lnBlToTr w="12700" cmpd="sng">
                      <a:noFill/>
                      <a:prstDash val="solid"/>
                    </a:lnBlToTr>
                    <a:noFill/>
                  </a:tcPr>
                </a:tc>
                <a:extLst>
                  <a:ext uri="{0D108BD9-81ED-4DB2-BD59-A6C34878D82A}">
                    <a16:rowId xmlns:a16="http://schemas.microsoft.com/office/drawing/2014/main" val="2934466360"/>
                  </a:ext>
                </a:extLst>
              </a:tr>
              <a:tr h="512208">
                <a:tc rowSpan="2">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rPr>
                        <a:t>Block (A)</a:t>
                      </a:r>
                    </a:p>
                    <a:p>
                      <a:endParaRPr lang="en-US" dirty="0"/>
                    </a:p>
                  </a:txBody>
                  <a:tcPr>
                    <a:lnL w="12700" cmpd="sng">
                      <a:solidFill>
                        <a:srgbClr val="4472C4"/>
                      </a:solidFill>
                    </a:lnL>
                    <a:lnR w="12700" cmpd="sng">
                      <a:solidFill>
                        <a:srgbClr val="4472C4"/>
                      </a:solidFill>
                    </a:lnR>
                    <a:lnT w="254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Slab (1)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254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45.30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254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46.74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254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3.06%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254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extLst>
                  <a:ext uri="{0D108BD9-81ED-4DB2-BD59-A6C34878D82A}">
                    <a16:rowId xmlns:a16="http://schemas.microsoft.com/office/drawing/2014/main" val="2808675211"/>
                  </a:ext>
                </a:extLst>
              </a:tr>
              <a:tr h="512208">
                <a:tc vMerge="1">
                  <a:txBody>
                    <a:bodyPr/>
                    <a:lstStyle/>
                    <a:p>
                      <a:endParaRPr lang="en-US" dirty="0"/>
                    </a:p>
                  </a:txBody>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Slab (2)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94.53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800">
                          <a:effectLst/>
                          <a:latin typeface="Times New Roman" panose="02020603050405020304" pitchFamily="18" charset="0"/>
                          <a:ea typeface="Calibri" panose="020F0502020204030204" pitchFamily="34" charset="0"/>
                          <a:cs typeface="Arial" panose="020B0604020202020204" pitchFamily="34" charset="0"/>
                        </a:rPr>
                        <a:t>96.73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2.27%</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extLst>
                  <a:ext uri="{0D108BD9-81ED-4DB2-BD59-A6C34878D82A}">
                    <a16:rowId xmlns:a16="http://schemas.microsoft.com/office/drawing/2014/main" val="3673883228"/>
                  </a:ext>
                </a:extLst>
              </a:tr>
              <a:tr h="512208">
                <a:tc rowSpan="2">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4472C4"/>
                          </a:solidFill>
                          <a:effectLst/>
                          <a:uLnTx/>
                          <a:uFillTx/>
                          <a:latin typeface="Times New Roman" panose="02020603050405020304" pitchFamily="18" charset="0"/>
                          <a:ea typeface="+mn-ea"/>
                          <a:cs typeface="Times New Roman" panose="02020603050405020304" pitchFamily="18" charset="0"/>
                        </a:rPr>
                        <a:t>Block (B)</a:t>
                      </a:r>
                    </a:p>
                    <a:p>
                      <a:endParaRPr lang="en-US" dirty="0"/>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Slab (1)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Times New Roman" panose="02020603050405020304" pitchFamily="18" charset="0"/>
                          <a:cs typeface="Arial" panose="020B0604020202020204" pitchFamily="34" charset="0"/>
                        </a:rPr>
                        <a:t>65.25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Times New Roman" panose="02020603050405020304" pitchFamily="18" charset="0"/>
                          <a:cs typeface="Arial" panose="020B0604020202020204" pitchFamily="34" charset="0"/>
                        </a:rPr>
                        <a:t>70.57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Times New Roman" panose="02020603050405020304" pitchFamily="18" charset="0"/>
                          <a:cs typeface="Arial" panose="020B0604020202020204" pitchFamily="34" charset="0"/>
                        </a:rPr>
                        <a:t>7.53%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extLst>
                  <a:ext uri="{0D108BD9-81ED-4DB2-BD59-A6C34878D82A}">
                    <a16:rowId xmlns:a16="http://schemas.microsoft.com/office/drawing/2014/main" val="1176066505"/>
                  </a:ext>
                </a:extLst>
              </a:tr>
              <a:tr h="512208">
                <a:tc vMerge="1">
                  <a:txBody>
                    <a:bodyPr/>
                    <a:lstStyle/>
                    <a:p>
                      <a:endParaRPr lang="en-US" dirty="0"/>
                    </a:p>
                  </a:txBody>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Times New Roman" panose="02020603050405020304" pitchFamily="18" charset="0"/>
                          <a:cs typeface="Arial" panose="020B0604020202020204" pitchFamily="34" charset="0"/>
                        </a:rPr>
                        <a:t>Slab (2)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Times New Roman" panose="02020603050405020304" pitchFamily="18" charset="0"/>
                          <a:cs typeface="Arial" panose="020B0604020202020204" pitchFamily="34" charset="0"/>
                        </a:rPr>
                        <a:t>32.31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a:effectLst/>
                          <a:latin typeface="Times New Roman" panose="02020603050405020304" pitchFamily="18" charset="0"/>
                          <a:ea typeface="Times New Roman" panose="02020603050405020304" pitchFamily="18" charset="0"/>
                          <a:cs typeface="Arial" panose="020B0604020202020204" pitchFamily="34" charset="0"/>
                        </a:rPr>
                        <a:t>30.13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7.23%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extLst>
                  <a:ext uri="{0D108BD9-81ED-4DB2-BD59-A6C34878D82A}">
                    <a16:rowId xmlns:a16="http://schemas.microsoft.com/office/drawing/2014/main" val="2541011701"/>
                  </a:ext>
                </a:extLst>
              </a:tr>
              <a:tr h="512208">
                <a:tc rowSpan="2">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rPr>
                        <a:t>Block (C)</a:t>
                      </a:r>
                    </a:p>
                    <a:p>
                      <a:endParaRPr lang="en-US" dirty="0"/>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Slab (1)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800">
                          <a:effectLst/>
                          <a:latin typeface="Times New Roman" panose="02020603050405020304" pitchFamily="18" charset="0"/>
                          <a:ea typeface="Times New Roman" panose="02020603050405020304" pitchFamily="18" charset="0"/>
                          <a:cs typeface="Arial" panose="020B0604020202020204" pitchFamily="34" charset="0"/>
                        </a:rPr>
                        <a:t>80.55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800">
                          <a:effectLst/>
                          <a:latin typeface="Times New Roman" panose="02020603050405020304" pitchFamily="18" charset="0"/>
                          <a:ea typeface="Times New Roman" panose="02020603050405020304" pitchFamily="18" charset="0"/>
                          <a:cs typeface="Arial" panose="020B0604020202020204" pitchFamily="34" charset="0"/>
                        </a:rPr>
                        <a:t>74.33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800">
                          <a:effectLst/>
                          <a:latin typeface="Times New Roman" panose="02020603050405020304" pitchFamily="18" charset="0"/>
                          <a:ea typeface="Times New Roman" panose="02020603050405020304" pitchFamily="18" charset="0"/>
                          <a:cs typeface="Arial" panose="020B0604020202020204" pitchFamily="34" charset="0"/>
                        </a:rPr>
                        <a:t>8.37 %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extLst>
                  <a:ext uri="{0D108BD9-81ED-4DB2-BD59-A6C34878D82A}">
                    <a16:rowId xmlns:a16="http://schemas.microsoft.com/office/drawing/2014/main" val="169421757"/>
                  </a:ext>
                </a:extLst>
              </a:tr>
              <a:tr h="512208">
                <a:tc vMerge="1">
                  <a:txBody>
                    <a:bodyPr/>
                    <a:lstStyle/>
                    <a:p>
                      <a:endParaRPr lang="en-US" dirty="0"/>
                    </a:p>
                  </a:txBody>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Slab (2)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800">
                          <a:effectLst/>
                          <a:latin typeface="Times New Roman" panose="02020603050405020304" pitchFamily="18" charset="0"/>
                          <a:ea typeface="Times New Roman" panose="02020603050405020304" pitchFamily="18" charset="0"/>
                          <a:cs typeface="Arial" panose="020B0604020202020204" pitchFamily="34" charset="0"/>
                        </a:rPr>
                        <a:t>72.83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800">
                          <a:effectLst/>
                          <a:latin typeface="Times New Roman" panose="02020603050405020304" pitchFamily="18" charset="0"/>
                          <a:ea typeface="Times New Roman" panose="02020603050405020304" pitchFamily="18" charset="0"/>
                          <a:cs typeface="Arial" panose="020B0604020202020204" pitchFamily="34" charset="0"/>
                        </a:rPr>
                        <a:t>70.17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algn="ctr">
                        <a:lnSpc>
                          <a:spcPct val="150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3.64 %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extLst>
                  <a:ext uri="{0D108BD9-81ED-4DB2-BD59-A6C34878D82A}">
                    <a16:rowId xmlns:a16="http://schemas.microsoft.com/office/drawing/2014/main" val="3104775781"/>
                  </a:ext>
                </a:extLst>
              </a:tr>
            </a:tbl>
          </a:graphicData>
        </a:graphic>
      </p:graphicFrame>
      <p:sp>
        <p:nvSpPr>
          <p:cNvPr id="5" name="Rectangle 4"/>
          <p:cNvSpPr/>
          <p:nvPr/>
        </p:nvSpPr>
        <p:spPr>
          <a:xfrm>
            <a:off x="1885665" y="5767342"/>
            <a:ext cx="7183377" cy="400110"/>
          </a:xfrm>
          <a:prstGeom prst="rect">
            <a:avLst/>
          </a:prstGeom>
        </p:spPr>
        <p:txBody>
          <a:bodyPr wrap="none">
            <a:spAutoFit/>
          </a:bodyPr>
          <a:lstStyle/>
          <a:p>
            <a:pPr marL="342900" lvl="0" indent="-342900">
              <a:buFont typeface="Arial" panose="020B0604020202020204" pitchFamily="34" charset="0"/>
              <a:buChar char="•"/>
              <a:defRPr/>
            </a:pPr>
            <a:r>
              <a:rPr lang="en-US" sz="2000" dirty="0">
                <a:solidFill>
                  <a:srgbClr val="C00000"/>
                </a:solidFill>
                <a:latin typeface="Times New Roman" panose="02020603050405020304" pitchFamily="18" charset="0"/>
                <a:cs typeface="Times New Roman" panose="02020603050405020304" pitchFamily="18" charset="0"/>
              </a:rPr>
              <a:t>Percentage of Deference dose not exceed 10%, so check its ok   </a:t>
            </a:r>
          </a:p>
        </p:txBody>
      </p:sp>
      <p:sp>
        <p:nvSpPr>
          <p:cNvPr id="6" name="Rounded Rectangle 5"/>
          <p:cNvSpPr/>
          <p:nvPr/>
        </p:nvSpPr>
        <p:spPr>
          <a:xfrm>
            <a:off x="11434987" y="6031359"/>
            <a:ext cx="567166" cy="429491"/>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48</a:t>
            </a:r>
          </a:p>
        </p:txBody>
      </p:sp>
    </p:spTree>
    <p:extLst>
      <p:ext uri="{BB962C8B-B14F-4D97-AF65-F5344CB8AC3E}">
        <p14:creationId xmlns:p14="http://schemas.microsoft.com/office/powerpoint/2010/main" val="1301386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6858000"/>
          </a:xfrm>
          <a:prstGeom prst="rect">
            <a:avLst/>
          </a:prstGeom>
          <a:ln>
            <a:solidFill>
              <a:schemeClr val="accent1">
                <a:lumMod val="50000"/>
              </a:schemeClr>
            </a:solidFill>
          </a:ln>
        </p:spPr>
      </p:pic>
      <p:sp>
        <p:nvSpPr>
          <p:cNvPr id="3" name="Rectangle 2"/>
          <p:cNvSpPr/>
          <p:nvPr/>
        </p:nvSpPr>
        <p:spPr>
          <a:xfrm>
            <a:off x="290945" y="250803"/>
            <a:ext cx="4558146" cy="830997"/>
          </a:xfrm>
          <a:prstGeom prst="rect">
            <a:avLst/>
          </a:prstGeom>
        </p:spPr>
        <p:txBody>
          <a:bodyPr wrap="square">
            <a:spAutoFit/>
          </a:bodyPr>
          <a:lstStyle/>
          <a:p>
            <a:r>
              <a:rPr lang="en-US" sz="2400" b="1" dirty="0">
                <a:solidFill>
                  <a:schemeClr val="accent1">
                    <a:lumMod val="50000"/>
                  </a:schemeClr>
                </a:solidFill>
                <a:latin typeface="Times New Roman" panose="02020603050405020304" pitchFamily="18" charset="0"/>
                <a:cs typeface="Times New Roman" panose="02020603050405020304" pitchFamily="18" charset="0"/>
              </a:rPr>
              <a:t>Seismic load analysis for blocks : </a:t>
            </a:r>
            <a:br>
              <a:rPr lang="en-US" sz="2400" dirty="0">
                <a:solidFill>
                  <a:schemeClr val="accent1">
                    <a:lumMod val="50000"/>
                  </a:schemeClr>
                </a:solidFill>
                <a:latin typeface="Times New Roman" panose="02020603050405020304" pitchFamily="18" charset="0"/>
                <a:cs typeface="Times New Roman" panose="02020603050405020304" pitchFamily="18" charset="0"/>
              </a:rPr>
            </a:br>
            <a:endParaRPr lang="en-US" sz="24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4" name="Rectangle 3"/>
          <p:cNvSpPr/>
          <p:nvPr/>
        </p:nvSpPr>
        <p:spPr>
          <a:xfrm>
            <a:off x="755072" y="682766"/>
            <a:ext cx="4558146" cy="400110"/>
          </a:xfrm>
          <a:prstGeom prst="rect">
            <a:avLst/>
          </a:prstGeom>
        </p:spPr>
        <p:txBody>
          <a:bodyPr wrap="square">
            <a:spAutoFit/>
          </a:bodyPr>
          <a:lstStyle/>
          <a:p>
            <a:pPr marL="285750" indent="-285750">
              <a:buFont typeface="Wingdings" panose="05000000000000000000" pitchFamily="2" charset="2"/>
              <a:buChar char="ü"/>
            </a:pPr>
            <a:r>
              <a:rPr lang="en-US" sz="2000" b="1" dirty="0">
                <a:latin typeface="Times New Roman" panose="02020603050405020304" pitchFamily="18" charset="0"/>
                <a:ea typeface="Calibri" panose="020F0502020204030204" pitchFamily="34" charset="0"/>
              </a:rPr>
              <a:t>Check modal participation mass ratio                                                                                                         </a:t>
            </a:r>
          </a:p>
        </p:txBody>
      </p:sp>
      <p:graphicFrame>
        <p:nvGraphicFramePr>
          <p:cNvPr id="5" name="Table 4">
            <a:extLst>
              <a:ext uri="{FF2B5EF4-FFF2-40B4-BE49-F238E27FC236}">
                <a16:creationId xmlns:a16="http://schemas.microsoft.com/office/drawing/2014/main" id="{5E1E8259-F4EC-46B7-805F-CE01B7193084}"/>
              </a:ext>
            </a:extLst>
          </p:cNvPr>
          <p:cNvGraphicFramePr>
            <a:graphicFrameLocks noGrp="1"/>
          </p:cNvGraphicFramePr>
          <p:nvPr>
            <p:extLst>
              <p:ext uri="{D42A27DB-BD31-4B8C-83A1-F6EECF244321}">
                <p14:modId xmlns:p14="http://schemas.microsoft.com/office/powerpoint/2010/main" val="3495555024"/>
              </p:ext>
            </p:extLst>
          </p:nvPr>
        </p:nvGraphicFramePr>
        <p:xfrm>
          <a:off x="1678793" y="1236637"/>
          <a:ext cx="8834414" cy="1918252"/>
        </p:xfrm>
        <a:graphic>
          <a:graphicData uri="http://schemas.openxmlformats.org/drawingml/2006/table">
            <a:tbl>
              <a:tblPr firstRow="1" bandRow="1"/>
              <a:tblGrid>
                <a:gridCol w="1191771">
                  <a:extLst>
                    <a:ext uri="{9D8B030D-6E8A-4147-A177-3AD203B41FA5}">
                      <a16:colId xmlns:a16="http://schemas.microsoft.com/office/drawing/2014/main" val="3267898902"/>
                    </a:ext>
                  </a:extLst>
                </a:gridCol>
                <a:gridCol w="817365">
                  <a:extLst>
                    <a:ext uri="{9D8B030D-6E8A-4147-A177-3AD203B41FA5}">
                      <a16:colId xmlns:a16="http://schemas.microsoft.com/office/drawing/2014/main" val="560347659"/>
                    </a:ext>
                  </a:extLst>
                </a:gridCol>
                <a:gridCol w="869155">
                  <a:extLst>
                    <a:ext uri="{9D8B030D-6E8A-4147-A177-3AD203B41FA5}">
                      <a16:colId xmlns:a16="http://schemas.microsoft.com/office/drawing/2014/main" val="1444431956"/>
                    </a:ext>
                  </a:extLst>
                </a:gridCol>
                <a:gridCol w="985159">
                  <a:extLst>
                    <a:ext uri="{9D8B030D-6E8A-4147-A177-3AD203B41FA5}">
                      <a16:colId xmlns:a16="http://schemas.microsoft.com/office/drawing/2014/main" val="2541897019"/>
                    </a:ext>
                  </a:extLst>
                </a:gridCol>
                <a:gridCol w="981075">
                  <a:extLst>
                    <a:ext uri="{9D8B030D-6E8A-4147-A177-3AD203B41FA5}">
                      <a16:colId xmlns:a16="http://schemas.microsoft.com/office/drawing/2014/main" val="4009778422"/>
                    </a:ext>
                  </a:extLst>
                </a:gridCol>
                <a:gridCol w="942001">
                  <a:extLst>
                    <a:ext uri="{9D8B030D-6E8A-4147-A177-3AD203B41FA5}">
                      <a16:colId xmlns:a16="http://schemas.microsoft.com/office/drawing/2014/main" val="3098777282"/>
                    </a:ext>
                  </a:extLst>
                </a:gridCol>
                <a:gridCol w="835176">
                  <a:extLst>
                    <a:ext uri="{9D8B030D-6E8A-4147-A177-3AD203B41FA5}">
                      <a16:colId xmlns:a16="http://schemas.microsoft.com/office/drawing/2014/main" val="1531253105"/>
                    </a:ext>
                  </a:extLst>
                </a:gridCol>
                <a:gridCol w="971135">
                  <a:extLst>
                    <a:ext uri="{9D8B030D-6E8A-4147-A177-3AD203B41FA5}">
                      <a16:colId xmlns:a16="http://schemas.microsoft.com/office/drawing/2014/main" val="3127204106"/>
                    </a:ext>
                  </a:extLst>
                </a:gridCol>
                <a:gridCol w="1241577">
                  <a:extLst>
                    <a:ext uri="{9D8B030D-6E8A-4147-A177-3AD203B41FA5}">
                      <a16:colId xmlns:a16="http://schemas.microsoft.com/office/drawing/2014/main" val="2913152991"/>
                    </a:ext>
                  </a:extLst>
                </a:gridCol>
              </a:tblGrid>
              <a:tr h="450697">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Block</a:t>
                      </a:r>
                    </a:p>
                  </a:txBody>
                  <a:tcPr anchor="ctr">
                    <a:lnL w="12700" cmpd="sng">
                      <a:solidFill>
                        <a:srgbClr val="4472C4"/>
                      </a:solidFill>
                    </a:lnL>
                    <a:lnR w="12700" cap="flat" cmpd="sng" algn="ctr">
                      <a:solidFill>
                        <a:srgbClr val="4472C4"/>
                      </a:solidFill>
                      <a:prstDash val="solid"/>
                      <a:round/>
                      <a:headEnd type="none" w="med" len="med"/>
                      <a:tailEnd type="none" w="med" len="med"/>
                    </a:lnR>
                    <a:lnT w="12700" cmpd="sng">
                      <a:solidFill>
                        <a:srgbClr val="4472C4"/>
                      </a:solidFill>
                    </a:lnT>
                    <a:lnB w="25400" cmpd="sng">
                      <a:solidFill>
                        <a:srgbClr val="4472C4"/>
                      </a:solidFill>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Case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solidFill>
                        <a:srgbClr val="4472C4"/>
                      </a:solidFill>
                    </a:lnL>
                    <a:lnR w="12700" cmpd="sng">
                      <a:solidFill>
                        <a:srgbClr val="4472C4"/>
                      </a:solidFill>
                    </a:lnR>
                    <a:lnT w="12700" cmpd="sng">
                      <a:solidFill>
                        <a:srgbClr val="4472C4"/>
                      </a:solidFill>
                    </a:lnT>
                    <a:lnB w="254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6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Mode</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472C4"/>
                      </a:solidFill>
                      <a:prstDash val="solid"/>
                      <a:round/>
                      <a:headEnd type="none" w="med" len="med"/>
                      <a:tailEnd type="none" w="med" len="med"/>
                    </a:lnL>
                    <a:lnR w="12700" cmpd="sng">
                      <a:solidFill>
                        <a:srgbClr val="4472C4"/>
                      </a:solidFill>
                    </a:lnR>
                    <a:lnT w="12700" cmpd="sng">
                      <a:solidFill>
                        <a:srgbClr val="4472C4"/>
                      </a:solidFill>
                    </a:lnT>
                    <a:lnB w="254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6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Period</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472C4"/>
                      </a:solidFill>
                      <a:prstDash val="solid"/>
                      <a:round/>
                      <a:headEnd type="none" w="med" len="med"/>
                      <a:tailEnd type="none" w="med" len="med"/>
                    </a:lnL>
                    <a:lnR w="12700" cmpd="sng">
                      <a:solidFill>
                        <a:srgbClr val="4472C4"/>
                      </a:solidFill>
                    </a:lnR>
                    <a:lnT w="12700" cmpd="sng">
                      <a:solidFill>
                        <a:srgbClr val="4472C4"/>
                      </a:solidFill>
                    </a:lnT>
                    <a:lnB w="254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UX</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472C4"/>
                      </a:solidFill>
                      <a:prstDash val="solid"/>
                      <a:round/>
                      <a:headEnd type="none" w="med" len="med"/>
                      <a:tailEnd type="none" w="med" len="med"/>
                    </a:lnL>
                    <a:lnR w="12700" cmpd="sng">
                      <a:solidFill>
                        <a:srgbClr val="4472C4"/>
                      </a:solidFill>
                    </a:lnR>
                    <a:lnT w="12700" cmpd="sng">
                      <a:solidFill>
                        <a:srgbClr val="4472C4"/>
                      </a:solidFill>
                    </a:lnT>
                    <a:lnB w="254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UY</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472C4"/>
                      </a:solidFill>
                      <a:prstDash val="solid"/>
                      <a:round/>
                      <a:headEnd type="none" w="med" len="med"/>
                      <a:tailEnd type="none" w="med" len="med"/>
                    </a:lnL>
                    <a:lnR w="12700" cmpd="sng">
                      <a:solidFill>
                        <a:srgbClr val="4472C4"/>
                      </a:solidFill>
                    </a:lnR>
                    <a:lnT w="12700" cmpd="sng">
                      <a:solidFill>
                        <a:srgbClr val="4472C4"/>
                      </a:solidFill>
                    </a:lnT>
                    <a:lnB w="254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6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UZ</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solidFill>
                        <a:srgbClr val="4472C4"/>
                      </a:solidFill>
                    </a:lnL>
                    <a:lnR w="12700" cmpd="sng">
                      <a:solidFill>
                        <a:srgbClr val="4472C4"/>
                      </a:solidFill>
                    </a:lnR>
                    <a:lnT w="12700" cmpd="sng">
                      <a:solidFill>
                        <a:srgbClr val="4472C4"/>
                      </a:solidFill>
                    </a:lnT>
                    <a:lnB w="254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Sum UX</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solidFill>
                        <a:srgbClr val="4472C4"/>
                      </a:solidFill>
                    </a:lnL>
                    <a:lnR w="12700" cmpd="sng">
                      <a:solidFill>
                        <a:srgbClr val="4472C4"/>
                      </a:solidFill>
                    </a:lnR>
                    <a:lnT w="12700" cmpd="sng">
                      <a:solidFill>
                        <a:srgbClr val="4472C4"/>
                      </a:solidFill>
                    </a:lnT>
                    <a:lnB w="254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Sum UY</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solidFill>
                        <a:srgbClr val="4472C4"/>
                      </a:solidFill>
                    </a:lnL>
                    <a:lnR w="12700" cmpd="sng">
                      <a:solidFill>
                        <a:srgbClr val="4472C4"/>
                      </a:solidFill>
                    </a:lnR>
                    <a:lnT w="12700" cmpd="sng">
                      <a:solidFill>
                        <a:srgbClr val="4472C4"/>
                      </a:solidFill>
                    </a:lnT>
                    <a:lnB w="254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97324191"/>
                  </a:ext>
                </a:extLst>
              </a:tr>
              <a:tr h="457890">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rPr>
                        <a:t>Block (A)</a:t>
                      </a:r>
                    </a:p>
                  </a:txBody>
                  <a:tcPr anchor="ctr">
                    <a:lnL w="12700" cmpd="sng">
                      <a:solidFill>
                        <a:srgbClr val="4472C4"/>
                      </a:solidFill>
                    </a:lnL>
                    <a:lnR w="12700" cap="flat" cmpd="sng" algn="ctr">
                      <a:solidFill>
                        <a:srgbClr val="4472C4"/>
                      </a:solidFill>
                      <a:prstDash val="solid"/>
                      <a:round/>
                      <a:headEnd type="none" w="med" len="med"/>
                      <a:tailEnd type="none" w="med" len="med"/>
                    </a:lnR>
                    <a:lnT w="254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Modal</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mpd="sng">
                      <a:solidFill>
                        <a:srgbClr val="4472C4"/>
                      </a:solidFill>
                    </a:lnL>
                    <a:lnR w="12700" cmpd="sng">
                      <a:solidFill>
                        <a:srgbClr val="4472C4"/>
                      </a:solidFill>
                    </a:lnR>
                    <a:lnT w="25400" cmpd="sng">
                      <a:solidFill>
                        <a:srgbClr val="4472C4"/>
                      </a:solidFill>
                    </a:lnT>
                    <a:lnB w="127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472C4"/>
                      </a:solidFill>
                      <a:prstDash val="solid"/>
                      <a:round/>
                      <a:headEnd type="none" w="med" len="med"/>
                      <a:tailEnd type="none" w="med" len="med"/>
                    </a:lnL>
                    <a:lnR w="12700" cmpd="sng">
                      <a:solidFill>
                        <a:srgbClr val="4472C4"/>
                      </a:solidFill>
                    </a:lnR>
                    <a:lnT w="254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0.057</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472C4"/>
                      </a:solidFill>
                      <a:prstDash val="solid"/>
                      <a:round/>
                      <a:headEnd type="none" w="med" len="med"/>
                      <a:tailEnd type="none" w="med" len="med"/>
                    </a:lnL>
                    <a:lnR w="12700" cmpd="sng">
                      <a:solidFill>
                        <a:srgbClr val="4472C4"/>
                      </a:solidFill>
                    </a:lnR>
                    <a:lnT w="254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0.0088</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472C4"/>
                      </a:solidFill>
                      <a:prstDash val="solid"/>
                      <a:round/>
                      <a:headEnd type="none" w="med" len="med"/>
                      <a:tailEnd type="none" w="med" len="med"/>
                    </a:lnL>
                    <a:lnR w="12700" cmpd="sng">
                      <a:solidFill>
                        <a:srgbClr val="4472C4"/>
                      </a:solidFill>
                    </a:lnR>
                    <a:lnT w="254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0.0572</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472C4"/>
                      </a:solidFill>
                      <a:prstDash val="solid"/>
                      <a:round/>
                      <a:headEnd type="none" w="med" len="med"/>
                      <a:tailEnd type="none" w="med" len="med"/>
                    </a:lnL>
                    <a:lnR w="12700" cmpd="sng">
                      <a:solidFill>
                        <a:srgbClr val="4472C4"/>
                      </a:solidFill>
                    </a:lnR>
                    <a:lnT w="254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mpd="sng">
                      <a:solidFill>
                        <a:srgbClr val="4472C4"/>
                      </a:solidFill>
                    </a:lnL>
                    <a:lnR w="12700" cmpd="sng">
                      <a:solidFill>
                        <a:srgbClr val="4472C4"/>
                      </a:solidFill>
                    </a:lnR>
                    <a:lnT w="25400" cmpd="sng">
                      <a:solidFill>
                        <a:srgbClr val="4472C4"/>
                      </a:solidFill>
                    </a:lnT>
                    <a:lnB w="127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0.9484</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mpd="sng">
                      <a:solidFill>
                        <a:srgbClr val="4472C4"/>
                      </a:solidFill>
                    </a:lnL>
                    <a:lnR w="12700" cmpd="sng">
                      <a:solidFill>
                        <a:srgbClr val="4472C4"/>
                      </a:solidFill>
                    </a:lnR>
                    <a:lnT w="25400" cmpd="sng">
                      <a:solidFill>
                        <a:srgbClr val="4472C4"/>
                      </a:solidFill>
                    </a:lnT>
                    <a:lnB w="127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mpd="sng">
                      <a:solidFill>
                        <a:srgbClr val="4472C4"/>
                      </a:solidFill>
                    </a:lnL>
                    <a:lnR w="12700" cmpd="sng">
                      <a:solidFill>
                        <a:srgbClr val="4472C4"/>
                      </a:solidFill>
                    </a:lnR>
                    <a:lnT w="25400" cmpd="sng">
                      <a:solidFill>
                        <a:srgbClr val="4472C4"/>
                      </a:solidFill>
                    </a:lnT>
                    <a:lnB w="127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solidFill>
                      <a:srgbClr val="4472C4">
                        <a:alpha val="20000"/>
                      </a:srgbClr>
                    </a:solidFill>
                  </a:tcPr>
                </a:tc>
                <a:extLst>
                  <a:ext uri="{0D108BD9-81ED-4DB2-BD59-A6C34878D82A}">
                    <a16:rowId xmlns:a16="http://schemas.microsoft.com/office/drawing/2014/main" val="4149923182"/>
                  </a:ext>
                </a:extLst>
              </a:tr>
              <a:tr h="458043">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4472C4"/>
                          </a:solidFill>
                          <a:effectLst/>
                          <a:uLnTx/>
                          <a:uFillTx/>
                          <a:latin typeface="Times New Roman" panose="02020603050405020304" pitchFamily="18" charset="0"/>
                          <a:ea typeface="+mn-ea"/>
                          <a:cs typeface="Times New Roman" panose="02020603050405020304" pitchFamily="18" charset="0"/>
                        </a:rPr>
                        <a:t>Block (B)</a:t>
                      </a:r>
                    </a:p>
                  </a:txBody>
                  <a:tcPr anchor="ctr">
                    <a:lnL w="12700" cmpd="sng">
                      <a:solidFill>
                        <a:srgbClr val="4472C4"/>
                      </a:solidFill>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Modal</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0.055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0.0103</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0.0375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0.9577</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0.9368</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472C4"/>
                      </a:solidFill>
                      <a:prstDash val="solid"/>
                      <a:round/>
                      <a:headEnd type="none" w="med" len="med"/>
                      <a:tailEnd type="none" w="med" len="med"/>
                    </a:lnL>
                    <a:lnR w="12700" cmpd="sng">
                      <a:solidFill>
                        <a:srgbClr val="4472C4"/>
                      </a:solid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solidFill>
                      <a:srgbClr val="4472C4">
                        <a:alpha val="20000"/>
                      </a:srgbClr>
                    </a:solidFill>
                  </a:tcPr>
                </a:tc>
                <a:extLst>
                  <a:ext uri="{0D108BD9-81ED-4DB2-BD59-A6C34878D82A}">
                    <a16:rowId xmlns:a16="http://schemas.microsoft.com/office/drawing/2014/main" val="1617549247"/>
                  </a:ext>
                </a:extLst>
              </a:tr>
              <a:tr h="551622">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rPr>
                        <a:t>Block (C)</a:t>
                      </a:r>
                    </a:p>
                  </a:txBody>
                  <a:tcPr anchor="ctr">
                    <a:lnL w="12700" cmpd="sng">
                      <a:solidFill>
                        <a:srgbClr val="4472C4"/>
                      </a:solidFill>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Modal</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0.06</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0.0052</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0.0282</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0.9213</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p>
                      <a:pPr marL="0" marR="0" algn="ctr">
                        <a:lnSpc>
                          <a:spcPct val="107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0.9203</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472C4"/>
                      </a:solidFill>
                      <a:prstDash val="solid"/>
                      <a:round/>
                      <a:headEnd type="none" w="med" len="med"/>
                      <a:tailEnd type="none" w="med" len="med"/>
                    </a:lnL>
                    <a:lnR w="12700" cmpd="sng">
                      <a:solidFill>
                        <a:srgbClr val="4472C4"/>
                      </a:solidFill>
                    </a:lnR>
                    <a:lnT w="12700" cap="flat" cmpd="sng" algn="ctr">
                      <a:solidFill>
                        <a:srgbClr val="4472C4"/>
                      </a:solidFill>
                      <a:prstDash val="solid"/>
                      <a:round/>
                      <a:headEnd type="none" w="med" len="med"/>
                      <a:tailEnd type="none" w="med" len="med"/>
                    </a:lnT>
                    <a:lnB w="12700" cmpd="sng">
                      <a:solidFill>
                        <a:srgbClr val="4472C4"/>
                      </a:solidFill>
                    </a:lnB>
                    <a:lnTlToBr w="12700" cmpd="sng">
                      <a:noFill/>
                      <a:prstDash val="solid"/>
                    </a:lnTlToBr>
                    <a:lnBlToTr w="12700" cmpd="sng">
                      <a:noFill/>
                      <a:prstDash val="solid"/>
                    </a:lnBlToTr>
                    <a:solidFill>
                      <a:srgbClr val="4472C4">
                        <a:alpha val="20000"/>
                      </a:srgbClr>
                    </a:solidFill>
                  </a:tcPr>
                </a:tc>
                <a:extLst>
                  <a:ext uri="{0D108BD9-81ED-4DB2-BD59-A6C34878D82A}">
                    <a16:rowId xmlns:a16="http://schemas.microsoft.com/office/drawing/2014/main" val="261797763"/>
                  </a:ext>
                </a:extLst>
              </a:tr>
            </a:tbl>
          </a:graphicData>
        </a:graphic>
      </p:graphicFrame>
      <p:sp>
        <p:nvSpPr>
          <p:cNvPr id="6" name="Rectangle 5"/>
          <p:cNvSpPr/>
          <p:nvPr/>
        </p:nvSpPr>
        <p:spPr>
          <a:xfrm>
            <a:off x="755072" y="3262387"/>
            <a:ext cx="2754472" cy="498663"/>
          </a:xfrm>
          <a:prstGeom prst="rect">
            <a:avLst/>
          </a:prstGeom>
        </p:spPr>
        <p:txBody>
          <a:bodyPr wrap="none">
            <a:spAutoFit/>
          </a:bodyPr>
          <a:lstStyle/>
          <a:p>
            <a:pPr marL="342900" lvl="0" indent="-342900">
              <a:lnSpc>
                <a:spcPct val="150000"/>
              </a:lnSpc>
              <a:spcAft>
                <a:spcPts val="800"/>
              </a:spcAft>
              <a:buFont typeface="Wingdings" panose="05000000000000000000" pitchFamily="2" charset="2"/>
              <a:buChar char=""/>
            </a:pPr>
            <a:r>
              <a:rPr lang="en-US" sz="2000" b="1" dirty="0">
                <a:latin typeface="Times New Roman" panose="02020603050405020304" pitchFamily="18" charset="0"/>
                <a:ea typeface="Calibri" panose="020F0502020204030204" pitchFamily="34" charset="0"/>
                <a:cs typeface="Arial" panose="020B0604020202020204" pitchFamily="34" charset="0"/>
              </a:rPr>
              <a:t>Time period check</a:t>
            </a:r>
            <a:r>
              <a:rPr lang="en-US" sz="2000" b="1" dirty="0">
                <a:solidFill>
                  <a:srgbClr val="FFFFFF"/>
                </a:solidFill>
                <a:latin typeface="Times New Roman" panose="02020603050405020304" pitchFamily="18" charset="0"/>
                <a:ea typeface="Calibri" panose="020F0502020204030204" pitchFamily="34" charset="0"/>
                <a:cs typeface="Arial" panose="020B0604020202020204" pitchFamily="34" charset="0"/>
              </a:rPr>
              <a:t>”</a:t>
            </a:r>
            <a:r>
              <a:rPr lang="en-US" sz="2000" b="1" dirty="0">
                <a:latin typeface="Times New Roman" panose="02020603050405020304" pitchFamily="18" charset="0"/>
                <a:ea typeface="Calibri" panose="020F0502020204030204" pitchFamily="34" charset="0"/>
                <a:cs typeface="Arial" panose="020B0604020202020204" pitchFamily="34" charset="0"/>
              </a:rPr>
              <a:t> </a:t>
            </a:r>
          </a:p>
        </p:txBody>
      </p:sp>
      <p:sp>
        <p:nvSpPr>
          <p:cNvPr id="7" name="Rectangle 6"/>
          <p:cNvSpPr/>
          <p:nvPr/>
        </p:nvSpPr>
        <p:spPr>
          <a:xfrm>
            <a:off x="1678793" y="3670014"/>
            <a:ext cx="11094351" cy="2790508"/>
          </a:xfrm>
          <a:prstGeom prst="rect">
            <a:avLst/>
          </a:prstGeom>
        </p:spPr>
        <p:txBody>
          <a:bodyPr wrap="square">
            <a:spAutoFit/>
          </a:bodyPr>
          <a:lstStyle/>
          <a:p>
            <a:pPr algn="just">
              <a:lnSpc>
                <a:spcPct val="150000"/>
              </a:lnSpc>
            </a:pPr>
            <a:r>
              <a:rPr lang="en-US" b="1" dirty="0">
                <a:solidFill>
                  <a:srgbClr val="C00000"/>
                </a:solidFill>
                <a:latin typeface="Times New Roman" panose="02020603050405020304" pitchFamily="18" charset="0"/>
                <a:cs typeface="Times New Roman" panose="02020603050405020304" pitchFamily="18" charset="0"/>
              </a:rPr>
              <a:t>Block (A) </a:t>
            </a:r>
          </a:p>
          <a:p>
            <a:pPr>
              <a:lnSpc>
                <a:spcPct val="150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T from ETABS &lt; 40 % from method "A" , </a:t>
            </a:r>
            <a:r>
              <a:rPr lang="en-US" dirty="0">
                <a:solidFill>
                  <a:srgbClr val="FFFFFF"/>
                </a:solidFill>
                <a:latin typeface="Times New Roman" panose="02020603050405020304" pitchFamily="18" charset="0"/>
                <a:ea typeface="Calibri" panose="020F0502020204030204" pitchFamily="34" charset="0"/>
                <a:cs typeface="Arial" panose="020B0604020202020204" pitchFamily="34" charset="0"/>
              </a:rPr>
              <a:t>“</a:t>
            </a:r>
            <a:r>
              <a:rPr lang="en-US" dirty="0">
                <a:latin typeface="Times New Roman" panose="02020603050405020304" pitchFamily="18" charset="0"/>
                <a:ea typeface="Calibri" panose="020F0502020204030204" pitchFamily="34" charset="0"/>
                <a:cs typeface="Arial" panose="020B0604020202020204" pitchFamily="34" charset="0"/>
              </a:rPr>
              <a:t>0.711 &lt; 1.4*0.513 = 0.718.</a:t>
            </a:r>
            <a:r>
              <a:rPr lang="en-US" dirty="0">
                <a:solidFill>
                  <a:srgbClr val="FFFFFF"/>
                </a:solidFill>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So that check is OK.</a:t>
            </a:r>
            <a:r>
              <a:rPr lang="en-US" dirty="0">
                <a:solidFill>
                  <a:srgbClr val="FFFFFF"/>
                </a:solidFill>
                <a:latin typeface="Times New Roman" panose="02020603050405020304" pitchFamily="18" charset="0"/>
                <a:ea typeface="Calibri" panose="020F0502020204030204" pitchFamily="34" charset="0"/>
                <a:cs typeface="Arial" panose="020B0604020202020204" pitchFamily="34" charset="0"/>
              </a:rPr>
              <a:t>” </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pPr>
            <a:r>
              <a:rPr lang="en-US" b="1" dirty="0">
                <a:solidFill>
                  <a:srgbClr val="4472C4"/>
                </a:solidFill>
                <a:latin typeface="Times New Roman" panose="02020603050405020304" pitchFamily="18" charset="0"/>
                <a:cs typeface="Times New Roman" panose="02020603050405020304" pitchFamily="18" charset="0"/>
              </a:rPr>
              <a:t>Block (B)</a:t>
            </a:r>
          </a:p>
          <a:p>
            <a:pPr>
              <a:lnSpc>
                <a:spcPct val="150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T from ETABS &lt; 40 % from method "A" , 0.709 &lt; 1.4*0.513 = 0.718.</a:t>
            </a:r>
            <a:r>
              <a:rPr lang="en-US" dirty="0">
                <a:solidFill>
                  <a:srgbClr val="FFFFFF"/>
                </a:solidFill>
                <a:latin typeface="Times New Roman" panose="02020603050405020304" pitchFamily="18" charset="0"/>
                <a:ea typeface="Calibri" panose="020F0502020204030204" pitchFamily="34" charset="0"/>
                <a:cs typeface="Arial" panose="020B0604020202020204" pitchFamily="34" charset="0"/>
              </a:rPr>
              <a:t>”</a:t>
            </a:r>
            <a:r>
              <a:rPr lang="en-US" dirty="0">
                <a:latin typeface="Times New Roman" panose="02020603050405020304" pitchFamily="18" charset="0"/>
                <a:ea typeface="Calibri" panose="020F0502020204030204" pitchFamily="34" charset="0"/>
                <a:cs typeface="Arial" panose="020B0604020202020204" pitchFamily="34" charset="0"/>
              </a:rPr>
              <a:t>So that check is OK.</a:t>
            </a:r>
            <a:r>
              <a:rPr lang="en-US" dirty="0">
                <a:solidFill>
                  <a:srgbClr val="FFFFFF"/>
                </a:solidFill>
                <a:latin typeface="Times New Roman" panose="02020603050405020304" pitchFamily="18" charset="0"/>
                <a:ea typeface="Calibri" panose="020F0502020204030204" pitchFamily="34" charset="0"/>
                <a:cs typeface="Arial" panose="020B0604020202020204" pitchFamily="34" charset="0"/>
              </a:rPr>
              <a:t>” </a:t>
            </a:r>
            <a:endParaRPr lang="en-US"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pPr>
            <a:r>
              <a:rPr lang="en-US" b="1" dirty="0">
                <a:solidFill>
                  <a:srgbClr val="C00000"/>
                </a:solidFill>
                <a:latin typeface="Times New Roman" panose="02020603050405020304" pitchFamily="18" charset="0"/>
                <a:cs typeface="Times New Roman" panose="02020603050405020304" pitchFamily="18" charset="0"/>
              </a:rPr>
              <a:t>Block (C)</a:t>
            </a:r>
            <a:endParaRPr lang="en-US" dirty="0">
              <a:latin typeface="Arial" panose="020B0604020202020204" pitchFamily="34" charset="0"/>
            </a:endParaRPr>
          </a:p>
          <a:p>
            <a:pPr>
              <a:lnSpc>
                <a:spcPct val="150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T from ETABS &lt; 40 % from method "A"</a:t>
            </a:r>
            <a:r>
              <a:rPr lang="en-US" dirty="0">
                <a:solidFill>
                  <a:srgbClr val="FFFFFF"/>
                </a:solidFill>
                <a:latin typeface="Times New Roman" panose="02020603050405020304" pitchFamily="18" charset="0"/>
                <a:ea typeface="Calibri" panose="020F0502020204030204" pitchFamily="34" charset="0"/>
                <a:cs typeface="Arial" panose="020B0604020202020204" pitchFamily="34" charset="0"/>
              </a:rPr>
              <a:t>”</a:t>
            </a:r>
            <a:r>
              <a:rPr lang="en-US" dirty="0">
                <a:latin typeface="Times New Roman" panose="02020603050405020304" pitchFamily="18" charset="0"/>
                <a:ea typeface="Calibri" panose="020F0502020204030204" pitchFamily="34" charset="0"/>
                <a:cs typeface="Arial" panose="020B0604020202020204" pitchFamily="34" charset="0"/>
              </a:rPr>
              <a:t>, 0.704 &lt; 1.4*0.513 = 0.718.</a:t>
            </a:r>
            <a:r>
              <a:rPr lang="en-US" dirty="0">
                <a:solidFill>
                  <a:srgbClr val="FFFFFF"/>
                </a:solidFill>
                <a:latin typeface="Times New Roman" panose="02020603050405020304" pitchFamily="18" charset="0"/>
                <a:ea typeface="Calibri" panose="020F0502020204030204" pitchFamily="34" charset="0"/>
                <a:cs typeface="Arial" panose="020B0604020202020204" pitchFamily="34" charset="0"/>
              </a:rPr>
              <a:t>”</a:t>
            </a:r>
            <a:r>
              <a:rPr lang="en-US" dirty="0">
                <a:latin typeface="Times New Roman" panose="02020603050405020304" pitchFamily="18" charset="0"/>
                <a:ea typeface="Calibri" panose="020F0502020204030204" pitchFamily="34" charset="0"/>
                <a:cs typeface="Arial" panose="020B0604020202020204" pitchFamily="34" charset="0"/>
              </a:rPr>
              <a:t>So that check is OK</a:t>
            </a:r>
            <a:endParaRPr lang="en-US" dirty="0"/>
          </a:p>
        </p:txBody>
      </p:sp>
      <p:sp>
        <p:nvSpPr>
          <p:cNvPr id="8" name="Rounded Rectangle 7"/>
          <p:cNvSpPr/>
          <p:nvPr/>
        </p:nvSpPr>
        <p:spPr>
          <a:xfrm>
            <a:off x="11434987" y="6031359"/>
            <a:ext cx="567166" cy="429491"/>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49</a:t>
            </a:r>
          </a:p>
        </p:txBody>
      </p:sp>
    </p:spTree>
    <p:extLst>
      <p:ext uri="{BB962C8B-B14F-4D97-AF65-F5344CB8AC3E}">
        <p14:creationId xmlns:p14="http://schemas.microsoft.com/office/powerpoint/2010/main" val="2157316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ounded Rectangle 3"/>
          <p:cNvSpPr/>
          <p:nvPr/>
        </p:nvSpPr>
        <p:spPr>
          <a:xfrm>
            <a:off x="10894423" y="6322422"/>
            <a:ext cx="378822" cy="313508"/>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5</a:t>
            </a:r>
          </a:p>
        </p:txBody>
      </p:sp>
    </p:spTree>
    <p:extLst>
      <p:ext uri="{BB962C8B-B14F-4D97-AF65-F5344CB8AC3E}">
        <p14:creationId xmlns:p14="http://schemas.microsoft.com/office/powerpoint/2010/main" val="2391998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532" y="-74205"/>
            <a:ext cx="2392193" cy="504625"/>
          </a:xfrm>
          <a:prstGeom prst="rect">
            <a:avLst/>
          </a:prstGeom>
        </p:spPr>
        <p:txBody>
          <a:bodyPr wrap="none">
            <a:spAutoFit/>
          </a:bodyPr>
          <a:lstStyle/>
          <a:p>
            <a:pPr marL="342900" lvl="0" indent="-342900" algn="just">
              <a:lnSpc>
                <a:spcPct val="150000"/>
              </a:lnSpc>
              <a:spcAft>
                <a:spcPts val="800"/>
              </a:spcAft>
              <a:buFont typeface="Wingdings" panose="05000000000000000000" pitchFamily="2" charset="2"/>
              <a:buChar char=""/>
            </a:pPr>
            <a:r>
              <a:rPr lang="en-US" sz="2000" b="1" dirty="0">
                <a:latin typeface="Times New Roman" panose="02020603050405020304" pitchFamily="18" charset="0"/>
                <a:ea typeface="Calibri" panose="020F0502020204030204" pitchFamily="34" charset="0"/>
                <a:cs typeface="Arial" panose="020B0604020202020204" pitchFamily="34" charset="0"/>
              </a:rPr>
              <a:t>Base shear check</a:t>
            </a:r>
            <a:endParaRPr lang="en-US" sz="2000" dirty="0">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4" name="Content Placeholder 4">
            <a:extLst>
              <a:ext uri="{FF2B5EF4-FFF2-40B4-BE49-F238E27FC236}">
                <a16:creationId xmlns:a16="http://schemas.microsoft.com/office/drawing/2014/main" id="{968770AB-5B62-4660-9F4E-C64AF9C90AAC}"/>
              </a:ext>
            </a:extLst>
          </p:cNvPr>
          <p:cNvGraphicFramePr>
            <a:graphicFrameLocks/>
          </p:cNvGraphicFramePr>
          <p:nvPr>
            <p:extLst>
              <p:ext uri="{D42A27DB-BD31-4B8C-83A1-F6EECF244321}">
                <p14:modId xmlns:p14="http://schemas.microsoft.com/office/powerpoint/2010/main" val="3023149344"/>
              </p:ext>
            </p:extLst>
          </p:nvPr>
        </p:nvGraphicFramePr>
        <p:xfrm>
          <a:off x="717489" y="366338"/>
          <a:ext cx="8966839" cy="1882543"/>
        </p:xfrm>
        <a:graphic>
          <a:graphicData uri="http://schemas.openxmlformats.org/drawingml/2006/table">
            <a:tbl>
              <a:tblPr firstRow="1" firstCol="1" bandRow="1"/>
              <a:tblGrid>
                <a:gridCol w="1277432">
                  <a:extLst>
                    <a:ext uri="{9D8B030D-6E8A-4147-A177-3AD203B41FA5}">
                      <a16:colId xmlns:a16="http://schemas.microsoft.com/office/drawing/2014/main" val="2332252278"/>
                    </a:ext>
                  </a:extLst>
                </a:gridCol>
                <a:gridCol w="905366">
                  <a:extLst>
                    <a:ext uri="{9D8B030D-6E8A-4147-A177-3AD203B41FA5}">
                      <a16:colId xmlns:a16="http://schemas.microsoft.com/office/drawing/2014/main" val="2562013430"/>
                    </a:ext>
                  </a:extLst>
                </a:gridCol>
                <a:gridCol w="1041791">
                  <a:extLst>
                    <a:ext uri="{9D8B030D-6E8A-4147-A177-3AD203B41FA5}">
                      <a16:colId xmlns:a16="http://schemas.microsoft.com/office/drawing/2014/main" val="1116093225"/>
                    </a:ext>
                  </a:extLst>
                </a:gridCol>
                <a:gridCol w="1227825">
                  <a:extLst>
                    <a:ext uri="{9D8B030D-6E8A-4147-A177-3AD203B41FA5}">
                      <a16:colId xmlns:a16="http://schemas.microsoft.com/office/drawing/2014/main" val="2978306944"/>
                    </a:ext>
                  </a:extLst>
                </a:gridCol>
                <a:gridCol w="1314641">
                  <a:extLst>
                    <a:ext uri="{9D8B030D-6E8A-4147-A177-3AD203B41FA5}">
                      <a16:colId xmlns:a16="http://schemas.microsoft.com/office/drawing/2014/main" val="3269362650"/>
                    </a:ext>
                  </a:extLst>
                </a:gridCol>
                <a:gridCol w="1661903">
                  <a:extLst>
                    <a:ext uri="{9D8B030D-6E8A-4147-A177-3AD203B41FA5}">
                      <a16:colId xmlns:a16="http://schemas.microsoft.com/office/drawing/2014/main" val="3184158846"/>
                    </a:ext>
                  </a:extLst>
                </a:gridCol>
                <a:gridCol w="1537881">
                  <a:extLst>
                    <a:ext uri="{9D8B030D-6E8A-4147-A177-3AD203B41FA5}">
                      <a16:colId xmlns:a16="http://schemas.microsoft.com/office/drawing/2014/main" val="3924890856"/>
                    </a:ext>
                  </a:extLst>
                </a:gridCol>
              </a:tblGrid>
              <a:tr h="395205">
                <a:tc>
                  <a:txBody>
                    <a:bodyPr/>
                    <a:lstStyle/>
                    <a:p>
                      <a:pPr marL="0" marR="0" algn="ctr">
                        <a:lnSpc>
                          <a:spcPct val="107000"/>
                        </a:lnSpc>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Block</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Axis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T-Limit</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T-Used</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V-Manual</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V-ETABS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19738168"/>
                  </a:ext>
                </a:extLst>
              </a:tr>
              <a:tr h="24506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rPr>
                        <a:t>Block (A)</a:t>
                      </a:r>
                    </a:p>
                    <a:p>
                      <a:pPr marL="0" marR="0" algn="ctr">
                        <a:lnSpc>
                          <a:spcPct val="107000"/>
                        </a:lnSpc>
                        <a:spcBef>
                          <a:spcPts val="0"/>
                        </a:spcBef>
                        <a:spcAft>
                          <a:spcPts val="0"/>
                        </a:spcAft>
                      </a:pP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X</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0.711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0.711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0.711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3859.83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3860.25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4323940"/>
                  </a:ext>
                </a:extLst>
              </a:tr>
              <a:tr h="245067">
                <a:tc vMerge="1">
                  <a:txBody>
                    <a:bodyPr/>
                    <a:lstStyle/>
                    <a:p>
                      <a:pPr marL="0" marR="0" algn="ctr">
                        <a:lnSpc>
                          <a:spcPct val="107000"/>
                        </a:lnSpc>
                        <a:spcBef>
                          <a:spcPts val="0"/>
                        </a:spcBef>
                        <a:spcAft>
                          <a:spcPts val="0"/>
                        </a:spcAft>
                      </a:pP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Y</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0.577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0.711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0.577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4756.22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4756.46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7579905"/>
                  </a:ext>
                </a:extLst>
              </a:tr>
              <a:tr h="24506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rPr>
                        <a:t>Block (B)</a:t>
                      </a:r>
                    </a:p>
                    <a:p>
                      <a:pPr marL="0" marR="0" algn="ctr">
                        <a:lnSpc>
                          <a:spcPct val="107000"/>
                        </a:lnSpc>
                        <a:spcBef>
                          <a:spcPts val="0"/>
                        </a:spcBef>
                        <a:spcAft>
                          <a:spcPts val="0"/>
                        </a:spcAft>
                      </a:pP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X</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0.709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0.709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0.709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4669.10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4669.54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716007"/>
                  </a:ext>
                </a:extLst>
              </a:tr>
              <a:tr h="245067">
                <a:tc vMerge="1">
                  <a:txBody>
                    <a:bodyPr/>
                    <a:lstStyle/>
                    <a:p>
                      <a:pPr marL="0" marR="0" algn="ctr">
                        <a:lnSpc>
                          <a:spcPct val="107000"/>
                        </a:lnSpc>
                        <a:spcBef>
                          <a:spcPts val="0"/>
                        </a:spcBef>
                        <a:spcAft>
                          <a:spcPts val="0"/>
                        </a:spcAft>
                      </a:pP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Y</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0.545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0.709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0.545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5793.18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5793.61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19535632"/>
                  </a:ext>
                </a:extLst>
              </a:tr>
              <a:tr h="24506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rPr>
                        <a:t>Block (C)</a:t>
                      </a:r>
                    </a:p>
                    <a:p>
                      <a:pPr marL="0" marR="0" algn="ctr">
                        <a:lnSpc>
                          <a:spcPct val="107000"/>
                        </a:lnSpc>
                        <a:spcBef>
                          <a:spcPts val="0"/>
                        </a:spcBef>
                        <a:spcAft>
                          <a:spcPts val="0"/>
                        </a:spcAft>
                      </a:pP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0.704</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0.704</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0.704</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11204.75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11207.96</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18129704"/>
                  </a:ext>
                </a:extLst>
              </a:tr>
              <a:tr h="245067">
                <a:tc vMerge="1">
                  <a:txBody>
                    <a:bodyPr/>
                    <a:lstStyle/>
                    <a:p>
                      <a:pPr marL="0" marR="0" algn="ctr">
                        <a:lnSpc>
                          <a:spcPct val="107000"/>
                        </a:lnSpc>
                        <a:spcBef>
                          <a:spcPts val="0"/>
                        </a:spcBef>
                        <a:spcAft>
                          <a:spcPts val="0"/>
                        </a:spcAft>
                      </a:pP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0.48</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0.704</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0.48</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13804.26</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13807.64</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9130767"/>
                  </a:ext>
                </a:extLst>
              </a:tr>
            </a:tbl>
          </a:graphicData>
        </a:graphic>
      </p:graphicFrame>
      <p:sp>
        <p:nvSpPr>
          <p:cNvPr id="5" name="Rectangle 4"/>
          <p:cNvSpPr/>
          <p:nvPr/>
        </p:nvSpPr>
        <p:spPr>
          <a:xfrm>
            <a:off x="717489" y="2327075"/>
            <a:ext cx="9720859" cy="400110"/>
          </a:xfrm>
          <a:prstGeom prst="rect">
            <a:avLst/>
          </a:prstGeom>
        </p:spPr>
        <p:txBody>
          <a:bodyPr wrap="square">
            <a:spAutoFit/>
          </a:bodyPr>
          <a:lstStyle/>
          <a:p>
            <a:pPr marL="342900" indent="-342900">
              <a:buFont typeface="Arial" panose="020B0604020202020204" pitchFamily="34" charset="0"/>
              <a:buChar char="•"/>
            </a:pPr>
            <a:r>
              <a:rPr lang="en-US" sz="2000" dirty="0">
                <a:solidFill>
                  <a:srgbClr val="C00000"/>
                </a:solidFill>
                <a:latin typeface="Times New Roman" panose="02020603050405020304" pitchFamily="18" charset="0"/>
                <a:ea typeface="Calibri" panose="020F0502020204030204" pitchFamily="34" charset="0"/>
              </a:rPr>
              <a:t>Vx and Vy from ETABS greater than V manual calculated, so check its ok  </a:t>
            </a:r>
            <a:endParaRPr lang="en-US" sz="2000" dirty="0">
              <a:solidFill>
                <a:srgbClr val="C00000"/>
              </a:solidFill>
            </a:endParaRPr>
          </a:p>
        </p:txBody>
      </p:sp>
      <p:sp>
        <p:nvSpPr>
          <p:cNvPr id="6" name="Rectangle 5"/>
          <p:cNvSpPr/>
          <p:nvPr/>
        </p:nvSpPr>
        <p:spPr>
          <a:xfrm>
            <a:off x="0" y="2473269"/>
            <a:ext cx="1640193" cy="507831"/>
          </a:xfrm>
          <a:prstGeom prst="rect">
            <a:avLst/>
          </a:prstGeom>
        </p:spPr>
        <p:txBody>
          <a:bodyPr wrap="none">
            <a:spAutoFit/>
          </a:bodyPr>
          <a:lstStyle/>
          <a:p>
            <a:pPr marL="342900" lvl="0" indent="-342900">
              <a:lnSpc>
                <a:spcPct val="150000"/>
              </a:lnSpc>
              <a:spcAft>
                <a:spcPts val="800"/>
              </a:spcAft>
              <a:buFont typeface="Wingdings" panose="05000000000000000000" pitchFamily="2" charset="2"/>
              <a:buChar char=""/>
              <a:defRPr/>
            </a:pPr>
            <a:r>
              <a:rPr lang="en-US" b="1" dirty="0">
                <a:solidFill>
                  <a:prstClr val="black"/>
                </a:solidFill>
                <a:latin typeface="Times New Roman" panose="02020603050405020304" pitchFamily="18" charset="0"/>
                <a:ea typeface="Calibri" panose="020F0502020204030204" pitchFamily="34" charset="0"/>
                <a:cs typeface="Arial" panose="020B0604020202020204" pitchFamily="34" charset="0"/>
              </a:rPr>
              <a:t>Drift check</a:t>
            </a:r>
            <a:endParaRPr lang="en-US"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8" name="Table 7">
            <a:extLst>
              <a:ext uri="{FF2B5EF4-FFF2-40B4-BE49-F238E27FC236}">
                <a16:creationId xmlns:a16="http://schemas.microsoft.com/office/drawing/2014/main" id="{AF490195-FC77-4626-A0C8-39D4A1F9279E}"/>
              </a:ext>
            </a:extLst>
          </p:cNvPr>
          <p:cNvGraphicFramePr>
            <a:graphicFrameLocks noGrp="1"/>
          </p:cNvGraphicFramePr>
          <p:nvPr>
            <p:extLst>
              <p:ext uri="{D42A27DB-BD31-4B8C-83A1-F6EECF244321}">
                <p14:modId xmlns:p14="http://schemas.microsoft.com/office/powerpoint/2010/main" val="3982867268"/>
              </p:ext>
            </p:extLst>
          </p:nvPr>
        </p:nvGraphicFramePr>
        <p:xfrm>
          <a:off x="717489" y="2936010"/>
          <a:ext cx="8966839" cy="3160721"/>
        </p:xfrm>
        <a:graphic>
          <a:graphicData uri="http://schemas.openxmlformats.org/drawingml/2006/table">
            <a:tbl>
              <a:tblPr firstRow="1" firstCol="1" bandRow="1"/>
              <a:tblGrid>
                <a:gridCol w="941879">
                  <a:extLst>
                    <a:ext uri="{9D8B030D-6E8A-4147-A177-3AD203B41FA5}">
                      <a16:colId xmlns:a16="http://schemas.microsoft.com/office/drawing/2014/main" val="2030878098"/>
                    </a:ext>
                  </a:extLst>
                </a:gridCol>
                <a:gridCol w="931946">
                  <a:extLst>
                    <a:ext uri="{9D8B030D-6E8A-4147-A177-3AD203B41FA5}">
                      <a16:colId xmlns:a16="http://schemas.microsoft.com/office/drawing/2014/main" val="3194337327"/>
                    </a:ext>
                  </a:extLst>
                </a:gridCol>
                <a:gridCol w="1122180">
                  <a:extLst>
                    <a:ext uri="{9D8B030D-6E8A-4147-A177-3AD203B41FA5}">
                      <a16:colId xmlns:a16="http://schemas.microsoft.com/office/drawing/2014/main" val="1608958269"/>
                    </a:ext>
                  </a:extLst>
                </a:gridCol>
                <a:gridCol w="1005725">
                  <a:extLst>
                    <a:ext uri="{9D8B030D-6E8A-4147-A177-3AD203B41FA5}">
                      <a16:colId xmlns:a16="http://schemas.microsoft.com/office/drawing/2014/main" val="1614932378"/>
                    </a:ext>
                  </a:extLst>
                </a:gridCol>
                <a:gridCol w="1143353">
                  <a:extLst>
                    <a:ext uri="{9D8B030D-6E8A-4147-A177-3AD203B41FA5}">
                      <a16:colId xmlns:a16="http://schemas.microsoft.com/office/drawing/2014/main" val="1284252492"/>
                    </a:ext>
                  </a:extLst>
                </a:gridCol>
                <a:gridCol w="1132764">
                  <a:extLst>
                    <a:ext uri="{9D8B030D-6E8A-4147-A177-3AD203B41FA5}">
                      <a16:colId xmlns:a16="http://schemas.microsoft.com/office/drawing/2014/main" val="2898636274"/>
                    </a:ext>
                  </a:extLst>
                </a:gridCol>
                <a:gridCol w="1101005">
                  <a:extLst>
                    <a:ext uri="{9D8B030D-6E8A-4147-A177-3AD203B41FA5}">
                      <a16:colId xmlns:a16="http://schemas.microsoft.com/office/drawing/2014/main" val="177950513"/>
                    </a:ext>
                  </a:extLst>
                </a:gridCol>
                <a:gridCol w="1587987">
                  <a:extLst>
                    <a:ext uri="{9D8B030D-6E8A-4147-A177-3AD203B41FA5}">
                      <a16:colId xmlns:a16="http://schemas.microsoft.com/office/drawing/2014/main" val="2917638475"/>
                    </a:ext>
                  </a:extLst>
                </a:gridCol>
              </a:tblGrid>
              <a:tr h="461088">
                <a:tc>
                  <a:txBody>
                    <a:bodyPr/>
                    <a:lstStyle/>
                    <a:p>
                      <a:pPr marL="0" marR="0" algn="ctr">
                        <a:lnSpc>
                          <a:spcPct val="150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rPr>
                        <a:t>Block (A)</a:t>
                      </a:r>
                    </a:p>
                    <a:p>
                      <a:pPr marL="0" marR="0" algn="ctr">
                        <a:lnSpc>
                          <a:spcPct val="150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50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rPr>
                        <a:t>Block (B)</a:t>
                      </a:r>
                    </a:p>
                    <a:p>
                      <a:pPr marL="0" marR="0" algn="ctr">
                        <a:lnSpc>
                          <a:spcPct val="150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50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rPr>
                        <a:t>Block (C)</a:t>
                      </a:r>
                    </a:p>
                    <a:p>
                      <a:pPr marL="0" marR="0" algn="ctr">
                        <a:lnSpc>
                          <a:spcPct val="150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50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8280881"/>
                  </a:ext>
                </a:extLst>
              </a:tr>
              <a:tr h="595868">
                <a:tc>
                  <a:txBody>
                    <a:bodyPr/>
                    <a:lstStyle/>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Story</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Delta-X</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(∆m)</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Delta-Y</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(∆m)</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Delta-X</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(∆m)</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Delta-Y</a:t>
                      </a:r>
                      <a:endParaRPr lang="en-US" sz="140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(∆m)</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Delta-X</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(∆m)</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Delta-Y</a:t>
                      </a:r>
                      <a:endParaRPr lang="en-US" sz="140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(∆m)</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Delta Limitation (∆story)</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6679127"/>
                  </a:ext>
                </a:extLst>
              </a:tr>
              <a:tr h="297934">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0</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1232965"/>
                  </a:ext>
                </a:extLst>
              </a:tr>
              <a:tr h="297934">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B2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5.39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4.23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3.60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2.75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2.96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2.43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80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79152"/>
                  </a:ext>
                </a:extLst>
              </a:tr>
              <a:tr h="297934">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B1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9.24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9.62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7.72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5.53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2.73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5.47</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80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8381646"/>
                  </a:ext>
                </a:extLst>
              </a:tr>
              <a:tr h="297934">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GF</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18.09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20.40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15.94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13.59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18.13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11.94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80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9260968"/>
                  </a:ext>
                </a:extLst>
              </a:tr>
              <a:tr h="297934">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F1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18.09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19.25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19.48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16.21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22.10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13.48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80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7079200"/>
                  </a:ext>
                </a:extLst>
              </a:tr>
              <a:tr h="297934">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F2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15.78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18.09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21.25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16.17</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19.17</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14.168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80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770879"/>
                  </a:ext>
                </a:extLst>
              </a:tr>
              <a:tr h="297934">
                <a:tc>
                  <a:txBody>
                    <a:bodyPr/>
                    <a:lstStyle/>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F3</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11.55</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16.17</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1.04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1.19</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14.90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13.78</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80</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47469642"/>
                  </a:ext>
                </a:extLst>
              </a:tr>
            </a:tbl>
          </a:graphicData>
        </a:graphic>
      </p:graphicFrame>
      <p:sp>
        <p:nvSpPr>
          <p:cNvPr id="9" name="Rectangle 8"/>
          <p:cNvSpPr/>
          <p:nvPr/>
        </p:nvSpPr>
        <p:spPr>
          <a:xfrm>
            <a:off x="717489" y="6320440"/>
            <a:ext cx="6779676" cy="400110"/>
          </a:xfrm>
          <a:prstGeom prst="rect">
            <a:avLst/>
          </a:prstGeom>
        </p:spPr>
        <p:txBody>
          <a:bodyPr wrap="none">
            <a:spAutoFit/>
          </a:bodyPr>
          <a:lstStyle/>
          <a:p>
            <a:pPr marL="342900" lvl="0" indent="-342900">
              <a:buFont typeface="Arial" panose="020B0604020202020204" pitchFamily="34" charset="0"/>
              <a:buChar char="•"/>
              <a:defRPr/>
            </a:pPr>
            <a:r>
              <a:rPr lang="en-US" sz="2000" dirty="0">
                <a:solidFill>
                  <a:srgbClr val="C00000"/>
                </a:solidFill>
                <a:latin typeface="Times New Roman" panose="02020603050405020304" pitchFamily="18" charset="0"/>
                <a:ea typeface="Calibri" panose="020F0502020204030204" pitchFamily="34" charset="0"/>
              </a:rPr>
              <a:t>All ∆m in X, Y direction less than (∆story), so check is OK</a:t>
            </a:r>
            <a:endParaRPr lang="en-US" sz="2000" dirty="0">
              <a:solidFill>
                <a:srgbClr val="C00000"/>
              </a:solidFill>
              <a:latin typeface="Trebuchet MS" panose="020B0603020202020204"/>
            </a:endParaRPr>
          </a:p>
        </p:txBody>
      </p:sp>
      <p:pic>
        <p:nvPicPr>
          <p:cNvPr id="10" name="Picture 9"/>
          <p:cNvPicPr>
            <a:picLocks noChangeAspect="1"/>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594" t="16908" r="1432" b="-16908"/>
          <a:stretch/>
        </p:blipFill>
        <p:spPr>
          <a:xfrm rot="5400000">
            <a:off x="7239002" y="2001984"/>
            <a:ext cx="6954976" cy="2951019"/>
          </a:xfrm>
          <a:prstGeom prst="rect">
            <a:avLst/>
          </a:prstGeom>
        </p:spPr>
      </p:pic>
      <p:sp>
        <p:nvSpPr>
          <p:cNvPr id="11" name="Rounded Rectangle 10"/>
          <p:cNvSpPr/>
          <p:nvPr/>
        </p:nvSpPr>
        <p:spPr>
          <a:xfrm>
            <a:off x="11428144" y="6291059"/>
            <a:ext cx="567166" cy="429491"/>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50</a:t>
            </a:r>
          </a:p>
        </p:txBody>
      </p:sp>
    </p:spTree>
    <p:extLst>
      <p:ext uri="{BB962C8B-B14F-4D97-AF65-F5344CB8AC3E}">
        <p14:creationId xmlns:p14="http://schemas.microsoft.com/office/powerpoint/2010/main" val="332623232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0682" y="113206"/>
            <a:ext cx="6230118" cy="400110"/>
          </a:xfrm>
          <a:prstGeom prst="rect">
            <a:avLst/>
          </a:prstGeom>
        </p:spPr>
        <p:txBody>
          <a:bodyPr wrap="square">
            <a:spAutoFit/>
          </a:bodyPr>
          <a:lstStyle/>
          <a:p>
            <a:r>
              <a:rPr lang="en-US" sz="2000" b="1" dirty="0">
                <a:solidFill>
                  <a:schemeClr val="accent1">
                    <a:lumMod val="50000"/>
                  </a:schemeClr>
                </a:solidFill>
                <a:latin typeface="Times New Roman" panose="02020603050405020304" pitchFamily="18" charset="0"/>
                <a:ea typeface="Calibri" panose="020F0502020204030204" pitchFamily="34" charset="0"/>
              </a:rPr>
              <a:t>Design Basement 2 Slab and reinforcement for block A </a:t>
            </a:r>
            <a:endParaRPr lang="en-US" sz="2000" dirty="0">
              <a:solidFill>
                <a:schemeClr val="accent1">
                  <a:lumMod val="50000"/>
                </a:schemeClr>
              </a:solidFill>
            </a:endParaRPr>
          </a:p>
        </p:txBody>
      </p:sp>
      <p:pic>
        <p:nvPicPr>
          <p:cNvPr id="6" name="Content Placeholder 5">
            <a:extLst>
              <a:ext uri="{FF2B5EF4-FFF2-40B4-BE49-F238E27FC236}">
                <a16:creationId xmlns:a16="http://schemas.microsoft.com/office/drawing/2014/main" id="{4B1A7B8D-00D3-407C-90C6-9FBACDBE06BC}"/>
              </a:ext>
            </a:extLst>
          </p:cNvPr>
          <p:cNvPicPr>
            <a:picLocks noChangeAspect="1"/>
          </p:cNvPicPr>
          <p:nvPr/>
        </p:nvPicPr>
        <p:blipFill>
          <a:blip r:embed="rId2"/>
          <a:stretch>
            <a:fillRect/>
          </a:stretch>
        </p:blipFill>
        <p:spPr>
          <a:xfrm>
            <a:off x="170682" y="513316"/>
            <a:ext cx="4592873" cy="5865471"/>
          </a:xfrm>
          <a:prstGeom prst="rect">
            <a:avLst/>
          </a:prstGeom>
        </p:spPr>
      </p:pic>
      <p:pic>
        <p:nvPicPr>
          <p:cNvPr id="7" name="Picture 6">
            <a:extLst>
              <a:ext uri="{FF2B5EF4-FFF2-40B4-BE49-F238E27FC236}">
                <a16:creationId xmlns:a16="http://schemas.microsoft.com/office/drawing/2014/main" id="{EA55C0A3-5510-4C61-AF51-D8DBFBD029FF}"/>
              </a:ext>
            </a:extLst>
          </p:cNvPr>
          <p:cNvPicPr>
            <a:picLocks noChangeAspect="1"/>
          </p:cNvPicPr>
          <p:nvPr/>
        </p:nvPicPr>
        <p:blipFill>
          <a:blip r:embed="rId3"/>
          <a:stretch>
            <a:fillRect/>
          </a:stretch>
        </p:blipFill>
        <p:spPr>
          <a:xfrm>
            <a:off x="4849271" y="611482"/>
            <a:ext cx="6775212" cy="2154765"/>
          </a:xfrm>
          <a:prstGeom prst="rect">
            <a:avLst/>
          </a:prstGeom>
          <a:ln>
            <a:solidFill>
              <a:schemeClr val="tx1"/>
            </a:solidFill>
          </a:ln>
        </p:spPr>
      </p:pic>
      <p:pic>
        <p:nvPicPr>
          <p:cNvPr id="8" name="Picture 7">
            <a:extLst>
              <a:ext uri="{FF2B5EF4-FFF2-40B4-BE49-F238E27FC236}">
                <a16:creationId xmlns:a16="http://schemas.microsoft.com/office/drawing/2014/main" id="{95470163-A9D8-42C1-A06C-3FE12FE63F57}"/>
              </a:ext>
            </a:extLst>
          </p:cNvPr>
          <p:cNvPicPr>
            <a:picLocks noChangeAspect="1"/>
          </p:cNvPicPr>
          <p:nvPr/>
        </p:nvPicPr>
        <p:blipFill>
          <a:blip r:embed="rId4"/>
          <a:stretch>
            <a:fillRect/>
          </a:stretch>
        </p:blipFill>
        <p:spPr>
          <a:xfrm>
            <a:off x="4849271" y="3395862"/>
            <a:ext cx="3834716" cy="1950504"/>
          </a:xfrm>
          <a:prstGeom prst="rect">
            <a:avLst/>
          </a:prstGeom>
        </p:spPr>
      </p:pic>
      <p:pic>
        <p:nvPicPr>
          <p:cNvPr id="9" name="Picture 8">
            <a:extLst>
              <a:ext uri="{FF2B5EF4-FFF2-40B4-BE49-F238E27FC236}">
                <a16:creationId xmlns:a16="http://schemas.microsoft.com/office/drawing/2014/main" id="{69D555B2-1B37-497B-9FBE-87D7C8A1408D}"/>
              </a:ext>
            </a:extLst>
          </p:cNvPr>
          <p:cNvPicPr>
            <a:picLocks noChangeAspect="1"/>
          </p:cNvPicPr>
          <p:nvPr/>
        </p:nvPicPr>
        <p:blipFill>
          <a:blip r:embed="rId5"/>
          <a:stretch>
            <a:fillRect/>
          </a:stretch>
        </p:blipFill>
        <p:spPr>
          <a:xfrm>
            <a:off x="8683987" y="3475476"/>
            <a:ext cx="3317067" cy="1870890"/>
          </a:xfrm>
          <a:prstGeom prst="rect">
            <a:avLst/>
          </a:prstGeom>
        </p:spPr>
      </p:pic>
      <p:sp>
        <p:nvSpPr>
          <p:cNvPr id="10" name="Rectangle 9"/>
          <p:cNvSpPr/>
          <p:nvPr/>
        </p:nvSpPr>
        <p:spPr>
          <a:xfrm>
            <a:off x="170682" y="6378787"/>
            <a:ext cx="4891532" cy="369332"/>
          </a:xfrm>
          <a:prstGeom prst="rect">
            <a:avLst/>
          </a:prstGeom>
        </p:spPr>
        <p:txBody>
          <a:bodyPr wrap="none">
            <a:spAutoFit/>
          </a:bodyPr>
          <a:lstStyle/>
          <a:p>
            <a:r>
              <a:rPr lang="en-US" b="1" dirty="0">
                <a:solidFill>
                  <a:prstClr val="black"/>
                </a:solidFill>
                <a:latin typeface="Times New Roman" panose="02020603050405020304" pitchFamily="18" charset="0"/>
                <a:ea typeface="Calibri" panose="020F0502020204030204" pitchFamily="34" charset="0"/>
              </a:rPr>
              <a:t>Basement 2 Slab and reinforcement for block A </a:t>
            </a:r>
            <a:endParaRPr lang="en-US" dirty="0"/>
          </a:p>
        </p:txBody>
      </p:sp>
      <p:sp>
        <p:nvSpPr>
          <p:cNvPr id="11" name="Rectangle 10"/>
          <p:cNvSpPr/>
          <p:nvPr/>
        </p:nvSpPr>
        <p:spPr>
          <a:xfrm>
            <a:off x="5062213" y="2799720"/>
            <a:ext cx="6562269" cy="369332"/>
          </a:xfrm>
          <a:prstGeom prst="rect">
            <a:avLst/>
          </a:prstGeom>
        </p:spPr>
        <p:txBody>
          <a:bodyPr wrap="square">
            <a:spAutoFit/>
          </a:bodyPr>
          <a:lstStyle/>
          <a:p>
            <a:r>
              <a:rPr lang="en-US" b="1" dirty="0">
                <a:latin typeface="Times New Roman" panose="02020603050405020304" pitchFamily="18" charset="0"/>
                <a:ea typeface="Calibri" panose="020F0502020204030204" pitchFamily="34" charset="0"/>
              </a:rPr>
              <a:t>Zoom In  reinforcement  one-way ribbed slab for basement floors </a:t>
            </a:r>
            <a:endParaRPr lang="en-US" b="1" dirty="0"/>
          </a:p>
        </p:txBody>
      </p:sp>
      <p:sp>
        <p:nvSpPr>
          <p:cNvPr id="12" name="Rectangle 11"/>
          <p:cNvSpPr/>
          <p:nvPr/>
        </p:nvSpPr>
        <p:spPr>
          <a:xfrm>
            <a:off x="5332774" y="5331023"/>
            <a:ext cx="2867711" cy="646331"/>
          </a:xfrm>
          <a:prstGeom prst="rect">
            <a:avLst/>
          </a:prstGeom>
        </p:spPr>
        <p:txBody>
          <a:bodyPr wrap="square">
            <a:spAutoFit/>
          </a:bodyPr>
          <a:lstStyle/>
          <a:p>
            <a:pPr algn="ctr"/>
            <a:r>
              <a:rPr lang="en-US" b="1" dirty="0">
                <a:latin typeface="Times New Roman" panose="02020603050405020304" pitchFamily="18" charset="0"/>
                <a:ea typeface="Calibri" panose="020F0502020204030204" pitchFamily="34" charset="0"/>
              </a:rPr>
              <a:t>Section In one-way ribbed slab for basement floors</a:t>
            </a:r>
            <a:endParaRPr lang="en-US" b="1" dirty="0"/>
          </a:p>
        </p:txBody>
      </p:sp>
      <p:sp>
        <p:nvSpPr>
          <p:cNvPr id="13" name="Rectangle 12"/>
          <p:cNvSpPr/>
          <p:nvPr/>
        </p:nvSpPr>
        <p:spPr>
          <a:xfrm>
            <a:off x="8598271" y="5329624"/>
            <a:ext cx="3067375" cy="646331"/>
          </a:xfrm>
          <a:prstGeom prst="rect">
            <a:avLst/>
          </a:prstGeom>
        </p:spPr>
        <p:txBody>
          <a:bodyPr wrap="square">
            <a:spAutoFit/>
          </a:bodyPr>
          <a:lstStyle/>
          <a:p>
            <a:pPr lvl="0" algn="ctr">
              <a:defRPr/>
            </a:pPr>
            <a:r>
              <a:rPr lang="en-US" b="1" dirty="0">
                <a:solidFill>
                  <a:prstClr val="black"/>
                </a:solidFill>
                <a:latin typeface="Times New Roman" panose="02020603050405020304" pitchFamily="18" charset="0"/>
                <a:ea typeface="Calibri" panose="020F0502020204030204" pitchFamily="34" charset="0"/>
              </a:rPr>
              <a:t>Section In one-way ribbed slab for other floors</a:t>
            </a:r>
            <a:endParaRPr lang="en-US" b="1" dirty="0">
              <a:solidFill>
                <a:prstClr val="black"/>
              </a:solidFill>
              <a:latin typeface="Trebuchet MS" panose="020B0603020202020204"/>
            </a:endParaRPr>
          </a:p>
        </p:txBody>
      </p:sp>
      <p:sp>
        <p:nvSpPr>
          <p:cNvPr id="14" name="Rounded Rectangle 13"/>
          <p:cNvSpPr/>
          <p:nvPr/>
        </p:nvSpPr>
        <p:spPr>
          <a:xfrm>
            <a:off x="11428144" y="6291059"/>
            <a:ext cx="567166" cy="429491"/>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51</a:t>
            </a:r>
          </a:p>
        </p:txBody>
      </p:sp>
      <p:sp>
        <p:nvSpPr>
          <p:cNvPr id="15" name="Oval 14">
            <a:extLst>
              <a:ext uri="{FF2B5EF4-FFF2-40B4-BE49-F238E27FC236}">
                <a16:creationId xmlns:a16="http://schemas.microsoft.com/office/drawing/2014/main" id="{306DD210-7AE1-4AC8-B727-555A7BAC096C}"/>
              </a:ext>
            </a:extLst>
          </p:cNvPr>
          <p:cNvSpPr/>
          <p:nvPr/>
        </p:nvSpPr>
        <p:spPr>
          <a:xfrm>
            <a:off x="314002" y="1339232"/>
            <a:ext cx="4306232" cy="870492"/>
          </a:xfrm>
          <a:prstGeom prst="ellipse">
            <a:avLst/>
          </a:prstGeom>
          <a:noFill/>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16" name="Straight Arrow Connector 15">
            <a:extLst>
              <a:ext uri="{FF2B5EF4-FFF2-40B4-BE49-F238E27FC236}">
                <a16:creationId xmlns:a16="http://schemas.microsoft.com/office/drawing/2014/main" id="{C43D7548-5AEF-41C8-9F86-9A4CCACA0614}"/>
              </a:ext>
            </a:extLst>
          </p:cNvPr>
          <p:cNvCxnSpPr>
            <a:cxnSpLocks/>
            <a:endCxn id="7" idx="1"/>
          </p:cNvCxnSpPr>
          <p:nvPr/>
        </p:nvCxnSpPr>
        <p:spPr>
          <a:xfrm flipV="1">
            <a:off x="4401277" y="1688865"/>
            <a:ext cx="447994" cy="165537"/>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8638639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4537" y="196334"/>
            <a:ext cx="6214650" cy="400110"/>
          </a:xfrm>
          <a:prstGeom prst="rect">
            <a:avLst/>
          </a:prstGeom>
        </p:spPr>
        <p:txBody>
          <a:bodyPr wrap="none">
            <a:spAutoFit/>
          </a:bodyPr>
          <a:lstStyle/>
          <a:p>
            <a:r>
              <a:rPr lang="en-US" sz="2000" b="1" dirty="0">
                <a:solidFill>
                  <a:schemeClr val="accent1">
                    <a:lumMod val="50000"/>
                  </a:schemeClr>
                </a:solidFill>
                <a:latin typeface="Times New Roman" panose="02020603050405020304" pitchFamily="18" charset="0"/>
                <a:ea typeface="Calibri" panose="020F0502020204030204" pitchFamily="34" charset="0"/>
              </a:rPr>
              <a:t>Design Basement 2 Slab and reinforcement for block B </a:t>
            </a:r>
            <a:endParaRPr lang="en-US" sz="2000" dirty="0">
              <a:solidFill>
                <a:schemeClr val="accent1">
                  <a:lumMod val="50000"/>
                </a:schemeClr>
              </a:solidFill>
            </a:endParaRPr>
          </a:p>
        </p:txBody>
      </p:sp>
      <p:sp>
        <p:nvSpPr>
          <p:cNvPr id="5" name="Rectangle 4"/>
          <p:cNvSpPr/>
          <p:nvPr/>
        </p:nvSpPr>
        <p:spPr>
          <a:xfrm>
            <a:off x="623233" y="6461915"/>
            <a:ext cx="4373120" cy="338554"/>
          </a:xfrm>
          <a:prstGeom prst="rect">
            <a:avLst/>
          </a:prstGeom>
        </p:spPr>
        <p:txBody>
          <a:bodyPr wrap="none">
            <a:spAutoFit/>
          </a:bodyPr>
          <a:lstStyle/>
          <a:p>
            <a:r>
              <a:rPr lang="en-US" sz="1600" b="1" dirty="0">
                <a:solidFill>
                  <a:prstClr val="black"/>
                </a:solidFill>
                <a:latin typeface="Times New Roman" panose="02020603050405020304" pitchFamily="18" charset="0"/>
                <a:ea typeface="Calibri" panose="020F0502020204030204" pitchFamily="34" charset="0"/>
              </a:rPr>
              <a:t>Basement 2 Slab and reinforcement for block B </a:t>
            </a:r>
            <a:endParaRPr lang="en-US" sz="1600" dirty="0"/>
          </a:p>
        </p:txBody>
      </p:sp>
      <p:sp>
        <p:nvSpPr>
          <p:cNvPr id="6" name="Rectangle 5"/>
          <p:cNvSpPr/>
          <p:nvPr/>
        </p:nvSpPr>
        <p:spPr>
          <a:xfrm>
            <a:off x="5093714" y="2790869"/>
            <a:ext cx="6772103" cy="369332"/>
          </a:xfrm>
          <a:prstGeom prst="rect">
            <a:avLst/>
          </a:prstGeom>
        </p:spPr>
        <p:txBody>
          <a:bodyPr wrap="square">
            <a:spAutoFit/>
          </a:bodyPr>
          <a:lstStyle/>
          <a:p>
            <a:r>
              <a:rPr lang="en-US" b="1" dirty="0">
                <a:latin typeface="Times New Roman" panose="02020603050405020304" pitchFamily="18" charset="0"/>
                <a:ea typeface="Calibri" panose="020F0502020204030204" pitchFamily="34" charset="0"/>
              </a:rPr>
              <a:t>Zoom In  reinforcement  one-way ribbed slab for basement floors </a:t>
            </a:r>
            <a:endParaRPr lang="en-US" b="1" dirty="0"/>
          </a:p>
        </p:txBody>
      </p:sp>
      <p:pic>
        <p:nvPicPr>
          <p:cNvPr id="7" name="Picture 6">
            <a:extLst>
              <a:ext uri="{FF2B5EF4-FFF2-40B4-BE49-F238E27FC236}">
                <a16:creationId xmlns:a16="http://schemas.microsoft.com/office/drawing/2014/main" id="{95470163-A9D8-42C1-A06C-3FE12FE63F57}"/>
              </a:ext>
            </a:extLst>
          </p:cNvPr>
          <p:cNvPicPr>
            <a:picLocks noChangeAspect="1"/>
          </p:cNvPicPr>
          <p:nvPr/>
        </p:nvPicPr>
        <p:blipFill>
          <a:blip r:embed="rId2"/>
          <a:stretch>
            <a:fillRect/>
          </a:stretch>
        </p:blipFill>
        <p:spPr>
          <a:xfrm>
            <a:off x="4996353" y="3364462"/>
            <a:ext cx="3834716" cy="1950504"/>
          </a:xfrm>
          <a:prstGeom prst="rect">
            <a:avLst/>
          </a:prstGeom>
        </p:spPr>
      </p:pic>
      <p:pic>
        <p:nvPicPr>
          <p:cNvPr id="8" name="Picture 7">
            <a:extLst>
              <a:ext uri="{FF2B5EF4-FFF2-40B4-BE49-F238E27FC236}">
                <a16:creationId xmlns:a16="http://schemas.microsoft.com/office/drawing/2014/main" id="{69D555B2-1B37-497B-9FBE-87D7C8A1408D}"/>
              </a:ext>
            </a:extLst>
          </p:cNvPr>
          <p:cNvPicPr>
            <a:picLocks noChangeAspect="1"/>
          </p:cNvPicPr>
          <p:nvPr/>
        </p:nvPicPr>
        <p:blipFill>
          <a:blip r:embed="rId3"/>
          <a:stretch>
            <a:fillRect/>
          </a:stretch>
        </p:blipFill>
        <p:spPr>
          <a:xfrm>
            <a:off x="8831069" y="3364462"/>
            <a:ext cx="3317067" cy="1870890"/>
          </a:xfrm>
          <a:prstGeom prst="rect">
            <a:avLst/>
          </a:prstGeom>
        </p:spPr>
      </p:pic>
      <p:sp>
        <p:nvSpPr>
          <p:cNvPr id="9" name="Rectangle 8"/>
          <p:cNvSpPr/>
          <p:nvPr/>
        </p:nvSpPr>
        <p:spPr>
          <a:xfrm>
            <a:off x="5394069" y="5257882"/>
            <a:ext cx="3251167" cy="646331"/>
          </a:xfrm>
          <a:prstGeom prst="rect">
            <a:avLst/>
          </a:prstGeom>
        </p:spPr>
        <p:txBody>
          <a:bodyPr wrap="square">
            <a:spAutoFit/>
          </a:bodyPr>
          <a:lstStyle/>
          <a:p>
            <a:pPr algn="ctr"/>
            <a:r>
              <a:rPr lang="en-US" b="1" dirty="0">
                <a:latin typeface="Times New Roman" panose="02020603050405020304" pitchFamily="18" charset="0"/>
                <a:ea typeface="Calibri" panose="020F0502020204030204" pitchFamily="34" charset="0"/>
              </a:rPr>
              <a:t>Section In one-way ribbed slab for basement floors</a:t>
            </a:r>
            <a:endParaRPr lang="en-US" b="1" dirty="0"/>
          </a:p>
        </p:txBody>
      </p:sp>
      <p:sp>
        <p:nvSpPr>
          <p:cNvPr id="10" name="Rectangle 9"/>
          <p:cNvSpPr/>
          <p:nvPr/>
        </p:nvSpPr>
        <p:spPr>
          <a:xfrm>
            <a:off x="8925321" y="5257882"/>
            <a:ext cx="3010327" cy="646331"/>
          </a:xfrm>
          <a:prstGeom prst="rect">
            <a:avLst/>
          </a:prstGeom>
        </p:spPr>
        <p:txBody>
          <a:bodyPr wrap="square">
            <a:spAutoFit/>
          </a:bodyPr>
          <a:lstStyle/>
          <a:p>
            <a:pPr lvl="0" algn="ctr">
              <a:defRPr/>
            </a:pPr>
            <a:r>
              <a:rPr lang="en-US" b="1" dirty="0">
                <a:solidFill>
                  <a:prstClr val="black"/>
                </a:solidFill>
                <a:latin typeface="Times New Roman" panose="02020603050405020304" pitchFamily="18" charset="0"/>
                <a:ea typeface="Calibri" panose="020F0502020204030204" pitchFamily="34" charset="0"/>
              </a:rPr>
              <a:t>Section In one-way ribbed slab for other floors</a:t>
            </a:r>
            <a:endParaRPr lang="en-US" b="1" dirty="0">
              <a:solidFill>
                <a:prstClr val="black"/>
              </a:solidFill>
              <a:latin typeface="Trebuchet MS" panose="020B0603020202020204"/>
            </a:endParaRPr>
          </a:p>
        </p:txBody>
      </p:sp>
      <p:pic>
        <p:nvPicPr>
          <p:cNvPr id="11" name="Content Placeholder 7">
            <a:extLst>
              <a:ext uri="{FF2B5EF4-FFF2-40B4-BE49-F238E27FC236}">
                <a16:creationId xmlns:a16="http://schemas.microsoft.com/office/drawing/2014/main" id="{3C3F84B4-23D5-4116-8BD3-D1BAD3306F66}"/>
              </a:ext>
            </a:extLst>
          </p:cNvPr>
          <p:cNvPicPr>
            <a:picLocks noChangeAspect="1"/>
          </p:cNvPicPr>
          <p:nvPr/>
        </p:nvPicPr>
        <p:blipFill>
          <a:blip r:embed="rId4"/>
          <a:stretch>
            <a:fillRect/>
          </a:stretch>
        </p:blipFill>
        <p:spPr>
          <a:xfrm>
            <a:off x="344708" y="596444"/>
            <a:ext cx="4557393" cy="5710722"/>
          </a:xfrm>
          <a:prstGeom prst="rect">
            <a:avLst/>
          </a:prstGeom>
        </p:spPr>
      </p:pic>
      <p:pic>
        <p:nvPicPr>
          <p:cNvPr id="12" name="Picture 11">
            <a:extLst>
              <a:ext uri="{FF2B5EF4-FFF2-40B4-BE49-F238E27FC236}">
                <a16:creationId xmlns:a16="http://schemas.microsoft.com/office/drawing/2014/main" id="{11DE3B39-3923-4D45-8EBC-4A562DEB3992}"/>
              </a:ext>
            </a:extLst>
          </p:cNvPr>
          <p:cNvPicPr>
            <a:picLocks noChangeAspect="1"/>
          </p:cNvPicPr>
          <p:nvPr/>
        </p:nvPicPr>
        <p:blipFill rotWithShape="1">
          <a:blip r:embed="rId5"/>
          <a:srcRect r="1235"/>
          <a:stretch/>
        </p:blipFill>
        <p:spPr>
          <a:xfrm>
            <a:off x="4979313" y="648371"/>
            <a:ext cx="7167163" cy="1987749"/>
          </a:xfrm>
          <a:prstGeom prst="rect">
            <a:avLst/>
          </a:prstGeom>
          <a:ln>
            <a:solidFill>
              <a:schemeClr val="tx1"/>
            </a:solidFill>
          </a:ln>
        </p:spPr>
      </p:pic>
      <p:sp>
        <p:nvSpPr>
          <p:cNvPr id="14" name="Oval 13">
            <a:extLst>
              <a:ext uri="{FF2B5EF4-FFF2-40B4-BE49-F238E27FC236}">
                <a16:creationId xmlns:a16="http://schemas.microsoft.com/office/drawing/2014/main" id="{306DD210-7AE1-4AC8-B727-555A7BAC096C}"/>
              </a:ext>
            </a:extLst>
          </p:cNvPr>
          <p:cNvSpPr/>
          <p:nvPr/>
        </p:nvSpPr>
        <p:spPr>
          <a:xfrm>
            <a:off x="480257" y="1976544"/>
            <a:ext cx="4306232" cy="870492"/>
          </a:xfrm>
          <a:prstGeom prst="ellipse">
            <a:avLst/>
          </a:prstGeom>
          <a:noFill/>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16" name="Straight Arrow Connector 15"/>
          <p:cNvCxnSpPr>
            <a:endCxn id="12" idx="1"/>
          </p:cNvCxnSpPr>
          <p:nvPr/>
        </p:nvCxnSpPr>
        <p:spPr>
          <a:xfrm flipV="1">
            <a:off x="4544294" y="1642246"/>
            <a:ext cx="435019" cy="81000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8" name="Rounded Rectangle 17"/>
          <p:cNvSpPr/>
          <p:nvPr/>
        </p:nvSpPr>
        <p:spPr>
          <a:xfrm>
            <a:off x="11428144" y="6291059"/>
            <a:ext cx="567166" cy="429491"/>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52</a:t>
            </a:r>
          </a:p>
        </p:txBody>
      </p:sp>
    </p:spTree>
    <p:extLst>
      <p:ext uri="{BB962C8B-B14F-4D97-AF65-F5344CB8AC3E}">
        <p14:creationId xmlns:p14="http://schemas.microsoft.com/office/powerpoint/2010/main" val="98779848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27061"/>
            <a:ext cx="6368410" cy="400110"/>
          </a:xfrm>
          <a:prstGeom prst="rect">
            <a:avLst/>
          </a:prstGeom>
        </p:spPr>
        <p:txBody>
          <a:bodyPr wrap="none">
            <a:spAutoFit/>
          </a:bodyPr>
          <a:lstStyle/>
          <a:p>
            <a:r>
              <a:rPr lang="en-US" sz="2000" b="1" dirty="0">
                <a:solidFill>
                  <a:schemeClr val="accent1">
                    <a:lumMod val="50000"/>
                  </a:schemeClr>
                </a:solidFill>
                <a:latin typeface="Times New Roman" panose="02020603050405020304" pitchFamily="18" charset="0"/>
                <a:ea typeface="Calibri" panose="020F0502020204030204" pitchFamily="34" charset="0"/>
              </a:rPr>
              <a:t>Design Ground floor Slab and reinforcement for block C</a:t>
            </a:r>
            <a:endParaRPr lang="en-US" sz="2000" dirty="0">
              <a:solidFill>
                <a:schemeClr val="accent1">
                  <a:lumMod val="50000"/>
                </a:schemeClr>
              </a:solidFill>
            </a:endParaRPr>
          </a:p>
        </p:txBody>
      </p:sp>
      <p:pic>
        <p:nvPicPr>
          <p:cNvPr id="3" name="Content Placeholder 7">
            <a:extLst>
              <a:ext uri="{FF2B5EF4-FFF2-40B4-BE49-F238E27FC236}">
                <a16:creationId xmlns:a16="http://schemas.microsoft.com/office/drawing/2014/main" id="{611DB3CE-B865-4487-B089-55D53C506544}"/>
              </a:ext>
            </a:extLst>
          </p:cNvPr>
          <p:cNvPicPr>
            <a:picLocks noChangeAspect="1"/>
          </p:cNvPicPr>
          <p:nvPr/>
        </p:nvPicPr>
        <p:blipFill rotWithShape="1">
          <a:blip r:embed="rId2"/>
          <a:srcRect r="6843"/>
          <a:stretch/>
        </p:blipFill>
        <p:spPr>
          <a:xfrm>
            <a:off x="61290" y="491545"/>
            <a:ext cx="5592418" cy="5947568"/>
          </a:xfrm>
          <a:prstGeom prst="rect">
            <a:avLst/>
          </a:prstGeom>
        </p:spPr>
      </p:pic>
      <p:pic>
        <p:nvPicPr>
          <p:cNvPr id="4" name="Picture 3">
            <a:extLst>
              <a:ext uri="{FF2B5EF4-FFF2-40B4-BE49-F238E27FC236}">
                <a16:creationId xmlns:a16="http://schemas.microsoft.com/office/drawing/2014/main" id="{668E6C6D-4CC8-4F48-821D-B630F1EC00D9}"/>
              </a:ext>
            </a:extLst>
          </p:cNvPr>
          <p:cNvPicPr>
            <a:picLocks noChangeAspect="1"/>
          </p:cNvPicPr>
          <p:nvPr/>
        </p:nvPicPr>
        <p:blipFill>
          <a:blip r:embed="rId3"/>
          <a:stretch>
            <a:fillRect/>
          </a:stretch>
        </p:blipFill>
        <p:spPr>
          <a:xfrm>
            <a:off x="6815081" y="664013"/>
            <a:ext cx="4247022" cy="2396757"/>
          </a:xfrm>
          <a:prstGeom prst="rect">
            <a:avLst/>
          </a:prstGeom>
        </p:spPr>
      </p:pic>
      <p:pic>
        <p:nvPicPr>
          <p:cNvPr id="5" name="Picture 4">
            <a:extLst>
              <a:ext uri="{FF2B5EF4-FFF2-40B4-BE49-F238E27FC236}">
                <a16:creationId xmlns:a16="http://schemas.microsoft.com/office/drawing/2014/main" id="{46B291EF-F5B8-4DBF-BA0F-2D66431A484E}"/>
              </a:ext>
            </a:extLst>
          </p:cNvPr>
          <p:cNvPicPr>
            <a:picLocks noChangeAspect="1"/>
          </p:cNvPicPr>
          <p:nvPr/>
        </p:nvPicPr>
        <p:blipFill rotWithShape="1">
          <a:blip r:embed="rId4"/>
          <a:srcRect r="2003"/>
          <a:stretch/>
        </p:blipFill>
        <p:spPr>
          <a:xfrm>
            <a:off x="5411933" y="4411389"/>
            <a:ext cx="6667499" cy="1663051"/>
          </a:xfrm>
          <a:prstGeom prst="rect">
            <a:avLst/>
          </a:prstGeom>
          <a:ln>
            <a:solidFill>
              <a:schemeClr val="tx1"/>
            </a:solidFill>
          </a:ln>
        </p:spPr>
      </p:pic>
      <p:sp>
        <p:nvSpPr>
          <p:cNvPr id="6" name="TextBox 5">
            <a:extLst>
              <a:ext uri="{FF2B5EF4-FFF2-40B4-BE49-F238E27FC236}">
                <a16:creationId xmlns:a16="http://schemas.microsoft.com/office/drawing/2014/main" id="{54869FD5-D634-4F62-91E2-C17D3077369E}"/>
              </a:ext>
            </a:extLst>
          </p:cNvPr>
          <p:cNvSpPr txBox="1"/>
          <p:nvPr/>
        </p:nvSpPr>
        <p:spPr>
          <a:xfrm>
            <a:off x="838200" y="6538912"/>
            <a:ext cx="5976881"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 Ground floor Slab and reinforcement for block </a:t>
            </a:r>
            <a:r>
              <a:rPr lang="en-US" sz="1600" b="1" dirty="0">
                <a:solidFill>
                  <a:prstClr val="black"/>
                </a:solidFill>
                <a:latin typeface="Times New Roman" panose="02020603050405020304" pitchFamily="18" charset="0"/>
                <a:ea typeface="Calibri" panose="020F0502020204030204" pitchFamily="34" charset="0"/>
              </a:rPr>
              <a:t>C</a:t>
            </a: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Rectangle 6"/>
          <p:cNvSpPr/>
          <p:nvPr/>
        </p:nvSpPr>
        <p:spPr>
          <a:xfrm>
            <a:off x="6671433" y="3280663"/>
            <a:ext cx="4534318" cy="369332"/>
          </a:xfrm>
          <a:prstGeom prst="rect">
            <a:avLst/>
          </a:prstGeom>
        </p:spPr>
        <p:txBody>
          <a:bodyPr wrap="none">
            <a:spAutoFit/>
          </a:bodyPr>
          <a:lstStyle/>
          <a:p>
            <a:pPr lvl="0" algn="ctr">
              <a:defRPr/>
            </a:pPr>
            <a:r>
              <a:rPr lang="en-US" b="1" dirty="0">
                <a:latin typeface="Times New Roman" panose="02020603050405020304" pitchFamily="18" charset="0"/>
                <a:ea typeface="Calibri" panose="020F0502020204030204" pitchFamily="34" charset="0"/>
              </a:rPr>
              <a:t>Section In one-way ribbed slab for All floors</a:t>
            </a:r>
            <a:endParaRPr lang="en-US" b="1" dirty="0">
              <a:latin typeface="Trebuchet MS" panose="020B0603020202020204"/>
            </a:endParaRPr>
          </a:p>
        </p:txBody>
      </p:sp>
      <p:sp>
        <p:nvSpPr>
          <p:cNvPr id="8" name="Rectangle 7"/>
          <p:cNvSpPr/>
          <p:nvPr/>
        </p:nvSpPr>
        <p:spPr>
          <a:xfrm>
            <a:off x="5637068" y="6083802"/>
            <a:ext cx="6442364" cy="369332"/>
          </a:xfrm>
          <a:prstGeom prst="rect">
            <a:avLst/>
          </a:prstGeom>
        </p:spPr>
        <p:txBody>
          <a:bodyPr wrap="square">
            <a:spAutoFit/>
          </a:bodyPr>
          <a:lstStyle/>
          <a:p>
            <a:pPr lvl="0" algn="ctr">
              <a:defRPr/>
            </a:pPr>
            <a:r>
              <a:rPr lang="en-US" b="1" dirty="0">
                <a:solidFill>
                  <a:prstClr val="black"/>
                </a:solidFill>
                <a:latin typeface="Times New Roman" panose="02020603050405020304" pitchFamily="18" charset="0"/>
                <a:ea typeface="Calibri" panose="020F0502020204030204" pitchFamily="34" charset="0"/>
              </a:rPr>
              <a:t>Zoom In  reinforcement  one-way ribbed slab for Ground floor </a:t>
            </a:r>
            <a:endParaRPr lang="en-US" b="1" dirty="0">
              <a:solidFill>
                <a:prstClr val="black"/>
              </a:solidFill>
            </a:endParaRPr>
          </a:p>
        </p:txBody>
      </p:sp>
      <p:sp>
        <p:nvSpPr>
          <p:cNvPr id="9" name="Oval 8">
            <a:extLst>
              <a:ext uri="{FF2B5EF4-FFF2-40B4-BE49-F238E27FC236}">
                <a16:creationId xmlns:a16="http://schemas.microsoft.com/office/drawing/2014/main" id="{C0F06FE4-F5D7-46E0-9CD0-6901B23496C4}"/>
              </a:ext>
            </a:extLst>
          </p:cNvPr>
          <p:cNvSpPr/>
          <p:nvPr/>
        </p:nvSpPr>
        <p:spPr>
          <a:xfrm>
            <a:off x="2395329" y="5009322"/>
            <a:ext cx="2872409" cy="6810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089CC481-3DE4-4F75-B9E9-DBD5C2D43078}"/>
              </a:ext>
            </a:extLst>
          </p:cNvPr>
          <p:cNvCxnSpPr>
            <a:cxnSpLocks/>
          </p:cNvCxnSpPr>
          <p:nvPr/>
        </p:nvCxnSpPr>
        <p:spPr>
          <a:xfrm flipV="1">
            <a:off x="4899994" y="4962888"/>
            <a:ext cx="624507" cy="483754"/>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1" name="Rounded Rectangle 10"/>
          <p:cNvSpPr/>
          <p:nvPr/>
        </p:nvSpPr>
        <p:spPr>
          <a:xfrm>
            <a:off x="11551103" y="6439113"/>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53</a:t>
            </a:r>
          </a:p>
        </p:txBody>
      </p:sp>
    </p:spTree>
    <p:extLst>
      <p:ext uri="{BB962C8B-B14F-4D97-AF65-F5344CB8AC3E}">
        <p14:creationId xmlns:p14="http://schemas.microsoft.com/office/powerpoint/2010/main" val="94611652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7282" y="301825"/>
            <a:ext cx="4105996" cy="400110"/>
          </a:xfrm>
          <a:prstGeom prst="rect">
            <a:avLst/>
          </a:prstGeom>
        </p:spPr>
        <p:txBody>
          <a:bodyPr wrap="none">
            <a:spAutoFit/>
          </a:bodyPr>
          <a:lstStyle/>
          <a:p>
            <a:r>
              <a:rPr lang="en-US" sz="2000" b="1" dirty="0">
                <a:solidFill>
                  <a:schemeClr val="accent1">
                    <a:lumMod val="50000"/>
                  </a:schemeClr>
                </a:solidFill>
                <a:latin typeface="Times New Roman" panose="02020603050405020304" pitchFamily="18" charset="0"/>
                <a:ea typeface="Calibri" panose="020F0502020204030204" pitchFamily="34" charset="0"/>
              </a:rPr>
              <a:t>Second floor Beam Plan for block C</a:t>
            </a:r>
            <a:endParaRPr lang="en-US" sz="2000" dirty="0">
              <a:solidFill>
                <a:schemeClr val="accent1">
                  <a:lumMod val="50000"/>
                </a:schemeClr>
              </a:solidFill>
            </a:endParaRPr>
          </a:p>
        </p:txBody>
      </p:sp>
      <p:sp>
        <p:nvSpPr>
          <p:cNvPr id="3" name="Rectangle 2"/>
          <p:cNvSpPr/>
          <p:nvPr/>
        </p:nvSpPr>
        <p:spPr>
          <a:xfrm>
            <a:off x="6960022" y="301825"/>
            <a:ext cx="4091569" cy="400110"/>
          </a:xfrm>
          <a:prstGeom prst="rect">
            <a:avLst/>
          </a:prstGeom>
        </p:spPr>
        <p:txBody>
          <a:bodyPr wrap="none">
            <a:spAutoFit/>
          </a:bodyPr>
          <a:lstStyle/>
          <a:p>
            <a:r>
              <a:rPr lang="en-US" sz="2000" b="1" dirty="0">
                <a:solidFill>
                  <a:schemeClr val="accent1">
                    <a:lumMod val="50000"/>
                  </a:schemeClr>
                </a:solidFill>
                <a:latin typeface="Times New Roman" panose="02020603050405020304" pitchFamily="18" charset="0"/>
                <a:ea typeface="Calibri" panose="020F0502020204030204" pitchFamily="34" charset="0"/>
              </a:rPr>
              <a:t>Second floor Beam Plan for block B</a:t>
            </a:r>
            <a:endParaRPr lang="en-US" sz="2000" dirty="0">
              <a:solidFill>
                <a:schemeClr val="accent1">
                  <a:lumMod val="50000"/>
                </a:schemeClr>
              </a:solidFill>
            </a:endParaRPr>
          </a:p>
        </p:txBody>
      </p:sp>
      <p:pic>
        <p:nvPicPr>
          <p:cNvPr id="4" name="Content Placeholder 5">
            <a:extLst>
              <a:ext uri="{FF2B5EF4-FFF2-40B4-BE49-F238E27FC236}">
                <a16:creationId xmlns:a16="http://schemas.microsoft.com/office/drawing/2014/main" id="{8335C99F-C14B-4738-A48B-9C046721B7D9}"/>
              </a:ext>
            </a:extLst>
          </p:cNvPr>
          <p:cNvPicPr>
            <a:picLocks noChangeAspect="1"/>
          </p:cNvPicPr>
          <p:nvPr/>
        </p:nvPicPr>
        <p:blipFill>
          <a:blip r:embed="rId2"/>
          <a:stretch>
            <a:fillRect/>
          </a:stretch>
        </p:blipFill>
        <p:spPr>
          <a:xfrm>
            <a:off x="178904" y="681038"/>
            <a:ext cx="6410739" cy="5982998"/>
          </a:xfrm>
          <a:prstGeom prst="rect">
            <a:avLst/>
          </a:prstGeom>
          <a:ln>
            <a:solidFill>
              <a:schemeClr val="tx1"/>
            </a:solidFill>
          </a:ln>
        </p:spPr>
      </p:pic>
      <p:pic>
        <p:nvPicPr>
          <p:cNvPr id="5" name="Picture 4">
            <a:extLst>
              <a:ext uri="{FF2B5EF4-FFF2-40B4-BE49-F238E27FC236}">
                <a16:creationId xmlns:a16="http://schemas.microsoft.com/office/drawing/2014/main" id="{C6F52BDE-31F9-491E-9E09-ABD891A284B1}"/>
              </a:ext>
            </a:extLst>
          </p:cNvPr>
          <p:cNvPicPr>
            <a:picLocks noChangeAspect="1"/>
          </p:cNvPicPr>
          <p:nvPr/>
        </p:nvPicPr>
        <p:blipFill>
          <a:blip r:embed="rId3"/>
          <a:stretch>
            <a:fillRect/>
          </a:stretch>
        </p:blipFill>
        <p:spPr>
          <a:xfrm>
            <a:off x="6702285" y="681038"/>
            <a:ext cx="5376391" cy="5982998"/>
          </a:xfrm>
          <a:prstGeom prst="rect">
            <a:avLst/>
          </a:prstGeom>
          <a:ln>
            <a:solidFill>
              <a:schemeClr val="tx1"/>
            </a:solidFill>
          </a:ln>
        </p:spPr>
      </p:pic>
      <p:pic>
        <p:nvPicPr>
          <p:cNvPr id="6" name="Picture 5"/>
          <p:cNvPicPr>
            <a:picLocks noChangeAspect="1"/>
          </p:cNvPicPr>
          <p:nvPr/>
        </p:nvPicPr>
        <p:blipFill rotWithShape="1">
          <a:blip r:embed="rId4">
            <a:duotone>
              <a:prstClr val="black"/>
              <a:schemeClr val="accent1">
                <a:tint val="45000"/>
                <a:satMod val="400000"/>
              </a:schemeClr>
            </a:duotone>
            <a:extLst>
              <a:ext uri="{28A0092B-C50C-407E-A947-70E740481C1C}">
                <a14:useLocalDpi xmlns:a14="http://schemas.microsoft.com/office/drawing/2010/main" val="0"/>
              </a:ext>
            </a:extLst>
          </a:blip>
          <a:srcRect l="13608" t="70502" r="48881" b="-319"/>
          <a:stretch/>
        </p:blipFill>
        <p:spPr>
          <a:xfrm>
            <a:off x="1" y="6733308"/>
            <a:ext cx="12192000" cy="155029"/>
          </a:xfrm>
          <a:prstGeom prst="rect">
            <a:avLst/>
          </a:prstGeom>
          <a:ln>
            <a:solidFill>
              <a:schemeClr val="accent1"/>
            </a:solidFill>
          </a:ln>
        </p:spPr>
      </p:pic>
      <p:sp>
        <p:nvSpPr>
          <p:cNvPr id="7" name="Rounded Rectangle 6"/>
          <p:cNvSpPr/>
          <p:nvPr/>
        </p:nvSpPr>
        <p:spPr>
          <a:xfrm>
            <a:off x="11551103" y="6439113"/>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54</a:t>
            </a:r>
          </a:p>
        </p:txBody>
      </p:sp>
    </p:spTree>
    <p:extLst>
      <p:ext uri="{BB962C8B-B14F-4D97-AF65-F5344CB8AC3E}">
        <p14:creationId xmlns:p14="http://schemas.microsoft.com/office/powerpoint/2010/main" val="2406345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sp>
        <p:nvSpPr>
          <p:cNvPr id="3" name="Rectangle 2"/>
          <p:cNvSpPr/>
          <p:nvPr/>
        </p:nvSpPr>
        <p:spPr>
          <a:xfrm>
            <a:off x="143359" y="207818"/>
            <a:ext cx="5136727" cy="400110"/>
          </a:xfrm>
          <a:prstGeom prst="rect">
            <a:avLst/>
          </a:prstGeom>
        </p:spPr>
        <p:txBody>
          <a:bodyPr wrap="none">
            <a:spAutoFit/>
          </a:bodyPr>
          <a:lstStyle/>
          <a:p>
            <a:r>
              <a:rPr lang="en-US" sz="2000" b="1" dirty="0">
                <a:solidFill>
                  <a:schemeClr val="accent1">
                    <a:lumMod val="50000"/>
                  </a:schemeClr>
                </a:solidFill>
                <a:latin typeface="Times New Roman" panose="02020603050405020304" pitchFamily="18" charset="0"/>
                <a:ea typeface="Calibri" panose="020F0502020204030204" pitchFamily="34" charset="0"/>
              </a:rPr>
              <a:t>Design Frame (1) in second floor for Block C </a:t>
            </a:r>
            <a:endParaRPr lang="en-US" sz="2000" dirty="0">
              <a:solidFill>
                <a:schemeClr val="accent1">
                  <a:lumMod val="50000"/>
                </a:schemeClr>
              </a:solidFill>
            </a:endParaRPr>
          </a:p>
        </p:txBody>
      </p:sp>
      <p:pic>
        <p:nvPicPr>
          <p:cNvPr id="4" name="Content Placeholder 5">
            <a:extLst>
              <a:ext uri="{FF2B5EF4-FFF2-40B4-BE49-F238E27FC236}">
                <a16:creationId xmlns:a16="http://schemas.microsoft.com/office/drawing/2014/main" id="{4D02472E-586C-4E0B-A7BB-93510B7F69A1}"/>
              </a:ext>
            </a:extLst>
          </p:cNvPr>
          <p:cNvPicPr>
            <a:picLocks noChangeAspect="1"/>
          </p:cNvPicPr>
          <p:nvPr/>
        </p:nvPicPr>
        <p:blipFill rotWithShape="1">
          <a:blip r:embed="rId3"/>
          <a:srcRect b="4126"/>
          <a:stretch/>
        </p:blipFill>
        <p:spPr>
          <a:xfrm>
            <a:off x="79512" y="673662"/>
            <a:ext cx="12032975" cy="2970792"/>
          </a:xfrm>
          <a:prstGeom prst="rect">
            <a:avLst/>
          </a:prstGeom>
        </p:spPr>
      </p:pic>
      <p:pic>
        <p:nvPicPr>
          <p:cNvPr id="5" name="Picture 4">
            <a:extLst>
              <a:ext uri="{FF2B5EF4-FFF2-40B4-BE49-F238E27FC236}">
                <a16:creationId xmlns:a16="http://schemas.microsoft.com/office/drawing/2014/main" id="{B3CE92B5-DF95-44C3-B310-5CDFA1FF71E7}"/>
              </a:ext>
            </a:extLst>
          </p:cNvPr>
          <p:cNvPicPr>
            <a:picLocks noChangeAspect="1"/>
          </p:cNvPicPr>
          <p:nvPr/>
        </p:nvPicPr>
        <p:blipFill>
          <a:blip r:embed="rId4">
            <a:extLst>
              <a:ext uri="{BEBA8EAE-BF5A-486C-A8C5-ECC9F3942E4B}">
                <a14:imgProps xmlns:a14="http://schemas.microsoft.com/office/drawing/2010/main">
                  <a14:imgLayer r:embed="rId5">
                    <a14:imgEffect>
                      <a14:saturation sat="400000"/>
                    </a14:imgEffect>
                  </a14:imgLayer>
                </a14:imgProps>
              </a:ext>
            </a:extLst>
          </a:blip>
          <a:stretch>
            <a:fillRect/>
          </a:stretch>
        </p:blipFill>
        <p:spPr>
          <a:xfrm>
            <a:off x="3927310" y="3955634"/>
            <a:ext cx="4337377" cy="2791530"/>
          </a:xfrm>
          <a:prstGeom prst="rect">
            <a:avLst/>
          </a:prstGeom>
          <a:ln>
            <a:noFill/>
          </a:ln>
        </p:spPr>
      </p:pic>
      <p:pic>
        <p:nvPicPr>
          <p:cNvPr id="6" name="Picture 5">
            <a:extLst>
              <a:ext uri="{FF2B5EF4-FFF2-40B4-BE49-F238E27FC236}">
                <a16:creationId xmlns:a16="http://schemas.microsoft.com/office/drawing/2014/main" id="{5A9BCFF2-27DF-47B3-ACFC-24157E368BEB}"/>
              </a:ext>
            </a:extLst>
          </p:cNvPr>
          <p:cNvPicPr>
            <a:picLocks noChangeAspect="1"/>
          </p:cNvPicPr>
          <p:nvPr/>
        </p:nvPicPr>
        <p:blipFill rotWithShape="1">
          <a:blip r:embed="rId6"/>
          <a:srcRect t="19538" b="26472"/>
          <a:stretch/>
        </p:blipFill>
        <p:spPr>
          <a:xfrm>
            <a:off x="2386010" y="3710188"/>
            <a:ext cx="7419975" cy="365125"/>
          </a:xfrm>
          <a:prstGeom prst="rect">
            <a:avLst/>
          </a:prstGeom>
        </p:spPr>
      </p:pic>
      <p:sp>
        <p:nvSpPr>
          <p:cNvPr id="7" name="Rounded Rectangle 6"/>
          <p:cNvSpPr/>
          <p:nvPr/>
        </p:nvSpPr>
        <p:spPr>
          <a:xfrm>
            <a:off x="11551103" y="6439113"/>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55</a:t>
            </a:r>
          </a:p>
        </p:txBody>
      </p:sp>
    </p:spTree>
    <p:extLst>
      <p:ext uri="{BB962C8B-B14F-4D97-AF65-F5344CB8AC3E}">
        <p14:creationId xmlns:p14="http://schemas.microsoft.com/office/powerpoint/2010/main" val="369955007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sp>
        <p:nvSpPr>
          <p:cNvPr id="3" name="Rectangle 2"/>
          <p:cNvSpPr/>
          <p:nvPr/>
        </p:nvSpPr>
        <p:spPr>
          <a:xfrm>
            <a:off x="177480" y="111662"/>
            <a:ext cx="5122300" cy="400110"/>
          </a:xfrm>
          <a:prstGeom prst="rect">
            <a:avLst/>
          </a:prstGeom>
        </p:spPr>
        <p:txBody>
          <a:bodyPr wrap="none">
            <a:spAutoFit/>
          </a:bodyPr>
          <a:lstStyle/>
          <a:p>
            <a:r>
              <a:rPr lang="en-US" sz="2000" b="1" dirty="0">
                <a:solidFill>
                  <a:schemeClr val="accent1">
                    <a:lumMod val="50000"/>
                  </a:schemeClr>
                </a:solidFill>
                <a:latin typeface="Times New Roman" panose="02020603050405020304" pitchFamily="18" charset="0"/>
                <a:ea typeface="Calibri" panose="020F0502020204030204" pitchFamily="34" charset="0"/>
              </a:rPr>
              <a:t>Design Frame (4) in second floor for Block B </a:t>
            </a:r>
            <a:endParaRPr lang="en-US" sz="2000" dirty="0">
              <a:solidFill>
                <a:schemeClr val="accent1">
                  <a:lumMod val="50000"/>
                </a:schemeClr>
              </a:solidFill>
            </a:endParaRPr>
          </a:p>
        </p:txBody>
      </p:sp>
      <p:pic>
        <p:nvPicPr>
          <p:cNvPr id="4" name="Content Placeholder 13">
            <a:extLst>
              <a:ext uri="{FF2B5EF4-FFF2-40B4-BE49-F238E27FC236}">
                <a16:creationId xmlns:a16="http://schemas.microsoft.com/office/drawing/2014/main" id="{8E98B99B-4826-4307-B863-B6FD5C5A1B39}"/>
              </a:ext>
            </a:extLst>
          </p:cNvPr>
          <p:cNvPicPr>
            <a:picLocks noChangeAspect="1"/>
          </p:cNvPicPr>
          <p:nvPr/>
        </p:nvPicPr>
        <p:blipFill>
          <a:blip r:embed="rId3"/>
          <a:stretch>
            <a:fillRect/>
          </a:stretch>
        </p:blipFill>
        <p:spPr>
          <a:xfrm>
            <a:off x="177480" y="467139"/>
            <a:ext cx="11875976" cy="3081131"/>
          </a:xfrm>
          <a:prstGeom prst="rect">
            <a:avLst/>
          </a:prstGeom>
        </p:spPr>
      </p:pic>
      <p:sp>
        <p:nvSpPr>
          <p:cNvPr id="5" name="TextBox 4">
            <a:extLst>
              <a:ext uri="{FF2B5EF4-FFF2-40B4-BE49-F238E27FC236}">
                <a16:creationId xmlns:a16="http://schemas.microsoft.com/office/drawing/2014/main" id="{B1EFB65F-E1DB-4D16-BB89-0AFAA149596A}"/>
              </a:ext>
            </a:extLst>
          </p:cNvPr>
          <p:cNvSpPr txBox="1"/>
          <p:nvPr/>
        </p:nvSpPr>
        <p:spPr>
          <a:xfrm>
            <a:off x="2495666" y="3534415"/>
            <a:ext cx="7239603" cy="369332"/>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SECTION IN B5,C14,C19,C26,C31,C32, 2 nd floor ,block B (Frame 4 )</a:t>
            </a:r>
          </a:p>
        </p:txBody>
      </p:sp>
      <p:pic>
        <p:nvPicPr>
          <p:cNvPr id="6" name="Picture 5">
            <a:extLst>
              <a:ext uri="{FF2B5EF4-FFF2-40B4-BE49-F238E27FC236}">
                <a16:creationId xmlns:a16="http://schemas.microsoft.com/office/drawing/2014/main" id="{68DED10A-4DF9-423B-8313-30D00B87D6AD}"/>
              </a:ext>
            </a:extLst>
          </p:cNvPr>
          <p:cNvPicPr>
            <a:picLocks noChangeAspect="1"/>
          </p:cNvPicPr>
          <p:nvPr/>
        </p:nvPicPr>
        <p:blipFill>
          <a:blip r:embed="rId4"/>
          <a:stretch>
            <a:fillRect/>
          </a:stretch>
        </p:blipFill>
        <p:spPr>
          <a:xfrm>
            <a:off x="3796145" y="3903747"/>
            <a:ext cx="4654825" cy="2902605"/>
          </a:xfrm>
          <a:prstGeom prst="rect">
            <a:avLst/>
          </a:prstGeom>
        </p:spPr>
      </p:pic>
      <p:sp>
        <p:nvSpPr>
          <p:cNvPr id="7" name="Rounded Rectangle 6"/>
          <p:cNvSpPr/>
          <p:nvPr/>
        </p:nvSpPr>
        <p:spPr>
          <a:xfrm>
            <a:off x="11551103" y="6439113"/>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56</a:t>
            </a:r>
          </a:p>
        </p:txBody>
      </p:sp>
    </p:spTree>
    <p:extLst>
      <p:ext uri="{BB962C8B-B14F-4D97-AF65-F5344CB8AC3E}">
        <p14:creationId xmlns:p14="http://schemas.microsoft.com/office/powerpoint/2010/main" val="109949923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sp>
        <p:nvSpPr>
          <p:cNvPr id="3" name="Rectangle 2"/>
          <p:cNvSpPr/>
          <p:nvPr/>
        </p:nvSpPr>
        <p:spPr>
          <a:xfrm>
            <a:off x="158107" y="67928"/>
            <a:ext cx="3511089" cy="400110"/>
          </a:xfrm>
          <a:prstGeom prst="rect">
            <a:avLst/>
          </a:prstGeom>
        </p:spPr>
        <p:txBody>
          <a:bodyPr wrap="none">
            <a:spAutoFit/>
          </a:bodyPr>
          <a:lstStyle/>
          <a:p>
            <a:r>
              <a:rPr lang="en-US" sz="2000" b="1" dirty="0">
                <a:solidFill>
                  <a:schemeClr val="accent1">
                    <a:lumMod val="50000"/>
                  </a:schemeClr>
                </a:solidFill>
                <a:latin typeface="Times New Roman" panose="02020603050405020304" pitchFamily="18" charset="0"/>
                <a:ea typeface="Calibri" panose="020F0502020204030204" pitchFamily="34" charset="0"/>
              </a:rPr>
              <a:t>Design Columns  for all Block </a:t>
            </a:r>
            <a:endParaRPr lang="en-US" sz="2000" dirty="0">
              <a:solidFill>
                <a:schemeClr val="accent1">
                  <a:lumMod val="50000"/>
                </a:schemeClr>
              </a:solidFill>
            </a:endParaRPr>
          </a:p>
        </p:txBody>
      </p:sp>
      <p:pic>
        <p:nvPicPr>
          <p:cNvPr id="4" name="Content Placeholder 5">
            <a:extLst>
              <a:ext uri="{FF2B5EF4-FFF2-40B4-BE49-F238E27FC236}">
                <a16:creationId xmlns:a16="http://schemas.microsoft.com/office/drawing/2014/main" id="{1B4AD759-7120-4989-95DF-411751F42D78}"/>
              </a:ext>
            </a:extLst>
          </p:cNvPr>
          <p:cNvPicPr>
            <a:picLocks noChangeAspect="1"/>
          </p:cNvPicPr>
          <p:nvPr/>
        </p:nvPicPr>
        <p:blipFill>
          <a:blip r:embed="rId3"/>
          <a:stretch>
            <a:fillRect/>
          </a:stretch>
        </p:blipFill>
        <p:spPr>
          <a:xfrm>
            <a:off x="545146" y="468038"/>
            <a:ext cx="5178288" cy="3061539"/>
          </a:xfrm>
          <a:prstGeom prst="rect">
            <a:avLst/>
          </a:prstGeom>
          <a:ln>
            <a:solidFill>
              <a:schemeClr val="tx1"/>
            </a:solidFill>
          </a:ln>
        </p:spPr>
      </p:pic>
      <p:pic>
        <p:nvPicPr>
          <p:cNvPr id="5" name="Picture 4">
            <a:extLst>
              <a:ext uri="{FF2B5EF4-FFF2-40B4-BE49-F238E27FC236}">
                <a16:creationId xmlns:a16="http://schemas.microsoft.com/office/drawing/2014/main" id="{38DFA8F4-0137-4AB9-A8B8-7CB30CC5455E}"/>
              </a:ext>
            </a:extLst>
          </p:cNvPr>
          <p:cNvPicPr>
            <a:picLocks noChangeAspect="1"/>
          </p:cNvPicPr>
          <p:nvPr/>
        </p:nvPicPr>
        <p:blipFill>
          <a:blip r:embed="rId4"/>
          <a:stretch>
            <a:fillRect/>
          </a:stretch>
        </p:blipFill>
        <p:spPr>
          <a:xfrm>
            <a:off x="6268580" y="418342"/>
            <a:ext cx="5449957" cy="3111235"/>
          </a:xfrm>
          <a:prstGeom prst="rect">
            <a:avLst/>
          </a:prstGeom>
          <a:ln>
            <a:solidFill>
              <a:schemeClr val="tx1"/>
            </a:solidFill>
          </a:ln>
        </p:spPr>
      </p:pic>
      <p:pic>
        <p:nvPicPr>
          <p:cNvPr id="6" name="Picture 5">
            <a:extLst>
              <a:ext uri="{FF2B5EF4-FFF2-40B4-BE49-F238E27FC236}">
                <a16:creationId xmlns:a16="http://schemas.microsoft.com/office/drawing/2014/main" id="{CB317127-A9E4-4492-97AD-7BF8FB13C953}"/>
              </a:ext>
            </a:extLst>
          </p:cNvPr>
          <p:cNvPicPr>
            <a:picLocks noChangeAspect="1"/>
          </p:cNvPicPr>
          <p:nvPr/>
        </p:nvPicPr>
        <p:blipFill>
          <a:blip r:embed="rId5"/>
          <a:stretch>
            <a:fillRect/>
          </a:stretch>
        </p:blipFill>
        <p:spPr>
          <a:xfrm>
            <a:off x="3647929" y="3901381"/>
            <a:ext cx="5156149" cy="2584814"/>
          </a:xfrm>
          <a:prstGeom prst="rect">
            <a:avLst/>
          </a:prstGeom>
          <a:ln>
            <a:solidFill>
              <a:schemeClr val="tx1"/>
            </a:solidFill>
          </a:ln>
        </p:spPr>
      </p:pic>
      <p:sp>
        <p:nvSpPr>
          <p:cNvPr id="7" name="Rectangle 6"/>
          <p:cNvSpPr/>
          <p:nvPr/>
        </p:nvSpPr>
        <p:spPr>
          <a:xfrm>
            <a:off x="1852689" y="3560355"/>
            <a:ext cx="2730235"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Section in column (80*80)</a:t>
            </a:r>
          </a:p>
        </p:txBody>
      </p:sp>
      <p:sp>
        <p:nvSpPr>
          <p:cNvPr id="8" name="Rectangle 7"/>
          <p:cNvSpPr/>
          <p:nvPr/>
        </p:nvSpPr>
        <p:spPr>
          <a:xfrm>
            <a:off x="7494623" y="3560355"/>
            <a:ext cx="2723823" cy="369332"/>
          </a:xfrm>
          <a:prstGeom prst="rect">
            <a:avLst/>
          </a:prstGeom>
        </p:spPr>
        <p:txBody>
          <a:bodyPr wrap="none">
            <a:spAutoFit/>
          </a:bodyPr>
          <a:lstStyle/>
          <a:p>
            <a:pPr lvl="0">
              <a:defRPr/>
            </a:pPr>
            <a:r>
              <a:rPr lang="en-US" b="1" dirty="0">
                <a:solidFill>
                  <a:prstClr val="black"/>
                </a:solidFill>
                <a:latin typeface="Times New Roman" panose="02020603050405020304" pitchFamily="18" charset="0"/>
                <a:cs typeface="Times New Roman" panose="02020603050405020304" pitchFamily="18" charset="0"/>
              </a:rPr>
              <a:t>Section in column (70*70</a:t>
            </a:r>
            <a:r>
              <a:rPr lang="en-US" dirty="0">
                <a:solidFill>
                  <a:prstClr val="black"/>
                </a:solidFill>
              </a:rPr>
              <a:t>)</a:t>
            </a:r>
          </a:p>
        </p:txBody>
      </p:sp>
      <p:sp>
        <p:nvSpPr>
          <p:cNvPr id="9" name="Rectangle 8"/>
          <p:cNvSpPr/>
          <p:nvPr/>
        </p:nvSpPr>
        <p:spPr>
          <a:xfrm>
            <a:off x="4860887" y="6457889"/>
            <a:ext cx="2730235" cy="369332"/>
          </a:xfrm>
          <a:prstGeom prst="rect">
            <a:avLst/>
          </a:prstGeom>
        </p:spPr>
        <p:txBody>
          <a:bodyPr wrap="none">
            <a:spAutoFit/>
          </a:bodyPr>
          <a:lstStyle/>
          <a:p>
            <a:pPr lvl="0">
              <a:defRPr/>
            </a:pPr>
            <a:r>
              <a:rPr lang="en-US" b="1" dirty="0">
                <a:solidFill>
                  <a:prstClr val="black"/>
                </a:solidFill>
                <a:latin typeface="Times New Roman" panose="02020603050405020304" pitchFamily="18" charset="0"/>
                <a:cs typeface="Times New Roman" panose="02020603050405020304" pitchFamily="18" charset="0"/>
              </a:rPr>
              <a:t>Section in column (50*50)</a:t>
            </a:r>
          </a:p>
        </p:txBody>
      </p:sp>
      <p:sp>
        <p:nvSpPr>
          <p:cNvPr id="11" name="Rounded Rectangle 10"/>
          <p:cNvSpPr/>
          <p:nvPr/>
        </p:nvSpPr>
        <p:spPr>
          <a:xfrm>
            <a:off x="11551103" y="6439113"/>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57</a:t>
            </a:r>
          </a:p>
        </p:txBody>
      </p:sp>
    </p:spTree>
    <p:extLst>
      <p:ext uri="{BB962C8B-B14F-4D97-AF65-F5344CB8AC3E}">
        <p14:creationId xmlns:p14="http://schemas.microsoft.com/office/powerpoint/2010/main" val="3310269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sp>
        <p:nvSpPr>
          <p:cNvPr id="3" name="Rectangle 2"/>
          <p:cNvSpPr/>
          <p:nvPr/>
        </p:nvSpPr>
        <p:spPr>
          <a:xfrm>
            <a:off x="409868" y="307171"/>
            <a:ext cx="4092787" cy="461665"/>
          </a:xfrm>
          <a:prstGeom prst="rect">
            <a:avLst/>
          </a:prstGeom>
        </p:spPr>
        <p:txBody>
          <a:bodyPr wrap="none">
            <a:spAutoFit/>
          </a:bodyPr>
          <a:lstStyle/>
          <a:p>
            <a:r>
              <a:rPr lang="en-US" sz="2400" b="1" dirty="0">
                <a:solidFill>
                  <a:schemeClr val="accent1">
                    <a:lumMod val="50000"/>
                  </a:schemeClr>
                </a:solidFill>
                <a:latin typeface="Times New Roman" panose="02020603050405020304" pitchFamily="18" charset="0"/>
                <a:ea typeface="Calibri" panose="020F0502020204030204" pitchFamily="34" charset="0"/>
              </a:rPr>
              <a:t>Longitudinal Column section </a:t>
            </a:r>
            <a:endParaRPr lang="en-US" sz="2400" dirty="0">
              <a:solidFill>
                <a:schemeClr val="accent1">
                  <a:lumMod val="50000"/>
                </a:schemeClr>
              </a:solidFill>
            </a:endParaRPr>
          </a:p>
        </p:txBody>
      </p:sp>
      <p:pic>
        <p:nvPicPr>
          <p:cNvPr id="5" name="Content Placeholder 5">
            <a:extLst>
              <a:ext uri="{FF2B5EF4-FFF2-40B4-BE49-F238E27FC236}">
                <a16:creationId xmlns:a16="http://schemas.microsoft.com/office/drawing/2014/main" id="{72A68E9D-DC7B-4C35-A5FF-5F8E9F82D52B}"/>
              </a:ext>
            </a:extLst>
          </p:cNvPr>
          <p:cNvPicPr>
            <a:picLocks noChangeAspect="1"/>
          </p:cNvPicPr>
          <p:nvPr/>
        </p:nvPicPr>
        <p:blipFill>
          <a:blip r:embed="rId3"/>
          <a:stretch>
            <a:fillRect/>
          </a:stretch>
        </p:blipFill>
        <p:spPr>
          <a:xfrm>
            <a:off x="3866322" y="847499"/>
            <a:ext cx="4382529" cy="5762478"/>
          </a:xfrm>
          <a:prstGeom prst="rect">
            <a:avLst/>
          </a:prstGeom>
          <a:ln>
            <a:solidFill>
              <a:schemeClr val="accent1"/>
            </a:solidFill>
          </a:ln>
        </p:spPr>
      </p:pic>
      <p:sp>
        <p:nvSpPr>
          <p:cNvPr id="6" name="Rounded Rectangle 5"/>
          <p:cNvSpPr/>
          <p:nvPr/>
        </p:nvSpPr>
        <p:spPr>
          <a:xfrm>
            <a:off x="11551103" y="6439113"/>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58</a:t>
            </a:r>
          </a:p>
        </p:txBody>
      </p:sp>
    </p:spTree>
    <p:extLst>
      <p:ext uri="{BB962C8B-B14F-4D97-AF65-F5344CB8AC3E}">
        <p14:creationId xmlns:p14="http://schemas.microsoft.com/office/powerpoint/2010/main" val="2137892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90833" y="404153"/>
            <a:ext cx="3668055" cy="461665"/>
          </a:xfrm>
          <a:prstGeom prst="rect">
            <a:avLst/>
          </a:prstGeom>
        </p:spPr>
        <p:txBody>
          <a:bodyPr wrap="none">
            <a:spAutoFit/>
          </a:bodyPr>
          <a:lstStyle/>
          <a:p>
            <a:r>
              <a:rPr lang="en-US" sz="2400" b="1" dirty="0">
                <a:solidFill>
                  <a:schemeClr val="accent1">
                    <a:lumMod val="50000"/>
                  </a:schemeClr>
                </a:solidFill>
                <a:latin typeface="Times New Roman" panose="02020603050405020304" pitchFamily="18" charset="0"/>
                <a:cs typeface="Times New Roman" panose="02020603050405020304" pitchFamily="18" charset="0"/>
              </a:rPr>
              <a:t>Shear wall Reinforcement </a:t>
            </a:r>
            <a:endParaRPr lang="en-US" sz="2400" dirty="0">
              <a:solidFill>
                <a:schemeClr val="accent1">
                  <a:lumMod val="50000"/>
                </a:schemeClr>
              </a:solidFill>
            </a:endParaRPr>
          </a:p>
        </p:txBody>
      </p:sp>
      <p:pic>
        <p:nvPicPr>
          <p:cNvPr id="4" name="Content Placeholder 5">
            <a:extLst>
              <a:ext uri="{FF2B5EF4-FFF2-40B4-BE49-F238E27FC236}">
                <a16:creationId xmlns:a16="http://schemas.microsoft.com/office/drawing/2014/main" id="{D4E24971-A78C-4D99-95C9-43F162DCEAEE}"/>
              </a:ext>
            </a:extLst>
          </p:cNvPr>
          <p:cNvPicPr>
            <a:picLocks noChangeAspect="1"/>
          </p:cNvPicPr>
          <p:nvPr/>
        </p:nvPicPr>
        <p:blipFill rotWithShape="1">
          <a:blip r:embed="rId2">
            <a:extLst>
              <a:ext uri="{BEBA8EAE-BF5A-486C-A8C5-ECC9F3942E4B}">
                <a14:imgProps xmlns:a14="http://schemas.microsoft.com/office/drawing/2010/main">
                  <a14:imgLayer r:embed="rId3">
                    <a14:imgEffect>
                      <a14:saturation sat="400000"/>
                    </a14:imgEffect>
                  </a14:imgLayer>
                </a14:imgProps>
              </a:ext>
            </a:extLst>
          </a:blip>
          <a:srcRect l="2027" t="6444" r="5641" b="53425"/>
          <a:stretch/>
        </p:blipFill>
        <p:spPr>
          <a:xfrm>
            <a:off x="290833" y="1043008"/>
            <a:ext cx="6290076" cy="1931490"/>
          </a:xfrm>
          <a:prstGeom prst="rect">
            <a:avLst/>
          </a:prstGeom>
        </p:spPr>
      </p:pic>
      <p:pic>
        <p:nvPicPr>
          <p:cNvPr id="5" name="Picture 4">
            <a:extLst>
              <a:ext uri="{FF2B5EF4-FFF2-40B4-BE49-F238E27FC236}">
                <a16:creationId xmlns:a16="http://schemas.microsoft.com/office/drawing/2014/main" id="{B399F6D6-C68D-4A50-8260-5BD3FAA673E8}"/>
              </a:ext>
            </a:extLst>
          </p:cNvPr>
          <p:cNvPicPr>
            <a:picLocks noChangeAspect="1"/>
          </p:cNvPicPr>
          <p:nvPr/>
        </p:nvPicPr>
        <p:blipFill rotWithShape="1">
          <a:blip r:embed="rId4"/>
          <a:srcRect r="2899"/>
          <a:stretch/>
        </p:blipFill>
        <p:spPr>
          <a:xfrm>
            <a:off x="6580909" y="1174180"/>
            <a:ext cx="5483889" cy="1649896"/>
          </a:xfrm>
          <a:prstGeom prst="rect">
            <a:avLst/>
          </a:prstGeom>
        </p:spPr>
      </p:pic>
      <p:pic>
        <p:nvPicPr>
          <p:cNvPr id="6" name="Picture 5">
            <a:extLst>
              <a:ext uri="{FF2B5EF4-FFF2-40B4-BE49-F238E27FC236}">
                <a16:creationId xmlns:a16="http://schemas.microsoft.com/office/drawing/2014/main" id="{24CCE483-57E2-42D5-AA49-7C6BC5D25125}"/>
              </a:ext>
            </a:extLst>
          </p:cNvPr>
          <p:cNvPicPr>
            <a:picLocks noChangeAspect="1"/>
          </p:cNvPicPr>
          <p:nvPr/>
        </p:nvPicPr>
        <p:blipFill rotWithShape="1">
          <a:blip r:embed="rId5"/>
          <a:srcRect r="6108" b="5739"/>
          <a:stretch/>
        </p:blipFill>
        <p:spPr>
          <a:xfrm>
            <a:off x="2556900" y="2964873"/>
            <a:ext cx="6939653" cy="3635168"/>
          </a:xfrm>
          <a:prstGeom prst="rect">
            <a:avLst/>
          </a:prstGeom>
        </p:spPr>
      </p:pic>
      <p:sp>
        <p:nvSpPr>
          <p:cNvPr id="8" name="Rounded Rectangle 7"/>
          <p:cNvSpPr/>
          <p:nvPr/>
        </p:nvSpPr>
        <p:spPr>
          <a:xfrm>
            <a:off x="11551103" y="6439113"/>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59</a:t>
            </a:r>
          </a:p>
        </p:txBody>
      </p:sp>
    </p:spTree>
    <p:extLst>
      <p:ext uri="{BB962C8B-B14F-4D97-AF65-F5344CB8AC3E}">
        <p14:creationId xmlns:p14="http://schemas.microsoft.com/office/powerpoint/2010/main" val="675049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ounded Rectangle 2"/>
          <p:cNvSpPr/>
          <p:nvPr/>
        </p:nvSpPr>
        <p:spPr>
          <a:xfrm>
            <a:off x="10920549" y="6348548"/>
            <a:ext cx="378822" cy="313508"/>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6</a:t>
            </a:r>
          </a:p>
        </p:txBody>
      </p:sp>
    </p:spTree>
    <p:extLst>
      <p:ext uri="{BB962C8B-B14F-4D97-AF65-F5344CB8AC3E}">
        <p14:creationId xmlns:p14="http://schemas.microsoft.com/office/powerpoint/2010/main" val="588268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sp>
        <p:nvSpPr>
          <p:cNvPr id="3" name="Rectangle 2"/>
          <p:cNvSpPr/>
          <p:nvPr/>
        </p:nvSpPr>
        <p:spPr>
          <a:xfrm>
            <a:off x="106018" y="22127"/>
            <a:ext cx="3547831" cy="461665"/>
          </a:xfrm>
          <a:prstGeom prst="rect">
            <a:avLst/>
          </a:prstGeom>
        </p:spPr>
        <p:txBody>
          <a:bodyPr wrap="none">
            <a:spAutoFit/>
          </a:bodyPr>
          <a:lstStyle/>
          <a:p>
            <a:r>
              <a:rPr lang="en-US" sz="2400" b="1" dirty="0">
                <a:solidFill>
                  <a:schemeClr val="accent1">
                    <a:lumMod val="50000"/>
                  </a:schemeClr>
                </a:solidFill>
                <a:latin typeface="Times New Roman" panose="02020603050405020304" pitchFamily="18" charset="0"/>
                <a:cs typeface="Times New Roman" panose="02020603050405020304" pitchFamily="18" charset="0"/>
              </a:rPr>
              <a:t>Stair case Reinforcement </a:t>
            </a:r>
            <a:endParaRPr lang="en-US" sz="2400" dirty="0">
              <a:solidFill>
                <a:schemeClr val="accent1">
                  <a:lumMod val="50000"/>
                </a:schemeClr>
              </a:solidFill>
            </a:endParaRPr>
          </a:p>
        </p:txBody>
      </p:sp>
      <p:pic>
        <p:nvPicPr>
          <p:cNvPr id="4" name="Content Placeholder 5">
            <a:extLst>
              <a:ext uri="{FF2B5EF4-FFF2-40B4-BE49-F238E27FC236}">
                <a16:creationId xmlns:a16="http://schemas.microsoft.com/office/drawing/2014/main" id="{653B4378-2D48-43EC-81F8-7D0F614D51BD}"/>
              </a:ext>
            </a:extLst>
          </p:cNvPr>
          <p:cNvPicPr>
            <a:picLocks noChangeAspect="1"/>
          </p:cNvPicPr>
          <p:nvPr/>
        </p:nvPicPr>
        <p:blipFill rotWithShape="1">
          <a:blip r:embed="rId3"/>
          <a:srcRect l="808" r="3039"/>
          <a:stretch/>
        </p:blipFill>
        <p:spPr>
          <a:xfrm>
            <a:off x="106018" y="586220"/>
            <a:ext cx="9087678" cy="5088836"/>
          </a:xfrm>
          <a:prstGeom prst="rect">
            <a:avLst/>
          </a:prstGeom>
          <a:ln>
            <a:solidFill>
              <a:schemeClr val="tx1"/>
            </a:solidFill>
          </a:ln>
        </p:spPr>
      </p:pic>
      <p:pic>
        <p:nvPicPr>
          <p:cNvPr id="5" name="Picture 4">
            <a:extLst>
              <a:ext uri="{FF2B5EF4-FFF2-40B4-BE49-F238E27FC236}">
                <a16:creationId xmlns:a16="http://schemas.microsoft.com/office/drawing/2014/main" id="{11A95210-CD18-4C23-871A-E7BB35990B2C}"/>
              </a:ext>
            </a:extLst>
          </p:cNvPr>
          <p:cNvPicPr>
            <a:picLocks noChangeAspect="1"/>
          </p:cNvPicPr>
          <p:nvPr/>
        </p:nvPicPr>
        <p:blipFill rotWithShape="1">
          <a:blip r:embed="rId4"/>
          <a:srcRect l="4911" r="18898"/>
          <a:stretch/>
        </p:blipFill>
        <p:spPr>
          <a:xfrm>
            <a:off x="9342781" y="586220"/>
            <a:ext cx="2743201" cy="5088836"/>
          </a:xfrm>
          <a:prstGeom prst="rect">
            <a:avLst/>
          </a:prstGeom>
          <a:ln>
            <a:solidFill>
              <a:schemeClr val="tx2"/>
            </a:solidFill>
          </a:ln>
        </p:spPr>
      </p:pic>
      <p:pic>
        <p:nvPicPr>
          <p:cNvPr id="6" name="Picture 5">
            <a:extLst>
              <a:ext uri="{FF2B5EF4-FFF2-40B4-BE49-F238E27FC236}">
                <a16:creationId xmlns:a16="http://schemas.microsoft.com/office/drawing/2014/main" id="{D11CE52A-8ACA-4B4E-B150-4696C214AAE9}"/>
              </a:ext>
            </a:extLst>
          </p:cNvPr>
          <p:cNvPicPr>
            <a:picLocks noChangeAspect="1"/>
          </p:cNvPicPr>
          <p:nvPr/>
        </p:nvPicPr>
        <p:blipFill>
          <a:blip r:embed="rId5"/>
          <a:stretch>
            <a:fillRect/>
          </a:stretch>
        </p:blipFill>
        <p:spPr>
          <a:xfrm>
            <a:off x="1403564" y="6008316"/>
            <a:ext cx="6991350" cy="409575"/>
          </a:xfrm>
          <a:prstGeom prst="rect">
            <a:avLst/>
          </a:prstGeom>
        </p:spPr>
      </p:pic>
      <p:sp>
        <p:nvSpPr>
          <p:cNvPr id="7" name="Rounded Rectangle 6"/>
          <p:cNvSpPr/>
          <p:nvPr/>
        </p:nvSpPr>
        <p:spPr>
          <a:xfrm>
            <a:off x="11551103" y="6439113"/>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60</a:t>
            </a:r>
          </a:p>
        </p:txBody>
      </p:sp>
    </p:spTree>
    <p:extLst>
      <p:ext uri="{BB962C8B-B14F-4D97-AF65-F5344CB8AC3E}">
        <p14:creationId xmlns:p14="http://schemas.microsoft.com/office/powerpoint/2010/main" val="275649538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sp>
        <p:nvSpPr>
          <p:cNvPr id="3" name="Rectangle 2"/>
          <p:cNvSpPr/>
          <p:nvPr/>
        </p:nvSpPr>
        <p:spPr>
          <a:xfrm>
            <a:off x="297772" y="91561"/>
            <a:ext cx="4529638" cy="461665"/>
          </a:xfrm>
          <a:prstGeom prst="rect">
            <a:avLst/>
          </a:prstGeom>
        </p:spPr>
        <p:txBody>
          <a:bodyPr wrap="none">
            <a:spAutoFit/>
          </a:bodyPr>
          <a:lstStyle/>
          <a:p>
            <a:r>
              <a:rPr lang="en-US" sz="2400" b="1" dirty="0">
                <a:solidFill>
                  <a:schemeClr val="accent1">
                    <a:lumMod val="50000"/>
                  </a:schemeClr>
                </a:solidFill>
                <a:latin typeface="Times New Roman" pitchFamily="18" charset="0"/>
                <a:cs typeface="Times New Roman" pitchFamily="18" charset="0"/>
              </a:rPr>
              <a:t>Plan of  Foundation for all block </a:t>
            </a:r>
            <a:endParaRPr lang="en-US" sz="2400" b="1" dirty="0">
              <a:solidFill>
                <a:schemeClr val="accent1">
                  <a:lumMod val="50000"/>
                </a:schemeClr>
              </a:solidFill>
            </a:endParaRPr>
          </a:p>
        </p:txBody>
      </p:sp>
      <p:pic>
        <p:nvPicPr>
          <p:cNvPr id="4" name="Content Placeholder 5">
            <a:extLst>
              <a:ext uri="{FF2B5EF4-FFF2-40B4-BE49-F238E27FC236}">
                <a16:creationId xmlns:a16="http://schemas.microsoft.com/office/drawing/2014/main" id="{7036D92E-F94E-42EC-AFDF-04531173AF83}"/>
              </a:ext>
            </a:extLst>
          </p:cNvPr>
          <p:cNvPicPr>
            <a:picLocks noChangeAspect="1"/>
          </p:cNvPicPr>
          <p:nvPr/>
        </p:nvPicPr>
        <p:blipFill>
          <a:blip r:embed="rId3"/>
          <a:stretch>
            <a:fillRect/>
          </a:stretch>
        </p:blipFill>
        <p:spPr>
          <a:xfrm>
            <a:off x="1951383" y="534906"/>
            <a:ext cx="8289234" cy="6101422"/>
          </a:xfrm>
          <a:prstGeom prst="rect">
            <a:avLst/>
          </a:prstGeom>
          <a:ln>
            <a:solidFill>
              <a:schemeClr val="tx1"/>
            </a:solidFill>
          </a:ln>
        </p:spPr>
      </p:pic>
      <p:sp>
        <p:nvSpPr>
          <p:cNvPr id="5" name="Rounded Rectangle 4"/>
          <p:cNvSpPr/>
          <p:nvPr/>
        </p:nvSpPr>
        <p:spPr>
          <a:xfrm>
            <a:off x="11551103" y="6439113"/>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61</a:t>
            </a:r>
          </a:p>
        </p:txBody>
      </p:sp>
    </p:spTree>
    <p:extLst>
      <p:ext uri="{BB962C8B-B14F-4D97-AF65-F5344CB8AC3E}">
        <p14:creationId xmlns:p14="http://schemas.microsoft.com/office/powerpoint/2010/main" val="3401195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sp>
        <p:nvSpPr>
          <p:cNvPr id="3" name="Rectangle 2"/>
          <p:cNvSpPr/>
          <p:nvPr/>
        </p:nvSpPr>
        <p:spPr>
          <a:xfrm>
            <a:off x="290945" y="98366"/>
            <a:ext cx="4764125" cy="461665"/>
          </a:xfrm>
          <a:prstGeom prst="rect">
            <a:avLst/>
          </a:prstGeom>
        </p:spPr>
        <p:txBody>
          <a:bodyPr wrap="none">
            <a:spAutoFit/>
          </a:bodyPr>
          <a:lstStyle/>
          <a:p>
            <a:r>
              <a:rPr lang="en-US" sz="2400" dirty="0">
                <a:solidFill>
                  <a:schemeClr val="accent1">
                    <a:lumMod val="50000"/>
                  </a:schemeClr>
                </a:solidFill>
                <a:latin typeface="Times New Roman" pitchFamily="18" charset="0"/>
                <a:cs typeface="Times New Roman" pitchFamily="18" charset="0"/>
              </a:rPr>
              <a:t>Mat Foundation analysis for block A </a:t>
            </a:r>
            <a:endParaRPr lang="en-US" sz="2400" dirty="0">
              <a:solidFill>
                <a:schemeClr val="accent1">
                  <a:lumMod val="50000"/>
                </a:schemeClr>
              </a:solidFill>
            </a:endParaRPr>
          </a:p>
        </p:txBody>
      </p:sp>
      <mc:AlternateContent xmlns:mc="http://schemas.openxmlformats.org/markup-compatibility/2006" xmlns:a14="http://schemas.microsoft.com/office/drawing/2010/main">
        <mc:Choice Requires="a14">
          <p:sp>
            <p:nvSpPr>
              <p:cNvPr id="4" name="Rectangle 3"/>
              <p:cNvSpPr/>
              <p:nvPr/>
            </p:nvSpPr>
            <p:spPr>
              <a:xfrm>
                <a:off x="339436" y="281666"/>
                <a:ext cx="11610109" cy="1392882"/>
              </a:xfrm>
              <a:prstGeom prst="rect">
                <a:avLst/>
              </a:prstGeom>
            </p:spPr>
            <p:txBody>
              <a:bodyPr wrap="square">
                <a:spAutoFit/>
              </a:bodyPr>
              <a:lstStyle/>
              <a:p>
                <a:pPr marL="342900" indent="-342900">
                  <a:lnSpc>
                    <a:spcPct val="150000"/>
                  </a:lnSpc>
                  <a:spcAft>
                    <a:spcPts val="800"/>
                  </a:spcAft>
                  <a:buFont typeface="Courier New" panose="02070309020205020404" pitchFamily="49" charset="0"/>
                  <a:buChar char="o"/>
                </a:pPr>
                <a:r>
                  <a:rPr lang="en-US" sz="2000" dirty="0">
                    <a:latin typeface="Times New Roman" panose="02020603050405020304" pitchFamily="18" charset="0"/>
                    <a:ea typeface="Calibri" panose="020F0502020204030204" pitchFamily="34" charset="0"/>
                    <a:cs typeface="Arial" panose="020B0604020202020204" pitchFamily="34" charset="0"/>
                  </a:rPr>
                  <a:t>Base :( IF 50% &lt; </a:t>
                </a:r>
                <a14:m>
                  <m:oMath xmlns:m="http://schemas.openxmlformats.org/officeDocument/2006/math">
                    <m:f>
                      <m:fPr>
                        <m:ctrlPr>
                          <a:rPr lang="en-US" sz="2000" i="1">
                            <a:latin typeface="Cambria Math" panose="02040503050406030204" pitchFamily="18" charset="0"/>
                            <a:ea typeface="Calibri" panose="020F0502020204030204" pitchFamily="34" charset="0"/>
                            <a:cs typeface="Times New Roman" panose="02020603050405020304" pitchFamily="18" charset="0"/>
                          </a:rPr>
                        </m:ctrlPr>
                      </m:fPr>
                      <m:num>
                        <m:nary>
                          <m:naryPr>
                            <m:chr m:val="∑"/>
                            <m:limLoc m:val="undOvr"/>
                            <m:subHide m:val="on"/>
                            <m:supHide m:val="on"/>
                            <m:ctrlPr>
                              <a:rPr lang="en-US" sz="2000" i="1">
                                <a:latin typeface="Cambria Math" panose="02040503050406030204" pitchFamily="18" charset="0"/>
                                <a:ea typeface="Calibri" panose="020F0502020204030204" pitchFamily="34" charset="0"/>
                                <a:cs typeface="Times New Roman" panose="02020603050405020304" pitchFamily="18" charset="0"/>
                              </a:rPr>
                            </m:ctrlPr>
                          </m:naryPr>
                          <m:sub/>
                          <m:sup/>
                          <m:e>
                            <m:r>
                              <a:rPr lang="en-US" sz="2000" i="1">
                                <a:latin typeface="Cambria Math" panose="02040503050406030204" pitchFamily="18" charset="0"/>
                                <a:ea typeface="Calibri" panose="020F0502020204030204" pitchFamily="34" charset="0"/>
                                <a:cs typeface="Times New Roman" panose="02020603050405020304" pitchFamily="18" charset="0"/>
                              </a:rPr>
                              <m:t>𝑃</m:t>
                            </m:r>
                          </m:e>
                        </m:nary>
                      </m:num>
                      <m:den>
                        <m:r>
                          <a:rPr lang="en-US" sz="2000" i="1">
                            <a:latin typeface="Cambria Math" panose="02040503050406030204" pitchFamily="18" charset="0"/>
                            <a:ea typeface="Calibri" panose="020F0502020204030204" pitchFamily="34" charset="0"/>
                            <a:cs typeface="Times New Roman" panose="02020603050405020304" pitchFamily="18" charset="0"/>
                          </a:rPr>
                          <m:t>𝑞</m:t>
                        </m:r>
                        <m:r>
                          <a:rPr lang="en-US" sz="2000" i="1">
                            <a:latin typeface="Cambria Math" panose="02040503050406030204" pitchFamily="18" charset="0"/>
                            <a:ea typeface="Calibri" panose="020F0502020204030204" pitchFamily="34" charset="0"/>
                            <a:cs typeface="Times New Roman" panose="02020603050405020304" pitchFamily="18" charset="0"/>
                          </a:rPr>
                          <m:t> </m:t>
                        </m:r>
                        <m:r>
                          <a:rPr lang="en-US" sz="2000" i="1">
                            <a:latin typeface="Cambria Math" panose="02040503050406030204" pitchFamily="18" charset="0"/>
                            <a:ea typeface="Calibri" panose="020F0502020204030204" pitchFamily="34" charset="0"/>
                            <a:cs typeface="Times New Roman" panose="02020603050405020304" pitchFamily="18" charset="0"/>
                          </a:rPr>
                          <m:t>𝑎𝑙𝑙𝑎𝑤𝑎𝑏𝑙𝑒</m:t>
                        </m:r>
                      </m:den>
                    </m:f>
                  </m:oMath>
                </a14:m>
                <a:r>
                  <a:rPr lang="en-US" sz="2000" dirty="0">
                    <a:latin typeface="Times New Roman" panose="02020603050405020304" pitchFamily="18" charset="0"/>
                    <a:ea typeface="Times New Roman" panose="02020603050405020304" pitchFamily="18" charset="0"/>
                    <a:cs typeface="Arial" panose="020B0604020202020204" pitchFamily="34" charset="0"/>
                  </a:rPr>
                  <a:t> &lt; 60%), mat foundation is an option. </a:t>
                </a:r>
              </a:p>
              <a:p>
                <a:pPr marL="342900" indent="-342900">
                  <a:lnSpc>
                    <a:spcPct val="150000"/>
                  </a:lnSpc>
                  <a:spcAft>
                    <a:spcPts val="800"/>
                  </a:spcAft>
                  <a:buFont typeface="Courier New" panose="02070309020205020404" pitchFamily="49" charset="0"/>
                  <a:buChar char="o"/>
                </a:pPr>
                <a:r>
                  <a:rPr lang="en-US" sz="2000" dirty="0">
                    <a:latin typeface="Times New Roman" panose="02020603050405020304" pitchFamily="18" charset="0"/>
                    <a:ea typeface="Calibri" panose="020F0502020204030204" pitchFamily="34" charset="0"/>
                    <a:cs typeface="Arial" panose="020B0604020202020204" pitchFamily="34" charset="0"/>
                  </a:rPr>
                  <a:t> According to the previous base in block A, ratio = 51.41%. Used mat foundation in block A.</a:t>
                </a:r>
                <a:endParaRPr lang="en-US" sz="2000" dirty="0">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339436" y="281666"/>
                <a:ext cx="11610109" cy="1392882"/>
              </a:xfrm>
              <a:prstGeom prst="rect">
                <a:avLst/>
              </a:prstGeom>
              <a:blipFill>
                <a:blip r:embed="rId3"/>
                <a:stretch>
                  <a:fillRect l="-525" b="-3930"/>
                </a:stretch>
              </a:blipFill>
            </p:spPr>
            <p:txBody>
              <a:bodyPr/>
              <a:lstStyle/>
              <a:p>
                <a:r>
                  <a:rPr lang="en-US">
                    <a:noFill/>
                  </a:rPr>
                  <a:t> </a:t>
                </a:r>
              </a:p>
            </p:txBody>
          </p:sp>
        </mc:Fallback>
      </mc:AlternateContent>
      <p:sp>
        <p:nvSpPr>
          <p:cNvPr id="5" name="Rectangle 4"/>
          <p:cNvSpPr/>
          <p:nvPr/>
        </p:nvSpPr>
        <p:spPr>
          <a:xfrm>
            <a:off x="290945" y="1657793"/>
            <a:ext cx="3379643" cy="400110"/>
          </a:xfrm>
          <a:prstGeom prst="rect">
            <a:avLst/>
          </a:prstGeom>
        </p:spPr>
        <p:txBody>
          <a:bodyPr wrap="none">
            <a:spAutoFit/>
          </a:bodyPr>
          <a:lstStyle/>
          <a:p>
            <a:r>
              <a:rPr lang="en-US" sz="2000" b="1" dirty="0">
                <a:solidFill>
                  <a:schemeClr val="accent1">
                    <a:lumMod val="50000"/>
                  </a:schemeClr>
                </a:solidFill>
                <a:latin typeface="Times New Roman" panose="02020603050405020304" pitchFamily="18" charset="0"/>
                <a:ea typeface="Calibri" panose="020F0502020204030204" pitchFamily="34" charset="0"/>
              </a:rPr>
              <a:t>Checks that need to ETABS: </a:t>
            </a:r>
          </a:p>
        </p:txBody>
      </p:sp>
      <p:sp>
        <p:nvSpPr>
          <p:cNvPr id="6" name="Rectangle 5"/>
          <p:cNvSpPr/>
          <p:nvPr/>
        </p:nvSpPr>
        <p:spPr>
          <a:xfrm>
            <a:off x="339436" y="2057903"/>
            <a:ext cx="2095445" cy="369332"/>
          </a:xfrm>
          <a:prstGeom prst="rect">
            <a:avLst/>
          </a:prstGeom>
        </p:spPr>
        <p:txBody>
          <a:bodyPr wrap="none">
            <a:spAutoFit/>
          </a:bodyPr>
          <a:lstStyle/>
          <a:p>
            <a:pPr marL="285750" indent="-285750">
              <a:buFont typeface="Courier New" panose="02070309020205020404" pitchFamily="49" charset="0"/>
              <a:buChar char="o"/>
            </a:pPr>
            <a:r>
              <a:rPr lang="en-US" b="1" dirty="0">
                <a:latin typeface="Times New Roman" panose="02020603050405020304" pitchFamily="18" charset="0"/>
                <a:ea typeface="Calibri" panose="020F0502020204030204" pitchFamily="34" charset="0"/>
                <a:cs typeface="Arial" panose="020B0604020202020204" pitchFamily="34" charset="0"/>
              </a:rPr>
              <a:t>Deflection shape</a:t>
            </a:r>
            <a:endParaRPr lang="en-US" b="1" dirty="0"/>
          </a:p>
        </p:txBody>
      </p:sp>
      <p:pic>
        <p:nvPicPr>
          <p:cNvPr id="7" name="Picture 6">
            <a:extLst>
              <a:ext uri="{FF2B5EF4-FFF2-40B4-BE49-F238E27FC236}">
                <a16:creationId xmlns:a16="http://schemas.microsoft.com/office/drawing/2014/main" id="{29128FEC-192C-41A8-B783-C0046AF4E20B}"/>
              </a:ext>
            </a:extLst>
          </p:cNvPr>
          <p:cNvPicPr>
            <a:picLocks noChangeAspect="1"/>
          </p:cNvPicPr>
          <p:nvPr/>
        </p:nvPicPr>
        <p:blipFill>
          <a:blip r:embed="rId4"/>
          <a:stretch>
            <a:fillRect/>
          </a:stretch>
        </p:blipFill>
        <p:spPr>
          <a:xfrm>
            <a:off x="373376" y="2469614"/>
            <a:ext cx="2991680" cy="3169684"/>
          </a:xfrm>
          <a:prstGeom prst="rect">
            <a:avLst/>
          </a:prstGeom>
        </p:spPr>
      </p:pic>
      <p:sp>
        <p:nvSpPr>
          <p:cNvPr id="8" name="Rectangle 7"/>
          <p:cNvSpPr/>
          <p:nvPr/>
        </p:nvSpPr>
        <p:spPr>
          <a:xfrm>
            <a:off x="373376" y="5697066"/>
            <a:ext cx="2991680" cy="707886"/>
          </a:xfrm>
          <a:prstGeom prst="rect">
            <a:avLst/>
          </a:prstGeom>
        </p:spPr>
        <p:txBody>
          <a:bodyPr wrap="square">
            <a:spAutoFit/>
          </a:bodyPr>
          <a:lstStyle/>
          <a:p>
            <a:pPr algn="ctr"/>
            <a:r>
              <a:rPr lang="en-US" sz="2000" dirty="0">
                <a:latin typeface="Times New Roman" panose="02020603050405020304" pitchFamily="18" charset="0"/>
                <a:ea typeface="Calibri" panose="020F0502020204030204" pitchFamily="34" charset="0"/>
              </a:rPr>
              <a:t>Zoom in Deflection check of mat footing for block A</a:t>
            </a:r>
            <a:endParaRPr lang="en-US" sz="2000" dirty="0"/>
          </a:p>
        </p:txBody>
      </p:sp>
      <p:sp>
        <p:nvSpPr>
          <p:cNvPr id="9" name="Rectangle 8"/>
          <p:cNvSpPr/>
          <p:nvPr/>
        </p:nvSpPr>
        <p:spPr>
          <a:xfrm>
            <a:off x="0" y="-192497"/>
            <a:ext cx="12192000" cy="2655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0" y="-177020"/>
            <a:ext cx="96982" cy="7035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594194" y="2080209"/>
            <a:ext cx="2369751" cy="405367"/>
          </a:xfrm>
          <a:prstGeom prst="rect">
            <a:avLst/>
          </a:prstGeom>
        </p:spPr>
        <p:txBody>
          <a:bodyPr wrap="none">
            <a:spAutoFit/>
          </a:bodyPr>
          <a:lstStyle/>
          <a:p>
            <a:pPr marL="285750" marR="0" indent="-285750">
              <a:lnSpc>
                <a:spcPct val="107000"/>
              </a:lnSpc>
              <a:spcBef>
                <a:spcPts val="0"/>
              </a:spcBef>
              <a:spcAft>
                <a:spcPts val="800"/>
              </a:spcAft>
              <a:buFont typeface="Courier New" panose="02070309020205020404" pitchFamily="49" charset="0"/>
              <a:buChar char="o"/>
            </a:pPr>
            <a:r>
              <a:rPr lang="en-US" sz="2000" b="1" dirty="0">
                <a:latin typeface="Times New Roman" panose="02020603050405020304" pitchFamily="18" charset="0"/>
                <a:ea typeface="Calibri" panose="020F0502020204030204" pitchFamily="34" charset="0"/>
                <a:cs typeface="Arial" panose="020B0604020202020204" pitchFamily="34" charset="0"/>
              </a:rPr>
              <a:t>wide beam shear </a:t>
            </a:r>
            <a:endParaRPr lang="en-US" sz="2000" b="1" dirty="0">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2" name="Rectangle 11"/>
              <p:cNvSpPr/>
              <p:nvPr/>
            </p:nvSpPr>
            <p:spPr>
              <a:xfrm>
                <a:off x="3702793" y="2695998"/>
                <a:ext cx="4225636" cy="1444242"/>
              </a:xfrm>
              <a:prstGeom prst="rect">
                <a:avLst/>
              </a:prstGeom>
            </p:spPr>
            <p:txBody>
              <a:bodyPr wrap="squar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Ø Vc = </a:t>
                </a:r>
                <a14:m>
                  <m:oMath xmlns:m="http://schemas.openxmlformats.org/officeDocument/2006/math">
                    <m:f>
                      <m:fPr>
                        <m:ctrlPr>
                          <a:rPr lang="en-US" i="1">
                            <a:latin typeface="Cambria Math" panose="02040503050406030204" pitchFamily="18" charset="0"/>
                            <a:ea typeface="Calibri" panose="020F0502020204030204" pitchFamily="34" charset="0"/>
                            <a:cs typeface="Times New Roman" panose="02020603050405020304" pitchFamily="18" charset="0"/>
                          </a:rPr>
                        </m:ctrlPr>
                      </m:fPr>
                      <m:num>
                        <m:r>
                          <a:rPr lang="en-US" i="1">
                            <a:latin typeface="Cambria Math" panose="02040503050406030204" pitchFamily="18" charset="0"/>
                            <a:ea typeface="Calibri" panose="020F0502020204030204" pitchFamily="34" charset="0"/>
                            <a:cs typeface="Times New Roman" panose="02020603050405020304" pitchFamily="18" charset="0"/>
                          </a:rPr>
                          <m:t>0</m:t>
                        </m:r>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75</m:t>
                        </m:r>
                      </m:num>
                      <m:den>
                        <m:r>
                          <a:rPr lang="en-US" i="1">
                            <a:latin typeface="Cambria Math" panose="02040503050406030204" pitchFamily="18" charset="0"/>
                            <a:ea typeface="Calibri" panose="020F0502020204030204" pitchFamily="34" charset="0"/>
                            <a:cs typeface="Times New Roman" panose="02020603050405020304" pitchFamily="18" charset="0"/>
                          </a:rPr>
                          <m:t>6</m:t>
                        </m:r>
                      </m:den>
                    </m:f>
                  </m:oMath>
                </a14:m>
                <a:r>
                  <a:rPr lang="en-US" dirty="0">
                    <a:latin typeface="Times New Roman" panose="02020603050405020304" pitchFamily="18" charset="0"/>
                    <a:ea typeface="Calibri" panose="020F0502020204030204" pitchFamily="34" charset="0"/>
                    <a:cs typeface="Arial" panose="020B0604020202020204" pitchFamily="34" charset="0"/>
                  </a:rPr>
                  <a:t> * </a:t>
                </a:r>
                <a14:m>
                  <m:oMath xmlns:m="http://schemas.openxmlformats.org/officeDocument/2006/math">
                    <m:rad>
                      <m:radPr>
                        <m:degHide m:val="on"/>
                        <m:ctrlPr>
                          <a:rPr lang="en-US" i="1">
                            <a:latin typeface="Cambria Math" panose="02040503050406030204" pitchFamily="18" charset="0"/>
                            <a:ea typeface="Calibri" panose="020F0502020204030204" pitchFamily="34" charset="0"/>
                            <a:cs typeface="Times New Roman" panose="02020603050405020304" pitchFamily="18" charset="0"/>
                          </a:rPr>
                        </m:ctrlPr>
                      </m:radPr>
                      <m:deg/>
                      <m:e>
                        <m:r>
                          <a:rPr lang="en-US" i="1">
                            <a:latin typeface="Cambria Math" panose="02040503050406030204" pitchFamily="18" charset="0"/>
                            <a:ea typeface="Calibri" panose="020F0502020204030204" pitchFamily="34" charset="0"/>
                            <a:cs typeface="Times New Roman" panose="02020603050405020304" pitchFamily="18" charset="0"/>
                          </a:rPr>
                          <m:t>𝑓</m:t>
                        </m:r>
                        <m:acc>
                          <m:accPr>
                            <m:chr m:val="̀"/>
                            <m:ctrlPr>
                              <a:rPr lang="en-US" i="1">
                                <a:latin typeface="Cambria Math" panose="02040503050406030204" pitchFamily="18" charset="0"/>
                                <a:ea typeface="Calibri" panose="020F0502020204030204" pitchFamily="34" charset="0"/>
                                <a:cs typeface="Times New Roman" panose="02020603050405020304" pitchFamily="18" charset="0"/>
                              </a:rPr>
                            </m:ctrlPr>
                          </m:accPr>
                          <m:e>
                            <m:r>
                              <a:rPr lang="en-US" i="1">
                                <a:latin typeface="Cambria Math" panose="02040503050406030204" pitchFamily="18" charset="0"/>
                                <a:ea typeface="Calibri" panose="020F0502020204030204" pitchFamily="34" charset="0"/>
                                <a:cs typeface="Times New Roman" panose="02020603050405020304" pitchFamily="18" charset="0"/>
                              </a:rPr>
                              <m:t>𝑐</m:t>
                            </m:r>
                          </m:e>
                        </m:acc>
                      </m:e>
                    </m:rad>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𝐵</m:t>
                    </m:r>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𝑑</m:t>
                    </m:r>
                    <m:r>
                      <a:rPr lang="en-US" i="1">
                        <a:latin typeface="Cambria Math" panose="02040503050406030204" pitchFamily="18" charset="0"/>
                        <a:ea typeface="Calibri" panose="020F0502020204030204" pitchFamily="34" charset="0"/>
                        <a:cs typeface="Times New Roman" panose="02020603050405020304" pitchFamily="18" charset="0"/>
                      </a:rPr>
                      <m:t>∗</m:t>
                    </m:r>
                    <m:sSup>
                      <m:sSupPr>
                        <m:ctrlPr>
                          <a:rPr lang="en-US" i="1">
                            <a:latin typeface="Cambria Math" panose="02040503050406030204" pitchFamily="18" charset="0"/>
                            <a:ea typeface="Calibri" panose="020F0502020204030204" pitchFamily="34" charset="0"/>
                            <a:cs typeface="Times New Roman" panose="02020603050405020304" pitchFamily="18" charset="0"/>
                          </a:rPr>
                        </m:ctrlPr>
                      </m:sSupPr>
                      <m:e>
                        <m:r>
                          <a:rPr lang="en-US" i="1">
                            <a:latin typeface="Cambria Math" panose="02040503050406030204" pitchFamily="18" charset="0"/>
                            <a:ea typeface="Calibri" panose="020F0502020204030204" pitchFamily="34" charset="0"/>
                            <a:cs typeface="Times New Roman" panose="02020603050405020304" pitchFamily="18" charset="0"/>
                          </a:rPr>
                          <m:t>10</m:t>
                        </m:r>
                      </m:e>
                      <m:sup>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3</m:t>
                        </m:r>
                      </m:sup>
                    </m:sSup>
                    <m:r>
                      <a:rPr lang="en-US" i="1">
                        <a:latin typeface="Cambria Math" panose="02040503050406030204" pitchFamily="18" charset="0"/>
                        <a:ea typeface="Calibri" panose="020F0502020204030204" pitchFamily="34" charset="0"/>
                        <a:cs typeface="Times New Roman" panose="02020603050405020304" pitchFamily="18" charset="0"/>
                      </a:rPr>
                      <m:t>  </m:t>
                    </m:r>
                  </m:oMath>
                </a14:m>
                <a:r>
                  <a:rPr lang="en-US" dirty="0">
                    <a:solidFill>
                      <a:srgbClr val="FFFFFF"/>
                    </a:solidFill>
                    <a:latin typeface="Times New Roman" panose="02020603050405020304" pitchFamily="18" charset="0"/>
                    <a:ea typeface="Times New Roman" panose="02020603050405020304" pitchFamily="18" charset="0"/>
                    <a:cs typeface="Arial" panose="020B0604020202020204" pitchFamily="34" charset="0"/>
                  </a:rPr>
                  <a:t>”</a:t>
                </a:r>
                <a:endParaRPr lang="en-US" dirty="0">
                  <a:latin typeface="Calibri" panose="020F0502020204030204" pitchFamily="34" charset="0"/>
                  <a:ea typeface="Times New Roman" panose="02020603050405020304" pitchFamily="18"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Ø Vc = </a:t>
                </a:r>
                <a14:m>
                  <m:oMath xmlns:m="http://schemas.openxmlformats.org/officeDocument/2006/math">
                    <m:f>
                      <m:fPr>
                        <m:ctrlPr>
                          <a:rPr lang="en-US" i="1">
                            <a:latin typeface="Cambria Math" panose="02040503050406030204" pitchFamily="18" charset="0"/>
                            <a:ea typeface="Calibri" panose="020F0502020204030204" pitchFamily="34" charset="0"/>
                            <a:cs typeface="Times New Roman" panose="02020603050405020304" pitchFamily="18" charset="0"/>
                          </a:rPr>
                        </m:ctrlPr>
                      </m:fPr>
                      <m:num>
                        <m:r>
                          <a:rPr lang="en-US" i="1">
                            <a:latin typeface="Cambria Math" panose="02040503050406030204" pitchFamily="18" charset="0"/>
                            <a:ea typeface="Calibri" panose="020F0502020204030204" pitchFamily="34" charset="0"/>
                            <a:cs typeface="Times New Roman" panose="02020603050405020304" pitchFamily="18" charset="0"/>
                          </a:rPr>
                          <m:t>0</m:t>
                        </m:r>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75</m:t>
                        </m:r>
                      </m:num>
                      <m:den>
                        <m:r>
                          <a:rPr lang="en-US" i="1">
                            <a:latin typeface="Cambria Math" panose="02040503050406030204" pitchFamily="18" charset="0"/>
                            <a:ea typeface="Calibri" panose="020F0502020204030204" pitchFamily="34" charset="0"/>
                            <a:cs typeface="Times New Roman" panose="02020603050405020304" pitchFamily="18" charset="0"/>
                          </a:rPr>
                          <m:t>6</m:t>
                        </m:r>
                      </m:den>
                    </m:f>
                  </m:oMath>
                </a14:m>
                <a:r>
                  <a:rPr lang="en-US" dirty="0">
                    <a:latin typeface="Times New Roman" panose="02020603050405020304" pitchFamily="18" charset="0"/>
                    <a:ea typeface="Calibri" panose="020F0502020204030204" pitchFamily="34" charset="0"/>
                    <a:cs typeface="Arial" panose="020B0604020202020204" pitchFamily="34" charset="0"/>
                  </a:rPr>
                  <a:t> * </a:t>
                </a:r>
                <a14:m>
                  <m:oMath xmlns:m="http://schemas.openxmlformats.org/officeDocument/2006/math">
                    <m:rad>
                      <m:radPr>
                        <m:degHide m:val="on"/>
                        <m:ctrlPr>
                          <a:rPr lang="en-US" i="1">
                            <a:latin typeface="Cambria Math" panose="02040503050406030204" pitchFamily="18" charset="0"/>
                            <a:ea typeface="Calibri" panose="020F0502020204030204" pitchFamily="34" charset="0"/>
                            <a:cs typeface="Times New Roman" panose="02020603050405020304" pitchFamily="18" charset="0"/>
                          </a:rPr>
                        </m:ctrlPr>
                      </m:radPr>
                      <m:deg/>
                      <m:e>
                        <m:r>
                          <a:rPr lang="en-US" i="1">
                            <a:latin typeface="Cambria Math" panose="02040503050406030204" pitchFamily="18" charset="0"/>
                            <a:ea typeface="Calibri" panose="020F0502020204030204" pitchFamily="34" charset="0"/>
                            <a:cs typeface="Times New Roman" panose="02020603050405020304" pitchFamily="18" charset="0"/>
                          </a:rPr>
                          <m:t>28</m:t>
                        </m:r>
                      </m:e>
                    </m:rad>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1000</m:t>
                    </m:r>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1800</m:t>
                    </m:r>
                    <m:r>
                      <a:rPr lang="en-US" i="1">
                        <a:latin typeface="Cambria Math" panose="02040503050406030204" pitchFamily="18" charset="0"/>
                        <a:ea typeface="Calibri" panose="020F0502020204030204" pitchFamily="34" charset="0"/>
                        <a:cs typeface="Times New Roman" panose="02020603050405020304" pitchFamily="18" charset="0"/>
                      </a:rPr>
                      <m:t>∗</m:t>
                    </m:r>
                    <m:sSup>
                      <m:sSupPr>
                        <m:ctrlPr>
                          <a:rPr lang="en-US" i="1">
                            <a:latin typeface="Cambria Math" panose="02040503050406030204" pitchFamily="18" charset="0"/>
                            <a:ea typeface="Calibri" panose="020F0502020204030204" pitchFamily="34" charset="0"/>
                            <a:cs typeface="Times New Roman" panose="02020603050405020304" pitchFamily="18" charset="0"/>
                          </a:rPr>
                        </m:ctrlPr>
                      </m:sSupPr>
                      <m:e>
                        <m:r>
                          <a:rPr lang="en-US" i="1">
                            <a:latin typeface="Cambria Math" panose="02040503050406030204" pitchFamily="18" charset="0"/>
                            <a:ea typeface="Calibri" panose="020F0502020204030204" pitchFamily="34" charset="0"/>
                            <a:cs typeface="Times New Roman" panose="02020603050405020304" pitchFamily="18" charset="0"/>
                          </a:rPr>
                          <m:t>10</m:t>
                        </m:r>
                      </m:e>
                      <m:sup>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3</m:t>
                        </m:r>
                      </m:sup>
                    </m:sSup>
                  </m:oMath>
                </a14:m>
                <a:endParaRPr lang="en-US" i="1" dirty="0">
                  <a:latin typeface="Cambria Math" panose="02040503050406030204" pitchFamily="18" charset="0"/>
                  <a:ea typeface="Calibri" panose="020F0502020204030204" pitchFamily="34" charset="0"/>
                  <a:cs typeface="Times New Roman" panose="02020603050405020304" pitchFamily="18" charset="0"/>
                </a:endParaRPr>
              </a:p>
              <a:p>
                <a:pPr>
                  <a:lnSpc>
                    <a:spcPct val="107000"/>
                  </a:lnSpc>
                  <a:spcAft>
                    <a:spcPts val="800"/>
                  </a:spcAft>
                </a:pPr>
                <a:r>
                  <a:rPr lang="en-US" dirty="0">
                    <a:ea typeface="Calibri" panose="020F0502020204030204" pitchFamily="34" charset="0"/>
                    <a:cs typeface="Times New Roman" panose="02020603050405020304" pitchFamily="18" charset="0"/>
                  </a:rPr>
                  <a:t>              </a:t>
                </a:r>
                <a14:m>
                  <m:oMath xmlns:m="http://schemas.openxmlformats.org/officeDocument/2006/math">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1190</m:t>
                    </m:r>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6</m:t>
                    </m:r>
                    <m:r>
                      <a:rPr lang="en-US" i="1">
                        <a:latin typeface="Cambria Math" panose="02040503050406030204" pitchFamily="18" charset="0"/>
                        <a:ea typeface="Calibri" panose="020F0502020204030204" pitchFamily="34" charset="0"/>
                        <a:cs typeface="Times New Roman" panose="02020603050405020304" pitchFamily="18" charset="0"/>
                      </a:rPr>
                      <m:t> </m:t>
                    </m:r>
                    <m:r>
                      <a:rPr lang="en-US" i="1">
                        <a:latin typeface="Cambria Math" panose="02040503050406030204" pitchFamily="18" charset="0"/>
                        <a:ea typeface="Calibri" panose="020F0502020204030204" pitchFamily="34" charset="0"/>
                        <a:cs typeface="Times New Roman" panose="02020603050405020304" pitchFamily="18" charset="0"/>
                      </a:rPr>
                      <m:t>𝐾𝑁</m:t>
                    </m:r>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𝑚</m:t>
                    </m:r>
                  </m:oMath>
                </a14:m>
                <a:r>
                  <a:rPr lang="en-US" dirty="0">
                    <a:solidFill>
                      <a:srgbClr val="FFFFFF"/>
                    </a:solidFill>
                    <a:latin typeface="Times New Roman" panose="02020603050405020304" pitchFamily="18" charset="0"/>
                    <a:ea typeface="Times New Roman" panose="02020603050405020304" pitchFamily="18" charset="0"/>
                    <a:cs typeface="Arial" panose="020B0604020202020204" pitchFamily="34" charset="0"/>
                  </a:rPr>
                  <a:t>”</a:t>
                </a:r>
                <a:endParaRPr lang="en-US" dirty="0">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2" name="Rectangle 11"/>
              <p:cNvSpPr>
                <a:spLocks noRot="1" noChangeAspect="1" noMove="1" noResize="1" noEditPoints="1" noAdjustHandles="1" noChangeArrowheads="1" noChangeShapeType="1" noTextEdit="1"/>
              </p:cNvSpPr>
              <p:nvPr/>
            </p:nvSpPr>
            <p:spPr>
              <a:xfrm>
                <a:off x="3702793" y="2695998"/>
                <a:ext cx="4225636" cy="1444242"/>
              </a:xfrm>
              <a:prstGeom prst="rect">
                <a:avLst/>
              </a:prstGeom>
              <a:blipFill>
                <a:blip r:embed="rId5"/>
                <a:stretch>
                  <a:fillRect l="-1153" b="-4641"/>
                </a:stretch>
              </a:blipFill>
            </p:spPr>
            <p:txBody>
              <a:bodyPr/>
              <a:lstStyle/>
              <a:p>
                <a:r>
                  <a:rPr lang="en-US">
                    <a:noFill/>
                  </a:rPr>
                  <a:t> </a:t>
                </a:r>
              </a:p>
            </p:txBody>
          </p:sp>
        </mc:Fallback>
      </mc:AlternateContent>
      <p:sp>
        <p:nvSpPr>
          <p:cNvPr id="13" name="Rectangle 12"/>
          <p:cNvSpPr/>
          <p:nvPr/>
        </p:nvSpPr>
        <p:spPr>
          <a:xfrm>
            <a:off x="3622818" y="4599530"/>
            <a:ext cx="4178485" cy="2169825"/>
          </a:xfrm>
          <a:prstGeom prst="rect">
            <a:avLst/>
          </a:prstGeom>
        </p:spPr>
        <p:txBody>
          <a:bodyPr wrap="square">
            <a:spAutoFit/>
          </a:bodyPr>
          <a:lstStyle/>
          <a:p>
            <a:pPr algn="just">
              <a:lnSpc>
                <a:spcPct val="150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Maximum value of V13 equals 871 maximum value of V23 equal 866 (From ETABS) which are less than the shear capacity equals 1191 KN/m → Shear check is ok.</a:t>
            </a:r>
            <a:r>
              <a:rPr lang="en-US" dirty="0">
                <a:solidFill>
                  <a:srgbClr val="FFFFFF"/>
                </a:solidFill>
                <a:latin typeface="Times New Roman" panose="02020603050405020304" pitchFamily="18" charset="0"/>
                <a:ea typeface="Times New Roman" panose="02020603050405020304" pitchFamily="18" charset="0"/>
                <a:cs typeface="Arial" panose="020B0604020202020204" pitchFamily="34" charset="0"/>
              </a:rPr>
              <a:t>”</a:t>
            </a:r>
            <a:endParaRPr lang="en-US" dirty="0">
              <a:latin typeface="Calibri" panose="020F0502020204030204" pitchFamily="34" charset="0"/>
              <a:ea typeface="Calibri" panose="020F0502020204030204" pitchFamily="34" charset="0"/>
              <a:cs typeface="Arial" panose="020B0604020202020204" pitchFamily="34" charset="0"/>
            </a:endParaRPr>
          </a:p>
        </p:txBody>
      </p:sp>
      <p:sp>
        <p:nvSpPr>
          <p:cNvPr id="14" name="Rectangle 13"/>
          <p:cNvSpPr/>
          <p:nvPr/>
        </p:nvSpPr>
        <p:spPr>
          <a:xfrm>
            <a:off x="8021977" y="2104310"/>
            <a:ext cx="2732479" cy="374077"/>
          </a:xfrm>
          <a:prstGeom prst="rect">
            <a:avLst/>
          </a:prstGeom>
        </p:spPr>
        <p:txBody>
          <a:bodyPr wrap="none">
            <a:spAutoFit/>
          </a:bodyPr>
          <a:lstStyle/>
          <a:p>
            <a:pPr marL="285750" marR="0" indent="-285750">
              <a:lnSpc>
                <a:spcPct val="107000"/>
              </a:lnSpc>
              <a:spcBef>
                <a:spcPts val="0"/>
              </a:spcBef>
              <a:spcAft>
                <a:spcPts val="800"/>
              </a:spcAft>
              <a:buFont typeface="Courier New" panose="02070309020205020404" pitchFamily="49" charset="0"/>
              <a:buChar char="o"/>
            </a:pPr>
            <a:r>
              <a:rPr lang="en-US" b="1" dirty="0">
                <a:latin typeface="Times New Roman" panose="02020603050405020304" pitchFamily="18" charset="0"/>
                <a:ea typeface="Calibri" panose="020F0502020204030204" pitchFamily="34" charset="0"/>
                <a:cs typeface="Arial" panose="020B0604020202020204" pitchFamily="34" charset="0"/>
              </a:rPr>
              <a:t>Check punching shear </a:t>
            </a:r>
            <a:endParaRPr lang="en-US" b="1" dirty="0">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5" name="Rectangle 14"/>
              <p:cNvSpPr/>
              <p:nvPr/>
            </p:nvSpPr>
            <p:spPr>
              <a:xfrm>
                <a:off x="7960634" y="2364688"/>
                <a:ext cx="4092821" cy="4469685"/>
              </a:xfrm>
              <a:prstGeom prst="rect">
                <a:avLst/>
              </a:prstGeom>
            </p:spPr>
            <p:txBody>
              <a:bodyPr wrap="squar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Times New Roman" panose="02020603050405020304" pitchFamily="18" charset="0"/>
                  </a:rPr>
                  <a:t>For critical column Pu = </a:t>
                </a:r>
                <a:r>
                  <a:rPr lang="en-US" dirty="0">
                    <a:latin typeface="Times New Roman" panose="02020603050405020304" pitchFamily="18" charset="0"/>
                    <a:ea typeface="Times New Roman" panose="02020603050405020304" pitchFamily="18" charset="0"/>
                    <a:cs typeface="Times New Roman" panose="02020603050405020304" pitchFamily="18" charset="0"/>
                  </a:rPr>
                  <a:t>7622.36 kN</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a:t>
                </a:r>
                <a:r>
                  <a:rPr lang="en-US" dirty="0">
                    <a:latin typeface="Times New Roman" panose="02020603050405020304" pitchFamily="18" charset="0"/>
                    <a:ea typeface="Times New Roman" panose="02020603050405020304" pitchFamily="18" charset="0"/>
                    <a:cs typeface="Times New Roman" panose="02020603050405020304" pitchFamily="18" charset="0"/>
                  </a:rPr>
                  <a:t>Ø Vcp = 0.75* </a:t>
                </a:r>
                <a14:m>
                  <m:oMath xmlns:m="http://schemas.openxmlformats.org/officeDocument/2006/math">
                    <m:f>
                      <m:fPr>
                        <m:ctrlPr>
                          <a:rPr lang="en-US" i="1">
                            <a:latin typeface="Cambria Math" panose="02040503050406030204" pitchFamily="18" charset="0"/>
                            <a:ea typeface="Times New Roman" panose="02020603050405020304" pitchFamily="18" charset="0"/>
                            <a:cs typeface="Times New Roman" panose="02020603050405020304" pitchFamily="18" charset="0"/>
                          </a:rPr>
                        </m:ctrlPr>
                      </m:fPr>
                      <m:num>
                        <m:r>
                          <a:rPr lang="en-US" i="1">
                            <a:latin typeface="Cambria Math" panose="02040503050406030204" pitchFamily="18" charset="0"/>
                            <a:ea typeface="Times New Roman" panose="02020603050405020304" pitchFamily="18" charset="0"/>
                            <a:cs typeface="Times New Roman" panose="02020603050405020304" pitchFamily="18" charset="0"/>
                          </a:rPr>
                          <m:t>1</m:t>
                        </m:r>
                      </m:num>
                      <m:den>
                        <m:r>
                          <a:rPr lang="en-US" i="1">
                            <a:latin typeface="Cambria Math" panose="02040503050406030204" pitchFamily="18" charset="0"/>
                            <a:ea typeface="Times New Roman" panose="02020603050405020304" pitchFamily="18" charset="0"/>
                            <a:cs typeface="Times New Roman" panose="02020603050405020304" pitchFamily="18" charset="0"/>
                          </a:rPr>
                          <m:t>3</m:t>
                        </m:r>
                      </m:den>
                    </m:f>
                    <m:r>
                      <a:rPr lang="en-US" i="1">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i="1">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i="1">
                            <a:latin typeface="Cambria Math" panose="02040503050406030204" pitchFamily="18" charset="0"/>
                            <a:ea typeface="Times New Roman" panose="02020603050405020304" pitchFamily="18" charset="0"/>
                            <a:cs typeface="Times New Roman" panose="02020603050405020304" pitchFamily="18" charset="0"/>
                          </a:rPr>
                          <m:t>𝑓𝑐</m:t>
                        </m:r>
                        <m:r>
                          <a:rPr lang="en-US" i="1">
                            <a:latin typeface="Cambria Math" panose="02040503050406030204" pitchFamily="18" charset="0"/>
                            <a:ea typeface="Times New Roman" panose="02020603050405020304" pitchFamily="18" charset="0"/>
                            <a:cs typeface="Times New Roman" panose="02020603050405020304" pitchFamily="18" charset="0"/>
                          </a:rPr>
                          <m:t>̀</m:t>
                        </m:r>
                      </m:e>
                    </m:rad>
                    <m:r>
                      <a:rPr lang="en-US" i="1">
                        <a:latin typeface="Cambria Math" panose="02040503050406030204" pitchFamily="18" charset="0"/>
                        <a:ea typeface="Times New Roman" panose="02020603050405020304" pitchFamily="18" charset="0"/>
                        <a:cs typeface="Times New Roman" panose="02020603050405020304" pitchFamily="18" charset="0"/>
                      </a:rPr>
                      <m:t> </m:t>
                    </m:r>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*b˳*d</a:t>
                </a:r>
                <a:r>
                  <a:rPr lang="en-US"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a:t>
                </a:r>
                <a:r>
                  <a:rPr lang="en-US" dirty="0">
                    <a:latin typeface="Times New Roman" panose="02020603050405020304" pitchFamily="18" charset="0"/>
                    <a:ea typeface="Times New Roman" panose="02020603050405020304" pitchFamily="18" charset="0"/>
                    <a:cs typeface="Times New Roman" panose="02020603050405020304" pitchFamily="18" charset="0"/>
                  </a:rPr>
                  <a:t>= 0.75* </a:t>
                </a:r>
                <a14:m>
                  <m:oMath xmlns:m="http://schemas.openxmlformats.org/officeDocument/2006/math">
                    <m:f>
                      <m:fPr>
                        <m:ctrlPr>
                          <a:rPr lang="en-US" i="1">
                            <a:latin typeface="Cambria Math" panose="02040503050406030204" pitchFamily="18" charset="0"/>
                            <a:ea typeface="Times New Roman" panose="02020603050405020304" pitchFamily="18" charset="0"/>
                            <a:cs typeface="Times New Roman" panose="02020603050405020304" pitchFamily="18" charset="0"/>
                          </a:rPr>
                        </m:ctrlPr>
                      </m:fPr>
                      <m:num>
                        <m:r>
                          <a:rPr lang="en-US" i="1">
                            <a:latin typeface="Cambria Math" panose="02040503050406030204" pitchFamily="18" charset="0"/>
                            <a:ea typeface="Times New Roman" panose="02020603050405020304" pitchFamily="18" charset="0"/>
                            <a:cs typeface="Times New Roman" panose="02020603050405020304" pitchFamily="18" charset="0"/>
                          </a:rPr>
                          <m:t>1</m:t>
                        </m:r>
                      </m:num>
                      <m:den>
                        <m:r>
                          <a:rPr lang="en-US" i="1">
                            <a:latin typeface="Cambria Math" panose="02040503050406030204" pitchFamily="18" charset="0"/>
                            <a:ea typeface="Times New Roman" panose="02020603050405020304" pitchFamily="18" charset="0"/>
                            <a:cs typeface="Times New Roman" panose="02020603050405020304" pitchFamily="18" charset="0"/>
                          </a:rPr>
                          <m:t>3</m:t>
                        </m:r>
                      </m:den>
                    </m:f>
                    <m:r>
                      <a:rPr lang="en-US" i="1">
                        <a:latin typeface="Cambria Math" panose="02040503050406030204" pitchFamily="18" charset="0"/>
                        <a:ea typeface="Times New Roman" panose="02020603050405020304" pitchFamily="18" charset="0"/>
                        <a:cs typeface="Times New Roman" panose="02020603050405020304" pitchFamily="18" charset="0"/>
                      </a:rPr>
                      <m:t>∗ </m:t>
                    </m:r>
                    <m:rad>
                      <m:radPr>
                        <m:degHide m:val="on"/>
                        <m:ctrlPr>
                          <a:rPr lang="en-US" i="1">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i="1">
                            <a:latin typeface="Cambria Math" panose="02040503050406030204" pitchFamily="18" charset="0"/>
                            <a:ea typeface="Times New Roman" panose="02020603050405020304" pitchFamily="18" charset="0"/>
                            <a:cs typeface="Times New Roman" panose="02020603050405020304" pitchFamily="18" charset="0"/>
                          </a:rPr>
                          <m:t>28</m:t>
                        </m:r>
                      </m:e>
                    </m:rad>
                    <m:r>
                      <a:rPr lang="en-US" i="1">
                        <a:latin typeface="Cambria Math" panose="02040503050406030204" pitchFamily="18" charset="0"/>
                        <a:ea typeface="Times New Roman" panose="02020603050405020304" pitchFamily="18" charset="0"/>
                        <a:cs typeface="Times New Roman" panose="02020603050405020304" pitchFamily="18" charset="0"/>
                      </a:rPr>
                      <m:t> </m:t>
                    </m:r>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 3400* 1800 *10</a:t>
                </a:r>
                <a:r>
                  <a:rPr lang="en-US" baseline="30000" dirty="0">
                    <a:latin typeface="Times New Roman" panose="02020603050405020304" pitchFamily="18" charset="0"/>
                    <a:ea typeface="Times New Roman" panose="02020603050405020304" pitchFamily="18" charset="0"/>
                    <a:cs typeface="Times New Roman" panose="02020603050405020304" pitchFamily="18" charset="0"/>
                  </a:rPr>
                  <a:t>^-3</a:t>
                </a:r>
                <a:r>
                  <a:rPr lang="en-US" dirty="0">
                    <a:latin typeface="Times New Roman" panose="02020603050405020304" pitchFamily="18" charset="0"/>
                    <a:ea typeface="Times New Roman" panose="02020603050405020304" pitchFamily="18" charset="0"/>
                    <a:cs typeface="Times New Roman" panose="02020603050405020304" pitchFamily="18" charset="0"/>
                  </a:rPr>
                  <a:t>                 = 8095.6 KN</a:t>
                </a:r>
                <a:r>
                  <a:rPr lang="en-US"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a:t>
                </a:r>
              </a:p>
              <a:p>
                <a:pPr algn="just">
                  <a:lnSpc>
                    <a:spcPct val="15000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Compare this value with maximum axial load on a column as a conservative value.</a:t>
                </a:r>
                <a:r>
                  <a:rPr lang="en-US"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Pu = 7622.36 kN &lt; 8095.6 KN → So, check punching shear it is ok.</a:t>
                </a:r>
                <a:endParaRPr lang="en-US" dirty="0">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15" name="Rectangle 14"/>
              <p:cNvSpPr>
                <a:spLocks noRot="1" noChangeAspect="1" noMove="1" noResize="1" noEditPoints="1" noAdjustHandles="1" noChangeArrowheads="1" noChangeShapeType="1" noTextEdit="1"/>
              </p:cNvSpPr>
              <p:nvPr/>
            </p:nvSpPr>
            <p:spPr>
              <a:xfrm>
                <a:off x="7960634" y="2364688"/>
                <a:ext cx="4092821" cy="4469685"/>
              </a:xfrm>
              <a:prstGeom prst="rect">
                <a:avLst/>
              </a:prstGeom>
              <a:blipFill>
                <a:blip r:embed="rId6"/>
                <a:stretch>
                  <a:fillRect l="-1341" t="-819" r="-1192" b="-136"/>
                </a:stretch>
              </a:blipFill>
            </p:spPr>
            <p:txBody>
              <a:bodyPr/>
              <a:lstStyle/>
              <a:p>
                <a:r>
                  <a:rPr lang="en-US">
                    <a:noFill/>
                  </a:rPr>
                  <a:t> </a:t>
                </a:r>
              </a:p>
            </p:txBody>
          </p:sp>
        </mc:Fallback>
      </mc:AlternateContent>
      <p:sp>
        <p:nvSpPr>
          <p:cNvPr id="18" name="Rectangle 17"/>
          <p:cNvSpPr/>
          <p:nvPr/>
        </p:nvSpPr>
        <p:spPr>
          <a:xfrm>
            <a:off x="7801303" y="2251154"/>
            <a:ext cx="188469" cy="4593151"/>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a:off x="11551103" y="6439113"/>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62</a:t>
            </a:r>
          </a:p>
        </p:txBody>
      </p:sp>
      <p:sp>
        <p:nvSpPr>
          <p:cNvPr id="20" name="Rectangle 19"/>
          <p:cNvSpPr/>
          <p:nvPr/>
        </p:nvSpPr>
        <p:spPr>
          <a:xfrm>
            <a:off x="3463487" y="2241222"/>
            <a:ext cx="188469" cy="4593151"/>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042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566" y="335669"/>
            <a:ext cx="4350102" cy="461665"/>
          </a:xfrm>
          <a:prstGeom prst="rect">
            <a:avLst/>
          </a:prstGeom>
        </p:spPr>
        <p:txBody>
          <a:bodyPr wrap="none">
            <a:spAutoFit/>
          </a:bodyPr>
          <a:lstStyle/>
          <a:p>
            <a:r>
              <a:rPr lang="en-US" sz="2400" b="1" dirty="0">
                <a:solidFill>
                  <a:schemeClr val="accent1">
                    <a:lumMod val="50000"/>
                  </a:schemeClr>
                </a:solidFill>
                <a:latin typeface="Times New Roman" pitchFamily="18" charset="0"/>
                <a:cs typeface="Times New Roman" pitchFamily="18" charset="0"/>
              </a:rPr>
              <a:t>Mat Foundation Reinforcement</a:t>
            </a:r>
            <a:endParaRPr lang="en-US" sz="2400" b="1" dirty="0">
              <a:solidFill>
                <a:schemeClr val="accent1">
                  <a:lumMod val="50000"/>
                </a:schemeClr>
              </a:solidFill>
            </a:endParaRPr>
          </a:p>
        </p:txBody>
      </p:sp>
      <p:pic>
        <p:nvPicPr>
          <p:cNvPr id="3" name="Content Placeholder 5">
            <a:extLst>
              <a:ext uri="{FF2B5EF4-FFF2-40B4-BE49-F238E27FC236}">
                <a16:creationId xmlns:a16="http://schemas.microsoft.com/office/drawing/2014/main" id="{19682AEC-07EA-4FC4-86E1-6462212823B8}"/>
              </a:ext>
            </a:extLst>
          </p:cNvPr>
          <p:cNvPicPr>
            <a:picLocks noChangeAspect="1"/>
          </p:cNvPicPr>
          <p:nvPr/>
        </p:nvPicPr>
        <p:blipFill rotWithShape="1">
          <a:blip r:embed="rId2"/>
          <a:srcRect b="3603"/>
          <a:stretch/>
        </p:blipFill>
        <p:spPr>
          <a:xfrm>
            <a:off x="51136" y="915099"/>
            <a:ext cx="6122757" cy="2479265"/>
          </a:xfrm>
          <a:prstGeom prst="rect">
            <a:avLst/>
          </a:prstGeom>
        </p:spPr>
      </p:pic>
      <p:pic>
        <p:nvPicPr>
          <p:cNvPr id="4" name="Picture 3">
            <a:extLst>
              <a:ext uri="{FF2B5EF4-FFF2-40B4-BE49-F238E27FC236}">
                <a16:creationId xmlns:a16="http://schemas.microsoft.com/office/drawing/2014/main" id="{CC244633-1F46-4CC3-99D0-61AD5156D6DB}"/>
              </a:ext>
            </a:extLst>
          </p:cNvPr>
          <p:cNvPicPr>
            <a:picLocks noChangeAspect="1"/>
          </p:cNvPicPr>
          <p:nvPr/>
        </p:nvPicPr>
        <p:blipFill rotWithShape="1">
          <a:blip r:embed="rId3"/>
          <a:srcRect b="6306"/>
          <a:stretch/>
        </p:blipFill>
        <p:spPr>
          <a:xfrm>
            <a:off x="6173893" y="679570"/>
            <a:ext cx="5522384" cy="2714793"/>
          </a:xfrm>
          <a:prstGeom prst="rect">
            <a:avLst/>
          </a:prstGeom>
        </p:spPr>
      </p:pic>
      <p:pic>
        <p:nvPicPr>
          <p:cNvPr id="5" name="Picture 4">
            <a:extLst>
              <a:ext uri="{FF2B5EF4-FFF2-40B4-BE49-F238E27FC236}">
                <a16:creationId xmlns:a16="http://schemas.microsoft.com/office/drawing/2014/main" id="{FE9B7509-CB88-4203-9038-662866358514}"/>
              </a:ext>
            </a:extLst>
          </p:cNvPr>
          <p:cNvPicPr>
            <a:picLocks noChangeAspect="1"/>
          </p:cNvPicPr>
          <p:nvPr/>
        </p:nvPicPr>
        <p:blipFill>
          <a:blip r:embed="rId4"/>
          <a:stretch>
            <a:fillRect/>
          </a:stretch>
        </p:blipFill>
        <p:spPr>
          <a:xfrm>
            <a:off x="2271617" y="3853973"/>
            <a:ext cx="7804553" cy="2480134"/>
          </a:xfrm>
          <a:prstGeom prst="rect">
            <a:avLst/>
          </a:prstGeom>
        </p:spPr>
      </p:pic>
      <p:sp>
        <p:nvSpPr>
          <p:cNvPr id="6" name="Rounded Rectangle 5"/>
          <p:cNvSpPr/>
          <p:nvPr/>
        </p:nvSpPr>
        <p:spPr>
          <a:xfrm>
            <a:off x="11551103" y="6439113"/>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63</a:t>
            </a:r>
          </a:p>
        </p:txBody>
      </p:sp>
    </p:spTree>
    <p:extLst>
      <p:ext uri="{BB962C8B-B14F-4D97-AF65-F5344CB8AC3E}">
        <p14:creationId xmlns:p14="http://schemas.microsoft.com/office/powerpoint/2010/main" val="2480961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sp>
        <p:nvSpPr>
          <p:cNvPr id="3" name="Rectangle 2"/>
          <p:cNvSpPr/>
          <p:nvPr/>
        </p:nvSpPr>
        <p:spPr>
          <a:xfrm>
            <a:off x="0" y="0"/>
            <a:ext cx="5947462" cy="461665"/>
          </a:xfrm>
          <a:prstGeom prst="rect">
            <a:avLst/>
          </a:prstGeom>
        </p:spPr>
        <p:txBody>
          <a:bodyPr wrap="none">
            <a:spAutoFit/>
          </a:bodyPr>
          <a:lstStyle/>
          <a:p>
            <a:r>
              <a:rPr lang="en-US" sz="2400" dirty="0">
                <a:solidFill>
                  <a:schemeClr val="accent1">
                    <a:lumMod val="50000"/>
                  </a:schemeClr>
                </a:solidFill>
                <a:latin typeface="Times New Roman" pitchFamily="18" charset="0"/>
                <a:cs typeface="Times New Roman" pitchFamily="18" charset="0"/>
              </a:rPr>
              <a:t>Mat Foundation Reinforcement in X-direction </a:t>
            </a:r>
            <a:endParaRPr lang="en-US" sz="2400" dirty="0">
              <a:solidFill>
                <a:schemeClr val="accent1">
                  <a:lumMod val="50000"/>
                </a:schemeClr>
              </a:solidFill>
            </a:endParaRPr>
          </a:p>
        </p:txBody>
      </p:sp>
      <p:pic>
        <p:nvPicPr>
          <p:cNvPr id="4" name="Content Placeholder 5">
            <a:extLst>
              <a:ext uri="{FF2B5EF4-FFF2-40B4-BE49-F238E27FC236}">
                <a16:creationId xmlns:a16="http://schemas.microsoft.com/office/drawing/2014/main" id="{58F1CDFC-E991-43A9-B05D-D83179765B37}"/>
              </a:ext>
            </a:extLst>
          </p:cNvPr>
          <p:cNvPicPr>
            <a:picLocks noChangeAspect="1"/>
          </p:cNvPicPr>
          <p:nvPr/>
        </p:nvPicPr>
        <p:blipFill>
          <a:blip r:embed="rId3"/>
          <a:stretch>
            <a:fillRect/>
          </a:stretch>
        </p:blipFill>
        <p:spPr>
          <a:xfrm>
            <a:off x="14918" y="461664"/>
            <a:ext cx="6151417" cy="6092963"/>
          </a:xfrm>
          <a:prstGeom prst="rect">
            <a:avLst/>
          </a:prstGeom>
        </p:spPr>
      </p:pic>
      <p:pic>
        <p:nvPicPr>
          <p:cNvPr id="5" name="Picture 4">
            <a:extLst>
              <a:ext uri="{FF2B5EF4-FFF2-40B4-BE49-F238E27FC236}">
                <a16:creationId xmlns:a16="http://schemas.microsoft.com/office/drawing/2014/main" id="{0BDDC7BD-D614-4278-A2E5-3D3D6E422C3B}"/>
              </a:ext>
            </a:extLst>
          </p:cNvPr>
          <p:cNvPicPr>
            <a:picLocks noChangeAspect="1"/>
          </p:cNvPicPr>
          <p:nvPr/>
        </p:nvPicPr>
        <p:blipFill rotWithShape="1">
          <a:blip r:embed="rId4"/>
          <a:srcRect l="1634" r="1212"/>
          <a:stretch/>
        </p:blipFill>
        <p:spPr>
          <a:xfrm>
            <a:off x="6238360" y="461665"/>
            <a:ext cx="5801240" cy="1318022"/>
          </a:xfrm>
          <a:prstGeom prst="rect">
            <a:avLst/>
          </a:prstGeom>
          <a:ln>
            <a:solidFill>
              <a:schemeClr val="tx1"/>
            </a:solidFill>
          </a:ln>
        </p:spPr>
      </p:pic>
      <p:sp>
        <p:nvSpPr>
          <p:cNvPr id="6" name="Rectangle 5"/>
          <p:cNvSpPr/>
          <p:nvPr/>
        </p:nvSpPr>
        <p:spPr>
          <a:xfrm>
            <a:off x="6316027" y="1779687"/>
            <a:ext cx="5645905" cy="369332"/>
          </a:xfrm>
          <a:prstGeom prst="rect">
            <a:avLst/>
          </a:prstGeom>
        </p:spPr>
        <p:txBody>
          <a:bodyPr wrap="none">
            <a:spAutoFit/>
          </a:bodyPr>
          <a:lstStyle/>
          <a:p>
            <a:r>
              <a:rPr lang="en-US" b="1" dirty="0">
                <a:solidFill>
                  <a:prstClr val="black"/>
                </a:solidFill>
                <a:latin typeface="Times New Roman" pitchFamily="18" charset="0"/>
                <a:cs typeface="Times New Roman" pitchFamily="18" charset="0"/>
              </a:rPr>
              <a:t>Zoom in  Mat Foundation Reinforcement from block A </a:t>
            </a:r>
            <a:endParaRPr lang="en-US" b="1" dirty="0"/>
          </a:p>
        </p:txBody>
      </p:sp>
      <p:pic>
        <p:nvPicPr>
          <p:cNvPr id="7" name="Picture 6">
            <a:extLst>
              <a:ext uri="{FF2B5EF4-FFF2-40B4-BE49-F238E27FC236}">
                <a16:creationId xmlns:a16="http://schemas.microsoft.com/office/drawing/2014/main" id="{E613C5C8-9EFB-487F-AE4B-577BFBCD270C}"/>
              </a:ext>
            </a:extLst>
          </p:cNvPr>
          <p:cNvPicPr>
            <a:picLocks noChangeAspect="1"/>
          </p:cNvPicPr>
          <p:nvPr/>
        </p:nvPicPr>
        <p:blipFill>
          <a:blip r:embed="rId5"/>
          <a:stretch>
            <a:fillRect/>
          </a:stretch>
        </p:blipFill>
        <p:spPr>
          <a:xfrm>
            <a:off x="6238360" y="2214041"/>
            <a:ext cx="5801240" cy="1294105"/>
          </a:xfrm>
          <a:prstGeom prst="rect">
            <a:avLst/>
          </a:prstGeom>
          <a:ln>
            <a:solidFill>
              <a:schemeClr val="tx1"/>
            </a:solidFill>
          </a:ln>
        </p:spPr>
      </p:pic>
      <p:sp>
        <p:nvSpPr>
          <p:cNvPr id="8" name="Rectangle 7"/>
          <p:cNvSpPr/>
          <p:nvPr/>
        </p:nvSpPr>
        <p:spPr>
          <a:xfrm>
            <a:off x="6342408" y="3508146"/>
            <a:ext cx="5658600" cy="369332"/>
          </a:xfrm>
          <a:prstGeom prst="rect">
            <a:avLst/>
          </a:prstGeom>
        </p:spPr>
        <p:txBody>
          <a:bodyPr wrap="none">
            <a:spAutoFit/>
          </a:bodyPr>
          <a:lstStyle/>
          <a:p>
            <a:pPr lvl="0">
              <a:defRPr/>
            </a:pPr>
            <a:r>
              <a:rPr lang="en-US" b="1" dirty="0">
                <a:solidFill>
                  <a:prstClr val="black"/>
                </a:solidFill>
                <a:latin typeface="Times New Roman" pitchFamily="18" charset="0"/>
                <a:cs typeface="Times New Roman" pitchFamily="18" charset="0"/>
              </a:rPr>
              <a:t>Zoom in  Mat Foundation Reinforcement from block B </a:t>
            </a:r>
            <a:endParaRPr lang="en-US" b="1" dirty="0">
              <a:solidFill>
                <a:prstClr val="black"/>
              </a:solidFill>
            </a:endParaRPr>
          </a:p>
        </p:txBody>
      </p:sp>
      <p:pic>
        <p:nvPicPr>
          <p:cNvPr id="9" name="Picture 8">
            <a:extLst>
              <a:ext uri="{FF2B5EF4-FFF2-40B4-BE49-F238E27FC236}">
                <a16:creationId xmlns:a16="http://schemas.microsoft.com/office/drawing/2014/main" id="{06E600EC-ED2F-4B81-A1ED-0614882FA47F}"/>
              </a:ext>
            </a:extLst>
          </p:cNvPr>
          <p:cNvPicPr>
            <a:picLocks noChangeAspect="1"/>
          </p:cNvPicPr>
          <p:nvPr/>
        </p:nvPicPr>
        <p:blipFill rotWithShape="1">
          <a:blip r:embed="rId6"/>
          <a:srcRect l="2756" r="17265" b="13286"/>
          <a:stretch/>
        </p:blipFill>
        <p:spPr>
          <a:xfrm>
            <a:off x="6238360" y="3942500"/>
            <a:ext cx="5888183" cy="1621792"/>
          </a:xfrm>
          <a:prstGeom prst="rect">
            <a:avLst/>
          </a:prstGeom>
          <a:ln>
            <a:solidFill>
              <a:schemeClr val="tx1"/>
            </a:solidFill>
          </a:ln>
        </p:spPr>
      </p:pic>
      <p:sp>
        <p:nvSpPr>
          <p:cNvPr id="10" name="Rectangle 9"/>
          <p:cNvSpPr/>
          <p:nvPr/>
        </p:nvSpPr>
        <p:spPr>
          <a:xfrm>
            <a:off x="6455119" y="5670959"/>
            <a:ext cx="5671424" cy="369332"/>
          </a:xfrm>
          <a:prstGeom prst="rect">
            <a:avLst/>
          </a:prstGeom>
        </p:spPr>
        <p:txBody>
          <a:bodyPr wrap="none">
            <a:spAutoFit/>
          </a:bodyPr>
          <a:lstStyle/>
          <a:p>
            <a:pPr lvl="0">
              <a:defRPr/>
            </a:pPr>
            <a:r>
              <a:rPr lang="en-US" b="1" dirty="0">
                <a:solidFill>
                  <a:prstClr val="black"/>
                </a:solidFill>
                <a:latin typeface="Times New Roman" pitchFamily="18" charset="0"/>
                <a:cs typeface="Times New Roman" pitchFamily="18" charset="0"/>
              </a:rPr>
              <a:t>Zoom in  Mat Foundation Reinforcement from block C </a:t>
            </a:r>
            <a:endParaRPr lang="en-US" b="1" dirty="0">
              <a:solidFill>
                <a:prstClr val="black"/>
              </a:solidFill>
            </a:endParaRPr>
          </a:p>
        </p:txBody>
      </p:sp>
      <p:cxnSp>
        <p:nvCxnSpPr>
          <p:cNvPr id="11" name="Straight Arrow Connector 10">
            <a:extLst>
              <a:ext uri="{FF2B5EF4-FFF2-40B4-BE49-F238E27FC236}">
                <a16:creationId xmlns:a16="http://schemas.microsoft.com/office/drawing/2014/main" id="{D9D3EBEA-E898-4711-95E3-789F3702ADEC}"/>
              </a:ext>
            </a:extLst>
          </p:cNvPr>
          <p:cNvCxnSpPr>
            <a:endCxn id="5" idx="1"/>
          </p:cNvCxnSpPr>
          <p:nvPr/>
        </p:nvCxnSpPr>
        <p:spPr>
          <a:xfrm>
            <a:off x="1967345" y="791812"/>
            <a:ext cx="4271015" cy="328864"/>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2" name="Straight Arrow Connector 11">
            <a:extLst>
              <a:ext uri="{FF2B5EF4-FFF2-40B4-BE49-F238E27FC236}">
                <a16:creationId xmlns:a16="http://schemas.microsoft.com/office/drawing/2014/main" id="{9945B345-1710-4A3B-89D5-2BB5BF84041F}"/>
              </a:ext>
            </a:extLst>
          </p:cNvPr>
          <p:cNvCxnSpPr>
            <a:cxnSpLocks/>
            <a:endCxn id="7" idx="1"/>
          </p:cNvCxnSpPr>
          <p:nvPr/>
        </p:nvCxnSpPr>
        <p:spPr>
          <a:xfrm flipV="1">
            <a:off x="1551709" y="2861094"/>
            <a:ext cx="4686651" cy="287076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5" name="Oval 14">
            <a:extLst>
              <a:ext uri="{FF2B5EF4-FFF2-40B4-BE49-F238E27FC236}">
                <a16:creationId xmlns:a16="http://schemas.microsoft.com/office/drawing/2014/main" id="{054F2885-6B0F-4617-8EEC-C7D715CE5B0B}"/>
              </a:ext>
            </a:extLst>
          </p:cNvPr>
          <p:cNvSpPr/>
          <p:nvPr/>
        </p:nvSpPr>
        <p:spPr>
          <a:xfrm>
            <a:off x="3610311" y="5103591"/>
            <a:ext cx="2276061" cy="47707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4AC095CB-0EE9-4917-A2D3-457517E950C4}"/>
              </a:ext>
            </a:extLst>
          </p:cNvPr>
          <p:cNvSpPr/>
          <p:nvPr/>
        </p:nvSpPr>
        <p:spPr>
          <a:xfrm>
            <a:off x="447261" y="612908"/>
            <a:ext cx="1888435" cy="35780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DA9ED261-67F6-41C9-841D-EAE4FC5AF571}"/>
              </a:ext>
            </a:extLst>
          </p:cNvPr>
          <p:cNvSpPr/>
          <p:nvPr/>
        </p:nvSpPr>
        <p:spPr>
          <a:xfrm>
            <a:off x="433406" y="5552959"/>
            <a:ext cx="1669774" cy="35780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a:extLst>
              <a:ext uri="{FF2B5EF4-FFF2-40B4-BE49-F238E27FC236}">
                <a16:creationId xmlns:a16="http://schemas.microsoft.com/office/drawing/2014/main" id="{4B63CCFD-C5A7-45F4-B6FD-836136077D59}"/>
              </a:ext>
            </a:extLst>
          </p:cNvPr>
          <p:cNvCxnSpPr>
            <a:cxnSpLocks/>
          </p:cNvCxnSpPr>
          <p:nvPr/>
        </p:nvCxnSpPr>
        <p:spPr>
          <a:xfrm flipV="1">
            <a:off x="5898876" y="5007438"/>
            <a:ext cx="300188" cy="33469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4" name="Rounded Rectangle 23"/>
          <p:cNvSpPr/>
          <p:nvPr/>
        </p:nvSpPr>
        <p:spPr>
          <a:xfrm>
            <a:off x="11551103" y="6439113"/>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64</a:t>
            </a:r>
          </a:p>
        </p:txBody>
      </p:sp>
    </p:spTree>
    <p:extLst>
      <p:ext uri="{BB962C8B-B14F-4D97-AF65-F5344CB8AC3E}">
        <p14:creationId xmlns:p14="http://schemas.microsoft.com/office/powerpoint/2010/main" val="132844875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1551103" y="6439113"/>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65</a:t>
            </a:r>
          </a:p>
        </p:txBody>
      </p:sp>
      <p:pic>
        <p:nvPicPr>
          <p:cNvPr id="3" name="Content Placeholder 5">
            <a:extLst>
              <a:ext uri="{FF2B5EF4-FFF2-40B4-BE49-F238E27FC236}">
                <a16:creationId xmlns:a16="http://schemas.microsoft.com/office/drawing/2014/main" id="{FC19E43F-8102-42F6-855E-D1BED99911A8}"/>
              </a:ext>
            </a:extLst>
          </p:cNvPr>
          <p:cNvPicPr>
            <a:picLocks noChangeAspect="1"/>
          </p:cNvPicPr>
          <p:nvPr/>
        </p:nvPicPr>
        <p:blipFill>
          <a:blip r:embed="rId2"/>
          <a:stretch>
            <a:fillRect/>
          </a:stretch>
        </p:blipFill>
        <p:spPr>
          <a:xfrm>
            <a:off x="347871" y="775253"/>
            <a:ext cx="6679094" cy="5946222"/>
          </a:xfrm>
          <a:prstGeom prst="rect">
            <a:avLst/>
          </a:prstGeom>
        </p:spPr>
      </p:pic>
      <p:pic>
        <p:nvPicPr>
          <p:cNvPr id="4" name="Picture 3">
            <a:extLst>
              <a:ext uri="{FF2B5EF4-FFF2-40B4-BE49-F238E27FC236}">
                <a16:creationId xmlns:a16="http://schemas.microsoft.com/office/drawing/2014/main" id="{C3445314-536D-4A99-BEC8-094022D865E3}"/>
              </a:ext>
            </a:extLst>
          </p:cNvPr>
          <p:cNvPicPr>
            <a:picLocks noChangeAspect="1"/>
          </p:cNvPicPr>
          <p:nvPr/>
        </p:nvPicPr>
        <p:blipFill>
          <a:blip r:embed="rId3"/>
          <a:stretch>
            <a:fillRect/>
          </a:stretch>
        </p:blipFill>
        <p:spPr>
          <a:xfrm>
            <a:off x="8219661" y="852072"/>
            <a:ext cx="1769165" cy="5045445"/>
          </a:xfrm>
          <a:prstGeom prst="rect">
            <a:avLst/>
          </a:prstGeom>
          <a:ln>
            <a:solidFill>
              <a:schemeClr val="tx1"/>
            </a:solidFill>
          </a:ln>
        </p:spPr>
      </p:pic>
      <p:sp>
        <p:nvSpPr>
          <p:cNvPr id="5" name="Oval 4">
            <a:extLst>
              <a:ext uri="{FF2B5EF4-FFF2-40B4-BE49-F238E27FC236}">
                <a16:creationId xmlns:a16="http://schemas.microsoft.com/office/drawing/2014/main" id="{48601267-4307-45E9-A2C6-278548049A28}"/>
              </a:ext>
            </a:extLst>
          </p:cNvPr>
          <p:cNvSpPr/>
          <p:nvPr/>
        </p:nvSpPr>
        <p:spPr>
          <a:xfrm>
            <a:off x="4084982" y="2375451"/>
            <a:ext cx="675863" cy="21269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a:extLst>
              <a:ext uri="{FF2B5EF4-FFF2-40B4-BE49-F238E27FC236}">
                <a16:creationId xmlns:a16="http://schemas.microsoft.com/office/drawing/2014/main" id="{CDF026B5-1359-4102-8EF2-E36FAA709009}"/>
              </a:ext>
            </a:extLst>
          </p:cNvPr>
          <p:cNvCxnSpPr>
            <a:cxnSpLocks/>
            <a:stCxn id="5" idx="6"/>
          </p:cNvCxnSpPr>
          <p:nvPr/>
        </p:nvCxnSpPr>
        <p:spPr>
          <a:xfrm flipV="1">
            <a:off x="4760845" y="2951922"/>
            <a:ext cx="3458816" cy="487017"/>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8" name="Rectangle 7"/>
          <p:cNvSpPr/>
          <p:nvPr/>
        </p:nvSpPr>
        <p:spPr>
          <a:xfrm>
            <a:off x="7001018" y="6059928"/>
            <a:ext cx="4446923" cy="307777"/>
          </a:xfrm>
          <a:prstGeom prst="rect">
            <a:avLst/>
          </a:prstGeom>
        </p:spPr>
        <p:txBody>
          <a:bodyPr wrap="none">
            <a:spAutoFit/>
          </a:bodyPr>
          <a:lstStyle/>
          <a:p>
            <a:pPr lvl="0">
              <a:defRPr/>
            </a:pPr>
            <a:r>
              <a:rPr lang="en-US" sz="1400" b="1" dirty="0">
                <a:solidFill>
                  <a:prstClr val="black"/>
                </a:solidFill>
                <a:latin typeface="Times New Roman" pitchFamily="18" charset="0"/>
                <a:cs typeface="Times New Roman" pitchFamily="18" charset="0"/>
              </a:rPr>
              <a:t>Zoom in  Mat Foundation Reinforcement from block C </a:t>
            </a:r>
            <a:endParaRPr lang="en-US" sz="1400" b="1" dirty="0">
              <a:solidFill>
                <a:prstClr val="black"/>
              </a:solidFill>
            </a:endParaRPr>
          </a:p>
        </p:txBody>
      </p:sp>
      <p:sp>
        <p:nvSpPr>
          <p:cNvPr id="9" name="Rectangle 8"/>
          <p:cNvSpPr/>
          <p:nvPr/>
        </p:nvSpPr>
        <p:spPr>
          <a:xfrm>
            <a:off x="201734" y="302352"/>
            <a:ext cx="7681502" cy="461665"/>
          </a:xfrm>
          <a:prstGeom prst="rect">
            <a:avLst/>
          </a:prstGeom>
        </p:spPr>
        <p:txBody>
          <a:bodyPr wrap="square">
            <a:spAutoFit/>
          </a:bodyPr>
          <a:lstStyle/>
          <a:p>
            <a:r>
              <a:rPr lang="en-US" sz="2400" dirty="0">
                <a:solidFill>
                  <a:schemeClr val="accent1">
                    <a:lumMod val="50000"/>
                  </a:schemeClr>
                </a:solidFill>
                <a:latin typeface="Times New Roman" pitchFamily="18" charset="0"/>
                <a:cs typeface="Times New Roman" pitchFamily="18" charset="0"/>
              </a:rPr>
              <a:t>Mat Foundation Reinforcement in Y- direction for one strip</a:t>
            </a:r>
            <a:endParaRPr lang="en-US" sz="2400" dirty="0">
              <a:solidFill>
                <a:schemeClr val="accent1">
                  <a:lumMod val="50000"/>
                </a:schemeClr>
              </a:solidFill>
            </a:endParaRPr>
          </a:p>
        </p:txBody>
      </p:sp>
    </p:spTree>
    <p:extLst>
      <p:ext uri="{BB962C8B-B14F-4D97-AF65-F5344CB8AC3E}">
        <p14:creationId xmlns:p14="http://schemas.microsoft.com/office/powerpoint/2010/main" val="45888202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12192000" cy="6968836"/>
          </a:xfrm>
          <a:prstGeom prst="rect">
            <a:avLst/>
          </a:prstGeom>
        </p:spPr>
      </p:pic>
      <p:sp>
        <p:nvSpPr>
          <p:cNvPr id="4" name="Rounded Rectangle 3"/>
          <p:cNvSpPr/>
          <p:nvPr/>
        </p:nvSpPr>
        <p:spPr>
          <a:xfrm>
            <a:off x="10927648" y="6452968"/>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66</a:t>
            </a:r>
          </a:p>
        </p:txBody>
      </p:sp>
    </p:spTree>
    <p:extLst>
      <p:ext uri="{BB962C8B-B14F-4D97-AF65-F5344CB8AC3E}">
        <p14:creationId xmlns:p14="http://schemas.microsoft.com/office/powerpoint/2010/main" val="1344353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sp>
        <p:nvSpPr>
          <p:cNvPr id="4" name="Rectangle 3"/>
          <p:cNvSpPr/>
          <p:nvPr/>
        </p:nvSpPr>
        <p:spPr>
          <a:xfrm>
            <a:off x="280734" y="113207"/>
            <a:ext cx="4215449" cy="461665"/>
          </a:xfrm>
          <a:prstGeom prst="rect">
            <a:avLst/>
          </a:prstGeom>
        </p:spPr>
        <p:txBody>
          <a:bodyPr wrap="none">
            <a:spAutoFit/>
          </a:bodyPr>
          <a:lstStyle/>
          <a:p>
            <a:r>
              <a:rPr lang="en-US" sz="2400" b="1" dirty="0">
                <a:solidFill>
                  <a:schemeClr val="accent1">
                    <a:lumMod val="50000"/>
                  </a:schemeClr>
                </a:solidFill>
                <a:latin typeface="Times New Roman" panose="02020603050405020304" pitchFamily="18" charset="0"/>
                <a:ea typeface="Calibri" panose="020F0502020204030204" pitchFamily="34" charset="0"/>
              </a:rPr>
              <a:t>Design of  daily use water tank</a:t>
            </a:r>
            <a:endParaRPr lang="en-US" sz="2400" dirty="0">
              <a:solidFill>
                <a:schemeClr val="accent1">
                  <a:lumMod val="50000"/>
                </a:schemeClr>
              </a:solidFill>
            </a:endParaRPr>
          </a:p>
        </p:txBody>
      </p:sp>
      <p:sp>
        <p:nvSpPr>
          <p:cNvPr id="5" name="Rectangle 4"/>
          <p:cNvSpPr/>
          <p:nvPr/>
        </p:nvSpPr>
        <p:spPr>
          <a:xfrm>
            <a:off x="437713" y="680433"/>
            <a:ext cx="2707985" cy="400110"/>
          </a:xfrm>
          <a:prstGeom prst="rect">
            <a:avLst/>
          </a:prstGeom>
        </p:spPr>
        <p:txBody>
          <a:bodyPr wrap="none">
            <a:spAutoFit/>
          </a:bodyPr>
          <a:lstStyle/>
          <a:p>
            <a:pPr marL="285750" indent="-285750">
              <a:buFont typeface="Wingdings" panose="05000000000000000000" pitchFamily="2" charset="2"/>
              <a:buChar char="ü"/>
            </a:pPr>
            <a:r>
              <a:rPr lang="en-US" sz="2000" b="1" dirty="0">
                <a:latin typeface="Times New Roman" panose="02020603050405020304" pitchFamily="18" charset="0"/>
                <a:ea typeface="Calibri" panose="020F0502020204030204" pitchFamily="34" charset="0"/>
                <a:cs typeface="Arial" panose="020B0604020202020204" pitchFamily="34" charset="0"/>
              </a:rPr>
              <a:t>Materials properties</a:t>
            </a:r>
            <a:endParaRPr lang="en-US" sz="2000" dirty="0"/>
          </a:p>
        </p:txBody>
      </p:sp>
      <p:sp>
        <p:nvSpPr>
          <p:cNvPr id="6" name="Rectangle 5"/>
          <p:cNvSpPr/>
          <p:nvPr/>
        </p:nvSpPr>
        <p:spPr>
          <a:xfrm>
            <a:off x="760010" y="932188"/>
            <a:ext cx="3855543" cy="507831"/>
          </a:xfrm>
          <a:prstGeom prst="rect">
            <a:avLst/>
          </a:prstGeom>
        </p:spPr>
        <p:txBody>
          <a:bodyPr wrap="none">
            <a:spAutoFit/>
          </a:bodyPr>
          <a:lstStyle/>
          <a:p>
            <a:pPr>
              <a:lnSpc>
                <a:spcPct val="150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Fy = 420 Map.      fc̀ = 28Mpa (B350).</a:t>
            </a:r>
            <a:r>
              <a:rPr lang="en-US" dirty="0">
                <a:solidFill>
                  <a:srgbClr val="FFFFFF"/>
                </a:solidFill>
                <a:latin typeface="Times New Roman" panose="02020603050405020304" pitchFamily="18" charset="0"/>
                <a:ea typeface="Calibri" panose="020F0502020204030204" pitchFamily="34" charset="0"/>
                <a:cs typeface="Arial" panose="020B0604020202020204" pitchFamily="34" charset="0"/>
              </a:rPr>
              <a:t>”</a:t>
            </a:r>
            <a:endParaRPr lang="en-US" dirty="0">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760010" y="1410924"/>
            <a:ext cx="11127190" cy="878895"/>
          </a:xfrm>
          <a:prstGeom prst="rect">
            <a:avLst/>
          </a:prstGeom>
        </p:spPr>
        <p:txBody>
          <a:bodyPr wrap="square">
            <a:spAutoFit/>
          </a:bodyPr>
          <a:lstStyle/>
          <a:p>
            <a:pPr algn="just">
              <a:lnSpc>
                <a:spcPct val="150000"/>
              </a:lnSpc>
            </a:pPr>
            <a:r>
              <a:rPr lang="en-US" dirty="0">
                <a:solidFill>
                  <a:prstClr val="black"/>
                </a:solidFill>
                <a:latin typeface="Times New Roman" panose="02020603050405020304" pitchFamily="18" charset="0"/>
                <a:ea typeface="Calibri" panose="020F0502020204030204" pitchFamily="34" charset="0"/>
                <a:cs typeface="Arial" panose="020B0604020202020204" pitchFamily="34" charset="0"/>
              </a:rPr>
              <a:t>This tank designed underground; thus, it has two cases of Loading the first one is to be full liquid without soil exposed, and the second case is to be empty Case with soil</a:t>
            </a:r>
            <a:r>
              <a:rPr lang="en-US" dirty="0">
                <a:solidFill>
                  <a:srgbClr val="FFFFFF"/>
                </a:solidFill>
                <a:latin typeface="Times New Roman" panose="02020603050405020304" pitchFamily="18" charset="0"/>
                <a:ea typeface="Calibri" panose="020F0502020204030204" pitchFamily="34" charset="0"/>
                <a:cs typeface="Arial" panose="020B0604020202020204" pitchFamily="34" charset="0"/>
              </a:rPr>
              <a:t> </a:t>
            </a:r>
            <a:r>
              <a:rPr lang="en-US" dirty="0">
                <a:solidFill>
                  <a:prstClr val="black"/>
                </a:solidFill>
                <a:latin typeface="Times New Roman" panose="02020603050405020304" pitchFamily="18" charset="0"/>
                <a:ea typeface="Calibri" panose="020F0502020204030204" pitchFamily="34" charset="0"/>
                <a:cs typeface="Arial" panose="020B0604020202020204" pitchFamily="34" charset="0"/>
              </a:rPr>
              <a:t>exposed</a:t>
            </a:r>
            <a:endParaRPr lang="en-US" dirty="0"/>
          </a:p>
        </p:txBody>
      </p:sp>
      <p:pic>
        <p:nvPicPr>
          <p:cNvPr id="8" name="Picture 7">
            <a:extLst>
              <a:ext uri="{FF2B5EF4-FFF2-40B4-BE49-F238E27FC236}">
                <a16:creationId xmlns:a16="http://schemas.microsoft.com/office/drawing/2014/main" id="{BB6F1410-8B27-49F6-BE04-EFB41C5BE8A7}"/>
              </a:ext>
            </a:extLst>
          </p:cNvPr>
          <p:cNvPicPr>
            <a:picLocks noChangeAspect="1"/>
          </p:cNvPicPr>
          <p:nvPr/>
        </p:nvPicPr>
        <p:blipFill rotWithShape="1">
          <a:blip r:embed="rId3"/>
          <a:srcRect l="7531" t="15502" r="9670" b="11735"/>
          <a:stretch/>
        </p:blipFill>
        <p:spPr>
          <a:xfrm>
            <a:off x="760010" y="2535990"/>
            <a:ext cx="3110948" cy="3183749"/>
          </a:xfrm>
          <a:prstGeom prst="rect">
            <a:avLst/>
          </a:prstGeom>
          <a:ln>
            <a:solidFill>
              <a:schemeClr val="accent1"/>
            </a:solidFill>
          </a:ln>
        </p:spPr>
      </p:pic>
      <p:pic>
        <p:nvPicPr>
          <p:cNvPr id="9" name="Picture 8">
            <a:extLst>
              <a:ext uri="{FF2B5EF4-FFF2-40B4-BE49-F238E27FC236}">
                <a16:creationId xmlns:a16="http://schemas.microsoft.com/office/drawing/2014/main" id="{1EE65A6C-C0AC-4C35-B952-25E68795E6EC}"/>
              </a:ext>
            </a:extLst>
          </p:cNvPr>
          <p:cNvPicPr>
            <a:picLocks noChangeAspect="1"/>
          </p:cNvPicPr>
          <p:nvPr/>
        </p:nvPicPr>
        <p:blipFill>
          <a:blip r:embed="rId4"/>
          <a:stretch>
            <a:fillRect/>
          </a:stretch>
        </p:blipFill>
        <p:spPr>
          <a:xfrm>
            <a:off x="3995611" y="2513518"/>
            <a:ext cx="3871296" cy="3206222"/>
          </a:xfrm>
          <a:prstGeom prst="rect">
            <a:avLst/>
          </a:prstGeom>
          <a:ln>
            <a:solidFill>
              <a:schemeClr val="accent1"/>
            </a:solidFill>
          </a:ln>
        </p:spPr>
      </p:pic>
      <p:pic>
        <p:nvPicPr>
          <p:cNvPr id="10" name="Picture 9">
            <a:extLst>
              <a:ext uri="{FF2B5EF4-FFF2-40B4-BE49-F238E27FC236}">
                <a16:creationId xmlns:a16="http://schemas.microsoft.com/office/drawing/2014/main" id="{8FD6BB44-F368-46E2-9EC6-842FF102EABD}"/>
              </a:ext>
            </a:extLst>
          </p:cNvPr>
          <p:cNvPicPr>
            <a:picLocks noChangeAspect="1"/>
          </p:cNvPicPr>
          <p:nvPr/>
        </p:nvPicPr>
        <p:blipFill>
          <a:blip r:embed="rId5"/>
          <a:stretch>
            <a:fillRect/>
          </a:stretch>
        </p:blipFill>
        <p:spPr>
          <a:xfrm>
            <a:off x="8031222" y="2535991"/>
            <a:ext cx="3996463" cy="3183747"/>
          </a:xfrm>
          <a:prstGeom prst="rect">
            <a:avLst/>
          </a:prstGeom>
          <a:ln>
            <a:solidFill>
              <a:schemeClr val="accent1"/>
            </a:solidFill>
          </a:ln>
        </p:spPr>
      </p:pic>
      <p:sp>
        <p:nvSpPr>
          <p:cNvPr id="12" name="Rectangle 11"/>
          <p:cNvSpPr/>
          <p:nvPr/>
        </p:nvSpPr>
        <p:spPr>
          <a:xfrm>
            <a:off x="1446533" y="5719740"/>
            <a:ext cx="1883849" cy="369332"/>
          </a:xfrm>
          <a:prstGeom prst="rect">
            <a:avLst/>
          </a:prstGeom>
        </p:spPr>
        <p:txBody>
          <a:bodyPr wrap="none">
            <a:spAutoFit/>
          </a:bodyPr>
          <a:lstStyle/>
          <a:p>
            <a:r>
              <a:rPr lang="en-US" b="1" dirty="0">
                <a:latin typeface="Times New Roman" panose="02020603050405020304" pitchFamily="18" charset="0"/>
                <a:ea typeface="Calibri" panose="020F0502020204030204" pitchFamily="34" charset="0"/>
              </a:rPr>
              <a:t>3D model in SAB</a:t>
            </a:r>
            <a:endParaRPr lang="en-US" dirty="0"/>
          </a:p>
        </p:txBody>
      </p:sp>
      <p:sp>
        <p:nvSpPr>
          <p:cNvPr id="13" name="Rectangle 12"/>
          <p:cNvSpPr/>
          <p:nvPr/>
        </p:nvSpPr>
        <p:spPr>
          <a:xfrm>
            <a:off x="4496183" y="5719740"/>
            <a:ext cx="3057375" cy="369332"/>
          </a:xfrm>
          <a:prstGeom prst="rect">
            <a:avLst/>
          </a:prstGeom>
        </p:spPr>
        <p:txBody>
          <a:bodyPr wrap="none">
            <a:spAutoFit/>
          </a:bodyPr>
          <a:lstStyle/>
          <a:p>
            <a:r>
              <a:rPr lang="en-US" b="1" dirty="0">
                <a:solidFill>
                  <a:prstClr val="black"/>
                </a:solidFill>
                <a:latin typeface="Times New Roman" panose="02020603050405020304" pitchFamily="18" charset="0"/>
              </a:rPr>
              <a:t>Section A-A with dimensions </a:t>
            </a:r>
            <a:endParaRPr lang="en-US" dirty="0"/>
          </a:p>
        </p:txBody>
      </p:sp>
      <p:sp>
        <p:nvSpPr>
          <p:cNvPr id="14" name="Rectangle 13"/>
          <p:cNvSpPr/>
          <p:nvPr/>
        </p:nvSpPr>
        <p:spPr>
          <a:xfrm>
            <a:off x="7866569" y="5724477"/>
            <a:ext cx="4183171" cy="646331"/>
          </a:xfrm>
          <a:prstGeom prst="rect">
            <a:avLst/>
          </a:prstGeom>
        </p:spPr>
        <p:txBody>
          <a:bodyPr wrap="square">
            <a:spAutoFit/>
          </a:bodyPr>
          <a:lstStyle/>
          <a:p>
            <a:pPr algn="ctr"/>
            <a:r>
              <a:rPr lang="en-US" b="1" dirty="0">
                <a:latin typeface="Times New Roman" panose="02020603050405020304" pitchFamily="18" charset="0"/>
                <a:ea typeface="Calibri" panose="020F0502020204030204" pitchFamily="34" charset="0"/>
              </a:rPr>
              <a:t>Detailing and reinforcement for underground water tank</a:t>
            </a:r>
            <a:r>
              <a:rPr lang="en-US" b="1" dirty="0">
                <a:solidFill>
                  <a:srgbClr val="FFFFFF"/>
                </a:solidFill>
                <a:latin typeface="Times New Roman" panose="02020603050405020304" pitchFamily="18" charset="0"/>
                <a:ea typeface="Calibri" panose="020F0502020204030204" pitchFamily="34" charset="0"/>
              </a:rPr>
              <a:t>”</a:t>
            </a:r>
            <a:endParaRPr lang="en-US" b="1" dirty="0"/>
          </a:p>
        </p:txBody>
      </p:sp>
      <p:sp>
        <p:nvSpPr>
          <p:cNvPr id="15" name="Rounded Rectangle 14"/>
          <p:cNvSpPr/>
          <p:nvPr/>
        </p:nvSpPr>
        <p:spPr>
          <a:xfrm>
            <a:off x="10927648" y="6452968"/>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67</a:t>
            </a:r>
          </a:p>
        </p:txBody>
      </p:sp>
    </p:spTree>
    <p:extLst>
      <p:ext uri="{BB962C8B-B14F-4D97-AF65-F5344CB8AC3E}">
        <p14:creationId xmlns:p14="http://schemas.microsoft.com/office/powerpoint/2010/main" val="114656166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sp>
        <p:nvSpPr>
          <p:cNvPr id="3" name="Rectangle 2"/>
          <p:cNvSpPr/>
          <p:nvPr/>
        </p:nvSpPr>
        <p:spPr>
          <a:xfrm>
            <a:off x="221285" y="0"/>
            <a:ext cx="3005951" cy="461665"/>
          </a:xfrm>
          <a:prstGeom prst="rect">
            <a:avLst/>
          </a:prstGeom>
        </p:spPr>
        <p:txBody>
          <a:bodyPr wrap="none">
            <a:spAutoFit/>
          </a:bodyPr>
          <a:lstStyle/>
          <a:p>
            <a:r>
              <a:rPr lang="en-US" sz="2400" b="1" dirty="0">
                <a:solidFill>
                  <a:schemeClr val="accent1">
                    <a:lumMod val="50000"/>
                  </a:schemeClr>
                </a:solidFill>
                <a:latin typeface="Times New Roman" panose="02020603050405020304" pitchFamily="18" charset="0"/>
                <a:ea typeface="Calibri" panose="020F0502020204030204" pitchFamily="34" charset="0"/>
              </a:rPr>
              <a:t>Basement wall design</a:t>
            </a:r>
            <a:endParaRPr lang="en-US" sz="2400" dirty="0">
              <a:solidFill>
                <a:schemeClr val="accent1">
                  <a:lumMod val="50000"/>
                </a:schemeClr>
              </a:solidFill>
            </a:endParaRPr>
          </a:p>
        </p:txBody>
      </p:sp>
      <mc:AlternateContent xmlns:mc="http://schemas.openxmlformats.org/markup-compatibility/2006" xmlns:a14="http://schemas.microsoft.com/office/drawing/2010/main">
        <mc:Choice Requires="a14">
          <p:sp>
            <p:nvSpPr>
              <p:cNvPr id="4" name="Rectangle 3"/>
              <p:cNvSpPr/>
              <p:nvPr/>
            </p:nvSpPr>
            <p:spPr>
              <a:xfrm>
                <a:off x="221285" y="341669"/>
                <a:ext cx="11790606" cy="2010807"/>
              </a:xfrm>
              <a:prstGeom prst="rect">
                <a:avLst/>
              </a:prstGeom>
            </p:spPr>
            <p:txBody>
              <a:bodyPr wrap="square">
                <a:spAutoFit/>
              </a:bodyPr>
              <a:lstStyle/>
              <a:p>
                <a:pPr algn="just">
                  <a:lnSpc>
                    <a:spcPct val="150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Bulk density (Ɣ) = 18 KN/m</a:t>
                </a:r>
                <a:r>
                  <a:rPr lang="en-US" baseline="30000" dirty="0">
                    <a:latin typeface="Times New Roman" panose="02020603050405020304" pitchFamily="18" charset="0"/>
                    <a:ea typeface="Calibri" panose="020F0502020204030204" pitchFamily="34" charset="0"/>
                    <a:cs typeface="Arial" panose="020B0604020202020204" pitchFamily="34" charset="0"/>
                  </a:rPr>
                  <a:t>3</a:t>
                </a:r>
                <a:r>
                  <a:rPr lang="en-US" dirty="0">
                    <a:solidFill>
                      <a:srgbClr val="FFFFFF"/>
                    </a:solidFill>
                    <a:latin typeface="Times New Roman" panose="02020603050405020304" pitchFamily="18" charset="0"/>
                    <a:ea typeface="Calibri" panose="020F0502020204030204" pitchFamily="34" charset="0"/>
                    <a:cs typeface="Arial" panose="020B0604020202020204" pitchFamily="34" charset="0"/>
                  </a:rPr>
                  <a:t>”</a:t>
                </a:r>
                <a:r>
                  <a:rPr lang="en-US" dirty="0">
                    <a:latin typeface="Times New Roman" panose="02020603050405020304" pitchFamily="18" charset="0"/>
                    <a:ea typeface="Calibri" panose="020F0502020204030204" pitchFamily="34" charset="0"/>
                    <a:cs typeface="Arial" panose="020B0604020202020204" pitchFamily="34" charset="0"/>
                  </a:rPr>
                  <a:t>, </a:t>
                </a:r>
                <a:r>
                  <a:rPr lang="en-US" dirty="0">
                    <a:solidFill>
                      <a:prstClr val="black"/>
                    </a:solidFill>
                    <a:latin typeface="Times New Roman" pitchFamily="18" charset="0"/>
                    <a:cs typeface="Times New Roman" pitchFamily="18" charset="0"/>
                  </a:rPr>
                  <a:t>q </a:t>
                </a:r>
                <a:r>
                  <a:rPr lang="en-US" baseline="-25000" dirty="0">
                    <a:solidFill>
                      <a:prstClr val="black"/>
                    </a:solidFill>
                    <a:latin typeface="Times New Roman" pitchFamily="18" charset="0"/>
                    <a:cs typeface="Times New Roman" pitchFamily="18" charset="0"/>
                  </a:rPr>
                  <a:t>allowable</a:t>
                </a:r>
                <a:r>
                  <a:rPr lang="en-US" dirty="0">
                    <a:solidFill>
                      <a:prstClr val="black"/>
                    </a:solidFill>
                    <a:latin typeface="Times New Roman" pitchFamily="18" charset="0"/>
                    <a:cs typeface="Times New Roman" pitchFamily="18" charset="0"/>
                  </a:rPr>
                  <a:t> = 180 kN/m</a:t>
                </a:r>
                <a:r>
                  <a:rPr lang="en-US" baseline="30000" dirty="0">
                    <a:solidFill>
                      <a:prstClr val="black"/>
                    </a:solidFill>
                    <a:latin typeface="Times New Roman" pitchFamily="18" charset="0"/>
                    <a:cs typeface="Times New Roman" pitchFamily="18" charset="0"/>
                  </a:rPr>
                  <a:t>2</a:t>
                </a:r>
                <a:r>
                  <a:rPr lang="en-US" dirty="0">
                    <a:solidFill>
                      <a:prstClr val="black"/>
                    </a:solidFill>
                    <a:latin typeface="Times New Roman" pitchFamily="18" charset="0"/>
                    <a:cs typeface="Times New Roman" pitchFamily="18" charset="0"/>
                  </a:rPr>
                  <a:t> , Fc</a:t>
                </a:r>
                <a:r>
                  <a:rPr lang="en-US" dirty="0">
                    <a:solidFill>
                      <a:prstClr val="black"/>
                    </a:solidFill>
                    <a:latin typeface="Arial Narrow" panose="020B0606020202030204" pitchFamily="34" charset="0"/>
                    <a:cs typeface="Times New Roman" pitchFamily="18" charset="0"/>
                  </a:rPr>
                  <a:t>’</a:t>
                </a:r>
                <a:r>
                  <a:rPr lang="en-US" dirty="0">
                    <a:solidFill>
                      <a:prstClr val="black"/>
                    </a:solidFill>
                    <a:latin typeface="Times New Roman" pitchFamily="18" charset="0"/>
                    <a:cs typeface="Times New Roman" pitchFamily="18" charset="0"/>
                  </a:rPr>
                  <a:t> = 28 Map  ,  Fy = 420 Map</a:t>
                </a:r>
                <a:r>
                  <a:rPr lang="en-US" dirty="0">
                    <a:latin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r>
                      <a:rPr lang="en-US" i="1">
                        <a:latin typeface="Cambria Math" panose="02040503050406030204" pitchFamily="18" charset="0"/>
                        <a:ea typeface="Calibri" panose="020F0502020204030204" pitchFamily="34" charset="0"/>
                        <a:cs typeface="Times New Roman" panose="02020603050405020304" pitchFamily="18" charset="0"/>
                      </a:rPr>
                      <m:t>∅</m:t>
                    </m:r>
                  </m:oMath>
                </a14:m>
                <a:r>
                  <a:rPr lang="en-US" dirty="0">
                    <a:latin typeface="Times New Roman" panose="02020603050405020304" pitchFamily="18" charset="0"/>
                    <a:ea typeface="Calibri" panose="020F0502020204030204" pitchFamily="34" charset="0"/>
                    <a:cs typeface="Arial" panose="020B0604020202020204" pitchFamily="34" charset="0"/>
                  </a:rPr>
                  <a:t>= 30° </a:t>
                </a:r>
                <a:r>
                  <a:rPr lang="en-US" dirty="0">
                    <a:latin typeface="Calibri" panose="020F0502020204030204" pitchFamily="34" charset="0"/>
                    <a:ea typeface="Calibri" panose="020F0502020204030204" pitchFamily="34" charset="0"/>
                    <a:cs typeface="Arial" panose="020B0604020202020204" pitchFamily="34" charset="0"/>
                  </a:rPr>
                  <a:t> ,  </a:t>
                </a:r>
                <a:r>
                  <a:rPr lang="en-US" dirty="0">
                    <a:latin typeface="Times New Roman" panose="02020603050405020304" pitchFamily="18" charset="0"/>
                    <a:ea typeface="Calibri" panose="020F0502020204030204" pitchFamily="34" charset="0"/>
                    <a:cs typeface="Arial" panose="020B0604020202020204" pitchFamily="34" charset="0"/>
                  </a:rPr>
                  <a:t>For at rest case  K˳</a:t>
                </a:r>
                <a:r>
                  <a:rPr lang="en-US" dirty="0">
                    <a:solidFill>
                      <a:srgbClr val="FFFFFF"/>
                    </a:solidFill>
                    <a:latin typeface="Times New Roman" panose="02020603050405020304" pitchFamily="18" charset="0"/>
                    <a:ea typeface="Calibri" panose="020F0502020204030204" pitchFamily="34" charset="0"/>
                    <a:cs typeface="Arial" panose="020B0604020202020204" pitchFamily="34" charset="0"/>
                  </a:rPr>
                  <a:t>”</a:t>
                </a:r>
                <a:r>
                  <a:rPr lang="en-US" dirty="0">
                    <a:latin typeface="Times New Roman" panose="02020603050405020304" pitchFamily="18" charset="0"/>
                    <a:ea typeface="Calibri" panose="020F0502020204030204" pitchFamily="34" charset="0"/>
                    <a:cs typeface="Arial" panose="020B0604020202020204" pitchFamily="34" charset="0"/>
                  </a:rPr>
                  <a:t>= 0.5</a:t>
                </a:r>
                <a:r>
                  <a:rPr lang="en-US" dirty="0">
                    <a:solidFill>
                      <a:srgbClr val="FFFFFF"/>
                    </a:solidFill>
                    <a:latin typeface="Times New Roman" panose="02020603050405020304" pitchFamily="18" charset="0"/>
                    <a:ea typeface="Calibri" panose="020F0502020204030204" pitchFamily="34" charset="0"/>
                    <a:cs typeface="Arial" panose="020B0604020202020204" pitchFamily="34" charset="0"/>
                  </a:rPr>
                  <a:t>”</a:t>
                </a:r>
                <a:endParaRPr lang="en-US"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Design basement wall in basement floor 2, so h for basement wall = 4m</a:t>
                </a:r>
                <a:r>
                  <a:rPr lang="en-US" dirty="0">
                    <a:solidFill>
                      <a:srgbClr val="FFFFFF"/>
                    </a:solidFill>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 Thickness of basement wall 30 cm.</a:t>
                </a:r>
                <a:r>
                  <a:rPr lang="en-US" dirty="0">
                    <a:solidFill>
                      <a:srgbClr val="FFFFFF"/>
                    </a:solidFill>
                    <a:latin typeface="Times New Roman" panose="02020603050405020304" pitchFamily="18" charset="0"/>
                    <a:ea typeface="Calibri" panose="020F0502020204030204" pitchFamily="34" charset="0"/>
                    <a:cs typeface="Arial" panose="020B0604020202020204" pitchFamily="34" charset="0"/>
                  </a:rPr>
                  <a:t>”</a:t>
                </a:r>
                <a:endParaRPr lang="en-US"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Used PROKON program to calculate shear and moment, then design basement wall according to the value of moment and check thickness shear according to the value of shear from Prokon</a:t>
                </a:r>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221285" y="341669"/>
                <a:ext cx="11790606" cy="2010807"/>
              </a:xfrm>
              <a:prstGeom prst="rect">
                <a:avLst/>
              </a:prstGeom>
              <a:blipFill>
                <a:blip r:embed="rId3"/>
                <a:stretch>
                  <a:fillRect l="-414" r="-465" b="-1515"/>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2BA63C02-8767-43DC-A77D-2FB0EE6F7C57}"/>
              </a:ext>
            </a:extLst>
          </p:cNvPr>
          <p:cNvPicPr>
            <a:picLocks noChangeAspect="1"/>
          </p:cNvPicPr>
          <p:nvPr/>
        </p:nvPicPr>
        <p:blipFill>
          <a:blip r:embed="rId4"/>
          <a:stretch>
            <a:fillRect/>
          </a:stretch>
        </p:blipFill>
        <p:spPr>
          <a:xfrm>
            <a:off x="1576105" y="2326311"/>
            <a:ext cx="2351661" cy="4096842"/>
          </a:xfrm>
          <a:prstGeom prst="rect">
            <a:avLst/>
          </a:prstGeom>
          <a:ln>
            <a:solidFill>
              <a:schemeClr val="tx1"/>
            </a:solidFill>
          </a:ln>
        </p:spPr>
      </p:pic>
      <p:pic>
        <p:nvPicPr>
          <p:cNvPr id="6" name="Picture 5">
            <a:extLst>
              <a:ext uri="{FF2B5EF4-FFF2-40B4-BE49-F238E27FC236}">
                <a16:creationId xmlns:a16="http://schemas.microsoft.com/office/drawing/2014/main" id="{889568D5-094A-4852-A192-10CC8E8BBCC6}"/>
              </a:ext>
            </a:extLst>
          </p:cNvPr>
          <p:cNvPicPr>
            <a:picLocks noChangeAspect="1"/>
          </p:cNvPicPr>
          <p:nvPr/>
        </p:nvPicPr>
        <p:blipFill>
          <a:blip r:embed="rId5"/>
          <a:stretch>
            <a:fillRect/>
          </a:stretch>
        </p:blipFill>
        <p:spPr>
          <a:xfrm>
            <a:off x="6781889" y="2277783"/>
            <a:ext cx="3216153" cy="4127819"/>
          </a:xfrm>
          <a:prstGeom prst="rect">
            <a:avLst/>
          </a:prstGeom>
          <a:ln>
            <a:solidFill>
              <a:schemeClr val="tx1"/>
            </a:solidFill>
          </a:ln>
        </p:spPr>
      </p:pic>
      <p:sp>
        <p:nvSpPr>
          <p:cNvPr id="7" name="Rectangle 6"/>
          <p:cNvSpPr/>
          <p:nvPr/>
        </p:nvSpPr>
        <p:spPr>
          <a:xfrm>
            <a:off x="685920" y="6405602"/>
            <a:ext cx="4668907" cy="369332"/>
          </a:xfrm>
          <a:prstGeom prst="rect">
            <a:avLst/>
          </a:prstGeom>
        </p:spPr>
        <p:txBody>
          <a:bodyPr wrap="none">
            <a:spAutoFit/>
          </a:bodyPr>
          <a:lstStyle/>
          <a:p>
            <a:r>
              <a:rPr lang="en-US" b="1" dirty="0">
                <a:latin typeface="Times New Roman" panose="02020603050405020304" pitchFamily="18" charset="0"/>
                <a:ea typeface="Calibri" panose="020F0502020204030204" pitchFamily="34" charset="0"/>
              </a:rPr>
              <a:t>load on basement wall by PROKON program</a:t>
            </a:r>
            <a:endParaRPr lang="en-US" b="1" dirty="0"/>
          </a:p>
        </p:txBody>
      </p:sp>
      <p:sp>
        <p:nvSpPr>
          <p:cNvPr id="8" name="Rectangle 7"/>
          <p:cNvSpPr/>
          <p:nvPr/>
        </p:nvSpPr>
        <p:spPr>
          <a:xfrm>
            <a:off x="6930932" y="6377832"/>
            <a:ext cx="3061736" cy="369332"/>
          </a:xfrm>
          <a:prstGeom prst="rect">
            <a:avLst/>
          </a:prstGeom>
        </p:spPr>
        <p:txBody>
          <a:bodyPr wrap="none">
            <a:spAutoFit/>
          </a:bodyPr>
          <a:lstStyle/>
          <a:p>
            <a:pPr algn="ctr"/>
            <a:r>
              <a:rPr lang="en-US" b="1" dirty="0">
                <a:latin typeface="Times New Roman" panose="02020603050405020304" pitchFamily="18" charset="0"/>
                <a:ea typeface="Calibri" panose="020F0502020204030204" pitchFamily="34" charset="0"/>
              </a:rPr>
              <a:t>Basement wall reinforcement</a:t>
            </a:r>
            <a:endParaRPr lang="en-US" b="1" dirty="0"/>
          </a:p>
        </p:txBody>
      </p:sp>
      <p:sp>
        <p:nvSpPr>
          <p:cNvPr id="9" name="Rounded Rectangle 8"/>
          <p:cNvSpPr/>
          <p:nvPr/>
        </p:nvSpPr>
        <p:spPr>
          <a:xfrm>
            <a:off x="10927648" y="6452968"/>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68</a:t>
            </a:r>
          </a:p>
        </p:txBody>
      </p:sp>
    </p:spTree>
    <p:extLst>
      <p:ext uri="{BB962C8B-B14F-4D97-AF65-F5344CB8AC3E}">
        <p14:creationId xmlns:p14="http://schemas.microsoft.com/office/powerpoint/2010/main" val="3143633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929184"/>
            <a:ext cx="12192000" cy="928816"/>
          </a:xfrm>
          <a:prstGeom prst="rect">
            <a:avLst/>
          </a:prstGeom>
        </p:spPr>
      </p:pic>
      <p:sp>
        <p:nvSpPr>
          <p:cNvPr id="3" name="Rectangle 2"/>
          <p:cNvSpPr/>
          <p:nvPr/>
        </p:nvSpPr>
        <p:spPr>
          <a:xfrm>
            <a:off x="0" y="154770"/>
            <a:ext cx="4304320" cy="523220"/>
          </a:xfrm>
          <a:prstGeom prst="rect">
            <a:avLst/>
          </a:prstGeom>
        </p:spPr>
        <p:txBody>
          <a:bodyPr wrap="none">
            <a:spAutoFit/>
          </a:bodyPr>
          <a:lstStyle/>
          <a:p>
            <a:pPr lvl="0" algn="ctr"/>
            <a:r>
              <a:rPr lang="en-US" sz="2800" b="1" dirty="0">
                <a:solidFill>
                  <a:schemeClr val="accent1">
                    <a:lumMod val="50000"/>
                  </a:schemeClr>
                </a:solidFill>
                <a:latin typeface="Times New Roman" pitchFamily="18" charset="0"/>
                <a:cs typeface="Times New Roman" panose="02020603050405020304" pitchFamily="18" charset="0"/>
              </a:rPr>
              <a:t>Electro-mechanical design </a:t>
            </a:r>
          </a:p>
        </p:txBody>
      </p:sp>
      <p:sp>
        <p:nvSpPr>
          <p:cNvPr id="4" name="Rectangle 3"/>
          <p:cNvSpPr/>
          <p:nvPr/>
        </p:nvSpPr>
        <p:spPr>
          <a:xfrm>
            <a:off x="166254" y="479473"/>
            <a:ext cx="6096000" cy="1709892"/>
          </a:xfrm>
          <a:prstGeom prst="rect">
            <a:avLst/>
          </a:prstGeom>
        </p:spPr>
        <p:txBody>
          <a:bodyPr>
            <a:spAutoFit/>
          </a:bodyPr>
          <a:lstStyle/>
          <a:p>
            <a:pPr marL="285750" indent="-285750">
              <a:lnSpc>
                <a:spcPct val="150000"/>
              </a:lnSpc>
              <a:buFont typeface="Wingdings" panose="05000000000000000000" pitchFamily="2" charset="2"/>
              <a:buChar char="q"/>
            </a:pPr>
            <a:r>
              <a:rPr lang="en-US" b="1" dirty="0">
                <a:latin typeface="Times New Roman" panose="02020603050405020304" pitchFamily="18" charset="0"/>
                <a:cs typeface="Times New Roman" panose="02020603050405020304" pitchFamily="18" charset="0"/>
              </a:rPr>
              <a:t>Artificial lighting:</a:t>
            </a:r>
            <a:br>
              <a:rPr lang="en-US" b="1" dirty="0">
                <a:latin typeface="Times New Roman" panose="02020603050405020304" pitchFamily="18" charset="0"/>
                <a:cs typeface="Times New Roman" panose="02020603050405020304" pitchFamily="18" charset="0"/>
              </a:rPr>
            </a:br>
            <a:r>
              <a:rPr lang="ar-SA" b="1" dirty="0">
                <a:latin typeface="Times New Roman" panose="02020603050405020304" pitchFamily="18" charset="0"/>
                <a:cs typeface="Times New Roman" panose="02020603050405020304" pitchFamily="18" charset="0"/>
              </a:rPr>
              <a:t>-</a:t>
            </a:r>
            <a:r>
              <a:rPr lang="en-US" b="1" dirty="0">
                <a:latin typeface="Times New Roman" panose="02020603050405020304" pitchFamily="18" charset="0"/>
                <a:cs typeface="Times New Roman" panose="02020603050405020304" pitchFamily="18" charset="0"/>
              </a:rPr>
              <a:t> illuminance</a:t>
            </a:r>
            <a:br>
              <a:rPr lang="en-US" b="1" dirty="0">
                <a:latin typeface="Times New Roman" panose="02020603050405020304" pitchFamily="18" charset="0"/>
                <a:cs typeface="Times New Roman" panose="02020603050405020304" pitchFamily="18" charset="0"/>
              </a:rPr>
            </a:br>
            <a:r>
              <a:rPr lang="ar-SA" b="1" dirty="0">
                <a:latin typeface="Times New Roman" panose="02020603050405020304" pitchFamily="18" charset="0"/>
                <a:cs typeface="Times New Roman" panose="02020603050405020304" pitchFamily="18" charset="0"/>
              </a:rPr>
              <a:t>-</a:t>
            </a:r>
            <a:r>
              <a:rPr lang="en-US" b="1" dirty="0">
                <a:latin typeface="Times New Roman" panose="02020603050405020304" pitchFamily="18" charset="0"/>
                <a:cs typeface="Times New Roman" panose="02020603050405020304" pitchFamily="18" charset="0"/>
              </a:rPr>
              <a:t> glare</a:t>
            </a: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 </a:t>
            </a:r>
            <a:r>
              <a:rPr lang="ar-SA" b="1" dirty="0">
                <a:latin typeface="Times New Roman" panose="02020603050405020304" pitchFamily="18" charset="0"/>
                <a:cs typeface="Times New Roman" panose="02020603050405020304" pitchFamily="18" charset="0"/>
              </a:rPr>
              <a:t>-</a:t>
            </a:r>
            <a:r>
              <a:rPr lang="en-US" b="1" dirty="0">
                <a:latin typeface="Times New Roman" panose="02020603050405020304" pitchFamily="18" charset="0"/>
                <a:cs typeface="Times New Roman" panose="02020603050405020304" pitchFamily="18" charset="0"/>
              </a:rPr>
              <a:t>uniformity </a:t>
            </a:r>
            <a:endParaRPr lang="en-US" dirty="0"/>
          </a:p>
        </p:txBody>
      </p:sp>
      <p:sp>
        <p:nvSpPr>
          <p:cNvPr id="5" name="Rectangle 4"/>
          <p:cNvSpPr/>
          <p:nvPr/>
        </p:nvSpPr>
        <p:spPr>
          <a:xfrm>
            <a:off x="166254" y="2177545"/>
            <a:ext cx="4204997" cy="369332"/>
          </a:xfrm>
          <a:prstGeom prst="rect">
            <a:avLst/>
          </a:prstGeom>
        </p:spPr>
        <p:txBody>
          <a:bodyPr wrap="none">
            <a:spAutoFit/>
          </a:bodyPr>
          <a:lstStyle/>
          <a:p>
            <a:pPr marL="285750" indent="-285750">
              <a:buFont typeface="Wingdings" panose="05000000000000000000" pitchFamily="2" charset="2"/>
              <a:buChar char="q"/>
            </a:pPr>
            <a:r>
              <a:rPr lang="en-US" b="1" dirty="0">
                <a:solidFill>
                  <a:srgbClr val="000000"/>
                </a:solidFill>
                <a:latin typeface="Times New Roman" panose="02020603050405020304" pitchFamily="18" charset="0"/>
                <a:ea typeface="Calibri" panose="020F0502020204030204" pitchFamily="34" charset="0"/>
              </a:rPr>
              <a:t>Office (Members of municipal council</a:t>
            </a:r>
            <a:endParaRPr lang="en-US" dirty="0"/>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410729" y="2650266"/>
            <a:ext cx="2803525" cy="1769745"/>
          </a:xfrm>
          <a:prstGeom prst="rect">
            <a:avLst/>
          </a:prstGeom>
        </p:spPr>
      </p:pic>
      <p:graphicFrame>
        <p:nvGraphicFramePr>
          <p:cNvPr id="7" name="Table 6">
            <a:extLst>
              <a:ext uri="{FF2B5EF4-FFF2-40B4-BE49-F238E27FC236}">
                <a16:creationId xmlns:a16="http://schemas.microsoft.com/office/drawing/2014/main" id="{5CF1C107-3879-4AA5-BCF5-ACA84040FAB4}"/>
              </a:ext>
            </a:extLst>
          </p:cNvPr>
          <p:cNvGraphicFramePr>
            <a:graphicFrameLocks noGrp="1"/>
          </p:cNvGraphicFramePr>
          <p:nvPr>
            <p:extLst>
              <p:ext uri="{D42A27DB-BD31-4B8C-83A1-F6EECF244321}">
                <p14:modId xmlns:p14="http://schemas.microsoft.com/office/powerpoint/2010/main" val="1778173668"/>
              </p:ext>
            </p:extLst>
          </p:nvPr>
        </p:nvGraphicFramePr>
        <p:xfrm>
          <a:off x="410729" y="4523400"/>
          <a:ext cx="5267819" cy="1405784"/>
        </p:xfrm>
        <a:graphic>
          <a:graphicData uri="http://schemas.openxmlformats.org/drawingml/2006/table">
            <a:tbl>
              <a:tblPr firstRow="1" firstCol="1" bandRow="1"/>
              <a:tblGrid>
                <a:gridCol w="1294453">
                  <a:extLst>
                    <a:ext uri="{9D8B030D-6E8A-4147-A177-3AD203B41FA5}">
                      <a16:colId xmlns:a16="http://schemas.microsoft.com/office/drawing/2014/main" val="1028434288"/>
                    </a:ext>
                  </a:extLst>
                </a:gridCol>
                <a:gridCol w="668997">
                  <a:extLst>
                    <a:ext uri="{9D8B030D-6E8A-4147-A177-3AD203B41FA5}">
                      <a16:colId xmlns:a16="http://schemas.microsoft.com/office/drawing/2014/main" val="260177210"/>
                    </a:ext>
                  </a:extLst>
                </a:gridCol>
                <a:gridCol w="997552">
                  <a:extLst>
                    <a:ext uri="{9D8B030D-6E8A-4147-A177-3AD203B41FA5}">
                      <a16:colId xmlns:a16="http://schemas.microsoft.com/office/drawing/2014/main" val="1188695096"/>
                    </a:ext>
                  </a:extLst>
                </a:gridCol>
                <a:gridCol w="847442">
                  <a:extLst>
                    <a:ext uri="{9D8B030D-6E8A-4147-A177-3AD203B41FA5}">
                      <a16:colId xmlns:a16="http://schemas.microsoft.com/office/drawing/2014/main" val="2351146483"/>
                    </a:ext>
                  </a:extLst>
                </a:gridCol>
                <a:gridCol w="1459375">
                  <a:extLst>
                    <a:ext uri="{9D8B030D-6E8A-4147-A177-3AD203B41FA5}">
                      <a16:colId xmlns:a16="http://schemas.microsoft.com/office/drawing/2014/main" val="316153977"/>
                    </a:ext>
                  </a:extLst>
                </a:gridCol>
              </a:tblGrid>
              <a:tr h="590260">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Calculation surface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Lux</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Required lux</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Glare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Required glare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4356299"/>
                  </a:ext>
                </a:extLst>
              </a:tr>
              <a:tr h="815524">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endParaRPr lang="en-US" sz="1200" kern="1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p>
                      <a:pPr marL="0" marR="0" indent="0" algn="ctr" defTabSz="914400" rtl="0" eaLnBrk="1" fontAlgn="auto" latinLnBrk="0" hangingPunct="1">
                        <a:lnSpc>
                          <a:spcPct val="150000"/>
                        </a:lnSpc>
                        <a:spcBef>
                          <a:spcPts val="0"/>
                        </a:spcBef>
                        <a:spcAft>
                          <a:spcPts val="0"/>
                        </a:spcAft>
                        <a:buClrTx/>
                        <a:buSzTx/>
                        <a:buFontTx/>
                        <a:buNone/>
                        <a:tabLst/>
                        <a:defRPr/>
                      </a:pPr>
                      <a:r>
                        <a:rPr lang="en-US" sz="1200" kern="1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Cafeteria</a:t>
                      </a:r>
                    </a:p>
                    <a:p>
                      <a:pPr marL="0" marR="0" algn="ctr" rtl="0">
                        <a:lnSpc>
                          <a:spcPct val="150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460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300</a:t>
                      </a:r>
                      <a:r>
                        <a:rPr lang="ar-SA" sz="1200" dirty="0">
                          <a:effectLst/>
                          <a:latin typeface="Times New Roman" panose="02020603050405020304" pitchFamily="18" charset="0"/>
                          <a:ea typeface="Calibri" panose="020F0502020204030204" pitchFamily="34" charset="0"/>
                          <a:cs typeface="Arial" panose="020B0604020202020204" pitchFamily="34" charset="0"/>
                        </a:rPr>
                        <a:t>-</a:t>
                      </a:r>
                      <a:r>
                        <a:rPr lang="en-US" sz="1200" dirty="0">
                          <a:effectLst/>
                          <a:latin typeface="Times New Roman" panose="02020603050405020304" pitchFamily="18" charset="0"/>
                          <a:ea typeface="Calibri" panose="020F0502020204030204" pitchFamily="34" charset="0"/>
                          <a:cs typeface="Arial" panose="020B0604020202020204" pitchFamily="34" charset="0"/>
                        </a:rPr>
                        <a:t>400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10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&lt; 19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5875675"/>
                  </a:ext>
                </a:extLst>
              </a:tr>
            </a:tbl>
          </a:graphicData>
        </a:graphic>
      </p:graphicFrame>
      <p:pic>
        <p:nvPicPr>
          <p:cNvPr id="8" name="Picture 7"/>
          <p:cNvPicPr/>
          <p:nvPr/>
        </p:nvPicPr>
        <p:blipFill>
          <a:blip r:embed="rId4" cstate="print">
            <a:extLst>
              <a:ext uri="{28A0092B-C50C-407E-A947-70E740481C1C}">
                <a14:useLocalDpi xmlns:a14="http://schemas.microsoft.com/office/drawing/2010/main" val="0"/>
              </a:ext>
            </a:extLst>
          </a:blip>
          <a:stretch>
            <a:fillRect/>
          </a:stretch>
        </p:blipFill>
        <p:spPr>
          <a:xfrm>
            <a:off x="6262254" y="754632"/>
            <a:ext cx="5811778" cy="5097910"/>
          </a:xfrm>
          <a:prstGeom prst="rect">
            <a:avLst/>
          </a:prstGeom>
        </p:spPr>
      </p:pic>
      <p:sp>
        <p:nvSpPr>
          <p:cNvPr id="9" name="Rounded Rectangle 8"/>
          <p:cNvSpPr/>
          <p:nvPr/>
        </p:nvSpPr>
        <p:spPr>
          <a:xfrm>
            <a:off x="10955357" y="6393592"/>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69</a:t>
            </a:r>
          </a:p>
        </p:txBody>
      </p:sp>
    </p:spTree>
    <p:extLst>
      <p:ext uri="{BB962C8B-B14F-4D97-AF65-F5344CB8AC3E}">
        <p14:creationId xmlns:p14="http://schemas.microsoft.com/office/powerpoint/2010/main" val="2405202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3" name="Rounded Rectangle 2"/>
          <p:cNvSpPr/>
          <p:nvPr/>
        </p:nvSpPr>
        <p:spPr>
          <a:xfrm>
            <a:off x="11717384" y="6544492"/>
            <a:ext cx="378822" cy="313508"/>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7</a:t>
            </a:r>
          </a:p>
        </p:txBody>
      </p:sp>
    </p:spTree>
    <p:extLst>
      <p:ext uri="{BB962C8B-B14F-4D97-AF65-F5344CB8AC3E}">
        <p14:creationId xmlns:p14="http://schemas.microsoft.com/office/powerpoint/2010/main" val="3145183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583382"/>
            <a:ext cx="12192000" cy="1274618"/>
          </a:xfrm>
          <a:prstGeom prst="rect">
            <a:avLst/>
          </a:prstGeom>
        </p:spPr>
      </p:pic>
      <p:sp>
        <p:nvSpPr>
          <p:cNvPr id="4" name="Rectangle 3"/>
          <p:cNvSpPr/>
          <p:nvPr/>
        </p:nvSpPr>
        <p:spPr>
          <a:xfrm>
            <a:off x="208001" y="346364"/>
            <a:ext cx="1414170" cy="461665"/>
          </a:xfrm>
          <a:prstGeom prst="rect">
            <a:avLst/>
          </a:prstGeom>
        </p:spPr>
        <p:txBody>
          <a:bodyPr wrap="none">
            <a:spAutoFit/>
          </a:bodyPr>
          <a:lstStyle/>
          <a:p>
            <a:r>
              <a:rPr lang="en-US" sz="2400" b="1" dirty="0">
                <a:solidFill>
                  <a:schemeClr val="accent1">
                    <a:lumMod val="50000"/>
                  </a:schemeClr>
                </a:solidFill>
                <a:latin typeface="Times New Roman" panose="02020603050405020304" pitchFamily="18" charset="0"/>
                <a:ea typeface="Calibri" panose="020F0502020204030204" pitchFamily="34" charset="0"/>
              </a:rPr>
              <a:t>Cafeteria</a:t>
            </a:r>
            <a:endParaRPr lang="en-US" sz="2400" dirty="0">
              <a:solidFill>
                <a:schemeClr val="accent1">
                  <a:lumMod val="50000"/>
                </a:schemeClr>
              </a:solidFill>
            </a:endParaRPr>
          </a:p>
        </p:txBody>
      </p:sp>
      <p:pic>
        <p:nvPicPr>
          <p:cNvPr id="5" name="Picture 4"/>
          <p:cNvPicPr/>
          <p:nvPr/>
        </p:nvPicPr>
        <p:blipFill>
          <a:blip r:embed="rId4" cstate="print">
            <a:extLst>
              <a:ext uri="{28A0092B-C50C-407E-A947-70E740481C1C}">
                <a14:useLocalDpi xmlns:a14="http://schemas.microsoft.com/office/drawing/2010/main" val="0"/>
              </a:ext>
            </a:extLst>
          </a:blip>
          <a:stretch>
            <a:fillRect/>
          </a:stretch>
        </p:blipFill>
        <p:spPr>
          <a:xfrm>
            <a:off x="313037" y="808029"/>
            <a:ext cx="5513512" cy="4428989"/>
          </a:xfrm>
          <a:prstGeom prst="rect">
            <a:avLst/>
          </a:prstGeom>
        </p:spPr>
      </p:pic>
      <p:pic>
        <p:nvPicPr>
          <p:cNvPr id="6" name="Picture 5"/>
          <p:cNvPicPr/>
          <p:nvPr/>
        </p:nvPicPr>
        <p:blipFill>
          <a:blip r:embed="rId5">
            <a:extLst>
              <a:ext uri="{28A0092B-C50C-407E-A947-70E740481C1C}">
                <a14:useLocalDpi xmlns:a14="http://schemas.microsoft.com/office/drawing/2010/main" val="0"/>
              </a:ext>
            </a:extLst>
          </a:blip>
          <a:stretch>
            <a:fillRect/>
          </a:stretch>
        </p:blipFill>
        <p:spPr>
          <a:xfrm>
            <a:off x="6212517" y="990621"/>
            <a:ext cx="2648869" cy="1583381"/>
          </a:xfrm>
          <a:prstGeom prst="rect">
            <a:avLst/>
          </a:prstGeom>
        </p:spPr>
      </p:pic>
      <p:pic>
        <p:nvPicPr>
          <p:cNvPr id="7" name="Picture 6"/>
          <p:cNvPicPr/>
          <p:nvPr/>
        </p:nvPicPr>
        <p:blipFill>
          <a:blip r:embed="rId6">
            <a:extLst>
              <a:ext uri="{28A0092B-C50C-407E-A947-70E740481C1C}">
                <a14:useLocalDpi xmlns:a14="http://schemas.microsoft.com/office/drawing/2010/main" val="0"/>
              </a:ext>
            </a:extLst>
          </a:blip>
          <a:stretch>
            <a:fillRect/>
          </a:stretch>
        </p:blipFill>
        <p:spPr>
          <a:xfrm>
            <a:off x="9070134" y="990621"/>
            <a:ext cx="2648869" cy="1583381"/>
          </a:xfrm>
          <a:prstGeom prst="rect">
            <a:avLst/>
          </a:prstGeom>
        </p:spPr>
      </p:pic>
      <p:graphicFrame>
        <p:nvGraphicFramePr>
          <p:cNvPr id="8" name="Table 7">
            <a:extLst>
              <a:ext uri="{FF2B5EF4-FFF2-40B4-BE49-F238E27FC236}">
                <a16:creationId xmlns:a16="http://schemas.microsoft.com/office/drawing/2014/main" id="{5CF1C107-3879-4AA5-BCF5-ACA84040FAB4}"/>
              </a:ext>
            </a:extLst>
          </p:cNvPr>
          <p:cNvGraphicFramePr>
            <a:graphicFrameLocks noGrp="1"/>
          </p:cNvGraphicFramePr>
          <p:nvPr>
            <p:extLst>
              <p:ext uri="{D42A27DB-BD31-4B8C-83A1-F6EECF244321}">
                <p14:modId xmlns:p14="http://schemas.microsoft.com/office/powerpoint/2010/main" val="1189136225"/>
              </p:ext>
            </p:extLst>
          </p:nvPr>
        </p:nvGraphicFramePr>
        <p:xfrm>
          <a:off x="6212517" y="3266168"/>
          <a:ext cx="5506486" cy="1751838"/>
        </p:xfrm>
        <a:graphic>
          <a:graphicData uri="http://schemas.openxmlformats.org/drawingml/2006/table">
            <a:tbl>
              <a:tblPr firstRow="1" firstCol="1" bandRow="1"/>
              <a:tblGrid>
                <a:gridCol w="1353100">
                  <a:extLst>
                    <a:ext uri="{9D8B030D-6E8A-4147-A177-3AD203B41FA5}">
                      <a16:colId xmlns:a16="http://schemas.microsoft.com/office/drawing/2014/main" val="1028434288"/>
                    </a:ext>
                  </a:extLst>
                </a:gridCol>
                <a:gridCol w="699307">
                  <a:extLst>
                    <a:ext uri="{9D8B030D-6E8A-4147-A177-3AD203B41FA5}">
                      <a16:colId xmlns:a16="http://schemas.microsoft.com/office/drawing/2014/main" val="260177210"/>
                    </a:ext>
                  </a:extLst>
                </a:gridCol>
                <a:gridCol w="1042748">
                  <a:extLst>
                    <a:ext uri="{9D8B030D-6E8A-4147-A177-3AD203B41FA5}">
                      <a16:colId xmlns:a16="http://schemas.microsoft.com/office/drawing/2014/main" val="1188695096"/>
                    </a:ext>
                  </a:extLst>
                </a:gridCol>
                <a:gridCol w="885837">
                  <a:extLst>
                    <a:ext uri="{9D8B030D-6E8A-4147-A177-3AD203B41FA5}">
                      <a16:colId xmlns:a16="http://schemas.microsoft.com/office/drawing/2014/main" val="2351146483"/>
                    </a:ext>
                  </a:extLst>
                </a:gridCol>
                <a:gridCol w="1525494">
                  <a:extLst>
                    <a:ext uri="{9D8B030D-6E8A-4147-A177-3AD203B41FA5}">
                      <a16:colId xmlns:a16="http://schemas.microsoft.com/office/drawing/2014/main" val="316153977"/>
                    </a:ext>
                  </a:extLst>
                </a:gridCol>
              </a:tblGrid>
              <a:tr h="590260">
                <a:tc>
                  <a:txBody>
                    <a:bodyPr/>
                    <a:lstStyle/>
                    <a:p>
                      <a:pPr marL="0" marR="0" algn="ctr" rtl="0">
                        <a:lnSpc>
                          <a:spcPct val="150000"/>
                        </a:lnSpc>
                        <a:spcBef>
                          <a:spcPts val="0"/>
                        </a:spcBef>
                        <a:spcAft>
                          <a:spcPts val="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Calculation surface</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Lux</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Required lux</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Glare</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Required glare</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4356299"/>
                  </a:ext>
                </a:extLst>
              </a:tr>
              <a:tr h="815524">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endParaRPr lang="en-US" sz="1600" b="1" kern="1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p>
                      <a:pPr marL="0" marR="0" indent="0" algn="ctr" defTabSz="914400" rtl="0" eaLnBrk="1" fontAlgn="auto" latinLnBrk="0" hangingPunct="1">
                        <a:lnSpc>
                          <a:spcPct val="150000"/>
                        </a:lnSpc>
                        <a:spcBef>
                          <a:spcPts val="0"/>
                        </a:spcBef>
                        <a:spcAft>
                          <a:spcPts val="0"/>
                        </a:spcAft>
                        <a:buClrTx/>
                        <a:buSzTx/>
                        <a:buFontTx/>
                        <a:buNone/>
                        <a:tabLst/>
                        <a:defRPr/>
                      </a:pPr>
                      <a:r>
                        <a:rPr lang="en-US" sz="1600" b="1" kern="1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Cafeteria</a:t>
                      </a:r>
                    </a:p>
                    <a:p>
                      <a:pPr marL="0" marR="0" algn="ctr" rtl="0">
                        <a:lnSpc>
                          <a:spcPct val="150000"/>
                        </a:lnSpc>
                        <a:spcBef>
                          <a:spcPts val="0"/>
                        </a:spcBef>
                        <a:spcAft>
                          <a:spcPts val="0"/>
                        </a:spcAft>
                      </a:pP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521</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300</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14</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&lt; 22</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5875675"/>
                  </a:ext>
                </a:extLst>
              </a:tr>
            </a:tbl>
          </a:graphicData>
        </a:graphic>
      </p:graphicFrame>
      <p:sp>
        <p:nvSpPr>
          <p:cNvPr id="9" name="Rounded Rectangle 8"/>
          <p:cNvSpPr/>
          <p:nvPr/>
        </p:nvSpPr>
        <p:spPr>
          <a:xfrm>
            <a:off x="10955357" y="6393592"/>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70</a:t>
            </a:r>
          </a:p>
        </p:txBody>
      </p:sp>
    </p:spTree>
    <p:extLst>
      <p:ext uri="{BB962C8B-B14F-4D97-AF65-F5344CB8AC3E}">
        <p14:creationId xmlns:p14="http://schemas.microsoft.com/office/powerpoint/2010/main" val="136302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50" fill="hold"/>
                                        <p:tgtEl>
                                          <p:spTgt spid="5"/>
                                        </p:tgtEl>
                                        <p:attrNameLst>
                                          <p:attrName>ppt_x</p:attrName>
                                        </p:attrNameLst>
                                      </p:cBhvr>
                                      <p:tavLst>
                                        <p:tav tm="0">
                                          <p:val>
                                            <p:strVal val="#ppt_x"/>
                                          </p:val>
                                        </p:tav>
                                        <p:tav tm="100000">
                                          <p:val>
                                            <p:strVal val="#ppt_x"/>
                                          </p:val>
                                        </p:tav>
                                      </p:tavLst>
                                    </p:anim>
                                    <p:anim calcmode="lin" valueType="num">
                                      <p:cBhvr additive="base">
                                        <p:cTn id="8" dur="2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1707" y="154770"/>
            <a:ext cx="2659702" cy="461665"/>
          </a:xfrm>
          <a:prstGeom prst="rect">
            <a:avLst/>
          </a:prstGeom>
        </p:spPr>
        <p:txBody>
          <a:bodyPr wrap="none">
            <a:spAutoFit/>
          </a:bodyPr>
          <a:lstStyle/>
          <a:p>
            <a:r>
              <a:rPr lang="en-US" sz="2400" b="1" dirty="0">
                <a:solidFill>
                  <a:schemeClr val="accent1">
                    <a:lumMod val="50000"/>
                  </a:schemeClr>
                </a:solidFill>
                <a:latin typeface="Times New Roman" panose="02020603050405020304" pitchFamily="18" charset="0"/>
                <a:ea typeface="Calibri" panose="020F0502020204030204" pitchFamily="34" charset="0"/>
              </a:rPr>
              <a:t>Fees collecting hall</a:t>
            </a:r>
            <a:endParaRPr lang="en-US" sz="2400" dirty="0">
              <a:solidFill>
                <a:schemeClr val="accent1">
                  <a:lumMod val="50000"/>
                </a:schemeClr>
              </a:solidFill>
            </a:endParaRPr>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200811" y="628243"/>
            <a:ext cx="2580913" cy="1738002"/>
          </a:xfrm>
          <a:prstGeom prst="rect">
            <a:avLst/>
          </a:prstGeom>
        </p:spPr>
      </p:pic>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2853117" y="622919"/>
            <a:ext cx="2468556" cy="1758138"/>
          </a:xfrm>
          <a:prstGeom prst="rect">
            <a:avLst/>
          </a:prstGeom>
        </p:spPr>
      </p:pic>
      <p:pic>
        <p:nvPicPr>
          <p:cNvPr id="6" name="Picture 5"/>
          <p:cNvPicPr/>
          <p:nvPr/>
        </p:nvPicPr>
        <p:blipFill>
          <a:blip r:embed="rId4">
            <a:extLst>
              <a:ext uri="{28A0092B-C50C-407E-A947-70E740481C1C}">
                <a14:useLocalDpi xmlns:a14="http://schemas.microsoft.com/office/drawing/2010/main" val="0"/>
              </a:ext>
            </a:extLst>
          </a:blip>
          <a:stretch>
            <a:fillRect/>
          </a:stretch>
        </p:blipFill>
        <p:spPr>
          <a:xfrm>
            <a:off x="2853117" y="2615736"/>
            <a:ext cx="2468556" cy="1593967"/>
          </a:xfrm>
          <a:prstGeom prst="rect">
            <a:avLst/>
          </a:prstGeom>
        </p:spPr>
      </p:pic>
      <p:pic>
        <p:nvPicPr>
          <p:cNvPr id="7" name="Picture 6"/>
          <p:cNvPicPr/>
          <p:nvPr/>
        </p:nvPicPr>
        <p:blipFill>
          <a:blip r:embed="rId5">
            <a:extLst>
              <a:ext uri="{28A0092B-C50C-407E-A947-70E740481C1C}">
                <a14:useLocalDpi xmlns:a14="http://schemas.microsoft.com/office/drawing/2010/main" val="0"/>
              </a:ext>
            </a:extLst>
          </a:blip>
          <a:stretch>
            <a:fillRect/>
          </a:stretch>
        </p:blipFill>
        <p:spPr>
          <a:xfrm>
            <a:off x="220496" y="2615738"/>
            <a:ext cx="2580913" cy="1575925"/>
          </a:xfrm>
          <a:prstGeom prst="rect">
            <a:avLst/>
          </a:prstGeom>
        </p:spPr>
      </p:pic>
      <p:pic>
        <p:nvPicPr>
          <p:cNvPr id="8" name="Picture 7"/>
          <p:cNvPicPr/>
          <p:nvPr/>
        </p:nvPicPr>
        <p:blipFill>
          <a:blip r:embed="rId6">
            <a:extLst>
              <a:ext uri="{28A0092B-C50C-407E-A947-70E740481C1C}">
                <a14:useLocalDpi xmlns:a14="http://schemas.microsoft.com/office/drawing/2010/main" val="0"/>
              </a:ext>
            </a:extLst>
          </a:blip>
          <a:srcRect/>
          <a:stretch>
            <a:fillRect/>
          </a:stretch>
        </p:blipFill>
        <p:spPr bwMode="auto">
          <a:xfrm>
            <a:off x="5709501" y="609630"/>
            <a:ext cx="5759518" cy="3600073"/>
          </a:xfrm>
          <a:prstGeom prst="rect">
            <a:avLst/>
          </a:prstGeom>
          <a:noFill/>
          <a:ln>
            <a:solidFill>
              <a:schemeClr val="accent1"/>
            </a:solidFill>
          </a:ln>
        </p:spPr>
      </p:pic>
      <p:pic>
        <p:nvPicPr>
          <p:cNvPr id="9" name="Picture 8"/>
          <p:cNvPicPr/>
          <p:nvPr/>
        </p:nvPicPr>
        <p:blipFill>
          <a:blip r:embed="rId7" cstate="print">
            <a:extLst>
              <a:ext uri="{28A0092B-C50C-407E-A947-70E740481C1C}">
                <a14:useLocalDpi xmlns:a14="http://schemas.microsoft.com/office/drawing/2010/main" val="0"/>
              </a:ext>
            </a:extLst>
          </a:blip>
          <a:stretch>
            <a:fillRect/>
          </a:stretch>
        </p:blipFill>
        <p:spPr>
          <a:xfrm>
            <a:off x="2345042" y="4476944"/>
            <a:ext cx="3484705" cy="2281112"/>
          </a:xfrm>
          <a:prstGeom prst="rect">
            <a:avLst/>
          </a:prstGeom>
          <a:ln>
            <a:solidFill>
              <a:schemeClr val="accent1"/>
            </a:solidFill>
          </a:ln>
        </p:spPr>
      </p:pic>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6553200"/>
            <a:ext cx="12192000" cy="304800"/>
          </a:xfrm>
          <a:prstGeom prst="rect">
            <a:avLst/>
          </a:prstGeom>
        </p:spPr>
      </p:pic>
      <p:pic>
        <p:nvPicPr>
          <p:cNvPr id="11" name="Picture 10"/>
          <p:cNvPicPr/>
          <p:nvPr/>
        </p:nvPicPr>
        <p:blipFill>
          <a:blip r:embed="rId9">
            <a:extLst>
              <a:ext uri="{28A0092B-C50C-407E-A947-70E740481C1C}">
                <a14:useLocalDpi xmlns:a14="http://schemas.microsoft.com/office/drawing/2010/main" val="0"/>
              </a:ext>
            </a:extLst>
          </a:blip>
          <a:srcRect/>
          <a:stretch>
            <a:fillRect/>
          </a:stretch>
        </p:blipFill>
        <p:spPr bwMode="auto">
          <a:xfrm>
            <a:off x="5982722" y="4476943"/>
            <a:ext cx="2925608" cy="2053107"/>
          </a:xfrm>
          <a:prstGeom prst="rect">
            <a:avLst/>
          </a:prstGeom>
          <a:noFill/>
          <a:ln>
            <a:solidFill>
              <a:schemeClr val="accent1"/>
            </a:solidFill>
          </a:ln>
        </p:spPr>
      </p:pic>
      <p:sp>
        <p:nvSpPr>
          <p:cNvPr id="12" name="Rounded Rectangle 11"/>
          <p:cNvSpPr/>
          <p:nvPr/>
        </p:nvSpPr>
        <p:spPr>
          <a:xfrm>
            <a:off x="11135466" y="6506902"/>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71</a:t>
            </a:r>
          </a:p>
        </p:txBody>
      </p:sp>
    </p:spTree>
    <p:extLst>
      <p:ext uri="{BB962C8B-B14F-4D97-AF65-F5344CB8AC3E}">
        <p14:creationId xmlns:p14="http://schemas.microsoft.com/office/powerpoint/2010/main" val="1298371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7430" y="224044"/>
            <a:ext cx="2124299" cy="461665"/>
          </a:xfrm>
          <a:prstGeom prst="rect">
            <a:avLst/>
          </a:prstGeom>
        </p:spPr>
        <p:txBody>
          <a:bodyPr wrap="none">
            <a:spAutoFit/>
          </a:bodyPr>
          <a:lstStyle/>
          <a:p>
            <a:r>
              <a:rPr lang="en-US" sz="2400" b="1" dirty="0">
                <a:solidFill>
                  <a:schemeClr val="accent1">
                    <a:lumMod val="50000"/>
                  </a:schemeClr>
                </a:solidFill>
                <a:latin typeface="Times New Roman" panose="02020603050405020304" pitchFamily="18" charset="0"/>
                <a:ea typeface="Calibri" panose="020F0502020204030204" pitchFamily="34" charset="0"/>
              </a:rPr>
              <a:t>Meeting Room</a:t>
            </a:r>
            <a:endParaRPr lang="en-US" sz="2400" dirty="0">
              <a:solidFill>
                <a:schemeClr val="accent1">
                  <a:lumMod val="50000"/>
                </a:schemeClr>
              </a:solidFill>
            </a:endParaRPr>
          </a:p>
        </p:txBody>
      </p:sp>
      <p:pic>
        <p:nvPicPr>
          <p:cNvPr id="4" name="Picture 3" descr="لا يتوفر وصف."/>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7430" y="791654"/>
            <a:ext cx="5807734" cy="5248928"/>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6214573" y="791654"/>
            <a:ext cx="2353233" cy="1471870"/>
          </a:xfrm>
          <a:prstGeom prst="rect">
            <a:avLst/>
          </a:prstGeom>
        </p:spPr>
      </p:pic>
      <p:pic>
        <p:nvPicPr>
          <p:cNvPr id="6" name="Picture 5"/>
          <p:cNvPicPr/>
          <p:nvPr/>
        </p:nvPicPr>
        <p:blipFill>
          <a:blip r:embed="rId4">
            <a:extLst>
              <a:ext uri="{28A0092B-C50C-407E-A947-70E740481C1C}">
                <a14:useLocalDpi xmlns:a14="http://schemas.microsoft.com/office/drawing/2010/main" val="0"/>
              </a:ext>
            </a:extLst>
          </a:blip>
          <a:stretch>
            <a:fillRect/>
          </a:stretch>
        </p:blipFill>
        <p:spPr>
          <a:xfrm>
            <a:off x="9101131" y="791654"/>
            <a:ext cx="2377943" cy="1471870"/>
          </a:xfrm>
          <a:prstGeom prst="rect">
            <a:avLst/>
          </a:prstGeom>
        </p:spPr>
      </p:pic>
      <p:pic>
        <p:nvPicPr>
          <p:cNvPr id="7" name="Picture 6"/>
          <p:cNvPicPr/>
          <p:nvPr/>
        </p:nvPicPr>
        <p:blipFill>
          <a:blip r:embed="rId5">
            <a:extLst>
              <a:ext uri="{28A0092B-C50C-407E-A947-70E740481C1C}">
                <a14:useLocalDpi xmlns:a14="http://schemas.microsoft.com/office/drawing/2010/main" val="0"/>
              </a:ext>
            </a:extLst>
          </a:blip>
          <a:stretch>
            <a:fillRect/>
          </a:stretch>
        </p:blipFill>
        <p:spPr>
          <a:xfrm>
            <a:off x="6215790" y="2475419"/>
            <a:ext cx="2352016" cy="1514303"/>
          </a:xfrm>
          <a:prstGeom prst="rect">
            <a:avLst/>
          </a:prstGeom>
        </p:spPr>
      </p:pic>
      <p:pic>
        <p:nvPicPr>
          <p:cNvPr id="8" name="Picture 7" descr="لا يتوفر وصف."/>
          <p:cNvPicPr/>
          <p:nvPr/>
        </p:nvPicPr>
        <p:blipFill>
          <a:blip r:embed="rId6">
            <a:extLst>
              <a:ext uri="{28A0092B-C50C-407E-A947-70E740481C1C}">
                <a14:useLocalDpi xmlns:a14="http://schemas.microsoft.com/office/drawing/2010/main" val="0"/>
              </a:ext>
            </a:extLst>
          </a:blip>
          <a:srcRect/>
          <a:stretch>
            <a:fillRect/>
          </a:stretch>
        </p:blipFill>
        <p:spPr bwMode="auto">
          <a:xfrm>
            <a:off x="9101131" y="2475419"/>
            <a:ext cx="2377943" cy="1421968"/>
          </a:xfrm>
          <a:prstGeom prst="rect">
            <a:avLst/>
          </a:prstGeom>
          <a:noFill/>
          <a:ln>
            <a:noFill/>
          </a:ln>
        </p:spPr>
      </p:pic>
      <p:graphicFrame>
        <p:nvGraphicFramePr>
          <p:cNvPr id="9" name="Table 8">
            <a:extLst>
              <a:ext uri="{FF2B5EF4-FFF2-40B4-BE49-F238E27FC236}">
                <a16:creationId xmlns:a16="http://schemas.microsoft.com/office/drawing/2014/main" id="{5CF1C107-3879-4AA5-BCF5-ACA84040FAB4}"/>
              </a:ext>
            </a:extLst>
          </p:cNvPr>
          <p:cNvGraphicFramePr>
            <a:graphicFrameLocks noGrp="1"/>
          </p:cNvGraphicFramePr>
          <p:nvPr>
            <p:extLst>
              <p:ext uri="{D42A27DB-BD31-4B8C-83A1-F6EECF244321}">
                <p14:modId xmlns:p14="http://schemas.microsoft.com/office/powerpoint/2010/main" val="1858153673"/>
              </p:ext>
            </p:extLst>
          </p:nvPr>
        </p:nvGraphicFramePr>
        <p:xfrm>
          <a:off x="6252255" y="4201617"/>
          <a:ext cx="5226819" cy="1899912"/>
        </p:xfrm>
        <a:graphic>
          <a:graphicData uri="http://schemas.openxmlformats.org/drawingml/2006/table">
            <a:tbl>
              <a:tblPr firstRow="1" firstCol="1" bandRow="1"/>
              <a:tblGrid>
                <a:gridCol w="1284378">
                  <a:extLst>
                    <a:ext uri="{9D8B030D-6E8A-4147-A177-3AD203B41FA5}">
                      <a16:colId xmlns:a16="http://schemas.microsoft.com/office/drawing/2014/main" val="1028434288"/>
                    </a:ext>
                  </a:extLst>
                </a:gridCol>
                <a:gridCol w="663790">
                  <a:extLst>
                    <a:ext uri="{9D8B030D-6E8A-4147-A177-3AD203B41FA5}">
                      <a16:colId xmlns:a16="http://schemas.microsoft.com/office/drawing/2014/main" val="260177210"/>
                    </a:ext>
                  </a:extLst>
                </a:gridCol>
                <a:gridCol w="989788">
                  <a:extLst>
                    <a:ext uri="{9D8B030D-6E8A-4147-A177-3AD203B41FA5}">
                      <a16:colId xmlns:a16="http://schemas.microsoft.com/office/drawing/2014/main" val="1188695096"/>
                    </a:ext>
                  </a:extLst>
                </a:gridCol>
                <a:gridCol w="840846">
                  <a:extLst>
                    <a:ext uri="{9D8B030D-6E8A-4147-A177-3AD203B41FA5}">
                      <a16:colId xmlns:a16="http://schemas.microsoft.com/office/drawing/2014/main" val="2351146483"/>
                    </a:ext>
                  </a:extLst>
                </a:gridCol>
                <a:gridCol w="1448017">
                  <a:extLst>
                    <a:ext uri="{9D8B030D-6E8A-4147-A177-3AD203B41FA5}">
                      <a16:colId xmlns:a16="http://schemas.microsoft.com/office/drawing/2014/main" val="316153977"/>
                    </a:ext>
                  </a:extLst>
                </a:gridCol>
              </a:tblGrid>
              <a:tr h="577143">
                <a:tc>
                  <a:txBody>
                    <a:bodyPr/>
                    <a:lstStyle/>
                    <a:p>
                      <a:pPr marL="0" marR="0" algn="ctr" rtl="0">
                        <a:lnSpc>
                          <a:spcPct val="150000"/>
                        </a:lnSpc>
                        <a:spcBef>
                          <a:spcPts val="0"/>
                        </a:spcBef>
                        <a:spcAft>
                          <a:spcPts val="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Calculation surface</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Lux</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Required lux</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Glare</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Required glare</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4356299"/>
                  </a:ext>
                </a:extLst>
              </a:tr>
              <a:tr h="797401">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sz="1200" b="1" kern="1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p>
                    <a:p>
                      <a:pPr marL="0" marR="0" indent="0" algn="ctr" defTabSz="914400" rtl="0" eaLnBrk="1" fontAlgn="auto" latinLnBrk="0" hangingPunct="1">
                        <a:lnSpc>
                          <a:spcPct val="150000"/>
                        </a:lnSpc>
                        <a:spcBef>
                          <a:spcPts val="0"/>
                        </a:spcBef>
                        <a:spcAft>
                          <a:spcPts val="0"/>
                        </a:spcAft>
                        <a:buClrTx/>
                        <a:buSzTx/>
                        <a:buFontTx/>
                        <a:buNone/>
                        <a:tabLst/>
                        <a:defRPr/>
                      </a:pPr>
                      <a:endParaRPr lang="en-US" sz="1200" b="1" kern="1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p>
                      <a:pPr marL="0" marR="0" indent="0" algn="ctr" defTabSz="914400" rtl="0" eaLnBrk="1" fontAlgn="auto" latinLnBrk="0" hangingPunct="1">
                        <a:lnSpc>
                          <a:spcPct val="150000"/>
                        </a:lnSpc>
                        <a:spcBef>
                          <a:spcPts val="0"/>
                        </a:spcBef>
                        <a:spcAft>
                          <a:spcPts val="0"/>
                        </a:spcAft>
                        <a:buClrTx/>
                        <a:buSzTx/>
                        <a:buFontTx/>
                        <a:buNone/>
                        <a:tabLst/>
                        <a:defRPr/>
                      </a:pPr>
                      <a:r>
                        <a:rPr lang="en-US" sz="1200" b="1" kern="1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Meeting Room</a:t>
                      </a:r>
                    </a:p>
                    <a:p>
                      <a:pPr marL="0" marR="0" indent="0" algn="ctr" defTabSz="914400" rtl="0" eaLnBrk="1" fontAlgn="auto" latinLnBrk="0" hangingPunct="1">
                        <a:lnSpc>
                          <a:spcPct val="150000"/>
                        </a:lnSpc>
                        <a:spcBef>
                          <a:spcPts val="0"/>
                        </a:spcBef>
                        <a:spcAft>
                          <a:spcPts val="0"/>
                        </a:spcAft>
                        <a:buClrTx/>
                        <a:buSzTx/>
                        <a:buFontTx/>
                        <a:buNone/>
                        <a:tabLst/>
                        <a:defRPr/>
                      </a:pPr>
                      <a:endParaRPr lang="en-US" sz="1200" b="1" kern="1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p>
                      <a:pPr marL="0" marR="0" algn="ctr" rtl="0">
                        <a:lnSpc>
                          <a:spcPct val="150000"/>
                        </a:lnSpc>
                        <a:spcBef>
                          <a:spcPts val="0"/>
                        </a:spcBef>
                        <a:spcAft>
                          <a:spcPts val="0"/>
                        </a:spcAft>
                      </a:pP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642</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500</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14</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&lt; 19</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5875675"/>
                  </a:ext>
                </a:extLst>
              </a:tr>
            </a:tbl>
          </a:graphicData>
        </a:graphic>
      </p:graphicFrame>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6313424"/>
            <a:ext cx="12192000" cy="544576"/>
          </a:xfrm>
          <a:prstGeom prst="rect">
            <a:avLst/>
          </a:prstGeom>
        </p:spPr>
      </p:pic>
      <p:sp>
        <p:nvSpPr>
          <p:cNvPr id="11" name="Rounded Rectangle 10"/>
          <p:cNvSpPr/>
          <p:nvPr/>
        </p:nvSpPr>
        <p:spPr>
          <a:xfrm>
            <a:off x="11135466" y="6506902"/>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72</a:t>
            </a:r>
          </a:p>
        </p:txBody>
      </p:sp>
    </p:spTree>
    <p:extLst>
      <p:ext uri="{BB962C8B-B14F-4D97-AF65-F5344CB8AC3E}">
        <p14:creationId xmlns:p14="http://schemas.microsoft.com/office/powerpoint/2010/main" val="428121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1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1487" y="127060"/>
            <a:ext cx="1937582" cy="461665"/>
          </a:xfrm>
          <a:prstGeom prst="rect">
            <a:avLst/>
          </a:prstGeom>
        </p:spPr>
        <p:txBody>
          <a:bodyPr wrap="none">
            <a:spAutoFit/>
          </a:bodyPr>
          <a:lstStyle/>
          <a:p>
            <a:r>
              <a:rPr lang="en-US" sz="2400" b="1" dirty="0">
                <a:solidFill>
                  <a:schemeClr val="accent1">
                    <a:lumMod val="50000"/>
                  </a:schemeClr>
                </a:solidFill>
                <a:latin typeface="Times New Roman" panose="02020603050405020304" pitchFamily="18" charset="0"/>
                <a:ea typeface="Calibri" panose="020F0502020204030204" pitchFamily="34" charset="0"/>
              </a:rPr>
              <a:t>Mayor office </a:t>
            </a:r>
            <a:endParaRPr lang="en-US" sz="2400" dirty="0">
              <a:solidFill>
                <a:schemeClr val="accent1">
                  <a:lumMod val="50000"/>
                </a:schemeClr>
              </a:solidFill>
            </a:endParaRPr>
          </a:p>
        </p:txBody>
      </p:sp>
      <p:pic>
        <p:nvPicPr>
          <p:cNvPr id="3" name="Picture 2" descr="C:\Users\USER\Desktop\تخرج 2\Storey 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487" y="588725"/>
            <a:ext cx="4804819" cy="6130730"/>
          </a:xfrm>
          <a:prstGeom prst="rect">
            <a:avLst/>
          </a:prstGeom>
          <a:noFill/>
          <a:ln>
            <a:noFill/>
          </a:ln>
        </p:spPr>
      </p:pic>
      <p:pic>
        <p:nvPicPr>
          <p:cNvPr id="4" name="Picture 3"/>
          <p:cNvPicPr/>
          <p:nvPr/>
        </p:nvPicPr>
        <p:blipFill rotWithShape="1">
          <a:blip r:embed="rId3"/>
          <a:srcRect t="8883" r="7423"/>
          <a:stretch/>
        </p:blipFill>
        <p:spPr>
          <a:xfrm>
            <a:off x="7373580" y="5356111"/>
            <a:ext cx="1773382" cy="1501889"/>
          </a:xfrm>
          <a:prstGeom prst="rect">
            <a:avLst/>
          </a:prstGeom>
        </p:spPr>
      </p:pic>
      <p:pic>
        <p:nvPicPr>
          <p:cNvPr id="5" name="Picture 4"/>
          <p:cNvPicPr/>
          <p:nvPr/>
        </p:nvPicPr>
        <p:blipFill>
          <a:blip r:embed="rId4">
            <a:extLst>
              <a:ext uri="{28A0092B-C50C-407E-A947-70E740481C1C}">
                <a14:useLocalDpi xmlns:a14="http://schemas.microsoft.com/office/drawing/2010/main" val="0"/>
              </a:ext>
            </a:extLst>
          </a:blip>
          <a:stretch>
            <a:fillRect/>
          </a:stretch>
        </p:blipFill>
        <p:spPr>
          <a:xfrm>
            <a:off x="5198478" y="588725"/>
            <a:ext cx="2282825" cy="1467485"/>
          </a:xfrm>
          <a:prstGeom prst="rect">
            <a:avLst/>
          </a:prstGeom>
        </p:spPr>
      </p:pic>
      <p:pic>
        <p:nvPicPr>
          <p:cNvPr id="6" name="Picture 5"/>
          <p:cNvPicPr/>
          <p:nvPr/>
        </p:nvPicPr>
        <p:blipFill>
          <a:blip r:embed="rId5">
            <a:extLst>
              <a:ext uri="{28A0092B-C50C-407E-A947-70E740481C1C}">
                <a14:useLocalDpi xmlns:a14="http://schemas.microsoft.com/office/drawing/2010/main" val="0"/>
              </a:ext>
            </a:extLst>
          </a:blip>
          <a:stretch>
            <a:fillRect/>
          </a:stretch>
        </p:blipFill>
        <p:spPr>
          <a:xfrm>
            <a:off x="8439359" y="605869"/>
            <a:ext cx="2299335" cy="1433195"/>
          </a:xfrm>
          <a:prstGeom prst="rect">
            <a:avLst/>
          </a:prstGeom>
        </p:spPr>
      </p:pic>
      <p:pic>
        <p:nvPicPr>
          <p:cNvPr id="7" name="Picture 6"/>
          <p:cNvPicPr/>
          <p:nvPr/>
        </p:nvPicPr>
        <p:blipFill>
          <a:blip r:embed="rId6">
            <a:extLst>
              <a:ext uri="{28A0092B-C50C-407E-A947-70E740481C1C}">
                <a14:useLocalDpi xmlns:a14="http://schemas.microsoft.com/office/drawing/2010/main" val="0"/>
              </a:ext>
            </a:extLst>
          </a:blip>
          <a:stretch>
            <a:fillRect/>
          </a:stretch>
        </p:blipFill>
        <p:spPr>
          <a:xfrm>
            <a:off x="5198478" y="2147917"/>
            <a:ext cx="2282825" cy="1350860"/>
          </a:xfrm>
          <a:prstGeom prst="rect">
            <a:avLst/>
          </a:prstGeom>
        </p:spPr>
      </p:pic>
      <p:pic>
        <p:nvPicPr>
          <p:cNvPr id="8" name="Picture 7"/>
          <p:cNvPicPr/>
          <p:nvPr/>
        </p:nvPicPr>
        <p:blipFill>
          <a:blip r:embed="rId7">
            <a:extLst>
              <a:ext uri="{28A0092B-C50C-407E-A947-70E740481C1C}">
                <a14:useLocalDpi xmlns:a14="http://schemas.microsoft.com/office/drawing/2010/main" val="0"/>
              </a:ext>
            </a:extLst>
          </a:blip>
          <a:stretch>
            <a:fillRect/>
          </a:stretch>
        </p:blipFill>
        <p:spPr>
          <a:xfrm>
            <a:off x="8439359" y="2147510"/>
            <a:ext cx="2327275" cy="1351267"/>
          </a:xfrm>
          <a:prstGeom prst="rect">
            <a:avLst/>
          </a:prstGeom>
        </p:spPr>
      </p:pic>
      <p:graphicFrame>
        <p:nvGraphicFramePr>
          <p:cNvPr id="9" name="Table 8">
            <a:extLst>
              <a:ext uri="{FF2B5EF4-FFF2-40B4-BE49-F238E27FC236}">
                <a16:creationId xmlns:a16="http://schemas.microsoft.com/office/drawing/2014/main" id="{5CF1C107-3879-4AA5-BCF5-ACA84040FAB4}"/>
              </a:ext>
            </a:extLst>
          </p:cNvPr>
          <p:cNvGraphicFramePr>
            <a:graphicFrameLocks noGrp="1"/>
          </p:cNvGraphicFramePr>
          <p:nvPr>
            <p:extLst>
              <p:ext uri="{D42A27DB-BD31-4B8C-83A1-F6EECF244321}">
                <p14:modId xmlns:p14="http://schemas.microsoft.com/office/powerpoint/2010/main" val="3916329021"/>
              </p:ext>
            </p:extLst>
          </p:nvPr>
        </p:nvGraphicFramePr>
        <p:xfrm>
          <a:off x="5383624" y="3635641"/>
          <a:ext cx="5226819" cy="1625592"/>
        </p:xfrm>
        <a:graphic>
          <a:graphicData uri="http://schemas.openxmlformats.org/drawingml/2006/table">
            <a:tbl>
              <a:tblPr firstRow="1" firstCol="1" bandRow="1"/>
              <a:tblGrid>
                <a:gridCol w="1284378">
                  <a:extLst>
                    <a:ext uri="{9D8B030D-6E8A-4147-A177-3AD203B41FA5}">
                      <a16:colId xmlns:a16="http://schemas.microsoft.com/office/drawing/2014/main" val="1028434288"/>
                    </a:ext>
                  </a:extLst>
                </a:gridCol>
                <a:gridCol w="663790">
                  <a:extLst>
                    <a:ext uri="{9D8B030D-6E8A-4147-A177-3AD203B41FA5}">
                      <a16:colId xmlns:a16="http://schemas.microsoft.com/office/drawing/2014/main" val="260177210"/>
                    </a:ext>
                  </a:extLst>
                </a:gridCol>
                <a:gridCol w="989788">
                  <a:extLst>
                    <a:ext uri="{9D8B030D-6E8A-4147-A177-3AD203B41FA5}">
                      <a16:colId xmlns:a16="http://schemas.microsoft.com/office/drawing/2014/main" val="1188695096"/>
                    </a:ext>
                  </a:extLst>
                </a:gridCol>
                <a:gridCol w="840846">
                  <a:extLst>
                    <a:ext uri="{9D8B030D-6E8A-4147-A177-3AD203B41FA5}">
                      <a16:colId xmlns:a16="http://schemas.microsoft.com/office/drawing/2014/main" val="2351146483"/>
                    </a:ext>
                  </a:extLst>
                </a:gridCol>
                <a:gridCol w="1448017">
                  <a:extLst>
                    <a:ext uri="{9D8B030D-6E8A-4147-A177-3AD203B41FA5}">
                      <a16:colId xmlns:a16="http://schemas.microsoft.com/office/drawing/2014/main" val="316153977"/>
                    </a:ext>
                  </a:extLst>
                </a:gridCol>
              </a:tblGrid>
              <a:tr h="577143">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Calculation surface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Lux</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Required lux</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Glare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Required glare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4356299"/>
                  </a:ext>
                </a:extLst>
              </a:tr>
              <a:tr h="797401">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endParaRPr lang="en-US" sz="1200" kern="1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p>
                      <a:pPr marL="0" marR="0" indent="0" algn="ctr" defTabSz="914400" rtl="0" eaLnBrk="1" fontAlgn="auto" latinLnBrk="0" hangingPunct="1">
                        <a:lnSpc>
                          <a:spcPct val="150000"/>
                        </a:lnSpc>
                        <a:spcBef>
                          <a:spcPts val="0"/>
                        </a:spcBef>
                        <a:spcAft>
                          <a:spcPts val="0"/>
                        </a:spcAft>
                        <a:buClrTx/>
                        <a:buSzTx/>
                        <a:buFontTx/>
                        <a:buNone/>
                        <a:tabLst/>
                        <a:defRPr/>
                      </a:pPr>
                      <a:r>
                        <a:rPr lang="en-US" sz="1200" kern="1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Mayor office </a:t>
                      </a:r>
                    </a:p>
                    <a:p>
                      <a:pPr marL="0" marR="0" indent="0" algn="ctr" defTabSz="914400" rtl="0" eaLnBrk="1" fontAlgn="auto" latinLnBrk="0" hangingPunct="1">
                        <a:lnSpc>
                          <a:spcPct val="150000"/>
                        </a:lnSpc>
                        <a:spcBef>
                          <a:spcPts val="0"/>
                        </a:spcBef>
                        <a:spcAft>
                          <a:spcPts val="0"/>
                        </a:spcAft>
                        <a:buClrTx/>
                        <a:buSzTx/>
                        <a:buFontTx/>
                        <a:buNone/>
                        <a:tabLst/>
                        <a:defRPr/>
                      </a:pPr>
                      <a:r>
                        <a:rPr lang="en-US" sz="1200" kern="1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p>
                    <a:p>
                      <a:pPr marL="0" marR="0" algn="ctr" rtl="0">
                        <a:lnSpc>
                          <a:spcPct val="150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6</a:t>
                      </a:r>
                      <a:r>
                        <a:rPr lang="ar-SA" sz="1200" dirty="0">
                          <a:effectLst/>
                          <a:latin typeface="Times New Roman" panose="02020603050405020304" pitchFamily="18" charset="0"/>
                          <a:ea typeface="Calibri" panose="020F0502020204030204" pitchFamily="34" charset="0"/>
                          <a:cs typeface="Arial" panose="020B0604020202020204" pitchFamily="34" charset="0"/>
                        </a:rPr>
                        <a:t>51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500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14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&lt; 19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5875675"/>
                  </a:ext>
                </a:extLst>
              </a:tr>
            </a:tbl>
          </a:graphicData>
        </a:graphic>
      </p:graphicFrame>
      <p:pic>
        <p:nvPicPr>
          <p:cNvPr id="10" name="Picture 9"/>
          <p:cNvPicPr>
            <a:picLocks noChangeAspect="1"/>
          </p:cNvPicPr>
          <p:nvPr/>
        </p:nvPicPr>
        <p:blipFill rotWithShape="1">
          <a:blip r:embed="rId8">
            <a:extLst>
              <a:ext uri="{28A0092B-C50C-407E-A947-70E740481C1C}">
                <a14:useLocalDpi xmlns:a14="http://schemas.microsoft.com/office/drawing/2010/main" val="0"/>
              </a:ext>
            </a:extLst>
          </a:blip>
          <a:srcRect r="20932" b="5195"/>
          <a:stretch/>
        </p:blipFill>
        <p:spPr>
          <a:xfrm rot="16200000">
            <a:off x="8101334" y="2774481"/>
            <a:ext cx="6858002" cy="1309033"/>
          </a:xfrm>
          <a:prstGeom prst="rect">
            <a:avLst/>
          </a:prstGeom>
        </p:spPr>
      </p:pic>
      <p:sp>
        <p:nvSpPr>
          <p:cNvPr id="11" name="Rounded Rectangle 10"/>
          <p:cNvSpPr/>
          <p:nvPr/>
        </p:nvSpPr>
        <p:spPr>
          <a:xfrm>
            <a:off x="11135466" y="6506902"/>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73</a:t>
            </a:r>
          </a:p>
        </p:txBody>
      </p:sp>
    </p:spTree>
    <p:extLst>
      <p:ext uri="{BB962C8B-B14F-4D97-AF65-F5344CB8AC3E}">
        <p14:creationId xmlns:p14="http://schemas.microsoft.com/office/powerpoint/2010/main" val="3090529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1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sp>
        <p:nvSpPr>
          <p:cNvPr id="3" name="Rectangle 2"/>
          <p:cNvSpPr/>
          <p:nvPr/>
        </p:nvSpPr>
        <p:spPr>
          <a:xfrm>
            <a:off x="949582" y="97544"/>
            <a:ext cx="2656496" cy="461665"/>
          </a:xfrm>
          <a:prstGeom prst="rect">
            <a:avLst/>
          </a:prstGeom>
        </p:spPr>
        <p:txBody>
          <a:bodyPr wrap="none">
            <a:spAutoFit/>
          </a:bodyPr>
          <a:lstStyle/>
          <a:p>
            <a:r>
              <a:rPr lang="en-US" sz="2400" b="1" dirty="0">
                <a:solidFill>
                  <a:schemeClr val="accent1">
                    <a:lumMod val="50000"/>
                  </a:schemeClr>
                </a:solidFill>
                <a:latin typeface="Times New Roman" panose="02020603050405020304" pitchFamily="18" charset="0"/>
                <a:cs typeface="Times New Roman" panose="02020603050405020304" pitchFamily="18" charset="0"/>
              </a:rPr>
              <a:t>Distribution board</a:t>
            </a:r>
            <a:endParaRPr lang="en-US" sz="2400" dirty="0">
              <a:solidFill>
                <a:schemeClr val="accent1">
                  <a:lumMod val="50000"/>
                </a:schemeClr>
              </a:solidFill>
              <a:latin typeface="Times New Roman" panose="02020603050405020304" pitchFamily="18" charset="0"/>
              <a:cs typeface="Times New Roman" panose="02020603050405020304" pitchFamily="18" charset="0"/>
            </a:endParaRPr>
          </a:p>
        </p:txBody>
      </p:sp>
      <p:pic>
        <p:nvPicPr>
          <p:cNvPr id="4" name="Picture 3"/>
          <p:cNvPicPr/>
          <p:nvPr/>
        </p:nvPicPr>
        <p:blipFill>
          <a:blip r:embed="rId3"/>
          <a:stretch>
            <a:fillRect/>
          </a:stretch>
        </p:blipFill>
        <p:spPr>
          <a:xfrm>
            <a:off x="958827" y="703588"/>
            <a:ext cx="2740751" cy="3441337"/>
          </a:xfrm>
          <a:prstGeom prst="rect">
            <a:avLst/>
          </a:prstGeom>
        </p:spPr>
      </p:pic>
      <p:pic>
        <p:nvPicPr>
          <p:cNvPr id="5" name="Picture 4"/>
          <p:cNvPicPr/>
          <p:nvPr/>
        </p:nvPicPr>
        <p:blipFill>
          <a:blip r:embed="rId4"/>
          <a:stretch>
            <a:fillRect/>
          </a:stretch>
        </p:blipFill>
        <p:spPr>
          <a:xfrm>
            <a:off x="5051713" y="559209"/>
            <a:ext cx="5648371" cy="5985971"/>
          </a:xfrm>
          <a:prstGeom prst="rect">
            <a:avLst/>
          </a:prstGeom>
          <a:ln>
            <a:solidFill>
              <a:schemeClr val="accent1"/>
            </a:solidFill>
          </a:ln>
        </p:spPr>
      </p:pic>
      <p:sp>
        <p:nvSpPr>
          <p:cNvPr id="9" name="Rounded Rectangle 8"/>
          <p:cNvSpPr/>
          <p:nvPr/>
        </p:nvSpPr>
        <p:spPr>
          <a:xfrm>
            <a:off x="11002846" y="6390138"/>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74</a:t>
            </a:r>
          </a:p>
        </p:txBody>
      </p:sp>
      <p:pic>
        <p:nvPicPr>
          <p:cNvPr id="10" name="Picture 9"/>
          <p:cNvPicPr>
            <a:picLocks noChangeAspect="1"/>
          </p:cNvPicPr>
          <p:nvPr/>
        </p:nvPicPr>
        <p:blipFill rotWithShape="1">
          <a:blip r:embed="rId5">
            <a:extLst>
              <a:ext uri="{28A0092B-C50C-407E-A947-70E740481C1C}">
                <a14:useLocalDpi xmlns:a14="http://schemas.microsoft.com/office/drawing/2010/main" val="0"/>
              </a:ext>
            </a:extLst>
          </a:blip>
          <a:srcRect r="20932" b="5195"/>
          <a:stretch/>
        </p:blipFill>
        <p:spPr>
          <a:xfrm rot="16200000">
            <a:off x="-3244964" y="3010078"/>
            <a:ext cx="7035019" cy="660824"/>
          </a:xfrm>
          <a:prstGeom prst="rect">
            <a:avLst/>
          </a:prstGeom>
        </p:spPr>
      </p:pic>
      <p:pic>
        <p:nvPicPr>
          <p:cNvPr id="12" name="Picture 11"/>
          <p:cNvPicPr>
            <a:picLocks noChangeAspect="1"/>
          </p:cNvPicPr>
          <p:nvPr/>
        </p:nvPicPr>
        <p:blipFill rotWithShape="1">
          <a:blip r:embed="rId5">
            <a:extLst>
              <a:ext uri="{28A0092B-C50C-407E-A947-70E740481C1C}">
                <a14:useLocalDpi xmlns:a14="http://schemas.microsoft.com/office/drawing/2010/main" val="0"/>
              </a:ext>
            </a:extLst>
          </a:blip>
          <a:srcRect r="20932" b="5195"/>
          <a:stretch/>
        </p:blipFill>
        <p:spPr>
          <a:xfrm rot="16200000">
            <a:off x="8376162" y="3010078"/>
            <a:ext cx="7035019" cy="660824"/>
          </a:xfrm>
          <a:prstGeom prst="rect">
            <a:avLst/>
          </a:prstGeom>
        </p:spPr>
      </p:pic>
    </p:spTree>
    <p:extLst>
      <p:ext uri="{BB962C8B-B14F-4D97-AF65-F5344CB8AC3E}">
        <p14:creationId xmlns:p14="http://schemas.microsoft.com/office/powerpoint/2010/main" val="3423240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childTnLst>
                          </p:cTn>
                        </p:par>
                        <p:par>
                          <p:cTn id="8" fill="hold">
                            <p:stCondLst>
                              <p:cond delay="25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sp>
        <p:nvSpPr>
          <p:cNvPr id="3" name="Rectangle 2"/>
          <p:cNvSpPr/>
          <p:nvPr/>
        </p:nvSpPr>
        <p:spPr>
          <a:xfrm>
            <a:off x="259772" y="167069"/>
            <a:ext cx="3839513" cy="461665"/>
          </a:xfrm>
          <a:prstGeom prst="rect">
            <a:avLst/>
          </a:prstGeom>
        </p:spPr>
        <p:txBody>
          <a:bodyPr wrap="none">
            <a:spAutoFit/>
          </a:bodyPr>
          <a:lstStyle/>
          <a:p>
            <a:r>
              <a:rPr lang="en-US" sz="2400" b="1" dirty="0">
                <a:solidFill>
                  <a:schemeClr val="accent1">
                    <a:lumMod val="50000"/>
                  </a:schemeClr>
                </a:solidFill>
                <a:latin typeface="Times New Roman" panose="02020603050405020304" pitchFamily="18" charset="0"/>
                <a:cs typeface="Times New Roman" panose="02020603050405020304" pitchFamily="18" charset="0"/>
              </a:rPr>
              <a:t>The electrical load of power</a:t>
            </a:r>
            <a:endParaRPr lang="en-US" sz="24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4" name="Rounded Rectangle 3"/>
          <p:cNvSpPr/>
          <p:nvPr/>
        </p:nvSpPr>
        <p:spPr>
          <a:xfrm>
            <a:off x="11355772" y="6406180"/>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75</a:t>
            </a:r>
          </a:p>
        </p:txBody>
      </p:sp>
      <p:pic>
        <p:nvPicPr>
          <p:cNvPr id="5" name="Picture 4"/>
          <p:cNvPicPr>
            <a:picLocks noChangeAspect="1"/>
          </p:cNvPicPr>
          <p:nvPr/>
        </p:nvPicPr>
        <p:blipFill>
          <a:blip r:embed="rId3"/>
          <a:stretch>
            <a:fillRect/>
          </a:stretch>
        </p:blipFill>
        <p:spPr>
          <a:xfrm>
            <a:off x="528145" y="810577"/>
            <a:ext cx="5149741" cy="5595603"/>
          </a:xfrm>
          <a:prstGeom prst="rect">
            <a:avLst/>
          </a:prstGeom>
          <a:ln>
            <a:solidFill>
              <a:schemeClr val="accent1"/>
            </a:solidFill>
          </a:ln>
        </p:spPr>
      </p:pic>
      <p:pic>
        <p:nvPicPr>
          <p:cNvPr id="6" name="Picture 5"/>
          <p:cNvPicPr>
            <a:picLocks noChangeAspect="1"/>
          </p:cNvPicPr>
          <p:nvPr/>
        </p:nvPicPr>
        <p:blipFill>
          <a:blip r:embed="rId4"/>
          <a:stretch>
            <a:fillRect/>
          </a:stretch>
        </p:blipFill>
        <p:spPr>
          <a:xfrm>
            <a:off x="6096000" y="2890317"/>
            <a:ext cx="4775965" cy="3334020"/>
          </a:xfrm>
          <a:prstGeom prst="rect">
            <a:avLst/>
          </a:prstGeom>
          <a:ln>
            <a:solidFill>
              <a:schemeClr val="accent1"/>
            </a:solidFill>
          </a:ln>
        </p:spPr>
      </p:pic>
      <p:pic>
        <p:nvPicPr>
          <p:cNvPr id="7" name="Picture 6"/>
          <p:cNvPicPr>
            <a:picLocks noChangeAspect="1"/>
          </p:cNvPicPr>
          <p:nvPr/>
        </p:nvPicPr>
        <p:blipFill>
          <a:blip r:embed="rId5"/>
          <a:stretch>
            <a:fillRect/>
          </a:stretch>
        </p:blipFill>
        <p:spPr>
          <a:xfrm>
            <a:off x="7242279" y="1150508"/>
            <a:ext cx="2483406" cy="1106146"/>
          </a:xfrm>
          <a:prstGeom prst="rect">
            <a:avLst/>
          </a:prstGeom>
          <a:ln>
            <a:solidFill>
              <a:schemeClr val="accent1"/>
            </a:solidFill>
          </a:ln>
        </p:spPr>
      </p:pic>
    </p:spTree>
    <p:extLst>
      <p:ext uri="{BB962C8B-B14F-4D97-AF65-F5344CB8AC3E}">
        <p14:creationId xmlns:p14="http://schemas.microsoft.com/office/powerpoint/2010/main" val="131045468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0041" y="53656"/>
            <a:ext cx="6537431" cy="461665"/>
          </a:xfrm>
          <a:prstGeom prst="rect">
            <a:avLst/>
          </a:prstGeom>
        </p:spPr>
        <p:txBody>
          <a:bodyPr wrap="none">
            <a:spAutoFit/>
          </a:bodyPr>
          <a:lstStyle/>
          <a:p>
            <a:r>
              <a:rPr lang="en-US" sz="2400" b="1" dirty="0">
                <a:solidFill>
                  <a:schemeClr val="accent1">
                    <a:lumMod val="50000"/>
                  </a:schemeClr>
                </a:solidFill>
                <a:cs typeface="+mj-cs"/>
              </a:rPr>
              <a:t>The electrical load of HVAC </a:t>
            </a:r>
            <a:r>
              <a:rPr lang="ar-SA" sz="2400" b="1" dirty="0">
                <a:solidFill>
                  <a:schemeClr val="accent1">
                    <a:lumMod val="50000"/>
                  </a:schemeClr>
                </a:solidFill>
                <a:cs typeface="+mj-cs"/>
              </a:rPr>
              <a:t> </a:t>
            </a:r>
            <a:r>
              <a:rPr lang="en-US" sz="2400" b="1" dirty="0">
                <a:solidFill>
                  <a:schemeClr val="accent1">
                    <a:lumMod val="50000"/>
                  </a:schemeClr>
                </a:solidFill>
                <a:cs typeface="+mj-cs"/>
              </a:rPr>
              <a:t>and elevators system:</a:t>
            </a:r>
          </a:p>
        </p:txBody>
      </p:sp>
      <p:graphicFrame>
        <p:nvGraphicFramePr>
          <p:cNvPr id="3" name="Table 2">
            <a:extLst>
              <a:ext uri="{FF2B5EF4-FFF2-40B4-BE49-F238E27FC236}">
                <a16:creationId xmlns:a16="http://schemas.microsoft.com/office/drawing/2014/main" id="{44E614A1-CFD3-4328-AD77-761030FFD64E}"/>
              </a:ext>
            </a:extLst>
          </p:cNvPr>
          <p:cNvGraphicFramePr>
            <a:graphicFrameLocks noGrp="1"/>
          </p:cNvGraphicFramePr>
          <p:nvPr>
            <p:extLst>
              <p:ext uri="{D42A27DB-BD31-4B8C-83A1-F6EECF244321}">
                <p14:modId xmlns:p14="http://schemas.microsoft.com/office/powerpoint/2010/main" val="535331994"/>
              </p:ext>
            </p:extLst>
          </p:nvPr>
        </p:nvGraphicFramePr>
        <p:xfrm>
          <a:off x="1348074" y="593739"/>
          <a:ext cx="7522335" cy="1745679"/>
        </p:xfrm>
        <a:graphic>
          <a:graphicData uri="http://schemas.openxmlformats.org/drawingml/2006/table">
            <a:tbl>
              <a:tblPr>
                <a:tableStyleId>{BC89EF96-8CEA-46FF-86C4-4CE0E7609802}</a:tableStyleId>
              </a:tblPr>
              <a:tblGrid>
                <a:gridCol w="1355177">
                  <a:extLst>
                    <a:ext uri="{9D8B030D-6E8A-4147-A177-3AD203B41FA5}">
                      <a16:colId xmlns:a16="http://schemas.microsoft.com/office/drawing/2014/main" val="3520537514"/>
                    </a:ext>
                  </a:extLst>
                </a:gridCol>
                <a:gridCol w="1334067">
                  <a:extLst>
                    <a:ext uri="{9D8B030D-6E8A-4147-A177-3AD203B41FA5}">
                      <a16:colId xmlns:a16="http://schemas.microsoft.com/office/drawing/2014/main" val="4089785645"/>
                    </a:ext>
                  </a:extLst>
                </a:gridCol>
                <a:gridCol w="1861783">
                  <a:extLst>
                    <a:ext uri="{9D8B030D-6E8A-4147-A177-3AD203B41FA5}">
                      <a16:colId xmlns:a16="http://schemas.microsoft.com/office/drawing/2014/main" val="508850461"/>
                    </a:ext>
                  </a:extLst>
                </a:gridCol>
                <a:gridCol w="810571">
                  <a:extLst>
                    <a:ext uri="{9D8B030D-6E8A-4147-A177-3AD203B41FA5}">
                      <a16:colId xmlns:a16="http://schemas.microsoft.com/office/drawing/2014/main" val="324430209"/>
                    </a:ext>
                  </a:extLst>
                </a:gridCol>
                <a:gridCol w="810571">
                  <a:extLst>
                    <a:ext uri="{9D8B030D-6E8A-4147-A177-3AD203B41FA5}">
                      <a16:colId xmlns:a16="http://schemas.microsoft.com/office/drawing/2014/main" val="3110296748"/>
                    </a:ext>
                  </a:extLst>
                </a:gridCol>
                <a:gridCol w="1350166">
                  <a:extLst>
                    <a:ext uri="{9D8B030D-6E8A-4147-A177-3AD203B41FA5}">
                      <a16:colId xmlns:a16="http://schemas.microsoft.com/office/drawing/2014/main" val="2568313637"/>
                    </a:ext>
                  </a:extLst>
                </a:gridCol>
              </a:tblGrid>
              <a:tr h="716662">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400" b="1" i="0" u="none" strike="noStrike" dirty="0">
                          <a:solidFill>
                            <a:srgbClr val="000000"/>
                          </a:solidFill>
                          <a:effectLst/>
                          <a:latin typeface="Times New Roman" panose="02020603050405020304" pitchFamily="18" charset="0"/>
                          <a:cs typeface="+mj-cs"/>
                        </a:rPr>
                        <a:t>EDB-2</a:t>
                      </a:r>
                    </a:p>
                    <a:p>
                      <a:pPr algn="ctr" fontAlgn="b"/>
                      <a:endParaRPr lang="en-US" sz="1400" b="1" i="0" u="none" strike="noStrike" dirty="0">
                        <a:solidFill>
                          <a:srgbClr val="000000"/>
                        </a:solidFill>
                        <a:effectLst/>
                        <a:latin typeface="Times New Roman" panose="02020603050405020304" pitchFamily="18" charset="0"/>
                        <a:cs typeface="+mj-cs"/>
                      </a:endParaRPr>
                    </a:p>
                  </a:txBody>
                  <a:tcPr marL="9525" marR="9525" marT="9525" marB="0" anchor="b"/>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400" b="1" u="none" strike="noStrike" kern="1200" dirty="0">
                        <a:solidFill>
                          <a:schemeClr val="tx1"/>
                        </a:solidFill>
                        <a:effectLst/>
                        <a:latin typeface="Times New Roman" panose="02020603050405020304" pitchFamily="18" charset="0"/>
                        <a:ea typeface="+mn-ea"/>
                        <a:cs typeface="+mj-cs"/>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sz="1400" b="1" u="none" strike="noStrike" kern="1200" dirty="0">
                          <a:solidFill>
                            <a:schemeClr val="tx1"/>
                          </a:solidFill>
                          <a:effectLst/>
                          <a:latin typeface="Times New Roman" panose="02020603050405020304" pitchFamily="18" charset="0"/>
                          <a:ea typeface="+mn-ea"/>
                          <a:cs typeface="+mj-cs"/>
                        </a:rPr>
                        <a:t>I load </a:t>
                      </a:r>
                    </a:p>
                    <a:p>
                      <a:pPr marL="0" marR="0" indent="0" algn="ctr" defTabSz="914400" rtl="0" eaLnBrk="1" fontAlgn="ctr" latinLnBrk="0" hangingPunct="1">
                        <a:lnSpc>
                          <a:spcPct val="100000"/>
                        </a:lnSpc>
                        <a:spcBef>
                          <a:spcPts val="0"/>
                        </a:spcBef>
                        <a:spcAft>
                          <a:spcPts val="0"/>
                        </a:spcAft>
                        <a:buClrTx/>
                        <a:buSzTx/>
                        <a:buFontTx/>
                        <a:buNone/>
                        <a:tabLst/>
                        <a:defRPr/>
                      </a:pPr>
                      <a:r>
                        <a:rPr lang="en-US" sz="1400" b="1" u="none" strike="noStrike" dirty="0">
                          <a:effectLst/>
                          <a:latin typeface="Times New Roman" panose="02020603050405020304" pitchFamily="18" charset="0"/>
                          <a:cs typeface="+mj-cs"/>
                        </a:rPr>
                        <a:t>Amp</a:t>
                      </a:r>
                      <a:endParaRPr lang="en-US" sz="1400" b="1" i="0" u="none" strike="noStrike" dirty="0">
                        <a:solidFill>
                          <a:srgbClr val="000000"/>
                        </a:solidFill>
                        <a:effectLst/>
                        <a:latin typeface="Times New Roman" panose="02020603050405020304" pitchFamily="18" charset="0"/>
                        <a:cs typeface="+mj-cs"/>
                      </a:endParaRPr>
                    </a:p>
                    <a:p>
                      <a:pPr algn="ctr" fontAlgn="ctr"/>
                      <a:endParaRPr lang="en-US" sz="1400" b="1" i="0" u="none" strike="noStrike" dirty="0">
                        <a:solidFill>
                          <a:srgbClr val="000000"/>
                        </a:solidFill>
                        <a:effectLst/>
                        <a:latin typeface="Times New Roman" panose="02020603050405020304" pitchFamily="18" charset="0"/>
                        <a:cs typeface="+mj-cs"/>
                      </a:endParaRPr>
                    </a:p>
                  </a:txBody>
                  <a:tcPr marL="9525" marR="9525" marT="9525"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400" b="1" u="none" strike="noStrike" dirty="0">
                        <a:effectLst/>
                        <a:latin typeface="Times New Roman" panose="02020603050405020304" pitchFamily="18" charset="0"/>
                        <a:cs typeface="+mj-cs"/>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sz="1400" b="1" u="none" strike="noStrike" dirty="0">
                          <a:effectLst/>
                          <a:latin typeface="Times New Roman" panose="02020603050405020304" pitchFamily="18" charset="0"/>
                          <a:cs typeface="+mj-cs"/>
                        </a:rPr>
                        <a:t>I C.B</a:t>
                      </a:r>
                      <a:endParaRPr lang="en-US" sz="1400" b="1" i="0" u="none" strike="noStrike" dirty="0">
                        <a:solidFill>
                          <a:srgbClr val="000000"/>
                        </a:solidFill>
                        <a:effectLst/>
                        <a:latin typeface="Times New Roman" panose="02020603050405020304" pitchFamily="18" charset="0"/>
                        <a:cs typeface="+mj-cs"/>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sz="1400" b="1" u="none" strike="noStrike" dirty="0">
                          <a:effectLst/>
                          <a:latin typeface="Times New Roman" panose="02020603050405020304" pitchFamily="18" charset="0"/>
                          <a:cs typeface="+mj-cs"/>
                        </a:rPr>
                        <a:t>Amp</a:t>
                      </a:r>
                      <a:endParaRPr lang="en-US" sz="1400" b="1" i="0" u="none" strike="noStrike" dirty="0">
                        <a:solidFill>
                          <a:srgbClr val="000000"/>
                        </a:solidFill>
                        <a:effectLst/>
                        <a:latin typeface="Times New Roman" panose="02020603050405020304" pitchFamily="18" charset="0"/>
                        <a:cs typeface="+mj-cs"/>
                      </a:endParaRPr>
                    </a:p>
                    <a:p>
                      <a:pPr marL="0" algn="ctr" defTabSz="914400" rtl="0" eaLnBrk="1" fontAlgn="ctr" latinLnBrk="0" hangingPunct="1"/>
                      <a:endParaRPr lang="en-US" sz="1400" b="1" u="none" strike="noStrike" kern="1200" dirty="0">
                        <a:solidFill>
                          <a:schemeClr val="tx1"/>
                        </a:solidFill>
                        <a:effectLst/>
                        <a:latin typeface="Times New Roman" panose="02020603050405020304" pitchFamily="18" charset="0"/>
                        <a:ea typeface="+mn-ea"/>
                        <a:cs typeface="+mj-cs"/>
                      </a:endParaRPr>
                    </a:p>
                  </a:txBody>
                  <a:tcPr marL="9525" marR="9525" marT="9525"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400" b="1" u="none" strike="noStrike" dirty="0">
                        <a:effectLst/>
                        <a:latin typeface="Times New Roman" panose="02020603050405020304" pitchFamily="18" charset="0"/>
                        <a:cs typeface="+mj-cs"/>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sz="1400" b="1" u="none" strike="noStrike" dirty="0">
                          <a:effectLst/>
                          <a:latin typeface="Times New Roman" panose="02020603050405020304" pitchFamily="18" charset="0"/>
                          <a:cs typeface="+mj-cs"/>
                        </a:rPr>
                        <a:t>I cable</a:t>
                      </a:r>
                      <a:endParaRPr lang="en-US" sz="1400" b="1" i="0" u="none" strike="noStrike" dirty="0">
                        <a:solidFill>
                          <a:srgbClr val="000000"/>
                        </a:solidFill>
                        <a:effectLst/>
                        <a:latin typeface="Times New Roman" panose="02020603050405020304" pitchFamily="18" charset="0"/>
                        <a:cs typeface="+mj-cs"/>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sz="1400" b="1" u="none" strike="noStrike" dirty="0">
                          <a:effectLst/>
                          <a:latin typeface="Times New Roman" panose="02020603050405020304" pitchFamily="18" charset="0"/>
                          <a:cs typeface="+mj-cs"/>
                        </a:rPr>
                        <a:t>Amp</a:t>
                      </a:r>
                      <a:endParaRPr lang="en-US" sz="1400" b="1" i="0" u="none" strike="noStrike" dirty="0">
                        <a:solidFill>
                          <a:srgbClr val="000000"/>
                        </a:solidFill>
                        <a:effectLst/>
                        <a:latin typeface="Times New Roman" panose="02020603050405020304" pitchFamily="18" charset="0"/>
                        <a:cs typeface="+mj-cs"/>
                      </a:endParaRPr>
                    </a:p>
                    <a:p>
                      <a:pPr algn="ctr" fontAlgn="ctr"/>
                      <a:endParaRPr lang="en-US" sz="1400" b="1" i="0" u="none" strike="noStrike" dirty="0">
                        <a:solidFill>
                          <a:srgbClr val="000000"/>
                        </a:solidFill>
                        <a:effectLst/>
                        <a:latin typeface="Times New Roman" panose="02020603050405020304" pitchFamily="18" charset="0"/>
                        <a:cs typeface="+mj-cs"/>
                      </a:endParaRPr>
                    </a:p>
                  </a:txBody>
                  <a:tcPr marL="9525" marR="9525" marT="9525"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400" b="1" u="none" strike="noStrike" dirty="0">
                        <a:effectLst/>
                        <a:latin typeface="Times New Roman" panose="02020603050405020304" pitchFamily="18" charset="0"/>
                        <a:cs typeface="+mj-cs"/>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sz="1400" b="1" u="none" strike="noStrike" dirty="0">
                          <a:effectLst/>
                          <a:latin typeface="Times New Roman" panose="02020603050405020304" pitchFamily="18" charset="0"/>
                          <a:cs typeface="+mj-cs"/>
                        </a:rPr>
                        <a:t>C.B</a:t>
                      </a:r>
                      <a:endParaRPr lang="en-US" sz="1400" b="1" i="0" u="none" strike="noStrike" dirty="0">
                        <a:solidFill>
                          <a:srgbClr val="000000"/>
                        </a:solidFill>
                        <a:effectLst/>
                        <a:latin typeface="Times New Roman" panose="02020603050405020304" pitchFamily="18" charset="0"/>
                        <a:cs typeface="+mj-cs"/>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sz="1400" b="1" u="none" strike="noStrike" dirty="0">
                          <a:effectLst/>
                          <a:latin typeface="Times New Roman" panose="02020603050405020304" pitchFamily="18" charset="0"/>
                          <a:cs typeface="+mj-cs"/>
                        </a:rPr>
                        <a:t>Amp</a:t>
                      </a:r>
                      <a:endParaRPr lang="en-US" sz="1400" b="1" i="0" u="none" strike="noStrike" dirty="0">
                        <a:solidFill>
                          <a:srgbClr val="000000"/>
                        </a:solidFill>
                        <a:effectLst/>
                        <a:latin typeface="Times New Roman" panose="02020603050405020304" pitchFamily="18" charset="0"/>
                        <a:cs typeface="+mj-cs"/>
                      </a:endParaRPr>
                    </a:p>
                    <a:p>
                      <a:pPr algn="ctr" fontAlgn="ctr"/>
                      <a:endParaRPr lang="en-US" sz="1400" b="1" i="0" u="none" strike="noStrike" dirty="0">
                        <a:solidFill>
                          <a:srgbClr val="000000"/>
                        </a:solidFill>
                        <a:effectLst/>
                        <a:latin typeface="Times New Roman" panose="02020603050405020304" pitchFamily="18" charset="0"/>
                        <a:cs typeface="+mj-cs"/>
                      </a:endParaRPr>
                    </a:p>
                  </a:txBody>
                  <a:tcPr marL="9525" marR="9525" marT="9525"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400" b="1" u="none" strike="noStrike" dirty="0">
                        <a:effectLst/>
                        <a:latin typeface="Times New Roman" panose="02020603050405020304" pitchFamily="18" charset="0"/>
                        <a:cs typeface="+mj-cs"/>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sz="1400" b="1" u="none" strike="noStrike" dirty="0">
                          <a:effectLst/>
                          <a:latin typeface="Times New Roman" panose="02020603050405020304" pitchFamily="18" charset="0"/>
                          <a:cs typeface="+mj-cs"/>
                        </a:rPr>
                        <a:t>Cable (IEC )</a:t>
                      </a:r>
                      <a:endParaRPr lang="en-US" sz="1400" b="1" i="0" u="none" strike="noStrike" dirty="0">
                        <a:solidFill>
                          <a:srgbClr val="000000"/>
                        </a:solidFill>
                        <a:effectLst/>
                        <a:latin typeface="Times New Roman" panose="02020603050405020304" pitchFamily="18" charset="0"/>
                        <a:cs typeface="+mj-cs"/>
                      </a:endParaRPr>
                    </a:p>
                    <a:p>
                      <a:pPr algn="ctr" fontAlgn="ctr"/>
                      <a:endParaRPr lang="en-US" sz="1400" b="1" i="0" u="none" strike="noStrike" dirty="0">
                        <a:solidFill>
                          <a:srgbClr val="000000"/>
                        </a:solidFill>
                        <a:effectLst/>
                        <a:latin typeface="Times New Roman" panose="02020603050405020304" pitchFamily="18" charset="0"/>
                        <a:cs typeface="+mj-cs"/>
                      </a:endParaRPr>
                    </a:p>
                  </a:txBody>
                  <a:tcPr marL="9525" marR="9525" marT="9525" marB="0" anchor="ctr"/>
                </a:tc>
                <a:extLst>
                  <a:ext uri="{0D108BD9-81ED-4DB2-BD59-A6C34878D82A}">
                    <a16:rowId xmlns:a16="http://schemas.microsoft.com/office/drawing/2014/main" val="425585511"/>
                  </a:ext>
                </a:extLst>
              </a:tr>
              <a:tr h="362286">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400" dirty="0">
                          <a:solidFill>
                            <a:srgbClr val="000000"/>
                          </a:solidFill>
                          <a:effectLst/>
                          <a:latin typeface="Times New Roman" panose="02020603050405020304" pitchFamily="18" charset="0"/>
                          <a:ea typeface="Times New Roman" panose="02020603050405020304" pitchFamily="18" charset="0"/>
                          <a:cs typeface="+mj-cs"/>
                        </a:rPr>
                        <a:t>Total</a:t>
                      </a:r>
                      <a:r>
                        <a:rPr lang="en-US" sz="1400" baseline="0" dirty="0">
                          <a:solidFill>
                            <a:srgbClr val="000000"/>
                          </a:solidFill>
                          <a:effectLst/>
                          <a:latin typeface="Times New Roman" panose="02020603050405020304" pitchFamily="18" charset="0"/>
                          <a:ea typeface="Times New Roman" panose="02020603050405020304" pitchFamily="18" charset="0"/>
                          <a:cs typeface="+mj-cs"/>
                        </a:rPr>
                        <a:t> </a:t>
                      </a:r>
                      <a:endParaRPr lang="en-US" sz="1400" dirty="0">
                        <a:effectLst/>
                        <a:latin typeface="Calibri" panose="020F0502020204030204" pitchFamily="34" charset="0"/>
                        <a:ea typeface="Calibri" panose="020F0502020204030204" pitchFamily="34" charset="0"/>
                        <a:cs typeface="+mj-cs"/>
                      </a:endParaRPr>
                    </a:p>
                    <a:p>
                      <a:pPr algn="ctr" fontAlgn="ctr"/>
                      <a:r>
                        <a:rPr lang="en-US" sz="1400" u="none" strike="noStrike" dirty="0">
                          <a:effectLst/>
                          <a:cs typeface="+mj-cs"/>
                        </a:rPr>
                        <a:t> </a:t>
                      </a:r>
                      <a:endParaRPr lang="en-US" sz="1400" b="0" i="0" u="none" strike="noStrike" dirty="0">
                        <a:solidFill>
                          <a:srgbClr val="000000"/>
                        </a:solidFill>
                        <a:effectLst/>
                        <a:latin typeface="Times New Roman" panose="02020603050405020304" pitchFamily="18" charset="0"/>
                        <a:cs typeface="+mj-cs"/>
                      </a:endParaRPr>
                    </a:p>
                  </a:txBody>
                  <a:tcPr marL="9525" marR="9525" marT="9525"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400" dirty="0">
                          <a:solidFill>
                            <a:srgbClr val="000000"/>
                          </a:solidFill>
                          <a:effectLst/>
                          <a:latin typeface="Times New Roman" panose="02020603050405020304" pitchFamily="18" charset="0"/>
                          <a:ea typeface="Times New Roman" panose="02020603050405020304" pitchFamily="18" charset="0"/>
                          <a:cs typeface="+mj-cs"/>
                        </a:rPr>
                        <a:t>428.20</a:t>
                      </a:r>
                      <a:endParaRPr lang="en-US" sz="1400" dirty="0">
                        <a:effectLst/>
                        <a:latin typeface="Calibri" panose="020F0502020204030204" pitchFamily="34" charset="0"/>
                        <a:ea typeface="Calibri" panose="020F0502020204030204" pitchFamily="34" charset="0"/>
                        <a:cs typeface="+mj-cs"/>
                      </a:endParaRPr>
                    </a:p>
                    <a:p>
                      <a:pPr marL="0" marR="0" indent="0" algn="ctr" defTabSz="914400" rtl="0" eaLnBrk="1" fontAlgn="ctr" latinLnBrk="0" hangingPunct="1">
                        <a:lnSpc>
                          <a:spcPct val="100000"/>
                        </a:lnSpc>
                        <a:spcBef>
                          <a:spcPts val="0"/>
                        </a:spcBef>
                        <a:spcAft>
                          <a:spcPts val="0"/>
                        </a:spcAft>
                        <a:buClrTx/>
                        <a:buSzTx/>
                        <a:buFontTx/>
                        <a:buNone/>
                        <a:tabLst/>
                        <a:defRPr/>
                      </a:pPr>
                      <a:endParaRPr lang="en-US" sz="1400" b="0" i="0" u="none" strike="noStrike" dirty="0">
                        <a:solidFill>
                          <a:srgbClr val="000000"/>
                        </a:solidFill>
                        <a:effectLst/>
                        <a:latin typeface="Times New Roman" panose="02020603050405020304" pitchFamily="18" charset="0"/>
                        <a:cs typeface="+mj-cs"/>
                      </a:endParaRPr>
                    </a:p>
                  </a:txBody>
                  <a:tcPr marL="9525" marR="9525" marT="9525"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400" dirty="0">
                          <a:solidFill>
                            <a:srgbClr val="000000"/>
                          </a:solidFill>
                          <a:effectLst/>
                          <a:latin typeface="Times New Roman" panose="02020603050405020304" pitchFamily="18" charset="0"/>
                          <a:ea typeface="Times New Roman" panose="02020603050405020304" pitchFamily="18" charset="0"/>
                          <a:cs typeface="+mj-cs"/>
                        </a:rPr>
                        <a:t>492.43</a:t>
                      </a:r>
                      <a:endParaRPr lang="en-US" sz="1400" dirty="0">
                        <a:effectLst/>
                        <a:latin typeface="Calibri" panose="020F0502020204030204" pitchFamily="34" charset="0"/>
                        <a:ea typeface="Calibri" panose="020F0502020204030204" pitchFamily="34" charset="0"/>
                        <a:cs typeface="+mj-cs"/>
                      </a:endParaRPr>
                    </a:p>
                    <a:p>
                      <a:pPr algn="ctr" fontAlgn="ctr"/>
                      <a:endParaRPr lang="en-US" sz="1400" b="0" i="0" u="none" strike="noStrike" dirty="0">
                        <a:solidFill>
                          <a:srgbClr val="000000"/>
                        </a:solidFill>
                        <a:effectLst/>
                        <a:latin typeface="Times New Roman" panose="02020603050405020304" pitchFamily="18" charset="0"/>
                        <a:cs typeface="+mj-cs"/>
                      </a:endParaRPr>
                    </a:p>
                  </a:txBody>
                  <a:tcPr marL="9525" marR="9525" marT="9525" marB="0" anchor="ctr"/>
                </a:tc>
                <a:tc>
                  <a:txBody>
                    <a:bodyPr/>
                    <a:lstStyle/>
                    <a:p>
                      <a:pPr algn="ctr" fontAlgn="ctr"/>
                      <a:r>
                        <a:rPr lang="en-US" sz="1400" b="0" i="0" u="none" strike="noStrike" dirty="0">
                          <a:solidFill>
                            <a:srgbClr val="000000"/>
                          </a:solidFill>
                          <a:effectLst/>
                          <a:latin typeface="Times New Roman" panose="02020603050405020304" pitchFamily="18" charset="0"/>
                          <a:cs typeface="+mj-cs"/>
                        </a:rPr>
                        <a:t>566.30</a:t>
                      </a:r>
                    </a:p>
                  </a:txBody>
                  <a:tcPr marL="9525" marR="9525" marT="9525" marB="0" anchor="ctr"/>
                </a:tc>
                <a:tc>
                  <a:txBody>
                    <a:bodyPr/>
                    <a:lstStyle/>
                    <a:p>
                      <a:pPr algn="ctr" fontAlgn="ctr"/>
                      <a:r>
                        <a:rPr lang="en-US" sz="1400" b="0" i="0" u="none" strike="noStrike" dirty="0">
                          <a:solidFill>
                            <a:srgbClr val="000000"/>
                          </a:solidFill>
                          <a:effectLst/>
                          <a:latin typeface="Times New Roman" panose="02020603050405020304" pitchFamily="18" charset="0"/>
                          <a:cs typeface="+mj-cs"/>
                        </a:rPr>
                        <a:t>800</a:t>
                      </a:r>
                    </a:p>
                  </a:txBody>
                  <a:tcPr marL="9525" marR="9525" marT="9525" marB="0" anchor="ctr"/>
                </a:tc>
                <a:tc>
                  <a:txBody>
                    <a:bodyPr/>
                    <a:lstStyle/>
                    <a:p>
                      <a:pPr algn="ctr" fontAlgn="ctr"/>
                      <a:endParaRPr lang="en-US" sz="1400" b="0" i="0" u="none" strike="noStrike" dirty="0">
                        <a:solidFill>
                          <a:srgbClr val="000000"/>
                        </a:solidFill>
                        <a:effectLst/>
                        <a:latin typeface="Times New Roman" panose="02020603050405020304" pitchFamily="18" charset="0"/>
                        <a:cs typeface="+mj-cs"/>
                      </a:endParaRPr>
                    </a:p>
                  </a:txBody>
                  <a:tcPr marL="9525" marR="9525" marT="9525" marB="0" anchor="ctr"/>
                </a:tc>
                <a:extLst>
                  <a:ext uri="{0D108BD9-81ED-4DB2-BD59-A6C34878D82A}">
                    <a16:rowId xmlns:a16="http://schemas.microsoft.com/office/drawing/2014/main" val="1326461523"/>
                  </a:ext>
                </a:extLst>
              </a:tr>
              <a:tr h="370777">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n-US" sz="1400" dirty="0">
                          <a:solidFill>
                            <a:srgbClr val="000000"/>
                          </a:solidFill>
                          <a:effectLst/>
                          <a:latin typeface="Times New Roman" panose="02020603050405020304" pitchFamily="18" charset="0"/>
                          <a:ea typeface="Times New Roman" panose="02020603050405020304" pitchFamily="18" charset="0"/>
                          <a:cs typeface="+mj-cs"/>
                        </a:rPr>
                        <a:t>Each phase</a:t>
                      </a:r>
                      <a:endParaRPr lang="en-US" sz="1400" dirty="0">
                        <a:effectLst/>
                        <a:latin typeface="Calibri" panose="020F0502020204030204" pitchFamily="34" charset="0"/>
                        <a:ea typeface="Calibri" panose="020F0502020204030204" pitchFamily="34" charset="0"/>
                        <a:cs typeface="+mj-cs"/>
                      </a:endParaRPr>
                    </a:p>
                    <a:p>
                      <a:pPr marL="0" marR="0" algn="ctr">
                        <a:lnSpc>
                          <a:spcPct val="107000"/>
                        </a:lnSpc>
                        <a:spcBef>
                          <a:spcPts val="0"/>
                        </a:spcBef>
                        <a:spcAft>
                          <a:spcPts val="0"/>
                        </a:spcAft>
                      </a:pPr>
                      <a:endParaRPr lang="en-US" sz="1400" dirty="0">
                        <a:effectLst/>
                        <a:latin typeface="Calibri" panose="020F0502020204030204" pitchFamily="34" charset="0"/>
                        <a:ea typeface="Calibri" panose="020F0502020204030204" pitchFamily="34" charset="0"/>
                        <a:cs typeface="+mj-cs"/>
                      </a:endParaRPr>
                    </a:p>
                  </a:txBody>
                  <a:tcPr marL="68580" marR="68580" marT="0" marB="0"/>
                </a:tc>
                <a:tc>
                  <a:txBody>
                    <a:bodyPr/>
                    <a:lstStyle/>
                    <a:p>
                      <a:pPr marL="0" marR="0" algn="ctr">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mj-cs"/>
                        </a:rPr>
                        <a:t>142.73</a:t>
                      </a:r>
                      <a:endParaRPr lang="en-US" sz="1400" dirty="0">
                        <a:effectLst/>
                        <a:latin typeface="Calibri" panose="020F0502020204030204" pitchFamily="34" charset="0"/>
                        <a:ea typeface="Calibri" panose="020F0502020204030204" pitchFamily="34" charset="0"/>
                        <a:cs typeface="+mj-cs"/>
                      </a:endParaRPr>
                    </a:p>
                  </a:txBody>
                  <a:tcPr marL="68580" marR="68580" marT="0" marB="0"/>
                </a:tc>
                <a:tc>
                  <a:txBody>
                    <a:bodyPr/>
                    <a:lstStyle/>
                    <a:p>
                      <a:pPr marL="0" marR="0" algn="ctr">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mj-cs"/>
                        </a:rPr>
                        <a:t>164.14</a:t>
                      </a:r>
                    </a:p>
                  </a:txBody>
                  <a:tcPr marL="68580" marR="68580" marT="0" marB="0"/>
                </a:tc>
                <a:tc>
                  <a:txBody>
                    <a:bodyPr/>
                    <a:lstStyle/>
                    <a:p>
                      <a:pPr marL="0" marR="0" algn="ctr">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mj-cs"/>
                        </a:rPr>
                        <a:t>188.77</a:t>
                      </a:r>
                    </a:p>
                  </a:txBody>
                  <a:tcPr marL="68580" marR="68580" marT="0" marB="0"/>
                </a:tc>
                <a:tc>
                  <a:txBody>
                    <a:bodyPr/>
                    <a:lstStyle/>
                    <a:p>
                      <a:pPr marL="0" marR="0" algn="ctr">
                        <a:lnSpc>
                          <a:spcPct val="107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mj-cs"/>
                        </a:rPr>
                        <a:t>266</a:t>
                      </a:r>
                      <a:r>
                        <a:rPr lang="ar-SA" sz="1400" dirty="0">
                          <a:solidFill>
                            <a:srgbClr val="000000"/>
                          </a:solidFill>
                          <a:effectLst/>
                          <a:latin typeface="Times New Roman" panose="02020603050405020304" pitchFamily="18" charset="0"/>
                          <a:ea typeface="Times New Roman" panose="02020603050405020304" pitchFamily="18" charset="0"/>
                          <a:cs typeface="+mj-cs"/>
                        </a:rPr>
                        <a:t>.</a:t>
                      </a:r>
                      <a:r>
                        <a:rPr lang="en-US" sz="1400" dirty="0">
                          <a:solidFill>
                            <a:srgbClr val="000000"/>
                          </a:solidFill>
                          <a:effectLst/>
                          <a:latin typeface="Times New Roman" panose="02020603050405020304" pitchFamily="18" charset="0"/>
                          <a:ea typeface="Times New Roman" panose="02020603050405020304" pitchFamily="18" charset="0"/>
                          <a:cs typeface="+mj-cs"/>
                        </a:rPr>
                        <a:t>66</a:t>
                      </a:r>
                      <a:endParaRPr lang="en-US" sz="1400" dirty="0">
                        <a:effectLst/>
                        <a:latin typeface="Calibri" panose="020F0502020204030204" pitchFamily="34" charset="0"/>
                        <a:ea typeface="Calibri" panose="020F0502020204030204" pitchFamily="34" charset="0"/>
                        <a:cs typeface="+mj-cs"/>
                      </a:endParaRPr>
                    </a:p>
                  </a:txBody>
                  <a:tcPr marL="68580" marR="68580" marT="0" marB="0"/>
                </a:tc>
                <a:tc>
                  <a:txBody>
                    <a:bodyPr/>
                    <a:lstStyle/>
                    <a:p>
                      <a:pPr marL="0" marR="0" algn="ctr">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mj-cs"/>
                        </a:rPr>
                        <a:t>310 A</a:t>
                      </a:r>
                      <a:r>
                        <a:rPr lang="en-US" sz="1400" baseline="0" dirty="0">
                          <a:effectLst/>
                          <a:latin typeface="Calibri" panose="020F0502020204030204" pitchFamily="34" charset="0"/>
                          <a:ea typeface="Calibri" panose="020F0502020204030204" pitchFamily="34" charset="0"/>
                          <a:cs typeface="+mj-cs"/>
                        </a:rPr>
                        <a:t> </a:t>
                      </a:r>
                      <a:r>
                        <a:rPr lang="en-US" sz="1400" dirty="0">
                          <a:effectLst/>
                          <a:latin typeface="Calibri" panose="020F0502020204030204" pitchFamily="34" charset="0"/>
                          <a:ea typeface="Calibri" panose="020F0502020204030204" pitchFamily="34" charset="0"/>
                          <a:cs typeface="+mj-cs"/>
                        </a:rPr>
                        <a:t>185 </a:t>
                      </a:r>
                      <a:r>
                        <a:rPr lang="en-US" sz="1400" dirty="0">
                          <a:solidFill>
                            <a:srgbClr val="000000"/>
                          </a:solidFill>
                          <a:effectLst/>
                          <a:latin typeface="Times New Roman" panose="02020603050405020304" pitchFamily="18" charset="0"/>
                          <a:ea typeface="Times New Roman" panose="02020603050405020304" pitchFamily="18" charset="0"/>
                          <a:cs typeface="+mj-cs"/>
                        </a:rPr>
                        <a:t>mm</a:t>
                      </a:r>
                      <a:r>
                        <a:rPr lang="en-US" sz="1400" baseline="30000" dirty="0">
                          <a:solidFill>
                            <a:srgbClr val="000000"/>
                          </a:solidFill>
                          <a:effectLst/>
                          <a:latin typeface="Times New Roman" panose="02020603050405020304" pitchFamily="18" charset="0"/>
                          <a:ea typeface="Times New Roman" panose="02020603050405020304" pitchFamily="18" charset="0"/>
                          <a:cs typeface="+mj-cs"/>
                        </a:rPr>
                        <a:t>2</a:t>
                      </a:r>
                      <a:endParaRPr lang="en-US" sz="1400" dirty="0">
                        <a:effectLst/>
                        <a:latin typeface="Calibri" panose="020F0502020204030204" pitchFamily="34" charset="0"/>
                        <a:ea typeface="Calibri" panose="020F0502020204030204" pitchFamily="34" charset="0"/>
                        <a:cs typeface="+mj-cs"/>
                      </a:endParaRPr>
                    </a:p>
                  </a:txBody>
                  <a:tcPr marL="68580" marR="68580" marT="0" marB="0"/>
                </a:tc>
                <a:extLst>
                  <a:ext uri="{0D108BD9-81ED-4DB2-BD59-A6C34878D82A}">
                    <a16:rowId xmlns:a16="http://schemas.microsoft.com/office/drawing/2014/main" val="1721067378"/>
                  </a:ext>
                </a:extLst>
              </a:tr>
            </a:tbl>
          </a:graphicData>
        </a:graphic>
      </p:graphicFrame>
      <p:sp>
        <p:nvSpPr>
          <p:cNvPr id="4" name="Rectangle 3"/>
          <p:cNvSpPr/>
          <p:nvPr/>
        </p:nvSpPr>
        <p:spPr>
          <a:xfrm>
            <a:off x="170041" y="4423495"/>
            <a:ext cx="3123612" cy="369332"/>
          </a:xfrm>
          <a:prstGeom prst="rect">
            <a:avLst/>
          </a:prstGeom>
        </p:spPr>
        <p:txBody>
          <a:bodyPr wrap="none">
            <a:spAutoFit/>
          </a:bodyPr>
          <a:lstStyle/>
          <a:p>
            <a:pPr marL="285750" indent="-285750">
              <a:buFont typeface="Wingdings" panose="05000000000000000000" pitchFamily="2" charset="2"/>
              <a:buChar char="q"/>
            </a:pPr>
            <a:r>
              <a:rPr lang="en-US" b="1" dirty="0">
                <a:latin typeface="Times New Roman" panose="02020603050405020304" pitchFamily="18" charset="0"/>
                <a:ea typeface="Calibri" panose="020F0502020204030204" pitchFamily="34" charset="0"/>
              </a:rPr>
              <a:t>Lighting wires distribution</a:t>
            </a:r>
            <a:endParaRPr lang="en-US" b="1" dirty="0"/>
          </a:p>
        </p:txBody>
      </p:sp>
      <p:pic>
        <p:nvPicPr>
          <p:cNvPr id="5" name="Picture 4"/>
          <p:cNvPicPr/>
          <p:nvPr/>
        </p:nvPicPr>
        <p:blipFill>
          <a:blip r:embed="rId2"/>
          <a:stretch>
            <a:fillRect/>
          </a:stretch>
        </p:blipFill>
        <p:spPr>
          <a:xfrm>
            <a:off x="1348074" y="4825272"/>
            <a:ext cx="2994540" cy="1887433"/>
          </a:xfrm>
          <a:prstGeom prst="rect">
            <a:avLst/>
          </a:prstGeom>
        </p:spPr>
      </p:pic>
      <p:pic>
        <p:nvPicPr>
          <p:cNvPr id="6" name="Picture 5" descr="لا يتوفر وصف."/>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08198" y="4763559"/>
            <a:ext cx="3689706" cy="1887433"/>
          </a:xfrm>
          <a:prstGeom prst="rect">
            <a:avLst/>
          </a:prstGeom>
          <a:noFill/>
          <a:ln>
            <a:noFill/>
          </a:ln>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r="20932" b="5195"/>
          <a:stretch/>
        </p:blipFill>
        <p:spPr>
          <a:xfrm rot="16200000">
            <a:off x="7760370" y="2426369"/>
            <a:ext cx="6857998" cy="2005263"/>
          </a:xfrm>
          <a:prstGeom prst="rect">
            <a:avLst/>
          </a:prstGeom>
        </p:spPr>
      </p:pic>
      <p:sp>
        <p:nvSpPr>
          <p:cNvPr id="9" name="Rounded Rectangle 8"/>
          <p:cNvSpPr/>
          <p:nvPr/>
        </p:nvSpPr>
        <p:spPr>
          <a:xfrm>
            <a:off x="11002846" y="6390138"/>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76</a:t>
            </a:r>
          </a:p>
        </p:txBody>
      </p:sp>
      <p:graphicFrame>
        <p:nvGraphicFramePr>
          <p:cNvPr id="10" name="Table 9">
            <a:extLst>
              <a:ext uri="{FF2B5EF4-FFF2-40B4-BE49-F238E27FC236}">
                <a16:creationId xmlns:a16="http://schemas.microsoft.com/office/drawing/2014/main" id="{44E614A1-CFD3-4328-AD77-761030FFD64E}"/>
              </a:ext>
            </a:extLst>
          </p:cNvPr>
          <p:cNvGraphicFramePr>
            <a:graphicFrameLocks noGrp="1"/>
          </p:cNvGraphicFramePr>
          <p:nvPr>
            <p:extLst>
              <p:ext uri="{D42A27DB-BD31-4B8C-83A1-F6EECF244321}">
                <p14:modId xmlns:p14="http://schemas.microsoft.com/office/powerpoint/2010/main" val="2832111306"/>
              </p:ext>
            </p:extLst>
          </p:nvPr>
        </p:nvGraphicFramePr>
        <p:xfrm>
          <a:off x="1348074" y="2503638"/>
          <a:ext cx="7522335" cy="1887412"/>
        </p:xfrm>
        <a:graphic>
          <a:graphicData uri="http://schemas.openxmlformats.org/drawingml/2006/table">
            <a:tbl>
              <a:tblPr>
                <a:tableStyleId>{BC89EF96-8CEA-46FF-86C4-4CE0E7609802}</a:tableStyleId>
              </a:tblPr>
              <a:tblGrid>
                <a:gridCol w="1215845">
                  <a:extLst>
                    <a:ext uri="{9D8B030D-6E8A-4147-A177-3AD203B41FA5}">
                      <a16:colId xmlns:a16="http://schemas.microsoft.com/office/drawing/2014/main" val="3520537514"/>
                    </a:ext>
                  </a:extLst>
                </a:gridCol>
                <a:gridCol w="1196909">
                  <a:extLst>
                    <a:ext uri="{9D8B030D-6E8A-4147-A177-3AD203B41FA5}">
                      <a16:colId xmlns:a16="http://schemas.microsoft.com/office/drawing/2014/main" val="4089785645"/>
                    </a:ext>
                  </a:extLst>
                </a:gridCol>
                <a:gridCol w="943136">
                  <a:extLst>
                    <a:ext uri="{9D8B030D-6E8A-4147-A177-3AD203B41FA5}">
                      <a16:colId xmlns:a16="http://schemas.microsoft.com/office/drawing/2014/main" val="508850461"/>
                    </a:ext>
                  </a:extLst>
                </a:gridCol>
                <a:gridCol w="727234">
                  <a:extLst>
                    <a:ext uri="{9D8B030D-6E8A-4147-A177-3AD203B41FA5}">
                      <a16:colId xmlns:a16="http://schemas.microsoft.com/office/drawing/2014/main" val="2063191290"/>
                    </a:ext>
                  </a:extLst>
                </a:gridCol>
                <a:gridCol w="727234">
                  <a:extLst>
                    <a:ext uri="{9D8B030D-6E8A-4147-A177-3AD203B41FA5}">
                      <a16:colId xmlns:a16="http://schemas.microsoft.com/office/drawing/2014/main" val="324430209"/>
                    </a:ext>
                  </a:extLst>
                </a:gridCol>
                <a:gridCol w="727234">
                  <a:extLst>
                    <a:ext uri="{9D8B030D-6E8A-4147-A177-3AD203B41FA5}">
                      <a16:colId xmlns:a16="http://schemas.microsoft.com/office/drawing/2014/main" val="3110296748"/>
                    </a:ext>
                  </a:extLst>
                </a:gridCol>
                <a:gridCol w="651479">
                  <a:extLst>
                    <a:ext uri="{9D8B030D-6E8A-4147-A177-3AD203B41FA5}">
                      <a16:colId xmlns:a16="http://schemas.microsoft.com/office/drawing/2014/main" val="2568313637"/>
                    </a:ext>
                  </a:extLst>
                </a:gridCol>
                <a:gridCol w="1333264">
                  <a:extLst>
                    <a:ext uri="{9D8B030D-6E8A-4147-A177-3AD203B41FA5}">
                      <a16:colId xmlns:a16="http://schemas.microsoft.com/office/drawing/2014/main" val="3239548920"/>
                    </a:ext>
                  </a:extLst>
                </a:gridCol>
              </a:tblGrid>
              <a:tr h="674137">
                <a:tc>
                  <a:txBody>
                    <a:bodyPr/>
                    <a:lstStyle/>
                    <a:p>
                      <a:pPr algn="l" fontAlgn="b"/>
                      <a:endParaRPr lang="en-US" sz="1200" b="1" i="0" u="none" strike="noStrike" dirty="0">
                        <a:solidFill>
                          <a:srgbClr val="000000"/>
                        </a:solidFill>
                        <a:effectLst/>
                        <a:latin typeface="Calibri" panose="020F0502020204030204" pitchFamily="34" charset="0"/>
                        <a:cs typeface="+mj-cs"/>
                      </a:endParaRPr>
                    </a:p>
                  </a:txBody>
                  <a:tcPr marL="9525" marR="9525" marT="9525" marB="0" anchor="b"/>
                </a:tc>
                <a:tc>
                  <a:txBody>
                    <a:bodyPr/>
                    <a:lstStyle/>
                    <a:p>
                      <a:pPr algn="ctr" fontAlgn="ctr"/>
                      <a:r>
                        <a:rPr lang="en-US" sz="1200" b="1" u="none" strike="noStrike" dirty="0">
                          <a:effectLst/>
                          <a:latin typeface="Times New Roman" panose="02020603050405020304" pitchFamily="18" charset="0"/>
                          <a:cs typeface="Times New Roman" panose="02020603050405020304" pitchFamily="18" charset="0"/>
                        </a:rPr>
                        <a:t>M.D.B 1</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200" b="1" u="none" strike="noStrike" dirty="0">
                          <a:effectLst/>
                          <a:latin typeface="Times New Roman" panose="02020603050405020304" pitchFamily="18" charset="0"/>
                          <a:cs typeface="Times New Roman" panose="02020603050405020304" pitchFamily="18" charset="0"/>
                        </a:rPr>
                        <a:t>Total power </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200" b="1" u="none" strike="noStrike" dirty="0">
                          <a:effectLst/>
                          <a:latin typeface="Times New Roman" panose="02020603050405020304" pitchFamily="18" charset="0"/>
                          <a:cs typeface="Times New Roman" panose="02020603050405020304" pitchFamily="18" charset="0"/>
                        </a:rPr>
                        <a:t>I load </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200" b="1" u="none" strike="noStrike" dirty="0">
                          <a:effectLst/>
                          <a:latin typeface="Times New Roman" panose="02020603050405020304" pitchFamily="18" charset="0"/>
                          <a:cs typeface="Times New Roman" panose="02020603050405020304" pitchFamily="18" charset="0"/>
                        </a:rPr>
                        <a:t>I C.B</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200" b="1" u="none" strike="noStrike" dirty="0">
                          <a:effectLst/>
                          <a:latin typeface="Times New Roman" panose="02020603050405020304" pitchFamily="18" charset="0"/>
                          <a:cs typeface="Times New Roman" panose="02020603050405020304" pitchFamily="18" charset="0"/>
                        </a:rPr>
                        <a:t>I cable</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200" b="1" u="none" strike="noStrike" dirty="0">
                          <a:effectLst/>
                          <a:latin typeface="Times New Roman" panose="02020603050405020304" pitchFamily="18" charset="0"/>
                          <a:cs typeface="Times New Roman" panose="02020603050405020304" pitchFamily="18" charset="0"/>
                        </a:rPr>
                        <a:t>C.B</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200" b="1" u="none" strike="noStrike" dirty="0">
                          <a:effectLst/>
                          <a:latin typeface="Times New Roman" panose="02020603050405020304" pitchFamily="18" charset="0"/>
                          <a:cs typeface="Times New Roman" panose="02020603050405020304" pitchFamily="18" charset="0"/>
                        </a:rPr>
                        <a:t>Cable (IEC )</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425585511"/>
                  </a:ext>
                </a:extLst>
              </a:tr>
              <a:tr h="417807">
                <a:tc>
                  <a:txBody>
                    <a:bodyPr/>
                    <a:lstStyle/>
                    <a:p>
                      <a:pPr algn="ctr" fontAlgn="ctr"/>
                      <a:r>
                        <a:rPr lang="en-US" sz="1200" b="1" i="0" u="none" strike="noStrike" dirty="0">
                          <a:solidFill>
                            <a:srgbClr val="000000"/>
                          </a:solidFill>
                          <a:effectLst/>
                          <a:latin typeface="Times New Roman" panose="02020603050405020304" pitchFamily="18" charset="0"/>
                          <a:cs typeface="+mj-cs"/>
                        </a:rPr>
                        <a:t>EDB-1</a:t>
                      </a:r>
                    </a:p>
                  </a:txBody>
                  <a:tcPr marL="9525" marR="9525" marT="9525" marB="0" anchor="ctr"/>
                </a:tc>
                <a:tc>
                  <a:txBody>
                    <a:bodyPr/>
                    <a:lstStyle/>
                    <a:p>
                      <a:pPr algn="ctr" fontAlgn="ctr"/>
                      <a:r>
                        <a:rPr lang="en-US" sz="1200" b="1" u="none" strike="noStrike" dirty="0">
                          <a:effectLst/>
                          <a:cs typeface="+mj-cs"/>
                        </a:rPr>
                        <a:t> </a:t>
                      </a:r>
                      <a:endParaRPr lang="en-US" sz="1200" b="1" i="0" u="none" strike="noStrike" dirty="0">
                        <a:solidFill>
                          <a:srgbClr val="000000"/>
                        </a:solidFill>
                        <a:effectLst/>
                        <a:latin typeface="Times New Roman" panose="02020603050405020304" pitchFamily="18" charset="0"/>
                        <a:cs typeface="+mj-cs"/>
                      </a:endParaRPr>
                    </a:p>
                  </a:txBody>
                  <a:tcPr marL="9525" marR="9525" marT="9525" marB="0" anchor="ctr"/>
                </a:tc>
                <a:tc>
                  <a:txBody>
                    <a:bodyPr/>
                    <a:lstStyle/>
                    <a:p>
                      <a:pPr algn="ctr" fontAlgn="ctr"/>
                      <a:r>
                        <a:rPr lang="en-US" sz="1200" b="1" u="none" strike="noStrike" dirty="0">
                          <a:effectLst/>
                          <a:latin typeface="Times New Roman" panose="02020603050405020304" pitchFamily="18" charset="0"/>
                          <a:cs typeface="+mj-cs"/>
                        </a:rPr>
                        <a:t>Watt</a:t>
                      </a:r>
                      <a:endParaRPr lang="en-US" sz="1200" b="1" i="0" u="none" strike="noStrike" dirty="0">
                        <a:solidFill>
                          <a:srgbClr val="000000"/>
                        </a:solidFill>
                        <a:effectLst/>
                        <a:latin typeface="Times New Roman" panose="02020603050405020304" pitchFamily="18" charset="0"/>
                        <a:cs typeface="+mj-cs"/>
                      </a:endParaRPr>
                    </a:p>
                  </a:txBody>
                  <a:tcPr marL="9525" marR="9525" marT="9525" marB="0" anchor="ctr"/>
                </a:tc>
                <a:tc>
                  <a:txBody>
                    <a:bodyPr/>
                    <a:lstStyle/>
                    <a:p>
                      <a:pPr algn="ctr" fontAlgn="ctr"/>
                      <a:r>
                        <a:rPr lang="en-US" sz="1200" b="1" u="none" strike="noStrike" dirty="0">
                          <a:effectLst/>
                          <a:latin typeface="Times New Roman" panose="02020603050405020304" pitchFamily="18" charset="0"/>
                          <a:cs typeface="+mj-cs"/>
                        </a:rPr>
                        <a:t>Amp</a:t>
                      </a:r>
                      <a:endParaRPr lang="en-US" sz="1200" b="1" i="0" u="none" strike="noStrike" dirty="0">
                        <a:solidFill>
                          <a:srgbClr val="000000"/>
                        </a:solidFill>
                        <a:effectLst/>
                        <a:latin typeface="Times New Roman" panose="02020603050405020304" pitchFamily="18" charset="0"/>
                        <a:cs typeface="+mj-cs"/>
                      </a:endParaRPr>
                    </a:p>
                  </a:txBody>
                  <a:tcPr marL="9525" marR="9525" marT="9525" marB="0" anchor="ctr"/>
                </a:tc>
                <a:tc>
                  <a:txBody>
                    <a:bodyPr/>
                    <a:lstStyle/>
                    <a:p>
                      <a:pPr algn="ctr" fontAlgn="ctr"/>
                      <a:r>
                        <a:rPr lang="en-US" sz="1200" b="1" u="none" strike="noStrike" dirty="0">
                          <a:effectLst/>
                          <a:latin typeface="Times New Roman" panose="02020603050405020304" pitchFamily="18" charset="0"/>
                          <a:cs typeface="+mj-cs"/>
                        </a:rPr>
                        <a:t>Amp</a:t>
                      </a:r>
                      <a:endParaRPr lang="en-US" sz="1200" b="1" i="0" u="none" strike="noStrike" dirty="0">
                        <a:solidFill>
                          <a:srgbClr val="000000"/>
                        </a:solidFill>
                        <a:effectLst/>
                        <a:latin typeface="Times New Roman" panose="02020603050405020304" pitchFamily="18" charset="0"/>
                        <a:cs typeface="+mj-cs"/>
                      </a:endParaRPr>
                    </a:p>
                  </a:txBody>
                  <a:tcPr marL="9525" marR="9525" marT="9525" marB="0" anchor="ctr"/>
                </a:tc>
                <a:tc>
                  <a:txBody>
                    <a:bodyPr/>
                    <a:lstStyle/>
                    <a:p>
                      <a:pPr algn="ctr" fontAlgn="ctr"/>
                      <a:r>
                        <a:rPr lang="en-US" sz="1200" b="1" u="none" strike="noStrike" dirty="0">
                          <a:effectLst/>
                          <a:latin typeface="Times New Roman" panose="02020603050405020304" pitchFamily="18" charset="0"/>
                          <a:cs typeface="+mj-cs"/>
                        </a:rPr>
                        <a:t>Amp</a:t>
                      </a:r>
                      <a:endParaRPr lang="en-US" sz="1200" b="1" i="0" u="none" strike="noStrike" dirty="0">
                        <a:solidFill>
                          <a:srgbClr val="000000"/>
                        </a:solidFill>
                        <a:effectLst/>
                        <a:latin typeface="Times New Roman" panose="02020603050405020304" pitchFamily="18" charset="0"/>
                        <a:cs typeface="+mj-cs"/>
                      </a:endParaRPr>
                    </a:p>
                  </a:txBody>
                  <a:tcPr marL="9525" marR="9525" marT="9525" marB="0" anchor="ctr"/>
                </a:tc>
                <a:tc>
                  <a:txBody>
                    <a:bodyPr/>
                    <a:lstStyle/>
                    <a:p>
                      <a:pPr algn="ctr" fontAlgn="ctr"/>
                      <a:r>
                        <a:rPr lang="en-US" sz="1200" b="1" u="none" strike="noStrike" dirty="0">
                          <a:effectLst/>
                          <a:latin typeface="Times New Roman" panose="02020603050405020304" pitchFamily="18" charset="0"/>
                          <a:cs typeface="+mj-cs"/>
                        </a:rPr>
                        <a:t>Amp</a:t>
                      </a:r>
                      <a:endParaRPr lang="en-US" sz="1200" b="1" i="0" u="none" strike="noStrike" dirty="0">
                        <a:solidFill>
                          <a:srgbClr val="000000"/>
                        </a:solidFill>
                        <a:effectLst/>
                        <a:latin typeface="Times New Roman" panose="02020603050405020304" pitchFamily="18" charset="0"/>
                        <a:cs typeface="+mj-cs"/>
                      </a:endParaRPr>
                    </a:p>
                  </a:txBody>
                  <a:tcPr marL="9525" marR="9525" marT="9525" marB="0" anchor="ctr"/>
                </a:tc>
                <a:tc>
                  <a:txBody>
                    <a:bodyPr/>
                    <a:lstStyle/>
                    <a:p>
                      <a:pPr algn="ctr" fontAlgn="ctr"/>
                      <a:r>
                        <a:rPr lang="en-US" sz="1200" b="1" u="none" strike="noStrike" dirty="0">
                          <a:effectLst/>
                          <a:latin typeface="Times New Roman" panose="02020603050405020304" pitchFamily="18" charset="0"/>
                          <a:cs typeface="+mj-cs"/>
                        </a:rPr>
                        <a:t> </a:t>
                      </a:r>
                      <a:endParaRPr lang="en-US" sz="1200" b="1" i="0" u="none" strike="noStrike" dirty="0">
                        <a:solidFill>
                          <a:srgbClr val="000000"/>
                        </a:solidFill>
                        <a:effectLst/>
                        <a:latin typeface="Times New Roman" panose="02020603050405020304" pitchFamily="18" charset="0"/>
                        <a:cs typeface="+mj-cs"/>
                      </a:endParaRPr>
                    </a:p>
                  </a:txBody>
                  <a:tcPr marL="9525" marR="9525" marT="9525" marB="0" anchor="ctr"/>
                </a:tc>
                <a:extLst>
                  <a:ext uri="{0D108BD9-81ED-4DB2-BD59-A6C34878D82A}">
                    <a16:rowId xmlns:a16="http://schemas.microsoft.com/office/drawing/2014/main" val="1326461523"/>
                  </a:ext>
                </a:extLst>
              </a:tr>
              <a:tr h="795468">
                <a:tc>
                  <a:txBody>
                    <a:bodyPr/>
                    <a:lstStyle/>
                    <a:p>
                      <a:pPr algn="ctr" fontAlgn="b"/>
                      <a:endParaRPr lang="en-US" sz="1200" b="1" i="0" u="none" strike="noStrike" dirty="0">
                        <a:solidFill>
                          <a:srgbClr val="000000"/>
                        </a:solidFill>
                        <a:effectLst/>
                        <a:latin typeface="Calibri" panose="020F0502020204030204" pitchFamily="34" charset="0"/>
                        <a:cs typeface="+mj-cs"/>
                      </a:endParaRPr>
                    </a:p>
                  </a:txBody>
                  <a:tcPr marL="9525" marR="9525" marT="9525" marB="0" anchor="b"/>
                </a:tc>
                <a:tc>
                  <a:txBody>
                    <a:bodyPr/>
                    <a:lstStyle/>
                    <a:p>
                      <a:pPr algn="ctr" fontAlgn="b"/>
                      <a:r>
                        <a:rPr lang="en-US" sz="1200" b="1" i="0" u="none" strike="noStrike" dirty="0">
                          <a:solidFill>
                            <a:srgbClr val="000000"/>
                          </a:solidFill>
                          <a:effectLst/>
                          <a:latin typeface="Times New Roman" panose="02020603050405020304" pitchFamily="18" charset="0"/>
                          <a:cs typeface="+mj-cs"/>
                        </a:rPr>
                        <a:t>3-phase</a:t>
                      </a:r>
                      <a:r>
                        <a:rPr lang="en-US" sz="1200" b="1" i="0" u="none" strike="noStrike" dirty="0">
                          <a:solidFill>
                            <a:srgbClr val="000000"/>
                          </a:solidFill>
                          <a:effectLst/>
                          <a:latin typeface="Calibri" panose="020F0502020204030204" pitchFamily="34" charset="0"/>
                          <a:cs typeface="+mj-cs"/>
                        </a:rPr>
                        <a:t> </a:t>
                      </a:r>
                    </a:p>
                    <a:p>
                      <a:pPr algn="ctr" fontAlgn="b"/>
                      <a:endParaRPr lang="en-US" sz="1200" b="1" i="0" u="none" strike="noStrike" dirty="0">
                        <a:solidFill>
                          <a:srgbClr val="000000"/>
                        </a:solidFill>
                        <a:effectLst/>
                        <a:latin typeface="Calibri" panose="020F0502020204030204" pitchFamily="34" charset="0"/>
                        <a:cs typeface="+mj-cs"/>
                      </a:endParaRPr>
                    </a:p>
                  </a:txBody>
                  <a:tcPr marL="9525" marR="9525" marT="9525" marB="0" anchor="b"/>
                </a:tc>
                <a:tc>
                  <a:txBody>
                    <a:bodyPr/>
                    <a:lstStyle/>
                    <a:p>
                      <a:pPr algn="ctr" fontAlgn="b"/>
                      <a:r>
                        <a:rPr lang="en-US" sz="1200" b="1" u="none" strike="noStrike" dirty="0">
                          <a:effectLst/>
                          <a:latin typeface="Times New Roman" panose="02020603050405020304" pitchFamily="18" charset="0"/>
                          <a:cs typeface="+mj-cs"/>
                        </a:rPr>
                        <a:t>110935</a:t>
                      </a:r>
                    </a:p>
                    <a:p>
                      <a:pPr algn="ctr" fontAlgn="b"/>
                      <a:endParaRPr lang="en-US" sz="1200" b="1" i="0" u="none" strike="noStrike" dirty="0">
                        <a:solidFill>
                          <a:srgbClr val="000000"/>
                        </a:solidFill>
                        <a:effectLst/>
                        <a:latin typeface="Times New Roman" panose="02020603050405020304" pitchFamily="18" charset="0"/>
                        <a:cs typeface="+mj-cs"/>
                      </a:endParaRPr>
                    </a:p>
                  </a:txBody>
                  <a:tcPr marL="9525" marR="9525" marT="9525" marB="0" anchor="b"/>
                </a:tc>
                <a:tc>
                  <a:txBody>
                    <a:bodyPr/>
                    <a:lstStyle/>
                    <a:p>
                      <a:pPr algn="ctr" fontAlgn="b"/>
                      <a:r>
                        <a:rPr lang="en-US" sz="1200" b="1" u="none" strike="noStrike" dirty="0">
                          <a:effectLst/>
                          <a:latin typeface="Times New Roman" panose="02020603050405020304" pitchFamily="18" charset="0"/>
                          <a:cs typeface="+mj-cs"/>
                        </a:rPr>
                        <a:t>177</a:t>
                      </a:r>
                      <a:r>
                        <a:rPr lang="ar-SA" sz="1200" b="1" u="none" strike="noStrike" dirty="0">
                          <a:effectLst/>
                          <a:latin typeface="Times New Roman" panose="02020603050405020304" pitchFamily="18" charset="0"/>
                          <a:cs typeface="+mj-cs"/>
                        </a:rPr>
                        <a:t>.</a:t>
                      </a:r>
                      <a:r>
                        <a:rPr lang="en-US" sz="1200" b="1" u="none" strike="noStrike" dirty="0">
                          <a:effectLst/>
                          <a:latin typeface="Times New Roman" panose="02020603050405020304" pitchFamily="18" charset="0"/>
                          <a:cs typeface="+mj-cs"/>
                        </a:rPr>
                        <a:t>91</a:t>
                      </a:r>
                    </a:p>
                    <a:p>
                      <a:pPr algn="ctr" fontAlgn="b"/>
                      <a:endParaRPr lang="en-US" sz="1200" b="1" i="0" u="none" strike="noStrike" dirty="0">
                        <a:solidFill>
                          <a:srgbClr val="000000"/>
                        </a:solidFill>
                        <a:effectLst/>
                        <a:latin typeface="Times New Roman" panose="02020603050405020304" pitchFamily="18" charset="0"/>
                        <a:cs typeface="+mj-cs"/>
                      </a:endParaRPr>
                    </a:p>
                  </a:txBody>
                  <a:tcPr marL="9525" marR="9525" marT="9525" marB="0" anchor="b"/>
                </a:tc>
                <a:tc>
                  <a:txBody>
                    <a:bodyPr/>
                    <a:lstStyle/>
                    <a:p>
                      <a:pPr algn="ctr" fontAlgn="b"/>
                      <a:r>
                        <a:rPr lang="en-US" sz="1200" b="1" i="0" u="none" strike="noStrike" dirty="0">
                          <a:solidFill>
                            <a:srgbClr val="000000"/>
                          </a:solidFill>
                          <a:effectLst/>
                          <a:latin typeface="Times New Roman" panose="02020603050405020304" pitchFamily="18" charset="0"/>
                          <a:cs typeface="+mj-cs"/>
                        </a:rPr>
                        <a:t>204</a:t>
                      </a:r>
                      <a:r>
                        <a:rPr lang="ar-SA" sz="1200" b="1" i="0" u="none" strike="noStrike" dirty="0">
                          <a:solidFill>
                            <a:srgbClr val="000000"/>
                          </a:solidFill>
                          <a:effectLst/>
                          <a:latin typeface="Times New Roman" panose="02020603050405020304" pitchFamily="18" charset="0"/>
                          <a:cs typeface="+mj-cs"/>
                        </a:rPr>
                        <a:t>.</a:t>
                      </a:r>
                      <a:r>
                        <a:rPr lang="en-US" sz="1200" b="1" i="0" u="none" strike="noStrike" dirty="0">
                          <a:solidFill>
                            <a:srgbClr val="000000"/>
                          </a:solidFill>
                          <a:effectLst/>
                          <a:latin typeface="Times New Roman" panose="02020603050405020304" pitchFamily="18" charset="0"/>
                          <a:cs typeface="+mj-cs"/>
                        </a:rPr>
                        <a:t>60</a:t>
                      </a:r>
                    </a:p>
                    <a:p>
                      <a:pPr algn="ctr" fontAlgn="b"/>
                      <a:endParaRPr lang="en-US" sz="1200" b="1" i="0" u="none" strike="noStrike" dirty="0">
                        <a:solidFill>
                          <a:srgbClr val="000000"/>
                        </a:solidFill>
                        <a:effectLst/>
                        <a:latin typeface="Times New Roman" panose="02020603050405020304" pitchFamily="18" charset="0"/>
                        <a:cs typeface="+mj-cs"/>
                      </a:endParaRPr>
                    </a:p>
                  </a:txBody>
                  <a:tcPr marL="9525" marR="9525" marT="9525" marB="0" anchor="b"/>
                </a:tc>
                <a:tc>
                  <a:txBody>
                    <a:bodyPr/>
                    <a:lstStyle/>
                    <a:p>
                      <a:pPr algn="ctr" fontAlgn="b"/>
                      <a:r>
                        <a:rPr lang="en-US" sz="1200" b="1" i="0" u="none" strike="noStrike" dirty="0">
                          <a:solidFill>
                            <a:srgbClr val="000000"/>
                          </a:solidFill>
                          <a:effectLst/>
                          <a:latin typeface="Times New Roman" panose="02020603050405020304" pitchFamily="18" charset="0"/>
                          <a:cs typeface="+mj-cs"/>
                        </a:rPr>
                        <a:t>235</a:t>
                      </a:r>
                      <a:r>
                        <a:rPr lang="ar-SA" sz="1200" b="1" i="0" u="none" strike="noStrike" dirty="0">
                          <a:solidFill>
                            <a:srgbClr val="000000"/>
                          </a:solidFill>
                          <a:effectLst/>
                          <a:latin typeface="Times New Roman" panose="02020603050405020304" pitchFamily="18" charset="0"/>
                          <a:cs typeface="+mj-cs"/>
                        </a:rPr>
                        <a:t>.</a:t>
                      </a:r>
                      <a:r>
                        <a:rPr lang="en-US" sz="1200" b="1" i="0" u="none" strike="noStrike" dirty="0">
                          <a:solidFill>
                            <a:srgbClr val="000000"/>
                          </a:solidFill>
                          <a:effectLst/>
                          <a:latin typeface="Times New Roman" panose="02020603050405020304" pitchFamily="18" charset="0"/>
                          <a:cs typeface="+mj-cs"/>
                        </a:rPr>
                        <a:t>29</a:t>
                      </a:r>
                    </a:p>
                    <a:p>
                      <a:pPr algn="ctr" fontAlgn="b"/>
                      <a:endParaRPr lang="en-US" sz="1200" b="1" i="0" u="none" strike="noStrike" dirty="0">
                        <a:solidFill>
                          <a:srgbClr val="000000"/>
                        </a:solidFill>
                        <a:effectLst/>
                        <a:latin typeface="Times New Roman" panose="02020603050405020304" pitchFamily="18" charset="0"/>
                        <a:cs typeface="+mj-cs"/>
                      </a:endParaRPr>
                    </a:p>
                  </a:txBody>
                  <a:tcPr marL="9525" marR="9525" marT="9525" marB="0" anchor="b"/>
                </a:tc>
                <a:tc>
                  <a:txBody>
                    <a:bodyPr/>
                    <a:lstStyle/>
                    <a:p>
                      <a:pPr algn="ctr" fontAlgn="b"/>
                      <a:endParaRPr lang="en-US" sz="1200" b="1" u="none" strike="noStrike" dirty="0">
                        <a:effectLst/>
                        <a:latin typeface="Times New Roman" panose="02020603050405020304" pitchFamily="18" charset="0"/>
                        <a:cs typeface="+mj-cs"/>
                      </a:endParaRPr>
                    </a:p>
                    <a:p>
                      <a:pPr algn="ctr" fontAlgn="b"/>
                      <a:r>
                        <a:rPr lang="en-US" sz="1200" b="1" u="none" strike="noStrike" dirty="0">
                          <a:effectLst/>
                          <a:latin typeface="Times New Roman" panose="02020603050405020304" pitchFamily="18" charset="0"/>
                          <a:cs typeface="+mj-cs"/>
                        </a:rPr>
                        <a:t>250 </a:t>
                      </a:r>
                    </a:p>
                    <a:p>
                      <a:pPr algn="ctr" fontAlgn="b"/>
                      <a:endParaRPr lang="en-US" sz="1200" b="1" i="0" u="none" strike="noStrike" dirty="0">
                        <a:solidFill>
                          <a:srgbClr val="000000"/>
                        </a:solidFill>
                        <a:effectLst/>
                        <a:latin typeface="Times New Roman" panose="02020603050405020304" pitchFamily="18" charset="0"/>
                        <a:cs typeface="+mj-cs"/>
                      </a:endParaRPr>
                    </a:p>
                  </a:txBody>
                  <a:tcPr marL="9525" marR="9525" marT="9525" marB="0" anchor="b"/>
                </a:tc>
                <a:tc>
                  <a:txBody>
                    <a:bodyPr/>
                    <a:lstStyle/>
                    <a:p>
                      <a:pPr algn="ctr" fontAlgn="ctr"/>
                      <a:endParaRPr lang="en-US" sz="1200" b="1" u="none" strike="noStrike" dirty="0">
                        <a:effectLst/>
                        <a:latin typeface="Times New Roman" panose="02020603050405020304" pitchFamily="18" charset="0"/>
                        <a:cs typeface="+mj-cs"/>
                      </a:endParaRPr>
                    </a:p>
                    <a:p>
                      <a:pPr algn="ctr" fontAlgn="ctr"/>
                      <a:r>
                        <a:rPr lang="en-US" sz="1200" b="1" u="none" strike="noStrike" dirty="0">
                          <a:effectLst/>
                          <a:latin typeface="Times New Roman" panose="02020603050405020304" pitchFamily="18" charset="0"/>
                          <a:cs typeface="+mj-cs"/>
                        </a:rPr>
                        <a:t>(225A ) .125 mm²</a:t>
                      </a:r>
                      <a:endParaRPr lang="en-US" sz="1200" b="1" i="0" u="none" strike="noStrike" dirty="0">
                        <a:solidFill>
                          <a:srgbClr val="000000"/>
                        </a:solidFill>
                        <a:effectLst/>
                        <a:latin typeface="Times New Roman" panose="02020603050405020304" pitchFamily="18" charset="0"/>
                        <a:cs typeface="+mj-cs"/>
                      </a:endParaRPr>
                    </a:p>
                  </a:txBody>
                  <a:tcPr marL="9525" marR="9525" marT="9525" marB="0" anchor="ctr"/>
                </a:tc>
                <a:extLst>
                  <a:ext uri="{0D108BD9-81ED-4DB2-BD59-A6C34878D82A}">
                    <a16:rowId xmlns:a16="http://schemas.microsoft.com/office/drawing/2014/main" val="1721067378"/>
                  </a:ext>
                </a:extLst>
              </a:tr>
            </a:tbl>
          </a:graphicData>
        </a:graphic>
      </p:graphicFrame>
    </p:spTree>
    <p:extLst>
      <p:ext uri="{BB962C8B-B14F-4D97-AF65-F5344CB8AC3E}">
        <p14:creationId xmlns:p14="http://schemas.microsoft.com/office/powerpoint/2010/main" val="3975995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250"/>
                                        <p:tgtEl>
                                          <p:spTgt spid="6"/>
                                        </p:tgtEl>
                                      </p:cBhvr>
                                    </p:animEffect>
                                  </p:childTnLst>
                                </p:cTn>
                              </p:par>
                            </p:childTnLst>
                          </p:cTn>
                        </p:par>
                        <p:par>
                          <p:cTn id="8" fill="hold">
                            <p:stCondLst>
                              <p:cond delay="25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3953" y="492310"/>
            <a:ext cx="2832827" cy="461665"/>
          </a:xfrm>
          <a:prstGeom prst="rect">
            <a:avLst/>
          </a:prstGeom>
        </p:spPr>
        <p:txBody>
          <a:bodyPr wrap="none">
            <a:spAutoFit/>
          </a:bodyPr>
          <a:lstStyle/>
          <a:p>
            <a:r>
              <a:rPr lang="en-US" sz="2400" b="1" dirty="0">
                <a:solidFill>
                  <a:schemeClr val="accent1">
                    <a:lumMod val="50000"/>
                  </a:schemeClr>
                </a:solidFill>
                <a:latin typeface="Times New Roman" panose="02020603050405020304" pitchFamily="18" charset="0"/>
                <a:cs typeface="Times New Roman" panose="02020603050405020304" pitchFamily="18" charset="0"/>
              </a:rPr>
              <a:t>Mechanical system </a:t>
            </a:r>
            <a:r>
              <a:rPr lang="en-US" sz="2400" dirty="0">
                <a:solidFill>
                  <a:schemeClr val="accent1">
                    <a:lumMod val="50000"/>
                  </a:schemeClr>
                </a:solidFill>
                <a:latin typeface="Times New Roman" panose="02020603050405020304" pitchFamily="18" charset="0"/>
                <a:cs typeface="Times New Roman" panose="02020603050405020304" pitchFamily="18" charset="0"/>
              </a:rPr>
              <a:t>:</a:t>
            </a:r>
          </a:p>
        </p:txBody>
      </p:sp>
      <p:sp>
        <p:nvSpPr>
          <p:cNvPr id="3" name="Rectangle 2"/>
          <p:cNvSpPr/>
          <p:nvPr/>
        </p:nvSpPr>
        <p:spPr>
          <a:xfrm>
            <a:off x="183953" y="938165"/>
            <a:ext cx="10955102" cy="748923"/>
          </a:xfrm>
          <a:prstGeom prst="rect">
            <a:avLst/>
          </a:prstGeom>
        </p:spPr>
        <p:txBody>
          <a:bodyPr wrap="square">
            <a:spAutoFit/>
          </a:bodyPr>
          <a:lstStyle/>
          <a:p>
            <a:pPr>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The daily average of fresh water consumption = 15 L/day/person</a:t>
            </a:r>
            <a:endParaRPr lang="en-US" dirty="0">
              <a:latin typeface="Calibri" panose="020F0502020204030204" pitchFamily="34" charset="0"/>
              <a:ea typeface="Calibri" panose="020F0502020204030204" pitchFamily="34" charset="0"/>
              <a:cs typeface="Arial" panose="020B0604020202020204" pitchFamily="34" charset="0"/>
            </a:endParaRPr>
          </a:p>
          <a:p>
            <a:pPr>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Volume of basement water tank =18 m</a:t>
            </a:r>
            <a:r>
              <a:rPr lang="en-US" baseline="30000" dirty="0">
                <a:latin typeface="Times New Roman" panose="02020603050405020304" pitchFamily="18" charset="0"/>
                <a:ea typeface="Calibri" panose="020F0502020204030204" pitchFamily="34" charset="0"/>
                <a:cs typeface="Arial" panose="020B0604020202020204" pitchFamily="34" charset="0"/>
              </a:rPr>
              <a:t>3</a:t>
            </a:r>
            <a:endParaRPr lang="en-US" dirty="0"/>
          </a:p>
        </p:txBody>
      </p:sp>
      <p:pic>
        <p:nvPicPr>
          <p:cNvPr id="4" name="Picture 3"/>
          <p:cNvPicPr/>
          <p:nvPr/>
        </p:nvPicPr>
        <p:blipFill>
          <a:blip r:embed="rId2"/>
          <a:stretch>
            <a:fillRect/>
          </a:stretch>
        </p:blipFill>
        <p:spPr>
          <a:xfrm>
            <a:off x="347099" y="1753194"/>
            <a:ext cx="3781556" cy="4647606"/>
          </a:xfrm>
          <a:prstGeom prst="rect">
            <a:avLst/>
          </a:prstGeom>
          <a:ln>
            <a:solidFill>
              <a:schemeClr val="accent1">
                <a:lumMod val="50000"/>
              </a:schemeClr>
            </a:solidFill>
          </a:ln>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4400335" y="1753194"/>
            <a:ext cx="3916811" cy="4647606"/>
          </a:xfrm>
          <a:prstGeom prst="rect">
            <a:avLst/>
          </a:prstGeom>
          <a:ln>
            <a:solidFill>
              <a:schemeClr val="accent1">
                <a:lumMod val="50000"/>
              </a:schemeClr>
            </a:solidFill>
          </a:ln>
        </p:spPr>
      </p:pic>
      <p:pic>
        <p:nvPicPr>
          <p:cNvPr id="6" name="Picture 5">
            <a:extLst>
              <a:ext uri="{FF2B5EF4-FFF2-40B4-BE49-F238E27FC236}">
                <a16:creationId xmlns:a16="http://schemas.microsoft.com/office/drawing/2014/main" id="{3364D19D-8335-47BB-AF06-6168A36469AF}"/>
              </a:ext>
            </a:extLst>
          </p:cNvPr>
          <p:cNvPicPr>
            <a:picLocks noChangeAspect="1"/>
          </p:cNvPicPr>
          <p:nvPr/>
        </p:nvPicPr>
        <p:blipFill>
          <a:blip r:embed="rId4"/>
          <a:stretch>
            <a:fillRect/>
          </a:stretch>
        </p:blipFill>
        <p:spPr>
          <a:xfrm>
            <a:off x="8414128" y="1753194"/>
            <a:ext cx="3568241" cy="4647606"/>
          </a:xfrm>
          <a:prstGeom prst="rect">
            <a:avLst/>
          </a:prstGeom>
          <a:ln>
            <a:solidFill>
              <a:schemeClr val="accent1">
                <a:lumMod val="50000"/>
              </a:schemeClr>
            </a:solidFill>
          </a:ln>
        </p:spPr>
      </p:pic>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r="20932" b="5195"/>
          <a:stretch/>
        </p:blipFill>
        <p:spPr>
          <a:xfrm rot="16200000">
            <a:off x="11135354" y="564337"/>
            <a:ext cx="1620980" cy="492310"/>
          </a:xfrm>
          <a:prstGeom prst="teardrop">
            <a:avLst/>
          </a:prstGeom>
        </p:spPr>
      </p:pic>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r="20932" b="5195"/>
          <a:stretch/>
        </p:blipFill>
        <p:spPr>
          <a:xfrm>
            <a:off x="0" y="0"/>
            <a:ext cx="11717762" cy="492310"/>
          </a:xfrm>
          <a:prstGeom prst="teardrop">
            <a:avLst/>
          </a:prstGeom>
        </p:spPr>
      </p:pic>
      <p:sp>
        <p:nvSpPr>
          <p:cNvPr id="9" name="Rounded Rectangle 8"/>
          <p:cNvSpPr/>
          <p:nvPr/>
        </p:nvSpPr>
        <p:spPr>
          <a:xfrm>
            <a:off x="11189433" y="6533012"/>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77</a:t>
            </a:r>
          </a:p>
        </p:txBody>
      </p:sp>
    </p:spTree>
    <p:extLst>
      <p:ext uri="{BB962C8B-B14F-4D97-AF65-F5344CB8AC3E}">
        <p14:creationId xmlns:p14="http://schemas.microsoft.com/office/powerpoint/2010/main" val="1579991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561" y="2411153"/>
            <a:ext cx="5964261" cy="400110"/>
          </a:xfrm>
          <a:prstGeom prst="rect">
            <a:avLst/>
          </a:prstGeom>
          <a:ln>
            <a:noFill/>
          </a:ln>
        </p:spPr>
        <p:txBody>
          <a:bodyPr wrap="none">
            <a:spAutoFit/>
          </a:bodyPr>
          <a:lstStyle/>
          <a:p>
            <a:r>
              <a:rPr lang="en-US" sz="2000" b="1" dirty="0">
                <a:latin typeface="Times New Roman" panose="02020603050405020304" pitchFamily="18" charset="0"/>
                <a:cs typeface="Times New Roman" panose="02020603050405020304" pitchFamily="18" charset="0"/>
              </a:rPr>
              <a:t>Final selection</a:t>
            </a:r>
            <a:r>
              <a:rPr lang="ar-SA" sz="2000" b="1" dirty="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for collector </a:t>
            </a:r>
            <a:r>
              <a:rPr lang="en-US" sz="2000" b="1" dirty="0">
                <a:solidFill>
                  <a:srgbClr val="C00000"/>
                </a:solidFill>
                <a:latin typeface="Times New Roman" panose="02020603050405020304" pitchFamily="18" charset="0"/>
                <a:cs typeface="Times New Roman" panose="02020603050405020304" pitchFamily="18" charset="0"/>
              </a:rPr>
              <a:t>No. 1 </a:t>
            </a:r>
            <a:r>
              <a:rPr lang="en-US" sz="2000" b="1" dirty="0">
                <a:latin typeface="Times New Roman" panose="02020603050405020304" pitchFamily="18" charset="0"/>
                <a:cs typeface="Times New Roman" panose="02020603050405020304" pitchFamily="18" charset="0"/>
              </a:rPr>
              <a:t>in the ground floor </a:t>
            </a:r>
          </a:p>
        </p:txBody>
      </p:sp>
      <p:graphicFrame>
        <p:nvGraphicFramePr>
          <p:cNvPr id="3" name="Table 2"/>
          <p:cNvGraphicFramePr>
            <a:graphicFrameLocks noGrp="1"/>
          </p:cNvGraphicFramePr>
          <p:nvPr>
            <p:extLst>
              <p:ext uri="{D42A27DB-BD31-4B8C-83A1-F6EECF244321}">
                <p14:modId xmlns:p14="http://schemas.microsoft.com/office/powerpoint/2010/main" val="2283094417"/>
              </p:ext>
            </p:extLst>
          </p:nvPr>
        </p:nvGraphicFramePr>
        <p:xfrm>
          <a:off x="212562" y="577334"/>
          <a:ext cx="5654539" cy="1609725"/>
        </p:xfrm>
        <a:graphic>
          <a:graphicData uri="http://schemas.openxmlformats.org/drawingml/2006/table">
            <a:tbl>
              <a:tblPr firstRow="1" firstCol="1" bandRow="1">
                <a:tableStyleId>{5C22544A-7EE6-4342-B048-85BDC9FD1C3A}</a:tableStyleId>
              </a:tblPr>
              <a:tblGrid>
                <a:gridCol w="1337605">
                  <a:extLst>
                    <a:ext uri="{9D8B030D-6E8A-4147-A177-3AD203B41FA5}">
                      <a16:colId xmlns:a16="http://schemas.microsoft.com/office/drawing/2014/main" val="20000"/>
                    </a:ext>
                  </a:extLst>
                </a:gridCol>
                <a:gridCol w="1588976">
                  <a:extLst>
                    <a:ext uri="{9D8B030D-6E8A-4147-A177-3AD203B41FA5}">
                      <a16:colId xmlns:a16="http://schemas.microsoft.com/office/drawing/2014/main" val="20001"/>
                    </a:ext>
                  </a:extLst>
                </a:gridCol>
                <a:gridCol w="1910677">
                  <a:extLst>
                    <a:ext uri="{9D8B030D-6E8A-4147-A177-3AD203B41FA5}">
                      <a16:colId xmlns:a16="http://schemas.microsoft.com/office/drawing/2014/main" val="20002"/>
                    </a:ext>
                  </a:extLst>
                </a:gridCol>
                <a:gridCol w="817281">
                  <a:extLst>
                    <a:ext uri="{9D8B030D-6E8A-4147-A177-3AD203B41FA5}">
                      <a16:colId xmlns:a16="http://schemas.microsoft.com/office/drawing/2014/main" val="20003"/>
                    </a:ext>
                  </a:extLst>
                </a:gridCol>
              </a:tblGrid>
              <a:tr h="280357">
                <a:tc gridSpan="4">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The pipes diameter selected</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80357">
                <a:tc>
                  <a:txBody>
                    <a:bodyPr/>
                    <a:lstStyle/>
                    <a:p>
                      <a:endParaRPr lang="en-US" sz="1600">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Vertical (steel)</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horizontal (PVC)</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200">
                          <a:effectLst/>
                        </a:rPr>
                        <a:t>branch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280357">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diameter</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2</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 ¼</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1/2</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280357">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Losses</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4.18</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1.57</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6.54</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280357">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Total losses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gridSpan="3">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12.29</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4"/>
                  </a:ext>
                </a:extLst>
              </a:tr>
            </a:tbl>
          </a:graphicData>
        </a:graphic>
      </p:graphicFrame>
      <p:sp>
        <p:nvSpPr>
          <p:cNvPr id="4" name="Rectangle 3"/>
          <p:cNvSpPr/>
          <p:nvPr/>
        </p:nvSpPr>
        <p:spPr>
          <a:xfrm>
            <a:off x="335724" y="5580961"/>
            <a:ext cx="5408212"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Final selection</a:t>
            </a:r>
            <a:r>
              <a:rPr lang="ar-SA" b="1"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for collector </a:t>
            </a:r>
            <a:r>
              <a:rPr lang="en-US" b="1" dirty="0">
                <a:solidFill>
                  <a:srgbClr val="C00000"/>
                </a:solidFill>
                <a:latin typeface="Times New Roman" panose="02020603050405020304" pitchFamily="18" charset="0"/>
                <a:cs typeface="Times New Roman" panose="02020603050405020304" pitchFamily="18" charset="0"/>
              </a:rPr>
              <a:t>No. 3 </a:t>
            </a:r>
            <a:r>
              <a:rPr lang="en-US" b="1" dirty="0">
                <a:latin typeface="Times New Roman" panose="02020603050405020304" pitchFamily="18" charset="0"/>
                <a:cs typeface="Times New Roman" panose="02020603050405020304" pitchFamily="18" charset="0"/>
              </a:rPr>
              <a:t>in the ground floor </a:t>
            </a:r>
          </a:p>
        </p:txBody>
      </p:sp>
      <p:graphicFrame>
        <p:nvGraphicFramePr>
          <p:cNvPr id="5" name="Table 4"/>
          <p:cNvGraphicFramePr>
            <a:graphicFrameLocks noGrp="1"/>
          </p:cNvGraphicFramePr>
          <p:nvPr>
            <p:extLst>
              <p:ext uri="{D42A27DB-BD31-4B8C-83A1-F6EECF244321}">
                <p14:modId xmlns:p14="http://schemas.microsoft.com/office/powerpoint/2010/main" val="3843778173"/>
              </p:ext>
            </p:extLst>
          </p:nvPr>
        </p:nvGraphicFramePr>
        <p:xfrm>
          <a:off x="243576" y="3567495"/>
          <a:ext cx="5654539" cy="1682449"/>
        </p:xfrm>
        <a:graphic>
          <a:graphicData uri="http://schemas.openxmlformats.org/drawingml/2006/table">
            <a:tbl>
              <a:tblPr firstRow="1" firstCol="1" bandRow="1">
                <a:tableStyleId>{5C22544A-7EE6-4342-B048-85BDC9FD1C3A}</a:tableStyleId>
              </a:tblPr>
              <a:tblGrid>
                <a:gridCol w="1235027">
                  <a:extLst>
                    <a:ext uri="{9D8B030D-6E8A-4147-A177-3AD203B41FA5}">
                      <a16:colId xmlns:a16="http://schemas.microsoft.com/office/drawing/2014/main" val="20000"/>
                    </a:ext>
                  </a:extLst>
                </a:gridCol>
                <a:gridCol w="1697345">
                  <a:extLst>
                    <a:ext uri="{9D8B030D-6E8A-4147-A177-3AD203B41FA5}">
                      <a16:colId xmlns:a16="http://schemas.microsoft.com/office/drawing/2014/main" val="20001"/>
                    </a:ext>
                  </a:extLst>
                </a:gridCol>
                <a:gridCol w="1377127">
                  <a:extLst>
                    <a:ext uri="{9D8B030D-6E8A-4147-A177-3AD203B41FA5}">
                      <a16:colId xmlns:a16="http://schemas.microsoft.com/office/drawing/2014/main" val="20002"/>
                    </a:ext>
                  </a:extLst>
                </a:gridCol>
                <a:gridCol w="1345040">
                  <a:extLst>
                    <a:ext uri="{9D8B030D-6E8A-4147-A177-3AD203B41FA5}">
                      <a16:colId xmlns:a16="http://schemas.microsoft.com/office/drawing/2014/main" val="20003"/>
                    </a:ext>
                  </a:extLst>
                </a:gridCol>
              </a:tblGrid>
              <a:tr h="716614">
                <a:tc>
                  <a:txBody>
                    <a:bodyPr/>
                    <a:lstStyle/>
                    <a:p>
                      <a:endParaRPr lang="en-US" sz="1600" dirty="0">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Vertical (steel)</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horizontal (PVC)</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200" dirty="0">
                          <a:effectLst/>
                        </a:rPr>
                        <a:t>branch</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0"/>
                  </a:ext>
                </a:extLst>
              </a:tr>
              <a:tr h="297704">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diameter</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2</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1/2</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297704">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Losses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1.34</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1.97</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1.77</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297704">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Total losses</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gridSpan="3">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5.08</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3"/>
                  </a:ext>
                </a:extLst>
              </a:tr>
            </a:tbl>
          </a:graphicData>
        </a:graphic>
      </p:graphicFrame>
      <p:sp>
        <p:nvSpPr>
          <p:cNvPr id="6" name="Rectangle 5"/>
          <p:cNvSpPr/>
          <p:nvPr/>
        </p:nvSpPr>
        <p:spPr>
          <a:xfrm>
            <a:off x="6176822" y="2426542"/>
            <a:ext cx="5408212"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Final selection</a:t>
            </a:r>
            <a:r>
              <a:rPr lang="ar-SA" b="1"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for collector </a:t>
            </a:r>
            <a:r>
              <a:rPr lang="en-US" b="1" dirty="0">
                <a:solidFill>
                  <a:srgbClr val="C00000"/>
                </a:solidFill>
                <a:latin typeface="Times New Roman" panose="02020603050405020304" pitchFamily="18" charset="0"/>
                <a:cs typeface="Times New Roman" panose="02020603050405020304" pitchFamily="18" charset="0"/>
              </a:rPr>
              <a:t>No. 2 </a:t>
            </a:r>
            <a:r>
              <a:rPr lang="en-US" b="1" dirty="0">
                <a:latin typeface="Times New Roman" panose="02020603050405020304" pitchFamily="18" charset="0"/>
                <a:cs typeface="Times New Roman" panose="02020603050405020304" pitchFamily="18" charset="0"/>
              </a:rPr>
              <a:t>in the ground floor </a:t>
            </a:r>
          </a:p>
        </p:txBody>
      </p:sp>
      <p:graphicFrame>
        <p:nvGraphicFramePr>
          <p:cNvPr id="7" name="Table 6"/>
          <p:cNvGraphicFramePr>
            <a:graphicFrameLocks noGrp="1"/>
          </p:cNvGraphicFramePr>
          <p:nvPr>
            <p:extLst>
              <p:ext uri="{D42A27DB-BD31-4B8C-83A1-F6EECF244321}">
                <p14:modId xmlns:p14="http://schemas.microsoft.com/office/powerpoint/2010/main" val="1293131346"/>
              </p:ext>
            </p:extLst>
          </p:nvPr>
        </p:nvGraphicFramePr>
        <p:xfrm>
          <a:off x="6176823" y="604643"/>
          <a:ext cx="5294741" cy="1801490"/>
        </p:xfrm>
        <a:graphic>
          <a:graphicData uri="http://schemas.openxmlformats.org/drawingml/2006/table">
            <a:tbl>
              <a:tblPr firstRow="1" firstCol="1" bandRow="1">
                <a:tableStyleId>{5C22544A-7EE6-4342-B048-85BDC9FD1C3A}</a:tableStyleId>
              </a:tblPr>
              <a:tblGrid>
                <a:gridCol w="1252097">
                  <a:extLst>
                    <a:ext uri="{9D8B030D-6E8A-4147-A177-3AD203B41FA5}">
                      <a16:colId xmlns:a16="http://schemas.microsoft.com/office/drawing/2014/main" val="20000"/>
                    </a:ext>
                  </a:extLst>
                </a:gridCol>
                <a:gridCol w="1487556">
                  <a:extLst>
                    <a:ext uri="{9D8B030D-6E8A-4147-A177-3AD203B41FA5}">
                      <a16:colId xmlns:a16="http://schemas.microsoft.com/office/drawing/2014/main" val="20001"/>
                    </a:ext>
                  </a:extLst>
                </a:gridCol>
                <a:gridCol w="1789849">
                  <a:extLst>
                    <a:ext uri="{9D8B030D-6E8A-4147-A177-3AD203B41FA5}">
                      <a16:colId xmlns:a16="http://schemas.microsoft.com/office/drawing/2014/main" val="20002"/>
                    </a:ext>
                  </a:extLst>
                </a:gridCol>
                <a:gridCol w="765239">
                  <a:extLst>
                    <a:ext uri="{9D8B030D-6E8A-4147-A177-3AD203B41FA5}">
                      <a16:colId xmlns:a16="http://schemas.microsoft.com/office/drawing/2014/main" val="20003"/>
                    </a:ext>
                  </a:extLst>
                </a:gridCol>
              </a:tblGrid>
              <a:tr h="360298">
                <a:tc gridSpan="4">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The pipes diameter selected</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60298">
                <a:tc>
                  <a:txBody>
                    <a:bodyPr/>
                    <a:lstStyle/>
                    <a:p>
                      <a:endParaRPr lang="en-US" sz="1600" dirty="0">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Vertical (steel)</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horizontal (PVC)</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100" dirty="0">
                          <a:effectLst/>
                        </a:rPr>
                        <a:t>branch</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360298">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diameter</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1/2</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360298">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Losses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8.68</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2.14</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360298">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Total losses</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gridSpan="3">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10.82</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4"/>
                  </a:ext>
                </a:extLst>
              </a:tr>
            </a:tbl>
          </a:graphicData>
        </a:graphic>
      </p:graphicFrame>
      <p:sp>
        <p:nvSpPr>
          <p:cNvPr id="8" name="Rectangle 7"/>
          <p:cNvSpPr/>
          <p:nvPr/>
        </p:nvSpPr>
        <p:spPr>
          <a:xfrm>
            <a:off x="6283244" y="5580961"/>
            <a:ext cx="5408212"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Final selection</a:t>
            </a:r>
            <a:r>
              <a:rPr lang="ar-SA" b="1"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for collector </a:t>
            </a:r>
            <a:r>
              <a:rPr lang="en-US" b="1" dirty="0">
                <a:solidFill>
                  <a:srgbClr val="C00000"/>
                </a:solidFill>
                <a:latin typeface="Times New Roman" panose="02020603050405020304" pitchFamily="18" charset="0"/>
                <a:cs typeface="Times New Roman" panose="02020603050405020304" pitchFamily="18" charset="0"/>
              </a:rPr>
              <a:t>No. 4 </a:t>
            </a:r>
            <a:r>
              <a:rPr lang="en-US" b="1" dirty="0">
                <a:latin typeface="Times New Roman" panose="02020603050405020304" pitchFamily="18" charset="0"/>
                <a:cs typeface="Times New Roman" panose="02020603050405020304" pitchFamily="18" charset="0"/>
              </a:rPr>
              <a:t>in the ground floor </a:t>
            </a:r>
          </a:p>
        </p:txBody>
      </p:sp>
      <p:graphicFrame>
        <p:nvGraphicFramePr>
          <p:cNvPr id="9" name="Table 8"/>
          <p:cNvGraphicFramePr>
            <a:graphicFrameLocks noGrp="1"/>
          </p:cNvGraphicFramePr>
          <p:nvPr>
            <p:extLst>
              <p:ext uri="{D42A27DB-BD31-4B8C-83A1-F6EECF244321}">
                <p14:modId xmlns:p14="http://schemas.microsoft.com/office/powerpoint/2010/main" val="3136147480"/>
              </p:ext>
            </p:extLst>
          </p:nvPr>
        </p:nvGraphicFramePr>
        <p:xfrm>
          <a:off x="6191393" y="3567495"/>
          <a:ext cx="5294741" cy="1828800"/>
        </p:xfrm>
        <a:graphic>
          <a:graphicData uri="http://schemas.openxmlformats.org/drawingml/2006/table">
            <a:tbl>
              <a:tblPr firstRow="1" firstCol="1" bandRow="1">
                <a:tableStyleId>{5C22544A-7EE6-4342-B048-85BDC9FD1C3A}</a:tableStyleId>
              </a:tblPr>
              <a:tblGrid>
                <a:gridCol w="1252028">
                  <a:extLst>
                    <a:ext uri="{9D8B030D-6E8A-4147-A177-3AD203B41FA5}">
                      <a16:colId xmlns:a16="http://schemas.microsoft.com/office/drawing/2014/main" val="20000"/>
                    </a:ext>
                  </a:extLst>
                </a:gridCol>
                <a:gridCol w="1487431">
                  <a:extLst>
                    <a:ext uri="{9D8B030D-6E8A-4147-A177-3AD203B41FA5}">
                      <a16:colId xmlns:a16="http://schemas.microsoft.com/office/drawing/2014/main" val="20001"/>
                    </a:ext>
                  </a:extLst>
                </a:gridCol>
                <a:gridCol w="1789307">
                  <a:extLst>
                    <a:ext uri="{9D8B030D-6E8A-4147-A177-3AD203B41FA5}">
                      <a16:colId xmlns:a16="http://schemas.microsoft.com/office/drawing/2014/main" val="20002"/>
                    </a:ext>
                  </a:extLst>
                </a:gridCol>
                <a:gridCol w="765975">
                  <a:extLst>
                    <a:ext uri="{9D8B030D-6E8A-4147-A177-3AD203B41FA5}">
                      <a16:colId xmlns:a16="http://schemas.microsoft.com/office/drawing/2014/main" val="20003"/>
                    </a:ext>
                  </a:extLst>
                </a:gridCol>
              </a:tblGrid>
              <a:tr h="368399">
                <a:tc gridSpan="4">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The pipes diameter selected</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54001">
                <a:tc>
                  <a:txBody>
                    <a:bodyPr/>
                    <a:lstStyle/>
                    <a:p>
                      <a:endParaRPr lang="en-US" sz="1600">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Vertical (steel)</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horizontal (PVC)</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branch</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384000">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diameter</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2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1"</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1/2"</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354001">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Losses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2.76</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1.97</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1.97</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368399">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Total losses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gridSpan="3">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6.70</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4"/>
                  </a:ext>
                </a:extLst>
              </a:tr>
            </a:tbl>
          </a:graphicData>
        </a:graphic>
      </p:graphicFrame>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r="20932" b="5195"/>
          <a:stretch/>
        </p:blipFill>
        <p:spPr>
          <a:xfrm>
            <a:off x="0" y="-15797"/>
            <a:ext cx="12192000" cy="492310"/>
          </a:xfrm>
          <a:prstGeom prst="teardrop">
            <a:avLst/>
          </a:prstGeom>
        </p:spPr>
      </p:pic>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l="24062" t="51332" r="22764" b="38021"/>
          <a:stretch/>
        </p:blipFill>
        <p:spPr>
          <a:xfrm rot="16200000" flipV="1">
            <a:off x="8757958" y="3318035"/>
            <a:ext cx="6516521" cy="341166"/>
          </a:xfrm>
          <a:prstGeom prst="teardrop">
            <a:avLst/>
          </a:prstGeom>
        </p:spPr>
      </p:pic>
      <p:sp>
        <p:nvSpPr>
          <p:cNvPr id="12" name="Rounded Rectangle 11"/>
          <p:cNvSpPr/>
          <p:nvPr/>
        </p:nvSpPr>
        <p:spPr>
          <a:xfrm>
            <a:off x="11137555" y="6452683"/>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78</a:t>
            </a:r>
          </a:p>
        </p:txBody>
      </p:sp>
    </p:spTree>
    <p:extLst>
      <p:ext uri="{BB962C8B-B14F-4D97-AF65-F5344CB8AC3E}">
        <p14:creationId xmlns:p14="http://schemas.microsoft.com/office/powerpoint/2010/main" val="329264141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0217" y="334880"/>
            <a:ext cx="2237985" cy="461665"/>
          </a:xfrm>
          <a:prstGeom prst="rect">
            <a:avLst/>
          </a:prstGeom>
        </p:spPr>
        <p:txBody>
          <a:bodyPr wrap="none">
            <a:spAutoFit/>
          </a:bodyPr>
          <a:lstStyle/>
          <a:p>
            <a:r>
              <a:rPr lang="en-US" sz="2400" b="1" dirty="0">
                <a:solidFill>
                  <a:schemeClr val="accent1">
                    <a:lumMod val="50000"/>
                  </a:schemeClr>
                </a:solidFill>
                <a:latin typeface="Times New Roman" panose="02020603050405020304" pitchFamily="18" charset="0"/>
                <a:cs typeface="Times New Roman" panose="02020603050405020304" pitchFamily="18" charset="0"/>
              </a:rPr>
              <a:t>Water drainage</a:t>
            </a:r>
            <a:endParaRPr lang="en-US" sz="2400" dirty="0">
              <a:solidFill>
                <a:schemeClr val="accent1">
                  <a:lumMod val="50000"/>
                </a:schemeClr>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13614C81-CA45-440E-847F-19F070E90E49}"/>
              </a:ext>
            </a:extLst>
          </p:cNvPr>
          <p:cNvPicPr>
            <a:picLocks noChangeAspect="1"/>
          </p:cNvPicPr>
          <p:nvPr/>
        </p:nvPicPr>
        <p:blipFill rotWithShape="1">
          <a:blip r:embed="rId2"/>
          <a:srcRect l="-1" r="49261" b="2475"/>
          <a:stretch/>
        </p:blipFill>
        <p:spPr>
          <a:xfrm>
            <a:off x="359754" y="920638"/>
            <a:ext cx="6551225" cy="2099653"/>
          </a:xfrm>
          <a:prstGeom prst="rect">
            <a:avLst/>
          </a:prstGeom>
        </p:spPr>
      </p:pic>
      <p:pic>
        <p:nvPicPr>
          <p:cNvPr id="5" name="Picture 4"/>
          <p:cNvPicPr>
            <a:picLocks noChangeAspect="1"/>
          </p:cNvPicPr>
          <p:nvPr/>
        </p:nvPicPr>
        <p:blipFill>
          <a:blip r:embed="rId3"/>
          <a:stretch>
            <a:fillRect/>
          </a:stretch>
        </p:blipFill>
        <p:spPr>
          <a:xfrm>
            <a:off x="359754" y="3075709"/>
            <a:ext cx="2905175" cy="3702224"/>
          </a:xfrm>
          <a:prstGeom prst="rect">
            <a:avLst/>
          </a:prstGeom>
          <a:ln>
            <a:solidFill>
              <a:schemeClr val="tx1"/>
            </a:solidFill>
          </a:ln>
        </p:spPr>
      </p:pic>
      <p:pic>
        <p:nvPicPr>
          <p:cNvPr id="6" name="Picture 5"/>
          <p:cNvPicPr>
            <a:picLocks noChangeAspect="1"/>
          </p:cNvPicPr>
          <p:nvPr/>
        </p:nvPicPr>
        <p:blipFill>
          <a:blip r:embed="rId4"/>
          <a:stretch>
            <a:fillRect/>
          </a:stretch>
        </p:blipFill>
        <p:spPr>
          <a:xfrm>
            <a:off x="3640789" y="3075709"/>
            <a:ext cx="3270190" cy="3702224"/>
          </a:xfrm>
          <a:prstGeom prst="rect">
            <a:avLst/>
          </a:prstGeom>
          <a:ln>
            <a:solidFill>
              <a:schemeClr val="tx1"/>
            </a:solidFill>
          </a:ln>
        </p:spPr>
      </p:pic>
      <p:pic>
        <p:nvPicPr>
          <p:cNvPr id="7" name="Picture 6"/>
          <p:cNvPicPr>
            <a:picLocks noChangeAspect="1"/>
          </p:cNvPicPr>
          <p:nvPr/>
        </p:nvPicPr>
        <p:blipFill>
          <a:blip r:embed="rId5"/>
          <a:stretch>
            <a:fillRect/>
          </a:stretch>
        </p:blipFill>
        <p:spPr>
          <a:xfrm>
            <a:off x="7799735" y="506530"/>
            <a:ext cx="2926444" cy="3415835"/>
          </a:xfrm>
          <a:prstGeom prst="rect">
            <a:avLst/>
          </a:prstGeom>
          <a:ln>
            <a:solidFill>
              <a:schemeClr val="tx1"/>
            </a:solidFill>
          </a:ln>
        </p:spPr>
      </p:pic>
      <p:pic>
        <p:nvPicPr>
          <p:cNvPr id="13" name="Picture 12"/>
          <p:cNvPicPr>
            <a:picLocks noChangeAspect="1"/>
          </p:cNvPicPr>
          <p:nvPr/>
        </p:nvPicPr>
        <p:blipFill rotWithShape="1">
          <a:blip r:embed="rId6">
            <a:extLst>
              <a:ext uri="{28A0092B-C50C-407E-A947-70E740481C1C}">
                <a14:useLocalDpi xmlns:a14="http://schemas.microsoft.com/office/drawing/2010/main" val="0"/>
              </a:ext>
            </a:extLst>
          </a:blip>
          <a:srcRect r="20932" b="5195"/>
          <a:stretch/>
        </p:blipFill>
        <p:spPr>
          <a:xfrm>
            <a:off x="0" y="-22676"/>
            <a:ext cx="12192000" cy="492310"/>
          </a:xfrm>
          <a:prstGeom prst="teardrop">
            <a:avLst/>
          </a:prstGeom>
        </p:spPr>
      </p:pic>
      <p:pic>
        <p:nvPicPr>
          <p:cNvPr id="14" name="Picture 13"/>
          <p:cNvPicPr>
            <a:picLocks noChangeAspect="1"/>
          </p:cNvPicPr>
          <p:nvPr/>
        </p:nvPicPr>
        <p:blipFill rotWithShape="1">
          <a:blip r:embed="rId7"/>
          <a:srcRect l="16025" r="17948"/>
          <a:stretch/>
        </p:blipFill>
        <p:spPr>
          <a:xfrm rot="5400000">
            <a:off x="8204054" y="2965768"/>
            <a:ext cx="2743202" cy="4881128"/>
          </a:xfrm>
          <a:prstGeom prst="rect">
            <a:avLst/>
          </a:prstGeom>
          <a:ln>
            <a:solidFill>
              <a:schemeClr val="tx1"/>
            </a:solidFill>
          </a:ln>
        </p:spPr>
      </p:pic>
      <p:sp>
        <p:nvSpPr>
          <p:cNvPr id="15" name="Rounded Rectangle 14"/>
          <p:cNvSpPr/>
          <p:nvPr/>
        </p:nvSpPr>
        <p:spPr>
          <a:xfrm>
            <a:off x="11274282" y="6483737"/>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79</a:t>
            </a:r>
          </a:p>
        </p:txBody>
      </p:sp>
    </p:spTree>
    <p:extLst>
      <p:ext uri="{BB962C8B-B14F-4D97-AF65-F5344CB8AC3E}">
        <p14:creationId xmlns:p14="http://schemas.microsoft.com/office/powerpoint/2010/main" val="3729236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350291" cy="6858000"/>
          </a:xfrm>
          <a:prstGeom prst="rect">
            <a:avLst/>
          </a:prstGeom>
        </p:spPr>
      </p:pic>
      <p:sp>
        <p:nvSpPr>
          <p:cNvPr id="3" name="Rectangle 2"/>
          <p:cNvSpPr/>
          <p:nvPr/>
        </p:nvSpPr>
        <p:spPr>
          <a:xfrm>
            <a:off x="424559" y="294690"/>
            <a:ext cx="4881657" cy="400110"/>
          </a:xfrm>
          <a:prstGeom prst="rect">
            <a:avLst/>
          </a:prstGeom>
          <a:ln>
            <a:solidFill>
              <a:schemeClr val="accent2"/>
            </a:solidFill>
          </a:ln>
        </p:spPr>
        <p:txBody>
          <a:bodyPr wrap="none">
            <a:spAutoFit/>
          </a:bodyPr>
          <a:lstStyle/>
          <a:p>
            <a:r>
              <a:rPr lang="en-US" sz="2000" b="1"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information about the site :</a:t>
            </a:r>
            <a:endParaRPr lang="en-US" sz="2000" dirty="0"/>
          </a:p>
        </p:txBody>
      </p:sp>
      <p:sp>
        <p:nvSpPr>
          <p:cNvPr id="4" name="Title 1"/>
          <p:cNvSpPr txBox="1">
            <a:spLocks/>
          </p:cNvSpPr>
          <p:nvPr/>
        </p:nvSpPr>
        <p:spPr>
          <a:xfrm>
            <a:off x="326795" y="989490"/>
            <a:ext cx="7497856" cy="308762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lnSpc>
                <a:spcPct val="150000"/>
              </a:lnSpc>
            </a:pPr>
            <a:r>
              <a:rPr lang="en-US" sz="20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Average of humidity =</a:t>
            </a:r>
            <a:r>
              <a:rPr lang="en-US" sz="20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67%</a:t>
            </a:r>
          </a:p>
          <a:p>
            <a:pPr marL="0" marR="0" lvl="0" indent="0" algn="just" defTabSz="914400" rtl="0" eaLnBrk="1" fontAlgn="auto" latinLnBrk="0" hangingPunct="1">
              <a:lnSpc>
                <a:spcPct val="150000"/>
              </a:lnSpc>
              <a:spcBef>
                <a:spcPts val="0"/>
              </a:spcBef>
              <a:spcAft>
                <a:spcPts val="0"/>
              </a:spcAft>
              <a:buClrTx/>
              <a:buSzTx/>
              <a:buFontTx/>
              <a:buNone/>
              <a:tabLst/>
              <a:defRPr/>
            </a:pPr>
            <a:r>
              <a:rPr lang="en-US" sz="20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Maximum temperature(</a:t>
            </a:r>
            <a:r>
              <a:rPr lang="en-US" sz="20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hot season</a:t>
            </a:r>
            <a:r>
              <a:rPr lang="en-US" sz="20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0" lang="en-US"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26-35C°</a:t>
            </a:r>
            <a:r>
              <a:rPr lang="en-US" sz="20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a:p>
            <a:pPr marL="0" marR="0" lvl="0" indent="0" algn="just" defTabSz="914400" rtl="0" eaLnBrk="1" fontAlgn="auto" latinLnBrk="0" hangingPunct="1">
              <a:lnSpc>
                <a:spcPct val="150000"/>
              </a:lnSpc>
              <a:spcBef>
                <a:spcPts val="0"/>
              </a:spcBef>
              <a:spcAft>
                <a:spcPts val="0"/>
              </a:spcAft>
              <a:buClrTx/>
              <a:buSzTx/>
              <a:buFontTx/>
              <a:buNone/>
              <a:tabLst/>
              <a:defRPr/>
            </a:pPr>
            <a:r>
              <a:rPr lang="en-US" sz="20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cold season</a:t>
            </a:r>
            <a:r>
              <a:rPr lang="en-US" sz="20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20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10-18</a:t>
            </a:r>
            <a:r>
              <a:rPr kumimoji="0" lang="en-US"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C°</a:t>
            </a:r>
            <a:r>
              <a:rPr kumimoji="0" lang="en-US" sz="20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 </a:t>
            </a:r>
            <a:endParaRPr lang="en-US" sz="20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The wind direction is </a:t>
            </a:r>
            <a:r>
              <a:rPr kumimoji="0" lang="en-US"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northwest</a:t>
            </a:r>
            <a:r>
              <a:rPr kumimoji="0" lang="en-US" sz="20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a:t>
            </a:r>
            <a:endParaRPr lang="en-US" sz="20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just">
              <a:lnSpc>
                <a:spcPct val="150000"/>
              </a:lnSpc>
            </a:pPr>
            <a:r>
              <a:rPr lang="en-US" sz="20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Noise level in the site </a:t>
            </a:r>
            <a:r>
              <a:rPr lang="en-US" sz="20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44 dB </a:t>
            </a:r>
          </a:p>
        </p:txBody>
      </p:sp>
      <p:pic>
        <p:nvPicPr>
          <p:cNvPr id="5" name="Content Placeholder 6">
            <a:extLst>
              <a:ext uri="{FF2B5EF4-FFF2-40B4-BE49-F238E27FC236}">
                <a16:creationId xmlns:a16="http://schemas.microsoft.com/office/drawing/2014/main" id="{D22E8F83-1F67-4B24-9234-E64084D66823}"/>
              </a:ext>
            </a:extLst>
          </p:cNvPr>
          <p:cNvPicPr>
            <a:picLocks noChangeAspect="1"/>
          </p:cNvPicPr>
          <p:nvPr/>
        </p:nvPicPr>
        <p:blipFill>
          <a:blip r:embed="rId3"/>
          <a:stretch>
            <a:fillRect/>
          </a:stretch>
        </p:blipFill>
        <p:spPr>
          <a:xfrm>
            <a:off x="431168" y="3429000"/>
            <a:ext cx="4279976" cy="3043646"/>
          </a:xfrm>
          <a:prstGeom prst="rect">
            <a:avLst/>
          </a:prstGeom>
        </p:spPr>
      </p:pic>
      <p:sp>
        <p:nvSpPr>
          <p:cNvPr id="6" name="Rectangle 5"/>
          <p:cNvSpPr/>
          <p:nvPr/>
        </p:nvSpPr>
        <p:spPr>
          <a:xfrm>
            <a:off x="6727721" y="273357"/>
            <a:ext cx="4120230" cy="400110"/>
          </a:xfrm>
          <a:prstGeom prst="rect">
            <a:avLst/>
          </a:prstGeom>
          <a:ln>
            <a:solidFill>
              <a:schemeClr val="accent2">
                <a:lumMod val="60000"/>
                <a:lumOff val="40000"/>
              </a:schemeClr>
            </a:solidFill>
          </a:ln>
        </p:spPr>
        <p:txBody>
          <a:bodyPr wrap="none">
            <a:spAutoFit/>
          </a:bodyPr>
          <a:lstStyle/>
          <a:p>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General information about project :</a:t>
            </a:r>
            <a:endParaRPr lang="en-US" sz="2000" dirty="0">
              <a:effectLst>
                <a:outerShdw blurRad="38100" dist="38100" dir="2700000" algn="tl">
                  <a:srgbClr val="000000">
                    <a:alpha val="43137"/>
                  </a:srgbClr>
                </a:outerShdw>
              </a:effectLst>
            </a:endParaRPr>
          </a:p>
        </p:txBody>
      </p:sp>
      <p:sp>
        <p:nvSpPr>
          <p:cNvPr id="9" name="Rectangle 8"/>
          <p:cNvSpPr/>
          <p:nvPr/>
        </p:nvSpPr>
        <p:spPr>
          <a:xfrm>
            <a:off x="5730774" y="0"/>
            <a:ext cx="352697" cy="6858000"/>
          </a:xfrm>
          <a:prstGeom prst="rect">
            <a:avLst/>
          </a:prstGeom>
          <a:solidFill>
            <a:srgbClr val="FFC0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0" name="Rectangle 9"/>
              <p:cNvSpPr/>
              <p:nvPr/>
            </p:nvSpPr>
            <p:spPr>
              <a:xfrm>
                <a:off x="6175145" y="989490"/>
                <a:ext cx="6378261" cy="3970318"/>
              </a:xfrm>
              <a:prstGeom prst="rect">
                <a:avLst/>
              </a:prstGeom>
            </p:spPr>
            <p:txBody>
              <a:bodyPr wrap="square">
                <a:spAutoFit/>
              </a:bodyPr>
              <a:lstStyle/>
              <a:p>
                <a:pPr marL="342900" indent="-342900">
                  <a:lnSpc>
                    <a:spcPct val="150000"/>
                  </a:lnSpc>
                  <a:buClr>
                    <a:schemeClr val="accent2">
                      <a:lumMod val="75000"/>
                    </a:schemeClr>
                  </a:buClr>
                  <a:buFont typeface="Wingdings" panose="05000000000000000000" pitchFamily="2" charset="2"/>
                  <a:buChar char="q"/>
                </a:pPr>
                <a:r>
                  <a:rPr lang="en-US" sz="2400" dirty="0">
                    <a:latin typeface="Times New Roman" panose="02020603050405020304" pitchFamily="18" charset="0"/>
                    <a:cs typeface="Times New Roman" panose="02020603050405020304" pitchFamily="18" charset="0"/>
                  </a:rPr>
                  <a:t>Total site area = 3335 </a:t>
                </a:r>
                <a14:m>
                  <m:oMath xmlns:m="http://schemas.openxmlformats.org/officeDocument/2006/math">
                    <m:sSup>
                      <m:sSupPr>
                        <m:ctrlPr>
                          <a:rPr lang="en-US" sz="2400" i="1" dirty="0">
                            <a:latin typeface="Cambria Math" panose="02040503050406030204" pitchFamily="18" charset="0"/>
                          </a:rPr>
                        </m:ctrlPr>
                      </m:sSupPr>
                      <m:e>
                        <m:r>
                          <a:rPr lang="en-US" sz="2400" i="1" dirty="0">
                            <a:latin typeface="Cambria Math" panose="02040503050406030204" pitchFamily="18" charset="0"/>
                          </a:rPr>
                          <m:t>𝑚</m:t>
                        </m:r>
                      </m:e>
                      <m:sup>
                        <m:r>
                          <a:rPr lang="en-US" sz="2400" i="1" dirty="0">
                            <a:latin typeface="Cambria Math" panose="02040503050406030204" pitchFamily="18" charset="0"/>
                          </a:rPr>
                          <m:t>2</m:t>
                        </m:r>
                      </m:sup>
                    </m:sSup>
                  </m:oMath>
                </a14:m>
                <a:r>
                  <a:rPr lang="en-US" sz="2400" dirty="0">
                    <a:latin typeface="Times New Roman" panose="02020603050405020304" pitchFamily="18" charset="0"/>
                    <a:cs typeface="Times New Roman" panose="02020603050405020304" pitchFamily="18" charset="0"/>
                  </a:rPr>
                  <a:t>.</a:t>
                </a:r>
              </a:p>
              <a:p>
                <a:pPr marL="342900" lvl="0" indent="-342900">
                  <a:lnSpc>
                    <a:spcPct val="150000"/>
                  </a:lnSpc>
                  <a:buClr>
                    <a:schemeClr val="accent2">
                      <a:lumMod val="75000"/>
                    </a:schemeClr>
                  </a:buClr>
                  <a:buFont typeface="Wingdings" panose="05000000000000000000" pitchFamily="2" charset="2"/>
                  <a:buChar char="q"/>
                  <a:defRPr/>
                </a:pPr>
                <a:r>
                  <a:rPr lang="en-US" sz="2400" dirty="0">
                    <a:latin typeface="Times New Roman" panose="02020603050405020304" pitchFamily="18" charset="0"/>
                    <a:cs typeface="Times New Roman" panose="02020603050405020304" pitchFamily="18" charset="0"/>
                  </a:rPr>
                  <a:t>Total Project area = 11</a:t>
                </a:r>
                <a:r>
                  <a:rPr lang="ar-SA" sz="2400" dirty="0">
                    <a:latin typeface="Times New Roman" panose="02020603050405020304" pitchFamily="18" charset="0"/>
                    <a:cs typeface="Times New Roman" panose="02020603050405020304" pitchFamily="18" charset="0"/>
                  </a:rPr>
                  <a:t>141</a:t>
                </a:r>
                <a:r>
                  <a:rPr lang="en-US" sz="2400" dirty="0">
                    <a:latin typeface="Times New Roman" panose="02020603050405020304" pitchFamily="18" charset="0"/>
                    <a:cs typeface="Times New Roman" panose="02020603050405020304" pitchFamily="18" charset="0"/>
                  </a:rPr>
                  <a:t> </a:t>
                </a:r>
                <a14:m>
                  <m:oMath xmlns:m="http://schemas.openxmlformats.org/officeDocument/2006/math">
                    <m:sSup>
                      <m:sSupPr>
                        <m:ctrlPr>
                          <a:rPr lang="en-US" sz="2400" i="1" dirty="0">
                            <a:latin typeface="Cambria Math" panose="02040503050406030204" pitchFamily="18" charset="0"/>
                          </a:rPr>
                        </m:ctrlPr>
                      </m:sSupPr>
                      <m:e>
                        <m:r>
                          <a:rPr lang="en-US" sz="2400" i="1" dirty="0">
                            <a:latin typeface="Cambria Math" panose="02040503050406030204" pitchFamily="18" charset="0"/>
                          </a:rPr>
                          <m:t>𝑚</m:t>
                        </m:r>
                      </m:e>
                      <m:sup>
                        <m:r>
                          <a:rPr lang="en-US" sz="2400" i="1" dirty="0">
                            <a:latin typeface="Cambria Math" panose="02040503050406030204" pitchFamily="18" charset="0"/>
                          </a:rPr>
                          <m:t>2</m:t>
                        </m:r>
                      </m:sup>
                    </m:sSup>
                  </m:oMath>
                </a14:m>
                <a:r>
                  <a:rPr lang="en-US" sz="2400" dirty="0">
                    <a:latin typeface="Times New Roman" panose="02020603050405020304" pitchFamily="18" charset="0"/>
                    <a:cs typeface="Times New Roman" panose="02020603050405020304" pitchFamily="18" charset="0"/>
                  </a:rPr>
                  <a:t>.</a:t>
                </a:r>
              </a:p>
              <a:p>
                <a:pPr marL="342900" indent="-342900">
                  <a:lnSpc>
                    <a:spcPct val="150000"/>
                  </a:lnSpc>
                  <a:buClr>
                    <a:schemeClr val="accent2">
                      <a:lumMod val="75000"/>
                    </a:schemeClr>
                  </a:buClr>
                  <a:buFont typeface="Wingdings" panose="05000000000000000000" pitchFamily="2" charset="2"/>
                  <a:buChar char="q"/>
                </a:pPr>
                <a:r>
                  <a:rPr lang="en-US" sz="2400" dirty="0">
                    <a:latin typeface="Times New Roman" panose="02020603050405020304" pitchFamily="18" charset="0"/>
                    <a:cs typeface="Times New Roman" panose="02020603050405020304" pitchFamily="18" charset="0"/>
                  </a:rPr>
                  <a:t>The municipality Building consists of six floors.</a:t>
                </a:r>
              </a:p>
              <a:p>
                <a:pPr marL="342900" indent="-342900">
                  <a:lnSpc>
                    <a:spcPct val="150000"/>
                  </a:lnSpc>
                  <a:buClr>
                    <a:schemeClr val="accent2">
                      <a:lumMod val="75000"/>
                    </a:schemeClr>
                  </a:buClr>
                  <a:buFont typeface="Wingdings" panose="05000000000000000000" pitchFamily="2" charset="2"/>
                  <a:buChar char="q"/>
                </a:pPr>
                <a:r>
                  <a:rPr lang="en-US" sz="2400" dirty="0">
                    <a:latin typeface="Times New Roman" panose="02020603050405020304" pitchFamily="18" charset="0"/>
                    <a:cs typeface="Times New Roman" panose="02020603050405020304" pitchFamily="18" charset="0"/>
                  </a:rPr>
                  <a:t> basement 1, basement 2, ground, first, second and third floor.</a:t>
                </a:r>
              </a:p>
              <a:p>
                <a:pPr marL="342900" lvl="0" indent="-342900">
                  <a:lnSpc>
                    <a:spcPct val="150000"/>
                  </a:lnSpc>
                  <a:buClr>
                    <a:schemeClr val="accent2">
                      <a:lumMod val="75000"/>
                    </a:schemeClr>
                  </a:buClr>
                  <a:buFont typeface="Wingdings" panose="05000000000000000000" pitchFamily="2" charset="2"/>
                  <a:buChar char="q"/>
                  <a:defRPr/>
                </a:pPr>
                <a:r>
                  <a:rPr lang="en-US" sz="2400" dirty="0">
                    <a:latin typeface="Times New Roman" panose="02020603050405020304" pitchFamily="18" charset="0"/>
                    <a:cs typeface="Times New Roman" panose="02020603050405020304" pitchFamily="18" charset="0"/>
                  </a:rPr>
                  <a:t>Q allowable for soil  = 180 kN/</a:t>
                </a:r>
                <a14:m>
                  <m:oMath xmlns:m="http://schemas.openxmlformats.org/officeDocument/2006/math">
                    <m:sSup>
                      <m:sSupPr>
                        <m:ctrlPr>
                          <a:rPr lang="en-US" sz="2400" i="1" dirty="0">
                            <a:latin typeface="Cambria Math" panose="02040503050406030204" pitchFamily="18" charset="0"/>
                          </a:rPr>
                        </m:ctrlPr>
                      </m:sSupPr>
                      <m:e>
                        <m:r>
                          <a:rPr lang="en-US" sz="2400" i="1" dirty="0">
                            <a:latin typeface="Cambria Math" panose="02040503050406030204" pitchFamily="18" charset="0"/>
                          </a:rPr>
                          <m:t>𝑚</m:t>
                        </m:r>
                      </m:e>
                      <m:sup>
                        <m:r>
                          <a:rPr lang="en-US" sz="2400" i="1" dirty="0">
                            <a:latin typeface="Cambria Math" panose="02040503050406030204" pitchFamily="18" charset="0"/>
                          </a:rPr>
                          <m:t>2</m:t>
                        </m:r>
                      </m:sup>
                    </m:sSup>
                  </m:oMath>
                </a14:m>
                <a:endParaRPr lang="en-US" sz="2400" dirty="0">
                  <a:latin typeface="Times New Roman" panose="02020603050405020304" pitchFamily="18" charset="0"/>
                  <a:cs typeface="Times New Roman" panose="02020603050405020304" pitchFamily="18" charset="0"/>
                </a:endParaRPr>
              </a:p>
            </p:txBody>
          </p:sp>
        </mc:Choice>
        <mc:Fallback xmlns="">
          <p:sp>
            <p:nvSpPr>
              <p:cNvPr id="10" name="Rectangle 9"/>
              <p:cNvSpPr>
                <a:spLocks noRot="1" noChangeAspect="1" noMove="1" noResize="1" noEditPoints="1" noAdjustHandles="1" noChangeArrowheads="1" noChangeShapeType="1" noTextEdit="1"/>
              </p:cNvSpPr>
              <p:nvPr/>
            </p:nvSpPr>
            <p:spPr>
              <a:xfrm>
                <a:off x="6175145" y="989490"/>
                <a:ext cx="6378261" cy="3970318"/>
              </a:xfrm>
              <a:prstGeom prst="rect">
                <a:avLst/>
              </a:prstGeom>
              <a:blipFill>
                <a:blip r:embed="rId4"/>
                <a:stretch>
                  <a:fillRect l="-1338" b="-920"/>
                </a:stretch>
              </a:blipFill>
            </p:spPr>
            <p:txBody>
              <a:bodyPr/>
              <a:lstStyle/>
              <a:p>
                <a:r>
                  <a:rPr lang="en-US">
                    <a:noFill/>
                  </a:rPr>
                  <a:t> </a:t>
                </a:r>
              </a:p>
            </p:txBody>
          </p:sp>
        </mc:Fallback>
      </mc:AlternateContent>
      <p:sp>
        <p:nvSpPr>
          <p:cNvPr id="11" name="Rounded Rectangle 10"/>
          <p:cNvSpPr/>
          <p:nvPr/>
        </p:nvSpPr>
        <p:spPr>
          <a:xfrm>
            <a:off x="11624834" y="6472646"/>
            <a:ext cx="378822" cy="313508"/>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8</a:t>
            </a:r>
          </a:p>
        </p:txBody>
      </p:sp>
    </p:spTree>
    <p:extLst>
      <p:ext uri="{BB962C8B-B14F-4D97-AF65-F5344CB8AC3E}">
        <p14:creationId xmlns:p14="http://schemas.microsoft.com/office/powerpoint/2010/main" val="776972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arn(inVertical)">
                                      <p:cBhvr>
                                        <p:cTn id="18" dur="500"/>
                                        <p:tgtEl>
                                          <p:spTgt spid="3"/>
                                        </p:tgtEl>
                                      </p:cBhvr>
                                    </p:animEffect>
                                  </p:childTnLst>
                                </p:cTn>
                              </p:par>
                            </p:childTnLst>
                          </p:cTn>
                        </p:par>
                        <p:par>
                          <p:cTn id="19" fill="hold">
                            <p:stCondLst>
                              <p:cond delay="2000"/>
                            </p:stCondLst>
                            <p:childTnLst>
                              <p:par>
                                <p:cTn id="20" presetID="16" presetClass="entr" presetSubtype="2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10"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sp>
        <p:nvSpPr>
          <p:cNvPr id="3" name="Rectangle 2"/>
          <p:cNvSpPr/>
          <p:nvPr/>
        </p:nvSpPr>
        <p:spPr>
          <a:xfrm>
            <a:off x="206169" y="83343"/>
            <a:ext cx="2151551" cy="461665"/>
          </a:xfrm>
          <a:prstGeom prst="rect">
            <a:avLst/>
          </a:prstGeom>
          <a:ln>
            <a:noFill/>
          </a:ln>
        </p:spPr>
        <p:txBody>
          <a:bodyPr wrap="none">
            <a:spAutoFit/>
          </a:bodyPr>
          <a:lstStyle/>
          <a:p>
            <a:pPr lvl="0" algn="ctr" defTabSz="457200">
              <a:defRPr/>
            </a:pPr>
            <a:r>
              <a:rPr lang="en-US" sz="2400" b="1" dirty="0">
                <a:solidFill>
                  <a:schemeClr val="accent1">
                    <a:lumMod val="50000"/>
                  </a:schemeClr>
                </a:solidFill>
                <a:latin typeface="Times New Roman" pitchFamily="18" charset="0"/>
                <a:cs typeface="Times New Roman" panose="02020603050405020304" pitchFamily="18" charset="0"/>
              </a:rPr>
              <a:t> Safety Design:</a:t>
            </a:r>
          </a:p>
        </p:txBody>
      </p:sp>
      <p:sp>
        <p:nvSpPr>
          <p:cNvPr id="4" name="Rectangle 3"/>
          <p:cNvSpPr/>
          <p:nvPr/>
        </p:nvSpPr>
        <p:spPr>
          <a:xfrm>
            <a:off x="327197" y="555394"/>
            <a:ext cx="2430474" cy="400110"/>
          </a:xfrm>
          <a:prstGeom prst="rect">
            <a:avLst/>
          </a:prstGeom>
        </p:spPr>
        <p:txBody>
          <a:bodyPr wrap="none">
            <a:spAutoFit/>
          </a:bodyPr>
          <a:lstStyle/>
          <a:p>
            <a:r>
              <a:rPr lang="en-US" sz="2000" b="1" dirty="0">
                <a:latin typeface="Times New Roman" panose="02020603050405020304" pitchFamily="18" charset="0"/>
                <a:ea typeface="Calibri" panose="020F0502020204030204" pitchFamily="34" charset="0"/>
              </a:rPr>
              <a:t>-Notification system </a:t>
            </a:r>
            <a:endParaRPr lang="en-US" sz="2000" b="1" dirty="0"/>
          </a:p>
        </p:txBody>
      </p:sp>
      <p:sp>
        <p:nvSpPr>
          <p:cNvPr id="5" name="Rectangle 4"/>
          <p:cNvSpPr/>
          <p:nvPr/>
        </p:nvSpPr>
        <p:spPr>
          <a:xfrm>
            <a:off x="327197" y="923330"/>
            <a:ext cx="2198038" cy="369332"/>
          </a:xfrm>
          <a:prstGeom prst="rect">
            <a:avLst/>
          </a:prstGeom>
        </p:spPr>
        <p:txBody>
          <a:bodyPr wrap="none">
            <a:spAutoFit/>
          </a:bodyPr>
          <a:lstStyle/>
          <a:p>
            <a:pPr marL="285750" indent="-285750">
              <a:buFont typeface="Courier New" panose="02070309020205020404" pitchFamily="49" charset="0"/>
              <a:buChar char="o"/>
            </a:pPr>
            <a:r>
              <a:rPr lang="en-US" dirty="0">
                <a:solidFill>
                  <a:srgbClr val="000000"/>
                </a:solidFill>
                <a:latin typeface="Times New Roman" panose="02020603050405020304" pitchFamily="18" charset="0"/>
                <a:ea typeface="Calibri" panose="020F0502020204030204" pitchFamily="34" charset="0"/>
              </a:rPr>
              <a:t>Manual fire alarm </a:t>
            </a:r>
            <a:endParaRPr lang="en-US" dirty="0"/>
          </a:p>
        </p:txBody>
      </p:sp>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205" y="1354217"/>
            <a:ext cx="1573480" cy="1541311"/>
          </a:xfrm>
          <a:prstGeom prst="rect">
            <a:avLst/>
          </a:prstGeom>
          <a:noFill/>
        </p:spPr>
      </p:pic>
      <p:pic>
        <p:nvPicPr>
          <p:cNvPr id="7" name="Picture 6" descr="Smoke Detectors: A Guide From A Chimney Sweep - Charleston SC - Ashbusters  Chimney Service"/>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72711" y="1405787"/>
            <a:ext cx="1453443" cy="1502697"/>
          </a:xfrm>
          <a:prstGeom prst="rect">
            <a:avLst/>
          </a:prstGeom>
          <a:noFill/>
          <a:ln>
            <a:noFill/>
          </a:ln>
        </p:spPr>
      </p:pic>
      <p:pic>
        <p:nvPicPr>
          <p:cNvPr id="8" name="Picture 7" descr="Electric Optical Heat Detectors, For Office Buildings, Rs 1350 /piece | ID:  1209459497"/>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65423" y="1354217"/>
            <a:ext cx="1459518" cy="1541311"/>
          </a:xfrm>
          <a:prstGeom prst="rect">
            <a:avLst/>
          </a:prstGeom>
          <a:noFill/>
          <a:ln>
            <a:noFill/>
          </a:ln>
        </p:spPr>
      </p:pic>
      <p:sp>
        <p:nvSpPr>
          <p:cNvPr id="9" name="Rectangle 8"/>
          <p:cNvSpPr/>
          <p:nvPr/>
        </p:nvSpPr>
        <p:spPr>
          <a:xfrm>
            <a:off x="2498618" y="949115"/>
            <a:ext cx="2569999" cy="369332"/>
          </a:xfrm>
          <a:prstGeom prst="rect">
            <a:avLst/>
          </a:prstGeom>
        </p:spPr>
        <p:txBody>
          <a:bodyPr wrap="none">
            <a:spAutoFit/>
          </a:bodyPr>
          <a:lstStyle/>
          <a:p>
            <a:pPr marL="285750" indent="-285750">
              <a:buFont typeface="Courier New" panose="02070309020205020404" pitchFamily="49" charset="0"/>
              <a:buChar char="o"/>
            </a:pPr>
            <a:r>
              <a:rPr lang="en-US" dirty="0">
                <a:solidFill>
                  <a:srgbClr val="000000"/>
                </a:solidFill>
                <a:latin typeface="Times New Roman" panose="02020603050405020304" pitchFamily="18" charset="0"/>
                <a:ea typeface="Calibri" panose="020F0502020204030204" pitchFamily="34" charset="0"/>
              </a:rPr>
              <a:t>Automatic Fire Alarm </a:t>
            </a:r>
            <a:endParaRPr lang="en-US" dirty="0"/>
          </a:p>
        </p:txBody>
      </p:sp>
      <p:sp>
        <p:nvSpPr>
          <p:cNvPr id="10" name="Rectangle 9"/>
          <p:cNvSpPr/>
          <p:nvPr/>
        </p:nvSpPr>
        <p:spPr>
          <a:xfrm>
            <a:off x="6831988" y="459213"/>
            <a:ext cx="3679212" cy="400110"/>
          </a:xfrm>
          <a:prstGeom prst="rect">
            <a:avLst/>
          </a:prstGeom>
        </p:spPr>
        <p:txBody>
          <a:bodyPr wrap="none">
            <a:spAutoFit/>
          </a:bodyPr>
          <a:lstStyle/>
          <a:p>
            <a:r>
              <a:rPr lang="en-US" sz="2000" b="1" dirty="0">
                <a:solidFill>
                  <a:srgbClr val="000000"/>
                </a:solidFill>
                <a:latin typeface="Times New Roman" panose="02020603050405020304" pitchFamily="18" charset="0"/>
                <a:ea typeface="Times New Roman" panose="02020603050405020304" pitchFamily="18" charset="0"/>
              </a:rPr>
              <a:t>-Emergency Lighting and signs:</a:t>
            </a:r>
            <a:endParaRPr lang="en-US" sz="2000" b="1" dirty="0"/>
          </a:p>
        </p:txBody>
      </p:sp>
      <p:pic>
        <p:nvPicPr>
          <p:cNvPr id="11" name="Picture 10" descr="Emergency Lights - Servicing and Testing - Fire Extinguisher Service"/>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441552" y="1292662"/>
            <a:ext cx="2361059" cy="1602866"/>
          </a:xfrm>
          <a:prstGeom prst="rect">
            <a:avLst/>
          </a:prstGeom>
          <a:noFill/>
          <a:ln>
            <a:noFill/>
          </a:ln>
        </p:spPr>
      </p:pic>
      <p:pic>
        <p:nvPicPr>
          <p:cNvPr id="12" name="Picture 11" descr="FX04910S RS PRO | Vinyl FIRE EXIT, Fire Exit, English, Exit Sign | 370-1318  | RS Components"/>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85020" y="1628203"/>
            <a:ext cx="1850726" cy="931783"/>
          </a:xfrm>
          <a:prstGeom prst="rect">
            <a:avLst/>
          </a:prstGeom>
          <a:noFill/>
          <a:ln>
            <a:noFill/>
          </a:ln>
        </p:spPr>
      </p:pic>
      <p:sp>
        <p:nvSpPr>
          <p:cNvPr id="13" name="Rectangle 12"/>
          <p:cNvSpPr/>
          <p:nvPr/>
        </p:nvSpPr>
        <p:spPr>
          <a:xfrm>
            <a:off x="327197" y="3051882"/>
            <a:ext cx="3043205" cy="405367"/>
          </a:xfrm>
          <a:prstGeom prst="rect">
            <a:avLst/>
          </a:prstGeom>
        </p:spPr>
        <p:txBody>
          <a:bodyPr wrap="none">
            <a:spAutoFit/>
          </a:bodyPr>
          <a:lstStyle/>
          <a:p>
            <a:pPr lvl="0">
              <a:lnSpc>
                <a:spcPct val="107000"/>
              </a:lnSpc>
              <a:spcAft>
                <a:spcPts val="800"/>
              </a:spcAft>
            </a:pPr>
            <a:r>
              <a:rPr lang="en-US" sz="2000" b="1"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Fair Suppression System :</a:t>
            </a:r>
            <a:endParaRPr lang="en-US" sz="2000" b="1" dirty="0">
              <a:latin typeface="Calibri" panose="020F0502020204030204" pitchFamily="34" charset="0"/>
              <a:ea typeface="Calibri" panose="020F0502020204030204" pitchFamily="34" charset="0"/>
              <a:cs typeface="Arial" panose="020B0604020202020204" pitchFamily="34" charset="0"/>
            </a:endParaRPr>
          </a:p>
        </p:txBody>
      </p:sp>
      <p:sp>
        <p:nvSpPr>
          <p:cNvPr id="14" name="Rectangle 13"/>
          <p:cNvSpPr/>
          <p:nvPr/>
        </p:nvSpPr>
        <p:spPr>
          <a:xfrm>
            <a:off x="383687" y="3428937"/>
            <a:ext cx="2986715"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1-Manual suppression system </a:t>
            </a:r>
            <a:endParaRPr lang="en-US" dirty="0"/>
          </a:p>
        </p:txBody>
      </p:sp>
      <p:sp>
        <p:nvSpPr>
          <p:cNvPr id="15" name="Rectangle 14"/>
          <p:cNvSpPr/>
          <p:nvPr/>
        </p:nvSpPr>
        <p:spPr>
          <a:xfrm>
            <a:off x="554823" y="3715165"/>
            <a:ext cx="1454244"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Extinguishers</a:t>
            </a:r>
            <a:endParaRPr lang="en-US" dirty="0"/>
          </a:p>
        </p:txBody>
      </p:sp>
      <p:graphicFrame>
        <p:nvGraphicFramePr>
          <p:cNvPr id="16" name="Table 15"/>
          <p:cNvGraphicFramePr>
            <a:graphicFrameLocks noGrp="1"/>
          </p:cNvGraphicFramePr>
          <p:nvPr>
            <p:extLst>
              <p:ext uri="{D42A27DB-BD31-4B8C-83A1-F6EECF244321}">
                <p14:modId xmlns:p14="http://schemas.microsoft.com/office/powerpoint/2010/main" val="998704555"/>
              </p:ext>
            </p:extLst>
          </p:nvPr>
        </p:nvGraphicFramePr>
        <p:xfrm>
          <a:off x="485708" y="4056185"/>
          <a:ext cx="6247601" cy="2616476"/>
        </p:xfrm>
        <a:graphic>
          <a:graphicData uri="http://schemas.openxmlformats.org/drawingml/2006/table">
            <a:tbl>
              <a:tblPr firstRow="1" firstCol="1" bandRow="1">
                <a:tableStyleId>{5C22544A-7EE6-4342-B048-85BDC9FD1C3A}</a:tableStyleId>
              </a:tblPr>
              <a:tblGrid>
                <a:gridCol w="2768340">
                  <a:extLst>
                    <a:ext uri="{9D8B030D-6E8A-4147-A177-3AD203B41FA5}">
                      <a16:colId xmlns:a16="http://schemas.microsoft.com/office/drawing/2014/main" val="20000"/>
                    </a:ext>
                  </a:extLst>
                </a:gridCol>
                <a:gridCol w="3479261">
                  <a:extLst>
                    <a:ext uri="{9D8B030D-6E8A-4147-A177-3AD203B41FA5}">
                      <a16:colId xmlns:a16="http://schemas.microsoft.com/office/drawing/2014/main" val="20001"/>
                    </a:ext>
                  </a:extLst>
                </a:gridCol>
              </a:tblGrid>
              <a:tr h="490780">
                <a:tc>
                  <a:txBody>
                    <a:bodyPr/>
                    <a:lstStyle/>
                    <a:p>
                      <a:pPr marL="0" marR="0" algn="ctr">
                        <a:lnSpc>
                          <a:spcPct val="150000"/>
                        </a:lnSpc>
                        <a:spcBef>
                          <a:spcPts val="0"/>
                        </a:spcBef>
                        <a:spcAft>
                          <a:spcPts val="0"/>
                        </a:spcAft>
                      </a:pPr>
                      <a:r>
                        <a:rPr lang="en-US" sz="1400" dirty="0">
                          <a:ln>
                            <a:noFill/>
                          </a:ln>
                          <a:effectLst>
                            <a:outerShdw blurRad="38100" dist="19050" dir="2700000" algn="tl">
                              <a:schemeClr val="dk1">
                                <a:alpha val="40000"/>
                              </a:schemeClr>
                            </a:outerShdw>
                          </a:effectLst>
                          <a:latin typeface="Times New Roman" panose="02020603050405020304" pitchFamily="18" charset="0"/>
                          <a:cs typeface="Times New Roman" panose="02020603050405020304" pitchFamily="18" charset="0"/>
                        </a:rPr>
                        <a:t>Space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a:ln>
                            <a:noFill/>
                          </a:ln>
                          <a:effectLst>
                            <a:outerShdw blurRad="38100" dist="19050" dir="2700000" algn="tl">
                              <a:schemeClr val="dk1">
                                <a:alpha val="40000"/>
                              </a:schemeClr>
                            </a:outerShdw>
                          </a:effectLst>
                          <a:latin typeface="Times New Roman" panose="02020603050405020304" pitchFamily="18" charset="0"/>
                          <a:cs typeface="Times New Roman" panose="02020603050405020304" pitchFamily="18" charset="0"/>
                        </a:rPr>
                        <a:t>Extinguishers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541518">
                <a:tc>
                  <a:txBody>
                    <a:bodyPr/>
                    <a:lstStyle/>
                    <a:p>
                      <a:pPr marL="0" marR="0" algn="ctr">
                        <a:lnSpc>
                          <a:spcPct val="150000"/>
                        </a:lnSpc>
                        <a:spcBef>
                          <a:spcPts val="0"/>
                        </a:spcBef>
                        <a:spcAft>
                          <a:spcPts val="0"/>
                        </a:spcAft>
                      </a:pPr>
                      <a:r>
                        <a:rPr lang="en-US" sz="1400" b="0" dirty="0">
                          <a:solidFill>
                            <a:schemeClr val="tx1"/>
                          </a:solidFill>
                          <a:effectLst/>
                          <a:latin typeface="Times New Roman" panose="02020603050405020304" pitchFamily="18" charset="0"/>
                          <a:cs typeface="Times New Roman" panose="02020603050405020304" pitchFamily="18" charset="0"/>
                        </a:rPr>
                        <a:t>Canteen , Corridors , service room</a:t>
                      </a:r>
                      <a:endParaRPr lang="en-US"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Water extinguishers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253531">
                <a:tc>
                  <a:txBody>
                    <a:bodyPr/>
                    <a:lstStyle/>
                    <a:p>
                      <a:pPr marL="0" marR="0" algn="ctr">
                        <a:lnSpc>
                          <a:spcPct val="150000"/>
                        </a:lnSpc>
                        <a:spcBef>
                          <a:spcPts val="0"/>
                        </a:spcBef>
                        <a:spcAft>
                          <a:spcPts val="0"/>
                        </a:spcAft>
                      </a:pPr>
                      <a:r>
                        <a:rPr lang="en-US" sz="1400" b="0">
                          <a:solidFill>
                            <a:schemeClr val="tx1"/>
                          </a:solidFill>
                          <a:effectLst/>
                          <a:latin typeface="Times New Roman" panose="02020603050405020304" pitchFamily="18" charset="0"/>
                          <a:cs typeface="Times New Roman" panose="02020603050405020304" pitchFamily="18" charset="0"/>
                        </a:rPr>
                        <a:t>All offices and meeting room</a:t>
                      </a:r>
                      <a:endParaRPr lang="en-US" sz="1400" b="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Dry powder extinguisher</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472924">
                <a:tc>
                  <a:txBody>
                    <a:bodyPr/>
                    <a:lstStyle/>
                    <a:p>
                      <a:pPr marL="0" marR="0" algn="ctr">
                        <a:lnSpc>
                          <a:spcPct val="150000"/>
                        </a:lnSpc>
                        <a:spcBef>
                          <a:spcPts val="0"/>
                        </a:spcBef>
                        <a:spcAft>
                          <a:spcPts val="0"/>
                        </a:spcAft>
                      </a:pPr>
                      <a:r>
                        <a:rPr lang="en-US" sz="1400" b="0">
                          <a:solidFill>
                            <a:schemeClr val="tx1"/>
                          </a:solidFill>
                          <a:effectLst/>
                          <a:latin typeface="Times New Roman" panose="02020603050405020304" pitchFamily="18" charset="0"/>
                          <a:cs typeface="Times New Roman" panose="02020603050405020304" pitchFamily="18" charset="0"/>
                        </a:rPr>
                        <a:t>Kitchen</a:t>
                      </a:r>
                      <a:endParaRPr lang="en-US" sz="1400" b="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Chemical  extinguisher</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829504">
                <a:tc>
                  <a:txBody>
                    <a:bodyPr/>
                    <a:lstStyle/>
                    <a:p>
                      <a:pPr marL="0" marR="0" algn="ctr">
                        <a:lnSpc>
                          <a:spcPct val="150000"/>
                        </a:lnSpc>
                        <a:spcBef>
                          <a:spcPts val="0"/>
                        </a:spcBef>
                        <a:spcAft>
                          <a:spcPts val="0"/>
                        </a:spcAft>
                      </a:pPr>
                      <a:r>
                        <a:rPr lang="en-US" sz="1400" b="0" dirty="0">
                          <a:solidFill>
                            <a:schemeClr val="tx1"/>
                          </a:solidFill>
                          <a:effectLst/>
                          <a:latin typeface="Times New Roman" panose="02020603050405020304" pitchFamily="18" charset="0"/>
                          <a:cs typeface="Times New Roman" panose="02020603050405020304" pitchFamily="18" charset="0"/>
                        </a:rPr>
                        <a:t>Multi-purpose hall , Fees collecting hall , and public service hall</a:t>
                      </a:r>
                      <a:endParaRPr lang="en-US"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Both water extinguishers and dry powder extinguishers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bl>
          </a:graphicData>
        </a:graphic>
      </p:graphicFrame>
      <p:sp>
        <p:nvSpPr>
          <p:cNvPr id="17" name="Rectangle 16"/>
          <p:cNvSpPr/>
          <p:nvPr/>
        </p:nvSpPr>
        <p:spPr>
          <a:xfrm>
            <a:off x="6951265" y="3340490"/>
            <a:ext cx="3198311"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rPr>
              <a:t>2-Automatic suppression system</a:t>
            </a:r>
            <a:endParaRPr kumimoji="0" lang="en-US" sz="1800" b="0" i="0" u="none" strike="noStrike" kern="0" cap="none" spc="0" normalizeH="0" baseline="0" noProof="0" dirty="0">
              <a:ln>
                <a:noFill/>
              </a:ln>
              <a:solidFill>
                <a:prstClr val="black"/>
              </a:solidFill>
              <a:effectLst/>
              <a:uLnTx/>
              <a:uFillTx/>
            </a:endParaRPr>
          </a:p>
        </p:txBody>
      </p:sp>
      <p:sp>
        <p:nvSpPr>
          <p:cNvPr id="18" name="Rectangle 17"/>
          <p:cNvSpPr/>
          <p:nvPr/>
        </p:nvSpPr>
        <p:spPr>
          <a:xfrm>
            <a:off x="6983546" y="3709822"/>
            <a:ext cx="1595309" cy="504625"/>
          </a:xfrm>
          <a:prstGeom prst="rect">
            <a:avLst/>
          </a:prstGeom>
        </p:spPr>
        <p:txBody>
          <a:bodyPr wrap="none">
            <a:spAutoFit/>
          </a:bodyPr>
          <a:lstStyle/>
          <a:p>
            <a:pPr marL="285750" lvl="0" indent="-285750">
              <a:lnSpc>
                <a:spcPct val="150000"/>
              </a:lnSpc>
              <a:spcAft>
                <a:spcPts val="800"/>
              </a:spcAft>
              <a:buFont typeface="Courier New" panose="02070309020205020404" pitchFamily="49" charset="0"/>
              <a:buChar char="o"/>
            </a:pPr>
            <a:r>
              <a:rPr lang="en-US" sz="2000" dirty="0">
                <a:latin typeface="Times New Roman" panose="02020603050405020304" pitchFamily="18" charset="0"/>
                <a:ea typeface="Times New Roman" panose="02020603050405020304" pitchFamily="18" charset="0"/>
                <a:cs typeface="Arial" panose="020B0604020202020204" pitchFamily="34" charset="0"/>
              </a:rPr>
              <a:t>Sprinklers:</a:t>
            </a:r>
            <a:endParaRPr lang="en-US" sz="2000" dirty="0">
              <a:latin typeface="Calibri" panose="020F0502020204030204" pitchFamily="34" charset="0"/>
              <a:ea typeface="Calibri" panose="020F0502020204030204" pitchFamily="34" charset="0"/>
              <a:cs typeface="Arial" panose="020B0604020202020204" pitchFamily="34" charset="0"/>
            </a:endParaRPr>
          </a:p>
        </p:txBody>
      </p:sp>
      <p:sp>
        <p:nvSpPr>
          <p:cNvPr id="19" name="Rectangle 18"/>
          <p:cNvSpPr/>
          <p:nvPr/>
        </p:nvSpPr>
        <p:spPr>
          <a:xfrm>
            <a:off x="7339178" y="4455665"/>
            <a:ext cx="1542410" cy="400110"/>
          </a:xfrm>
          <a:prstGeom prst="rect">
            <a:avLst/>
          </a:prstGeom>
        </p:spPr>
        <p:txBody>
          <a:bodyPr wrap="none">
            <a:spAutoFit/>
          </a:bodyPr>
          <a:lstStyle/>
          <a:p>
            <a:r>
              <a:rPr lang="en-US" sz="2000" dirty="0">
                <a:solidFill>
                  <a:srgbClr val="000000"/>
                </a:solidFill>
                <a:latin typeface="Times New Roman" panose="02020603050405020304" pitchFamily="18" charset="0"/>
                <a:ea typeface="Times New Roman" panose="02020603050405020304" pitchFamily="18" charset="0"/>
              </a:rPr>
              <a:t>-Hose station</a:t>
            </a:r>
            <a:endParaRPr lang="en-US" sz="2000" dirty="0"/>
          </a:p>
        </p:txBody>
      </p:sp>
      <p:sp>
        <p:nvSpPr>
          <p:cNvPr id="20" name="Rectangle 19"/>
          <p:cNvSpPr/>
          <p:nvPr/>
        </p:nvSpPr>
        <p:spPr>
          <a:xfrm>
            <a:off x="7339178" y="5026837"/>
            <a:ext cx="1797287" cy="400110"/>
          </a:xfrm>
          <a:prstGeom prst="rect">
            <a:avLst/>
          </a:prstGeom>
        </p:spPr>
        <p:txBody>
          <a:bodyPr wrap="none">
            <a:spAutoFit/>
          </a:bodyPr>
          <a:lstStyle/>
          <a:p>
            <a:r>
              <a:rPr lang="en-US" sz="2000" dirty="0">
                <a:solidFill>
                  <a:srgbClr val="000000"/>
                </a:solidFill>
                <a:latin typeface="Times New Roman" panose="02020603050405020304" pitchFamily="18" charset="0"/>
                <a:ea typeface="Calibri" panose="020F0502020204030204" pitchFamily="34" charset="0"/>
              </a:rPr>
              <a:t>-Dry Stand pi</a:t>
            </a:r>
            <a:r>
              <a:rPr lang="en-US" dirty="0">
                <a:solidFill>
                  <a:srgbClr val="000000"/>
                </a:solidFill>
                <a:latin typeface="Times New Roman" panose="02020603050405020304" pitchFamily="18" charset="0"/>
                <a:ea typeface="Calibri" panose="020F0502020204030204" pitchFamily="34" charset="0"/>
              </a:rPr>
              <a:t>pe</a:t>
            </a:r>
            <a:endParaRPr lang="en-US" dirty="0"/>
          </a:p>
        </p:txBody>
      </p:sp>
      <p:sp>
        <p:nvSpPr>
          <p:cNvPr id="21" name="Rounded Rectangle 20"/>
          <p:cNvSpPr/>
          <p:nvPr/>
        </p:nvSpPr>
        <p:spPr>
          <a:xfrm>
            <a:off x="11274282" y="6483737"/>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80</a:t>
            </a:r>
          </a:p>
        </p:txBody>
      </p:sp>
      <p:cxnSp>
        <p:nvCxnSpPr>
          <p:cNvPr id="23" name="Straight Connector 22"/>
          <p:cNvCxnSpPr/>
          <p:nvPr/>
        </p:nvCxnSpPr>
        <p:spPr>
          <a:xfrm>
            <a:off x="0" y="3051882"/>
            <a:ext cx="12192000" cy="4739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327899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sp>
        <p:nvSpPr>
          <p:cNvPr id="3" name="Rectangle 2"/>
          <p:cNvSpPr/>
          <p:nvPr/>
        </p:nvSpPr>
        <p:spPr>
          <a:xfrm>
            <a:off x="137128" y="99352"/>
            <a:ext cx="4510466" cy="461665"/>
          </a:xfrm>
          <a:prstGeom prst="rect">
            <a:avLst/>
          </a:prstGeom>
        </p:spPr>
        <p:txBody>
          <a:bodyPr wrap="none">
            <a:spAutoFit/>
          </a:bodyPr>
          <a:lstStyle/>
          <a:p>
            <a:r>
              <a:rPr lang="en-US" sz="2400" b="1" dirty="0">
                <a:solidFill>
                  <a:schemeClr val="accent1">
                    <a:lumMod val="50000"/>
                  </a:schemeClr>
                </a:solidFill>
                <a:latin typeface="Times New Roman" panose="02020603050405020304" pitchFamily="18" charset="0"/>
                <a:ea typeface="Times New Roman" panose="02020603050405020304" pitchFamily="18" charset="0"/>
              </a:rPr>
              <a:t>Fair system on the ground floor :</a:t>
            </a:r>
            <a:endParaRPr lang="en-US" sz="2400" b="1" dirty="0">
              <a:solidFill>
                <a:schemeClr val="accent1">
                  <a:lumMod val="50000"/>
                </a:schemeClr>
              </a:solidFill>
            </a:endParaRPr>
          </a:p>
        </p:txBody>
      </p:sp>
      <p:pic>
        <p:nvPicPr>
          <p:cNvPr id="4" name="Picture 3"/>
          <p:cNvPicPr/>
          <p:nvPr/>
        </p:nvPicPr>
        <p:blipFill>
          <a:blip r:embed="rId3"/>
          <a:stretch>
            <a:fillRect/>
          </a:stretch>
        </p:blipFill>
        <p:spPr>
          <a:xfrm>
            <a:off x="402803" y="701437"/>
            <a:ext cx="5693197" cy="5632163"/>
          </a:xfrm>
          <a:prstGeom prst="rect">
            <a:avLst/>
          </a:prstGeom>
          <a:ln>
            <a:solidFill>
              <a:schemeClr val="accent1"/>
            </a:solidFill>
          </a:ln>
        </p:spPr>
      </p:pic>
      <p:pic>
        <p:nvPicPr>
          <p:cNvPr id="5" name="Picture 4"/>
          <p:cNvPicPr>
            <a:picLocks noChangeAspect="1"/>
          </p:cNvPicPr>
          <p:nvPr/>
        </p:nvPicPr>
        <p:blipFill>
          <a:blip r:embed="rId4"/>
          <a:stretch>
            <a:fillRect/>
          </a:stretch>
        </p:blipFill>
        <p:spPr>
          <a:xfrm>
            <a:off x="7442473" y="699900"/>
            <a:ext cx="3054539" cy="5633700"/>
          </a:xfrm>
          <a:prstGeom prst="rect">
            <a:avLst/>
          </a:prstGeom>
          <a:ln>
            <a:solidFill>
              <a:schemeClr val="accent1"/>
            </a:solidFill>
          </a:ln>
        </p:spPr>
      </p:pic>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r="20932" b="5195"/>
          <a:stretch/>
        </p:blipFill>
        <p:spPr>
          <a:xfrm rot="16200000">
            <a:off x="8099527" y="2765526"/>
            <a:ext cx="7035020" cy="1149927"/>
          </a:xfrm>
          <a:prstGeom prst="rect">
            <a:avLst/>
          </a:prstGeom>
        </p:spPr>
      </p:pic>
      <p:sp>
        <p:nvSpPr>
          <p:cNvPr id="8" name="Rounded Rectangle 7"/>
          <p:cNvSpPr/>
          <p:nvPr/>
        </p:nvSpPr>
        <p:spPr>
          <a:xfrm>
            <a:off x="11274282" y="6483737"/>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81</a:t>
            </a:r>
          </a:p>
        </p:txBody>
      </p:sp>
    </p:spTree>
    <p:extLst>
      <p:ext uri="{BB962C8B-B14F-4D97-AF65-F5344CB8AC3E}">
        <p14:creationId xmlns:p14="http://schemas.microsoft.com/office/powerpoint/2010/main" val="75522798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sp>
        <p:nvSpPr>
          <p:cNvPr id="3" name="Rectangle 2"/>
          <p:cNvSpPr/>
          <p:nvPr/>
        </p:nvSpPr>
        <p:spPr>
          <a:xfrm>
            <a:off x="696615" y="254078"/>
            <a:ext cx="4051943" cy="461665"/>
          </a:xfrm>
          <a:prstGeom prst="rect">
            <a:avLst/>
          </a:prstGeom>
        </p:spPr>
        <p:txBody>
          <a:bodyPr wrap="none">
            <a:spAutoFit/>
          </a:bodyPr>
          <a:lstStyle/>
          <a:p>
            <a:r>
              <a:rPr lang="en-US" sz="2400" b="1" dirty="0">
                <a:solidFill>
                  <a:schemeClr val="accent1">
                    <a:lumMod val="50000"/>
                  </a:schemeClr>
                </a:solidFill>
                <a:latin typeface="Times New Roman" panose="02020603050405020304" pitchFamily="18" charset="0"/>
                <a:ea typeface="Calibri" panose="020F0502020204030204" pitchFamily="34" charset="0"/>
                <a:cs typeface="Times New Roman" panose="02020603050405020304" pitchFamily="18" charset="0"/>
              </a:rPr>
              <a:t>Evacuation from the building</a:t>
            </a:r>
            <a:endParaRPr lang="en-US" sz="2400" b="1" dirty="0">
              <a:solidFill>
                <a:schemeClr val="accent1">
                  <a:lumMod val="50000"/>
                </a:schemeClr>
              </a:solidFill>
              <a:latin typeface="Times New Roman" panose="02020603050405020304" pitchFamily="18" charset="0"/>
              <a:cs typeface="Times New Roman" panose="02020603050405020304" pitchFamily="18" charset="0"/>
            </a:endParaRPr>
          </a:p>
        </p:txBody>
      </p:sp>
      <p:pic>
        <p:nvPicPr>
          <p:cNvPr id="4" name="Picture 3"/>
          <p:cNvPicPr/>
          <p:nvPr/>
        </p:nvPicPr>
        <p:blipFill>
          <a:blip r:embed="rId3"/>
          <a:stretch>
            <a:fillRect/>
          </a:stretch>
        </p:blipFill>
        <p:spPr>
          <a:xfrm>
            <a:off x="3034146" y="775855"/>
            <a:ext cx="6068290" cy="5791201"/>
          </a:xfrm>
          <a:prstGeom prst="rect">
            <a:avLst/>
          </a:prstGeom>
          <a:ln>
            <a:solidFill>
              <a:schemeClr val="accent1">
                <a:lumMod val="75000"/>
              </a:schemeClr>
            </a:solidFill>
          </a:ln>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32404" t="18847" r="20932" b="4624"/>
          <a:stretch/>
        </p:blipFill>
        <p:spPr>
          <a:xfrm rot="16200000">
            <a:off x="8210362" y="2876360"/>
            <a:ext cx="7035020" cy="928257"/>
          </a:xfrm>
          <a:prstGeom prst="doubleWave">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32404" t="18847" r="20932" b="4624"/>
          <a:stretch/>
        </p:blipFill>
        <p:spPr>
          <a:xfrm rot="16200000">
            <a:off x="-3285024" y="2876359"/>
            <a:ext cx="7035020" cy="928257"/>
          </a:xfrm>
          <a:prstGeom prst="doubleWave">
            <a:avLst/>
          </a:prstGeom>
        </p:spPr>
      </p:pic>
      <p:sp>
        <p:nvSpPr>
          <p:cNvPr id="8" name="Rounded Rectangle 7"/>
          <p:cNvSpPr/>
          <p:nvPr/>
        </p:nvSpPr>
        <p:spPr>
          <a:xfrm>
            <a:off x="10735414" y="6419958"/>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82</a:t>
            </a:r>
          </a:p>
        </p:txBody>
      </p:sp>
    </p:spTree>
    <p:extLst>
      <p:ext uri="{BB962C8B-B14F-4D97-AF65-F5344CB8AC3E}">
        <p14:creationId xmlns:p14="http://schemas.microsoft.com/office/powerpoint/2010/main" val="2742542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sp>
        <p:nvSpPr>
          <p:cNvPr id="3" name="Rectangle 2"/>
          <p:cNvSpPr/>
          <p:nvPr/>
        </p:nvSpPr>
        <p:spPr>
          <a:xfrm>
            <a:off x="2008909" y="332509"/>
            <a:ext cx="8174181" cy="461665"/>
          </a:xfrm>
          <a:prstGeom prst="rect">
            <a:avLst/>
          </a:prstGeom>
          <a:ln>
            <a:solidFill>
              <a:schemeClr val="accent1">
                <a:lumMod val="75000"/>
              </a:schemeClr>
            </a:solidFill>
          </a:ln>
        </p:spPr>
        <p:txBody>
          <a:bodyPr wrap="square">
            <a:spAutoFit/>
          </a:bodyPr>
          <a:lstStyle/>
          <a:p>
            <a:pPr algn="ctr"/>
            <a:r>
              <a:rPr lang="en-US" sz="2400" dirty="0">
                <a:solidFill>
                  <a:schemeClr val="accent1">
                    <a:lumMod val="50000"/>
                  </a:schemeClr>
                </a:solidFill>
                <a:latin typeface="Times New Roman" pitchFamily="18" charset="0"/>
                <a:cs typeface="Times New Roman" pitchFamily="18" charset="0"/>
              </a:rPr>
              <a:t>Heating, ventilation, and air conditions system design (HVAC)</a:t>
            </a:r>
            <a:endParaRPr lang="en-US" sz="2400" dirty="0">
              <a:solidFill>
                <a:schemeClr val="accent1">
                  <a:lumMod val="50000"/>
                </a:schemeClr>
              </a:solidFill>
            </a:endParaRPr>
          </a:p>
        </p:txBody>
      </p:sp>
      <p:sp>
        <p:nvSpPr>
          <p:cNvPr id="4" name="Rectangle 3"/>
          <p:cNvSpPr/>
          <p:nvPr/>
        </p:nvSpPr>
        <p:spPr>
          <a:xfrm>
            <a:off x="76199" y="903593"/>
            <a:ext cx="12039600" cy="400110"/>
          </a:xfrm>
          <a:prstGeom prst="rect">
            <a:avLst/>
          </a:prstGeom>
        </p:spPr>
        <p:txBody>
          <a:bodyPr wrap="square">
            <a:spAutoFit/>
          </a:bodyPr>
          <a:lstStyle/>
          <a:p>
            <a:r>
              <a:rPr lang="en-US" sz="2000" dirty="0">
                <a:latin typeface="Times New Roman" panose="02020603050405020304" pitchFamily="18" charset="0"/>
                <a:cs typeface="Times New Roman" pitchFamily="18" charset="0"/>
              </a:rPr>
              <a:t>The system used for HVAC design is VRF system Variable refrigerant flow with cooling load capacity = 233.94 kW</a:t>
            </a:r>
          </a:p>
        </p:txBody>
      </p:sp>
      <p:sp>
        <p:nvSpPr>
          <p:cNvPr id="5" name="Rectangle 4"/>
          <p:cNvSpPr/>
          <p:nvPr/>
        </p:nvSpPr>
        <p:spPr>
          <a:xfrm>
            <a:off x="159326" y="1413122"/>
            <a:ext cx="2119683" cy="400110"/>
          </a:xfrm>
          <a:prstGeom prst="rect">
            <a:avLst/>
          </a:prstGeom>
        </p:spPr>
        <p:txBody>
          <a:bodyPr wrap="none">
            <a:spAutoFit/>
          </a:bodyPr>
          <a:lstStyle/>
          <a:p>
            <a:pPr marL="342900" indent="-342900">
              <a:buFont typeface="Courier New" panose="02070309020205020404" pitchFamily="49" charset="0"/>
              <a:buChar char="o"/>
            </a:pPr>
            <a:r>
              <a:rPr lang="en-US" sz="2000" b="1" dirty="0">
                <a:latin typeface="Times New Roman" panose="02020603050405020304" pitchFamily="18" charset="0"/>
                <a:cs typeface="Times New Roman" panose="02020603050405020304" pitchFamily="18" charset="0"/>
              </a:rPr>
              <a:t>Outdoor unit: </a:t>
            </a:r>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339808" y="2016482"/>
            <a:ext cx="2334120" cy="3023422"/>
          </a:xfrm>
          <a:prstGeom prst="rect">
            <a:avLst/>
          </a:prstGeom>
          <a:ln>
            <a:solidFill>
              <a:schemeClr val="accent1"/>
            </a:solidFill>
          </a:ln>
        </p:spPr>
      </p:pic>
      <p:sp>
        <p:nvSpPr>
          <p:cNvPr id="7" name="Rectangle 6"/>
          <p:cNvSpPr/>
          <p:nvPr/>
        </p:nvSpPr>
        <p:spPr>
          <a:xfrm>
            <a:off x="383707" y="5055492"/>
            <a:ext cx="2246321" cy="400110"/>
          </a:xfrm>
          <a:prstGeom prst="rect">
            <a:avLst/>
          </a:prstGeom>
        </p:spPr>
        <p:txBody>
          <a:bodyPr wrap="none">
            <a:spAutoFit/>
          </a:bodyPr>
          <a:lstStyle/>
          <a:p>
            <a:r>
              <a:rPr lang="en-US" sz="2000" dirty="0">
                <a:latin typeface="Times New Roman" panose="02020603050405020304" pitchFamily="18" charset="0"/>
                <a:cs typeface="Times New Roman" panose="02020603050405020304" pitchFamily="18" charset="0"/>
              </a:rPr>
              <a:t>Capacity= 73.6 kW </a:t>
            </a:r>
          </a:p>
        </p:txBody>
      </p:sp>
      <p:sp>
        <p:nvSpPr>
          <p:cNvPr id="8" name="Rectangle 7"/>
          <p:cNvSpPr/>
          <p:nvPr/>
        </p:nvSpPr>
        <p:spPr>
          <a:xfrm>
            <a:off x="2872947" y="2617265"/>
            <a:ext cx="1555234" cy="400110"/>
          </a:xfrm>
          <a:prstGeom prst="rect">
            <a:avLst/>
          </a:prstGeom>
        </p:spPr>
        <p:txBody>
          <a:bodyPr wrap="none">
            <a:spAutoFit/>
          </a:bodyPr>
          <a:lstStyle/>
          <a:p>
            <a:pPr marL="342900" indent="-342900">
              <a:buFont typeface="Courier New" panose="02070309020205020404" pitchFamily="49" charset="0"/>
              <a:buChar char="o"/>
            </a:pPr>
            <a:r>
              <a:rPr lang="en-US" sz="2000" b="1" dirty="0">
                <a:latin typeface="Times New Roman" panose="02020603050405020304" pitchFamily="18" charset="0"/>
                <a:cs typeface="Times New Roman" panose="02020603050405020304" pitchFamily="18" charset="0"/>
              </a:rPr>
              <a:t>Fan coil: </a:t>
            </a:r>
          </a:p>
        </p:txBody>
      </p:sp>
      <p:pic>
        <p:nvPicPr>
          <p:cNvPr id="9" name="Picture 8"/>
          <p:cNvPicPr/>
          <p:nvPr/>
        </p:nvPicPr>
        <p:blipFill>
          <a:blip r:embed="rId4"/>
          <a:stretch>
            <a:fillRect/>
          </a:stretch>
        </p:blipFill>
        <p:spPr>
          <a:xfrm>
            <a:off x="3013736" y="3212521"/>
            <a:ext cx="2133600" cy="1647825"/>
          </a:xfrm>
          <a:prstGeom prst="rect">
            <a:avLst/>
          </a:prstGeom>
          <a:ln>
            <a:solidFill>
              <a:schemeClr val="accent1"/>
            </a:solidFill>
          </a:ln>
        </p:spPr>
      </p:pic>
      <p:sp>
        <p:nvSpPr>
          <p:cNvPr id="10" name="Rectangle 9"/>
          <p:cNvSpPr/>
          <p:nvPr/>
        </p:nvSpPr>
        <p:spPr>
          <a:xfrm>
            <a:off x="2872947" y="5055492"/>
            <a:ext cx="2808782" cy="400110"/>
          </a:xfrm>
          <a:prstGeom prst="rect">
            <a:avLst/>
          </a:prstGeom>
        </p:spPr>
        <p:txBody>
          <a:bodyPr wrap="none">
            <a:spAutoFit/>
          </a:bodyPr>
          <a:lstStyle/>
          <a:p>
            <a:r>
              <a:rPr lang="en-US" sz="2000" dirty="0">
                <a:latin typeface="Times New Roman" panose="02020603050405020304" pitchFamily="18" charset="0"/>
                <a:cs typeface="Times New Roman" panose="02020603050405020304" pitchFamily="18" charset="0"/>
              </a:rPr>
              <a:t>Flow rate equal 0.28m</a:t>
            </a:r>
            <a:r>
              <a:rPr lang="en-US" sz="2000" baseline="30000" dirty="0">
                <a:latin typeface="Times New Roman" panose="02020603050405020304" pitchFamily="18" charset="0"/>
                <a:cs typeface="Times New Roman" panose="02020603050405020304" pitchFamily="18" charset="0"/>
              </a:rPr>
              <a:t>3</a:t>
            </a:r>
            <a:r>
              <a:rPr lang="en-US" sz="2000" dirty="0">
                <a:latin typeface="Times New Roman" panose="02020603050405020304" pitchFamily="18" charset="0"/>
                <a:cs typeface="Times New Roman" panose="02020603050405020304" pitchFamily="18" charset="0"/>
              </a:rPr>
              <a:t>/s </a:t>
            </a:r>
          </a:p>
        </p:txBody>
      </p:sp>
      <p:sp>
        <p:nvSpPr>
          <p:cNvPr id="11" name="Rectangle 10"/>
          <p:cNvSpPr/>
          <p:nvPr/>
        </p:nvSpPr>
        <p:spPr>
          <a:xfrm>
            <a:off x="5797122" y="2579432"/>
            <a:ext cx="1996059" cy="400110"/>
          </a:xfrm>
          <a:prstGeom prst="rect">
            <a:avLst/>
          </a:prstGeom>
        </p:spPr>
        <p:txBody>
          <a:bodyPr wrap="none">
            <a:spAutoFit/>
          </a:bodyPr>
          <a:lstStyle/>
          <a:p>
            <a:pPr marL="342900" indent="-342900">
              <a:buFont typeface="Courier New" panose="02070309020205020404" pitchFamily="49" charset="0"/>
              <a:buChar char="o"/>
            </a:pPr>
            <a:r>
              <a:rPr lang="en-US" sz="2000" b="1" dirty="0">
                <a:latin typeface="Times New Roman" panose="02020603050405020304" pitchFamily="18" charset="0"/>
                <a:cs typeface="Times New Roman" panose="02020603050405020304" pitchFamily="18" charset="0"/>
              </a:rPr>
              <a:t>Cassatt unit: </a:t>
            </a:r>
          </a:p>
        </p:txBody>
      </p:sp>
      <p:pic>
        <p:nvPicPr>
          <p:cNvPr id="12" name="Picture 11"/>
          <p:cNvPicPr/>
          <p:nvPr/>
        </p:nvPicPr>
        <p:blipFill>
          <a:blip r:embed="rId5"/>
          <a:stretch>
            <a:fillRect/>
          </a:stretch>
        </p:blipFill>
        <p:spPr>
          <a:xfrm>
            <a:off x="5935668" y="3145006"/>
            <a:ext cx="2544445" cy="1706245"/>
          </a:xfrm>
          <a:prstGeom prst="rect">
            <a:avLst/>
          </a:prstGeom>
          <a:ln>
            <a:solidFill>
              <a:schemeClr val="accent1"/>
            </a:solidFill>
          </a:ln>
        </p:spPr>
      </p:pic>
      <p:sp>
        <p:nvSpPr>
          <p:cNvPr id="13" name="Rectangle 12"/>
          <p:cNvSpPr/>
          <p:nvPr/>
        </p:nvSpPr>
        <p:spPr>
          <a:xfrm>
            <a:off x="5999916" y="5014981"/>
            <a:ext cx="2467086" cy="369332"/>
          </a:xfrm>
          <a:prstGeom prst="rect">
            <a:avLst/>
          </a:prstGeom>
        </p:spPr>
        <p:txBody>
          <a:bodyPr wrap="none">
            <a:spAutoFit/>
          </a:bodyPr>
          <a:lstStyle/>
          <a:p>
            <a:r>
              <a:rPr lang="en-US" dirty="0"/>
              <a:t>Flow rate equal 0.1m</a:t>
            </a:r>
            <a:r>
              <a:rPr lang="en-US" baseline="30000" dirty="0"/>
              <a:t>3</a:t>
            </a:r>
            <a:r>
              <a:rPr lang="en-US" dirty="0"/>
              <a:t>/s </a:t>
            </a:r>
          </a:p>
        </p:txBody>
      </p:sp>
      <p:sp>
        <p:nvSpPr>
          <p:cNvPr id="14" name="Rectangle 13"/>
          <p:cNvSpPr/>
          <p:nvPr/>
        </p:nvSpPr>
        <p:spPr>
          <a:xfrm>
            <a:off x="9313558" y="2568064"/>
            <a:ext cx="1358064" cy="369332"/>
          </a:xfrm>
          <a:prstGeom prst="rect">
            <a:avLst/>
          </a:prstGeom>
        </p:spPr>
        <p:txBody>
          <a:bodyPr wrap="none">
            <a:spAutoFit/>
          </a:bodyPr>
          <a:lstStyle/>
          <a:p>
            <a:pPr marL="285750" indent="-285750">
              <a:buFont typeface="Courier New" panose="02070309020205020404" pitchFamily="49" charset="0"/>
              <a:buChar char="o"/>
            </a:pPr>
            <a:r>
              <a:rPr lang="en-US" b="1" dirty="0">
                <a:latin typeface="Times New Roman" panose="02020603050405020304" pitchFamily="18" charset="0"/>
                <a:cs typeface="Times New Roman" panose="02020603050405020304" pitchFamily="18" charset="0"/>
              </a:rPr>
              <a:t>Diffuser:</a:t>
            </a:r>
          </a:p>
        </p:txBody>
      </p:sp>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53617" y="3017375"/>
            <a:ext cx="1677619" cy="1997606"/>
          </a:xfrm>
          <a:prstGeom prst="rect">
            <a:avLst/>
          </a:prstGeom>
          <a:ln>
            <a:solidFill>
              <a:schemeClr val="accent1"/>
            </a:solidFill>
          </a:ln>
        </p:spPr>
      </p:pic>
      <p:sp>
        <p:nvSpPr>
          <p:cNvPr id="16" name="Rectangle 15"/>
          <p:cNvSpPr/>
          <p:nvPr/>
        </p:nvSpPr>
        <p:spPr>
          <a:xfrm>
            <a:off x="9144000" y="4993937"/>
            <a:ext cx="6096000" cy="707886"/>
          </a:xfrm>
          <a:prstGeom prst="rect">
            <a:avLst/>
          </a:prstGeom>
        </p:spPr>
        <p:txBody>
          <a:bodyPr>
            <a:spAutoFit/>
          </a:bodyPr>
          <a:lstStyle/>
          <a:p>
            <a:r>
              <a:rPr lang="en-US" sz="2000" dirty="0">
                <a:latin typeface="Times New Roman" panose="02020603050405020304" pitchFamily="18" charset="0"/>
                <a:cs typeface="Times New Roman" panose="02020603050405020304" pitchFamily="18" charset="0"/>
              </a:rPr>
              <a:t>supply:                                                                                                                                             flow rate equal 0.13m</a:t>
            </a:r>
            <a:r>
              <a:rPr lang="en-US" sz="2000" baseline="30000" dirty="0">
                <a:latin typeface="Times New Roman" panose="02020603050405020304" pitchFamily="18" charset="0"/>
                <a:cs typeface="Times New Roman" panose="02020603050405020304" pitchFamily="18" charset="0"/>
              </a:rPr>
              <a:t>3</a:t>
            </a:r>
            <a:r>
              <a:rPr lang="en-US" sz="2000" dirty="0">
                <a:latin typeface="Times New Roman" panose="02020603050405020304" pitchFamily="18" charset="0"/>
                <a:cs typeface="Times New Roman" panose="02020603050405020304" pitchFamily="18" charset="0"/>
              </a:rPr>
              <a:t>/s </a:t>
            </a:r>
          </a:p>
        </p:txBody>
      </p:sp>
      <p:sp>
        <p:nvSpPr>
          <p:cNvPr id="17" name="Rectangle 16"/>
          <p:cNvSpPr/>
          <p:nvPr/>
        </p:nvSpPr>
        <p:spPr>
          <a:xfrm>
            <a:off x="9144000" y="5629461"/>
            <a:ext cx="6096000" cy="707886"/>
          </a:xfrm>
          <a:prstGeom prst="rect">
            <a:avLst/>
          </a:prstGeom>
        </p:spPr>
        <p:txBody>
          <a:bodyPr>
            <a:spAutoFit/>
          </a:bodyPr>
          <a:lstStyle/>
          <a:p>
            <a:r>
              <a:rPr lang="en-US" sz="2000" dirty="0">
                <a:latin typeface="Times New Roman" panose="02020603050405020304" pitchFamily="18" charset="0"/>
                <a:cs typeface="Times New Roman" panose="02020603050405020304" pitchFamily="18" charset="0"/>
              </a:rPr>
              <a:t>return:                                                                                                                                              flow rate equal 0.36m</a:t>
            </a:r>
            <a:r>
              <a:rPr lang="en-US" sz="2000" baseline="30000" dirty="0">
                <a:latin typeface="Times New Roman" panose="02020603050405020304" pitchFamily="18" charset="0"/>
                <a:cs typeface="Times New Roman" panose="02020603050405020304" pitchFamily="18" charset="0"/>
              </a:rPr>
              <a:t>3</a:t>
            </a:r>
            <a:r>
              <a:rPr lang="en-US" sz="2000" dirty="0">
                <a:latin typeface="Times New Roman" panose="02020603050405020304" pitchFamily="18" charset="0"/>
                <a:cs typeface="Times New Roman" panose="02020603050405020304" pitchFamily="18" charset="0"/>
              </a:rPr>
              <a:t>/s</a:t>
            </a:r>
          </a:p>
        </p:txBody>
      </p:sp>
      <p:sp>
        <p:nvSpPr>
          <p:cNvPr id="18" name="Rounded Rectangle 17"/>
          <p:cNvSpPr/>
          <p:nvPr/>
        </p:nvSpPr>
        <p:spPr>
          <a:xfrm>
            <a:off x="11345014" y="6471416"/>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83</a:t>
            </a:r>
          </a:p>
        </p:txBody>
      </p:sp>
    </p:spTree>
    <p:extLst>
      <p:ext uri="{BB962C8B-B14F-4D97-AF65-F5344CB8AC3E}">
        <p14:creationId xmlns:p14="http://schemas.microsoft.com/office/powerpoint/2010/main" val="423530555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96637" y="789465"/>
            <a:ext cx="8582799" cy="523220"/>
          </a:xfrm>
          <a:prstGeom prst="rect">
            <a:avLst/>
          </a:prstGeom>
        </p:spPr>
        <p:txBody>
          <a:bodyPr wrap="none">
            <a:spAutoFit/>
          </a:bodyPr>
          <a:lstStyle/>
          <a:p>
            <a:r>
              <a:rPr lang="en-US" sz="2800" dirty="0">
                <a:solidFill>
                  <a:schemeClr val="accent1">
                    <a:lumMod val="50000"/>
                  </a:schemeClr>
                </a:solidFill>
                <a:latin typeface="Times New Roman" panose="02020603050405020304" pitchFamily="18" charset="0"/>
                <a:cs typeface="Times New Roman" panose="02020603050405020304" pitchFamily="18" charset="0"/>
              </a:rPr>
              <a:t>Filter design that controls and kills corona virus and other:</a:t>
            </a:r>
          </a:p>
        </p:txBody>
      </p:sp>
      <p:pic>
        <p:nvPicPr>
          <p:cNvPr id="3" name="Picture 2"/>
          <p:cNvPicPr/>
          <p:nvPr/>
        </p:nvPicPr>
        <p:blipFill>
          <a:blip r:embed="rId2"/>
          <a:stretch>
            <a:fillRect/>
          </a:stretch>
        </p:blipFill>
        <p:spPr>
          <a:xfrm>
            <a:off x="2579178" y="1620737"/>
            <a:ext cx="6303818" cy="4295154"/>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32404" t="18847" r="20932" b="4624"/>
          <a:stretch/>
        </p:blipFill>
        <p:spPr>
          <a:xfrm>
            <a:off x="1" y="5915891"/>
            <a:ext cx="11462172" cy="1066819"/>
          </a:xfrm>
          <a:prstGeom prst="doubleWave">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32404" t="18847" r="20932" b="4624"/>
          <a:stretch/>
        </p:blipFill>
        <p:spPr>
          <a:xfrm rot="16200000">
            <a:off x="8298873" y="2964872"/>
            <a:ext cx="6857999" cy="928257"/>
          </a:xfrm>
          <a:prstGeom prst="doubleWave">
            <a:avLst/>
          </a:prstGeom>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32404" t="18847" r="20932" b="4624"/>
          <a:stretch/>
        </p:blipFill>
        <p:spPr>
          <a:xfrm rot="16200000">
            <a:off x="-3096492" y="2964872"/>
            <a:ext cx="6857999" cy="928257"/>
          </a:xfrm>
          <a:prstGeom prst="doubleWave">
            <a:avLst/>
          </a:prstGeom>
        </p:spPr>
      </p:pic>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32404" t="18847" r="20932" b="4624"/>
          <a:stretch/>
        </p:blipFill>
        <p:spPr>
          <a:xfrm>
            <a:off x="651658" y="-13286"/>
            <a:ext cx="10612086" cy="928257"/>
          </a:xfrm>
          <a:prstGeom prst="doubleWave">
            <a:avLst/>
          </a:prstGeom>
        </p:spPr>
      </p:pic>
      <p:sp>
        <p:nvSpPr>
          <p:cNvPr id="9" name="Rounded Rectangle 8"/>
          <p:cNvSpPr/>
          <p:nvPr/>
        </p:nvSpPr>
        <p:spPr>
          <a:xfrm>
            <a:off x="10533916" y="6155104"/>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84</a:t>
            </a:r>
          </a:p>
        </p:txBody>
      </p:sp>
    </p:spTree>
    <p:extLst>
      <p:ext uri="{BB962C8B-B14F-4D97-AF65-F5344CB8AC3E}">
        <p14:creationId xmlns:p14="http://schemas.microsoft.com/office/powerpoint/2010/main" val="1462695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sp>
        <p:nvSpPr>
          <p:cNvPr id="3" name="Rectangle 2"/>
          <p:cNvSpPr/>
          <p:nvPr/>
        </p:nvSpPr>
        <p:spPr>
          <a:xfrm>
            <a:off x="338944" y="86626"/>
            <a:ext cx="2147126" cy="461665"/>
          </a:xfrm>
          <a:prstGeom prst="rect">
            <a:avLst/>
          </a:prstGeom>
        </p:spPr>
        <p:txBody>
          <a:bodyPr wrap="none">
            <a:spAutoFit/>
          </a:bodyPr>
          <a:lstStyle/>
          <a:p>
            <a:r>
              <a:rPr lang="en-US" sz="2400" b="1" dirty="0">
                <a:solidFill>
                  <a:schemeClr val="accent1">
                    <a:lumMod val="50000"/>
                  </a:schemeClr>
                </a:solidFill>
                <a:latin typeface="Times New Roman" panose="02020603050405020304" pitchFamily="18" charset="0"/>
                <a:cs typeface="Times New Roman" panose="02020603050405020304" pitchFamily="18" charset="0"/>
              </a:rPr>
              <a:t>HVAC design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944" y="548291"/>
            <a:ext cx="5113524" cy="5584398"/>
          </a:xfrm>
          <a:prstGeom prst="rect">
            <a:avLst/>
          </a:prstGeom>
          <a:ln>
            <a:solidFill>
              <a:schemeClr val="accent1"/>
            </a:solidFill>
          </a:ln>
        </p:spPr>
      </p:pic>
      <p:sp>
        <p:nvSpPr>
          <p:cNvPr id="5" name="Rectangle 4"/>
          <p:cNvSpPr/>
          <p:nvPr/>
        </p:nvSpPr>
        <p:spPr>
          <a:xfrm>
            <a:off x="1893589" y="6219315"/>
            <a:ext cx="1638782" cy="400110"/>
          </a:xfrm>
          <a:prstGeom prst="rect">
            <a:avLst/>
          </a:prstGeom>
          <a:ln>
            <a:solidFill>
              <a:schemeClr val="accent1"/>
            </a:solidFill>
          </a:ln>
        </p:spPr>
        <p:txBody>
          <a:bodyPr wrap="none">
            <a:spAutoFit/>
          </a:bodyPr>
          <a:lstStyle/>
          <a:p>
            <a:r>
              <a:rPr lang="en-US" sz="2000" b="1" dirty="0">
                <a:latin typeface="Times New Roman" panose="02020603050405020304" pitchFamily="18" charset="0"/>
                <a:cs typeface="Times New Roman" panose="02020603050405020304" pitchFamily="18" charset="0"/>
              </a:rPr>
              <a:t>Ground floor</a:t>
            </a:r>
          </a:p>
        </p:txBody>
      </p:sp>
      <p:pic>
        <p:nvPicPr>
          <p:cNvPr id="6" name="Picture 5"/>
          <p:cNvPicPr/>
          <p:nvPr/>
        </p:nvPicPr>
        <p:blipFill>
          <a:blip r:embed="rId4"/>
          <a:stretch>
            <a:fillRect/>
          </a:stretch>
        </p:blipFill>
        <p:spPr>
          <a:xfrm>
            <a:off x="6226228" y="518550"/>
            <a:ext cx="5192012" cy="5643880"/>
          </a:xfrm>
          <a:prstGeom prst="rect">
            <a:avLst/>
          </a:prstGeom>
          <a:ln>
            <a:solidFill>
              <a:schemeClr val="accent1"/>
            </a:solidFill>
          </a:ln>
        </p:spPr>
      </p:pic>
      <p:sp>
        <p:nvSpPr>
          <p:cNvPr id="7" name="Rectangle 6"/>
          <p:cNvSpPr/>
          <p:nvPr/>
        </p:nvSpPr>
        <p:spPr>
          <a:xfrm>
            <a:off x="8002843" y="6219315"/>
            <a:ext cx="1300356" cy="400110"/>
          </a:xfrm>
          <a:prstGeom prst="rect">
            <a:avLst/>
          </a:prstGeom>
          <a:ln>
            <a:solidFill>
              <a:schemeClr val="accent1"/>
            </a:solidFill>
          </a:ln>
        </p:spPr>
        <p:txBody>
          <a:bodyPr wrap="none">
            <a:spAutoFit/>
          </a:bodyPr>
          <a:lstStyle/>
          <a:p>
            <a:r>
              <a:rPr lang="en-US" sz="2000" b="1" dirty="0">
                <a:latin typeface="Times New Roman" panose="02020603050405020304" pitchFamily="18" charset="0"/>
                <a:cs typeface="Times New Roman" panose="02020603050405020304" pitchFamily="18" charset="0"/>
              </a:rPr>
              <a:t>First floor</a:t>
            </a:r>
          </a:p>
        </p:txBody>
      </p:sp>
      <p:sp>
        <p:nvSpPr>
          <p:cNvPr id="8" name="Rounded Rectangle 7"/>
          <p:cNvSpPr/>
          <p:nvPr/>
        </p:nvSpPr>
        <p:spPr>
          <a:xfrm>
            <a:off x="10889911" y="6375596"/>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85</a:t>
            </a:r>
          </a:p>
        </p:txBody>
      </p:sp>
    </p:spTree>
    <p:extLst>
      <p:ext uri="{BB962C8B-B14F-4D97-AF65-F5344CB8AC3E}">
        <p14:creationId xmlns:p14="http://schemas.microsoft.com/office/powerpoint/2010/main" val="3717805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pic>
        <p:nvPicPr>
          <p:cNvPr id="3" name="Picture 2"/>
          <p:cNvPicPr/>
          <p:nvPr/>
        </p:nvPicPr>
        <p:blipFill>
          <a:blip r:embed="rId3"/>
          <a:stretch>
            <a:fillRect/>
          </a:stretch>
        </p:blipFill>
        <p:spPr>
          <a:xfrm>
            <a:off x="389255" y="0"/>
            <a:ext cx="5706745" cy="6111240"/>
          </a:xfrm>
          <a:prstGeom prst="rect">
            <a:avLst/>
          </a:prstGeom>
          <a:ln>
            <a:solidFill>
              <a:schemeClr val="accent1"/>
            </a:solidFill>
          </a:ln>
        </p:spPr>
      </p:pic>
      <p:pic>
        <p:nvPicPr>
          <p:cNvPr id="4" name="Picture 3"/>
          <p:cNvPicPr/>
          <p:nvPr/>
        </p:nvPicPr>
        <p:blipFill>
          <a:blip r:embed="rId4"/>
          <a:stretch>
            <a:fillRect/>
          </a:stretch>
        </p:blipFill>
        <p:spPr>
          <a:xfrm>
            <a:off x="6286500" y="0"/>
            <a:ext cx="5715000" cy="6094095"/>
          </a:xfrm>
          <a:prstGeom prst="rect">
            <a:avLst/>
          </a:prstGeom>
          <a:ln>
            <a:solidFill>
              <a:schemeClr val="accent1"/>
            </a:solidFill>
          </a:ln>
        </p:spPr>
      </p:pic>
      <p:sp>
        <p:nvSpPr>
          <p:cNvPr id="5" name="Rectangle 4"/>
          <p:cNvSpPr/>
          <p:nvPr/>
        </p:nvSpPr>
        <p:spPr>
          <a:xfrm>
            <a:off x="1893589" y="6219315"/>
            <a:ext cx="1558440" cy="400110"/>
          </a:xfrm>
          <a:prstGeom prst="rect">
            <a:avLst/>
          </a:prstGeom>
          <a:ln>
            <a:solidFill>
              <a:schemeClr val="accent1"/>
            </a:solidFill>
          </a:ln>
        </p:spPr>
        <p:txBody>
          <a:bodyPr wrap="none">
            <a:spAutoFit/>
          </a:bodyPr>
          <a:lstStyle/>
          <a:p>
            <a:r>
              <a:rPr lang="en-US" sz="2000" b="1" dirty="0">
                <a:latin typeface="Times New Roman" panose="02020603050405020304" pitchFamily="18" charset="0"/>
                <a:cs typeface="Times New Roman" panose="02020603050405020304" pitchFamily="18" charset="0"/>
              </a:rPr>
              <a:t>Second floor</a:t>
            </a:r>
          </a:p>
        </p:txBody>
      </p:sp>
      <p:sp>
        <p:nvSpPr>
          <p:cNvPr id="6" name="Rectangle 5"/>
          <p:cNvSpPr/>
          <p:nvPr/>
        </p:nvSpPr>
        <p:spPr>
          <a:xfrm>
            <a:off x="8324609" y="6271115"/>
            <a:ext cx="1415772" cy="400110"/>
          </a:xfrm>
          <a:prstGeom prst="rect">
            <a:avLst/>
          </a:prstGeom>
          <a:ln>
            <a:solidFill>
              <a:schemeClr val="accent1"/>
            </a:solidFill>
          </a:ln>
        </p:spPr>
        <p:txBody>
          <a:bodyPr wrap="none">
            <a:spAutoFit/>
          </a:bodyPr>
          <a:lstStyle/>
          <a:p>
            <a:r>
              <a:rPr lang="en-US" sz="2000" b="1" dirty="0">
                <a:latin typeface="Times New Roman" panose="02020603050405020304" pitchFamily="18" charset="0"/>
                <a:cs typeface="Times New Roman" panose="02020603050405020304" pitchFamily="18" charset="0"/>
              </a:rPr>
              <a:t>Third floor</a:t>
            </a:r>
          </a:p>
        </p:txBody>
      </p:sp>
      <p:sp>
        <p:nvSpPr>
          <p:cNvPr id="7" name="Rounded Rectangle 6"/>
          <p:cNvSpPr/>
          <p:nvPr/>
        </p:nvSpPr>
        <p:spPr>
          <a:xfrm>
            <a:off x="10889911" y="6375596"/>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86</a:t>
            </a:r>
          </a:p>
        </p:txBody>
      </p:sp>
    </p:spTree>
    <p:extLst>
      <p:ext uri="{BB962C8B-B14F-4D97-AF65-F5344CB8AC3E}">
        <p14:creationId xmlns:p14="http://schemas.microsoft.com/office/powerpoint/2010/main" val="274641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0328" y="889108"/>
            <a:ext cx="10945090" cy="400110"/>
          </a:xfrm>
          <a:prstGeom prst="rect">
            <a:avLst/>
          </a:prstGeom>
        </p:spPr>
        <p:txBody>
          <a:bodyPr wrap="square">
            <a:spAutoFit/>
          </a:bodyPr>
          <a:lstStyle/>
          <a:p>
            <a:pPr marL="342900" indent="-342900">
              <a:buFont typeface="Wingdings" panose="05000000000000000000" pitchFamily="2" charset="2"/>
              <a:buChar char="§"/>
            </a:pPr>
            <a:r>
              <a:rPr lang="en-US" sz="2000" b="1" dirty="0">
                <a:latin typeface="Times New Roman" panose="02020603050405020304" pitchFamily="18" charset="0"/>
                <a:cs typeface="Times New Roman" panose="02020603050405020304" pitchFamily="18" charset="0"/>
              </a:rPr>
              <a:t>This figure below shows the duct distribution for multipurpose hall:</a:t>
            </a:r>
          </a:p>
        </p:txBody>
      </p:sp>
      <p:pic>
        <p:nvPicPr>
          <p:cNvPr id="3" name="Picture 2"/>
          <p:cNvPicPr/>
          <p:nvPr/>
        </p:nvPicPr>
        <p:blipFill rotWithShape="1">
          <a:blip r:embed="rId2"/>
          <a:srcRect l="6787"/>
          <a:stretch/>
        </p:blipFill>
        <p:spPr>
          <a:xfrm>
            <a:off x="4609707" y="1531472"/>
            <a:ext cx="3675311" cy="4516237"/>
          </a:xfrm>
          <a:prstGeom prst="rect">
            <a:avLst/>
          </a:prstGeom>
          <a:ln>
            <a:solidFill>
              <a:schemeClr val="accent1"/>
            </a:solidFill>
          </a:ln>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89963"/>
            <a:ext cx="12192000" cy="803563"/>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0" y="10070"/>
            <a:ext cx="12192000" cy="879038"/>
          </a:xfrm>
          <a:prstGeom prst="rect">
            <a:avLst/>
          </a:prstGeom>
        </p:spPr>
      </p:pic>
      <p:sp>
        <p:nvSpPr>
          <p:cNvPr id="7" name="Rounded Rectangle 6"/>
          <p:cNvSpPr/>
          <p:nvPr/>
        </p:nvSpPr>
        <p:spPr>
          <a:xfrm>
            <a:off x="10957089" y="6395877"/>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87</a:t>
            </a:r>
          </a:p>
        </p:txBody>
      </p:sp>
    </p:spTree>
    <p:extLst>
      <p:ext uri="{BB962C8B-B14F-4D97-AF65-F5344CB8AC3E}">
        <p14:creationId xmlns:p14="http://schemas.microsoft.com/office/powerpoint/2010/main" val="2158539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sp>
        <p:nvSpPr>
          <p:cNvPr id="3" name="Rectangle 2"/>
          <p:cNvSpPr/>
          <p:nvPr/>
        </p:nvSpPr>
        <p:spPr>
          <a:xfrm>
            <a:off x="173437" y="83774"/>
            <a:ext cx="2757486" cy="523220"/>
          </a:xfrm>
          <a:prstGeom prst="rect">
            <a:avLst/>
          </a:prstGeom>
        </p:spPr>
        <p:txBody>
          <a:bodyPr wrap="none">
            <a:spAutoFit/>
          </a:bodyPr>
          <a:lstStyle/>
          <a:p>
            <a:r>
              <a:rPr lang="en-US" sz="2800" b="1" dirty="0">
                <a:solidFill>
                  <a:schemeClr val="accent1">
                    <a:lumMod val="50000"/>
                  </a:schemeClr>
                </a:solidFill>
                <a:latin typeface="Times New Roman" panose="02020603050405020304" pitchFamily="18" charset="0"/>
                <a:cs typeface="Times New Roman" panose="02020603050405020304" pitchFamily="18" charset="0"/>
              </a:rPr>
              <a:t>Derange design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6091" y="752324"/>
            <a:ext cx="4744328" cy="5176331"/>
          </a:xfrm>
          <a:prstGeom prst="rect">
            <a:avLst/>
          </a:prstGeom>
          <a:ln>
            <a:solidFill>
              <a:schemeClr val="accent1"/>
            </a:solidFill>
          </a:ln>
        </p:spPr>
      </p:pic>
      <p:sp>
        <p:nvSpPr>
          <p:cNvPr id="5" name="Rectangle 4"/>
          <p:cNvSpPr/>
          <p:nvPr/>
        </p:nvSpPr>
        <p:spPr>
          <a:xfrm>
            <a:off x="1893589" y="6219315"/>
            <a:ext cx="1638782" cy="400110"/>
          </a:xfrm>
          <a:prstGeom prst="rect">
            <a:avLst/>
          </a:prstGeom>
          <a:ln>
            <a:solidFill>
              <a:schemeClr val="accent1"/>
            </a:solidFill>
          </a:ln>
        </p:spPr>
        <p:txBody>
          <a:bodyPr wrap="none">
            <a:spAutoFit/>
          </a:bodyPr>
          <a:lstStyle/>
          <a:p>
            <a:r>
              <a:rPr lang="en-US" sz="2000" b="1" dirty="0">
                <a:latin typeface="Times New Roman" panose="02020603050405020304" pitchFamily="18" charset="0"/>
                <a:cs typeface="Times New Roman" panose="02020603050405020304" pitchFamily="18" charset="0"/>
              </a:rPr>
              <a:t>Ground floor</a:t>
            </a:r>
          </a:p>
        </p:txBody>
      </p:sp>
      <p:pic>
        <p:nvPicPr>
          <p:cNvPr id="6" name="Picture 5"/>
          <p:cNvPicPr/>
          <p:nvPr/>
        </p:nvPicPr>
        <p:blipFill>
          <a:blip r:embed="rId4"/>
          <a:stretch>
            <a:fillRect/>
          </a:stretch>
        </p:blipFill>
        <p:spPr>
          <a:xfrm>
            <a:off x="6038419" y="752323"/>
            <a:ext cx="5275580" cy="5176331"/>
          </a:xfrm>
          <a:prstGeom prst="rect">
            <a:avLst/>
          </a:prstGeom>
          <a:ln>
            <a:solidFill>
              <a:schemeClr val="accent1"/>
            </a:solidFill>
          </a:ln>
        </p:spPr>
      </p:pic>
      <p:sp>
        <p:nvSpPr>
          <p:cNvPr id="7" name="Rectangle 6"/>
          <p:cNvSpPr/>
          <p:nvPr/>
        </p:nvSpPr>
        <p:spPr>
          <a:xfrm>
            <a:off x="8002843" y="6219315"/>
            <a:ext cx="1300356" cy="400110"/>
          </a:xfrm>
          <a:prstGeom prst="rect">
            <a:avLst/>
          </a:prstGeom>
          <a:ln>
            <a:solidFill>
              <a:schemeClr val="accent1"/>
            </a:solidFill>
          </a:ln>
        </p:spPr>
        <p:txBody>
          <a:bodyPr wrap="none">
            <a:spAutoFit/>
          </a:bodyPr>
          <a:lstStyle/>
          <a:p>
            <a:r>
              <a:rPr lang="en-US" sz="2000" b="1" dirty="0">
                <a:latin typeface="Times New Roman" panose="02020603050405020304" pitchFamily="18" charset="0"/>
                <a:cs typeface="Times New Roman" panose="02020603050405020304" pitchFamily="18" charset="0"/>
              </a:rPr>
              <a:t>First floor</a:t>
            </a:r>
          </a:p>
        </p:txBody>
      </p:sp>
      <p:sp>
        <p:nvSpPr>
          <p:cNvPr id="8" name="Rounded Rectangle 7"/>
          <p:cNvSpPr/>
          <p:nvPr/>
        </p:nvSpPr>
        <p:spPr>
          <a:xfrm>
            <a:off x="10957089" y="6395877"/>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88</a:t>
            </a:r>
          </a:p>
        </p:txBody>
      </p:sp>
    </p:spTree>
    <p:extLst>
      <p:ext uri="{BB962C8B-B14F-4D97-AF65-F5344CB8AC3E}">
        <p14:creationId xmlns:p14="http://schemas.microsoft.com/office/powerpoint/2010/main" val="2159963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pic>
        <p:nvPicPr>
          <p:cNvPr id="3" name="Picture 2"/>
          <p:cNvPicPr/>
          <p:nvPr/>
        </p:nvPicPr>
        <p:blipFill>
          <a:blip r:embed="rId3"/>
          <a:stretch>
            <a:fillRect/>
          </a:stretch>
        </p:blipFill>
        <p:spPr>
          <a:xfrm>
            <a:off x="600167" y="277091"/>
            <a:ext cx="5232400" cy="5800725"/>
          </a:xfrm>
          <a:prstGeom prst="rect">
            <a:avLst/>
          </a:prstGeom>
          <a:ln>
            <a:solidFill>
              <a:schemeClr val="accent1"/>
            </a:solidFill>
          </a:ln>
        </p:spPr>
      </p:pic>
      <p:pic>
        <p:nvPicPr>
          <p:cNvPr id="4" name="Picture 3"/>
          <p:cNvPicPr/>
          <p:nvPr/>
        </p:nvPicPr>
        <p:blipFill>
          <a:blip r:embed="rId4"/>
          <a:stretch>
            <a:fillRect/>
          </a:stretch>
        </p:blipFill>
        <p:spPr>
          <a:xfrm>
            <a:off x="6432734" y="277090"/>
            <a:ext cx="5114925" cy="5800725"/>
          </a:xfrm>
          <a:prstGeom prst="rect">
            <a:avLst/>
          </a:prstGeom>
          <a:ln>
            <a:solidFill>
              <a:schemeClr val="accent1"/>
            </a:solidFill>
          </a:ln>
        </p:spPr>
      </p:pic>
      <p:sp>
        <p:nvSpPr>
          <p:cNvPr id="5" name="Rectangle 4"/>
          <p:cNvSpPr/>
          <p:nvPr/>
        </p:nvSpPr>
        <p:spPr>
          <a:xfrm>
            <a:off x="2437147" y="6219920"/>
            <a:ext cx="1558440" cy="400110"/>
          </a:xfrm>
          <a:prstGeom prst="rect">
            <a:avLst/>
          </a:prstGeom>
          <a:ln>
            <a:solidFill>
              <a:schemeClr val="accent1"/>
            </a:solidFill>
          </a:ln>
        </p:spPr>
        <p:txBody>
          <a:bodyPr wrap="none">
            <a:spAutoFit/>
          </a:bodyPr>
          <a:lstStyle/>
          <a:p>
            <a:r>
              <a:rPr lang="en-US" sz="2000" b="1" dirty="0">
                <a:latin typeface="Times New Roman" panose="02020603050405020304" pitchFamily="18" charset="0"/>
                <a:cs typeface="Times New Roman" panose="02020603050405020304" pitchFamily="18" charset="0"/>
              </a:rPr>
              <a:t>Second floor</a:t>
            </a:r>
          </a:p>
        </p:txBody>
      </p:sp>
      <p:sp>
        <p:nvSpPr>
          <p:cNvPr id="6" name="Rectangle 5"/>
          <p:cNvSpPr/>
          <p:nvPr/>
        </p:nvSpPr>
        <p:spPr>
          <a:xfrm>
            <a:off x="8282310" y="6186612"/>
            <a:ext cx="1415772" cy="400110"/>
          </a:xfrm>
          <a:prstGeom prst="rect">
            <a:avLst/>
          </a:prstGeom>
          <a:ln>
            <a:solidFill>
              <a:schemeClr val="accent1"/>
            </a:solidFill>
          </a:ln>
        </p:spPr>
        <p:txBody>
          <a:bodyPr wrap="none">
            <a:spAutoFit/>
          </a:bodyPr>
          <a:lstStyle/>
          <a:p>
            <a:r>
              <a:rPr lang="en-US" sz="2000" b="1" dirty="0">
                <a:latin typeface="Times New Roman" panose="02020603050405020304" pitchFamily="18" charset="0"/>
                <a:cs typeface="Times New Roman" panose="02020603050405020304" pitchFamily="18" charset="0"/>
              </a:rPr>
              <a:t>Third floor</a:t>
            </a:r>
          </a:p>
        </p:txBody>
      </p:sp>
      <p:sp>
        <p:nvSpPr>
          <p:cNvPr id="7" name="Rounded Rectangle 6"/>
          <p:cNvSpPr/>
          <p:nvPr/>
        </p:nvSpPr>
        <p:spPr>
          <a:xfrm>
            <a:off x="10957089" y="6395877"/>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89</a:t>
            </a:r>
          </a:p>
        </p:txBody>
      </p:sp>
    </p:spTree>
    <p:extLst>
      <p:ext uri="{BB962C8B-B14F-4D97-AF65-F5344CB8AC3E}">
        <p14:creationId xmlns:p14="http://schemas.microsoft.com/office/powerpoint/2010/main" val="1892035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486" y="0"/>
            <a:ext cx="12598486" cy="6858000"/>
          </a:xfrm>
          <a:prstGeom prst="rect">
            <a:avLst/>
          </a:prstGeom>
        </p:spPr>
      </p:pic>
      <p:graphicFrame>
        <p:nvGraphicFramePr>
          <p:cNvPr id="3" name="Diagram 2"/>
          <p:cNvGraphicFramePr/>
          <p:nvPr>
            <p:extLst>
              <p:ext uri="{D42A27DB-BD31-4B8C-83A1-F6EECF244321}">
                <p14:modId xmlns:p14="http://schemas.microsoft.com/office/powerpoint/2010/main" val="3968547661"/>
              </p:ext>
            </p:extLst>
          </p:nvPr>
        </p:nvGraphicFramePr>
        <p:xfrm>
          <a:off x="239946" y="274320"/>
          <a:ext cx="11612880" cy="61264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ounded Rectangle 3"/>
          <p:cNvSpPr/>
          <p:nvPr/>
        </p:nvSpPr>
        <p:spPr>
          <a:xfrm>
            <a:off x="11624834" y="6472646"/>
            <a:ext cx="378822" cy="313508"/>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9</a:t>
            </a:r>
          </a:p>
        </p:txBody>
      </p:sp>
    </p:spTree>
    <p:extLst>
      <p:ext uri="{BB962C8B-B14F-4D97-AF65-F5344CB8AC3E}">
        <p14:creationId xmlns:p14="http://schemas.microsoft.com/office/powerpoint/2010/main" val="622964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sp>
        <p:nvSpPr>
          <p:cNvPr id="3" name="Rectangle 2"/>
          <p:cNvSpPr/>
          <p:nvPr/>
        </p:nvSpPr>
        <p:spPr>
          <a:xfrm>
            <a:off x="124064" y="196800"/>
            <a:ext cx="6524543" cy="523220"/>
          </a:xfrm>
          <a:prstGeom prst="rect">
            <a:avLst/>
          </a:prstGeom>
        </p:spPr>
        <p:txBody>
          <a:bodyPr wrap="none">
            <a:spAutoFit/>
          </a:bodyPr>
          <a:lstStyle/>
          <a:p>
            <a:r>
              <a:rPr lang="en-US" sz="2800" b="1" dirty="0">
                <a:solidFill>
                  <a:schemeClr val="accent1">
                    <a:lumMod val="50000"/>
                  </a:schemeClr>
                </a:solidFill>
                <a:latin typeface="Times New Roman" pitchFamily="18" charset="0"/>
                <a:cs typeface="Times New Roman" pitchFamily="18" charset="0"/>
              </a:rPr>
              <a:t>Quantity Surveying and Cost Estimation </a:t>
            </a:r>
          </a:p>
        </p:txBody>
      </p:sp>
      <p:sp>
        <p:nvSpPr>
          <p:cNvPr id="4" name="Rectangle 3"/>
          <p:cNvSpPr/>
          <p:nvPr/>
        </p:nvSpPr>
        <p:spPr>
          <a:xfrm>
            <a:off x="124064" y="732433"/>
            <a:ext cx="6708888" cy="400110"/>
          </a:xfrm>
          <a:prstGeom prst="rect">
            <a:avLst/>
          </a:prstGeom>
        </p:spPr>
        <p:txBody>
          <a:bodyPr wrap="none">
            <a:spAutoFit/>
          </a:bodyPr>
          <a:lstStyle/>
          <a:p>
            <a:r>
              <a:rPr lang="en-US" sz="2000" b="1" dirty="0">
                <a:latin typeface="Times New Roman" pitchFamily="18" charset="0"/>
                <a:cs typeface="Times New Roman" pitchFamily="18" charset="0"/>
              </a:rPr>
              <a:t>-Summery of each work total cost inn</a:t>
            </a:r>
            <a:r>
              <a:rPr lang="ar-SA" sz="2000" b="1" dirty="0">
                <a:latin typeface="Times New Roman" pitchFamily="18" charset="0"/>
                <a:cs typeface="Times New Roman" pitchFamily="18" charset="0"/>
              </a:rPr>
              <a:t> </a:t>
            </a:r>
            <a:r>
              <a:rPr lang="en-US" sz="2000" b="1" dirty="0">
                <a:latin typeface="Times New Roman" pitchFamily="18" charset="0"/>
                <a:cs typeface="Times New Roman" pitchFamily="18" charset="0"/>
              </a:rPr>
              <a:t>Nablus municipality :</a:t>
            </a:r>
          </a:p>
        </p:txBody>
      </p:sp>
      <p:sp>
        <p:nvSpPr>
          <p:cNvPr id="5" name="Rectangle 4"/>
          <p:cNvSpPr/>
          <p:nvPr/>
        </p:nvSpPr>
        <p:spPr>
          <a:xfrm>
            <a:off x="124064" y="1132543"/>
            <a:ext cx="11841215" cy="707886"/>
          </a:xfrm>
          <a:prstGeom prst="rect">
            <a:avLst/>
          </a:prstGeom>
        </p:spPr>
        <p:txBody>
          <a:bodyPr wrap="square">
            <a:spAutoFit/>
          </a:bodyPr>
          <a:lstStyle/>
          <a:p>
            <a:pPr algn="just"/>
            <a:r>
              <a:rPr lang="en-US" sz="2000" dirty="0">
                <a:latin typeface="Times New Roman" pitchFamily="18" charset="0"/>
                <a:cs typeface="Times New Roman" pitchFamily="18" charset="0"/>
              </a:rPr>
              <a:t>The total cost of the Nablus municipality </a:t>
            </a:r>
            <a:r>
              <a:rPr lang="en-US" sz="2000" dirty="0"/>
              <a:t>11168472 </a:t>
            </a:r>
            <a:r>
              <a:rPr lang="en-US" sz="2000" dirty="0">
                <a:latin typeface="Times New Roman" pitchFamily="18" charset="0"/>
                <a:cs typeface="Times New Roman" pitchFamily="18" charset="0"/>
              </a:rPr>
              <a:t>NIS and the total area of Nablus municipality is </a:t>
            </a:r>
            <a:r>
              <a:rPr lang="en-US" sz="2000" dirty="0"/>
              <a:t>11141 </a:t>
            </a:r>
            <a:r>
              <a:rPr lang="en-US" sz="2000" dirty="0">
                <a:latin typeface="Times New Roman" pitchFamily="18" charset="0"/>
                <a:cs typeface="Times New Roman" pitchFamily="18" charset="0"/>
              </a:rPr>
              <a:t>m2 which means that the total unit cost per m2 is </a:t>
            </a:r>
            <a:r>
              <a:rPr lang="en-US" sz="2000" dirty="0"/>
              <a:t>1002</a:t>
            </a:r>
            <a:r>
              <a:rPr lang="en-US" sz="2000" dirty="0">
                <a:latin typeface="Times New Roman" pitchFamily="18" charset="0"/>
                <a:cs typeface="Times New Roman" pitchFamily="18" charset="0"/>
              </a:rPr>
              <a:t> NIS/ m2</a:t>
            </a:r>
            <a:r>
              <a:rPr lang="en-US" dirty="0"/>
              <a:t>.</a:t>
            </a:r>
          </a:p>
        </p:txBody>
      </p:sp>
      <p:graphicFrame>
        <p:nvGraphicFramePr>
          <p:cNvPr id="6" name="Table 5"/>
          <p:cNvGraphicFramePr>
            <a:graphicFrameLocks noGrp="1"/>
          </p:cNvGraphicFramePr>
          <p:nvPr>
            <p:extLst>
              <p:ext uri="{D42A27DB-BD31-4B8C-83A1-F6EECF244321}">
                <p14:modId xmlns:p14="http://schemas.microsoft.com/office/powerpoint/2010/main" val="1700930677"/>
              </p:ext>
            </p:extLst>
          </p:nvPr>
        </p:nvGraphicFramePr>
        <p:xfrm>
          <a:off x="2641698" y="2240539"/>
          <a:ext cx="6221964" cy="3707031"/>
        </p:xfrm>
        <a:graphic>
          <a:graphicData uri="http://schemas.openxmlformats.org/drawingml/2006/table">
            <a:tbl>
              <a:tblPr firstRow="1" firstCol="1" bandRow="1">
                <a:tableStyleId>{5A111915-BE36-4E01-A7E5-04B1672EAD32}</a:tableStyleId>
              </a:tblPr>
              <a:tblGrid>
                <a:gridCol w="3110982">
                  <a:extLst>
                    <a:ext uri="{9D8B030D-6E8A-4147-A177-3AD203B41FA5}">
                      <a16:colId xmlns:a16="http://schemas.microsoft.com/office/drawing/2014/main" val="20000"/>
                    </a:ext>
                  </a:extLst>
                </a:gridCol>
                <a:gridCol w="3110982">
                  <a:extLst>
                    <a:ext uri="{9D8B030D-6E8A-4147-A177-3AD203B41FA5}">
                      <a16:colId xmlns:a16="http://schemas.microsoft.com/office/drawing/2014/main" val="20001"/>
                    </a:ext>
                  </a:extLst>
                </a:gridCol>
              </a:tblGrid>
              <a:tr h="417464">
                <a:tc>
                  <a:txBody>
                    <a:bodyPr/>
                    <a:lstStyle>
                      <a:lvl1pPr marL="0" algn="l" defTabSz="457200" rtl="0" eaLnBrk="1" latinLnBrk="0" hangingPunct="1">
                        <a:defRPr sz="1800" b="1" kern="1200">
                          <a:solidFill>
                            <a:schemeClr val="lt1"/>
                          </a:solidFill>
                          <a:latin typeface="Century Gothic"/>
                        </a:defRPr>
                      </a:lvl1pPr>
                      <a:lvl2pPr marL="457200" algn="l" defTabSz="457200" rtl="0" eaLnBrk="1" latinLnBrk="0" hangingPunct="1">
                        <a:defRPr sz="1800" b="1" kern="1200">
                          <a:solidFill>
                            <a:schemeClr val="lt1"/>
                          </a:solidFill>
                          <a:latin typeface="Century Gothic"/>
                        </a:defRPr>
                      </a:lvl2pPr>
                      <a:lvl3pPr marL="914400" algn="l" defTabSz="457200" rtl="0" eaLnBrk="1" latinLnBrk="0" hangingPunct="1">
                        <a:defRPr sz="1800" b="1" kern="1200">
                          <a:solidFill>
                            <a:schemeClr val="lt1"/>
                          </a:solidFill>
                          <a:latin typeface="Century Gothic"/>
                        </a:defRPr>
                      </a:lvl3pPr>
                      <a:lvl4pPr marL="1371600" algn="l" defTabSz="457200" rtl="0" eaLnBrk="1" latinLnBrk="0" hangingPunct="1">
                        <a:defRPr sz="1800" b="1" kern="1200">
                          <a:solidFill>
                            <a:schemeClr val="lt1"/>
                          </a:solidFill>
                          <a:latin typeface="Century Gothic"/>
                        </a:defRPr>
                      </a:lvl4pPr>
                      <a:lvl5pPr marL="1828800" algn="l" defTabSz="457200" rtl="0" eaLnBrk="1" latinLnBrk="0" hangingPunct="1">
                        <a:defRPr sz="1800" b="1" kern="1200">
                          <a:solidFill>
                            <a:schemeClr val="lt1"/>
                          </a:solidFill>
                          <a:latin typeface="Century Gothic"/>
                        </a:defRPr>
                      </a:lvl5pPr>
                      <a:lvl6pPr marL="2286000" algn="l" defTabSz="457200" rtl="0" eaLnBrk="1" latinLnBrk="0" hangingPunct="1">
                        <a:defRPr sz="1800" b="1" kern="1200">
                          <a:solidFill>
                            <a:schemeClr val="lt1"/>
                          </a:solidFill>
                          <a:latin typeface="Century Gothic"/>
                        </a:defRPr>
                      </a:lvl6pPr>
                      <a:lvl7pPr marL="2743200" algn="l" defTabSz="457200" rtl="0" eaLnBrk="1" latinLnBrk="0" hangingPunct="1">
                        <a:defRPr sz="1800" b="1" kern="1200">
                          <a:solidFill>
                            <a:schemeClr val="lt1"/>
                          </a:solidFill>
                          <a:latin typeface="Century Gothic"/>
                        </a:defRPr>
                      </a:lvl7pPr>
                      <a:lvl8pPr marL="3200400" algn="l" defTabSz="457200" rtl="0" eaLnBrk="1" latinLnBrk="0" hangingPunct="1">
                        <a:defRPr sz="1800" b="1" kern="1200">
                          <a:solidFill>
                            <a:schemeClr val="lt1"/>
                          </a:solidFill>
                          <a:latin typeface="Century Gothic"/>
                        </a:defRPr>
                      </a:lvl8pPr>
                      <a:lvl9pPr marL="3657600" algn="l" defTabSz="457200" rtl="0" eaLnBrk="1" latinLnBrk="0" hangingPunct="1">
                        <a:defRPr sz="1800" b="1" kern="1200">
                          <a:solidFill>
                            <a:schemeClr val="lt1"/>
                          </a:solidFill>
                          <a:latin typeface="Century Gothic"/>
                        </a:defRPr>
                      </a:lvl9pPr>
                    </a:lstStyle>
                    <a:p>
                      <a:pPr marL="0" marR="0" algn="ctr">
                        <a:lnSpc>
                          <a:spcPct val="107000"/>
                        </a:lnSpc>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Type of work</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457200" rtl="0" eaLnBrk="1" latinLnBrk="0" hangingPunct="1">
                        <a:defRPr sz="1800" b="1" kern="1200">
                          <a:solidFill>
                            <a:schemeClr val="lt1"/>
                          </a:solidFill>
                          <a:latin typeface="Century Gothic"/>
                        </a:defRPr>
                      </a:lvl1pPr>
                      <a:lvl2pPr marL="457200" algn="l" defTabSz="457200" rtl="0" eaLnBrk="1" latinLnBrk="0" hangingPunct="1">
                        <a:defRPr sz="1800" b="1" kern="1200">
                          <a:solidFill>
                            <a:schemeClr val="lt1"/>
                          </a:solidFill>
                          <a:latin typeface="Century Gothic"/>
                        </a:defRPr>
                      </a:lvl2pPr>
                      <a:lvl3pPr marL="914400" algn="l" defTabSz="457200" rtl="0" eaLnBrk="1" latinLnBrk="0" hangingPunct="1">
                        <a:defRPr sz="1800" b="1" kern="1200">
                          <a:solidFill>
                            <a:schemeClr val="lt1"/>
                          </a:solidFill>
                          <a:latin typeface="Century Gothic"/>
                        </a:defRPr>
                      </a:lvl3pPr>
                      <a:lvl4pPr marL="1371600" algn="l" defTabSz="457200" rtl="0" eaLnBrk="1" latinLnBrk="0" hangingPunct="1">
                        <a:defRPr sz="1800" b="1" kern="1200">
                          <a:solidFill>
                            <a:schemeClr val="lt1"/>
                          </a:solidFill>
                          <a:latin typeface="Century Gothic"/>
                        </a:defRPr>
                      </a:lvl4pPr>
                      <a:lvl5pPr marL="1828800" algn="l" defTabSz="457200" rtl="0" eaLnBrk="1" latinLnBrk="0" hangingPunct="1">
                        <a:defRPr sz="1800" b="1" kern="1200">
                          <a:solidFill>
                            <a:schemeClr val="lt1"/>
                          </a:solidFill>
                          <a:latin typeface="Century Gothic"/>
                        </a:defRPr>
                      </a:lvl5pPr>
                      <a:lvl6pPr marL="2286000" algn="l" defTabSz="457200" rtl="0" eaLnBrk="1" latinLnBrk="0" hangingPunct="1">
                        <a:defRPr sz="1800" b="1" kern="1200">
                          <a:solidFill>
                            <a:schemeClr val="lt1"/>
                          </a:solidFill>
                          <a:latin typeface="Century Gothic"/>
                        </a:defRPr>
                      </a:lvl6pPr>
                      <a:lvl7pPr marL="2743200" algn="l" defTabSz="457200" rtl="0" eaLnBrk="1" latinLnBrk="0" hangingPunct="1">
                        <a:defRPr sz="1800" b="1" kern="1200">
                          <a:solidFill>
                            <a:schemeClr val="lt1"/>
                          </a:solidFill>
                          <a:latin typeface="Century Gothic"/>
                        </a:defRPr>
                      </a:lvl7pPr>
                      <a:lvl8pPr marL="3200400" algn="l" defTabSz="457200" rtl="0" eaLnBrk="1" latinLnBrk="0" hangingPunct="1">
                        <a:defRPr sz="1800" b="1" kern="1200">
                          <a:solidFill>
                            <a:schemeClr val="lt1"/>
                          </a:solidFill>
                          <a:latin typeface="Century Gothic"/>
                        </a:defRPr>
                      </a:lvl8pPr>
                      <a:lvl9pPr marL="3657600" algn="l" defTabSz="457200" rtl="0" eaLnBrk="1" latinLnBrk="0" hangingPunct="1">
                        <a:defRPr sz="1800" b="1" kern="1200">
                          <a:solidFill>
                            <a:schemeClr val="lt1"/>
                          </a:solidFill>
                          <a:latin typeface="Century Gothic"/>
                        </a:defRPr>
                      </a:lvl9pPr>
                    </a:lstStyle>
                    <a:p>
                      <a:pPr marL="0" marR="0" algn="ctr">
                        <a:lnSpc>
                          <a:spcPct val="107000"/>
                        </a:lnSpc>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Total cost of work (NIS)</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95889">
                <a:tc>
                  <a:txBody>
                    <a:bodyPr/>
                    <a:lstStyle>
                      <a:lvl1pPr marL="0" algn="l" defTabSz="457200" rtl="0" eaLnBrk="1" latinLnBrk="0" hangingPunct="1">
                        <a:defRPr sz="1800" b="1" kern="1200">
                          <a:solidFill>
                            <a:schemeClr val="lt1"/>
                          </a:solidFill>
                          <a:latin typeface="Century Gothic"/>
                        </a:defRPr>
                      </a:lvl1pPr>
                      <a:lvl2pPr marL="457200" algn="l" defTabSz="457200" rtl="0" eaLnBrk="1" latinLnBrk="0" hangingPunct="1">
                        <a:defRPr sz="1800" b="1" kern="1200">
                          <a:solidFill>
                            <a:schemeClr val="lt1"/>
                          </a:solidFill>
                          <a:latin typeface="Century Gothic"/>
                        </a:defRPr>
                      </a:lvl2pPr>
                      <a:lvl3pPr marL="914400" algn="l" defTabSz="457200" rtl="0" eaLnBrk="1" latinLnBrk="0" hangingPunct="1">
                        <a:defRPr sz="1800" b="1" kern="1200">
                          <a:solidFill>
                            <a:schemeClr val="lt1"/>
                          </a:solidFill>
                          <a:latin typeface="Century Gothic"/>
                        </a:defRPr>
                      </a:lvl3pPr>
                      <a:lvl4pPr marL="1371600" algn="l" defTabSz="457200" rtl="0" eaLnBrk="1" latinLnBrk="0" hangingPunct="1">
                        <a:defRPr sz="1800" b="1" kern="1200">
                          <a:solidFill>
                            <a:schemeClr val="lt1"/>
                          </a:solidFill>
                          <a:latin typeface="Century Gothic"/>
                        </a:defRPr>
                      </a:lvl4pPr>
                      <a:lvl5pPr marL="1828800" algn="l" defTabSz="457200" rtl="0" eaLnBrk="1" latinLnBrk="0" hangingPunct="1">
                        <a:defRPr sz="1800" b="1" kern="1200">
                          <a:solidFill>
                            <a:schemeClr val="lt1"/>
                          </a:solidFill>
                          <a:latin typeface="Century Gothic"/>
                        </a:defRPr>
                      </a:lvl5pPr>
                      <a:lvl6pPr marL="2286000" algn="l" defTabSz="457200" rtl="0" eaLnBrk="1" latinLnBrk="0" hangingPunct="1">
                        <a:defRPr sz="1800" b="1" kern="1200">
                          <a:solidFill>
                            <a:schemeClr val="lt1"/>
                          </a:solidFill>
                          <a:latin typeface="Century Gothic"/>
                        </a:defRPr>
                      </a:lvl6pPr>
                      <a:lvl7pPr marL="2743200" algn="l" defTabSz="457200" rtl="0" eaLnBrk="1" latinLnBrk="0" hangingPunct="1">
                        <a:defRPr sz="1800" b="1" kern="1200">
                          <a:solidFill>
                            <a:schemeClr val="lt1"/>
                          </a:solidFill>
                          <a:latin typeface="Century Gothic"/>
                        </a:defRPr>
                      </a:lvl7pPr>
                      <a:lvl8pPr marL="3200400" algn="l" defTabSz="457200" rtl="0" eaLnBrk="1" latinLnBrk="0" hangingPunct="1">
                        <a:defRPr sz="1800" b="1" kern="1200">
                          <a:solidFill>
                            <a:schemeClr val="lt1"/>
                          </a:solidFill>
                          <a:latin typeface="Century Gothic"/>
                        </a:defRPr>
                      </a:lvl8pPr>
                      <a:lvl9pPr marL="3657600" algn="l" defTabSz="457200" rtl="0" eaLnBrk="1" latinLnBrk="0" hangingPunct="1">
                        <a:defRPr sz="1800" b="1" kern="1200">
                          <a:solidFill>
                            <a:schemeClr val="lt1"/>
                          </a:solidFill>
                          <a:latin typeface="Century Gothic"/>
                        </a:defRPr>
                      </a:lvl9pPr>
                    </a:lstStyle>
                    <a:p>
                      <a:pPr marL="0" marR="0" algn="ctr">
                        <a:lnSpc>
                          <a:spcPct val="107000"/>
                        </a:lnSpc>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Earth</a:t>
                      </a:r>
                      <a:r>
                        <a:rPr lang="en-US" sz="2000" baseline="0" dirty="0">
                          <a:solidFill>
                            <a:schemeClr val="tx1"/>
                          </a:solidFill>
                          <a:effectLst/>
                          <a:latin typeface="Times New Roman" panose="02020603050405020304" pitchFamily="18" charset="0"/>
                          <a:cs typeface="Times New Roman" panose="02020603050405020304" pitchFamily="18" charset="0"/>
                        </a:rPr>
                        <a:t> </a:t>
                      </a:r>
                      <a:r>
                        <a:rPr lang="en-US" sz="2000" dirty="0">
                          <a:solidFill>
                            <a:schemeClr val="tx1"/>
                          </a:solidFill>
                          <a:effectLst/>
                          <a:latin typeface="Times New Roman" panose="02020603050405020304" pitchFamily="18" charset="0"/>
                          <a:cs typeface="Times New Roman" panose="02020603050405020304" pitchFamily="18" charset="0"/>
                        </a:rPr>
                        <a:t> work</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000" b="0" i="0" u="none" strike="noStrike" dirty="0">
                          <a:solidFill>
                            <a:srgbClr val="000000"/>
                          </a:solidFill>
                          <a:effectLst/>
                          <a:latin typeface="Times New Roman" panose="02020603050405020304" pitchFamily="18" charset="0"/>
                        </a:rPr>
                        <a:t>362409.00</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315403">
                <a:tc>
                  <a:txBody>
                    <a:bodyPr/>
                    <a:lstStyle>
                      <a:lvl1pPr marL="0" algn="l" defTabSz="457200" rtl="0" eaLnBrk="1" latinLnBrk="0" hangingPunct="1">
                        <a:defRPr sz="1800" b="1" kern="1200">
                          <a:solidFill>
                            <a:schemeClr val="lt1"/>
                          </a:solidFill>
                          <a:latin typeface="Century Gothic"/>
                        </a:defRPr>
                      </a:lvl1pPr>
                      <a:lvl2pPr marL="457200" algn="l" defTabSz="457200" rtl="0" eaLnBrk="1" latinLnBrk="0" hangingPunct="1">
                        <a:defRPr sz="1800" b="1" kern="1200">
                          <a:solidFill>
                            <a:schemeClr val="lt1"/>
                          </a:solidFill>
                          <a:latin typeface="Century Gothic"/>
                        </a:defRPr>
                      </a:lvl2pPr>
                      <a:lvl3pPr marL="914400" algn="l" defTabSz="457200" rtl="0" eaLnBrk="1" latinLnBrk="0" hangingPunct="1">
                        <a:defRPr sz="1800" b="1" kern="1200">
                          <a:solidFill>
                            <a:schemeClr val="lt1"/>
                          </a:solidFill>
                          <a:latin typeface="Century Gothic"/>
                        </a:defRPr>
                      </a:lvl3pPr>
                      <a:lvl4pPr marL="1371600" algn="l" defTabSz="457200" rtl="0" eaLnBrk="1" latinLnBrk="0" hangingPunct="1">
                        <a:defRPr sz="1800" b="1" kern="1200">
                          <a:solidFill>
                            <a:schemeClr val="lt1"/>
                          </a:solidFill>
                          <a:latin typeface="Century Gothic"/>
                        </a:defRPr>
                      </a:lvl4pPr>
                      <a:lvl5pPr marL="1828800" algn="l" defTabSz="457200" rtl="0" eaLnBrk="1" latinLnBrk="0" hangingPunct="1">
                        <a:defRPr sz="1800" b="1" kern="1200">
                          <a:solidFill>
                            <a:schemeClr val="lt1"/>
                          </a:solidFill>
                          <a:latin typeface="Century Gothic"/>
                        </a:defRPr>
                      </a:lvl5pPr>
                      <a:lvl6pPr marL="2286000" algn="l" defTabSz="457200" rtl="0" eaLnBrk="1" latinLnBrk="0" hangingPunct="1">
                        <a:defRPr sz="1800" b="1" kern="1200">
                          <a:solidFill>
                            <a:schemeClr val="lt1"/>
                          </a:solidFill>
                          <a:latin typeface="Century Gothic"/>
                        </a:defRPr>
                      </a:lvl6pPr>
                      <a:lvl7pPr marL="2743200" algn="l" defTabSz="457200" rtl="0" eaLnBrk="1" latinLnBrk="0" hangingPunct="1">
                        <a:defRPr sz="1800" b="1" kern="1200">
                          <a:solidFill>
                            <a:schemeClr val="lt1"/>
                          </a:solidFill>
                          <a:latin typeface="Century Gothic"/>
                        </a:defRPr>
                      </a:lvl7pPr>
                      <a:lvl8pPr marL="3200400" algn="l" defTabSz="457200" rtl="0" eaLnBrk="1" latinLnBrk="0" hangingPunct="1">
                        <a:defRPr sz="1800" b="1" kern="1200">
                          <a:solidFill>
                            <a:schemeClr val="lt1"/>
                          </a:solidFill>
                          <a:latin typeface="Century Gothic"/>
                        </a:defRPr>
                      </a:lvl8pPr>
                      <a:lvl9pPr marL="3657600" algn="l" defTabSz="457200" rtl="0" eaLnBrk="1" latinLnBrk="0" hangingPunct="1">
                        <a:defRPr sz="1800" b="1" kern="1200">
                          <a:solidFill>
                            <a:schemeClr val="lt1"/>
                          </a:solidFill>
                          <a:latin typeface="Century Gothic"/>
                        </a:defRPr>
                      </a:lvl9pPr>
                    </a:lstStyle>
                    <a:p>
                      <a:pPr marL="0" marR="0" algn="ctr">
                        <a:lnSpc>
                          <a:spcPct val="107000"/>
                        </a:lnSpc>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Substructure work</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entury Gothic"/>
                        </a:defRPr>
                      </a:lvl1pPr>
                      <a:lvl2pPr marL="457200" algn="l" defTabSz="457200" rtl="0" eaLnBrk="1" latinLnBrk="0" hangingPunct="1">
                        <a:defRPr sz="1800" kern="1200">
                          <a:solidFill>
                            <a:schemeClr val="dk1"/>
                          </a:solidFill>
                          <a:latin typeface="Century Gothic"/>
                        </a:defRPr>
                      </a:lvl2pPr>
                      <a:lvl3pPr marL="914400" algn="l" defTabSz="457200" rtl="0" eaLnBrk="1" latinLnBrk="0" hangingPunct="1">
                        <a:defRPr sz="1800" kern="1200">
                          <a:solidFill>
                            <a:schemeClr val="dk1"/>
                          </a:solidFill>
                          <a:latin typeface="Century Gothic"/>
                        </a:defRPr>
                      </a:lvl3pPr>
                      <a:lvl4pPr marL="1371600" algn="l" defTabSz="457200" rtl="0" eaLnBrk="1" latinLnBrk="0" hangingPunct="1">
                        <a:defRPr sz="1800" kern="1200">
                          <a:solidFill>
                            <a:schemeClr val="dk1"/>
                          </a:solidFill>
                          <a:latin typeface="Century Gothic"/>
                        </a:defRPr>
                      </a:lvl4pPr>
                      <a:lvl5pPr marL="1828800" algn="l" defTabSz="457200" rtl="0" eaLnBrk="1" latinLnBrk="0" hangingPunct="1">
                        <a:defRPr sz="1800" kern="1200">
                          <a:solidFill>
                            <a:schemeClr val="dk1"/>
                          </a:solidFill>
                          <a:latin typeface="Century Gothic"/>
                        </a:defRPr>
                      </a:lvl5pPr>
                      <a:lvl6pPr marL="2286000" algn="l" defTabSz="457200" rtl="0" eaLnBrk="1" latinLnBrk="0" hangingPunct="1">
                        <a:defRPr sz="1800" kern="1200">
                          <a:solidFill>
                            <a:schemeClr val="dk1"/>
                          </a:solidFill>
                          <a:latin typeface="Century Gothic"/>
                        </a:defRPr>
                      </a:lvl6pPr>
                      <a:lvl7pPr marL="2743200" algn="l" defTabSz="457200" rtl="0" eaLnBrk="1" latinLnBrk="0" hangingPunct="1">
                        <a:defRPr sz="1800" kern="1200">
                          <a:solidFill>
                            <a:schemeClr val="dk1"/>
                          </a:solidFill>
                          <a:latin typeface="Century Gothic"/>
                        </a:defRPr>
                      </a:lvl7pPr>
                      <a:lvl8pPr marL="3200400" algn="l" defTabSz="457200" rtl="0" eaLnBrk="1" latinLnBrk="0" hangingPunct="1">
                        <a:defRPr sz="1800" kern="1200">
                          <a:solidFill>
                            <a:schemeClr val="dk1"/>
                          </a:solidFill>
                          <a:latin typeface="Century Gothic"/>
                        </a:defRPr>
                      </a:lvl8pPr>
                      <a:lvl9pPr marL="3657600" algn="l" defTabSz="457200" rtl="0" eaLnBrk="1" latinLnBrk="0" hangingPunct="1">
                        <a:defRPr sz="1800" kern="1200">
                          <a:solidFill>
                            <a:schemeClr val="dk1"/>
                          </a:solidFill>
                          <a:latin typeface="Century Gothic"/>
                        </a:defRPr>
                      </a:lvl9pPr>
                    </a:lstStyle>
                    <a:p>
                      <a:pPr marL="0" marR="0" algn="ctr">
                        <a:lnSpc>
                          <a:spcPct val="107000"/>
                        </a:lnSpc>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 </a:t>
                      </a:r>
                      <a:r>
                        <a:rPr lang="ar-SA" sz="2000" dirty="0">
                          <a:solidFill>
                            <a:schemeClr val="tx1"/>
                          </a:solidFill>
                          <a:effectLst/>
                          <a:latin typeface="Times New Roman" panose="02020603050405020304" pitchFamily="18" charset="0"/>
                          <a:cs typeface="Times New Roman" panose="02020603050405020304" pitchFamily="18" charset="0"/>
                        </a:rPr>
                        <a:t>113559</a:t>
                      </a:r>
                      <a:r>
                        <a:rPr lang="en-US" sz="2000" dirty="0">
                          <a:solidFill>
                            <a:schemeClr val="tx1"/>
                          </a:solidFill>
                          <a:effectLst/>
                          <a:latin typeface="Times New Roman" panose="02020603050405020304" pitchFamily="18" charset="0"/>
                          <a:cs typeface="Times New Roman" panose="02020603050405020304" pitchFamily="18" charset="0"/>
                        </a:rPr>
                        <a:t>9.00</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45308">
                <a:tc>
                  <a:txBody>
                    <a:bodyPr/>
                    <a:lstStyle>
                      <a:lvl1pPr marL="0" algn="l" defTabSz="457200" rtl="0" eaLnBrk="1" latinLnBrk="0" hangingPunct="1">
                        <a:defRPr sz="1800" b="1" kern="1200">
                          <a:solidFill>
                            <a:schemeClr val="lt1"/>
                          </a:solidFill>
                          <a:latin typeface="Century Gothic"/>
                        </a:defRPr>
                      </a:lvl1pPr>
                      <a:lvl2pPr marL="457200" algn="l" defTabSz="457200" rtl="0" eaLnBrk="1" latinLnBrk="0" hangingPunct="1">
                        <a:defRPr sz="1800" b="1" kern="1200">
                          <a:solidFill>
                            <a:schemeClr val="lt1"/>
                          </a:solidFill>
                          <a:latin typeface="Century Gothic"/>
                        </a:defRPr>
                      </a:lvl2pPr>
                      <a:lvl3pPr marL="914400" algn="l" defTabSz="457200" rtl="0" eaLnBrk="1" latinLnBrk="0" hangingPunct="1">
                        <a:defRPr sz="1800" b="1" kern="1200">
                          <a:solidFill>
                            <a:schemeClr val="lt1"/>
                          </a:solidFill>
                          <a:latin typeface="Century Gothic"/>
                        </a:defRPr>
                      </a:lvl3pPr>
                      <a:lvl4pPr marL="1371600" algn="l" defTabSz="457200" rtl="0" eaLnBrk="1" latinLnBrk="0" hangingPunct="1">
                        <a:defRPr sz="1800" b="1" kern="1200">
                          <a:solidFill>
                            <a:schemeClr val="lt1"/>
                          </a:solidFill>
                          <a:latin typeface="Century Gothic"/>
                        </a:defRPr>
                      </a:lvl4pPr>
                      <a:lvl5pPr marL="1828800" algn="l" defTabSz="457200" rtl="0" eaLnBrk="1" latinLnBrk="0" hangingPunct="1">
                        <a:defRPr sz="1800" b="1" kern="1200">
                          <a:solidFill>
                            <a:schemeClr val="lt1"/>
                          </a:solidFill>
                          <a:latin typeface="Century Gothic"/>
                        </a:defRPr>
                      </a:lvl5pPr>
                      <a:lvl6pPr marL="2286000" algn="l" defTabSz="457200" rtl="0" eaLnBrk="1" latinLnBrk="0" hangingPunct="1">
                        <a:defRPr sz="1800" b="1" kern="1200">
                          <a:solidFill>
                            <a:schemeClr val="lt1"/>
                          </a:solidFill>
                          <a:latin typeface="Century Gothic"/>
                        </a:defRPr>
                      </a:lvl6pPr>
                      <a:lvl7pPr marL="2743200" algn="l" defTabSz="457200" rtl="0" eaLnBrk="1" latinLnBrk="0" hangingPunct="1">
                        <a:defRPr sz="1800" b="1" kern="1200">
                          <a:solidFill>
                            <a:schemeClr val="lt1"/>
                          </a:solidFill>
                          <a:latin typeface="Century Gothic"/>
                        </a:defRPr>
                      </a:lvl7pPr>
                      <a:lvl8pPr marL="3200400" algn="l" defTabSz="457200" rtl="0" eaLnBrk="1" latinLnBrk="0" hangingPunct="1">
                        <a:defRPr sz="1800" b="1" kern="1200">
                          <a:solidFill>
                            <a:schemeClr val="lt1"/>
                          </a:solidFill>
                          <a:latin typeface="Century Gothic"/>
                        </a:defRPr>
                      </a:lvl8pPr>
                      <a:lvl9pPr marL="3657600" algn="l" defTabSz="457200" rtl="0" eaLnBrk="1" latinLnBrk="0" hangingPunct="1">
                        <a:defRPr sz="1800" b="1" kern="1200">
                          <a:solidFill>
                            <a:schemeClr val="lt1"/>
                          </a:solidFill>
                          <a:latin typeface="Century Gothic"/>
                        </a:defRPr>
                      </a:lvl9pPr>
                    </a:lstStyle>
                    <a:p>
                      <a:pPr marL="0" marR="0" algn="ctr">
                        <a:lnSpc>
                          <a:spcPct val="107000"/>
                        </a:lnSpc>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Superstructure work</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entury Gothic"/>
                        </a:defRPr>
                      </a:lvl1pPr>
                      <a:lvl2pPr marL="457200" algn="l" defTabSz="457200" rtl="0" eaLnBrk="1" latinLnBrk="0" hangingPunct="1">
                        <a:defRPr sz="1800" kern="1200">
                          <a:solidFill>
                            <a:schemeClr val="dk1"/>
                          </a:solidFill>
                          <a:latin typeface="Century Gothic"/>
                        </a:defRPr>
                      </a:lvl2pPr>
                      <a:lvl3pPr marL="914400" algn="l" defTabSz="457200" rtl="0" eaLnBrk="1" latinLnBrk="0" hangingPunct="1">
                        <a:defRPr sz="1800" kern="1200">
                          <a:solidFill>
                            <a:schemeClr val="dk1"/>
                          </a:solidFill>
                          <a:latin typeface="Century Gothic"/>
                        </a:defRPr>
                      </a:lvl3pPr>
                      <a:lvl4pPr marL="1371600" algn="l" defTabSz="457200" rtl="0" eaLnBrk="1" latinLnBrk="0" hangingPunct="1">
                        <a:defRPr sz="1800" kern="1200">
                          <a:solidFill>
                            <a:schemeClr val="dk1"/>
                          </a:solidFill>
                          <a:latin typeface="Century Gothic"/>
                        </a:defRPr>
                      </a:lvl4pPr>
                      <a:lvl5pPr marL="1828800" algn="l" defTabSz="457200" rtl="0" eaLnBrk="1" latinLnBrk="0" hangingPunct="1">
                        <a:defRPr sz="1800" kern="1200">
                          <a:solidFill>
                            <a:schemeClr val="dk1"/>
                          </a:solidFill>
                          <a:latin typeface="Century Gothic"/>
                        </a:defRPr>
                      </a:lvl5pPr>
                      <a:lvl6pPr marL="2286000" algn="l" defTabSz="457200" rtl="0" eaLnBrk="1" latinLnBrk="0" hangingPunct="1">
                        <a:defRPr sz="1800" kern="1200">
                          <a:solidFill>
                            <a:schemeClr val="dk1"/>
                          </a:solidFill>
                          <a:latin typeface="Century Gothic"/>
                        </a:defRPr>
                      </a:lvl6pPr>
                      <a:lvl7pPr marL="2743200" algn="l" defTabSz="457200" rtl="0" eaLnBrk="1" latinLnBrk="0" hangingPunct="1">
                        <a:defRPr sz="1800" kern="1200">
                          <a:solidFill>
                            <a:schemeClr val="dk1"/>
                          </a:solidFill>
                          <a:latin typeface="Century Gothic"/>
                        </a:defRPr>
                      </a:lvl7pPr>
                      <a:lvl8pPr marL="3200400" algn="l" defTabSz="457200" rtl="0" eaLnBrk="1" latinLnBrk="0" hangingPunct="1">
                        <a:defRPr sz="1800" kern="1200">
                          <a:solidFill>
                            <a:schemeClr val="dk1"/>
                          </a:solidFill>
                          <a:latin typeface="Century Gothic"/>
                        </a:defRPr>
                      </a:lvl8pPr>
                      <a:lvl9pPr marL="3657600" algn="l" defTabSz="457200" rtl="0" eaLnBrk="1" latinLnBrk="0" hangingPunct="1">
                        <a:defRPr sz="1800" kern="1200">
                          <a:solidFill>
                            <a:schemeClr val="dk1"/>
                          </a:solidFill>
                          <a:latin typeface="Century Gothic"/>
                        </a:defRPr>
                      </a:lvl9pPr>
                    </a:lstStyle>
                    <a:p>
                      <a:pPr marL="0" marR="0" algn="ctr">
                        <a:lnSpc>
                          <a:spcPct val="107000"/>
                        </a:lnSpc>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 8278659.00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32295">
                <a:tc>
                  <a:txBody>
                    <a:bodyPr/>
                    <a:lstStyle>
                      <a:lvl1pPr marL="0" algn="l" defTabSz="457200" rtl="0" eaLnBrk="1" latinLnBrk="0" hangingPunct="1">
                        <a:defRPr sz="1800" b="1" kern="1200">
                          <a:solidFill>
                            <a:schemeClr val="lt1"/>
                          </a:solidFill>
                          <a:latin typeface="Century Gothic"/>
                        </a:defRPr>
                      </a:lvl1pPr>
                      <a:lvl2pPr marL="457200" algn="l" defTabSz="457200" rtl="0" eaLnBrk="1" latinLnBrk="0" hangingPunct="1">
                        <a:defRPr sz="1800" b="1" kern="1200">
                          <a:solidFill>
                            <a:schemeClr val="lt1"/>
                          </a:solidFill>
                          <a:latin typeface="Century Gothic"/>
                        </a:defRPr>
                      </a:lvl2pPr>
                      <a:lvl3pPr marL="914400" algn="l" defTabSz="457200" rtl="0" eaLnBrk="1" latinLnBrk="0" hangingPunct="1">
                        <a:defRPr sz="1800" b="1" kern="1200">
                          <a:solidFill>
                            <a:schemeClr val="lt1"/>
                          </a:solidFill>
                          <a:latin typeface="Century Gothic"/>
                        </a:defRPr>
                      </a:lvl3pPr>
                      <a:lvl4pPr marL="1371600" algn="l" defTabSz="457200" rtl="0" eaLnBrk="1" latinLnBrk="0" hangingPunct="1">
                        <a:defRPr sz="1800" b="1" kern="1200">
                          <a:solidFill>
                            <a:schemeClr val="lt1"/>
                          </a:solidFill>
                          <a:latin typeface="Century Gothic"/>
                        </a:defRPr>
                      </a:lvl4pPr>
                      <a:lvl5pPr marL="1828800" algn="l" defTabSz="457200" rtl="0" eaLnBrk="1" latinLnBrk="0" hangingPunct="1">
                        <a:defRPr sz="1800" b="1" kern="1200">
                          <a:solidFill>
                            <a:schemeClr val="lt1"/>
                          </a:solidFill>
                          <a:latin typeface="Century Gothic"/>
                        </a:defRPr>
                      </a:lvl5pPr>
                      <a:lvl6pPr marL="2286000" algn="l" defTabSz="457200" rtl="0" eaLnBrk="1" latinLnBrk="0" hangingPunct="1">
                        <a:defRPr sz="1800" b="1" kern="1200">
                          <a:solidFill>
                            <a:schemeClr val="lt1"/>
                          </a:solidFill>
                          <a:latin typeface="Century Gothic"/>
                        </a:defRPr>
                      </a:lvl6pPr>
                      <a:lvl7pPr marL="2743200" algn="l" defTabSz="457200" rtl="0" eaLnBrk="1" latinLnBrk="0" hangingPunct="1">
                        <a:defRPr sz="1800" b="1" kern="1200">
                          <a:solidFill>
                            <a:schemeClr val="lt1"/>
                          </a:solidFill>
                          <a:latin typeface="Century Gothic"/>
                        </a:defRPr>
                      </a:lvl7pPr>
                      <a:lvl8pPr marL="3200400" algn="l" defTabSz="457200" rtl="0" eaLnBrk="1" latinLnBrk="0" hangingPunct="1">
                        <a:defRPr sz="1800" b="1" kern="1200">
                          <a:solidFill>
                            <a:schemeClr val="lt1"/>
                          </a:solidFill>
                          <a:latin typeface="Century Gothic"/>
                        </a:defRPr>
                      </a:lvl8pPr>
                      <a:lvl9pPr marL="3657600" algn="l" defTabSz="457200" rtl="0" eaLnBrk="1" latinLnBrk="0" hangingPunct="1">
                        <a:defRPr sz="1800" b="1" kern="1200">
                          <a:solidFill>
                            <a:schemeClr val="lt1"/>
                          </a:solidFill>
                          <a:latin typeface="Century Gothic"/>
                        </a:defRPr>
                      </a:lvl9pPr>
                    </a:lstStyle>
                    <a:p>
                      <a:pPr marL="0" marR="0" algn="ctr">
                        <a:lnSpc>
                          <a:spcPct val="107000"/>
                        </a:lnSpc>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Electrical</a:t>
                      </a:r>
                      <a:r>
                        <a:rPr lang="en-US" sz="2000" baseline="0" dirty="0">
                          <a:solidFill>
                            <a:schemeClr val="tx1"/>
                          </a:solidFill>
                          <a:effectLst/>
                          <a:latin typeface="Times New Roman" panose="02020603050405020304" pitchFamily="18" charset="0"/>
                          <a:cs typeface="Times New Roman" panose="02020603050405020304" pitchFamily="18" charset="0"/>
                        </a:rPr>
                        <a:t> </a:t>
                      </a:r>
                      <a:r>
                        <a:rPr lang="en-US" sz="2000" dirty="0">
                          <a:solidFill>
                            <a:schemeClr val="tx1"/>
                          </a:solidFill>
                          <a:effectLst/>
                          <a:latin typeface="Times New Roman" panose="02020603050405020304" pitchFamily="18" charset="0"/>
                          <a:cs typeface="Times New Roman" panose="02020603050405020304" pitchFamily="18" charset="0"/>
                        </a:rPr>
                        <a:t> work</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entury Gothic"/>
                        </a:defRPr>
                      </a:lvl1pPr>
                      <a:lvl2pPr marL="457200" algn="l" defTabSz="457200" rtl="0" eaLnBrk="1" latinLnBrk="0" hangingPunct="1">
                        <a:defRPr sz="1800" kern="1200">
                          <a:solidFill>
                            <a:schemeClr val="dk1"/>
                          </a:solidFill>
                          <a:latin typeface="Century Gothic"/>
                        </a:defRPr>
                      </a:lvl2pPr>
                      <a:lvl3pPr marL="914400" algn="l" defTabSz="457200" rtl="0" eaLnBrk="1" latinLnBrk="0" hangingPunct="1">
                        <a:defRPr sz="1800" kern="1200">
                          <a:solidFill>
                            <a:schemeClr val="dk1"/>
                          </a:solidFill>
                          <a:latin typeface="Century Gothic"/>
                        </a:defRPr>
                      </a:lvl3pPr>
                      <a:lvl4pPr marL="1371600" algn="l" defTabSz="457200" rtl="0" eaLnBrk="1" latinLnBrk="0" hangingPunct="1">
                        <a:defRPr sz="1800" kern="1200">
                          <a:solidFill>
                            <a:schemeClr val="dk1"/>
                          </a:solidFill>
                          <a:latin typeface="Century Gothic"/>
                        </a:defRPr>
                      </a:lvl4pPr>
                      <a:lvl5pPr marL="1828800" algn="l" defTabSz="457200" rtl="0" eaLnBrk="1" latinLnBrk="0" hangingPunct="1">
                        <a:defRPr sz="1800" kern="1200">
                          <a:solidFill>
                            <a:schemeClr val="dk1"/>
                          </a:solidFill>
                          <a:latin typeface="Century Gothic"/>
                        </a:defRPr>
                      </a:lvl5pPr>
                      <a:lvl6pPr marL="2286000" algn="l" defTabSz="457200" rtl="0" eaLnBrk="1" latinLnBrk="0" hangingPunct="1">
                        <a:defRPr sz="1800" kern="1200">
                          <a:solidFill>
                            <a:schemeClr val="dk1"/>
                          </a:solidFill>
                          <a:latin typeface="Century Gothic"/>
                        </a:defRPr>
                      </a:lvl6pPr>
                      <a:lvl7pPr marL="2743200" algn="l" defTabSz="457200" rtl="0" eaLnBrk="1" latinLnBrk="0" hangingPunct="1">
                        <a:defRPr sz="1800" kern="1200">
                          <a:solidFill>
                            <a:schemeClr val="dk1"/>
                          </a:solidFill>
                          <a:latin typeface="Century Gothic"/>
                        </a:defRPr>
                      </a:lvl7pPr>
                      <a:lvl8pPr marL="3200400" algn="l" defTabSz="457200" rtl="0" eaLnBrk="1" latinLnBrk="0" hangingPunct="1">
                        <a:defRPr sz="1800" kern="1200">
                          <a:solidFill>
                            <a:schemeClr val="dk1"/>
                          </a:solidFill>
                          <a:latin typeface="Century Gothic"/>
                        </a:defRPr>
                      </a:lvl8pPr>
                      <a:lvl9pPr marL="3657600" algn="l" defTabSz="457200" rtl="0" eaLnBrk="1" latinLnBrk="0" hangingPunct="1">
                        <a:defRPr sz="1800" kern="1200">
                          <a:solidFill>
                            <a:schemeClr val="dk1"/>
                          </a:solidFill>
                          <a:latin typeface="Century Gothic"/>
                        </a:defRPr>
                      </a:lvl9pPr>
                    </a:lstStyle>
                    <a:p>
                      <a:pPr marL="0" marR="0" algn="ctr">
                        <a:lnSpc>
                          <a:spcPct val="107000"/>
                        </a:lnSpc>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326910.00</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378624">
                <a:tc>
                  <a:txBody>
                    <a:bodyPr/>
                    <a:lstStyle/>
                    <a:p>
                      <a:pPr marL="0" marR="0" algn="ctr">
                        <a:lnSpc>
                          <a:spcPct val="107000"/>
                        </a:lnSpc>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Fire</a:t>
                      </a:r>
                      <a:r>
                        <a:rPr lang="en-US" sz="2000" baseline="0" dirty="0">
                          <a:solidFill>
                            <a:schemeClr val="tx1"/>
                          </a:solidFill>
                          <a:effectLst/>
                          <a:latin typeface="Times New Roman" panose="02020603050405020304" pitchFamily="18" charset="0"/>
                          <a:cs typeface="Times New Roman" panose="02020603050405020304" pitchFamily="18" charset="0"/>
                        </a:rPr>
                        <a:t> system </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dirty="0">
                          <a:solidFill>
                            <a:schemeClr val="tx1"/>
                          </a:solidFill>
                          <a:latin typeface="Times New Roman" panose="02020603050405020304" pitchFamily="18" charset="0"/>
                          <a:cs typeface="Times New Roman" panose="02020603050405020304" pitchFamily="18" charset="0"/>
                        </a:rPr>
                        <a:t>96150.00</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304509">
                <a:tc>
                  <a:txBody>
                    <a:bodyPr/>
                    <a:lstStyle/>
                    <a:p>
                      <a:pPr marL="0" marR="0" algn="ctr">
                        <a:lnSpc>
                          <a:spcPct val="107000"/>
                        </a:lnSpc>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Mechanical</a:t>
                      </a:r>
                      <a:r>
                        <a:rPr lang="en-US" sz="2000" baseline="0" dirty="0">
                          <a:solidFill>
                            <a:schemeClr val="tx1"/>
                          </a:solidFill>
                          <a:effectLst/>
                          <a:latin typeface="Times New Roman" panose="02020603050405020304" pitchFamily="18" charset="0"/>
                          <a:cs typeface="Times New Roman" panose="02020603050405020304" pitchFamily="18" charset="0"/>
                        </a:rPr>
                        <a:t> work </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dirty="0">
                          <a:solidFill>
                            <a:schemeClr val="tx1"/>
                          </a:solidFill>
                          <a:latin typeface="Times New Roman" panose="02020603050405020304" pitchFamily="18" charset="0"/>
                          <a:cs typeface="Times New Roman" panose="02020603050405020304" pitchFamily="18" charset="0"/>
                        </a:rPr>
                        <a:t>70672.00</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332236">
                <a:tc>
                  <a:txBody>
                    <a:bodyPr/>
                    <a:lstStyle/>
                    <a:p>
                      <a:pPr marL="0" marR="0" algn="ctr">
                        <a:lnSpc>
                          <a:spcPct val="107000"/>
                        </a:lnSpc>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HVAC</a:t>
                      </a:r>
                      <a:r>
                        <a:rPr lang="en-US" sz="2000" baseline="0" dirty="0">
                          <a:solidFill>
                            <a:schemeClr val="tx1"/>
                          </a:solidFill>
                          <a:effectLst/>
                          <a:latin typeface="Times New Roman" panose="02020603050405020304" pitchFamily="18" charset="0"/>
                          <a:cs typeface="Times New Roman" panose="02020603050405020304" pitchFamily="18" charset="0"/>
                        </a:rPr>
                        <a:t> system</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dirty="0">
                          <a:solidFill>
                            <a:schemeClr val="tx1"/>
                          </a:solidFill>
                          <a:latin typeface="Times New Roman" panose="02020603050405020304" pitchFamily="18" charset="0"/>
                          <a:cs typeface="Times New Roman" panose="02020603050405020304" pitchFamily="18" charset="0"/>
                        </a:rPr>
                        <a:t>619935.00</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332236">
                <a:tc>
                  <a:txBody>
                    <a:bodyPr/>
                    <a:lstStyle/>
                    <a:p>
                      <a:pPr marL="0" marR="0" algn="ctr">
                        <a:lnSpc>
                          <a:spcPct val="107000"/>
                        </a:lnSpc>
                        <a:spcBef>
                          <a:spcPts val="0"/>
                        </a:spcBef>
                        <a:spcAft>
                          <a:spcPts val="0"/>
                        </a:spcAft>
                      </a:pPr>
                      <a:r>
                        <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PV System</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21026.00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0601004"/>
                  </a:ext>
                </a:extLst>
              </a:tr>
              <a:tr h="332236">
                <a:tc>
                  <a:txBody>
                    <a:bodyPr/>
                    <a:lstStyle/>
                    <a:p>
                      <a:pPr marL="0" marR="0" algn="ctr">
                        <a:lnSpc>
                          <a:spcPct val="107000"/>
                        </a:lnSpc>
                        <a:spcBef>
                          <a:spcPts val="0"/>
                        </a:spcBef>
                        <a:spcAft>
                          <a:spcPts val="0"/>
                        </a:spcAft>
                      </a:pPr>
                      <a:r>
                        <a:rPr lang="en-US" sz="2000" dirty="0">
                          <a:solidFill>
                            <a:schemeClr val="tx1"/>
                          </a:solidFill>
                          <a:latin typeface="Times New Roman" panose="02020603050405020304" pitchFamily="18" charset="0"/>
                          <a:cs typeface="Times New Roman" panose="02020603050405020304" pitchFamily="18" charset="0"/>
                        </a:rPr>
                        <a:t>Elevator System </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dirty="0">
                          <a:solidFill>
                            <a:schemeClr val="tx1"/>
                          </a:solidFill>
                          <a:latin typeface="Times New Roman" panose="02020603050405020304" pitchFamily="18" charset="0"/>
                          <a:cs typeface="Times New Roman" panose="02020603050405020304" pitchFamily="18" charset="0"/>
                        </a:rPr>
                        <a:t>225000.00</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333763">
                <a:tc>
                  <a:txBody>
                    <a:bodyPr/>
                    <a:lstStyle>
                      <a:lvl1pPr marL="0" algn="l" defTabSz="457200" rtl="0" eaLnBrk="1" latinLnBrk="0" hangingPunct="1">
                        <a:defRPr sz="1800" b="1" kern="1200">
                          <a:solidFill>
                            <a:schemeClr val="lt1"/>
                          </a:solidFill>
                          <a:latin typeface="Century Gothic"/>
                        </a:defRPr>
                      </a:lvl1pPr>
                      <a:lvl2pPr marL="457200" algn="l" defTabSz="457200" rtl="0" eaLnBrk="1" latinLnBrk="0" hangingPunct="1">
                        <a:defRPr sz="1800" b="1" kern="1200">
                          <a:solidFill>
                            <a:schemeClr val="lt1"/>
                          </a:solidFill>
                          <a:latin typeface="Century Gothic"/>
                        </a:defRPr>
                      </a:lvl2pPr>
                      <a:lvl3pPr marL="914400" algn="l" defTabSz="457200" rtl="0" eaLnBrk="1" latinLnBrk="0" hangingPunct="1">
                        <a:defRPr sz="1800" b="1" kern="1200">
                          <a:solidFill>
                            <a:schemeClr val="lt1"/>
                          </a:solidFill>
                          <a:latin typeface="Century Gothic"/>
                        </a:defRPr>
                      </a:lvl3pPr>
                      <a:lvl4pPr marL="1371600" algn="l" defTabSz="457200" rtl="0" eaLnBrk="1" latinLnBrk="0" hangingPunct="1">
                        <a:defRPr sz="1800" b="1" kern="1200">
                          <a:solidFill>
                            <a:schemeClr val="lt1"/>
                          </a:solidFill>
                          <a:latin typeface="Century Gothic"/>
                        </a:defRPr>
                      </a:lvl4pPr>
                      <a:lvl5pPr marL="1828800" algn="l" defTabSz="457200" rtl="0" eaLnBrk="1" latinLnBrk="0" hangingPunct="1">
                        <a:defRPr sz="1800" b="1" kern="1200">
                          <a:solidFill>
                            <a:schemeClr val="lt1"/>
                          </a:solidFill>
                          <a:latin typeface="Century Gothic"/>
                        </a:defRPr>
                      </a:lvl5pPr>
                      <a:lvl6pPr marL="2286000" algn="l" defTabSz="457200" rtl="0" eaLnBrk="1" latinLnBrk="0" hangingPunct="1">
                        <a:defRPr sz="1800" b="1" kern="1200">
                          <a:solidFill>
                            <a:schemeClr val="lt1"/>
                          </a:solidFill>
                          <a:latin typeface="Century Gothic"/>
                        </a:defRPr>
                      </a:lvl6pPr>
                      <a:lvl7pPr marL="2743200" algn="l" defTabSz="457200" rtl="0" eaLnBrk="1" latinLnBrk="0" hangingPunct="1">
                        <a:defRPr sz="1800" b="1" kern="1200">
                          <a:solidFill>
                            <a:schemeClr val="lt1"/>
                          </a:solidFill>
                          <a:latin typeface="Century Gothic"/>
                        </a:defRPr>
                      </a:lvl7pPr>
                      <a:lvl8pPr marL="3200400" algn="l" defTabSz="457200" rtl="0" eaLnBrk="1" latinLnBrk="0" hangingPunct="1">
                        <a:defRPr sz="1800" b="1" kern="1200">
                          <a:solidFill>
                            <a:schemeClr val="lt1"/>
                          </a:solidFill>
                          <a:latin typeface="Century Gothic"/>
                        </a:defRPr>
                      </a:lvl8pPr>
                      <a:lvl9pPr marL="3657600" algn="l" defTabSz="457200" rtl="0" eaLnBrk="1" latinLnBrk="0" hangingPunct="1">
                        <a:defRPr sz="1800" b="1" kern="1200">
                          <a:solidFill>
                            <a:schemeClr val="lt1"/>
                          </a:solidFill>
                          <a:latin typeface="Century Gothic"/>
                        </a:defRPr>
                      </a:lvl9pPr>
                    </a:lstStyle>
                    <a:p>
                      <a:pPr marL="0" marR="0" algn="ctr">
                        <a:lnSpc>
                          <a:spcPct val="107000"/>
                        </a:lnSpc>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Total project cost</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entury Gothic"/>
                        </a:defRPr>
                      </a:lvl1pPr>
                      <a:lvl2pPr marL="457200" algn="l" defTabSz="457200" rtl="0" eaLnBrk="1" latinLnBrk="0" hangingPunct="1">
                        <a:defRPr sz="1800" kern="1200">
                          <a:solidFill>
                            <a:schemeClr val="dk1"/>
                          </a:solidFill>
                          <a:latin typeface="Century Gothic"/>
                        </a:defRPr>
                      </a:lvl2pPr>
                      <a:lvl3pPr marL="914400" algn="l" defTabSz="457200" rtl="0" eaLnBrk="1" latinLnBrk="0" hangingPunct="1">
                        <a:defRPr sz="1800" kern="1200">
                          <a:solidFill>
                            <a:schemeClr val="dk1"/>
                          </a:solidFill>
                          <a:latin typeface="Century Gothic"/>
                        </a:defRPr>
                      </a:lvl3pPr>
                      <a:lvl4pPr marL="1371600" algn="l" defTabSz="457200" rtl="0" eaLnBrk="1" latinLnBrk="0" hangingPunct="1">
                        <a:defRPr sz="1800" kern="1200">
                          <a:solidFill>
                            <a:schemeClr val="dk1"/>
                          </a:solidFill>
                          <a:latin typeface="Century Gothic"/>
                        </a:defRPr>
                      </a:lvl4pPr>
                      <a:lvl5pPr marL="1828800" algn="l" defTabSz="457200" rtl="0" eaLnBrk="1" latinLnBrk="0" hangingPunct="1">
                        <a:defRPr sz="1800" kern="1200">
                          <a:solidFill>
                            <a:schemeClr val="dk1"/>
                          </a:solidFill>
                          <a:latin typeface="Century Gothic"/>
                        </a:defRPr>
                      </a:lvl5pPr>
                      <a:lvl6pPr marL="2286000" algn="l" defTabSz="457200" rtl="0" eaLnBrk="1" latinLnBrk="0" hangingPunct="1">
                        <a:defRPr sz="1800" kern="1200">
                          <a:solidFill>
                            <a:schemeClr val="dk1"/>
                          </a:solidFill>
                          <a:latin typeface="Century Gothic"/>
                        </a:defRPr>
                      </a:lvl6pPr>
                      <a:lvl7pPr marL="2743200" algn="l" defTabSz="457200" rtl="0" eaLnBrk="1" latinLnBrk="0" hangingPunct="1">
                        <a:defRPr sz="1800" kern="1200">
                          <a:solidFill>
                            <a:schemeClr val="dk1"/>
                          </a:solidFill>
                          <a:latin typeface="Century Gothic"/>
                        </a:defRPr>
                      </a:lvl7pPr>
                      <a:lvl8pPr marL="3200400" algn="l" defTabSz="457200" rtl="0" eaLnBrk="1" latinLnBrk="0" hangingPunct="1">
                        <a:defRPr sz="1800" kern="1200">
                          <a:solidFill>
                            <a:schemeClr val="dk1"/>
                          </a:solidFill>
                          <a:latin typeface="Century Gothic"/>
                        </a:defRPr>
                      </a:lvl8pPr>
                      <a:lvl9pPr marL="3657600" algn="l" defTabSz="457200" rtl="0" eaLnBrk="1" latinLnBrk="0" hangingPunct="1">
                        <a:defRPr sz="1800" kern="1200">
                          <a:solidFill>
                            <a:schemeClr val="dk1"/>
                          </a:solidFill>
                          <a:latin typeface="Century Gothic"/>
                        </a:defRPr>
                      </a:lvl9pPr>
                    </a:lstStyle>
                    <a:p>
                      <a:pPr marL="0" marR="0" algn="ctr">
                        <a:lnSpc>
                          <a:spcPct val="107000"/>
                        </a:lnSpc>
                        <a:spcBef>
                          <a:spcPts val="0"/>
                        </a:spcBef>
                        <a:spcAft>
                          <a:spcPts val="0"/>
                        </a:spcAft>
                      </a:pPr>
                      <a:r>
                        <a:rPr lang="en-US" sz="2000" b="1" dirty="0">
                          <a:solidFill>
                            <a:schemeClr val="tx1"/>
                          </a:solidFill>
                          <a:latin typeface="Times New Roman" panose="02020603050405020304" pitchFamily="18" charset="0"/>
                          <a:cs typeface="Times New Roman" panose="02020603050405020304" pitchFamily="18" charset="0"/>
                        </a:rPr>
                        <a:t>11168472  NIS</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89963"/>
            <a:ext cx="12192000" cy="803563"/>
          </a:xfrm>
          <a:prstGeom prst="rect">
            <a:avLst/>
          </a:prstGeom>
        </p:spPr>
      </p:pic>
      <p:sp>
        <p:nvSpPr>
          <p:cNvPr id="8" name="Rounded Rectangle 7"/>
          <p:cNvSpPr/>
          <p:nvPr/>
        </p:nvSpPr>
        <p:spPr>
          <a:xfrm>
            <a:off x="10957089" y="6395877"/>
            <a:ext cx="528329" cy="29419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90</a:t>
            </a:r>
          </a:p>
        </p:txBody>
      </p:sp>
    </p:spTree>
    <p:extLst>
      <p:ext uri="{BB962C8B-B14F-4D97-AF65-F5344CB8AC3E}">
        <p14:creationId xmlns:p14="http://schemas.microsoft.com/office/powerpoint/2010/main" val="143944466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020"/>
            <a:ext cx="12192000" cy="7035020"/>
          </a:xfrm>
          <a:prstGeom prst="rect">
            <a:avLst/>
          </a:prstGeom>
          <a:ln>
            <a:solidFill>
              <a:schemeClr val="accent1">
                <a:lumMod val="50000"/>
              </a:schemeClr>
            </a:solidFill>
          </a:ln>
        </p:spPr>
      </p:pic>
      <p:pic>
        <p:nvPicPr>
          <p:cNvPr id="3" name="Picture 2"/>
          <p:cNvPicPr>
            <a:picLocks noChangeAspect="1"/>
          </p:cNvPicPr>
          <p:nvPr/>
        </p:nvPicPr>
        <p:blipFill rotWithShape="1">
          <a:blip r:embed="rId3">
            <a:extLst>
              <a:ext uri="{BEBA8EAE-BF5A-486C-A8C5-ECC9F3942E4B}">
                <a14:imgProps xmlns:a14="http://schemas.microsoft.com/office/drawing/2010/main">
                  <a14:imgLayer r:embed="rId4">
                    <a14:imgEffect>
                      <a14:backgroundRemoval t="18608" b="81250" l="6818" r="93750">
                        <a14:foregroundMark x1="27983" y1="34091" x2="59801" y2="38636"/>
                        <a14:foregroundMark x1="23295" y1="34233" x2="32955" y2="37926"/>
                        <a14:foregroundMark x1="32244" y1="47443" x2="46307" y2="59943"/>
                        <a14:foregroundMark x1="24290" y1="49006" x2="38068" y2="66193"/>
                        <a14:foregroundMark x1="39915" y1="65341" x2="66761" y2="52983"/>
                        <a14:foregroundMark x1="22017" y1="44034" x2="21591" y2="60938"/>
                        <a14:foregroundMark x1="39631" y1="68608" x2="74716" y2="67614"/>
                        <a14:foregroundMark x1="75142" y1="58665" x2="75284" y2="30540"/>
                      </a14:backgroundRemoval>
                    </a14:imgEffect>
                  </a14:imgLayer>
                </a14:imgProps>
              </a:ext>
              <a:ext uri="{28A0092B-C50C-407E-A947-70E740481C1C}">
                <a14:useLocalDpi xmlns:a14="http://schemas.microsoft.com/office/drawing/2010/main" val="0"/>
              </a:ext>
            </a:extLst>
          </a:blip>
          <a:srcRect t="15599" b="12294"/>
          <a:stretch/>
        </p:blipFill>
        <p:spPr>
          <a:xfrm>
            <a:off x="125857" y="0"/>
            <a:ext cx="11940286" cy="7436263"/>
          </a:xfrm>
          <a:prstGeom prst="rect">
            <a:avLst/>
          </a:prstGeom>
          <a:scene3d>
            <a:camera prst="perspectiveFront"/>
            <a:lightRig rig="threePt" dir="t"/>
          </a:scene3d>
        </p:spPr>
      </p:pic>
    </p:spTree>
    <p:extLst>
      <p:ext uri="{BB962C8B-B14F-4D97-AF65-F5344CB8AC3E}">
        <p14:creationId xmlns:p14="http://schemas.microsoft.com/office/powerpoint/2010/main" val="851774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3171</TotalTime>
  <Words>3672</Words>
  <Application>Microsoft Office PowerPoint</Application>
  <PresentationFormat>Widescreen</PresentationFormat>
  <Paragraphs>979</Paragraphs>
  <Slides>91</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91</vt:i4>
      </vt:variant>
    </vt:vector>
  </HeadingPairs>
  <TitlesOfParts>
    <vt:vector size="102" baseType="lpstr">
      <vt:lpstr>ae_Tholoth</vt:lpstr>
      <vt:lpstr>Arial</vt:lpstr>
      <vt:lpstr>Arial Narrow</vt:lpstr>
      <vt:lpstr>Calibri</vt:lpstr>
      <vt:lpstr>Calibri Light</vt:lpstr>
      <vt:lpstr>Cambria Math</vt:lpstr>
      <vt:lpstr>Courier New</vt:lpstr>
      <vt:lpstr>Times New Roman</vt:lpstr>
      <vt:lpstr>Trebuchet MS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hayat pcsalman</dc:creator>
  <cp:lastModifiedBy>راوية سلمان</cp:lastModifiedBy>
  <cp:revision>152</cp:revision>
  <dcterms:created xsi:type="dcterms:W3CDTF">2021-05-24T14:28:19Z</dcterms:created>
  <dcterms:modified xsi:type="dcterms:W3CDTF">2021-06-02T11:31:57Z</dcterms:modified>
</cp:coreProperties>
</file>