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0" r:id="rId4"/>
    <p:sldId id="262" r:id="rId5"/>
    <p:sldId id="264" r:id="rId6"/>
    <p:sldId id="274" r:id="rId7"/>
    <p:sldId id="275" r:id="rId8"/>
    <p:sldId id="266" r:id="rId9"/>
    <p:sldId id="276" r:id="rId10"/>
    <p:sldId id="277" r:id="rId11"/>
    <p:sldId id="282" r:id="rId12"/>
    <p:sldId id="283" r:id="rId13"/>
    <p:sldId id="267" r:id="rId14"/>
    <p:sldId id="278" r:id="rId15"/>
    <p:sldId id="279" r:id="rId16"/>
    <p:sldId id="280" r:id="rId17"/>
    <p:sldId id="281" r:id="rId18"/>
    <p:sldId id="284" r:id="rId19"/>
    <p:sldId id="285" r:id="rId20"/>
    <p:sldId id="286" r:id="rId21"/>
    <p:sldId id="287" r:id="rId22"/>
    <p:sldId id="288" r:id="rId23"/>
    <p:sldId id="289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272" r:id="rId43"/>
  </p:sldIdLst>
  <p:sldSz cx="9144000" cy="6858000" type="screen4x3"/>
  <p:notesSz cx="6858000" cy="9144000"/>
  <p:defaultTextStyle>
    <a:defPPr>
      <a:defRPr lang="en-US"/>
    </a:defPPr>
    <a:lvl1pPr marL="0" algn="l" defTabSz="914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7" algn="l" defTabSz="914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73" algn="l" defTabSz="914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10" algn="l" defTabSz="914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46" algn="l" defTabSz="914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83" algn="l" defTabSz="914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20" algn="l" defTabSz="914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56" algn="l" defTabSz="914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93" algn="l" defTabSz="914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A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605;&#1588;&#1585;&#1608;&#1593;%20&#1578;&#1582;&#1585;&#1580;\Chapter%206\Cash%20flo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952541821342509"/>
          <c:y val="5.5931372549019621E-2"/>
          <c:w val="0.81285378479402959"/>
          <c:h val="0.69085494827852689"/>
        </c:manualLayout>
      </c:layout>
      <c:barChart>
        <c:barDir val="col"/>
        <c:grouping val="stacked"/>
        <c:varyColors val="1"/>
        <c:ser>
          <c:idx val="0"/>
          <c:order val="0"/>
          <c:tx>
            <c:strRef>
              <c:f>ورقة1!$D$4:$D$19</c:f>
              <c:strCache>
                <c:ptCount val="1"/>
                <c:pt idx="0">
                  <c:v>2013 2014 2015 2016 2017 2018 2019 2020 2021 2022 2023 2024 2025 2026 2027 2028</c:v>
                </c:pt>
              </c:strCache>
            </c:strRef>
          </c:tx>
          <c:cat>
            <c:numRef>
              <c:f>ورقة1!$D$4:$D$19</c:f>
              <c:numCache>
                <c:formatCode>General</c:formatCode>
                <c:ptCount val="1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  <c:pt idx="12">
                  <c:v>2025</c:v>
                </c:pt>
                <c:pt idx="13">
                  <c:v>2026</c:v>
                </c:pt>
                <c:pt idx="14">
                  <c:v>2027</c:v>
                </c:pt>
                <c:pt idx="15">
                  <c:v>2028</c:v>
                </c:pt>
              </c:numCache>
            </c:numRef>
          </c:cat>
          <c:val>
            <c:numRef>
              <c:f>ورقة1!$N$4:$N$19</c:f>
              <c:numCache>
                <c:formatCode>General</c:formatCode>
                <c:ptCount val="16"/>
                <c:pt idx="0">
                  <c:v>1225100</c:v>
                </c:pt>
                <c:pt idx="1">
                  <c:v>5397000</c:v>
                </c:pt>
                <c:pt idx="2">
                  <c:v>3349600</c:v>
                </c:pt>
                <c:pt idx="3">
                  <c:v>4619600</c:v>
                </c:pt>
                <c:pt idx="4">
                  <c:v>3341800</c:v>
                </c:pt>
                <c:pt idx="5">
                  <c:v>4766100</c:v>
                </c:pt>
                <c:pt idx="6">
                  <c:v>1940300</c:v>
                </c:pt>
                <c:pt idx="7">
                  <c:v>3181500</c:v>
                </c:pt>
                <c:pt idx="8">
                  <c:v>1269600</c:v>
                </c:pt>
                <c:pt idx="9">
                  <c:v>1203100</c:v>
                </c:pt>
                <c:pt idx="10">
                  <c:v>1365700</c:v>
                </c:pt>
                <c:pt idx="11">
                  <c:v>536300</c:v>
                </c:pt>
                <c:pt idx="12">
                  <c:v>232100</c:v>
                </c:pt>
                <c:pt idx="13">
                  <c:v>571600</c:v>
                </c:pt>
                <c:pt idx="14">
                  <c:v>805200</c:v>
                </c:pt>
                <c:pt idx="15">
                  <c:v>239500</c:v>
                </c:pt>
              </c:numCache>
            </c:numRef>
          </c:val>
        </c:ser>
        <c:overlap val="100"/>
        <c:axId val="60201600"/>
        <c:axId val="60224256"/>
      </c:barChart>
      <c:catAx>
        <c:axId val="602016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200" b="1" i="0" baseline="0">
                    <a:latin typeface="Times New Roman" pitchFamily="18" charset="0"/>
                    <a:cs typeface="Times New Roman" pitchFamily="18" charset="0"/>
                  </a:rPr>
                  <a:t>Years</a:t>
                </a:r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4768213295371978"/>
              <c:y val="0.90630630630630626"/>
            </c:manualLayout>
          </c:layout>
        </c:title>
        <c:numFmt formatCode="General" sourceLinked="1"/>
        <c:tickLblPos val="nextTo"/>
        <c:txPr>
          <a:bodyPr rot="-2700000" vert="horz"/>
          <a:lstStyle/>
          <a:p>
            <a:pPr>
              <a:defRPr lang="en-US" sz="1050" b="1"/>
            </a:pPr>
            <a:endParaRPr lang="en-US"/>
          </a:p>
        </c:txPr>
        <c:crossAx val="60224256"/>
        <c:crosses val="autoZero"/>
        <c:auto val="1"/>
        <c:lblAlgn val="ctr"/>
        <c:lblOffset val="100"/>
      </c:catAx>
      <c:valAx>
        <c:axId val="6022425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 sz="1200" b="1" i="0" baseline="0">
                    <a:latin typeface="Times New Roman" pitchFamily="18" charset="0"/>
                    <a:cs typeface="Times New Roman" pitchFamily="18" charset="0"/>
                  </a:rPr>
                  <a:t>Costs ($)</a:t>
                </a:r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7.5329566854990841E-3"/>
              <c:y val="0.28651628005958807"/>
            </c:manualLayout>
          </c:layout>
        </c:title>
        <c:numFmt formatCode="#,##0;[Red]#,##0" sourceLinked="0"/>
        <c:tickLblPos val="nextTo"/>
        <c:txPr>
          <a:bodyPr/>
          <a:lstStyle/>
          <a:p>
            <a:pPr>
              <a:defRPr lang="en-US" sz="1050" b="1">
                <a:latin typeface="+mn-lt"/>
                <a:cs typeface="Times New Roman" pitchFamily="18" charset="0"/>
              </a:defRPr>
            </a:pPr>
            <a:endParaRPr lang="en-US"/>
          </a:p>
        </c:txPr>
        <c:crossAx val="60201600"/>
        <c:crosses val="autoZero"/>
        <c:crossBetween val="between"/>
      </c:valAx>
      <c:spPr>
        <a:gradFill>
          <a:gsLst>
            <a:gs pos="89000">
              <a:srgbClr val="4F81BD">
                <a:tint val="66000"/>
                <a:satMod val="160000"/>
                <a:alpha val="44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jpe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7" tIns="45714" rIns="91427" bIns="45714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14" rIns="45714"/>
          <a:lstStyle>
            <a:lvl1pPr marL="0" marR="63999" indent="0" algn="r">
              <a:buNone/>
              <a:defRPr>
                <a:solidFill>
                  <a:schemeClr val="tx2"/>
                </a:solidFill>
              </a:defRPr>
            </a:lvl1pPr>
            <a:lvl2pPr marL="457137" indent="0" algn="ctr">
              <a:buNone/>
            </a:lvl2pPr>
            <a:lvl3pPr marL="914273" indent="0" algn="ctr">
              <a:buNone/>
            </a:lvl3pPr>
            <a:lvl4pPr marL="1371410" indent="0" algn="ctr">
              <a:buNone/>
            </a:lvl4pPr>
            <a:lvl5pPr marL="1828546" indent="0" algn="ctr">
              <a:buNone/>
            </a:lvl5pPr>
            <a:lvl6pPr marL="2285683" indent="0" algn="ctr">
              <a:buNone/>
            </a:lvl6pPr>
            <a:lvl7pPr marL="2742820" indent="0" algn="ctr">
              <a:buNone/>
            </a:lvl7pPr>
            <a:lvl8pPr marL="3199956" indent="0" algn="ctr">
              <a:buNone/>
            </a:lvl8pPr>
            <a:lvl9pPr marL="3657093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1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27" rIns="91427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7" tIns="45714" rIns="91427" bIns="45714"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7" tIns="45714" rIns="91427" bIns="45714"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55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55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27" tIns="0" rIns="91427" anchor="t"/>
          <a:lstStyle>
            <a:lvl1pPr marL="0" marR="1828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7" tIns="45714" rIns="91427" bIns="45714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7" tIns="45714" rIns="91427" bIns="45714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1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27" tIns="45714" rIns="91427" bIns="45714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3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7" tIns="45714" rIns="91427" bIns="45714"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7" tIns="45714" rIns="91427" bIns="45714"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7" tIns="45714" rIns="91427" bIns="45714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7" tIns="45714" rIns="91427" bIns="45714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1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27" tIns="45714" rIns="91427" bIns="45714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7" tIns="45714" rIns="91427" bIns="45714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 lIns="91427" tIns="45714" rIns="91427" bIns="45714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lIns="91427" tIns="45714" rIns="91427" bIns="45714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CBC8F57-886E-4619-9496-0823CE525D2A}" type="datetimeFigureOut">
              <a:rPr lang="en-US" smtClean="0"/>
              <a:pPr/>
              <a:t>1/3/2013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5"/>
            <a:ext cx="2350681" cy="365125"/>
          </a:xfrm>
          <a:prstGeom prst="rect">
            <a:avLst/>
          </a:prstGeom>
        </p:spPr>
        <p:txBody>
          <a:bodyPr vert="horz" lIns="91427" tIns="45714" rIns="91427" bIns="45714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3" y="6407945"/>
            <a:ext cx="365760" cy="365125"/>
          </a:xfrm>
          <a:prstGeom prst="rect">
            <a:avLst/>
          </a:prstGeom>
        </p:spPr>
        <p:txBody>
          <a:bodyPr vert="horz" lIns="91427" tIns="45714" rIns="91427" bIns="45714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6E0CBC3-F99D-46F2-8415-222EB917A6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09" indent="-255997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06" indent="-228569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417" indent="-228569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842" indent="-228569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10" indent="-228569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599978" indent="-228569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546" indent="-228569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115" indent="-228569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683" indent="-228569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152400"/>
            <a:ext cx="8458200" cy="6400800"/>
          </a:xfrm>
        </p:spPr>
        <p:txBody>
          <a:bodyPr>
            <a:normAutofit lnSpcReduction="10000"/>
          </a:bodyPr>
          <a:lstStyle/>
          <a:p>
            <a:pPr algn="ctr"/>
            <a:r>
              <a:rPr lang="ar-JO" b="1" dirty="0">
                <a:solidFill>
                  <a:schemeClr val="tx1"/>
                </a:solidFill>
              </a:rPr>
              <a:t>بسم الله الرحمن الرحيم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Resource Management of 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Jenin Governorate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 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Furat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Nassar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Khalid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Sobeh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Ra’fat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Bsharat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Razan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Atwa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ar-JO" b="1" dirty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Supervisor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Anan Jayyousi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5" name="صورة 4" descr="logo. naja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1" y="533400"/>
            <a:ext cx="1904999" cy="1788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50928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 </a:t>
            </a:r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None/>
            </a:pPr>
            <a:endParaRPr lang="en-US" b="1" i="1" dirty="0"/>
          </a:p>
          <a:p>
            <a:pPr>
              <a:buNone/>
            </a:pPr>
            <a:endParaRPr lang="en-US" sz="1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u="sng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Assumed Population </a:t>
            </a:r>
            <a:r>
              <a:rPr lang="en-US" sz="36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growth rate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2209800"/>
          <a:ext cx="70866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300"/>
                <a:gridCol w="3543300"/>
              </a:tblGrid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Period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Population growth rate 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2007-2010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3.3 %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2010-2015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3.0 %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2015-2020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2.5 %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2020-2030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2.0 %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95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existing population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year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2010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274670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capita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Estimated population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year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2030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about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440000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people</a:t>
            </a:r>
          </a:p>
          <a:p>
            <a:pPr>
              <a:buNone/>
            </a:pPr>
            <a:r>
              <a:rPr lang="en-US" sz="2400" dirty="0"/>
              <a:t>   </a:t>
            </a:r>
            <a:endParaRPr lang="ar-SA" sz="24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457201"/>
            <a:ext cx="8229600" cy="685799"/>
          </a:xfrm>
        </p:spPr>
        <p:txBody>
          <a:bodyPr>
            <a:normAutofit/>
          </a:bodyPr>
          <a:lstStyle/>
          <a:p>
            <a:pPr algn="ctr"/>
            <a:r>
              <a:rPr lang="en-US" sz="36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Existing and Future Population</a:t>
            </a:r>
            <a:endParaRPr lang="ar-SA" sz="3600" u="sng" dirty="0">
              <a:solidFill>
                <a:schemeClr val="accent2">
                  <a:lumMod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90" t="5088" r="3572" b="2281"/>
          <a:stretch>
            <a:fillRect/>
          </a:stretch>
        </p:blipFill>
        <p:spPr bwMode="auto">
          <a:xfrm>
            <a:off x="304800" y="533401"/>
            <a:ext cx="8458200" cy="624840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/>
          <p:cNvSpPr txBox="1"/>
          <p:nvPr/>
        </p:nvSpPr>
        <p:spPr>
          <a:xfrm>
            <a:off x="533400" y="228600"/>
            <a:ext cx="8001000" cy="584763"/>
          </a:xfrm>
          <a:prstGeom prst="rect">
            <a:avLst/>
          </a:prstGeom>
          <a:noFill/>
        </p:spPr>
        <p:txBody>
          <a:bodyPr wrap="square" lIns="91427" tIns="45714" rIns="91427" bIns="45714" rtlCol="1">
            <a:spAutoFit/>
          </a:bodyPr>
          <a:lstStyle/>
          <a:p>
            <a:pPr algn="ctr"/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</a:rPr>
              <a:t>Existing and Future Population (Cont.)</a:t>
            </a:r>
            <a:endParaRPr lang="ar-SA" sz="3200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Up Arrow 3"/>
          <p:cNvSpPr/>
          <p:nvPr/>
        </p:nvSpPr>
        <p:spPr>
          <a:xfrm rot="21156496">
            <a:off x="8413766" y="13858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1183673">
            <a:off x="8419841" y="19224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685801"/>
            <a:ext cx="8915400" cy="1354205"/>
          </a:xfrm>
          <a:prstGeom prst="rect">
            <a:avLst/>
          </a:prstGeom>
        </p:spPr>
        <p:txBody>
          <a:bodyPr wrap="square" lIns="91427" tIns="45714" rIns="91427" bIns="45714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100" b="1" i="1" dirty="0">
                <a:solidFill>
                  <a:srgbClr val="A50021"/>
                </a:solidFill>
                <a:latin typeface="+mj-lt"/>
                <a:ea typeface="+mj-ea"/>
                <a:cs typeface="+mj-cs"/>
              </a:rPr>
              <a:t>Consumption Rates of Urban Areas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4063" t="54167" r="11719" b="18750"/>
          <a:stretch>
            <a:fillRect/>
          </a:stretch>
        </p:blipFill>
        <p:spPr bwMode="auto">
          <a:xfrm>
            <a:off x="381000" y="2438400"/>
            <a:ext cx="8458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685801"/>
            <a:ext cx="8915400" cy="1398278"/>
          </a:xfrm>
          <a:prstGeom prst="rect">
            <a:avLst/>
          </a:prstGeom>
        </p:spPr>
        <p:txBody>
          <a:bodyPr wrap="square" lIns="91427" tIns="45714" rIns="91427" bIns="45714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100" b="1" i="1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Consumption Rates of Rural Served Areas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82" t="45833" r="10937" b="26042"/>
          <a:stretch>
            <a:fillRect/>
          </a:stretch>
        </p:blipFill>
        <p:spPr bwMode="auto">
          <a:xfrm>
            <a:off x="381000" y="2362200"/>
            <a:ext cx="8305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685801"/>
            <a:ext cx="8915400" cy="1398278"/>
          </a:xfrm>
          <a:prstGeom prst="rect">
            <a:avLst/>
          </a:prstGeom>
        </p:spPr>
        <p:txBody>
          <a:bodyPr wrap="square" lIns="91427" tIns="45714" rIns="91427" bIns="45714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1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Consumption Rates of Rural Un-Served Areas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31" t="47500" r="12188" b="25000"/>
          <a:stretch>
            <a:fillRect/>
          </a:stretch>
        </p:blipFill>
        <p:spPr bwMode="auto">
          <a:xfrm>
            <a:off x="381000" y="2362200"/>
            <a:ext cx="8382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457200"/>
            <a:ext cx="8915400" cy="584763"/>
          </a:xfrm>
          <a:prstGeom prst="rect">
            <a:avLst/>
          </a:prstGeom>
        </p:spPr>
        <p:txBody>
          <a:bodyPr wrap="square" lIns="91427" tIns="45714" rIns="91427" bIns="45714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</a:rPr>
              <a:t>Clustering Approach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3992" indent="-514278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governorate has been divided into 8 clusters :</a:t>
            </a:r>
          </a:p>
          <a:p>
            <a:pPr marL="623992" indent="-514278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North-East of Jenin cluster</a:t>
            </a:r>
          </a:p>
          <a:p>
            <a:pPr marL="623992" indent="-514278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Jenin cluster</a:t>
            </a:r>
          </a:p>
          <a:p>
            <a:pPr marL="623992" indent="-514278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North-West of Jenin cluster</a:t>
            </a:r>
          </a:p>
          <a:p>
            <a:pPr marL="623992" indent="-514278">
              <a:buFont typeface="+mj-lt"/>
              <a:buAutoNum type="arabicPeriod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Ya'bad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cluster</a:t>
            </a:r>
          </a:p>
          <a:p>
            <a:pPr marL="623992" indent="-514278">
              <a:buFont typeface="+mj-lt"/>
              <a:buAutoNum type="arabicPeriod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Arraba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cluster</a:t>
            </a:r>
          </a:p>
          <a:p>
            <a:pPr marL="623992" indent="-514278">
              <a:buFont typeface="+mj-lt"/>
              <a:buAutoNum type="arabicPeriod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Sanur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cluster</a:t>
            </a:r>
          </a:p>
          <a:p>
            <a:pPr marL="623992" indent="-514278">
              <a:buFont typeface="+mj-lt"/>
              <a:buAutoNum type="arabicPeriod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Methalun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cluster</a:t>
            </a:r>
          </a:p>
          <a:p>
            <a:pPr marL="623992" indent="-514278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Qabatiya cluster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562600"/>
          </a:xfrm>
        </p:spPr>
        <p:txBody>
          <a:bodyPr/>
          <a:lstStyle/>
          <a:p>
            <a:pPr marL="623992" indent="-514278">
              <a:buNone/>
            </a:pPr>
            <a:r>
              <a:rPr lang="en-US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68759"/>
            <a:ext cx="8915400" cy="584763"/>
          </a:xfrm>
          <a:prstGeom prst="rect">
            <a:avLst/>
          </a:prstGeom>
        </p:spPr>
        <p:txBody>
          <a:bodyPr wrap="square" lIns="91427" tIns="45714" rIns="91427" bIns="45714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</a:rPr>
              <a:t>Clustering Approach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475" t="13562" r="19159" b="12593"/>
          <a:stretch>
            <a:fillRect/>
          </a:stretch>
        </p:blipFill>
        <p:spPr bwMode="auto">
          <a:xfrm>
            <a:off x="1" y="533400"/>
            <a:ext cx="91439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Up Arrow 6"/>
          <p:cNvSpPr/>
          <p:nvPr/>
        </p:nvSpPr>
        <p:spPr>
          <a:xfrm rot="21156496">
            <a:off x="8566167" y="1004863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1183673">
            <a:off x="8572242" y="1541422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643" t="12178" r="18946" b="11031"/>
          <a:stretch>
            <a:fillRect/>
          </a:stretch>
        </p:blipFill>
        <p:spPr bwMode="auto">
          <a:xfrm>
            <a:off x="457200" y="1524000"/>
            <a:ext cx="8305800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943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b="1" spc="3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spc="3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Demand of Year 2015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total demand of water in year 2015 are 17,41Mcm/year</a:t>
            </a:r>
          </a:p>
          <a:p>
            <a:pPr>
              <a:buNone/>
            </a:pPr>
            <a:endParaRPr lang="ar-SA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76201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Future Water Demand</a:t>
            </a:r>
            <a:endParaRPr lang="ar-SA" sz="3200" u="sng" dirty="0">
              <a:solidFill>
                <a:schemeClr val="accent2">
                  <a:lumMod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Up Arrow 4"/>
          <p:cNvSpPr/>
          <p:nvPr/>
        </p:nvSpPr>
        <p:spPr>
          <a:xfrm rot="21156496">
            <a:off x="8489967" y="2528863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1183673">
            <a:off x="8496042" y="3065422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831" t="12178" r="18136" b="12177"/>
          <a:stretch>
            <a:fillRect/>
          </a:stretch>
        </p:blipFill>
        <p:spPr bwMode="auto">
          <a:xfrm>
            <a:off x="381000" y="1752601"/>
            <a:ext cx="8534400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60960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spc="3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b="1" spc="3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Demand of Year 2020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total demand of water in year 2020 are 23.59 Mcm/year 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Future Water Demand (cont.)</a:t>
            </a:r>
            <a:endParaRPr lang="ar-SA" sz="3200" u="sng" dirty="0">
              <a:solidFill>
                <a:schemeClr val="accent2">
                  <a:lumMod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Up Arrow 4"/>
          <p:cNvSpPr/>
          <p:nvPr/>
        </p:nvSpPr>
        <p:spPr>
          <a:xfrm rot="21156496">
            <a:off x="8566167" y="27574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1183673">
            <a:off x="8572242" y="32940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0"/>
            <a:ext cx="8839200" cy="67056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Contents </a:t>
            </a:r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the Presentation</a:t>
            </a:r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Study area</a:t>
            </a: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supply 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resources.</a:t>
            </a: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Existing 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population and population growth rate.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Consumption 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rates for localities in Jenin Governorate.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Clustering Approach</a:t>
            </a: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demand and 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Gap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potential water resources.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investment plan.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Provision of wastewater systems.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45" t="6975" r="13896" b="6975"/>
          <a:stretch>
            <a:fillRect/>
          </a:stretch>
        </p:blipFill>
        <p:spPr bwMode="auto">
          <a:xfrm>
            <a:off x="609600" y="1600200"/>
            <a:ext cx="8077200" cy="52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943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spc="3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Demand of Year 2030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total demand of water in year 2030 are 32.98 Mcm/year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76201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Future Water Demand (cont.)</a:t>
            </a:r>
            <a:endParaRPr lang="ar-SA" sz="3200" u="sng" dirty="0">
              <a:solidFill>
                <a:schemeClr val="accent2">
                  <a:lumMod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Up Arrow 4"/>
          <p:cNvSpPr/>
          <p:nvPr/>
        </p:nvSpPr>
        <p:spPr>
          <a:xfrm rot="21156496">
            <a:off x="8489967" y="26812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1183673">
            <a:off x="8496042" y="32178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00" t="8739" r="14894" b="8740"/>
          <a:stretch>
            <a:fillRect/>
          </a:stretch>
        </p:blipFill>
        <p:spPr bwMode="auto">
          <a:xfrm>
            <a:off x="609601" y="2590800"/>
            <a:ext cx="8001000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28600" y="914401"/>
            <a:ext cx="8763000" cy="5715000"/>
          </a:xfrm>
        </p:spPr>
        <p:txBody>
          <a:bodyPr/>
          <a:lstStyle/>
          <a:p>
            <a:pPr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Gap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defined as additional amount of water needed to fit the demand.</a:t>
            </a:r>
          </a:p>
          <a:p>
            <a:pPr>
              <a:buFont typeface="Wingdings" pitchFamily="2" charset="2"/>
              <a:buChar char="v"/>
            </a:pPr>
            <a:r>
              <a:rPr lang="en-US" sz="3200" b="1" spc="3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Gap of Year 2015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gap of water in year 2015 are 12.78 Mcm/year </a:t>
            </a:r>
          </a:p>
          <a:p>
            <a:pPr>
              <a:buNone/>
            </a:pPr>
            <a:endParaRPr lang="en-US" sz="2800" dirty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Future Water Gap</a:t>
            </a:r>
            <a:endParaRPr lang="ar-SA" sz="3200" u="sng" dirty="0">
              <a:solidFill>
                <a:schemeClr val="accent2">
                  <a:lumMod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Up Arrow 4"/>
          <p:cNvSpPr/>
          <p:nvPr/>
        </p:nvSpPr>
        <p:spPr>
          <a:xfrm rot="21156496">
            <a:off x="8337567" y="31384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1183673">
            <a:off x="8343642" y="36750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021" t="12178" r="18136" b="13323"/>
          <a:stretch>
            <a:fillRect/>
          </a:stretch>
        </p:blipFill>
        <p:spPr bwMode="auto">
          <a:xfrm>
            <a:off x="381000" y="1524000"/>
            <a:ext cx="8153400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28600" y="685800"/>
            <a:ext cx="8610600" cy="5943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spc="3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Gap of Year 2020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gap of water in year 2020 are 18.96 Mcm/year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76201"/>
            <a:ext cx="8229600" cy="533400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Future Water Gap (Cont.)</a:t>
            </a:r>
            <a:endParaRPr lang="ar-SA" sz="3200" u="sng" dirty="0">
              <a:solidFill>
                <a:schemeClr val="accent2">
                  <a:lumMod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Up Arrow 4"/>
          <p:cNvSpPr/>
          <p:nvPr/>
        </p:nvSpPr>
        <p:spPr>
          <a:xfrm rot="21156496">
            <a:off x="8185166" y="19192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1183673">
            <a:off x="8191241" y="24558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832" t="12178" r="18136" b="12178"/>
          <a:stretch>
            <a:fillRect/>
          </a:stretch>
        </p:blipFill>
        <p:spPr bwMode="auto">
          <a:xfrm>
            <a:off x="609600" y="16002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5943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spc="3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Gap of Year 2030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gap of water in year 2030 are 28.35 Mcm/year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22239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en-US" sz="32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Future Water Gap (Cont.)</a:t>
            </a:r>
            <a:endParaRPr lang="ar-SA" sz="3200" u="sng" dirty="0">
              <a:solidFill>
                <a:schemeClr val="accent2">
                  <a:lumMod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Up Arrow 4"/>
          <p:cNvSpPr/>
          <p:nvPr/>
        </p:nvSpPr>
        <p:spPr>
          <a:xfrm rot="21156496">
            <a:off x="8261366" y="26812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1183673">
            <a:off x="8267441" y="32178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To bridge </a:t>
            </a:r>
            <a:r>
              <a:rPr lang="en-US" sz="2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estimated water gap for each cluster. Four potential water resources are considered. Those are:</a:t>
            </a:r>
          </a:p>
          <a:p>
            <a:pPr>
              <a:buNone/>
            </a:pPr>
            <a:endParaRPr lang="en-US" sz="2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077763" indent="-273012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Rainwater Harvesting.</a:t>
            </a:r>
          </a:p>
          <a:p>
            <a:pPr marL="1077763" indent="-273012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Rehabilitation of Existing Water Networks.</a:t>
            </a:r>
          </a:p>
          <a:p>
            <a:pPr marL="1077763" indent="-273012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Groundwater Wells.</a:t>
            </a:r>
          </a:p>
          <a:p>
            <a:pPr marL="1077763" indent="-273012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Imported water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6397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Future Potential Water Resources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Rainwater harvesting is the accumulating and storing of rainwater from roofs of houses, tents and local institution.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By using this formula, the volume of cisterns for can be calculated.</a:t>
            </a:r>
          </a:p>
          <a:p>
            <a:pPr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Volume of rainwater harvesting = No. of building* Average houses area* Average rainfall rate</a:t>
            </a:r>
          </a:p>
          <a:p>
            <a:pPr>
              <a:lnSpc>
                <a:spcPct val="150000"/>
              </a:lnSpc>
              <a:buNone/>
            </a:pP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The amount of 3 Mcm/year can be collected from rainwater harvesting. </a:t>
            </a:r>
          </a:p>
          <a:p>
            <a:pPr>
              <a:lnSpc>
                <a:spcPct val="150000"/>
              </a:lnSpc>
              <a:buNone/>
            </a:pPr>
            <a:endParaRPr lang="en-US" sz="2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6397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Rainwater Harvesting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3340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percent of loss can be reduced by improving the existing networks in Jenin Governorate.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amount of water that can be saved by rehabilitating of existing water networks is calculated by using this formula  </a:t>
            </a:r>
          </a:p>
          <a:p>
            <a:pPr marL="365075" indent="-255553">
              <a:buNone/>
            </a:pPr>
            <a:endParaRPr lang="en-US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075" indent="-255553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Saved amount of water = Water supplied in 2010*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(% losses in present - %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losses in </a:t>
            </a:r>
            <a:r>
              <a:rPr lang="en-US" sz="2400" b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</a:t>
            </a:r>
            <a:r>
              <a:rPr lang="en-US" sz="24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years) 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The amount of 0.58 Mcm/year can be saved from rehabilitation of existing water networks. </a:t>
            </a:r>
          </a:p>
          <a:p>
            <a:pPr>
              <a:lnSpc>
                <a:spcPct val="150000"/>
              </a:lnSpc>
              <a:buNone/>
            </a:pPr>
            <a:endParaRPr lang="en-US" sz="2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639762"/>
          </a:xfrm>
        </p:spPr>
        <p:txBody>
          <a:bodyPr>
            <a:noAutofit/>
          </a:bodyPr>
          <a:lstStyle/>
          <a:p>
            <a:pPr algn="ctr"/>
            <a:r>
              <a:rPr lang="en-US" sz="3000" u="sng" dirty="0">
                <a:solidFill>
                  <a:srgbClr val="C00000"/>
                </a:solidFill>
              </a:rPr>
              <a:t>Rehabilitation of Existing Water Networks</a:t>
            </a:r>
            <a:endParaRPr lang="ar-SA" sz="30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334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Remaining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gap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approximately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25 Mcm/year.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According to PWA, many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wells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can be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drilled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in Jenin Governorate.</a:t>
            </a:r>
          </a:p>
          <a:p>
            <a:pPr>
              <a:lnSpc>
                <a:spcPct val="150000"/>
              </a:lnSpc>
              <a:buNone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Drilling new wells will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provide about 18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Mcm/year</a:t>
            </a:r>
          </a:p>
          <a:p>
            <a:pPr marL="365075" indent="-255553">
              <a:buNone/>
            </a:pPr>
            <a:endParaRPr lang="en-US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075" indent="-255553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n-US" sz="2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639762"/>
          </a:xfrm>
        </p:spPr>
        <p:txBody>
          <a:bodyPr>
            <a:noAutofit/>
          </a:bodyPr>
          <a:lstStyle/>
          <a:p>
            <a:pPr algn="ctr"/>
            <a:r>
              <a:rPr lang="en-US" sz="3000" u="sng" dirty="0">
                <a:solidFill>
                  <a:srgbClr val="C00000"/>
                </a:solidFill>
              </a:rPr>
              <a:t>Groundwater Wells</a:t>
            </a:r>
            <a:endParaRPr lang="ar-SA" sz="30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334000"/>
          </a:xfrm>
        </p:spPr>
        <p:txBody>
          <a:bodyPr>
            <a:normAutofit/>
          </a:bodyPr>
          <a:lstStyle/>
          <a:p>
            <a:pPr marL="365075" indent="-255553">
              <a:buNone/>
            </a:pPr>
            <a:endParaRPr lang="en-US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075" indent="-255553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n-US" sz="2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487362"/>
          </a:xfrm>
        </p:spPr>
        <p:txBody>
          <a:bodyPr>
            <a:noAutofit/>
          </a:bodyPr>
          <a:lstStyle/>
          <a:p>
            <a:pPr algn="ctr"/>
            <a:r>
              <a:rPr lang="en-US" sz="3000" u="sng" dirty="0">
                <a:solidFill>
                  <a:srgbClr val="C00000"/>
                </a:solidFill>
              </a:rPr>
              <a:t>Groundwater Wells</a:t>
            </a:r>
            <a:endParaRPr lang="ar-SA" sz="30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576" t="12618" r="17926" b="11672"/>
          <a:stretch>
            <a:fillRect/>
          </a:stretch>
        </p:blipFill>
        <p:spPr bwMode="auto">
          <a:xfrm>
            <a:off x="304800" y="228600"/>
            <a:ext cx="8839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Up Arrow 4"/>
          <p:cNvSpPr/>
          <p:nvPr/>
        </p:nvSpPr>
        <p:spPr>
          <a:xfrm rot="21156496">
            <a:off x="8489967" y="10810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1183673">
            <a:off x="8496042" y="16176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45720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The remaining future water gap of Jenin governorate is around 7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Mcm/year 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The remaining water gap will be taken from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Palestinian water rights in the Western Aquifer and/ or from desalination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as imported water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( at present through Israeli companies) near </a:t>
            </a:r>
            <a:r>
              <a:rPr lang="en-US" sz="2500" dirty="0" err="1">
                <a:latin typeface="Times New Roman" pitchFamily="18" charset="0"/>
                <a:cs typeface="Times New Roman" pitchFamily="18" charset="0"/>
              </a:rPr>
              <a:t>Zbuba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500" dirty="0" err="1">
                <a:latin typeface="Times New Roman" pitchFamily="18" charset="0"/>
                <a:cs typeface="Times New Roman" pitchFamily="18" charset="0"/>
              </a:rPr>
              <a:t>Jalami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 localities to cover the future water demand.  </a:t>
            </a:r>
          </a:p>
          <a:p>
            <a:pPr>
              <a:lnSpc>
                <a:spcPct val="150000"/>
              </a:lnSpc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365075" indent="-255553">
              <a:buNone/>
            </a:pPr>
            <a:endParaRPr lang="en-US" sz="2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5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5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639762"/>
          </a:xfrm>
        </p:spPr>
        <p:txBody>
          <a:bodyPr>
            <a:noAutofit/>
          </a:bodyPr>
          <a:lstStyle/>
          <a:p>
            <a:pPr algn="ctr"/>
            <a:r>
              <a:rPr lang="en-US" sz="3000" u="sng" dirty="0">
                <a:solidFill>
                  <a:srgbClr val="C00000"/>
                </a:solidFill>
              </a:rPr>
              <a:t>Imported water</a:t>
            </a:r>
            <a:endParaRPr lang="ar-SA" sz="30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304800"/>
            <a:ext cx="8686800" cy="6400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</a:rPr>
              <a:t>Water Resource Management of Jenin Governorate</a:t>
            </a:r>
          </a:p>
          <a:p>
            <a:pPr algn="l">
              <a:buNone/>
            </a:pPr>
            <a:endParaRPr lang="ar-JO" sz="2800" dirty="0"/>
          </a:p>
          <a:p>
            <a:pPr algn="l">
              <a:buFont typeface="Wingdings" pitchFamily="2" charset="2"/>
              <a:buChar char="v"/>
            </a:pPr>
            <a:r>
              <a:rPr lang="en-US" sz="3200" b="1" spc="3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Project Objective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develop a water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resource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management plan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Jenin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Governorate through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en-US" sz="24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08038" lvl="0" indent="-228600">
              <a:buFont typeface="Wingdings" pitchFamily="2" charset="2"/>
              <a:buChar char="ü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Analyze water resources system. </a:t>
            </a:r>
          </a:p>
          <a:p>
            <a:pPr marL="808038" lvl="0" indent="-228600">
              <a:buFont typeface="Wingdings" pitchFamily="2" charset="2"/>
              <a:buChar char="ü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Study the existing conditions and the estimated future water gap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next 20 years. </a:t>
            </a:r>
          </a:p>
          <a:p>
            <a:pPr marL="808038" lvl="0" indent="-228600">
              <a:buFont typeface="Wingdings" pitchFamily="2" charset="2"/>
              <a:buChar char="ü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Decide whether the existing water resources are sufficient for the future demand.</a:t>
            </a:r>
          </a:p>
          <a:p>
            <a:pPr algn="l">
              <a:buNone/>
            </a:pPr>
            <a:endParaRPr lang="en-US" sz="2800" dirty="0"/>
          </a:p>
          <a:p>
            <a:pPr algn="l">
              <a:buNone/>
            </a:pP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524000"/>
            <a:ext cx="3429000" cy="584763"/>
          </a:xfrm>
          <a:prstGeom prst="rect">
            <a:avLst/>
          </a:prstGeom>
          <a:noFill/>
        </p:spPr>
        <p:txBody>
          <a:bodyPr wrap="square" lIns="91427" tIns="45714" rIns="91427" bIns="45714" rtlCol="0">
            <a:spAutoFit/>
          </a:bodyPr>
          <a:lstStyle/>
          <a:p>
            <a:pPr marL="342852" indent="-342852">
              <a:spcBef>
                <a:spcPct val="20000"/>
              </a:spcBef>
            </a:pPr>
            <a:r>
              <a:rPr lang="en-US" sz="3200" dirty="0"/>
              <a:t>    </a:t>
            </a:r>
            <a:endParaRPr lang="en-US" sz="24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Based 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 estimated future water demand for the next 20 years,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Different projects 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will be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implemented to 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cover this demand.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Each package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consists 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of ground water well with booster station, transmission pipeline, pumps and reservoir. In order to determine the diameter of the transmission pipeline, the pump power and the reservoir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volume, 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many assumption and calculation are made.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Packages of Investment Plan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Determine the diameter of transmission pipeline using continuity equation. 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Q = V * A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head loss in transmission pipelines is calculated using the following equation.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1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0.01 L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pump head calculated using Energy Conservation principle (Bernoulli Equation).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800" b="1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800" b="1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Z</a:t>
            </a:r>
            <a:r>
              <a:rPr lang="en-US" sz="2800" b="1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800" b="1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Packages of Investment Plan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9436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pumps power calculated by using following equation.</a:t>
            </a:r>
          </a:p>
          <a:p>
            <a:pPr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Specific weight of water ( 9810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N/m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Pump efficiency (assumed to be 70%).</a:t>
            </a: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Packages of Investment Plan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كائن 3"/>
          <p:cNvGraphicFramePr>
            <a:graphicFrameLocks noChangeAspect="1"/>
          </p:cNvGraphicFramePr>
          <p:nvPr/>
        </p:nvGraphicFramePr>
        <p:xfrm>
          <a:off x="2641600" y="2174875"/>
          <a:ext cx="3786188" cy="1101725"/>
        </p:xfrm>
        <a:graphic>
          <a:graphicData uri="http://schemas.openxmlformats.org/presentationml/2006/ole">
            <p:oleObj spid="_x0000_s3074" name="Equation" r:id="rId3" imgW="1841400" imgH="495000" progId="Equation.3">
              <p:embed/>
            </p:oleObj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111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Sample of Proposal Projects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99" t="7521" r="2736" b="8130"/>
          <a:stretch>
            <a:fillRect/>
          </a:stretch>
        </p:blipFill>
        <p:spPr bwMode="auto">
          <a:xfrm>
            <a:off x="1393009" y="500018"/>
            <a:ext cx="635798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111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Sample of Proposal Projects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3" t="7450" r="3546" b="21060"/>
          <a:stretch>
            <a:fillRect/>
          </a:stretch>
        </p:blipFill>
        <p:spPr bwMode="auto">
          <a:xfrm>
            <a:off x="1524000" y="533400"/>
            <a:ext cx="6400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9436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following cash flow shows the headed investment to implement the plan.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Cash Flow of Investment </a:t>
            </a:r>
            <a:r>
              <a:rPr lang="en-US" sz="3200" u="sng" dirty="0" smtClean="0">
                <a:solidFill>
                  <a:srgbClr val="C00000"/>
                </a:solidFill>
              </a:rPr>
              <a:t>Plan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مخطط 4"/>
          <p:cNvGraphicFramePr/>
          <p:nvPr/>
        </p:nvGraphicFramePr>
        <p:xfrm>
          <a:off x="685800" y="1981200"/>
          <a:ext cx="80010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C00000"/>
                </a:solidFill>
              </a:rPr>
              <a:t>Proposed Projects of Jenin Governorate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79" t="19168" r="3448" b="17276"/>
          <a:stretch>
            <a:fillRect/>
          </a:stretch>
        </p:blipFill>
        <p:spPr bwMode="auto">
          <a:xfrm>
            <a:off x="304800" y="685800"/>
            <a:ext cx="8534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Up Arrow 3"/>
          <p:cNvSpPr/>
          <p:nvPr/>
        </p:nvSpPr>
        <p:spPr>
          <a:xfrm rot="21156496">
            <a:off x="8185167" y="16906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1183673">
            <a:off x="8191242" y="22272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C00000"/>
                </a:solidFill>
              </a:rPr>
              <a:t>Proposed Projects of Jenin Governorate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39" t="17150" r="3030" b="19294"/>
          <a:stretch>
            <a:fillRect/>
          </a:stretch>
        </p:blipFill>
        <p:spPr bwMode="auto">
          <a:xfrm>
            <a:off x="76200" y="990600"/>
            <a:ext cx="8915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943600"/>
          </a:xfrm>
        </p:spPr>
        <p:txBody>
          <a:bodyPr>
            <a:normAutofit/>
          </a:bodyPr>
          <a:lstStyle/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Jenin Governorate, most of wastewater is generated from industrial and residential areas. 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Approximately 45% from Jenin City connected by wastewater disposal system and its formed 6% from whole Governorate.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Sewer networks and treatment plants should be constructed in order to reuse a huge amount of water, which is estimated to be 85% of the drinking water.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amount of wastewater generated from Jenin Governorate in 2030 is approximately 28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/year.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C00000"/>
                </a:solidFill>
              </a:rPr>
              <a:t>Provision of Wastewater System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943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According to PWA, the Sewerage plan of Jenin Governorate divide into three zones.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C00000"/>
                </a:solidFill>
              </a:rPr>
              <a:t>Provision of Wastewater System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538" t="13115" r="18717" b="12232"/>
          <a:stretch>
            <a:fillRect/>
          </a:stretch>
        </p:blipFill>
        <p:spPr bwMode="auto">
          <a:xfrm>
            <a:off x="533400" y="1219200"/>
            <a:ext cx="8229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Up Arrow 4"/>
          <p:cNvSpPr/>
          <p:nvPr/>
        </p:nvSpPr>
        <p:spPr>
          <a:xfrm rot="21156496">
            <a:off x="8185167" y="16906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1183673">
            <a:off x="8191242" y="22272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00043"/>
            <a:ext cx="8329642" cy="550724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800" b="1" u="sng" dirty="0">
                <a:solidFill>
                  <a:schemeClr val="accent2">
                    <a:lumMod val="75000"/>
                  </a:schemeClr>
                </a:solidFill>
              </a:rPr>
              <a:t>Facts about Jenin </a:t>
            </a:r>
            <a:r>
              <a:rPr lang="en-US" sz="2800" b="1" u="sng" dirty="0" smtClean="0">
                <a:solidFill>
                  <a:schemeClr val="accent2">
                    <a:lumMod val="75000"/>
                  </a:schemeClr>
                </a:solidFill>
              </a:rPr>
              <a:t>Governorate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current water resources are not enough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 per capita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consumption is less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 WHO standard.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population is increased therefore the demand will increased.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Population of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Jenin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Governorate use water in three main purposes :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Domestic supplies.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Industrial supplies.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Agricultural supplies.</a:t>
            </a:r>
          </a:p>
          <a:p>
            <a:pPr>
              <a:buNone/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endParaRPr lang="en-US" b="1" u="sng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/>
          </a:p>
          <a:p>
            <a:pPr algn="l">
              <a:buNone/>
            </a:pPr>
            <a:endParaRPr lang="en-US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54498" t="32822" r="15061" b="29345"/>
          <a:stretch>
            <a:fillRect/>
          </a:stretch>
        </p:blipFill>
        <p:spPr bwMode="auto">
          <a:xfrm>
            <a:off x="4953000" y="4419600"/>
            <a:ext cx="396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population of  Jenin Governorate will become about 440,000 capita in 2030</a:t>
            </a:r>
          </a:p>
          <a:p>
            <a:pPr>
              <a:lnSpc>
                <a:spcPct val="11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gap of water is about 28 Mcm/year in year 2030</a:t>
            </a:r>
          </a:p>
          <a:p>
            <a:pPr>
              <a:lnSpc>
                <a:spcPct val="11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bridge this gap use :</a:t>
            </a:r>
          </a:p>
          <a:p>
            <a:pPr>
              <a:lnSpc>
                <a:spcPct val="110000"/>
              </a:lnSpc>
              <a:buFont typeface="Wingdings 3" pitchFamily="18" charset="2"/>
              <a:buChar char="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3 Mcm/year from Rainwater Harvesting</a:t>
            </a:r>
          </a:p>
          <a:p>
            <a:pPr>
              <a:lnSpc>
                <a:spcPct val="110000"/>
              </a:lnSpc>
              <a:buFont typeface="Wingdings 3" pitchFamily="18" charset="2"/>
              <a:buChar char="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0.6 Mcm/year from Rehabilitation of Existing Water Networks</a:t>
            </a:r>
          </a:p>
          <a:p>
            <a:pPr>
              <a:lnSpc>
                <a:spcPct val="110000"/>
              </a:lnSpc>
              <a:buFont typeface="Wingdings 3" pitchFamily="18" charset="2"/>
              <a:buChar char="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18 Mcm/year from Groundwater Wells</a:t>
            </a:r>
          </a:p>
          <a:p>
            <a:pPr>
              <a:lnSpc>
                <a:spcPct val="110000"/>
              </a:lnSpc>
              <a:buFont typeface="Wingdings 3" pitchFamily="18" charset="2"/>
              <a:buChar char="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6.8  Mcm/year from Imported water</a:t>
            </a:r>
          </a:p>
          <a:p>
            <a:pPr>
              <a:lnSpc>
                <a:spcPct val="110000"/>
              </a:lnSpc>
            </a:pPr>
            <a:endParaRPr lang="en-US" sz="2400" dirty="0" smtClean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lvl="0">
              <a:buNone/>
            </a:pPr>
            <a:endParaRPr lang="en-US" sz="2400" dirty="0" smtClean="0"/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639762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C00000"/>
                </a:solidFill>
              </a:rPr>
              <a:t>Conclusion</a:t>
            </a:r>
            <a:endParaRPr lang="ar-SA" sz="3200" u="sng" dirty="0">
              <a:solidFill>
                <a:srgbClr val="C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lnSpc>
                <a:spcPct val="11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total investment costs is considered to be around 34 Million dollar, which approximately equal 129 Million NIS</a:t>
            </a:r>
          </a:p>
          <a:p>
            <a:pPr lvl="0">
              <a:lnSpc>
                <a:spcPct val="11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average investment per year around 1.7 Million$/year</a:t>
            </a:r>
          </a:p>
          <a:p>
            <a:pPr>
              <a:lnSpc>
                <a:spcPct val="11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amount of wastewater generated from Jenin Governorate is approximately 28 Mcm/year in 2030 </a:t>
            </a:r>
          </a:p>
          <a:p>
            <a:pPr lvl="0">
              <a:lnSpc>
                <a:spcPct val="11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estimated cost for wastewater collection and treatment is approximate 484 Million US dollar of year 2030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5334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u="sng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458200" cy="6019800"/>
          </a:xfrm>
        </p:spPr>
        <p:txBody>
          <a:bodyPr/>
          <a:lstStyle/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D:\تعليمي\رأفت 3\pre mang\thank-y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066800"/>
            <a:ext cx="7010400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329642" cy="6429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</a:rPr>
              <a:t>Study Area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Jenin Governorate has 82 localities and one camp.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Jenin city is the largest city in the Governorate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 algn="ctr">
              <a:buNone/>
            </a:pPr>
            <a:endParaRPr lang="ar-JO" sz="2000" dirty="0"/>
          </a:p>
          <a:p>
            <a:pPr algn="l">
              <a:buNone/>
            </a:pPr>
            <a:endParaRPr lang="en-US" sz="2000" dirty="0"/>
          </a:p>
        </p:txBody>
      </p:sp>
      <p:pic>
        <p:nvPicPr>
          <p:cNvPr id="3" name="صورة 2" descr="Jenin_and_villages_map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0" y="1981200"/>
            <a:ext cx="762000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329642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</a:rPr>
              <a:t>Study Area (cont.)</a:t>
            </a:r>
          </a:p>
          <a:p>
            <a:pPr>
              <a:buNone/>
            </a:pPr>
            <a:endParaRPr lang="en-US" sz="3200" b="1" u="sng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Land use:</a:t>
            </a:r>
          </a:p>
          <a:p>
            <a:pPr>
              <a:buFont typeface="Wingdings" pitchFamily="2" charset="2"/>
              <a:buChar char="ü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Built up Areas.</a:t>
            </a:r>
          </a:p>
          <a:p>
            <a:pPr>
              <a:buFont typeface="Wingdings" pitchFamily="2" charset="2"/>
              <a:buChar char="ü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Military Bases.</a:t>
            </a:r>
          </a:p>
          <a:p>
            <a:pPr>
              <a:buFont typeface="Wingdings" pitchFamily="2" charset="2"/>
              <a:buChar char="ü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Forests.</a:t>
            </a:r>
          </a:p>
          <a:p>
            <a:pPr>
              <a:buFont typeface="Wingdings" pitchFamily="2" charset="2"/>
              <a:buChar char="ü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Industrial Areas.</a:t>
            </a:r>
          </a:p>
          <a:p>
            <a:pPr>
              <a:buFont typeface="Wingdings" pitchFamily="2" charset="2"/>
              <a:buChar char="ü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Agricultural Areas.</a:t>
            </a:r>
          </a:p>
          <a:p>
            <a:pPr>
              <a:buFont typeface="Wingdings" pitchFamily="2" charset="2"/>
              <a:buChar char="ü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Dumping Sites.</a:t>
            </a:r>
          </a:p>
          <a:p>
            <a:pPr>
              <a:buFont typeface="Wingdings" pitchFamily="2" charset="2"/>
              <a:buChar char="ü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Quarries.</a:t>
            </a:r>
          </a:p>
          <a:p>
            <a:pPr>
              <a:buFont typeface="Wingdings" pitchFamily="2" charset="2"/>
              <a:buChar char="ü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Roads.</a:t>
            </a:r>
          </a:p>
          <a:p>
            <a:pPr>
              <a:buFont typeface="Wingdings" pitchFamily="2" charset="2"/>
              <a:buChar char="ü"/>
            </a:pPr>
            <a:endParaRPr lang="en-US" sz="2000" dirty="0"/>
          </a:p>
          <a:p>
            <a:pPr algn="ctr">
              <a:buNone/>
            </a:pPr>
            <a:endParaRPr lang="en-US" sz="3200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صورة 0" descr="topography.jpg"/>
          <p:cNvPicPr/>
          <p:nvPr/>
        </p:nvPicPr>
        <p:blipFill>
          <a:blip r:embed="rId2" cstate="print"/>
          <a:srcRect l="2564" t="6452" r="2691"/>
          <a:stretch>
            <a:fillRect/>
          </a:stretch>
        </p:blipFill>
        <p:spPr>
          <a:xfrm>
            <a:off x="3733801" y="1371601"/>
            <a:ext cx="5098415" cy="3857625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329642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</a:rPr>
              <a:t>Study Area (cont.)</a:t>
            </a:r>
          </a:p>
          <a:p>
            <a:pPr algn="ctr">
              <a:buNone/>
            </a:pPr>
            <a:endParaRPr lang="en-US" sz="3200" b="1" u="sng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Topography :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Divided into three areas: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eastern slopes.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untain crests.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Western slopes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400" b="1" u="sng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Have elevation ranges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between 90 m and 750 m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above sea level.</a:t>
            </a:r>
            <a:endParaRPr lang="en-US" sz="2400" b="1" u="sng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200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صورة 3" descr="contour ma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14800" y="990600"/>
            <a:ext cx="4495800" cy="50292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 rot="21156496">
            <a:off x="8489967" y="1690664"/>
            <a:ext cx="254703" cy="51029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1183673">
            <a:off x="8496042" y="2227223"/>
            <a:ext cx="327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50928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 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Groundwater Wells:</a:t>
            </a:r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None/>
            </a:pPr>
            <a:r>
              <a:rPr lang="en-US" sz="1400" b="1" dirty="0"/>
              <a:t>*Note: 0.4 million m</a:t>
            </a:r>
            <a:r>
              <a:rPr lang="en-US" sz="1400" b="1" baseline="30000" dirty="0"/>
              <a:t>3</a:t>
            </a:r>
            <a:r>
              <a:rPr lang="en-US" sz="1400" b="1" dirty="0"/>
              <a:t>/year of water are from illegal wells.</a:t>
            </a:r>
          </a:p>
          <a:p>
            <a:pPr>
              <a:buNone/>
            </a:pPr>
            <a:endParaRPr lang="en-US" sz="1600" b="1" dirty="0"/>
          </a:p>
          <a:p>
            <a:pPr>
              <a:buFont typeface="Wingdings" pitchFamily="2" charset="2"/>
              <a:buChar char="v"/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Springs : 0.152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Mcm/year.</a:t>
            </a:r>
          </a:p>
          <a:p>
            <a:pPr>
              <a:buNone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Mekorot : 2.0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Mcm/year.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ctr"/>
            <a:r>
              <a:rPr lang="en-US" sz="36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Water Supply Resources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1981200"/>
          <a:ext cx="406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            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Purpose 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Quantity(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Mcm/year)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              Domestic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                 3.6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           Agricultures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                 4.0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              Total 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                 7.6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50928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 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b="1" i="1" dirty="0"/>
              <a:t>Served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65 localities which form 80% from Jenin Governorate.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Jenin, Qabatiya, Birqin … etc. 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b="1" i="1" dirty="0"/>
          </a:p>
          <a:p>
            <a:pPr>
              <a:buFont typeface="Wingdings" pitchFamily="2" charset="2"/>
              <a:buChar char="v"/>
            </a:pPr>
            <a:r>
              <a:rPr lang="en-US" b="1" dirty="0"/>
              <a:t>Un-Served</a:t>
            </a:r>
            <a:endParaRPr lang="en-US" b="1" i="1" dirty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17 localities which form 20% from Jenin Governorate.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These localities get their needs of water by developing a new source of water.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Jalbun, '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Arrana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,… etc. 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i="1" dirty="0"/>
          </a:p>
          <a:p>
            <a:pPr>
              <a:buNone/>
            </a:pPr>
            <a:endParaRPr lang="en-US" sz="1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u="sng" dirty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Served and un-Served Area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1931</TotalTime>
  <Words>1161</Words>
  <Application>Microsoft Office PowerPoint</Application>
  <PresentationFormat>On-screen Show (4:3)</PresentationFormat>
  <Paragraphs>279</Paragraphs>
  <Slides>42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Concourse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Water Supply Resources</vt:lpstr>
      <vt:lpstr>Served and un-Served Area</vt:lpstr>
      <vt:lpstr>Assumed Population growth rate </vt:lpstr>
      <vt:lpstr>Existing and Future Population</vt:lpstr>
      <vt:lpstr>Slide 12</vt:lpstr>
      <vt:lpstr>Slide 13</vt:lpstr>
      <vt:lpstr>Slide 14</vt:lpstr>
      <vt:lpstr>Slide 15</vt:lpstr>
      <vt:lpstr>Slide 16</vt:lpstr>
      <vt:lpstr>Slide 17</vt:lpstr>
      <vt:lpstr>Future Water Demand</vt:lpstr>
      <vt:lpstr>Future Water Demand (cont.)</vt:lpstr>
      <vt:lpstr>Future Water Demand (cont.)</vt:lpstr>
      <vt:lpstr>Future Water Gap</vt:lpstr>
      <vt:lpstr>Future Water Gap (Cont.)</vt:lpstr>
      <vt:lpstr>Future Water Gap (Cont.)</vt:lpstr>
      <vt:lpstr>Future Potential Water Resources</vt:lpstr>
      <vt:lpstr>Rainwater Harvesting</vt:lpstr>
      <vt:lpstr>Rehabilitation of Existing Water Networks</vt:lpstr>
      <vt:lpstr>Groundwater Wells</vt:lpstr>
      <vt:lpstr>Groundwater Wells</vt:lpstr>
      <vt:lpstr>Imported water</vt:lpstr>
      <vt:lpstr>Packages of Investment Plan</vt:lpstr>
      <vt:lpstr>Packages of Investment Plan</vt:lpstr>
      <vt:lpstr>Packages of Investment Plan</vt:lpstr>
      <vt:lpstr>Sample of Proposal Projects</vt:lpstr>
      <vt:lpstr>Sample of Proposal Projects</vt:lpstr>
      <vt:lpstr>Cash Flow of Investment Plan</vt:lpstr>
      <vt:lpstr>Proposed Projects of Jenin Governorate</vt:lpstr>
      <vt:lpstr>Proposed Projects of Jenin Governorate</vt:lpstr>
      <vt:lpstr>Provision of Wastewater System</vt:lpstr>
      <vt:lpstr>Provision of Wastewater System</vt:lpstr>
      <vt:lpstr>Conclusion</vt:lpstr>
      <vt:lpstr>Slide 41</vt:lpstr>
      <vt:lpstr>Slide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MT2X</dc:creator>
  <cp:lastModifiedBy>MT2X</cp:lastModifiedBy>
  <cp:revision>175</cp:revision>
  <dcterms:created xsi:type="dcterms:W3CDTF">2012-04-12T11:21:38Z</dcterms:created>
  <dcterms:modified xsi:type="dcterms:W3CDTF">2013-01-04T08:26:04Z</dcterms:modified>
</cp:coreProperties>
</file>