
<file path=[Content_Types].xml><?xml version="1.0" encoding="utf-8"?>
<Types xmlns="http://schemas.openxmlformats.org/package/2006/content-types">
  <Default Extension="png" ContentType="image/png"/>
  <Default Extension="bmp" ContentType="image/bmp"/>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972" r:id="rId2"/>
  </p:sldMasterIdLst>
  <p:notesMasterIdLst>
    <p:notesMasterId r:id="rId50"/>
  </p:notesMasterIdLst>
  <p:sldIdLst>
    <p:sldId id="456" r:id="rId3"/>
    <p:sldId id="350" r:id="rId4"/>
    <p:sldId id="349" r:id="rId5"/>
    <p:sldId id="385" r:id="rId6"/>
    <p:sldId id="388" r:id="rId7"/>
    <p:sldId id="386" r:id="rId8"/>
    <p:sldId id="387" r:id="rId9"/>
    <p:sldId id="389" r:id="rId10"/>
    <p:sldId id="407" r:id="rId11"/>
    <p:sldId id="406" r:id="rId12"/>
    <p:sldId id="416" r:id="rId13"/>
    <p:sldId id="390" r:id="rId14"/>
    <p:sldId id="408" r:id="rId15"/>
    <p:sldId id="409" r:id="rId16"/>
    <p:sldId id="417" r:id="rId17"/>
    <p:sldId id="418" r:id="rId18"/>
    <p:sldId id="419" r:id="rId19"/>
    <p:sldId id="420" r:id="rId20"/>
    <p:sldId id="421" r:id="rId21"/>
    <p:sldId id="422" r:id="rId22"/>
    <p:sldId id="423" r:id="rId23"/>
    <p:sldId id="424" r:id="rId24"/>
    <p:sldId id="425" r:id="rId25"/>
    <p:sldId id="426" r:id="rId26"/>
    <p:sldId id="427" r:id="rId27"/>
    <p:sldId id="428" r:id="rId28"/>
    <p:sldId id="429" r:id="rId29"/>
    <p:sldId id="430" r:id="rId30"/>
    <p:sldId id="431" r:id="rId31"/>
    <p:sldId id="432" r:id="rId32"/>
    <p:sldId id="433" r:id="rId33"/>
    <p:sldId id="434" r:id="rId34"/>
    <p:sldId id="435" r:id="rId35"/>
    <p:sldId id="436" r:id="rId36"/>
    <p:sldId id="437" r:id="rId37"/>
    <p:sldId id="438" r:id="rId38"/>
    <p:sldId id="444" r:id="rId39"/>
    <p:sldId id="445" r:id="rId40"/>
    <p:sldId id="446" r:id="rId41"/>
    <p:sldId id="439" r:id="rId42"/>
    <p:sldId id="447" r:id="rId43"/>
    <p:sldId id="440" r:id="rId44"/>
    <p:sldId id="441" r:id="rId45"/>
    <p:sldId id="442" r:id="rId46"/>
    <p:sldId id="443" r:id="rId47"/>
    <p:sldId id="448" r:id="rId48"/>
    <p:sldId id="455" r:id="rId49"/>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91EA"/>
    <a:srgbClr val="FF0000"/>
    <a:srgbClr val="00B415"/>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4660"/>
  </p:normalViewPr>
  <p:slideViewPr>
    <p:cSldViewPr>
      <p:cViewPr>
        <p:scale>
          <a:sx n="75" d="100"/>
          <a:sy n="75" d="100"/>
        </p:scale>
        <p:origin x="-1980" y="-618"/>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laptop%20home\Documents\&#1605;&#1604;&#1601;&#1575;&#1578;&#1610;\&#1580;&#1575;&#1605;&#1593;&#1578;&#1610;\Graduation%20Project\Book1.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a:pPr>
            <a:r>
              <a:rPr lang="en-US" dirty="0" err="1" smtClean="0"/>
              <a:t>B.C</a:t>
            </a:r>
            <a:r>
              <a:rPr lang="en-US" baseline="-25000" dirty="0" err="1" smtClean="0"/>
              <a:t>all</a:t>
            </a:r>
            <a:r>
              <a:rPr lang="en-US" dirty="0" smtClean="0"/>
              <a:t> </a:t>
            </a:r>
            <a:r>
              <a:rPr lang="en-US" dirty="0" err="1"/>
              <a:t>vs</a:t>
            </a:r>
            <a:r>
              <a:rPr lang="en-US" dirty="0"/>
              <a:t> Cost</a:t>
            </a:r>
          </a:p>
        </c:rich>
      </c:tx>
      <c:layout/>
      <c:overlay val="0"/>
    </c:title>
    <c:autoTitleDeleted val="0"/>
    <c:plotArea>
      <c:layout/>
      <c:scatterChart>
        <c:scatterStyle val="lineMarker"/>
        <c:varyColors val="0"/>
        <c:ser>
          <c:idx val="0"/>
          <c:order val="0"/>
          <c:spPr>
            <a:ln w="28575">
              <a:noFill/>
            </a:ln>
          </c:spPr>
          <c:trendline>
            <c:trendlineType val="power"/>
            <c:dispRSqr val="0"/>
            <c:dispEq val="0"/>
          </c:trendline>
          <c:trendline>
            <c:trendlineType val="power"/>
            <c:dispRSqr val="1"/>
            <c:dispEq val="1"/>
            <c:trendlineLbl>
              <c:layout>
                <c:manualLayout>
                  <c:x val="0.17199978127734034"/>
                  <c:y val="-0.44470836978710993"/>
                </c:manualLayout>
              </c:layout>
              <c:numFmt formatCode="General" sourceLinked="0"/>
              <c:txPr>
                <a:bodyPr/>
                <a:lstStyle/>
                <a:p>
                  <a:pPr algn="just">
                    <a:defRPr/>
                  </a:pPr>
                  <a:endParaRPr lang="en-US"/>
                </a:p>
              </c:txPr>
            </c:trendlineLbl>
          </c:trendline>
          <c:xVal>
            <c:numRef>
              <c:f>Sheet1!$D$5:$D$9</c:f>
              <c:numCache>
                <c:formatCode>General</c:formatCode>
                <c:ptCount val="5"/>
                <c:pt idx="0">
                  <c:v>1000</c:v>
                </c:pt>
                <c:pt idx="1">
                  <c:v>500</c:v>
                </c:pt>
                <c:pt idx="2">
                  <c:v>300</c:v>
                </c:pt>
                <c:pt idx="3">
                  <c:v>225</c:v>
                </c:pt>
                <c:pt idx="4">
                  <c:v>150</c:v>
                </c:pt>
              </c:numCache>
            </c:numRef>
          </c:xVal>
          <c:yVal>
            <c:numRef>
              <c:f>Sheet1!$E$5:$E$9</c:f>
              <c:numCache>
                <c:formatCode>#,##0</c:formatCode>
                <c:ptCount val="5"/>
                <c:pt idx="0">
                  <c:v>33438</c:v>
                </c:pt>
                <c:pt idx="1">
                  <c:v>55830</c:v>
                </c:pt>
                <c:pt idx="2">
                  <c:v>91411</c:v>
                </c:pt>
                <c:pt idx="3">
                  <c:v>158561</c:v>
                </c:pt>
                <c:pt idx="4">
                  <c:v>194911</c:v>
                </c:pt>
              </c:numCache>
            </c:numRef>
          </c:yVal>
          <c:smooth val="0"/>
        </c:ser>
        <c:dLbls>
          <c:showLegendKey val="0"/>
          <c:showVal val="0"/>
          <c:showCatName val="0"/>
          <c:showSerName val="0"/>
          <c:showPercent val="0"/>
          <c:showBubbleSize val="0"/>
        </c:dLbls>
        <c:axId val="210260736"/>
        <c:axId val="210262656"/>
      </c:scatterChart>
      <c:valAx>
        <c:axId val="210260736"/>
        <c:scaling>
          <c:orientation val="minMax"/>
        </c:scaling>
        <c:delete val="0"/>
        <c:axPos val="b"/>
        <c:title>
          <c:tx>
            <c:rich>
              <a:bodyPr/>
              <a:lstStyle/>
              <a:p>
                <a:pPr>
                  <a:defRPr/>
                </a:pPr>
                <a:r>
                  <a:rPr lang="en-US" dirty="0" err="1" smtClean="0"/>
                  <a:t>B.C</a:t>
                </a:r>
                <a:r>
                  <a:rPr lang="en-US" baseline="-25000" dirty="0" err="1" smtClean="0"/>
                  <a:t>all</a:t>
                </a:r>
                <a:r>
                  <a:rPr lang="en-US" dirty="0" smtClean="0"/>
                  <a:t> </a:t>
                </a:r>
                <a:r>
                  <a:rPr lang="en-US" dirty="0"/>
                  <a:t>(KN/m2)</a:t>
                </a:r>
              </a:p>
            </c:rich>
          </c:tx>
          <c:layout/>
          <c:overlay val="0"/>
        </c:title>
        <c:numFmt formatCode="General" sourceLinked="1"/>
        <c:majorTickMark val="none"/>
        <c:minorTickMark val="none"/>
        <c:tickLblPos val="nextTo"/>
        <c:crossAx val="210262656"/>
        <c:crosses val="autoZero"/>
        <c:crossBetween val="midCat"/>
      </c:valAx>
      <c:valAx>
        <c:axId val="210262656"/>
        <c:scaling>
          <c:orientation val="minMax"/>
        </c:scaling>
        <c:delete val="0"/>
        <c:axPos val="l"/>
        <c:majorGridlines/>
        <c:title>
          <c:tx>
            <c:rich>
              <a:bodyPr/>
              <a:lstStyle/>
              <a:p>
                <a:pPr>
                  <a:defRPr/>
                </a:pPr>
                <a:r>
                  <a:rPr lang="en-US"/>
                  <a:t>Cost (NIS)</a:t>
                </a:r>
              </a:p>
            </c:rich>
          </c:tx>
          <c:layout/>
          <c:overlay val="0"/>
        </c:title>
        <c:numFmt formatCode="#,##0" sourceLinked="1"/>
        <c:majorTickMark val="none"/>
        <c:minorTickMark val="none"/>
        <c:tickLblPos val="nextTo"/>
        <c:crossAx val="210260736"/>
        <c:crosses val="autoZero"/>
        <c:crossBetween val="midCat"/>
      </c:valAx>
    </c:plotArea>
    <c:legend>
      <c:legendPos val="r"/>
      <c:legendEntry>
        <c:idx val="1"/>
        <c:delete val="1"/>
      </c:legendEntry>
      <c:layout/>
      <c:overlay val="0"/>
    </c:legend>
    <c:plotVisOnly val="1"/>
    <c:dispBlanksAs val="gap"/>
    <c:showDLblsOverMax val="0"/>
  </c:chart>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a:pPr>
            <a:r>
              <a:rPr lang="en-US" dirty="0" err="1" smtClean="0"/>
              <a:t>B.C</a:t>
            </a:r>
            <a:r>
              <a:rPr lang="en-US" baseline="-25000" dirty="0" err="1" smtClean="0"/>
              <a:t>all</a:t>
            </a:r>
            <a:r>
              <a:rPr lang="en-US" dirty="0" smtClean="0"/>
              <a:t> </a:t>
            </a:r>
            <a:r>
              <a:rPr lang="en-US" dirty="0" err="1"/>
              <a:t>vs</a:t>
            </a:r>
            <a:r>
              <a:rPr lang="en-US" dirty="0"/>
              <a:t> Cost</a:t>
            </a:r>
          </a:p>
        </c:rich>
      </c:tx>
      <c:layout/>
      <c:overlay val="0"/>
    </c:title>
    <c:autoTitleDeleted val="0"/>
    <c:plotArea>
      <c:layout/>
      <c:scatterChart>
        <c:scatterStyle val="lineMarker"/>
        <c:varyColors val="0"/>
        <c:ser>
          <c:idx val="0"/>
          <c:order val="0"/>
          <c:tx>
            <c:v>Actual</c:v>
          </c:tx>
          <c:spPr>
            <a:ln w="28575">
              <a:solidFill>
                <a:schemeClr val="bg1"/>
              </a:solidFill>
            </a:ln>
          </c:spPr>
          <c:marker>
            <c:spPr>
              <a:solidFill>
                <a:schemeClr val="bg1"/>
              </a:solidFill>
              <a:ln>
                <a:solidFill>
                  <a:schemeClr val="bg1"/>
                </a:solidFill>
              </a:ln>
            </c:spPr>
          </c:marker>
          <c:trendline>
            <c:trendlineType val="power"/>
            <c:dispRSqr val="0"/>
            <c:dispEq val="0"/>
          </c:trendline>
          <c:trendline>
            <c:trendlineType val="power"/>
            <c:dispRSqr val="0"/>
            <c:dispEq val="0"/>
          </c:trendline>
          <c:xVal>
            <c:numRef>
              <c:f>Sheet1!$D$5:$D$9</c:f>
              <c:numCache>
                <c:formatCode>General</c:formatCode>
                <c:ptCount val="5"/>
                <c:pt idx="0">
                  <c:v>1000</c:v>
                </c:pt>
                <c:pt idx="1">
                  <c:v>500</c:v>
                </c:pt>
                <c:pt idx="2">
                  <c:v>300</c:v>
                </c:pt>
                <c:pt idx="3">
                  <c:v>225</c:v>
                </c:pt>
                <c:pt idx="4">
                  <c:v>150</c:v>
                </c:pt>
              </c:numCache>
            </c:numRef>
          </c:xVal>
          <c:yVal>
            <c:numRef>
              <c:f>Sheet1!$E$5:$E$9</c:f>
              <c:numCache>
                <c:formatCode>#,##0</c:formatCode>
                <c:ptCount val="5"/>
                <c:pt idx="0">
                  <c:v>33438</c:v>
                </c:pt>
                <c:pt idx="1">
                  <c:v>55830</c:v>
                </c:pt>
                <c:pt idx="2">
                  <c:v>91411</c:v>
                </c:pt>
                <c:pt idx="3">
                  <c:v>158561</c:v>
                </c:pt>
                <c:pt idx="4">
                  <c:v>194911</c:v>
                </c:pt>
              </c:numCache>
            </c:numRef>
          </c:yVal>
          <c:smooth val="0"/>
        </c:ser>
        <c:ser>
          <c:idx val="1"/>
          <c:order val="1"/>
          <c:tx>
            <c:v>Theo.</c:v>
          </c:tx>
          <c:spPr>
            <a:ln w="28575">
              <a:solidFill>
                <a:schemeClr val="bg1"/>
              </a:solidFill>
            </a:ln>
          </c:spPr>
          <c:marker>
            <c:spPr>
              <a:solidFill>
                <a:schemeClr val="bg1"/>
              </a:solidFill>
              <a:ln>
                <a:solidFill>
                  <a:schemeClr val="bg1"/>
                </a:solidFill>
              </a:ln>
            </c:spPr>
          </c:marker>
          <c:trendline>
            <c:spPr>
              <a:ln>
                <a:solidFill>
                  <a:srgbClr val="FF0000"/>
                </a:solidFill>
              </a:ln>
            </c:spPr>
            <c:trendlineType val="power"/>
            <c:dispRSqr val="0"/>
            <c:dispEq val="0"/>
          </c:trendline>
          <c:xVal>
            <c:numRef>
              <c:f>Sheet1!$C$15:$C$36</c:f>
              <c:numCache>
                <c:formatCode>General</c:formatCode>
                <c:ptCount val="22"/>
                <c:pt idx="0">
                  <c:v>50</c:v>
                </c:pt>
                <c:pt idx="1">
                  <c:v>100</c:v>
                </c:pt>
                <c:pt idx="2">
                  <c:v>150</c:v>
                </c:pt>
                <c:pt idx="3">
                  <c:v>200</c:v>
                </c:pt>
                <c:pt idx="4">
                  <c:v>250</c:v>
                </c:pt>
                <c:pt idx="5">
                  <c:v>300</c:v>
                </c:pt>
                <c:pt idx="6">
                  <c:v>350</c:v>
                </c:pt>
                <c:pt idx="7">
                  <c:v>400</c:v>
                </c:pt>
                <c:pt idx="8">
                  <c:v>450</c:v>
                </c:pt>
                <c:pt idx="9">
                  <c:v>500</c:v>
                </c:pt>
                <c:pt idx="10">
                  <c:v>550</c:v>
                </c:pt>
                <c:pt idx="11">
                  <c:v>600</c:v>
                </c:pt>
                <c:pt idx="12">
                  <c:v>650</c:v>
                </c:pt>
                <c:pt idx="13">
                  <c:v>700</c:v>
                </c:pt>
                <c:pt idx="14">
                  <c:v>750</c:v>
                </c:pt>
                <c:pt idx="15">
                  <c:v>800</c:v>
                </c:pt>
                <c:pt idx="16">
                  <c:v>850</c:v>
                </c:pt>
                <c:pt idx="17">
                  <c:v>900</c:v>
                </c:pt>
                <c:pt idx="18">
                  <c:v>950</c:v>
                </c:pt>
                <c:pt idx="19">
                  <c:v>1000</c:v>
                </c:pt>
                <c:pt idx="20">
                  <c:v>1050</c:v>
                </c:pt>
                <c:pt idx="21">
                  <c:v>1100</c:v>
                </c:pt>
              </c:numCache>
            </c:numRef>
          </c:xVal>
          <c:yVal>
            <c:numRef>
              <c:f>Sheet1!$D$15:$D$36</c:f>
              <c:numCache>
                <c:formatCode>General</c:formatCode>
                <c:ptCount val="22"/>
                <c:pt idx="0">
                  <c:v>653925.97784981912</c:v>
                </c:pt>
                <c:pt idx="1">
                  <c:v>331987.13519329968</c:v>
                </c:pt>
                <c:pt idx="2">
                  <c:v>223307.8567638332</c:v>
                </c:pt>
                <c:pt idx="3">
                  <c:v>168544.24150001662</c:v>
                </c:pt>
                <c:pt idx="4">
                  <c:v>135498.9488838648</c:v>
                </c:pt>
                <c:pt idx="5">
                  <c:v>113369.61390790113</c:v>
                </c:pt>
                <c:pt idx="6">
                  <c:v>97504.061696277262</c:v>
                </c:pt>
                <c:pt idx="7">
                  <c:v>85567.054657933695</c:v>
                </c:pt>
                <c:pt idx="8">
                  <c:v>76256.947393989147</c:v>
                </c:pt>
                <c:pt idx="9">
                  <c:v>68790.519700057906</c:v>
                </c:pt>
                <c:pt idx="10">
                  <c:v>62668.102400066877</c:v>
                </c:pt>
                <c:pt idx="11">
                  <c:v>57555.831415369132</c:v>
                </c:pt>
                <c:pt idx="12">
                  <c:v>53222.098196679013</c:v>
                </c:pt>
                <c:pt idx="13">
                  <c:v>49501.159471740641</c:v>
                </c:pt>
                <c:pt idx="14">
                  <c:v>46271.261417843598</c:v>
                </c:pt>
                <c:pt idx="15">
                  <c:v>43440.943325453765</c:v>
                </c:pt>
                <c:pt idx="16">
                  <c:v>40940.160919712456</c:v>
                </c:pt>
                <c:pt idx="17">
                  <c:v>38714.359669819991</c:v>
                </c:pt>
                <c:pt idx="18">
                  <c:v>36720.413982089616</c:v>
                </c:pt>
                <c:pt idx="19">
                  <c:v>34923.78088231475</c:v>
                </c:pt>
                <c:pt idx="20">
                  <c:v>33296.464402221216</c:v>
                </c:pt>
                <c:pt idx="21">
                  <c:v>31815.533391421031</c:v>
                </c:pt>
              </c:numCache>
            </c:numRef>
          </c:yVal>
          <c:smooth val="0"/>
        </c:ser>
        <c:dLbls>
          <c:showLegendKey val="0"/>
          <c:showVal val="0"/>
          <c:showCatName val="0"/>
          <c:showSerName val="0"/>
          <c:showPercent val="0"/>
          <c:showBubbleSize val="0"/>
        </c:dLbls>
        <c:axId val="208373248"/>
        <c:axId val="208375168"/>
      </c:scatterChart>
      <c:valAx>
        <c:axId val="208373248"/>
        <c:scaling>
          <c:orientation val="minMax"/>
        </c:scaling>
        <c:delete val="0"/>
        <c:axPos val="b"/>
        <c:title>
          <c:tx>
            <c:rich>
              <a:bodyPr/>
              <a:lstStyle/>
              <a:p>
                <a:pPr>
                  <a:defRPr/>
                </a:pPr>
                <a:r>
                  <a:rPr lang="en-US" dirty="0" err="1" smtClean="0"/>
                  <a:t>B.C</a:t>
                </a:r>
                <a:r>
                  <a:rPr lang="en-US" baseline="-25000" dirty="0" err="1" smtClean="0"/>
                  <a:t>all</a:t>
                </a:r>
                <a:r>
                  <a:rPr lang="en-US" baseline="0" dirty="0" smtClean="0"/>
                  <a:t> </a:t>
                </a:r>
                <a:r>
                  <a:rPr lang="en-US" sz="1000" b="1" i="0" u="none" strike="noStrike" baseline="0" dirty="0">
                    <a:effectLst/>
                  </a:rPr>
                  <a:t>(KN/m</a:t>
                </a:r>
                <a:r>
                  <a:rPr lang="en-US" sz="1000" b="1" i="0" u="none" strike="noStrike" baseline="30000" dirty="0">
                    <a:effectLst/>
                  </a:rPr>
                  <a:t>2</a:t>
                </a:r>
                <a:r>
                  <a:rPr lang="en-US" sz="1000" b="1" i="0" u="none" strike="noStrike" baseline="0" dirty="0">
                    <a:effectLst/>
                  </a:rPr>
                  <a:t>)</a:t>
                </a:r>
                <a:endParaRPr lang="en-US" dirty="0"/>
              </a:p>
            </c:rich>
          </c:tx>
          <c:layout/>
          <c:overlay val="0"/>
        </c:title>
        <c:numFmt formatCode="General" sourceLinked="1"/>
        <c:majorTickMark val="none"/>
        <c:minorTickMark val="none"/>
        <c:tickLblPos val="nextTo"/>
        <c:crossAx val="208375168"/>
        <c:crosses val="autoZero"/>
        <c:crossBetween val="midCat"/>
      </c:valAx>
      <c:valAx>
        <c:axId val="208375168"/>
        <c:scaling>
          <c:orientation val="minMax"/>
        </c:scaling>
        <c:delete val="0"/>
        <c:axPos val="l"/>
        <c:majorGridlines/>
        <c:title>
          <c:tx>
            <c:rich>
              <a:bodyPr/>
              <a:lstStyle/>
              <a:p>
                <a:pPr>
                  <a:defRPr/>
                </a:pPr>
                <a:r>
                  <a:rPr lang="en-US"/>
                  <a:t>Cost</a:t>
                </a:r>
                <a:r>
                  <a:rPr lang="en-US" baseline="0"/>
                  <a:t> (NIS)</a:t>
                </a:r>
                <a:endParaRPr lang="en-US"/>
              </a:p>
            </c:rich>
          </c:tx>
          <c:layout/>
          <c:overlay val="0"/>
        </c:title>
        <c:numFmt formatCode="#,##0" sourceLinked="1"/>
        <c:majorTickMark val="none"/>
        <c:minorTickMark val="none"/>
        <c:tickLblPos val="nextTo"/>
        <c:crossAx val="208373248"/>
        <c:crosses val="autoZero"/>
        <c:crossBetween val="midCat"/>
      </c:valAx>
    </c:plotArea>
    <c:legend>
      <c:legendPos val="r"/>
      <c:legendEntry>
        <c:idx val="0"/>
        <c:delete val="1"/>
      </c:legendEntry>
      <c:legendEntry>
        <c:idx val="1"/>
        <c:delete val="1"/>
      </c:legendEntry>
      <c:legendEntry>
        <c:idx val="3"/>
        <c:delete val="1"/>
      </c:legendEntry>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A6E38-82B1-47BB-A812-313B295FEFF2}" type="datetimeFigureOut">
              <a:rPr lang="en-US" smtClean="0"/>
              <a:pPr/>
              <a:t>12/21/2017</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089E94-532B-494D-AD7A-712B16D9F5AA}" type="slidenum">
              <a:rPr lang="en-US" smtClean="0"/>
              <a:pPr/>
              <a:t>‹#›</a:t>
            </a:fld>
            <a:endParaRPr lang="en-US"/>
          </a:p>
        </p:txBody>
      </p:sp>
    </p:spTree>
    <p:extLst>
      <p:ext uri="{BB962C8B-B14F-4D97-AF65-F5344CB8AC3E}">
        <p14:creationId xmlns:p14="http://schemas.microsoft.com/office/powerpoint/2010/main" val="135109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6"/>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7"/>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7"/>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6"/>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7604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553179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005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44481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279261"/>
            <a:ext cx="4041775"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591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153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9257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27541"/>
            <a:ext cx="3008313" cy="96837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4"/>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3638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1"/>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3"/>
            <a:ext cx="5486400" cy="6707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2628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83774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7"/>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7"/>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5613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279261"/>
            <a:ext cx="4041775"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27541"/>
            <a:ext cx="3008313" cy="96837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4"/>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1"/>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3"/>
            <a:ext cx="5486400" cy="6707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545F7-77F9-4401-AA0E-BF14C26D8903}" type="datetimeFigureOut">
              <a:rPr lang="en-US" smtClean="0"/>
              <a:pPr/>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E0586-5A1C-41FD-AA9D-07A4E729E6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6"/>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1"/>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BE3545F7-77F9-4401-AA0E-BF14C26D8903}" type="datetimeFigureOut">
              <a:rPr lang="en-US" smtClean="0"/>
              <a:pPr/>
              <a:t>12/21/2017</a:t>
            </a:fld>
            <a:endParaRPr lang="en-US"/>
          </a:p>
        </p:txBody>
      </p:sp>
      <p:sp>
        <p:nvSpPr>
          <p:cNvPr id="5" name="Footer Placeholder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F6E0586-5A1C-41FD-AA9D-07A4E729E6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6"/>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1"/>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56B7A0F-5B99-4F35-9BDD-321CD3C098FF}" type="datetimeFigureOut">
              <a:rPr lang="en-US" smtClean="0">
                <a:solidFill>
                  <a:prstClr val="black">
                    <a:tint val="75000"/>
                  </a:prstClr>
                </a:solidFill>
              </a:rPr>
              <a:pPr/>
              <a:t>12/21/2017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9DAB3369-7666-44EB-AEA9-5FA9440DB4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160968"/>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b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bmp"/><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b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1143000"/>
          </a:xfrm>
        </p:spPr>
        <p:txBody>
          <a:bodyPr>
            <a:noAutofit/>
          </a:bodyPr>
          <a:lstStyle/>
          <a:p>
            <a:pPr lvl="0">
              <a:spcBef>
                <a:spcPts val="0"/>
              </a:spcBef>
            </a:pPr>
            <a:r>
              <a:rPr lang="en-US" sz="2400" b="1" dirty="0">
                <a:solidFill>
                  <a:srgbClr val="002060"/>
                </a:solidFill>
                <a:latin typeface="Times New Roman" pitchFamily="18" charset="0"/>
                <a:cs typeface="Times New Roman" pitchFamily="18" charset="0"/>
              </a:rPr>
              <a:t>An-</a:t>
            </a:r>
            <a:r>
              <a:rPr lang="en-US" sz="2400" b="1" dirty="0" err="1">
                <a:solidFill>
                  <a:srgbClr val="002060"/>
                </a:solidFill>
                <a:latin typeface="Times New Roman" pitchFamily="18" charset="0"/>
                <a:cs typeface="Times New Roman" pitchFamily="18" charset="0"/>
              </a:rPr>
              <a:t>Najah</a:t>
            </a:r>
            <a:r>
              <a:rPr lang="en-US" sz="2400" b="1" dirty="0">
                <a:solidFill>
                  <a:srgbClr val="002060"/>
                </a:solidFill>
                <a:latin typeface="Times New Roman" pitchFamily="18" charset="0"/>
                <a:cs typeface="Times New Roman" pitchFamily="18" charset="0"/>
              </a:rPr>
              <a:t> National University</a:t>
            </a:r>
            <a:r>
              <a:rPr lang="en-US" sz="2400" b="1" dirty="0" smtClean="0">
                <a:solidFill>
                  <a:srgbClr val="002060"/>
                </a:solidFill>
                <a:latin typeface="Times New Roman" pitchFamily="18" charset="0"/>
                <a:ea typeface="+mn-ea"/>
                <a:cs typeface="Times New Roman" pitchFamily="18" charset="0"/>
              </a:rPr>
              <a:t/>
            </a:r>
            <a:br>
              <a:rPr lang="en-US" sz="2400" b="1" dirty="0" smtClean="0">
                <a:solidFill>
                  <a:srgbClr val="002060"/>
                </a:solidFill>
                <a:latin typeface="Times New Roman" pitchFamily="18" charset="0"/>
                <a:ea typeface="+mn-ea"/>
                <a:cs typeface="Times New Roman" pitchFamily="18" charset="0"/>
              </a:rPr>
            </a:br>
            <a:r>
              <a:rPr lang="en-US" sz="2400" b="1" dirty="0" smtClean="0">
                <a:solidFill>
                  <a:srgbClr val="002060"/>
                </a:solidFill>
                <a:latin typeface="Times New Roman" pitchFamily="18" charset="0"/>
                <a:ea typeface="+mn-ea"/>
                <a:cs typeface="Times New Roman" pitchFamily="18" charset="0"/>
              </a:rPr>
              <a:t>Faculty </a:t>
            </a:r>
            <a:r>
              <a:rPr lang="en-US" sz="2400" b="1" dirty="0" smtClean="0">
                <a:solidFill>
                  <a:srgbClr val="002060"/>
                </a:solidFill>
                <a:latin typeface="Times New Roman" pitchFamily="18" charset="0"/>
                <a:ea typeface="+mn-ea"/>
                <a:cs typeface="Times New Roman" pitchFamily="18" charset="0"/>
              </a:rPr>
              <a:t>of engineering and information technology</a:t>
            </a:r>
            <a:br>
              <a:rPr lang="en-US" sz="2400" b="1" dirty="0" smtClean="0">
                <a:solidFill>
                  <a:srgbClr val="002060"/>
                </a:solidFill>
                <a:latin typeface="Times New Roman" pitchFamily="18" charset="0"/>
                <a:ea typeface="+mn-ea"/>
                <a:cs typeface="Times New Roman" pitchFamily="18" charset="0"/>
              </a:rPr>
            </a:br>
            <a:r>
              <a:rPr lang="en-US" sz="2400" b="1" dirty="0" smtClean="0">
                <a:solidFill>
                  <a:srgbClr val="002060"/>
                </a:solidFill>
                <a:latin typeface="Times New Roman" pitchFamily="18" charset="0"/>
                <a:ea typeface="+mn-ea"/>
                <a:cs typeface="Times New Roman" pitchFamily="18" charset="0"/>
              </a:rPr>
              <a:t>Civil Engineering Department</a:t>
            </a:r>
            <a:r>
              <a:rPr lang="ar-SA" sz="2400" b="1" dirty="0" smtClean="0">
                <a:solidFill>
                  <a:srgbClr val="002060"/>
                </a:solidFill>
                <a:latin typeface="Times New Roman" pitchFamily="18" charset="0"/>
                <a:ea typeface="+mn-ea"/>
                <a:cs typeface="Times New Roman" pitchFamily="18" charset="0"/>
              </a:rPr>
              <a:t/>
            </a:r>
            <a:br>
              <a:rPr lang="ar-SA" sz="2400" b="1" dirty="0" smtClean="0">
                <a:solidFill>
                  <a:srgbClr val="002060"/>
                </a:solidFill>
                <a:latin typeface="Times New Roman" pitchFamily="18" charset="0"/>
                <a:ea typeface="+mn-ea"/>
                <a:cs typeface="Times New Roman" pitchFamily="18" charset="0"/>
              </a:rPr>
            </a:br>
            <a:r>
              <a:rPr lang="en-US" sz="2400" b="1" dirty="0" smtClean="0">
                <a:solidFill>
                  <a:srgbClr val="002060"/>
                </a:solidFill>
                <a:latin typeface="Times New Roman" pitchFamily="18" charset="0"/>
                <a:ea typeface="+mn-ea"/>
                <a:cs typeface="Times New Roman" pitchFamily="18" charset="0"/>
              </a:rPr>
              <a:t> </a:t>
            </a:r>
            <a:r>
              <a:rPr lang="ru-RU" sz="2400" b="1" dirty="0">
                <a:solidFill>
                  <a:srgbClr val="002060"/>
                </a:solidFill>
                <a:latin typeface="Times New Roman" pitchFamily="18" charset="0"/>
                <a:ea typeface="+mn-ea"/>
                <a:cs typeface="Times New Roman" pitchFamily="18" charset="0"/>
              </a:rPr>
              <a:t/>
            </a:r>
            <a:br>
              <a:rPr lang="ru-RU" sz="2400" b="1" dirty="0">
                <a:solidFill>
                  <a:srgbClr val="002060"/>
                </a:solidFill>
                <a:latin typeface="Times New Roman" pitchFamily="18" charset="0"/>
                <a:ea typeface="+mn-ea"/>
                <a:cs typeface="Times New Roman" pitchFamily="18" charset="0"/>
              </a:rPr>
            </a:br>
            <a:endParaRPr lang="en-US" sz="2400" b="1" dirty="0"/>
          </a:p>
        </p:txBody>
      </p:sp>
      <p:sp>
        <p:nvSpPr>
          <p:cNvPr id="3" name="Content Placeholder 2"/>
          <p:cNvSpPr>
            <a:spLocks noGrp="1"/>
          </p:cNvSpPr>
          <p:nvPr>
            <p:ph idx="1"/>
          </p:nvPr>
        </p:nvSpPr>
        <p:spPr>
          <a:xfrm>
            <a:off x="457200" y="1333501"/>
            <a:ext cx="4419600" cy="3771636"/>
          </a:xfrm>
        </p:spPr>
        <p:txBody>
          <a:bodyPr/>
          <a:lstStyle/>
          <a:p>
            <a:pPr marL="0" lvl="0" indent="0">
              <a:spcBef>
                <a:spcPts val="0"/>
              </a:spcBef>
              <a:buNone/>
            </a:pPr>
            <a:r>
              <a:rPr lang="en-US" sz="2800" b="1" u="sng">
                <a:solidFill>
                  <a:srgbClr val="002060"/>
                </a:solidFill>
                <a:latin typeface="Times New Roman" pitchFamily="18" charset="0"/>
                <a:cs typeface="Times New Roman" pitchFamily="18" charset="0"/>
              </a:rPr>
              <a:t>Graduation </a:t>
            </a:r>
            <a:r>
              <a:rPr lang="en-US" sz="2800" b="1" u="sng" smtClean="0">
                <a:solidFill>
                  <a:srgbClr val="002060"/>
                </a:solidFill>
                <a:latin typeface="Times New Roman" pitchFamily="18" charset="0"/>
                <a:cs typeface="Times New Roman" pitchFamily="18" charset="0"/>
              </a:rPr>
              <a:t>project: </a:t>
            </a:r>
            <a:endParaRPr lang="en-US" sz="2800" b="1" u="sng" dirty="0" smtClean="0">
              <a:solidFill>
                <a:srgbClr val="002060"/>
              </a:solidFill>
              <a:latin typeface="Times New Roman" pitchFamily="18" charset="0"/>
              <a:cs typeface="Times New Roman" pitchFamily="18" charset="0"/>
            </a:endParaRPr>
          </a:p>
          <a:p>
            <a:pPr marL="0" lvl="0" indent="0">
              <a:spcBef>
                <a:spcPts val="0"/>
              </a:spcBef>
              <a:buNone/>
            </a:pPr>
            <a:r>
              <a:rPr lang="en-US"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Design </a:t>
            </a:r>
            <a:r>
              <a:rPr lang="en-US"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of </a:t>
            </a:r>
            <a:endParaRPr lang="en-US"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0" lvl="0" indent="0">
              <a:spcBef>
                <a:spcPts val="0"/>
              </a:spcBef>
              <a:buNone/>
            </a:pPr>
            <a:r>
              <a:rPr lang="en-US"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Foundation Systems </a:t>
            </a:r>
            <a:endParaRPr lang="ru-RU" sz="28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a:p>
        </p:txBody>
      </p:sp>
      <p:pic>
        <p:nvPicPr>
          <p:cNvPr id="4099" name="Picture 3" descr="C:\Users\laptop home\Documents\ملفاتي\جامعتي\Graduation Project\Captureeeeeeee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155878"/>
            <a:ext cx="4267200" cy="455912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86200" y="5143500"/>
            <a:ext cx="4267200" cy="571500"/>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4301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002060"/>
                </a:solidFill>
                <a:latin typeface="Times New Roman" pitchFamily="18" charset="0"/>
                <a:cs typeface="Times New Roman" pitchFamily="18" charset="0"/>
              </a:rPr>
              <a:t>Design of foundations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9799973"/>
              </p:ext>
            </p:extLst>
          </p:nvPr>
        </p:nvGraphicFramePr>
        <p:xfrm>
          <a:off x="990600" y="1104902"/>
          <a:ext cx="7010400" cy="3829344"/>
        </p:xfrm>
        <a:graphic>
          <a:graphicData uri="http://schemas.openxmlformats.org/drawingml/2006/table">
            <a:tbl>
              <a:tblPr firstRow="1" firstCol="1" bandRow="1" bandCol="1">
                <a:tableStyleId>{5C22544A-7EE6-4342-B048-85BDC9FD1C3A}</a:tableStyleId>
              </a:tblPr>
              <a:tblGrid>
                <a:gridCol w="4419600"/>
                <a:gridCol w="2590800"/>
              </a:tblGrid>
              <a:tr h="914398">
                <a:tc>
                  <a:txBody>
                    <a:bodyPr/>
                    <a:lstStyle/>
                    <a:p>
                      <a:pPr marL="0" marR="0" algn="ctr">
                        <a:lnSpc>
                          <a:spcPct val="150000"/>
                        </a:lnSpc>
                        <a:spcBef>
                          <a:spcPts val="0"/>
                        </a:spcBef>
                        <a:spcAft>
                          <a:spcPts val="0"/>
                        </a:spcAft>
                      </a:pPr>
                      <a:r>
                        <a:rPr lang="en-US" sz="2000" b="1" dirty="0">
                          <a:effectLst/>
                          <a:latin typeface="Times New Roman" pitchFamily="18" charset="0"/>
                          <a:cs typeface="Times New Roman" pitchFamily="18" charset="0"/>
                        </a:rPr>
                        <a:t>Types of soil</a:t>
                      </a:r>
                      <a:endParaRPr lang="en-US" sz="20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2000" b="1" dirty="0">
                          <a:effectLst/>
                          <a:latin typeface="Times New Roman" pitchFamily="18" charset="0"/>
                          <a:cs typeface="Times New Roman" pitchFamily="18" charset="0"/>
                        </a:rPr>
                        <a:t>Allowable Bearing Capacity</a:t>
                      </a:r>
                      <a:endParaRPr lang="en-US" sz="2000" b="1" dirty="0">
                        <a:solidFill>
                          <a:srgbClr val="0F243E"/>
                        </a:solidFill>
                        <a:effectLst/>
                        <a:latin typeface="Times New Roman" pitchFamily="18" charset="0"/>
                        <a:ea typeface="Calibri"/>
                        <a:cs typeface="Times New Roman" pitchFamily="18" charset="0"/>
                      </a:endParaRPr>
                    </a:p>
                  </a:txBody>
                  <a:tcPr marL="68580" marR="68580" marT="0" marB="0"/>
                </a:tc>
              </a:tr>
              <a:tr h="545856">
                <a:tc>
                  <a:txBody>
                    <a:bodyPr/>
                    <a:lstStyle/>
                    <a:p>
                      <a:pPr marL="0" marR="0" algn="ctr">
                        <a:lnSpc>
                          <a:spcPct val="150000"/>
                        </a:lnSpc>
                        <a:spcBef>
                          <a:spcPts val="0"/>
                        </a:spcBef>
                        <a:spcAft>
                          <a:spcPts val="0"/>
                        </a:spcAft>
                      </a:pPr>
                      <a:r>
                        <a:rPr lang="en-US" sz="1600" b="1">
                          <a:effectLst/>
                          <a:latin typeface="Times New Roman" pitchFamily="18" charset="0"/>
                          <a:cs typeface="Times New Roman" pitchFamily="18" charset="0"/>
                        </a:rPr>
                        <a:t>Very hard Rock </a:t>
                      </a:r>
                      <a:endParaRPr lang="en-US" sz="1600" b="1">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a:solidFill>
                            <a:srgbClr val="002060"/>
                          </a:solidFill>
                          <a:effectLst/>
                          <a:latin typeface="Times New Roman" pitchFamily="18" charset="0"/>
                          <a:cs typeface="Times New Roman" pitchFamily="18" charset="0"/>
                        </a:rPr>
                        <a:t>1000 KN/m</a:t>
                      </a:r>
                      <a:r>
                        <a:rPr lang="en-US" sz="1600" b="1" baseline="30000">
                          <a:solidFill>
                            <a:srgbClr val="002060"/>
                          </a:solidFill>
                          <a:effectLst/>
                          <a:latin typeface="Times New Roman" pitchFamily="18" charset="0"/>
                          <a:cs typeface="Times New Roman" pitchFamily="18" charset="0"/>
                        </a:rPr>
                        <a:t>2</a:t>
                      </a:r>
                      <a:endParaRPr lang="en-US" sz="1600" b="1">
                        <a:solidFill>
                          <a:srgbClr val="002060"/>
                        </a:solidFill>
                        <a:effectLst/>
                        <a:latin typeface="Times New Roman" pitchFamily="18" charset="0"/>
                        <a:ea typeface="Calibri"/>
                        <a:cs typeface="Times New Roman" pitchFamily="18" charset="0"/>
                      </a:endParaRPr>
                    </a:p>
                  </a:txBody>
                  <a:tcPr marL="68580" marR="68580" marT="0" marB="0"/>
                </a:tc>
              </a:tr>
              <a:tr h="545856">
                <a:tc>
                  <a:txBody>
                    <a:bodyPr/>
                    <a:lstStyle/>
                    <a:p>
                      <a:pPr marL="0" marR="0" algn="ctr">
                        <a:lnSpc>
                          <a:spcPct val="150000"/>
                        </a:lnSpc>
                        <a:spcBef>
                          <a:spcPts val="0"/>
                        </a:spcBef>
                        <a:spcAft>
                          <a:spcPts val="0"/>
                        </a:spcAft>
                      </a:pPr>
                      <a:r>
                        <a:rPr lang="en-US" sz="1600" b="1">
                          <a:effectLst/>
                          <a:latin typeface="Times New Roman" pitchFamily="18" charset="0"/>
                          <a:cs typeface="Times New Roman" pitchFamily="18" charset="0"/>
                        </a:rPr>
                        <a:t>Hard Rock</a:t>
                      </a:r>
                      <a:endParaRPr lang="en-US" sz="1600" b="1">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a:solidFill>
                            <a:srgbClr val="002060"/>
                          </a:solidFill>
                          <a:effectLst/>
                          <a:latin typeface="Times New Roman" pitchFamily="18" charset="0"/>
                          <a:cs typeface="Times New Roman" pitchFamily="18" charset="0"/>
                        </a:rPr>
                        <a:t>500 KN/m</a:t>
                      </a:r>
                      <a:r>
                        <a:rPr lang="en-US" sz="1600" b="1" baseline="30000">
                          <a:solidFill>
                            <a:srgbClr val="002060"/>
                          </a:solidFill>
                          <a:effectLst/>
                          <a:latin typeface="Times New Roman" pitchFamily="18" charset="0"/>
                          <a:cs typeface="Times New Roman" pitchFamily="18" charset="0"/>
                        </a:rPr>
                        <a:t>2</a:t>
                      </a:r>
                      <a:endParaRPr lang="en-US" sz="1600" b="1">
                        <a:solidFill>
                          <a:srgbClr val="002060"/>
                        </a:solidFill>
                        <a:effectLst/>
                        <a:latin typeface="Times New Roman" pitchFamily="18" charset="0"/>
                        <a:ea typeface="Calibri"/>
                        <a:cs typeface="Times New Roman" pitchFamily="18" charset="0"/>
                      </a:endParaRPr>
                    </a:p>
                  </a:txBody>
                  <a:tcPr marL="68580" marR="68580" marT="0" marB="0"/>
                </a:tc>
              </a:tr>
              <a:tr h="545856">
                <a:tc>
                  <a:txBody>
                    <a:bodyPr/>
                    <a:lstStyle/>
                    <a:p>
                      <a:pPr marL="0" marR="0" algn="ctr">
                        <a:lnSpc>
                          <a:spcPct val="150000"/>
                        </a:lnSpc>
                        <a:spcBef>
                          <a:spcPts val="0"/>
                        </a:spcBef>
                        <a:spcAft>
                          <a:spcPts val="0"/>
                        </a:spcAft>
                      </a:pPr>
                      <a:r>
                        <a:rPr lang="en-US" sz="1600" b="1">
                          <a:effectLst/>
                          <a:latin typeface="Times New Roman" pitchFamily="18" charset="0"/>
                          <a:cs typeface="Times New Roman" pitchFamily="18" charset="0"/>
                        </a:rPr>
                        <a:t>Weak Rock (Marl and stones)</a:t>
                      </a:r>
                      <a:endParaRPr lang="en-US" sz="1600" b="1">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a:solidFill>
                            <a:srgbClr val="002060"/>
                          </a:solidFill>
                          <a:effectLst/>
                          <a:latin typeface="Times New Roman" pitchFamily="18" charset="0"/>
                          <a:cs typeface="Times New Roman" pitchFamily="18" charset="0"/>
                        </a:rPr>
                        <a:t>300 KN/m</a:t>
                      </a:r>
                      <a:r>
                        <a:rPr lang="en-US" sz="1600" b="1" baseline="30000">
                          <a:solidFill>
                            <a:srgbClr val="002060"/>
                          </a:solidFill>
                          <a:effectLst/>
                          <a:latin typeface="Times New Roman" pitchFamily="18" charset="0"/>
                          <a:cs typeface="Times New Roman" pitchFamily="18" charset="0"/>
                        </a:rPr>
                        <a:t>2</a:t>
                      </a:r>
                      <a:endParaRPr lang="en-US" sz="1600" b="1">
                        <a:solidFill>
                          <a:srgbClr val="002060"/>
                        </a:solidFill>
                        <a:effectLst/>
                        <a:latin typeface="Times New Roman" pitchFamily="18" charset="0"/>
                        <a:ea typeface="Calibri"/>
                        <a:cs typeface="Times New Roman" pitchFamily="18" charset="0"/>
                      </a:endParaRPr>
                    </a:p>
                  </a:txBody>
                  <a:tcPr marL="68580" marR="68580" marT="0" marB="0"/>
                </a:tc>
              </a:tr>
              <a:tr h="545856">
                <a:tc>
                  <a:txBody>
                    <a:bodyPr/>
                    <a:lstStyle/>
                    <a:p>
                      <a:pPr marL="0" marR="0" algn="ctr">
                        <a:lnSpc>
                          <a:spcPct val="150000"/>
                        </a:lnSpc>
                        <a:spcBef>
                          <a:spcPts val="0"/>
                        </a:spcBef>
                        <a:spcAft>
                          <a:spcPts val="0"/>
                        </a:spcAft>
                      </a:pPr>
                      <a:r>
                        <a:rPr lang="en-US" sz="1600" b="1">
                          <a:effectLst/>
                          <a:latin typeface="Times New Roman" pitchFamily="18" charset="0"/>
                          <a:cs typeface="Times New Roman" pitchFamily="18" charset="0"/>
                        </a:rPr>
                        <a:t>Marl soil</a:t>
                      </a:r>
                      <a:endParaRPr lang="en-US" sz="1600" b="1">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rtl="0">
                        <a:lnSpc>
                          <a:spcPct val="150000"/>
                        </a:lnSpc>
                        <a:spcBef>
                          <a:spcPts val="0"/>
                        </a:spcBef>
                        <a:spcAft>
                          <a:spcPts val="0"/>
                        </a:spcAft>
                      </a:pPr>
                      <a:r>
                        <a:rPr lang="en-US" sz="1600" b="1">
                          <a:solidFill>
                            <a:srgbClr val="002060"/>
                          </a:solidFill>
                          <a:effectLst/>
                          <a:latin typeface="Times New Roman" pitchFamily="18" charset="0"/>
                          <a:cs typeface="Times New Roman" pitchFamily="18" charset="0"/>
                        </a:rPr>
                        <a:t>225 KN/m</a:t>
                      </a:r>
                      <a:r>
                        <a:rPr lang="en-US" sz="1600" b="1" baseline="30000">
                          <a:solidFill>
                            <a:srgbClr val="002060"/>
                          </a:solidFill>
                          <a:effectLst/>
                          <a:latin typeface="Times New Roman" pitchFamily="18" charset="0"/>
                          <a:cs typeface="Times New Roman" pitchFamily="18" charset="0"/>
                        </a:rPr>
                        <a:t>2</a:t>
                      </a:r>
                      <a:endParaRPr lang="en-US" sz="1600" b="1">
                        <a:solidFill>
                          <a:srgbClr val="002060"/>
                        </a:solidFill>
                        <a:effectLst/>
                        <a:latin typeface="Times New Roman" pitchFamily="18" charset="0"/>
                        <a:ea typeface="Calibri"/>
                        <a:cs typeface="Times New Roman" pitchFamily="18" charset="0"/>
                      </a:endParaRPr>
                    </a:p>
                  </a:txBody>
                  <a:tcPr marL="68580" marR="68580" marT="0" marB="0"/>
                </a:tc>
              </a:tr>
              <a:tr h="545856">
                <a:tc>
                  <a:txBody>
                    <a:bodyPr/>
                    <a:lstStyle/>
                    <a:p>
                      <a:pPr marL="0" marR="0" algn="ctr">
                        <a:lnSpc>
                          <a:spcPct val="150000"/>
                        </a:lnSpc>
                        <a:spcBef>
                          <a:spcPts val="0"/>
                        </a:spcBef>
                        <a:spcAft>
                          <a:spcPts val="0"/>
                        </a:spcAft>
                      </a:pPr>
                      <a:r>
                        <a:rPr lang="en-US" sz="1600" b="1" dirty="0">
                          <a:effectLst/>
                          <a:latin typeface="Times New Roman" pitchFamily="18" charset="0"/>
                          <a:cs typeface="Times New Roman" pitchFamily="18" charset="0"/>
                        </a:rPr>
                        <a:t>Improved Clay Soil (clay with rock fill + Base course)</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dirty="0">
                          <a:solidFill>
                            <a:srgbClr val="002060"/>
                          </a:solidFill>
                          <a:effectLst/>
                          <a:latin typeface="Times New Roman" pitchFamily="18" charset="0"/>
                          <a:cs typeface="Times New Roman" pitchFamily="18" charset="0"/>
                        </a:rPr>
                        <a:t>150 KN/m</a:t>
                      </a:r>
                      <a:r>
                        <a:rPr lang="en-US" sz="1600" b="1" baseline="30000" dirty="0">
                          <a:solidFill>
                            <a:srgbClr val="002060"/>
                          </a:solidFill>
                          <a:effectLst/>
                          <a:latin typeface="Times New Roman" pitchFamily="18" charset="0"/>
                          <a:cs typeface="Times New Roman" pitchFamily="18" charset="0"/>
                        </a:rPr>
                        <a:t>2</a:t>
                      </a:r>
                      <a:endParaRPr lang="en-US" sz="1600" b="1" dirty="0">
                        <a:solidFill>
                          <a:srgbClr val="002060"/>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3497947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2060"/>
                </a:solidFill>
                <a:latin typeface="Times New Roman" pitchFamily="18" charset="0"/>
                <a:cs typeface="Times New Roman" pitchFamily="18" charset="0"/>
              </a:rPr>
              <a:t>First design option (Very Hard Rock)</a:t>
            </a:r>
          </a:p>
        </p:txBody>
      </p:sp>
      <p:sp>
        <p:nvSpPr>
          <p:cNvPr id="3" name="Content Placeholder 2"/>
          <p:cNvSpPr>
            <a:spLocks noGrp="1"/>
          </p:cNvSpPr>
          <p:nvPr>
            <p:ph idx="1"/>
          </p:nvPr>
        </p:nvSpPr>
        <p:spPr/>
        <p:txBody>
          <a:bodyPr>
            <a:normAutofit/>
          </a:bodyPr>
          <a:lstStyle/>
          <a:p>
            <a:r>
              <a:rPr lang="en-US" sz="2800" dirty="0" smtClean="0">
                <a:solidFill>
                  <a:srgbClr val="002060"/>
                </a:solidFill>
                <a:latin typeface="Times New Roman" pitchFamily="18" charset="0"/>
                <a:cs typeface="Times New Roman" pitchFamily="18" charset="0"/>
              </a:rPr>
              <a:t>Take very </a:t>
            </a:r>
            <a:r>
              <a:rPr lang="en-US" sz="2800" dirty="0">
                <a:solidFill>
                  <a:srgbClr val="002060"/>
                </a:solidFill>
                <a:latin typeface="Times New Roman" pitchFamily="18" charset="0"/>
                <a:cs typeface="Times New Roman" pitchFamily="18" charset="0"/>
              </a:rPr>
              <a:t>hard rock with bearing capacity </a:t>
            </a:r>
            <a:r>
              <a:rPr lang="en-US" sz="2800" dirty="0" smtClean="0">
                <a:solidFill>
                  <a:srgbClr val="002060"/>
                </a:solidFill>
                <a:latin typeface="Times New Roman" pitchFamily="18" charset="0"/>
                <a:cs typeface="Times New Roman" pitchFamily="18" charset="0"/>
              </a:rPr>
              <a:t>1000 </a:t>
            </a:r>
            <a:r>
              <a:rPr lang="en-US" sz="2800" dirty="0">
                <a:solidFill>
                  <a:srgbClr val="002060"/>
                </a:solidFill>
                <a:latin typeface="Times New Roman" pitchFamily="18" charset="0"/>
                <a:cs typeface="Times New Roman" pitchFamily="18" charset="0"/>
              </a:rPr>
              <a:t>KN/m2 as a supporting soil for footing in design</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Since </a:t>
            </a:r>
            <a:r>
              <a:rPr lang="en-US" sz="2800" dirty="0">
                <a:solidFill>
                  <a:srgbClr val="002060"/>
                </a:solidFill>
                <a:latin typeface="Times New Roman" pitchFamily="18" charset="0"/>
                <a:cs typeface="Times New Roman" pitchFamily="18" charset="0"/>
              </a:rPr>
              <a:t>we have different values of reactions we are going to make grouping for footings:</a:t>
            </a:r>
          </a:p>
          <a:p>
            <a:r>
              <a:rPr lang="en-US" sz="2800" dirty="0">
                <a:solidFill>
                  <a:srgbClr val="002060"/>
                </a:solidFill>
                <a:latin typeface="Times New Roman" pitchFamily="18" charset="0"/>
                <a:cs typeface="Times New Roman" pitchFamily="18" charset="0"/>
              </a:rPr>
              <a:t>Group1 (1527 – 2235) KN</a:t>
            </a:r>
          </a:p>
          <a:p>
            <a:r>
              <a:rPr lang="en-US" sz="2800" dirty="0">
                <a:solidFill>
                  <a:srgbClr val="002060"/>
                </a:solidFill>
                <a:latin typeface="Times New Roman" pitchFamily="18" charset="0"/>
                <a:cs typeface="Times New Roman" pitchFamily="18" charset="0"/>
              </a:rPr>
              <a:t>Group2 (2712 – 3678) KN</a:t>
            </a:r>
          </a:p>
          <a:p>
            <a:r>
              <a:rPr lang="en-US" sz="2800" dirty="0">
                <a:solidFill>
                  <a:srgbClr val="002060"/>
                </a:solidFill>
                <a:latin typeface="Times New Roman" pitchFamily="18" charset="0"/>
                <a:cs typeface="Times New Roman" pitchFamily="18" charset="0"/>
              </a:rPr>
              <a:t>Group3 (3943 - 5090) KN</a:t>
            </a:r>
          </a:p>
          <a:p>
            <a:endParaRPr lang="en-US"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944758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 Detailing of footing1 (F1)</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05000" y="1104900"/>
            <a:ext cx="5181599" cy="4191000"/>
          </a:xfrm>
          <a:prstGeom prst="rect">
            <a:avLst/>
          </a:prstGeom>
          <a:ln w="3175">
            <a:solidFill>
              <a:schemeClr val="tx2">
                <a:lumMod val="50000"/>
              </a:schemeClr>
            </a:solidFill>
          </a:ln>
        </p:spPr>
      </p:pic>
    </p:spTree>
    <p:extLst>
      <p:ext uri="{BB962C8B-B14F-4D97-AF65-F5344CB8AC3E}">
        <p14:creationId xmlns:p14="http://schemas.microsoft.com/office/powerpoint/2010/main" val="3096391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5.2 Detailing of footing 2 (F2)</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752600" y="1104900"/>
            <a:ext cx="5714999" cy="4114800"/>
          </a:xfrm>
          <a:prstGeom prst="rect">
            <a:avLst/>
          </a:prstGeom>
          <a:ln w="3175">
            <a:solidFill>
              <a:schemeClr val="tx2">
                <a:lumMod val="50000"/>
              </a:schemeClr>
            </a:solidFill>
          </a:ln>
        </p:spPr>
      </p:pic>
    </p:spTree>
    <p:extLst>
      <p:ext uri="{BB962C8B-B14F-4D97-AF65-F5344CB8AC3E}">
        <p14:creationId xmlns:p14="http://schemas.microsoft.com/office/powerpoint/2010/main" val="1944758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5.3 Detailing of footing 3 (F3)</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6400" y="1028700"/>
            <a:ext cx="5791200" cy="4191000"/>
          </a:xfrm>
          <a:prstGeom prst="rect">
            <a:avLst/>
          </a:prstGeom>
          <a:ln w="3175">
            <a:solidFill>
              <a:schemeClr val="tx2">
                <a:lumMod val="50000"/>
              </a:schemeClr>
            </a:solidFill>
          </a:ln>
        </p:spPr>
      </p:pic>
    </p:spTree>
    <p:extLst>
      <p:ext uri="{BB962C8B-B14F-4D97-AF65-F5344CB8AC3E}">
        <p14:creationId xmlns:p14="http://schemas.microsoft.com/office/powerpoint/2010/main" val="1944758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‎5.4 Footing Layout for first design option</a:t>
            </a:r>
          </a:p>
        </p:txBody>
      </p:sp>
      <p:pic>
        <p:nvPicPr>
          <p:cNvPr id="4" name="Content Placeholder 3" descr="C:\Users\laptop home\Documents\ملفاتي\جامعتي\Graduation Project\1000KN.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028700"/>
            <a:ext cx="8839200" cy="4572000"/>
          </a:xfrm>
          <a:prstGeom prst="rect">
            <a:avLst/>
          </a:prstGeom>
          <a:noFill/>
          <a:ln>
            <a:noFill/>
          </a:ln>
        </p:spPr>
      </p:pic>
    </p:spTree>
    <p:extLst>
      <p:ext uri="{BB962C8B-B14F-4D97-AF65-F5344CB8AC3E}">
        <p14:creationId xmlns:p14="http://schemas.microsoft.com/office/powerpoint/2010/main" val="7268668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2060"/>
                </a:solidFill>
                <a:latin typeface="Times New Roman" pitchFamily="18" charset="0"/>
                <a:cs typeface="Times New Roman" pitchFamily="18" charset="0"/>
              </a:rPr>
              <a:t>Second design option (hard rock)</a:t>
            </a:r>
          </a:p>
        </p:txBody>
      </p:sp>
      <p:sp>
        <p:nvSpPr>
          <p:cNvPr id="3" name="Content Placeholder 2"/>
          <p:cNvSpPr>
            <a:spLocks noGrp="1"/>
          </p:cNvSpPr>
          <p:nvPr>
            <p:ph idx="1"/>
          </p:nvPr>
        </p:nvSpPr>
        <p:spPr/>
        <p:txBody>
          <a:bodyPr>
            <a:normAutofit/>
          </a:bodyPr>
          <a:lstStyle/>
          <a:p>
            <a:r>
              <a:rPr lang="en-US" sz="2800" dirty="0">
                <a:solidFill>
                  <a:srgbClr val="002060"/>
                </a:solidFill>
                <a:latin typeface="Times New Roman" pitchFamily="18" charset="0"/>
                <a:cs typeface="Times New Roman" pitchFamily="18" charset="0"/>
              </a:rPr>
              <a:t>Take hard rock with bearing capacity 500 KN/m2 as a supporting soil for footing in design.</a:t>
            </a:r>
          </a:p>
          <a:p>
            <a:r>
              <a:rPr lang="en-US" sz="2800" dirty="0">
                <a:solidFill>
                  <a:srgbClr val="002060"/>
                </a:solidFill>
                <a:latin typeface="Times New Roman" pitchFamily="18" charset="0"/>
                <a:cs typeface="Times New Roman" pitchFamily="18" charset="0"/>
              </a:rPr>
              <a:t>There are three Groups:</a:t>
            </a:r>
          </a:p>
          <a:p>
            <a:r>
              <a:rPr lang="en-US" sz="2800" dirty="0">
                <a:solidFill>
                  <a:srgbClr val="002060"/>
                </a:solidFill>
                <a:latin typeface="Times New Roman" pitchFamily="18" charset="0"/>
                <a:cs typeface="Times New Roman" pitchFamily="18" charset="0"/>
              </a:rPr>
              <a:t>Group1 (1527 – 2235) KN</a:t>
            </a:r>
          </a:p>
          <a:p>
            <a:r>
              <a:rPr lang="en-US" sz="2800" dirty="0">
                <a:solidFill>
                  <a:srgbClr val="002060"/>
                </a:solidFill>
                <a:latin typeface="Times New Roman" pitchFamily="18" charset="0"/>
                <a:cs typeface="Times New Roman" pitchFamily="18" charset="0"/>
              </a:rPr>
              <a:t>Group2 (2712 – 3678) KN</a:t>
            </a:r>
          </a:p>
          <a:p>
            <a:r>
              <a:rPr lang="en-US" sz="2800" dirty="0">
                <a:solidFill>
                  <a:srgbClr val="002060"/>
                </a:solidFill>
                <a:latin typeface="Times New Roman" pitchFamily="18" charset="0"/>
                <a:cs typeface="Times New Roman" pitchFamily="18" charset="0"/>
              </a:rPr>
              <a:t>Group3 (3943 - 5090) KN</a:t>
            </a:r>
          </a:p>
          <a:p>
            <a:endParaRPr lang="en-US"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7268668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5.5 Detailing of footing 4 (F4)</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0200" y="1028700"/>
            <a:ext cx="5943599" cy="4191000"/>
          </a:xfrm>
          <a:prstGeom prst="rect">
            <a:avLst/>
          </a:prstGeom>
          <a:ln w="3175">
            <a:solidFill>
              <a:schemeClr val="tx2">
                <a:lumMod val="50000"/>
              </a:schemeClr>
            </a:solidFill>
          </a:ln>
        </p:spPr>
      </p:pic>
    </p:spTree>
    <p:extLst>
      <p:ext uri="{BB962C8B-B14F-4D97-AF65-F5344CB8AC3E}">
        <p14:creationId xmlns:p14="http://schemas.microsoft.com/office/powerpoint/2010/main" val="726866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5.6 below shows the detailing of footing 5 (F5)</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1104900"/>
            <a:ext cx="6095999" cy="4114800"/>
          </a:xfrm>
          <a:prstGeom prst="rect">
            <a:avLst/>
          </a:prstGeom>
          <a:ln w="3175">
            <a:solidFill>
              <a:schemeClr val="tx2">
                <a:lumMod val="50000"/>
              </a:schemeClr>
            </a:solidFill>
          </a:ln>
        </p:spPr>
      </p:pic>
    </p:spTree>
    <p:extLst>
      <p:ext uri="{BB962C8B-B14F-4D97-AF65-F5344CB8AC3E}">
        <p14:creationId xmlns:p14="http://schemas.microsoft.com/office/powerpoint/2010/main" val="726866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5.7 Detailing of footing 6 (F6)</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1104900"/>
            <a:ext cx="6019799" cy="4114800"/>
          </a:xfrm>
          <a:prstGeom prst="rect">
            <a:avLst/>
          </a:prstGeom>
          <a:ln>
            <a:solidFill>
              <a:schemeClr val="accent1">
                <a:lumMod val="50000"/>
              </a:schemeClr>
            </a:solidFill>
          </a:ln>
        </p:spPr>
      </p:pic>
    </p:spTree>
    <p:extLst>
      <p:ext uri="{BB962C8B-B14F-4D97-AF65-F5344CB8AC3E}">
        <p14:creationId xmlns:p14="http://schemas.microsoft.com/office/powerpoint/2010/main" val="726866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2060"/>
                </a:solidFill>
                <a:latin typeface="Times New Roman" pitchFamily="18" charset="0"/>
                <a:cs typeface="Times New Roman" pitchFamily="18" charset="0"/>
              </a:rPr>
              <a:t>Outline :</a:t>
            </a:r>
            <a:endParaRPr lang="en-US"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38300"/>
            <a:ext cx="8229600" cy="3771636"/>
          </a:xfrm>
        </p:spPr>
        <p:txBody>
          <a:bodyPr/>
          <a:lstStyle/>
          <a:p>
            <a:pPr>
              <a:buFont typeface="Wingdings" pitchFamily="2" charset="2"/>
              <a:buChar char="ü"/>
            </a:pPr>
            <a:r>
              <a:rPr lang="en-US" sz="2800" dirty="0" smtClean="0">
                <a:solidFill>
                  <a:srgbClr val="002060"/>
                </a:solidFill>
                <a:latin typeface="Times New Roman" pitchFamily="18" charset="0"/>
                <a:cs typeface="Times New Roman" pitchFamily="18" charset="0"/>
              </a:rPr>
              <a:t>Introduction and Site Description.  </a:t>
            </a:r>
          </a:p>
          <a:p>
            <a:pPr>
              <a:buFont typeface="Wingdings" pitchFamily="2" charset="2"/>
              <a:buChar char="ü"/>
            </a:pPr>
            <a:r>
              <a:rPr lang="en-US" sz="2800" dirty="0" smtClean="0">
                <a:solidFill>
                  <a:srgbClr val="002060"/>
                </a:solidFill>
                <a:latin typeface="Times New Roman" pitchFamily="18" charset="0"/>
                <a:cs typeface="Times New Roman" pitchFamily="18" charset="0"/>
              </a:rPr>
              <a:t>Structural System.</a:t>
            </a:r>
          </a:p>
          <a:p>
            <a:pPr>
              <a:buFont typeface="Wingdings" pitchFamily="2" charset="2"/>
              <a:buChar char="ü"/>
            </a:pPr>
            <a:r>
              <a:rPr lang="en-US" sz="2800" dirty="0">
                <a:solidFill>
                  <a:srgbClr val="002060"/>
                </a:solidFill>
                <a:latin typeface="Times New Roman" pitchFamily="18" charset="0"/>
                <a:cs typeface="Times New Roman" pitchFamily="18" charset="0"/>
              </a:rPr>
              <a:t>Design of </a:t>
            </a:r>
            <a:r>
              <a:rPr lang="en-US" sz="2800" dirty="0" smtClean="0">
                <a:solidFill>
                  <a:srgbClr val="002060"/>
                </a:solidFill>
                <a:latin typeface="Times New Roman" pitchFamily="18" charset="0"/>
                <a:cs typeface="Times New Roman" pitchFamily="18" charset="0"/>
              </a:rPr>
              <a:t>foundations.</a:t>
            </a:r>
          </a:p>
          <a:p>
            <a:pPr>
              <a:buFont typeface="Wingdings" pitchFamily="2" charset="2"/>
              <a:buChar char="ü"/>
            </a:pPr>
            <a:r>
              <a:rPr lang="en-US" sz="2800" dirty="0">
                <a:solidFill>
                  <a:srgbClr val="002060"/>
                </a:solidFill>
                <a:latin typeface="Times New Roman" pitchFamily="18" charset="0"/>
                <a:cs typeface="Times New Roman" pitchFamily="18" charset="0"/>
              </a:rPr>
              <a:t>Quantity and </a:t>
            </a:r>
            <a:r>
              <a:rPr lang="en-US" sz="2800" dirty="0" smtClean="0">
                <a:solidFill>
                  <a:srgbClr val="002060"/>
                </a:solidFill>
                <a:latin typeface="Times New Roman" pitchFamily="18" charset="0"/>
                <a:cs typeface="Times New Roman" pitchFamily="18" charset="0"/>
              </a:rPr>
              <a:t>Cost.</a:t>
            </a:r>
          </a:p>
          <a:p>
            <a:pPr>
              <a:buFont typeface="Wingdings" pitchFamily="2" charset="2"/>
              <a:buChar char="ü"/>
            </a:pPr>
            <a:r>
              <a:rPr lang="en-US" sz="2800" dirty="0" smtClean="0">
                <a:solidFill>
                  <a:srgbClr val="002060"/>
                </a:solidFill>
                <a:latin typeface="Times New Roman" pitchFamily="18" charset="0"/>
                <a:cs typeface="Times New Roman" pitchFamily="18" charset="0"/>
              </a:rPr>
              <a:t>Conclusion.</a:t>
            </a:r>
            <a:endParaRPr lang="en-US" sz="2800" dirty="0">
              <a:solidFill>
                <a:srgbClr val="002060"/>
              </a:solidFill>
              <a:latin typeface="Times New Roman" pitchFamily="18" charset="0"/>
              <a:cs typeface="Times New Roman" pitchFamily="18" charset="0"/>
            </a:endParaRPr>
          </a:p>
          <a:p>
            <a:pPr>
              <a:buFont typeface="Wingdings" pitchFamily="2" charset="2"/>
              <a:buChar char="ü"/>
            </a:pPr>
            <a:endParaRPr lang="en-US" sz="2800" dirty="0" smtClean="0">
              <a:solidFill>
                <a:srgbClr val="002060"/>
              </a:solidFill>
              <a:latin typeface="Times New Roman" pitchFamily="18" charset="0"/>
              <a:cs typeface="Times New Roman" pitchFamily="18" charset="0"/>
            </a:endParaRPr>
          </a:p>
          <a:p>
            <a:pPr>
              <a:buFont typeface="Wingdings" pitchFamily="2" charset="2"/>
              <a:buChar char="ü"/>
            </a:pPr>
            <a:endParaRPr lang="en-US" sz="2800" dirty="0" smtClean="0">
              <a:solidFill>
                <a:srgbClr val="002060"/>
              </a:solidFill>
              <a:latin typeface="Times New Roman" pitchFamily="18" charset="0"/>
              <a:cs typeface="Times New Roman" pitchFamily="18" charset="0"/>
            </a:endParaRPr>
          </a:p>
          <a:p>
            <a:pPr>
              <a:buNone/>
            </a:pPr>
            <a:endParaRPr lang="en-US" sz="2800" dirty="0" smtClean="0">
              <a:solidFill>
                <a:srgbClr val="002060"/>
              </a:solidFill>
              <a:latin typeface="Times New Roman" pitchFamily="18" charset="0"/>
              <a:cs typeface="Times New Roman" pitchFamily="18" charset="0"/>
            </a:endParaRPr>
          </a:p>
          <a:p>
            <a:endParaRPr lang="en-US" dirty="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5.8 Detailing of footing 7 (F7)</a:t>
            </a: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r="15721" b="24055"/>
          <a:stretch/>
        </p:blipFill>
        <p:spPr bwMode="auto">
          <a:xfrm>
            <a:off x="914400" y="952500"/>
            <a:ext cx="7086600" cy="4267200"/>
          </a:xfrm>
          <a:prstGeom prst="rect">
            <a:avLst/>
          </a:prstGeom>
          <a:ln>
            <a:solidFill>
              <a:schemeClr val="tx2">
                <a:lumMod val="50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07677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‎5.9 Footing Layout for Second Option.</a:t>
            </a:r>
          </a:p>
        </p:txBody>
      </p:sp>
      <p:pic>
        <p:nvPicPr>
          <p:cNvPr id="4" name="Content Placeholder 3" descr="C:\Users\laptop home\Documents\ملفاتي\جامعتي\Graduation Project\500 KN.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952500"/>
            <a:ext cx="8763000" cy="4648200"/>
          </a:xfrm>
          <a:prstGeom prst="rect">
            <a:avLst/>
          </a:prstGeom>
          <a:noFill/>
          <a:ln>
            <a:solidFill>
              <a:schemeClr val="tx2">
                <a:lumMod val="50000"/>
              </a:schemeClr>
            </a:solidFill>
          </a:ln>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2060"/>
                </a:solidFill>
                <a:latin typeface="Times New Roman" pitchFamily="18" charset="0"/>
                <a:cs typeface="Times New Roman" pitchFamily="18" charset="0"/>
              </a:rPr>
              <a:t>Third design option (weak rock)</a:t>
            </a:r>
          </a:p>
        </p:txBody>
      </p:sp>
      <p:sp>
        <p:nvSpPr>
          <p:cNvPr id="3" name="Content Placeholder 2"/>
          <p:cNvSpPr>
            <a:spLocks noGrp="1"/>
          </p:cNvSpPr>
          <p:nvPr>
            <p:ph idx="1"/>
          </p:nvPr>
        </p:nvSpPr>
        <p:spPr/>
        <p:txBody>
          <a:bodyPr>
            <a:normAutofit/>
          </a:bodyPr>
          <a:lstStyle/>
          <a:p>
            <a:r>
              <a:rPr lang="en-US" sz="2800" dirty="0">
                <a:solidFill>
                  <a:srgbClr val="002060"/>
                </a:solidFill>
                <a:latin typeface="Times New Roman" pitchFamily="18" charset="0"/>
                <a:cs typeface="Times New Roman" pitchFamily="18" charset="0"/>
              </a:rPr>
              <a:t>Take weak rock with bearing capacity 300 KN/m2 as a supporting soil for footing in design</a:t>
            </a:r>
            <a:r>
              <a:rPr lang="en-US" sz="2800" dirty="0" smtClean="0">
                <a:solidFill>
                  <a:srgbClr val="002060"/>
                </a:solidFill>
                <a:latin typeface="Times New Roman" pitchFamily="18" charset="0"/>
                <a:cs typeface="Times New Roman" pitchFamily="18" charset="0"/>
              </a:rPr>
              <a:t>.</a:t>
            </a:r>
            <a:endParaRPr lang="en-US" sz="2800" dirty="0">
              <a:solidFill>
                <a:srgbClr val="002060"/>
              </a:solidFill>
              <a:latin typeface="Times New Roman" pitchFamily="18" charset="0"/>
              <a:cs typeface="Times New Roman" pitchFamily="18" charset="0"/>
            </a:endParaRPr>
          </a:p>
          <a:p>
            <a:r>
              <a:rPr lang="en-US" sz="2800" dirty="0">
                <a:solidFill>
                  <a:srgbClr val="002060"/>
                </a:solidFill>
                <a:latin typeface="Times New Roman" pitchFamily="18" charset="0"/>
                <a:cs typeface="Times New Roman" pitchFamily="18" charset="0"/>
              </a:rPr>
              <a:t>There are three Groups:</a:t>
            </a:r>
          </a:p>
          <a:p>
            <a:r>
              <a:rPr lang="en-US" sz="2800" dirty="0">
                <a:solidFill>
                  <a:srgbClr val="002060"/>
                </a:solidFill>
                <a:latin typeface="Times New Roman" pitchFamily="18" charset="0"/>
                <a:cs typeface="Times New Roman" pitchFamily="18" charset="0"/>
              </a:rPr>
              <a:t>Group1 (1527 – 2235) KN</a:t>
            </a:r>
          </a:p>
          <a:p>
            <a:r>
              <a:rPr lang="en-US" sz="2800" dirty="0">
                <a:solidFill>
                  <a:srgbClr val="002060"/>
                </a:solidFill>
                <a:latin typeface="Times New Roman" pitchFamily="18" charset="0"/>
                <a:cs typeface="Times New Roman" pitchFamily="18" charset="0"/>
              </a:rPr>
              <a:t>Group2 (2712 – 3678) KN</a:t>
            </a:r>
          </a:p>
          <a:p>
            <a:r>
              <a:rPr lang="en-US" sz="2800" dirty="0">
                <a:solidFill>
                  <a:srgbClr val="002060"/>
                </a:solidFill>
                <a:latin typeface="Times New Roman" pitchFamily="18" charset="0"/>
                <a:cs typeface="Times New Roman" pitchFamily="18" charset="0"/>
              </a:rPr>
              <a:t>Group3 (3943 - 5090) KN</a:t>
            </a:r>
          </a:p>
          <a:p>
            <a:endParaRPr lang="en-US"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5.10 Detailing of footing 8 (F8)</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1" y="1104900"/>
            <a:ext cx="6248400" cy="4038600"/>
          </a:xfrm>
          <a:prstGeom prst="rect">
            <a:avLst/>
          </a:prstGeom>
          <a:ln>
            <a:solidFill>
              <a:schemeClr val="tx2">
                <a:lumMod val="50000"/>
              </a:schemeClr>
            </a:solidFill>
          </a:ln>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5.12 Detailing of footing 10 (F10)</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66800" y="1028700"/>
            <a:ext cx="6629399" cy="4191000"/>
          </a:xfrm>
          <a:prstGeom prst="rect">
            <a:avLst/>
          </a:prstGeom>
          <a:ln>
            <a:solidFill>
              <a:schemeClr val="accent1">
                <a:lumMod val="50000"/>
              </a:schemeClr>
            </a:solidFill>
          </a:ln>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5.13 Detailing of footing 11 (F11)</a:t>
            </a: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r="6813" b="20753"/>
          <a:stretch/>
        </p:blipFill>
        <p:spPr bwMode="auto">
          <a:xfrm>
            <a:off x="685800" y="1028700"/>
            <a:ext cx="7315200" cy="4114800"/>
          </a:xfrm>
          <a:prstGeom prst="rect">
            <a:avLst/>
          </a:prstGeom>
          <a:ln>
            <a:solidFill>
              <a:schemeClr val="tx2">
                <a:lumMod val="50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5.14 Detailing of footing 12 (F12)</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838200" y="1104900"/>
            <a:ext cx="7162800" cy="4114800"/>
          </a:xfrm>
          <a:prstGeom prst="rect">
            <a:avLst/>
          </a:prstGeom>
          <a:ln>
            <a:solidFill>
              <a:schemeClr val="tx2">
                <a:lumMod val="50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 15 footing layout for third design option</a:t>
            </a:r>
          </a:p>
        </p:txBody>
      </p:sp>
      <p:pic>
        <p:nvPicPr>
          <p:cNvPr id="4" name="Content Placeholder 3" descr="C:\Users\laptop home\Documents\ملفاتي\جامعتي\Graduation Project\300 KN.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952500"/>
            <a:ext cx="8839200" cy="4648200"/>
          </a:xfrm>
          <a:prstGeom prst="rect">
            <a:avLst/>
          </a:prstGeom>
          <a:noFill/>
          <a:ln>
            <a:solidFill>
              <a:schemeClr val="tx2">
                <a:lumMod val="50000"/>
              </a:schemeClr>
            </a:solidFill>
          </a:ln>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2060"/>
                </a:solidFill>
                <a:latin typeface="Times New Roman" pitchFamily="18" charset="0"/>
                <a:cs typeface="Times New Roman" pitchFamily="18" charset="0"/>
              </a:rPr>
              <a:t>Fourth design option (Marl soil)</a:t>
            </a:r>
          </a:p>
        </p:txBody>
      </p:sp>
      <p:sp>
        <p:nvSpPr>
          <p:cNvPr id="3" name="Content Placeholder 2"/>
          <p:cNvSpPr>
            <a:spLocks noGrp="1"/>
          </p:cNvSpPr>
          <p:nvPr>
            <p:ph idx="1"/>
          </p:nvPr>
        </p:nvSpPr>
        <p:spPr/>
        <p:txBody>
          <a:bodyPr>
            <a:normAutofit/>
          </a:bodyPr>
          <a:lstStyle/>
          <a:p>
            <a:r>
              <a:rPr lang="en-US" sz="2800" dirty="0">
                <a:solidFill>
                  <a:srgbClr val="002060"/>
                </a:solidFill>
                <a:latin typeface="Times New Roman" pitchFamily="18" charset="0"/>
                <a:cs typeface="Times New Roman" pitchFamily="18" charset="0"/>
              </a:rPr>
              <a:t>Take marl soil with bearing capacity 225 KN/m2 as a supporting soil for footing in design.</a:t>
            </a:r>
          </a:p>
          <a:p>
            <a:r>
              <a:rPr lang="en-US" sz="2800" dirty="0">
                <a:solidFill>
                  <a:srgbClr val="002060"/>
                </a:solidFill>
                <a:latin typeface="Times New Roman" pitchFamily="18" charset="0"/>
                <a:cs typeface="Times New Roman" pitchFamily="18" charset="0"/>
              </a:rPr>
              <a:t>Since the soil is a weak soft soil it is better to use Raft foundation in order to reduce the stresses on the soil and settlement too.</a:t>
            </a:r>
          </a:p>
          <a:p>
            <a:r>
              <a:rPr lang="en-US" sz="2800" dirty="0">
                <a:solidFill>
                  <a:srgbClr val="002060"/>
                </a:solidFill>
                <a:latin typeface="Times New Roman" pitchFamily="18" charset="0"/>
                <a:cs typeface="Times New Roman" pitchFamily="18" charset="0"/>
              </a:rPr>
              <a:t>Area of </a:t>
            </a:r>
            <a:r>
              <a:rPr lang="en-US" sz="2800" dirty="0" smtClean="0">
                <a:solidFill>
                  <a:srgbClr val="002060"/>
                </a:solidFill>
                <a:latin typeface="Times New Roman" pitchFamily="18" charset="0"/>
                <a:cs typeface="Times New Roman" pitchFamily="18" charset="0"/>
              </a:rPr>
              <a:t>footing(</a:t>
            </a:r>
            <a:r>
              <a:rPr lang="en-US" sz="2800" dirty="0" err="1" smtClean="0">
                <a:solidFill>
                  <a:srgbClr val="002060"/>
                </a:solidFill>
                <a:latin typeface="Times New Roman" pitchFamily="18" charset="0"/>
                <a:cs typeface="Times New Roman" pitchFamily="18" charset="0"/>
              </a:rPr>
              <a:t>A</a:t>
            </a:r>
            <a:r>
              <a:rPr lang="en-US" sz="2800" baseline="-25000" dirty="0" err="1" smtClean="0">
                <a:solidFill>
                  <a:srgbClr val="002060"/>
                </a:solidFill>
                <a:latin typeface="Times New Roman" pitchFamily="18" charset="0"/>
                <a:cs typeface="Times New Roman" pitchFamily="18" charset="0"/>
              </a:rPr>
              <a:t>f</a:t>
            </a:r>
            <a:r>
              <a:rPr lang="en-US" sz="2800" dirty="0" smtClean="0">
                <a:solidFill>
                  <a:srgbClr val="002060"/>
                </a:solidFill>
                <a:latin typeface="Times New Roman" pitchFamily="18" charset="0"/>
                <a:cs typeface="Times New Roman" pitchFamily="18" charset="0"/>
              </a:rPr>
              <a:t>) </a:t>
            </a:r>
            <a:r>
              <a:rPr lang="en-US" sz="2800" dirty="0">
                <a:solidFill>
                  <a:srgbClr val="002060"/>
                </a:solidFill>
                <a:latin typeface="Times New Roman" pitchFamily="18" charset="0"/>
                <a:cs typeface="Times New Roman" pitchFamily="18" charset="0"/>
              </a:rPr>
              <a:t>= 226.5  m2</a:t>
            </a:r>
          </a:p>
          <a:p>
            <a:endParaRPr lang="en-US"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5.16 Detailing of mat foundation</a:t>
            </a:r>
          </a:p>
        </p:txBody>
      </p:sp>
      <p:graphicFrame>
        <p:nvGraphicFramePr>
          <p:cNvPr id="4" name="Content Placeholder 3"/>
          <p:cNvGraphicFramePr>
            <a:graphicFrameLocks noGrp="1"/>
          </p:cNvGraphicFramePr>
          <p:nvPr>
            <p:ph idx="1"/>
          </p:nvPr>
        </p:nvGraphicFramePr>
        <p:xfrm>
          <a:off x="1965960" y="2393950"/>
          <a:ext cx="5212080" cy="1651000"/>
        </p:xfrm>
        <a:graphic>
          <a:graphicData uri="http://schemas.openxmlformats.org/drawingml/2006/table">
            <a:tbl>
              <a:tblPr firstRow="1" firstCol="1" bandRow="1">
                <a:tableStyleId>{5C22544A-7EE6-4342-B048-85BDC9FD1C3A}</a:tableStyleId>
              </a:tblPr>
              <a:tblGrid>
                <a:gridCol w="5212080"/>
              </a:tblGrid>
              <a:tr h="1651000">
                <a:tc>
                  <a:txBody>
                    <a:bodyPr/>
                    <a:lstStyle/>
                    <a:p>
                      <a:pPr marL="0" marR="0">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Object 4"/>
          <p:cNvGraphicFramePr>
            <a:graphicFrameLocks/>
          </p:cNvGraphicFramePr>
          <p:nvPr>
            <p:extLst>
              <p:ext uri="{D42A27DB-BD31-4B8C-83A1-F6EECF244321}">
                <p14:modId xmlns:p14="http://schemas.microsoft.com/office/powerpoint/2010/main" val="2733393127"/>
              </p:ext>
            </p:extLst>
          </p:nvPr>
        </p:nvGraphicFramePr>
        <p:xfrm>
          <a:off x="990600" y="1104900"/>
          <a:ext cx="7086600" cy="4114800"/>
        </p:xfrm>
        <a:graphic>
          <a:graphicData uri="http://schemas.openxmlformats.org/presentationml/2006/ole">
            <mc:AlternateContent xmlns:mc="http://schemas.openxmlformats.org/markup-compatibility/2006">
              <mc:Choice xmlns:v="urn:schemas-microsoft-com:vml" Requires="v">
                <p:oleObj spid="_x0000_s3092" name="Picture" r:id="rId3" imgW="0" imgH="0" progId="StaticMetafile">
                  <p:embed/>
                </p:oleObj>
              </mc:Choice>
              <mc:Fallback>
                <p:oleObj name="Picture" r:id="rId3" imgW="0" imgH="0" progId="StaticMetafile">
                  <p:embed/>
                  <p:pic>
                    <p:nvPicPr>
                      <p:cNvPr id="0" name="rectole000000007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104900"/>
                        <a:ext cx="7086600" cy="4114800"/>
                      </a:xfrm>
                      <a:prstGeom prst="rect">
                        <a:avLst/>
                      </a:prstGeom>
                      <a:solidFill>
                        <a:srgbClr val="FFFFFF"/>
                      </a:solidFill>
                      <a:ln>
                        <a:noFill/>
                      </a:ln>
                    </p:spPr>
                  </p:pic>
                </p:oleObj>
              </mc:Fallback>
            </mc:AlternateContent>
          </a:graphicData>
        </a:graphic>
      </p:graphicFrame>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latin typeface="Times New Roman" pitchFamily="18" charset="0"/>
                <a:cs typeface="Times New Roman" pitchFamily="18" charset="0"/>
              </a:rPr>
              <a:t>Introduction :</a:t>
            </a:r>
            <a:endParaRPr lang="en-US" dirty="0">
              <a:solidFill>
                <a:srgbClr val="002060"/>
              </a:solidFill>
            </a:endParaRPr>
          </a:p>
        </p:txBody>
      </p:sp>
      <p:sp>
        <p:nvSpPr>
          <p:cNvPr id="3" name="Content Placeholder 2"/>
          <p:cNvSpPr>
            <a:spLocks noGrp="1"/>
          </p:cNvSpPr>
          <p:nvPr>
            <p:ph idx="1"/>
          </p:nvPr>
        </p:nvSpPr>
        <p:spPr/>
        <p:txBody>
          <a:bodyPr>
            <a:normAutofit/>
          </a:bodyPr>
          <a:lstStyle/>
          <a:p>
            <a:pPr marL="0" lvl="0" indent="0">
              <a:buFont typeface="Wingdings" pitchFamily="2" charset="2"/>
              <a:buChar char="ü"/>
              <a:defRPr/>
            </a:pPr>
            <a:r>
              <a:rPr lang="en-US" sz="2800" dirty="0" smtClean="0">
                <a:solidFill>
                  <a:srgbClr val="002060"/>
                </a:solidFill>
                <a:latin typeface="Times New Roman" pitchFamily="18" charset="0"/>
                <a:cs typeface="Times New Roman" pitchFamily="18" charset="0"/>
              </a:rPr>
              <a:t>Aim of the Project</a:t>
            </a:r>
          </a:p>
          <a:p>
            <a:pPr marL="0" lvl="0" indent="0">
              <a:buNone/>
              <a:defRPr/>
            </a:pPr>
            <a:r>
              <a:rPr lang="en-US" sz="2800" dirty="0" smtClean="0">
                <a:solidFill>
                  <a:srgbClr val="002060"/>
                </a:solidFill>
                <a:latin typeface="Times New Roman" pitchFamily="18" charset="0"/>
                <a:cs typeface="Times New Roman" pitchFamily="18" charset="0"/>
              </a:rPr>
              <a:t>     </a:t>
            </a:r>
            <a:r>
              <a:rPr lang="en-US" sz="1800" dirty="0" smtClean="0">
                <a:solidFill>
                  <a:srgbClr val="002060"/>
                </a:solidFill>
                <a:latin typeface="Times New Roman" pitchFamily="18" charset="0"/>
                <a:cs typeface="Times New Roman" pitchFamily="18" charset="0"/>
              </a:rPr>
              <a:t>This project aims to  design a  foundations  for a residual building on several types </a:t>
            </a:r>
          </a:p>
          <a:p>
            <a:pPr>
              <a:buNone/>
            </a:pPr>
            <a:r>
              <a:rPr lang="en-US" sz="1800" dirty="0" smtClean="0">
                <a:solidFill>
                  <a:srgbClr val="002060"/>
                </a:solidFill>
                <a:latin typeface="Times New Roman" pitchFamily="18" charset="0"/>
                <a:cs typeface="Times New Roman" pitchFamily="18" charset="0"/>
              </a:rPr>
              <a:t>       of soil then make a relation between the allowable bearing capacity of soil and the cost of foundation.</a:t>
            </a:r>
          </a:p>
          <a:p>
            <a:pPr>
              <a:buNone/>
            </a:pPr>
            <a:endParaRPr lang="en-US" sz="2800" dirty="0" smtClean="0">
              <a:solidFill>
                <a:srgbClr val="002060"/>
              </a:solidFill>
              <a:latin typeface="Times New Roman" pitchFamily="18" charset="0"/>
              <a:cs typeface="Times New Roman" pitchFamily="18" charset="0"/>
            </a:endParaRPr>
          </a:p>
          <a:p>
            <a:pPr lvl="0">
              <a:buFont typeface="Wingdings" pitchFamily="2" charset="2"/>
              <a:buChar char="ü"/>
              <a:defRPr/>
            </a:pPr>
            <a:r>
              <a:rPr lang="en-US" sz="2800" dirty="0" smtClean="0">
                <a:solidFill>
                  <a:srgbClr val="002060"/>
                </a:solidFill>
                <a:latin typeface="Times New Roman" pitchFamily="18" charset="0"/>
                <a:cs typeface="Times New Roman" pitchFamily="18" charset="0"/>
              </a:rPr>
              <a:t>Building Description </a:t>
            </a:r>
          </a:p>
          <a:p>
            <a:pPr>
              <a:buNone/>
            </a:pPr>
            <a:r>
              <a:rPr lang="en-US" sz="1800" dirty="0" smtClean="0">
                <a:solidFill>
                  <a:srgbClr val="002060"/>
                </a:solidFill>
                <a:latin typeface="Times New Roman" pitchFamily="18" charset="0"/>
                <a:cs typeface="Times New Roman" pitchFamily="18" charset="0"/>
              </a:rPr>
              <a:t>       The building consists of 9 stories all of them have the same area ,height and uses , The area  for each floor is 450 square meter ,the height of each floor in  this building is 3 m.</a:t>
            </a:r>
          </a:p>
          <a:p>
            <a:pPr lvl="0">
              <a:buFont typeface="Times New Roman" pitchFamily="18" charset="0"/>
              <a:buChar char="›"/>
              <a:defRPr/>
            </a:pPr>
            <a:endParaRPr lang="en-US" sz="1800" dirty="0" smtClean="0">
              <a:solidFill>
                <a:srgbClr val="002060"/>
              </a:solidFill>
              <a:latin typeface="Times New Roman" pitchFamily="18" charset="0"/>
              <a:cs typeface="Times New Roman" pitchFamily="18" charset="0"/>
            </a:endParaRPr>
          </a:p>
          <a:p>
            <a:endParaRPr lang="en-US"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866"/>
            <a:ext cx="8915400" cy="952500"/>
          </a:xfrm>
        </p:spPr>
        <p:txBody>
          <a:bodyPr>
            <a:normAutofit/>
          </a:bodyPr>
          <a:lstStyle/>
          <a:p>
            <a:r>
              <a:rPr lang="en-US" sz="2800" dirty="0">
                <a:solidFill>
                  <a:srgbClr val="002060"/>
                </a:solidFill>
                <a:latin typeface="Times New Roman" pitchFamily="18" charset="0"/>
                <a:cs typeface="Times New Roman" pitchFamily="18" charset="0"/>
              </a:rPr>
              <a:t>Figure 5.17  mat foundation layout for fourth design option</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6921" y="1028700"/>
            <a:ext cx="8794679" cy="457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22017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2060"/>
                </a:solidFill>
                <a:latin typeface="Times New Roman" pitchFamily="18" charset="0"/>
                <a:cs typeface="Times New Roman" pitchFamily="18" charset="0"/>
              </a:rPr>
              <a:t>Fifth design option (clay soil)</a:t>
            </a:r>
          </a:p>
        </p:txBody>
      </p:sp>
      <p:sp>
        <p:nvSpPr>
          <p:cNvPr id="3" name="Content Placeholder 2"/>
          <p:cNvSpPr>
            <a:spLocks noGrp="1"/>
          </p:cNvSpPr>
          <p:nvPr>
            <p:ph idx="1"/>
          </p:nvPr>
        </p:nvSpPr>
        <p:spPr/>
        <p:txBody>
          <a:bodyPr>
            <a:normAutofit/>
          </a:bodyPr>
          <a:lstStyle/>
          <a:p>
            <a:r>
              <a:rPr lang="en-US" sz="2800" dirty="0">
                <a:solidFill>
                  <a:srgbClr val="002060"/>
                </a:solidFill>
                <a:latin typeface="Times New Roman" pitchFamily="18" charset="0"/>
                <a:cs typeface="Times New Roman" pitchFamily="18" charset="0"/>
              </a:rPr>
              <a:t>Take clay soil with bearing capacity 150KN/m2 as a supporting soil for footing in design.</a:t>
            </a:r>
          </a:p>
          <a:p>
            <a:r>
              <a:rPr lang="en-US" sz="2800" dirty="0">
                <a:solidFill>
                  <a:srgbClr val="002060"/>
                </a:solidFill>
                <a:latin typeface="Times New Roman" pitchFamily="18" charset="0"/>
                <a:cs typeface="Times New Roman" pitchFamily="18" charset="0"/>
              </a:rPr>
              <a:t>Since the soil is a very weak soft soil it is better to use Raft foundation in order to reduce the stresses on the soil and settlement too.</a:t>
            </a:r>
          </a:p>
          <a:p>
            <a:r>
              <a:rPr lang="en-US" sz="2800" dirty="0">
                <a:solidFill>
                  <a:srgbClr val="002060"/>
                </a:solidFill>
                <a:latin typeface="Times New Roman" pitchFamily="18" charset="0"/>
                <a:cs typeface="Times New Roman" pitchFamily="18" charset="0"/>
              </a:rPr>
              <a:t>Area of footing(</a:t>
            </a:r>
            <a:r>
              <a:rPr lang="en-US" sz="2800" dirty="0" err="1">
                <a:solidFill>
                  <a:srgbClr val="002060"/>
                </a:solidFill>
                <a:latin typeface="Times New Roman" pitchFamily="18" charset="0"/>
                <a:cs typeface="Times New Roman" pitchFamily="18" charset="0"/>
              </a:rPr>
              <a:t>Af</a:t>
            </a:r>
            <a:r>
              <a:rPr lang="en-US" sz="2800" dirty="0">
                <a:solidFill>
                  <a:srgbClr val="002060"/>
                </a:solidFill>
                <a:latin typeface="Times New Roman" pitchFamily="18" charset="0"/>
                <a:cs typeface="Times New Roman" pitchFamily="18" charset="0"/>
              </a:rPr>
              <a:t>) = 286 m2.</a:t>
            </a:r>
          </a:p>
          <a:p>
            <a:pPr marL="0" indent="0">
              <a:buNone/>
            </a:pPr>
            <a:endParaRPr lang="en-US" sz="28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latin typeface="Times New Roman" pitchFamily="18" charset="0"/>
                <a:cs typeface="Times New Roman" pitchFamily="18" charset="0"/>
              </a:rPr>
              <a:t>Figure 5.18 Detailing of mat foundation</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333500"/>
            <a:ext cx="7271689" cy="3886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002060"/>
                </a:solidFill>
                <a:latin typeface="Times New Roman" pitchFamily="18" charset="0"/>
                <a:cs typeface="Times New Roman" pitchFamily="18" charset="0"/>
              </a:rPr>
              <a:t>Quantity and Cost </a:t>
            </a:r>
          </a:p>
        </p:txBody>
      </p:sp>
      <p:sp>
        <p:nvSpPr>
          <p:cNvPr id="3" name="Content Placeholder 2"/>
          <p:cNvSpPr>
            <a:spLocks noGrp="1"/>
          </p:cNvSpPr>
          <p:nvPr>
            <p:ph idx="1"/>
          </p:nvPr>
        </p:nvSpPr>
        <p:spPr/>
        <p:txBody>
          <a:bodyPr>
            <a:normAutofit/>
          </a:bodyPr>
          <a:lstStyle/>
          <a:p>
            <a:r>
              <a:rPr lang="en-US" sz="2800" dirty="0">
                <a:solidFill>
                  <a:srgbClr val="002060"/>
                </a:solidFill>
                <a:latin typeface="Times New Roman" pitchFamily="18" charset="0"/>
                <a:cs typeface="Times New Roman" pitchFamily="18" charset="0"/>
              </a:rPr>
              <a:t>First design option (Very Hard Rock</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1.</a:t>
            </a:r>
          </a:p>
          <a:p>
            <a:pPr marL="0" indent="0">
              <a:buNone/>
            </a:pPr>
            <a:endParaRPr lang="en-US" sz="2800" dirty="0" smtClean="0">
              <a:solidFill>
                <a:srgbClr val="002060"/>
              </a:solidFill>
              <a:latin typeface="Times New Roman" pitchFamily="18" charset="0"/>
              <a:cs typeface="Times New Roman" pitchFamily="18" charset="0"/>
            </a:endParaRPr>
          </a:p>
          <a:p>
            <a:endParaRPr lang="en-US" sz="2800" dirty="0">
              <a:solidFill>
                <a:srgbClr val="002060"/>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01167591"/>
              </p:ext>
            </p:extLst>
          </p:nvPr>
        </p:nvGraphicFramePr>
        <p:xfrm>
          <a:off x="1219200" y="2019300"/>
          <a:ext cx="6172199" cy="3111500"/>
        </p:xfrm>
        <a:graphic>
          <a:graphicData uri="http://schemas.openxmlformats.org/drawingml/2006/table">
            <a:tbl>
              <a:tblPr firstRow="1" firstCol="1" bandRow="1">
                <a:tableStyleId>{5C22544A-7EE6-4342-B048-85BDC9FD1C3A}</a:tableStyleId>
              </a:tblPr>
              <a:tblGrid>
                <a:gridCol w="1734930"/>
                <a:gridCol w="1677821"/>
                <a:gridCol w="2759448"/>
              </a:tblGrid>
              <a:tr h="381000">
                <a:tc gridSpan="3">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Excavation for footings</a:t>
                      </a:r>
                      <a:endParaRPr lang="en-US" sz="1800" dirty="0">
                        <a:solidFill>
                          <a:srgbClr val="0F243E"/>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r>
              <a:tr h="546100">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Footing</a:t>
                      </a:r>
                      <a:endParaRPr lang="en-US" sz="1600"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Number</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Excavation volume (m</a:t>
                      </a:r>
                      <a:r>
                        <a:rPr lang="en-US" sz="1600" baseline="30000">
                          <a:effectLst/>
                          <a:latin typeface="Times New Roman" pitchFamily="18" charset="0"/>
                          <a:cs typeface="Times New Roman" pitchFamily="18" charset="0"/>
                        </a:rPr>
                        <a:t>3</a:t>
                      </a:r>
                      <a:r>
                        <a:rPr lang="en-US" sz="1600">
                          <a:effectLst/>
                          <a:latin typeface="Times New Roman" pitchFamily="18" charset="0"/>
                          <a:cs typeface="Times New Roman" pitchFamily="18" charset="0"/>
                        </a:rPr>
                        <a:t>)</a:t>
                      </a:r>
                      <a:endParaRPr lang="en-US" sz="1600">
                        <a:solidFill>
                          <a:srgbClr val="0F243E"/>
                        </a:solidFill>
                        <a:effectLst/>
                        <a:latin typeface="Times New Roman" pitchFamily="18" charset="0"/>
                        <a:ea typeface="Calibri"/>
                        <a:cs typeface="Times New Roman" pitchFamily="18" charset="0"/>
                      </a:endParaRPr>
                    </a:p>
                  </a:txBody>
                  <a:tcPr marL="68580" marR="68580" marT="0" marB="0"/>
                </a:tc>
              </a:tr>
              <a:tr h="54610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F</a:t>
                      </a:r>
                      <a:r>
                        <a:rPr lang="en-US" sz="1600" baseline="-25000">
                          <a:effectLst/>
                          <a:latin typeface="Times New Roman" pitchFamily="18" charset="0"/>
                          <a:cs typeface="Times New Roman" pitchFamily="18" charset="0"/>
                        </a:rPr>
                        <a:t>1</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8</a:t>
                      </a:r>
                      <a:endParaRPr lang="en-US" sz="1600"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84.32</a:t>
                      </a:r>
                      <a:endParaRPr lang="en-US" sz="1600">
                        <a:solidFill>
                          <a:srgbClr val="0F243E"/>
                        </a:solidFill>
                        <a:effectLst/>
                        <a:latin typeface="Times New Roman" pitchFamily="18" charset="0"/>
                        <a:ea typeface="Calibri"/>
                        <a:cs typeface="Times New Roman" pitchFamily="18" charset="0"/>
                      </a:endParaRPr>
                    </a:p>
                  </a:txBody>
                  <a:tcPr marL="68580" marR="68580" marT="0" marB="0"/>
                </a:tc>
              </a:tr>
              <a:tr h="54610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F</a:t>
                      </a:r>
                      <a:r>
                        <a:rPr lang="en-US" sz="1600" baseline="-25000">
                          <a:effectLst/>
                          <a:latin typeface="Times New Roman" pitchFamily="18" charset="0"/>
                          <a:cs typeface="Times New Roman" pitchFamily="18" charset="0"/>
                        </a:rPr>
                        <a:t>2</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91.35</a:t>
                      </a:r>
                      <a:endParaRPr lang="en-US" sz="1600">
                        <a:solidFill>
                          <a:srgbClr val="0F243E"/>
                        </a:solidFill>
                        <a:effectLst/>
                        <a:latin typeface="Times New Roman" pitchFamily="18" charset="0"/>
                        <a:ea typeface="Calibri"/>
                        <a:cs typeface="Times New Roman" pitchFamily="18" charset="0"/>
                      </a:endParaRPr>
                    </a:p>
                  </a:txBody>
                  <a:tcPr marL="68580" marR="68580" marT="0" marB="0"/>
                </a:tc>
              </a:tr>
              <a:tr h="54610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F</a:t>
                      </a:r>
                      <a:r>
                        <a:rPr lang="en-US" sz="1600" baseline="-25000">
                          <a:effectLst/>
                          <a:latin typeface="Times New Roman" pitchFamily="18" charset="0"/>
                          <a:cs typeface="Times New Roman" pitchFamily="18" charset="0"/>
                        </a:rPr>
                        <a:t>3</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a:t>
                      </a:r>
                      <a:endParaRPr lang="en-US" sz="160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76.8</a:t>
                      </a:r>
                      <a:endParaRPr lang="en-US" sz="1600">
                        <a:solidFill>
                          <a:srgbClr val="0F243E"/>
                        </a:solidFill>
                        <a:effectLst/>
                        <a:latin typeface="Times New Roman" pitchFamily="18" charset="0"/>
                        <a:ea typeface="Calibri"/>
                        <a:cs typeface="Times New Roman" pitchFamily="18" charset="0"/>
                      </a:endParaRPr>
                    </a:p>
                  </a:txBody>
                  <a:tcPr marL="68580" marR="68580" marT="0" marB="0"/>
                </a:tc>
              </a:tr>
              <a:tr h="546100">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Total</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20</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252.47</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9100"/>
            <a:ext cx="8229600" cy="4686037"/>
          </a:xfrm>
        </p:spPr>
        <p:txBody>
          <a:bodyPr>
            <a:normAutofit/>
          </a:bodyPr>
          <a:lstStyle/>
          <a:p>
            <a:r>
              <a:rPr lang="en-US" sz="2800" dirty="0" smtClean="0">
                <a:solidFill>
                  <a:srgbClr val="002060"/>
                </a:solidFill>
                <a:latin typeface="Times New Roman" pitchFamily="18" charset="0"/>
                <a:cs typeface="Times New Roman" pitchFamily="18" charset="0"/>
              </a:rPr>
              <a:t>2. </a:t>
            </a: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3. </a:t>
            </a:r>
          </a:p>
        </p:txBody>
      </p:sp>
      <p:graphicFrame>
        <p:nvGraphicFramePr>
          <p:cNvPr id="4" name="Table 3"/>
          <p:cNvGraphicFramePr>
            <a:graphicFrameLocks noGrp="1"/>
          </p:cNvGraphicFramePr>
          <p:nvPr>
            <p:extLst>
              <p:ext uri="{D42A27DB-BD31-4B8C-83A1-F6EECF244321}">
                <p14:modId xmlns:p14="http://schemas.microsoft.com/office/powerpoint/2010/main" val="3869234852"/>
              </p:ext>
            </p:extLst>
          </p:nvPr>
        </p:nvGraphicFramePr>
        <p:xfrm>
          <a:off x="1295400" y="647700"/>
          <a:ext cx="6400799" cy="2057400"/>
        </p:xfrm>
        <a:graphic>
          <a:graphicData uri="http://schemas.openxmlformats.org/drawingml/2006/table">
            <a:tbl>
              <a:tblPr firstRow="1" firstCol="1" bandRow="1">
                <a:tableStyleId>{5C22544A-7EE6-4342-B048-85BDC9FD1C3A}</a:tableStyleId>
              </a:tblPr>
              <a:tblGrid>
                <a:gridCol w="1359541"/>
                <a:gridCol w="1378399"/>
                <a:gridCol w="2973211"/>
                <a:gridCol w="689648"/>
              </a:tblGrid>
              <a:tr h="342900">
                <a:tc gridSpan="4">
                  <a:txBody>
                    <a:bodyPr/>
                    <a:lstStyle/>
                    <a:p>
                      <a:pPr marL="0" marR="0" algn="ctr">
                        <a:lnSpc>
                          <a:spcPct val="115000"/>
                        </a:lnSpc>
                        <a:spcBef>
                          <a:spcPts val="0"/>
                        </a:spcBef>
                        <a:spcAft>
                          <a:spcPts val="0"/>
                        </a:spcAft>
                      </a:pPr>
                      <a:r>
                        <a:rPr lang="en-US" sz="1200" dirty="0">
                          <a:effectLst/>
                        </a:rPr>
                        <a:t>Weight of reinforced steel</a:t>
                      </a:r>
                      <a:endParaRPr lang="en-US" sz="1200" dirty="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342900">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Reinforced steel[ ϕ 16] (kg)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342900">
                <a:tc>
                  <a:txBody>
                    <a:bodyPr/>
                    <a:lstStyle/>
                    <a:p>
                      <a:pPr marL="0" marR="0" algn="ctr">
                        <a:lnSpc>
                          <a:spcPct val="115000"/>
                        </a:lnSpc>
                        <a:spcBef>
                          <a:spcPts val="0"/>
                        </a:spcBef>
                        <a:spcAft>
                          <a:spcPts val="0"/>
                        </a:spcAft>
                      </a:pPr>
                      <a:r>
                        <a:rPr lang="en-US" sz="1200">
                          <a:effectLst/>
                        </a:rPr>
                        <a:t>F</a:t>
                      </a:r>
                      <a:r>
                        <a:rPr lang="en-US" sz="1200" baseline="-250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768.512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342900">
                <a:tc>
                  <a:txBody>
                    <a:bodyPr/>
                    <a:lstStyle/>
                    <a:p>
                      <a:pPr marL="0" marR="0" algn="ctr">
                        <a:lnSpc>
                          <a:spcPct val="115000"/>
                        </a:lnSpc>
                        <a:spcBef>
                          <a:spcPts val="0"/>
                        </a:spcBef>
                        <a:spcAft>
                          <a:spcPts val="0"/>
                        </a:spcAft>
                      </a:pPr>
                      <a:r>
                        <a:rPr lang="en-US" sz="1200">
                          <a:effectLst/>
                        </a:rPr>
                        <a:t>F</a:t>
                      </a:r>
                      <a:r>
                        <a:rPr lang="en-US" sz="1200" baseline="-250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1070.608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342900">
                <a:tc>
                  <a:txBody>
                    <a:bodyPr/>
                    <a:lstStyle/>
                    <a:p>
                      <a:pPr marL="0" marR="0" algn="ctr">
                        <a:lnSpc>
                          <a:spcPct val="115000"/>
                        </a:lnSpc>
                        <a:spcBef>
                          <a:spcPts val="0"/>
                        </a:spcBef>
                        <a:spcAft>
                          <a:spcPts val="0"/>
                        </a:spcAft>
                      </a:pPr>
                      <a:r>
                        <a:rPr lang="en-US" sz="1200">
                          <a:effectLst/>
                        </a:rPr>
                        <a:t>F</a:t>
                      </a:r>
                      <a:r>
                        <a:rPr lang="en-US" sz="1200" baseline="-25000">
                          <a:effectLst/>
                        </a:rPr>
                        <a:t>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1289.28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342900">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3128.4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 </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722611113"/>
              </p:ext>
            </p:extLst>
          </p:nvPr>
        </p:nvGraphicFramePr>
        <p:xfrm>
          <a:off x="1295400" y="3009900"/>
          <a:ext cx="6400800" cy="2133599"/>
        </p:xfrm>
        <a:graphic>
          <a:graphicData uri="http://schemas.openxmlformats.org/drawingml/2006/table">
            <a:tbl>
              <a:tblPr firstRow="1" firstCol="1" bandRow="1">
                <a:tableStyleId>{5C22544A-7EE6-4342-B048-85BDC9FD1C3A}</a:tableStyleId>
              </a:tblPr>
              <a:tblGrid>
                <a:gridCol w="704875"/>
                <a:gridCol w="751960"/>
                <a:gridCol w="683792"/>
                <a:gridCol w="611407"/>
                <a:gridCol w="682387"/>
                <a:gridCol w="1473702"/>
                <a:gridCol w="1492677"/>
              </a:tblGrid>
              <a:tr h="301895">
                <a:tc gridSpan="7">
                  <a:txBody>
                    <a:bodyPr/>
                    <a:lstStyle/>
                    <a:p>
                      <a:pPr marL="0" marR="0" algn="ctr">
                        <a:lnSpc>
                          <a:spcPct val="115000"/>
                        </a:lnSpc>
                        <a:spcBef>
                          <a:spcPts val="0"/>
                        </a:spcBef>
                        <a:spcAft>
                          <a:spcPts val="0"/>
                        </a:spcAft>
                      </a:pPr>
                      <a:r>
                        <a:rPr lang="en-US" sz="1200">
                          <a:effectLst/>
                        </a:rPr>
                        <a:t>Volume of concrete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4124">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Length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Width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Depth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R.C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plain concrete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01895">
                <a:tc>
                  <a:txBody>
                    <a:bodyPr/>
                    <a:lstStyle/>
                    <a:p>
                      <a:pPr marL="0" marR="0" algn="ctr">
                        <a:lnSpc>
                          <a:spcPct val="115000"/>
                        </a:lnSpc>
                        <a:spcBef>
                          <a:spcPts val="0"/>
                        </a:spcBef>
                        <a:spcAft>
                          <a:spcPts val="0"/>
                        </a:spcAft>
                      </a:pPr>
                      <a:r>
                        <a:rPr lang="en-US" sz="1200">
                          <a:effectLst/>
                        </a:rPr>
                        <a:t>F</a:t>
                      </a:r>
                      <a:r>
                        <a:rPr lang="en-US" sz="1200" baseline="-250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1.45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1.45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10.092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2.178</a:t>
                      </a:r>
                      <a:endParaRPr lang="en-US" sz="1200">
                        <a:solidFill>
                          <a:srgbClr val="0F243E"/>
                        </a:solidFill>
                        <a:effectLst/>
                        <a:latin typeface="Times New Roman"/>
                        <a:ea typeface="Calibri"/>
                        <a:cs typeface="Arial"/>
                      </a:endParaRPr>
                    </a:p>
                  </a:txBody>
                  <a:tcPr marL="68580" marR="68580" marT="0" marB="0"/>
                </a:tc>
              </a:tr>
              <a:tr h="301895">
                <a:tc>
                  <a:txBody>
                    <a:bodyPr/>
                    <a:lstStyle/>
                    <a:p>
                      <a:pPr marL="0" marR="0" algn="ctr">
                        <a:lnSpc>
                          <a:spcPct val="115000"/>
                        </a:lnSpc>
                        <a:spcBef>
                          <a:spcPts val="0"/>
                        </a:spcBef>
                        <a:spcAft>
                          <a:spcPts val="0"/>
                        </a:spcAft>
                      </a:pPr>
                      <a:r>
                        <a:rPr lang="en-US" sz="1200">
                          <a:effectLst/>
                        </a:rPr>
                        <a:t>F</a:t>
                      </a:r>
                      <a:r>
                        <a:rPr lang="en-US" sz="1200" baseline="-250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1.75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1.75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15.008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2.6614</a:t>
                      </a:r>
                      <a:endParaRPr lang="en-US" sz="1200">
                        <a:solidFill>
                          <a:srgbClr val="0F243E"/>
                        </a:solidFill>
                        <a:effectLst/>
                        <a:latin typeface="Times New Roman"/>
                        <a:ea typeface="Calibri"/>
                        <a:cs typeface="Arial"/>
                      </a:endParaRPr>
                    </a:p>
                  </a:txBody>
                  <a:tcPr marL="68580" marR="68580" marT="0" marB="0"/>
                </a:tc>
              </a:tr>
              <a:tr h="301895">
                <a:tc>
                  <a:txBody>
                    <a:bodyPr/>
                    <a:lstStyle/>
                    <a:p>
                      <a:pPr marL="0" marR="0" algn="ctr">
                        <a:lnSpc>
                          <a:spcPct val="115000"/>
                        </a:lnSpc>
                        <a:spcBef>
                          <a:spcPts val="0"/>
                        </a:spcBef>
                        <a:spcAft>
                          <a:spcPts val="0"/>
                        </a:spcAft>
                      </a:pPr>
                      <a:r>
                        <a:rPr lang="en-US" sz="1200">
                          <a:effectLst/>
                        </a:rPr>
                        <a:t>F</a:t>
                      </a:r>
                      <a:r>
                        <a:rPr lang="en-US" sz="1200" baseline="-25000">
                          <a:effectLst/>
                        </a:rPr>
                        <a:t>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17.64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2.645</a:t>
                      </a:r>
                      <a:endParaRPr lang="en-US" sz="1200">
                        <a:solidFill>
                          <a:srgbClr val="0F243E"/>
                        </a:solidFill>
                        <a:effectLst/>
                        <a:latin typeface="Times New Roman"/>
                        <a:ea typeface="Calibri"/>
                        <a:cs typeface="Arial"/>
                      </a:endParaRPr>
                    </a:p>
                  </a:txBody>
                  <a:tcPr marL="68580" marR="68580" marT="0" marB="0"/>
                </a:tc>
              </a:tr>
              <a:tr h="301895">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42.74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7.4844</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95300"/>
            <a:ext cx="8229600" cy="4609837"/>
          </a:xfrm>
        </p:spPr>
        <p:txBody>
          <a:bodyPr>
            <a:normAutofit/>
          </a:bodyPr>
          <a:lstStyle/>
          <a:p>
            <a:r>
              <a:rPr lang="en-US" sz="2800" dirty="0" smtClean="0">
                <a:solidFill>
                  <a:srgbClr val="002060"/>
                </a:solidFill>
                <a:latin typeface="Times New Roman" pitchFamily="18" charset="0"/>
                <a:cs typeface="Times New Roman" pitchFamily="18" charset="0"/>
              </a:rPr>
              <a:t>4.</a:t>
            </a:r>
          </a:p>
          <a:p>
            <a:endParaRPr lang="en-US" sz="2800" dirty="0">
              <a:solidFill>
                <a:srgbClr val="002060"/>
              </a:solidFill>
              <a:latin typeface="Times New Roman" pitchFamily="18" charset="0"/>
              <a:cs typeface="Times New Roman" pitchFamily="18" charset="0"/>
            </a:endParaRPr>
          </a:p>
          <a:p>
            <a:pPr marL="0" indent="0">
              <a:buNone/>
            </a:pPr>
            <a:endParaRPr lang="en-US" sz="2800" dirty="0">
              <a:solidFill>
                <a:srgbClr val="002060"/>
              </a:solidFill>
              <a:latin typeface="Times New Roman" pitchFamily="18" charset="0"/>
              <a:cs typeface="Times New Roman" pitchFamily="18" charset="0"/>
            </a:endParaRPr>
          </a:p>
          <a:p>
            <a:r>
              <a:rPr lang="en-US" sz="2800" dirty="0">
                <a:solidFill>
                  <a:srgbClr val="002060"/>
                </a:solidFill>
                <a:latin typeface="Times New Roman" pitchFamily="18" charset="0"/>
                <a:cs typeface="Times New Roman" pitchFamily="18" charset="0"/>
              </a:rPr>
              <a:t>Second design option (hard rock</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1.  </a:t>
            </a:r>
            <a:endParaRPr lang="en-US" sz="2800" dirty="0">
              <a:solidFill>
                <a:srgbClr val="002060"/>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22615333"/>
              </p:ext>
            </p:extLst>
          </p:nvPr>
        </p:nvGraphicFramePr>
        <p:xfrm>
          <a:off x="1295400" y="571500"/>
          <a:ext cx="6553200" cy="1485900"/>
        </p:xfrm>
        <a:graphic>
          <a:graphicData uri="http://schemas.openxmlformats.org/drawingml/2006/table">
            <a:tbl>
              <a:tblPr firstRow="1" firstCol="1" bandRow="1">
                <a:tableStyleId>{5C22544A-7EE6-4342-B048-85BDC9FD1C3A}</a:tableStyleId>
              </a:tblPr>
              <a:tblGrid>
                <a:gridCol w="1638300"/>
                <a:gridCol w="1638300"/>
                <a:gridCol w="1638300"/>
                <a:gridCol w="1638300"/>
              </a:tblGrid>
              <a:tr h="495300">
                <a:tc gridSpan="4">
                  <a:txBody>
                    <a:bodyPr/>
                    <a:lstStyle/>
                    <a:p>
                      <a:pPr marL="0" marR="0" algn="ctr">
                        <a:lnSpc>
                          <a:spcPct val="115000"/>
                        </a:lnSpc>
                        <a:spcBef>
                          <a:spcPts val="0"/>
                        </a:spcBef>
                        <a:spcAft>
                          <a:spcPts val="0"/>
                        </a:spcAft>
                      </a:pPr>
                      <a:r>
                        <a:rPr lang="en-US" sz="1200" dirty="0" smtClean="0">
                          <a:solidFill>
                            <a:srgbClr val="0F243E"/>
                          </a:solidFill>
                          <a:effectLst/>
                          <a:latin typeface="Times New Roman"/>
                          <a:ea typeface="Calibri"/>
                          <a:cs typeface="Arial"/>
                        </a:rPr>
                        <a:t>Cost</a:t>
                      </a: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r h="495300">
                <a:tc>
                  <a:txBody>
                    <a:bodyPr/>
                    <a:lstStyle/>
                    <a:p>
                      <a:pPr marL="0" marR="0" algn="ctr">
                        <a:lnSpc>
                          <a:spcPct val="115000"/>
                        </a:lnSpc>
                        <a:spcBef>
                          <a:spcPts val="0"/>
                        </a:spcBef>
                        <a:spcAft>
                          <a:spcPts val="0"/>
                        </a:spcAft>
                      </a:pPr>
                      <a:r>
                        <a:rPr lang="en-US" sz="1200">
                          <a:effectLst/>
                        </a:rPr>
                        <a:t>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M</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E</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r>
              <a:tr h="495300">
                <a:tc>
                  <a:txBody>
                    <a:bodyPr/>
                    <a:lstStyle/>
                    <a:p>
                      <a:pPr marL="0" marR="0" algn="ctr">
                        <a:lnSpc>
                          <a:spcPct val="115000"/>
                        </a:lnSpc>
                        <a:spcBef>
                          <a:spcPts val="0"/>
                        </a:spcBef>
                        <a:spcAft>
                          <a:spcPts val="0"/>
                        </a:spcAft>
                      </a:pPr>
                      <a:r>
                        <a:rPr lang="en-US" sz="1200">
                          <a:effectLst/>
                        </a:rPr>
                        <a:t>2763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24,363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6,312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33,438 NIS</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50695961"/>
              </p:ext>
            </p:extLst>
          </p:nvPr>
        </p:nvGraphicFramePr>
        <p:xfrm>
          <a:off x="1295400" y="2705100"/>
          <a:ext cx="6553199" cy="2438401"/>
        </p:xfrm>
        <a:graphic>
          <a:graphicData uri="http://schemas.openxmlformats.org/drawingml/2006/table">
            <a:tbl>
              <a:tblPr firstRow="1" firstCol="1" bandRow="1">
                <a:tableStyleId>{5C22544A-7EE6-4342-B048-85BDC9FD1C3A}</a:tableStyleId>
              </a:tblPr>
              <a:tblGrid>
                <a:gridCol w="2024250"/>
                <a:gridCol w="2025245"/>
                <a:gridCol w="2503704"/>
              </a:tblGrid>
              <a:tr h="348343">
                <a:tc gridSpan="3">
                  <a:txBody>
                    <a:bodyPr/>
                    <a:lstStyle/>
                    <a:p>
                      <a:pPr marL="0" marR="0" algn="ctr">
                        <a:lnSpc>
                          <a:spcPct val="115000"/>
                        </a:lnSpc>
                        <a:spcBef>
                          <a:spcPts val="0"/>
                        </a:spcBef>
                        <a:spcAft>
                          <a:spcPts val="0"/>
                        </a:spcAft>
                      </a:pPr>
                      <a:r>
                        <a:rPr lang="en-US" sz="1200">
                          <a:effectLst/>
                        </a:rPr>
                        <a:t>Excavation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348343">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Excavation volume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48343">
                <a:tc>
                  <a:txBody>
                    <a:bodyPr/>
                    <a:lstStyle/>
                    <a:p>
                      <a:pPr marL="0" marR="0" algn="ctr">
                        <a:lnSpc>
                          <a:spcPct val="115000"/>
                        </a:lnSpc>
                        <a:spcBef>
                          <a:spcPts val="0"/>
                        </a:spcBef>
                        <a:spcAft>
                          <a:spcPts val="0"/>
                        </a:spcAft>
                      </a:pPr>
                      <a:r>
                        <a:rPr lang="en-US" sz="1200">
                          <a:effectLst/>
                        </a:rPr>
                        <a:t>F</a:t>
                      </a:r>
                      <a:r>
                        <a:rPr lang="en-US" sz="1200" baseline="-250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122.88</a:t>
                      </a:r>
                      <a:endParaRPr lang="en-US" sz="1200">
                        <a:solidFill>
                          <a:srgbClr val="0F243E"/>
                        </a:solidFill>
                        <a:effectLst/>
                        <a:latin typeface="Times New Roman"/>
                        <a:ea typeface="Calibri"/>
                        <a:cs typeface="Arial"/>
                      </a:endParaRPr>
                    </a:p>
                  </a:txBody>
                  <a:tcPr marL="68580" marR="68580" marT="0" marB="0"/>
                </a:tc>
              </a:tr>
              <a:tr h="348343">
                <a:tc>
                  <a:txBody>
                    <a:bodyPr/>
                    <a:lstStyle/>
                    <a:p>
                      <a:pPr marL="0" marR="0" algn="ctr">
                        <a:lnSpc>
                          <a:spcPct val="115000"/>
                        </a:lnSpc>
                        <a:spcBef>
                          <a:spcPts val="0"/>
                        </a:spcBef>
                        <a:spcAft>
                          <a:spcPts val="0"/>
                        </a:spcAft>
                      </a:pPr>
                      <a:r>
                        <a:rPr lang="en-US" sz="1200">
                          <a:effectLst/>
                        </a:rPr>
                        <a:t>F</a:t>
                      </a:r>
                      <a:r>
                        <a:rPr lang="en-US" sz="1200" baseline="-250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151.62</a:t>
                      </a:r>
                      <a:endParaRPr lang="en-US" sz="1200">
                        <a:solidFill>
                          <a:srgbClr val="0F243E"/>
                        </a:solidFill>
                        <a:effectLst/>
                        <a:latin typeface="Times New Roman"/>
                        <a:ea typeface="Calibri"/>
                        <a:cs typeface="Arial"/>
                      </a:endParaRPr>
                    </a:p>
                  </a:txBody>
                  <a:tcPr marL="68580" marR="68580" marT="0" marB="0"/>
                </a:tc>
              </a:tr>
              <a:tr h="348343">
                <a:tc>
                  <a:txBody>
                    <a:bodyPr/>
                    <a:lstStyle/>
                    <a:p>
                      <a:pPr marL="0" marR="0" algn="ctr">
                        <a:lnSpc>
                          <a:spcPct val="115000"/>
                        </a:lnSpc>
                        <a:spcBef>
                          <a:spcPts val="0"/>
                        </a:spcBef>
                        <a:spcAft>
                          <a:spcPts val="0"/>
                        </a:spcAft>
                      </a:pPr>
                      <a:r>
                        <a:rPr lang="en-US" sz="1200">
                          <a:effectLst/>
                        </a:rPr>
                        <a:t>F</a:t>
                      </a:r>
                      <a:r>
                        <a:rPr lang="en-US" sz="1200" baseline="-250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50.43</a:t>
                      </a:r>
                      <a:endParaRPr lang="en-US" sz="1200">
                        <a:solidFill>
                          <a:srgbClr val="0F243E"/>
                        </a:solidFill>
                        <a:effectLst/>
                        <a:latin typeface="Times New Roman"/>
                        <a:ea typeface="Calibri"/>
                        <a:cs typeface="Arial"/>
                      </a:endParaRPr>
                    </a:p>
                  </a:txBody>
                  <a:tcPr marL="68580" marR="68580" marT="0" marB="0"/>
                </a:tc>
              </a:tr>
              <a:tr h="348343">
                <a:tc>
                  <a:txBody>
                    <a:bodyPr/>
                    <a:lstStyle/>
                    <a:p>
                      <a:pPr marL="0" marR="0" algn="ctr">
                        <a:lnSpc>
                          <a:spcPct val="115000"/>
                        </a:lnSpc>
                        <a:spcBef>
                          <a:spcPts val="0"/>
                        </a:spcBef>
                        <a:spcAft>
                          <a:spcPts val="0"/>
                        </a:spcAft>
                      </a:pPr>
                      <a:r>
                        <a:rPr lang="en-US" sz="1200">
                          <a:effectLst/>
                        </a:rPr>
                        <a:t>F</a:t>
                      </a:r>
                      <a:r>
                        <a:rPr lang="en-US" sz="1200" baseline="-250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44.73</a:t>
                      </a:r>
                      <a:endParaRPr lang="en-US" sz="1200">
                        <a:solidFill>
                          <a:srgbClr val="0F243E"/>
                        </a:solidFill>
                        <a:effectLst/>
                        <a:latin typeface="Times New Roman"/>
                        <a:ea typeface="Calibri"/>
                        <a:cs typeface="Arial"/>
                      </a:endParaRPr>
                    </a:p>
                  </a:txBody>
                  <a:tcPr marL="68580" marR="68580" marT="0" marB="0"/>
                </a:tc>
              </a:tr>
              <a:tr h="348343">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369.66</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2900"/>
            <a:ext cx="8229600" cy="4762237"/>
          </a:xfrm>
        </p:spPr>
        <p:txBody>
          <a:bodyPr>
            <a:normAutofit/>
          </a:bodyPr>
          <a:lstStyle/>
          <a:p>
            <a:r>
              <a:rPr lang="en-US" sz="2800" dirty="0" smtClean="0">
                <a:solidFill>
                  <a:srgbClr val="002060"/>
                </a:solidFill>
                <a:latin typeface="Times New Roman" pitchFamily="18" charset="0"/>
                <a:cs typeface="Times New Roman" pitchFamily="18" charset="0"/>
              </a:rPr>
              <a:t>2.</a:t>
            </a: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3.</a:t>
            </a:r>
          </a:p>
          <a:p>
            <a:endParaRPr lang="en-US" sz="2800" dirty="0" smtClean="0">
              <a:solidFill>
                <a:srgbClr val="002060"/>
              </a:solidFill>
              <a:latin typeface="Times New Roman" pitchFamily="18" charset="0"/>
              <a:cs typeface="Times New Roman" pitchFamily="18" charset="0"/>
            </a:endParaRPr>
          </a:p>
          <a:p>
            <a:pPr marL="0" indent="0">
              <a:buNone/>
            </a:pPr>
            <a:endParaRPr lang="en-US" sz="2800" dirty="0">
              <a:solidFill>
                <a:srgbClr val="002060"/>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271589277"/>
              </p:ext>
            </p:extLst>
          </p:nvPr>
        </p:nvGraphicFramePr>
        <p:xfrm>
          <a:off x="1371600" y="419100"/>
          <a:ext cx="6400800" cy="1981203"/>
        </p:xfrm>
        <a:graphic>
          <a:graphicData uri="http://schemas.openxmlformats.org/drawingml/2006/table">
            <a:tbl>
              <a:tblPr firstRow="1" firstCol="1" bandRow="1">
                <a:tableStyleId>{5C22544A-7EE6-4342-B048-85BDC9FD1C3A}</a:tableStyleId>
              </a:tblPr>
              <a:tblGrid>
                <a:gridCol w="1676955"/>
                <a:gridCol w="1677927"/>
                <a:gridCol w="2782619"/>
                <a:gridCol w="263299"/>
              </a:tblGrid>
              <a:tr h="283029">
                <a:tc gridSpan="4">
                  <a:txBody>
                    <a:bodyPr/>
                    <a:lstStyle/>
                    <a:p>
                      <a:pPr marL="0" marR="0" algn="ctr">
                        <a:lnSpc>
                          <a:spcPct val="115000"/>
                        </a:lnSpc>
                        <a:spcBef>
                          <a:spcPts val="0"/>
                        </a:spcBef>
                        <a:spcAft>
                          <a:spcPts val="0"/>
                        </a:spcAft>
                      </a:pPr>
                      <a:r>
                        <a:rPr lang="en-US" sz="1200">
                          <a:effectLst/>
                        </a:rPr>
                        <a:t>Weight of reinforced steel</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283029">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Reinforced steel[ ϕ 16] (kg)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83029">
                <a:tc>
                  <a:txBody>
                    <a:bodyPr/>
                    <a:lstStyle/>
                    <a:p>
                      <a:pPr marL="0" marR="0" algn="ctr">
                        <a:lnSpc>
                          <a:spcPct val="115000"/>
                        </a:lnSpc>
                        <a:spcBef>
                          <a:spcPts val="0"/>
                        </a:spcBef>
                        <a:spcAft>
                          <a:spcPts val="0"/>
                        </a:spcAft>
                      </a:pPr>
                      <a:r>
                        <a:rPr lang="en-US" sz="1200">
                          <a:effectLst/>
                        </a:rPr>
                        <a:t>F</a:t>
                      </a:r>
                      <a:r>
                        <a:rPr lang="en-US" sz="1200" baseline="-250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1362.592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83029">
                <a:tc>
                  <a:txBody>
                    <a:bodyPr/>
                    <a:lstStyle/>
                    <a:p>
                      <a:pPr marL="0" marR="0" algn="ctr">
                        <a:lnSpc>
                          <a:spcPct val="115000"/>
                        </a:lnSpc>
                        <a:spcBef>
                          <a:spcPts val="0"/>
                        </a:spcBef>
                        <a:spcAft>
                          <a:spcPts val="0"/>
                        </a:spcAft>
                      </a:pPr>
                      <a:r>
                        <a:rPr lang="en-US" sz="1200">
                          <a:effectLst/>
                        </a:rPr>
                        <a:t>F</a:t>
                      </a:r>
                      <a:r>
                        <a:rPr lang="en-US" sz="1200" baseline="-250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2293.844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83029">
                <a:tc>
                  <a:txBody>
                    <a:bodyPr/>
                    <a:lstStyle/>
                    <a:p>
                      <a:pPr marL="0" marR="0" algn="ctr">
                        <a:lnSpc>
                          <a:spcPct val="115000"/>
                        </a:lnSpc>
                        <a:spcBef>
                          <a:spcPts val="0"/>
                        </a:spcBef>
                        <a:spcAft>
                          <a:spcPts val="0"/>
                        </a:spcAft>
                      </a:pPr>
                      <a:r>
                        <a:rPr lang="en-US" sz="1200">
                          <a:effectLst/>
                        </a:rPr>
                        <a:t>F</a:t>
                      </a:r>
                      <a:r>
                        <a:rPr lang="en-US" sz="1200" baseline="-250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931.568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83029">
                <a:tc>
                  <a:txBody>
                    <a:bodyPr/>
                    <a:lstStyle/>
                    <a:p>
                      <a:pPr marL="0" marR="0" algn="ctr">
                        <a:lnSpc>
                          <a:spcPct val="115000"/>
                        </a:lnSpc>
                        <a:spcBef>
                          <a:spcPts val="0"/>
                        </a:spcBef>
                        <a:spcAft>
                          <a:spcPts val="0"/>
                        </a:spcAft>
                      </a:pPr>
                      <a:r>
                        <a:rPr lang="en-US" sz="1200">
                          <a:effectLst/>
                        </a:rPr>
                        <a:t>F</a:t>
                      </a:r>
                      <a:r>
                        <a:rPr lang="en-US" sz="1200" baseline="-250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1030.713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83029">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5618.717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 </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20166315"/>
              </p:ext>
            </p:extLst>
          </p:nvPr>
        </p:nvGraphicFramePr>
        <p:xfrm>
          <a:off x="1371600" y="2628900"/>
          <a:ext cx="6400802" cy="2438398"/>
        </p:xfrm>
        <a:graphic>
          <a:graphicData uri="http://schemas.openxmlformats.org/drawingml/2006/table">
            <a:tbl>
              <a:tblPr firstRow="1" firstCol="1" bandRow="1">
                <a:tableStyleId>{5C22544A-7EE6-4342-B048-85BDC9FD1C3A}</a:tableStyleId>
              </a:tblPr>
              <a:tblGrid>
                <a:gridCol w="724933"/>
                <a:gridCol w="773358"/>
                <a:gridCol w="703250"/>
                <a:gridCol w="628805"/>
                <a:gridCol w="701804"/>
                <a:gridCol w="1515637"/>
                <a:gridCol w="1353015"/>
              </a:tblGrid>
              <a:tr h="302255">
                <a:tc gridSpan="7">
                  <a:txBody>
                    <a:bodyPr/>
                    <a:lstStyle/>
                    <a:p>
                      <a:pPr marL="0" marR="0" algn="ctr">
                        <a:lnSpc>
                          <a:spcPct val="115000"/>
                        </a:lnSpc>
                        <a:spcBef>
                          <a:spcPts val="0"/>
                        </a:spcBef>
                        <a:spcAft>
                          <a:spcPts val="0"/>
                        </a:spcAft>
                      </a:pPr>
                      <a:r>
                        <a:rPr lang="en-US" sz="1200">
                          <a:effectLst/>
                        </a:rPr>
                        <a:t>Volume of concrete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4868">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Length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Width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Depth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R.C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plain concrete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02255">
                <a:tc>
                  <a:txBody>
                    <a:bodyPr/>
                    <a:lstStyle/>
                    <a:p>
                      <a:pPr marL="0" marR="0" algn="ctr">
                        <a:lnSpc>
                          <a:spcPct val="115000"/>
                        </a:lnSpc>
                        <a:spcBef>
                          <a:spcPts val="0"/>
                        </a:spcBef>
                        <a:spcAft>
                          <a:spcPts val="0"/>
                        </a:spcAft>
                      </a:pPr>
                      <a:r>
                        <a:rPr lang="en-US" sz="1200">
                          <a:effectLst/>
                        </a:rPr>
                        <a:t>F</a:t>
                      </a:r>
                      <a:r>
                        <a:rPr lang="en-US" sz="1200" baseline="-250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0.60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19.2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3.872</a:t>
                      </a:r>
                      <a:endParaRPr lang="en-US" sz="1200">
                        <a:solidFill>
                          <a:srgbClr val="0F243E"/>
                        </a:solidFill>
                        <a:effectLst/>
                        <a:latin typeface="Times New Roman"/>
                        <a:ea typeface="Calibri"/>
                        <a:cs typeface="Arial"/>
                      </a:endParaRPr>
                    </a:p>
                  </a:txBody>
                  <a:tcPr marL="68580" marR="68580" marT="0" marB="0"/>
                </a:tc>
              </a:tr>
              <a:tr h="302255">
                <a:tc>
                  <a:txBody>
                    <a:bodyPr/>
                    <a:lstStyle/>
                    <a:p>
                      <a:pPr marL="0" marR="0" algn="ctr">
                        <a:lnSpc>
                          <a:spcPct val="115000"/>
                        </a:lnSpc>
                        <a:spcBef>
                          <a:spcPts val="0"/>
                        </a:spcBef>
                        <a:spcAft>
                          <a:spcPts val="0"/>
                        </a:spcAft>
                      </a:pPr>
                      <a:r>
                        <a:rPr lang="en-US" sz="1200">
                          <a:effectLst/>
                        </a:rPr>
                        <a:t>F</a:t>
                      </a:r>
                      <a:r>
                        <a:rPr lang="en-US" sz="1200" baseline="-250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0.70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33.124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5.488</a:t>
                      </a:r>
                      <a:endParaRPr lang="en-US" sz="1200">
                        <a:solidFill>
                          <a:srgbClr val="0F243E"/>
                        </a:solidFill>
                        <a:effectLst/>
                        <a:latin typeface="Times New Roman"/>
                        <a:ea typeface="Calibri"/>
                        <a:cs typeface="Arial"/>
                      </a:endParaRPr>
                    </a:p>
                  </a:txBody>
                  <a:tcPr marL="68580" marR="68580" marT="0" marB="0"/>
                </a:tc>
              </a:tr>
              <a:tr h="302255">
                <a:tc>
                  <a:txBody>
                    <a:bodyPr/>
                    <a:lstStyle/>
                    <a:p>
                      <a:pPr marL="0" marR="0" algn="ctr">
                        <a:lnSpc>
                          <a:spcPct val="115000"/>
                        </a:lnSpc>
                        <a:spcBef>
                          <a:spcPts val="0"/>
                        </a:spcBef>
                        <a:spcAft>
                          <a:spcPts val="0"/>
                        </a:spcAft>
                      </a:pPr>
                      <a:r>
                        <a:rPr lang="en-US" sz="1200">
                          <a:effectLst/>
                        </a:rPr>
                        <a:t>F</a:t>
                      </a:r>
                      <a:r>
                        <a:rPr lang="en-US" sz="1200" baseline="-250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1.40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1.40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0.45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9.464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1.568</a:t>
                      </a:r>
                      <a:endParaRPr lang="en-US" sz="1200">
                        <a:solidFill>
                          <a:srgbClr val="0F243E"/>
                        </a:solidFill>
                        <a:effectLst/>
                        <a:latin typeface="Times New Roman"/>
                        <a:ea typeface="Calibri"/>
                        <a:cs typeface="Arial"/>
                      </a:endParaRPr>
                    </a:p>
                  </a:txBody>
                  <a:tcPr marL="68580" marR="68580" marT="0" marB="0"/>
                </a:tc>
              </a:tr>
              <a:tr h="302255">
                <a:tc>
                  <a:txBody>
                    <a:bodyPr/>
                    <a:lstStyle/>
                    <a:p>
                      <a:pPr marL="0" marR="0" algn="ctr">
                        <a:lnSpc>
                          <a:spcPct val="115000"/>
                        </a:lnSpc>
                        <a:spcBef>
                          <a:spcPts val="0"/>
                        </a:spcBef>
                        <a:spcAft>
                          <a:spcPts val="0"/>
                        </a:spcAft>
                      </a:pPr>
                      <a:r>
                        <a:rPr lang="en-US" sz="1200">
                          <a:effectLst/>
                        </a:rPr>
                        <a:t>F</a:t>
                      </a:r>
                      <a:r>
                        <a:rPr lang="en-US" sz="1200" baseline="-250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10.62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2.44</a:t>
                      </a:r>
                      <a:endParaRPr lang="en-US" sz="1200">
                        <a:solidFill>
                          <a:srgbClr val="0F243E"/>
                        </a:solidFill>
                        <a:effectLst/>
                        <a:latin typeface="Times New Roman"/>
                        <a:ea typeface="Calibri"/>
                        <a:cs typeface="Arial"/>
                      </a:endParaRPr>
                    </a:p>
                  </a:txBody>
                  <a:tcPr marL="68580" marR="68580" marT="0" marB="0"/>
                </a:tc>
              </a:tr>
              <a:tr h="302255">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72.408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13.368</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2900"/>
            <a:ext cx="8229600" cy="4762237"/>
          </a:xfrm>
        </p:spPr>
        <p:txBody>
          <a:bodyPr>
            <a:normAutofit/>
          </a:bodyPr>
          <a:lstStyle/>
          <a:p>
            <a:r>
              <a:rPr lang="en-US" sz="2800" dirty="0" smtClean="0">
                <a:solidFill>
                  <a:srgbClr val="002060"/>
                </a:solidFill>
                <a:latin typeface="Times New Roman" pitchFamily="18" charset="0"/>
                <a:cs typeface="Times New Roman" pitchFamily="18" charset="0"/>
              </a:rPr>
              <a:t>4.</a:t>
            </a: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r>
              <a:rPr lang="en-US" sz="2800" dirty="0">
                <a:solidFill>
                  <a:srgbClr val="002060"/>
                </a:solidFill>
                <a:latin typeface="Times New Roman" pitchFamily="18" charset="0"/>
                <a:cs typeface="Times New Roman" pitchFamily="18" charset="0"/>
              </a:rPr>
              <a:t> Third design option (weak rock</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1. </a:t>
            </a:r>
            <a:endParaRPr lang="en-US" sz="2800" dirty="0">
              <a:solidFill>
                <a:srgbClr val="002060"/>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6419986"/>
              </p:ext>
            </p:extLst>
          </p:nvPr>
        </p:nvGraphicFramePr>
        <p:xfrm>
          <a:off x="1295400" y="419100"/>
          <a:ext cx="6629400" cy="1447800"/>
        </p:xfrm>
        <a:graphic>
          <a:graphicData uri="http://schemas.openxmlformats.org/drawingml/2006/table">
            <a:tbl>
              <a:tblPr firstRow="1" firstCol="1" bandRow="1">
                <a:tableStyleId>{5C22544A-7EE6-4342-B048-85BDC9FD1C3A}</a:tableStyleId>
              </a:tblPr>
              <a:tblGrid>
                <a:gridCol w="1657350"/>
                <a:gridCol w="1657350"/>
                <a:gridCol w="1657350"/>
                <a:gridCol w="1657350"/>
              </a:tblGrid>
              <a:tr h="482600">
                <a:tc gridSpan="4">
                  <a:txBody>
                    <a:bodyPr/>
                    <a:lstStyle/>
                    <a:p>
                      <a:pPr marL="0" marR="0" algn="ctr">
                        <a:lnSpc>
                          <a:spcPct val="115000"/>
                        </a:lnSpc>
                        <a:spcBef>
                          <a:spcPts val="0"/>
                        </a:spcBef>
                        <a:spcAft>
                          <a:spcPts val="0"/>
                        </a:spcAft>
                      </a:pPr>
                      <a:r>
                        <a:rPr lang="en-US" sz="1200" dirty="0" smtClean="0">
                          <a:solidFill>
                            <a:srgbClr val="0F243E"/>
                          </a:solidFill>
                          <a:effectLst/>
                          <a:latin typeface="Times New Roman"/>
                          <a:ea typeface="Calibri"/>
                          <a:cs typeface="Arial"/>
                        </a:rPr>
                        <a:t>cost</a:t>
                      </a: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r h="482600">
                <a:tc>
                  <a:txBody>
                    <a:bodyPr/>
                    <a:lstStyle/>
                    <a:p>
                      <a:pPr marL="0" marR="0" algn="ctr">
                        <a:lnSpc>
                          <a:spcPct val="115000"/>
                        </a:lnSpc>
                        <a:spcBef>
                          <a:spcPts val="0"/>
                        </a:spcBef>
                        <a:spcAft>
                          <a:spcPts val="0"/>
                        </a:spcAft>
                      </a:pPr>
                      <a:r>
                        <a:rPr lang="en-US" sz="1200">
                          <a:effectLst/>
                        </a:rPr>
                        <a:t>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M</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E</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r>
              <a:tr h="482600">
                <a:tc>
                  <a:txBody>
                    <a:bodyPr/>
                    <a:lstStyle/>
                    <a:p>
                      <a:pPr marL="0" marR="0" algn="ctr">
                        <a:lnSpc>
                          <a:spcPct val="115000"/>
                        </a:lnSpc>
                        <a:spcBef>
                          <a:spcPts val="0"/>
                        </a:spcBef>
                        <a:spcAft>
                          <a:spcPts val="0"/>
                        </a:spcAft>
                      </a:pPr>
                      <a:r>
                        <a:rPr lang="en-US" sz="1200">
                          <a:effectLst/>
                        </a:rPr>
                        <a:t>4,249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42,339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9,242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55,830 NIS</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636010931"/>
              </p:ext>
            </p:extLst>
          </p:nvPr>
        </p:nvGraphicFramePr>
        <p:xfrm>
          <a:off x="1295400" y="2476500"/>
          <a:ext cx="6629400" cy="2590800"/>
        </p:xfrm>
        <a:graphic>
          <a:graphicData uri="http://schemas.openxmlformats.org/drawingml/2006/table">
            <a:tbl>
              <a:tblPr firstRow="1" firstCol="1" bandRow="1">
                <a:tableStyleId>{5C22544A-7EE6-4342-B048-85BDC9FD1C3A}</a:tableStyleId>
              </a:tblPr>
              <a:tblGrid>
                <a:gridCol w="1993326"/>
                <a:gridCol w="1994305"/>
                <a:gridCol w="2641769"/>
              </a:tblGrid>
              <a:tr h="323850">
                <a:tc gridSpan="3">
                  <a:txBody>
                    <a:bodyPr/>
                    <a:lstStyle/>
                    <a:p>
                      <a:pPr marL="0" marR="0" algn="ctr">
                        <a:lnSpc>
                          <a:spcPct val="115000"/>
                        </a:lnSpc>
                        <a:spcBef>
                          <a:spcPts val="0"/>
                        </a:spcBef>
                        <a:spcAft>
                          <a:spcPts val="0"/>
                        </a:spcAft>
                      </a:pPr>
                      <a:r>
                        <a:rPr lang="en-US" sz="1200">
                          <a:effectLst/>
                        </a:rPr>
                        <a:t>Excavation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323850">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Excavation volume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F</a:t>
                      </a:r>
                      <a:r>
                        <a:rPr lang="en-US" sz="1200" baseline="-250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163.821</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F</a:t>
                      </a:r>
                      <a:r>
                        <a:rPr lang="en-US" sz="1200" baseline="-25000">
                          <a:effectLst/>
                        </a:rPr>
                        <a:t>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119.350</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F</a:t>
                      </a:r>
                      <a:r>
                        <a:rPr lang="en-US" sz="1200" baseline="-25000">
                          <a:effectLst/>
                        </a:rPr>
                        <a:t>10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50.43</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F</a:t>
                      </a:r>
                      <a:r>
                        <a:rPr lang="en-US" sz="1200" baseline="-25000">
                          <a:effectLst/>
                        </a:rPr>
                        <a:t>11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100.86</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F</a:t>
                      </a:r>
                      <a:r>
                        <a:rPr lang="en-US" sz="1200" baseline="-25000">
                          <a:effectLst/>
                        </a:rPr>
                        <a:t>12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88.56</a:t>
                      </a:r>
                      <a:endParaRPr lang="en-US" sz="1200">
                        <a:solidFill>
                          <a:srgbClr val="0F243E"/>
                        </a:solidFill>
                        <a:effectLst/>
                        <a:latin typeface="Times New Roman"/>
                        <a:ea typeface="Calibri"/>
                        <a:cs typeface="Arial"/>
                      </a:endParaRPr>
                    </a:p>
                  </a:txBody>
                  <a:tcPr marL="68580" marR="68580" marT="0" marB="0"/>
                </a:tc>
              </a:tr>
              <a:tr h="323850">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523.021</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310853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2900"/>
            <a:ext cx="8229600" cy="4762237"/>
          </a:xfrm>
        </p:spPr>
        <p:txBody>
          <a:bodyPr>
            <a:normAutofit/>
          </a:bodyPr>
          <a:lstStyle/>
          <a:p>
            <a:r>
              <a:rPr lang="en-US" sz="2800" dirty="0" smtClean="0">
                <a:solidFill>
                  <a:srgbClr val="002060"/>
                </a:solidFill>
                <a:latin typeface="Times New Roman" pitchFamily="18" charset="0"/>
                <a:cs typeface="Times New Roman" pitchFamily="18" charset="0"/>
              </a:rPr>
              <a:t>2.</a:t>
            </a: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3.</a:t>
            </a:r>
            <a:endParaRPr lang="en-US" sz="2800" dirty="0">
              <a:solidFill>
                <a:srgbClr val="002060"/>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669095239"/>
              </p:ext>
            </p:extLst>
          </p:nvPr>
        </p:nvGraphicFramePr>
        <p:xfrm>
          <a:off x="1295400" y="342900"/>
          <a:ext cx="6477000" cy="2285998"/>
        </p:xfrm>
        <a:graphic>
          <a:graphicData uri="http://schemas.openxmlformats.org/drawingml/2006/table">
            <a:tbl>
              <a:tblPr firstRow="1" firstCol="1" bandRow="1">
                <a:tableStyleId>{5C22544A-7EE6-4342-B048-85BDC9FD1C3A}</a:tableStyleId>
              </a:tblPr>
              <a:tblGrid>
                <a:gridCol w="1614465"/>
                <a:gridCol w="1619250"/>
                <a:gridCol w="2663341"/>
                <a:gridCol w="579944"/>
              </a:tblGrid>
              <a:tr h="252113">
                <a:tc gridSpan="4">
                  <a:txBody>
                    <a:bodyPr/>
                    <a:lstStyle/>
                    <a:p>
                      <a:pPr marL="0" marR="0" algn="ctr">
                        <a:lnSpc>
                          <a:spcPct val="115000"/>
                        </a:lnSpc>
                        <a:spcBef>
                          <a:spcPts val="0"/>
                        </a:spcBef>
                        <a:spcAft>
                          <a:spcPts val="0"/>
                        </a:spcAft>
                      </a:pPr>
                      <a:r>
                        <a:rPr lang="en-US" sz="1200">
                          <a:effectLst/>
                        </a:rPr>
                        <a:t>Weight of reinforced steel</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521207">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Reinforced steel[ ϕ 16] (kg)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F</a:t>
                      </a:r>
                      <a:r>
                        <a:rPr lang="en-US" sz="1200" baseline="-250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2265.088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F</a:t>
                      </a:r>
                      <a:r>
                        <a:rPr lang="en-US" sz="1200" baseline="-25000">
                          <a:effectLst/>
                        </a:rPr>
                        <a:t>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1294.336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F</a:t>
                      </a:r>
                      <a:r>
                        <a:rPr lang="en-US" sz="1200" baseline="-25000">
                          <a:effectLst/>
                        </a:rPr>
                        <a:t>10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375.56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F</a:t>
                      </a:r>
                      <a:r>
                        <a:rPr lang="en-US" sz="1200" baseline="-25000">
                          <a:effectLst/>
                        </a:rPr>
                        <a:t>11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2589.62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F</a:t>
                      </a:r>
                      <a:r>
                        <a:rPr lang="en-US" sz="1200" baseline="-25000">
                          <a:effectLst/>
                        </a:rPr>
                        <a:t>12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2252.764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252113">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8777.368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 </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10195977"/>
              </p:ext>
            </p:extLst>
          </p:nvPr>
        </p:nvGraphicFramePr>
        <p:xfrm>
          <a:off x="1295400" y="2781300"/>
          <a:ext cx="6477001" cy="2438401"/>
        </p:xfrm>
        <a:graphic>
          <a:graphicData uri="http://schemas.openxmlformats.org/drawingml/2006/table">
            <a:tbl>
              <a:tblPr firstRow="1" firstCol="1" bandRow="1">
                <a:tableStyleId>{5C22544A-7EE6-4342-B048-85BDC9FD1C3A}</a:tableStyleId>
              </a:tblPr>
              <a:tblGrid>
                <a:gridCol w="733563"/>
                <a:gridCol w="782564"/>
                <a:gridCol w="711622"/>
                <a:gridCol w="636291"/>
                <a:gridCol w="710159"/>
                <a:gridCol w="1533680"/>
                <a:gridCol w="1369122"/>
              </a:tblGrid>
              <a:tr h="268921">
                <a:tc gridSpan="7">
                  <a:txBody>
                    <a:bodyPr/>
                    <a:lstStyle/>
                    <a:p>
                      <a:pPr marL="0" marR="0" algn="ctr">
                        <a:lnSpc>
                          <a:spcPct val="115000"/>
                        </a:lnSpc>
                        <a:spcBef>
                          <a:spcPts val="0"/>
                        </a:spcBef>
                        <a:spcAft>
                          <a:spcPts val="0"/>
                        </a:spcAft>
                      </a:pPr>
                      <a:r>
                        <a:rPr lang="en-US" sz="1200">
                          <a:effectLst/>
                        </a:rPr>
                        <a:t>Volume of concrete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5954">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Length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Width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Depth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R.C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plain concrete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F</a:t>
                      </a:r>
                      <a:r>
                        <a:rPr lang="en-US" sz="1200" baseline="-250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2.75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2.75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31.763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6.097</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F</a:t>
                      </a:r>
                      <a:r>
                        <a:rPr lang="en-US" sz="1200" baseline="-25000">
                          <a:effectLst/>
                        </a:rPr>
                        <a:t>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3.26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3.26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29.76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4.304</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F</a:t>
                      </a:r>
                      <a:r>
                        <a:rPr lang="en-US" sz="1200" baseline="-25000">
                          <a:effectLst/>
                        </a:rPr>
                        <a:t>10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9.075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1.742</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F</a:t>
                      </a:r>
                      <a:r>
                        <a:rPr lang="en-US" sz="1200" baseline="-25000">
                          <a:effectLst/>
                        </a:rPr>
                        <a:t>11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29.4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5.184</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F</a:t>
                      </a:r>
                      <a:r>
                        <a:rPr lang="en-US" sz="1200" baseline="-25000">
                          <a:effectLst/>
                        </a:rPr>
                        <a:t>12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25.2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4.464</a:t>
                      </a:r>
                      <a:endParaRPr lang="en-US" sz="1200">
                        <a:solidFill>
                          <a:srgbClr val="0F243E"/>
                        </a:solidFill>
                        <a:effectLst/>
                        <a:latin typeface="Times New Roman"/>
                        <a:ea typeface="Calibri"/>
                        <a:cs typeface="Arial"/>
                      </a:endParaRPr>
                    </a:p>
                  </a:txBody>
                  <a:tcPr marL="68580" marR="68580" marT="0" marB="0"/>
                </a:tc>
              </a:tr>
              <a:tr h="268921">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125.198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21.791</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3108532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2900"/>
            <a:ext cx="8229600" cy="4762237"/>
          </a:xfrm>
        </p:spPr>
        <p:txBody>
          <a:bodyPr>
            <a:normAutofit/>
          </a:bodyPr>
          <a:lstStyle/>
          <a:p>
            <a:r>
              <a:rPr lang="en-US" sz="2800" dirty="0" smtClean="0">
                <a:solidFill>
                  <a:srgbClr val="002060"/>
                </a:solidFill>
                <a:latin typeface="Times New Roman" pitchFamily="18" charset="0"/>
                <a:cs typeface="Times New Roman" pitchFamily="18" charset="0"/>
              </a:rPr>
              <a:t>4.</a:t>
            </a:r>
          </a:p>
          <a:p>
            <a:endParaRPr lang="en-US" sz="2800" dirty="0">
              <a:solidFill>
                <a:srgbClr val="002060"/>
              </a:solidFill>
              <a:latin typeface="Times New Roman" pitchFamily="18" charset="0"/>
              <a:cs typeface="Times New Roman" pitchFamily="18" charset="0"/>
            </a:endParaRPr>
          </a:p>
          <a:p>
            <a:pPr marL="0" indent="0">
              <a:buNone/>
            </a:pPr>
            <a:endParaRPr lang="en-US" sz="2800" dirty="0">
              <a:solidFill>
                <a:srgbClr val="002060"/>
              </a:solidFill>
              <a:latin typeface="Times New Roman" pitchFamily="18" charset="0"/>
              <a:cs typeface="Times New Roman" pitchFamily="18" charset="0"/>
            </a:endParaRPr>
          </a:p>
          <a:p>
            <a:r>
              <a:rPr lang="en-US" sz="2800" dirty="0">
                <a:solidFill>
                  <a:srgbClr val="002060"/>
                </a:solidFill>
                <a:latin typeface="Times New Roman" pitchFamily="18" charset="0"/>
                <a:cs typeface="Times New Roman" pitchFamily="18" charset="0"/>
              </a:rPr>
              <a:t>Fourth design option (Marl soil</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1.</a:t>
            </a:r>
          </a:p>
          <a:p>
            <a:pPr marL="0" indent="0">
              <a:buNone/>
            </a:pPr>
            <a:endParaRPr lang="en-US" sz="2800" dirty="0" smtClean="0">
              <a:solidFill>
                <a:srgbClr val="002060"/>
              </a:solidFill>
              <a:latin typeface="Times New Roman" pitchFamily="18" charset="0"/>
              <a:cs typeface="Times New Roman" pitchFamily="18" charset="0"/>
            </a:endParaRPr>
          </a:p>
          <a:p>
            <a:pPr marL="0" indent="0">
              <a:buNone/>
            </a:pPr>
            <a:endParaRPr lang="en-US" sz="2800" dirty="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2.</a:t>
            </a:r>
          </a:p>
          <a:p>
            <a:endParaRPr lang="en-US" sz="2800" dirty="0">
              <a:solidFill>
                <a:srgbClr val="002060"/>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21187648"/>
              </p:ext>
            </p:extLst>
          </p:nvPr>
        </p:nvGraphicFramePr>
        <p:xfrm>
          <a:off x="1295400" y="495300"/>
          <a:ext cx="6705600" cy="1371600"/>
        </p:xfrm>
        <a:graphic>
          <a:graphicData uri="http://schemas.openxmlformats.org/drawingml/2006/table">
            <a:tbl>
              <a:tblPr firstRow="1" firstCol="1" bandRow="1">
                <a:tableStyleId>{5C22544A-7EE6-4342-B048-85BDC9FD1C3A}</a:tableStyleId>
              </a:tblPr>
              <a:tblGrid>
                <a:gridCol w="1676400"/>
                <a:gridCol w="1676400"/>
                <a:gridCol w="1676400"/>
                <a:gridCol w="1676400"/>
              </a:tblGrid>
              <a:tr h="457200">
                <a:tc gridSpan="4">
                  <a:txBody>
                    <a:bodyPr/>
                    <a:lstStyle/>
                    <a:p>
                      <a:pPr marL="0" marR="0" algn="ctr">
                        <a:lnSpc>
                          <a:spcPct val="115000"/>
                        </a:lnSpc>
                        <a:spcBef>
                          <a:spcPts val="0"/>
                        </a:spcBef>
                        <a:spcAft>
                          <a:spcPts val="0"/>
                        </a:spcAft>
                      </a:pPr>
                      <a:r>
                        <a:rPr lang="en-US" sz="1200" dirty="0" smtClean="0">
                          <a:solidFill>
                            <a:srgbClr val="0F243E"/>
                          </a:solidFill>
                          <a:effectLst/>
                          <a:latin typeface="Times New Roman"/>
                          <a:ea typeface="Calibri"/>
                          <a:cs typeface="Arial"/>
                        </a:rPr>
                        <a:t>cost</a:t>
                      </a: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r h="457200">
                <a:tc>
                  <a:txBody>
                    <a:bodyPr/>
                    <a:lstStyle/>
                    <a:p>
                      <a:pPr marL="0" marR="0" algn="ctr">
                        <a:lnSpc>
                          <a:spcPct val="115000"/>
                        </a:lnSpc>
                        <a:spcBef>
                          <a:spcPts val="0"/>
                        </a:spcBef>
                        <a:spcAft>
                          <a:spcPts val="0"/>
                        </a:spcAft>
                      </a:pPr>
                      <a:r>
                        <a:rPr lang="en-US" sz="1200">
                          <a:effectLst/>
                        </a:rPr>
                        <a:t>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M</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Total</a:t>
                      </a:r>
                      <a:endParaRPr lang="en-US" sz="1200" dirty="0">
                        <a:solidFill>
                          <a:srgbClr val="0F243E"/>
                        </a:solidFill>
                        <a:effectLst/>
                        <a:latin typeface="Times New Roman"/>
                        <a:ea typeface="Calibri"/>
                        <a:cs typeface="Arial"/>
                      </a:endParaRPr>
                    </a:p>
                  </a:txBody>
                  <a:tcPr marL="68580" marR="68580" marT="0" marB="0"/>
                </a:tc>
              </a:tr>
              <a:tr h="457200">
                <a:tc>
                  <a:txBody>
                    <a:bodyPr/>
                    <a:lstStyle/>
                    <a:p>
                      <a:pPr marL="0" marR="0" algn="ctr">
                        <a:lnSpc>
                          <a:spcPct val="115000"/>
                        </a:lnSpc>
                        <a:spcBef>
                          <a:spcPts val="0"/>
                        </a:spcBef>
                        <a:spcAft>
                          <a:spcPts val="0"/>
                        </a:spcAft>
                      </a:pPr>
                      <a:r>
                        <a:rPr lang="en-US" sz="1200">
                          <a:effectLst/>
                        </a:rPr>
                        <a:t>8,637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70,298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13,076</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91,411 NIS</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49768978"/>
              </p:ext>
            </p:extLst>
          </p:nvPr>
        </p:nvGraphicFramePr>
        <p:xfrm>
          <a:off x="1295400" y="2476500"/>
          <a:ext cx="6705601" cy="1066800"/>
        </p:xfrm>
        <a:graphic>
          <a:graphicData uri="http://schemas.openxmlformats.org/drawingml/2006/table">
            <a:tbl>
              <a:tblPr firstRow="1" firstCol="1" bandRow="1">
                <a:tableStyleId>{5C22544A-7EE6-4342-B048-85BDC9FD1C3A}</a:tableStyleId>
              </a:tblPr>
              <a:tblGrid>
                <a:gridCol w="2020316"/>
                <a:gridCol w="1953039"/>
                <a:gridCol w="2732246"/>
              </a:tblGrid>
              <a:tr h="355600">
                <a:tc gridSpan="3">
                  <a:txBody>
                    <a:bodyPr/>
                    <a:lstStyle/>
                    <a:p>
                      <a:pPr marL="0" marR="0" algn="ctr">
                        <a:lnSpc>
                          <a:spcPct val="115000"/>
                        </a:lnSpc>
                        <a:spcBef>
                          <a:spcPts val="0"/>
                        </a:spcBef>
                        <a:spcAft>
                          <a:spcPts val="0"/>
                        </a:spcAft>
                      </a:pPr>
                      <a:r>
                        <a:rPr lang="en-US" sz="1200" dirty="0">
                          <a:effectLst/>
                        </a:rPr>
                        <a:t>Excavation for footings</a:t>
                      </a:r>
                      <a:endParaRPr lang="en-US" sz="1200" dirty="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355600">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Excavation volume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55600">
                <a:tc>
                  <a:txBody>
                    <a:bodyPr/>
                    <a:lstStyle/>
                    <a:p>
                      <a:pPr marL="0" marR="0" algn="ctr">
                        <a:lnSpc>
                          <a:spcPct val="115000"/>
                        </a:lnSpc>
                        <a:spcBef>
                          <a:spcPts val="0"/>
                        </a:spcBef>
                        <a:spcAft>
                          <a:spcPts val="0"/>
                        </a:spcAft>
                      </a:pPr>
                      <a:r>
                        <a:rPr lang="en-US" sz="1200">
                          <a:effectLst/>
                        </a:rPr>
                        <a:t>F</a:t>
                      </a:r>
                      <a:r>
                        <a:rPr lang="en-US" sz="1200" baseline="-25000">
                          <a:effectLst/>
                        </a:rPr>
                        <a:t>13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543.348</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04253650"/>
              </p:ext>
            </p:extLst>
          </p:nvPr>
        </p:nvGraphicFramePr>
        <p:xfrm>
          <a:off x="1295400" y="3848100"/>
          <a:ext cx="6705600" cy="1295400"/>
        </p:xfrm>
        <a:graphic>
          <a:graphicData uri="http://schemas.openxmlformats.org/drawingml/2006/table">
            <a:tbl>
              <a:tblPr firstRow="1" firstCol="1" bandRow="1">
                <a:tableStyleId>{5C22544A-7EE6-4342-B048-85BDC9FD1C3A}</a:tableStyleId>
              </a:tblPr>
              <a:tblGrid>
                <a:gridCol w="1202615"/>
                <a:gridCol w="1208402"/>
                <a:gridCol w="3818087"/>
                <a:gridCol w="476496"/>
              </a:tblGrid>
              <a:tr h="431800">
                <a:tc gridSpan="4">
                  <a:txBody>
                    <a:bodyPr/>
                    <a:lstStyle/>
                    <a:p>
                      <a:pPr marL="0" marR="0" algn="ctr">
                        <a:lnSpc>
                          <a:spcPct val="115000"/>
                        </a:lnSpc>
                        <a:spcBef>
                          <a:spcPts val="0"/>
                        </a:spcBef>
                        <a:spcAft>
                          <a:spcPts val="0"/>
                        </a:spcAft>
                      </a:pPr>
                      <a:r>
                        <a:rPr lang="en-US" sz="1200">
                          <a:effectLst/>
                        </a:rPr>
                        <a:t>Weight of reinforced steel</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431800">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Reinforced steel[ ϕ 20] (ton)</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431800">
                <a:tc>
                  <a:txBody>
                    <a:bodyPr/>
                    <a:lstStyle/>
                    <a:p>
                      <a:pPr marL="0" marR="0" algn="ctr">
                        <a:lnSpc>
                          <a:spcPct val="115000"/>
                        </a:lnSpc>
                        <a:spcBef>
                          <a:spcPts val="0"/>
                        </a:spcBef>
                        <a:spcAft>
                          <a:spcPts val="0"/>
                        </a:spcAft>
                      </a:pPr>
                      <a:r>
                        <a:rPr lang="en-US" sz="1200">
                          <a:effectLst/>
                        </a:rPr>
                        <a:t>F</a:t>
                      </a:r>
                      <a:r>
                        <a:rPr lang="en-US" sz="1200" baseline="-25000">
                          <a:effectLst/>
                        </a:rPr>
                        <a:t>13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25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 </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310853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81100"/>
            <a:ext cx="8229600" cy="3771636"/>
          </a:xfrm>
        </p:spPr>
        <p:txBody>
          <a:bodyPr>
            <a:normAutofit/>
          </a:bodyPr>
          <a:lstStyle/>
          <a:p>
            <a:pPr algn="just">
              <a:buNone/>
            </a:pPr>
            <a:r>
              <a:rPr lang="en-US" sz="2800" dirty="0" smtClean="0">
                <a:solidFill>
                  <a:srgbClr val="002060"/>
                </a:solidFill>
                <a:latin typeface="Times New Roman" pitchFamily="18" charset="0"/>
                <a:cs typeface="Times New Roman" pitchFamily="18" charset="0"/>
              </a:rPr>
              <a:t>      We </a:t>
            </a:r>
            <a:r>
              <a:rPr lang="en-US" sz="2800" dirty="0">
                <a:solidFill>
                  <a:srgbClr val="002060"/>
                </a:solidFill>
                <a:latin typeface="Times New Roman" pitchFamily="18" charset="0"/>
                <a:cs typeface="Times New Roman" pitchFamily="18" charset="0"/>
              </a:rPr>
              <a:t>design </a:t>
            </a:r>
            <a:r>
              <a:rPr lang="en-US" sz="2800" dirty="0" smtClean="0">
                <a:solidFill>
                  <a:srgbClr val="002060"/>
                </a:solidFill>
                <a:latin typeface="Times New Roman" pitchFamily="18" charset="0"/>
                <a:cs typeface="Times New Roman" pitchFamily="18" charset="0"/>
              </a:rPr>
              <a:t>5 foundations on 5 types of soil which are very hard rock , hard rock ,weak rock , limestone and improved clay soil. Then we find the relation between the allowable bearing capacity of soil and the cost of foundation needed to give suitable and safe foundation for this structure.</a:t>
            </a:r>
          </a:p>
          <a:p>
            <a:pPr algn="just">
              <a:buNone/>
            </a:pPr>
            <a:endParaRPr lang="en-US" dirty="0"/>
          </a:p>
          <a:p>
            <a:pPr algn="just"/>
            <a:endParaRPr lang="ar-JO" dirty="0"/>
          </a:p>
        </p:txBody>
      </p:sp>
    </p:spTree>
    <p:extLst>
      <p:ext uri="{BB962C8B-B14F-4D97-AF65-F5344CB8AC3E}">
        <p14:creationId xmlns:p14="http://schemas.microsoft.com/office/powerpoint/2010/main" val="41072596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
            <a:ext cx="8229600" cy="4838437"/>
          </a:xfrm>
        </p:spPr>
        <p:txBody>
          <a:bodyPr>
            <a:normAutofit/>
          </a:bodyPr>
          <a:lstStyle/>
          <a:p>
            <a:r>
              <a:rPr lang="en-US" sz="2800" dirty="0" smtClean="0">
                <a:solidFill>
                  <a:srgbClr val="002060"/>
                </a:solidFill>
                <a:latin typeface="Times New Roman" pitchFamily="18" charset="0"/>
                <a:cs typeface="Times New Roman" pitchFamily="18" charset="0"/>
              </a:rPr>
              <a:t>3.</a:t>
            </a:r>
          </a:p>
          <a:p>
            <a:endParaRPr lang="en-US" sz="2800" dirty="0">
              <a:solidFill>
                <a:srgbClr val="002060"/>
              </a:solidFill>
              <a:latin typeface="Times New Roman" pitchFamily="18" charset="0"/>
              <a:cs typeface="Times New Roman" pitchFamily="18" charset="0"/>
            </a:endParaRPr>
          </a:p>
          <a:p>
            <a:endParaRPr lang="en-US" sz="2800" dirty="0" smtClean="0">
              <a:solidFill>
                <a:srgbClr val="002060"/>
              </a:solidFill>
              <a:latin typeface="Times New Roman" pitchFamily="18" charset="0"/>
              <a:cs typeface="Times New Roman" pitchFamily="18" charset="0"/>
            </a:endParaRPr>
          </a:p>
          <a:p>
            <a:endParaRPr lang="en-US" sz="2800" dirty="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4.</a:t>
            </a:r>
            <a:endParaRPr lang="en-US" sz="2800" dirty="0">
              <a:solidFill>
                <a:srgbClr val="002060"/>
              </a:solidFill>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749480268"/>
              </p:ext>
            </p:extLst>
          </p:nvPr>
        </p:nvGraphicFramePr>
        <p:xfrm>
          <a:off x="1295400" y="266700"/>
          <a:ext cx="6705600" cy="1307826"/>
        </p:xfrm>
        <a:graphic>
          <a:graphicData uri="http://schemas.openxmlformats.org/drawingml/2006/table">
            <a:tbl>
              <a:tblPr firstRow="1" firstCol="1" bandRow="1">
                <a:tableStyleId>{5C22544A-7EE6-4342-B048-85BDC9FD1C3A}</a:tableStyleId>
              </a:tblPr>
              <a:tblGrid>
                <a:gridCol w="759453"/>
                <a:gridCol w="810184"/>
                <a:gridCol w="736738"/>
                <a:gridCol w="658748"/>
                <a:gridCol w="735223"/>
                <a:gridCol w="1587810"/>
                <a:gridCol w="1417444"/>
              </a:tblGrid>
              <a:tr h="393426">
                <a:tc gridSpan="7">
                  <a:txBody>
                    <a:bodyPr/>
                    <a:lstStyle/>
                    <a:p>
                      <a:pPr marL="0" marR="0" algn="ctr">
                        <a:lnSpc>
                          <a:spcPct val="115000"/>
                        </a:lnSpc>
                        <a:spcBef>
                          <a:spcPts val="0"/>
                        </a:spcBef>
                        <a:spcAft>
                          <a:spcPts val="0"/>
                        </a:spcAft>
                      </a:pPr>
                      <a:r>
                        <a:rPr lang="en-US" sz="1200">
                          <a:effectLst/>
                        </a:rPr>
                        <a:t>Volume of concrete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0974">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Length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Width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Depth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R.C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plain concrete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93426">
                <a:tc>
                  <a:txBody>
                    <a:bodyPr/>
                    <a:lstStyle/>
                    <a:p>
                      <a:pPr marL="0" marR="0" algn="ctr">
                        <a:lnSpc>
                          <a:spcPct val="115000"/>
                        </a:lnSpc>
                        <a:spcBef>
                          <a:spcPts val="0"/>
                        </a:spcBef>
                        <a:spcAft>
                          <a:spcPts val="0"/>
                        </a:spcAft>
                      </a:pPr>
                      <a:r>
                        <a:rPr lang="en-US" sz="1200">
                          <a:effectLst/>
                        </a:rPr>
                        <a:t>F</a:t>
                      </a:r>
                      <a:r>
                        <a:rPr lang="en-US" sz="1200" baseline="-25000">
                          <a:effectLst/>
                        </a:rPr>
                        <a:t>13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26.88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185.618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30.059</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2149493"/>
              </p:ext>
            </p:extLst>
          </p:nvPr>
        </p:nvGraphicFramePr>
        <p:xfrm>
          <a:off x="1760220" y="2628900"/>
          <a:ext cx="5935980" cy="1161480"/>
        </p:xfrm>
        <a:graphic>
          <a:graphicData uri="http://schemas.openxmlformats.org/drawingml/2006/table">
            <a:tbl>
              <a:tblPr firstRow="1" firstCol="1" bandRow="1">
                <a:tableStyleId>{5C22544A-7EE6-4342-B048-85BDC9FD1C3A}</a:tableStyleId>
              </a:tblPr>
              <a:tblGrid>
                <a:gridCol w="1483995"/>
                <a:gridCol w="1483995"/>
                <a:gridCol w="1483995"/>
                <a:gridCol w="1483995"/>
              </a:tblGrid>
              <a:tr h="387160">
                <a:tc gridSpan="4">
                  <a:txBody>
                    <a:bodyPr/>
                    <a:lstStyle/>
                    <a:p>
                      <a:pPr marL="0" marR="0" algn="ctr">
                        <a:lnSpc>
                          <a:spcPct val="115000"/>
                        </a:lnSpc>
                        <a:spcBef>
                          <a:spcPts val="0"/>
                        </a:spcBef>
                        <a:spcAft>
                          <a:spcPts val="0"/>
                        </a:spcAft>
                      </a:pPr>
                      <a:r>
                        <a:rPr lang="en-US" sz="1200" dirty="0" smtClean="0">
                          <a:solidFill>
                            <a:srgbClr val="0F243E"/>
                          </a:solidFill>
                          <a:effectLst/>
                          <a:latin typeface="Times New Roman"/>
                          <a:ea typeface="Calibri"/>
                          <a:cs typeface="Arial"/>
                        </a:rPr>
                        <a:t>Cost for Fourth Option</a:t>
                      </a: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r h="387160">
                <a:tc>
                  <a:txBody>
                    <a:bodyPr/>
                    <a:lstStyle/>
                    <a:p>
                      <a:pPr marL="0" marR="0" algn="ctr">
                        <a:lnSpc>
                          <a:spcPct val="115000"/>
                        </a:lnSpc>
                        <a:spcBef>
                          <a:spcPts val="0"/>
                        </a:spcBef>
                        <a:spcAft>
                          <a:spcPts val="0"/>
                        </a:spcAft>
                      </a:pPr>
                      <a:r>
                        <a:rPr lang="en-US" sz="1200">
                          <a:effectLst/>
                        </a:rPr>
                        <a:t>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M</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Total</a:t>
                      </a:r>
                      <a:endParaRPr lang="en-US" sz="1200" dirty="0">
                        <a:solidFill>
                          <a:srgbClr val="0F243E"/>
                        </a:solidFill>
                        <a:effectLst/>
                        <a:latin typeface="Times New Roman"/>
                        <a:ea typeface="Calibri"/>
                        <a:cs typeface="Arial"/>
                      </a:endParaRPr>
                    </a:p>
                  </a:txBody>
                  <a:tcPr marL="68580" marR="68580" marT="0" marB="0"/>
                </a:tc>
              </a:tr>
              <a:tr h="387160">
                <a:tc>
                  <a:txBody>
                    <a:bodyPr/>
                    <a:lstStyle/>
                    <a:p>
                      <a:pPr marL="0" marR="0" algn="ctr">
                        <a:lnSpc>
                          <a:spcPct val="115000"/>
                        </a:lnSpc>
                        <a:spcBef>
                          <a:spcPts val="0"/>
                        </a:spcBef>
                        <a:spcAft>
                          <a:spcPts val="0"/>
                        </a:spcAft>
                      </a:pPr>
                      <a:r>
                        <a:rPr lang="en-US" sz="1200">
                          <a:effectLst/>
                        </a:rPr>
                        <a:t>9,710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135,267</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13,584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158,561 NIS</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
            <a:ext cx="8229600" cy="4838437"/>
          </a:xfrm>
        </p:spPr>
        <p:txBody>
          <a:bodyPr>
            <a:normAutofit/>
          </a:bodyPr>
          <a:lstStyle/>
          <a:p>
            <a:r>
              <a:rPr lang="en-US" sz="2800" dirty="0">
                <a:solidFill>
                  <a:srgbClr val="002060"/>
                </a:solidFill>
                <a:latin typeface="Times New Roman" pitchFamily="18" charset="0"/>
                <a:cs typeface="Times New Roman" pitchFamily="18" charset="0"/>
              </a:rPr>
              <a:t>Fifth design option (clay soil</a:t>
            </a:r>
            <a:r>
              <a:rPr lang="en-US" sz="2800" dirty="0" smtClean="0">
                <a:solidFill>
                  <a:srgbClr val="002060"/>
                </a:solidFill>
                <a:latin typeface="Times New Roman" pitchFamily="18" charset="0"/>
                <a:cs typeface="Times New Roman" pitchFamily="18" charset="0"/>
              </a:rPr>
              <a:t>):</a:t>
            </a:r>
          </a:p>
          <a:p>
            <a:r>
              <a:rPr lang="en-US" sz="2800" dirty="0" smtClean="0">
                <a:solidFill>
                  <a:srgbClr val="002060"/>
                </a:solidFill>
                <a:latin typeface="Times New Roman" pitchFamily="18" charset="0"/>
                <a:cs typeface="Times New Roman" pitchFamily="18" charset="0"/>
              </a:rPr>
              <a:t>1.</a:t>
            </a:r>
          </a:p>
          <a:p>
            <a:pPr marL="0" indent="0">
              <a:buNone/>
            </a:pPr>
            <a:endParaRPr lang="en-US" sz="2800" dirty="0" smtClean="0">
              <a:solidFill>
                <a:srgbClr val="002060"/>
              </a:solidFill>
              <a:latin typeface="Times New Roman" pitchFamily="18" charset="0"/>
              <a:cs typeface="Times New Roman" pitchFamily="18" charset="0"/>
            </a:endParaRPr>
          </a:p>
          <a:p>
            <a:pPr marL="0" indent="0">
              <a:buNone/>
            </a:pPr>
            <a:endParaRPr lang="en-US" sz="2800" dirty="0" smtClean="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2.</a:t>
            </a:r>
          </a:p>
          <a:p>
            <a:pPr marL="0" indent="0">
              <a:buNone/>
            </a:pPr>
            <a:endParaRPr lang="en-US" sz="2800" dirty="0" smtClean="0">
              <a:solidFill>
                <a:srgbClr val="002060"/>
              </a:solidFill>
              <a:latin typeface="Times New Roman" pitchFamily="18" charset="0"/>
              <a:cs typeface="Times New Roman" pitchFamily="18" charset="0"/>
            </a:endParaRPr>
          </a:p>
          <a:p>
            <a:r>
              <a:rPr lang="en-US" sz="2800" dirty="0" smtClean="0">
                <a:solidFill>
                  <a:srgbClr val="002060"/>
                </a:solidFill>
                <a:latin typeface="Times New Roman" pitchFamily="18" charset="0"/>
                <a:cs typeface="Times New Roman" pitchFamily="18" charset="0"/>
              </a:rPr>
              <a:t>3.</a:t>
            </a:r>
          </a:p>
          <a:p>
            <a:endParaRPr lang="en-US" sz="2800" dirty="0">
              <a:solidFill>
                <a:srgbClr val="002060"/>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59440402"/>
              </p:ext>
            </p:extLst>
          </p:nvPr>
        </p:nvGraphicFramePr>
        <p:xfrm>
          <a:off x="1295400" y="952500"/>
          <a:ext cx="6629400" cy="1066800"/>
        </p:xfrm>
        <a:graphic>
          <a:graphicData uri="http://schemas.openxmlformats.org/drawingml/2006/table">
            <a:tbl>
              <a:tblPr firstRow="1" firstCol="1" bandRow="1">
                <a:tableStyleId>{5C22544A-7EE6-4342-B048-85BDC9FD1C3A}</a:tableStyleId>
              </a:tblPr>
              <a:tblGrid>
                <a:gridCol w="2066790"/>
                <a:gridCol w="1994305"/>
                <a:gridCol w="2568305"/>
              </a:tblGrid>
              <a:tr h="355600">
                <a:tc gridSpan="3">
                  <a:txBody>
                    <a:bodyPr/>
                    <a:lstStyle/>
                    <a:p>
                      <a:pPr marL="0" marR="0" algn="ctr">
                        <a:lnSpc>
                          <a:spcPct val="115000"/>
                        </a:lnSpc>
                        <a:spcBef>
                          <a:spcPts val="0"/>
                        </a:spcBef>
                        <a:spcAft>
                          <a:spcPts val="0"/>
                        </a:spcAft>
                      </a:pPr>
                      <a:r>
                        <a:rPr lang="en-US" sz="1200">
                          <a:effectLst/>
                        </a:rPr>
                        <a:t>Excavation for footings</a:t>
                      </a:r>
                      <a:endParaRPr lang="en-US" sz="120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355600">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Excavation volume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55600">
                <a:tc>
                  <a:txBody>
                    <a:bodyPr/>
                    <a:lstStyle/>
                    <a:p>
                      <a:pPr marL="0" marR="0" algn="ctr">
                        <a:lnSpc>
                          <a:spcPct val="115000"/>
                        </a:lnSpc>
                        <a:spcBef>
                          <a:spcPts val="0"/>
                        </a:spcBef>
                        <a:spcAft>
                          <a:spcPts val="0"/>
                        </a:spcAft>
                      </a:pPr>
                      <a:r>
                        <a:rPr lang="en-US" sz="1200">
                          <a:effectLst/>
                        </a:rPr>
                        <a:t>F</a:t>
                      </a:r>
                      <a:r>
                        <a:rPr lang="en-US" sz="1200" baseline="-25000">
                          <a:effectLst/>
                        </a:rPr>
                        <a:t>14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543.348</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10562877"/>
              </p:ext>
            </p:extLst>
          </p:nvPr>
        </p:nvGraphicFramePr>
        <p:xfrm>
          <a:off x="1295400" y="2247901"/>
          <a:ext cx="6629399" cy="1066800"/>
        </p:xfrm>
        <a:graphic>
          <a:graphicData uri="http://schemas.openxmlformats.org/drawingml/2006/table">
            <a:tbl>
              <a:tblPr firstRow="1" firstCol="1" bandRow="1">
                <a:tableStyleId>{5C22544A-7EE6-4342-B048-85BDC9FD1C3A}</a:tableStyleId>
              </a:tblPr>
              <a:tblGrid>
                <a:gridCol w="1470484"/>
                <a:gridCol w="1471400"/>
                <a:gridCol w="3255026"/>
                <a:gridCol w="432489"/>
              </a:tblGrid>
              <a:tr h="361288">
                <a:tc gridSpan="3">
                  <a:txBody>
                    <a:bodyPr/>
                    <a:lstStyle/>
                    <a:p>
                      <a:pPr marL="0" marR="0" algn="ctr">
                        <a:lnSpc>
                          <a:spcPct val="115000"/>
                        </a:lnSpc>
                        <a:spcBef>
                          <a:spcPts val="0"/>
                        </a:spcBef>
                        <a:spcAft>
                          <a:spcPts val="0"/>
                        </a:spcAft>
                      </a:pPr>
                      <a:r>
                        <a:rPr lang="en-US" sz="1200" dirty="0">
                          <a:effectLst/>
                        </a:rPr>
                        <a:t>Weight of reinforced steel</a:t>
                      </a:r>
                      <a:endParaRPr lang="en-US" sz="1200" dirty="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1000"/>
                        </a:spcAft>
                      </a:pPr>
                      <a:r>
                        <a:rPr lang="en-US" sz="1200">
                          <a:effectLst/>
                        </a:rPr>
                        <a:t> </a:t>
                      </a:r>
                      <a:endParaRPr lang="en-US" sz="1200">
                        <a:solidFill>
                          <a:srgbClr val="0F243E"/>
                        </a:solidFill>
                        <a:effectLst/>
                        <a:latin typeface="Times New Roman"/>
                        <a:ea typeface="Calibri"/>
                        <a:cs typeface="Arial"/>
                      </a:endParaRPr>
                    </a:p>
                  </a:txBody>
                  <a:tcPr marL="0" marR="0" marT="0" marB="0" anchor="ctr"/>
                </a:tc>
              </a:tr>
              <a:tr h="361288">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Reinforced steel[ ϕ 20] (ton)</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 </a:t>
                      </a:r>
                      <a:endParaRPr lang="en-US" sz="1200">
                        <a:solidFill>
                          <a:srgbClr val="0F243E"/>
                        </a:solidFill>
                        <a:effectLst/>
                        <a:latin typeface="Times New Roman"/>
                        <a:ea typeface="Calibri"/>
                        <a:cs typeface="Arial"/>
                      </a:endParaRPr>
                    </a:p>
                  </a:txBody>
                  <a:tcPr marL="68580" marR="68580" marT="0" marB="0"/>
                </a:tc>
              </a:tr>
              <a:tr h="344224">
                <a:tc>
                  <a:txBody>
                    <a:bodyPr/>
                    <a:lstStyle/>
                    <a:p>
                      <a:pPr marL="0" marR="0" algn="ctr">
                        <a:lnSpc>
                          <a:spcPct val="115000"/>
                        </a:lnSpc>
                        <a:spcBef>
                          <a:spcPts val="0"/>
                        </a:spcBef>
                        <a:spcAft>
                          <a:spcPts val="0"/>
                        </a:spcAft>
                      </a:pPr>
                      <a:r>
                        <a:rPr lang="en-US" sz="1200">
                          <a:effectLst/>
                        </a:rPr>
                        <a:t>F</a:t>
                      </a:r>
                      <a:r>
                        <a:rPr lang="en-US" sz="1200" baseline="-25000">
                          <a:effectLst/>
                        </a:rPr>
                        <a:t>14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32</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 </a:t>
                      </a:r>
                      <a:endParaRPr lang="en-US" sz="1200" dirty="0">
                        <a:solidFill>
                          <a:srgbClr val="0F243E"/>
                        </a:solidFill>
                        <a:effectLst/>
                        <a:latin typeface="Times New Roman"/>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17552867"/>
              </p:ext>
            </p:extLst>
          </p:nvPr>
        </p:nvGraphicFramePr>
        <p:xfrm>
          <a:off x="1295400" y="3619501"/>
          <a:ext cx="6621780" cy="1175421"/>
        </p:xfrm>
        <a:graphic>
          <a:graphicData uri="http://schemas.openxmlformats.org/drawingml/2006/table">
            <a:tbl>
              <a:tblPr firstRow="1" firstCol="1" bandRow="1">
                <a:tableStyleId>{5C22544A-7EE6-4342-B048-85BDC9FD1C3A}</a:tableStyleId>
              </a:tblPr>
              <a:tblGrid>
                <a:gridCol w="749960"/>
                <a:gridCol w="796319"/>
                <a:gridCol w="724538"/>
                <a:gridCol w="647523"/>
                <a:gridCol w="725285"/>
                <a:gridCol w="1575439"/>
                <a:gridCol w="1402716"/>
              </a:tblGrid>
              <a:tr h="337222">
                <a:tc gridSpan="7">
                  <a:txBody>
                    <a:bodyPr/>
                    <a:lstStyle/>
                    <a:p>
                      <a:pPr marL="0" marR="0" algn="ctr">
                        <a:lnSpc>
                          <a:spcPct val="115000"/>
                        </a:lnSpc>
                        <a:spcBef>
                          <a:spcPts val="0"/>
                        </a:spcBef>
                        <a:spcAft>
                          <a:spcPts val="0"/>
                        </a:spcAft>
                      </a:pPr>
                      <a:r>
                        <a:rPr lang="en-US" sz="1200" dirty="0">
                          <a:effectLst/>
                        </a:rPr>
                        <a:t>Volume of concrete for footings</a:t>
                      </a:r>
                      <a:endParaRPr lang="en-US" sz="1200" dirty="0">
                        <a:solidFill>
                          <a:srgbClr val="0F243E"/>
                        </a:solidFill>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00977">
                <a:tc>
                  <a:txBody>
                    <a:bodyPr/>
                    <a:lstStyle/>
                    <a:p>
                      <a:pPr marL="0" marR="0" algn="ctr">
                        <a:lnSpc>
                          <a:spcPct val="115000"/>
                        </a:lnSpc>
                        <a:spcBef>
                          <a:spcPts val="0"/>
                        </a:spcBef>
                        <a:spcAft>
                          <a:spcPts val="0"/>
                        </a:spcAft>
                      </a:pPr>
                      <a:r>
                        <a:rPr lang="en-US" sz="1200">
                          <a:effectLst/>
                        </a:rPr>
                        <a:t>Footing</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Length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Width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Depth</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R.C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Volume of plain concrete (m</a:t>
                      </a:r>
                      <a:r>
                        <a:rPr lang="en-US" sz="1200" baseline="30000">
                          <a:effectLst/>
                        </a:rPr>
                        <a:t>3</a:t>
                      </a:r>
                      <a:r>
                        <a:rPr lang="en-US" sz="1200">
                          <a:effectLst/>
                        </a:rPr>
                        <a:t>)</a:t>
                      </a:r>
                      <a:endParaRPr lang="en-US" sz="1200">
                        <a:solidFill>
                          <a:srgbClr val="0F243E"/>
                        </a:solidFill>
                        <a:effectLst/>
                        <a:latin typeface="Times New Roman"/>
                        <a:ea typeface="Calibri"/>
                        <a:cs typeface="Arial"/>
                      </a:endParaRPr>
                    </a:p>
                  </a:txBody>
                  <a:tcPr marL="68580" marR="68580" marT="0" marB="0"/>
                </a:tc>
              </a:tr>
              <a:tr h="337222">
                <a:tc>
                  <a:txBody>
                    <a:bodyPr/>
                    <a:lstStyle/>
                    <a:p>
                      <a:pPr marL="0" marR="0" algn="ctr">
                        <a:lnSpc>
                          <a:spcPct val="115000"/>
                        </a:lnSpc>
                        <a:spcBef>
                          <a:spcPts val="0"/>
                        </a:spcBef>
                        <a:spcAft>
                          <a:spcPts val="0"/>
                        </a:spcAft>
                      </a:pPr>
                      <a:r>
                        <a:rPr lang="en-US" sz="1200">
                          <a:effectLst/>
                        </a:rPr>
                        <a:t>F</a:t>
                      </a:r>
                      <a:r>
                        <a:rPr lang="en-US" sz="1200" baseline="-25000">
                          <a:effectLst/>
                        </a:rPr>
                        <a:t>14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26.88</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10.9</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0.8</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234.394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30.059</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775646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9100"/>
            <a:ext cx="8229600" cy="4686037"/>
          </a:xfrm>
        </p:spPr>
        <p:txBody>
          <a:bodyPr>
            <a:normAutofit/>
          </a:bodyPr>
          <a:lstStyle/>
          <a:p>
            <a:r>
              <a:rPr lang="en-US" sz="2800" dirty="0" smtClean="0">
                <a:solidFill>
                  <a:srgbClr val="002060"/>
                </a:solidFill>
                <a:latin typeface="Times New Roman" pitchFamily="18" charset="0"/>
                <a:cs typeface="Times New Roman" pitchFamily="18" charset="0"/>
              </a:rPr>
              <a:t>4. </a:t>
            </a:r>
            <a:endParaRPr lang="en-US" sz="2800" dirty="0">
              <a:solidFill>
                <a:srgbClr val="002060"/>
              </a:solidFill>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16856472"/>
              </p:ext>
            </p:extLst>
          </p:nvPr>
        </p:nvGraphicFramePr>
        <p:xfrm>
          <a:off x="1295400" y="571500"/>
          <a:ext cx="6629400" cy="1143000"/>
        </p:xfrm>
        <a:graphic>
          <a:graphicData uri="http://schemas.openxmlformats.org/drawingml/2006/table">
            <a:tbl>
              <a:tblPr firstRow="1" firstCol="1" bandRow="1">
                <a:tableStyleId>{5C22544A-7EE6-4342-B048-85BDC9FD1C3A}</a:tableStyleId>
              </a:tblPr>
              <a:tblGrid>
                <a:gridCol w="1657350"/>
                <a:gridCol w="1657350"/>
                <a:gridCol w="1657350"/>
                <a:gridCol w="1657350"/>
              </a:tblGrid>
              <a:tr h="381000">
                <a:tc gridSpan="4">
                  <a:txBody>
                    <a:bodyPr/>
                    <a:lstStyle/>
                    <a:p>
                      <a:pPr marL="0" marR="0" algn="ctr">
                        <a:lnSpc>
                          <a:spcPct val="115000"/>
                        </a:lnSpc>
                        <a:spcBef>
                          <a:spcPts val="0"/>
                        </a:spcBef>
                        <a:spcAft>
                          <a:spcPts val="0"/>
                        </a:spcAft>
                      </a:pPr>
                      <a:r>
                        <a:rPr lang="en-US" sz="1200" dirty="0" smtClean="0">
                          <a:solidFill>
                            <a:srgbClr val="0F243E"/>
                          </a:solidFill>
                          <a:effectLst/>
                          <a:latin typeface="Times New Roman"/>
                          <a:ea typeface="Calibri"/>
                          <a:cs typeface="Arial"/>
                        </a:rPr>
                        <a:t>Cost for the Fifth Option</a:t>
                      </a:r>
                      <a:endParaRPr lang="en-US" sz="1200" dirty="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a:solidFill>
                          <a:srgbClr val="0F243E"/>
                        </a:solidFill>
                        <a:effectLst/>
                        <a:latin typeface="Times New Roman"/>
                        <a:ea typeface="Calibri"/>
                        <a:cs typeface="Arial"/>
                      </a:endParaRPr>
                    </a:p>
                  </a:txBody>
                  <a:tcPr marL="68580" marR="68580" marT="0" marB="0"/>
                </a:tc>
                <a:tc hMerge="1">
                  <a:txBody>
                    <a:bodyPr/>
                    <a:lstStyle/>
                    <a:p>
                      <a:pPr marL="0" marR="0" algn="ctr">
                        <a:lnSpc>
                          <a:spcPct val="115000"/>
                        </a:lnSpc>
                        <a:spcBef>
                          <a:spcPts val="0"/>
                        </a:spcBef>
                        <a:spcAft>
                          <a:spcPts val="0"/>
                        </a:spcAft>
                      </a:pPr>
                      <a:endParaRPr lang="en-US" sz="1200" dirty="0">
                        <a:solidFill>
                          <a:srgbClr val="0F243E"/>
                        </a:solidFill>
                        <a:effectLst/>
                        <a:latin typeface="Times New Roman"/>
                        <a:ea typeface="Calibri"/>
                        <a:cs typeface="Arial"/>
                      </a:endParaRPr>
                    </a:p>
                  </a:txBody>
                  <a:tcPr marL="68580" marR="68580" marT="0" marB="0"/>
                </a:tc>
              </a:tr>
              <a:tr h="381000">
                <a:tc>
                  <a:txBody>
                    <a:bodyPr/>
                    <a:lstStyle/>
                    <a:p>
                      <a:pPr marL="0" marR="0" algn="ctr">
                        <a:lnSpc>
                          <a:spcPct val="115000"/>
                        </a:lnSpc>
                        <a:spcBef>
                          <a:spcPts val="0"/>
                        </a:spcBef>
                        <a:spcAft>
                          <a:spcPts val="0"/>
                        </a:spcAft>
                      </a:pPr>
                      <a:r>
                        <a:rPr lang="en-US" sz="1200">
                          <a:effectLst/>
                        </a:rPr>
                        <a:t>L</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M</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E</a:t>
                      </a:r>
                      <a:endParaRPr lang="en-US" sz="1200" dirty="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Total</a:t>
                      </a:r>
                      <a:endParaRPr lang="en-US" sz="1200">
                        <a:solidFill>
                          <a:srgbClr val="0F243E"/>
                        </a:solidFill>
                        <a:effectLst/>
                        <a:latin typeface="Times New Roman"/>
                        <a:ea typeface="Calibri"/>
                        <a:cs typeface="Arial"/>
                      </a:endParaRPr>
                    </a:p>
                  </a:txBody>
                  <a:tcPr marL="68580" marR="68580" marT="0" marB="0"/>
                </a:tc>
              </a:tr>
              <a:tr h="381000">
                <a:tc>
                  <a:txBody>
                    <a:bodyPr/>
                    <a:lstStyle/>
                    <a:p>
                      <a:pPr marL="0" marR="0" algn="ctr">
                        <a:lnSpc>
                          <a:spcPct val="115000"/>
                        </a:lnSpc>
                        <a:spcBef>
                          <a:spcPts val="0"/>
                        </a:spcBef>
                        <a:spcAft>
                          <a:spcPts val="0"/>
                        </a:spcAft>
                      </a:pPr>
                      <a:r>
                        <a:rPr lang="en-US" sz="1200">
                          <a:effectLst/>
                        </a:rPr>
                        <a:t>11,901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169,425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13,585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194,911 NIC</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2060"/>
                </a:solidFill>
                <a:latin typeface="Times New Roman" pitchFamily="18" charset="0"/>
                <a:cs typeface="Times New Roman" pitchFamily="18" charset="0"/>
              </a:rPr>
              <a:t>Conclusion</a:t>
            </a:r>
          </a:p>
        </p:txBody>
      </p:sp>
      <p:sp>
        <p:nvSpPr>
          <p:cNvPr id="3" name="Content Placeholder 2"/>
          <p:cNvSpPr>
            <a:spLocks noGrp="1"/>
          </p:cNvSpPr>
          <p:nvPr>
            <p:ph idx="1"/>
          </p:nvPr>
        </p:nvSpPr>
        <p:spPr>
          <a:xfrm>
            <a:off x="457200" y="1028700"/>
            <a:ext cx="8229600" cy="4076437"/>
          </a:xfrm>
        </p:spPr>
        <p:txBody>
          <a:bodyPr>
            <a:normAutofit/>
          </a:bodyPr>
          <a:lstStyle/>
          <a:p>
            <a:r>
              <a:rPr lang="en-US" sz="2000" dirty="0" smtClean="0">
                <a:solidFill>
                  <a:srgbClr val="002060"/>
                </a:solidFill>
                <a:latin typeface="Times New Roman" pitchFamily="18" charset="0"/>
                <a:cs typeface="Times New Roman" pitchFamily="18" charset="0"/>
              </a:rPr>
              <a:t>Table </a:t>
            </a:r>
            <a:r>
              <a:rPr lang="en-US" sz="2000" dirty="0">
                <a:solidFill>
                  <a:srgbClr val="002060"/>
                </a:solidFill>
                <a:latin typeface="Times New Roman" pitchFamily="18" charset="0"/>
                <a:cs typeface="Times New Roman" pitchFamily="18" charset="0"/>
              </a:rPr>
              <a:t>7.1 B.C of the soil and Cost of the foundation for each design option.</a:t>
            </a:r>
          </a:p>
        </p:txBody>
      </p:sp>
      <p:graphicFrame>
        <p:nvGraphicFramePr>
          <p:cNvPr id="4" name="Table 3"/>
          <p:cNvGraphicFramePr>
            <a:graphicFrameLocks noGrp="1"/>
          </p:cNvGraphicFramePr>
          <p:nvPr>
            <p:extLst>
              <p:ext uri="{D42A27DB-BD31-4B8C-83A1-F6EECF244321}">
                <p14:modId xmlns:p14="http://schemas.microsoft.com/office/powerpoint/2010/main" val="4038895212"/>
              </p:ext>
            </p:extLst>
          </p:nvPr>
        </p:nvGraphicFramePr>
        <p:xfrm>
          <a:off x="990600" y="1562100"/>
          <a:ext cx="7010400" cy="3352800"/>
        </p:xfrm>
        <a:graphic>
          <a:graphicData uri="http://schemas.openxmlformats.org/drawingml/2006/table">
            <a:tbl>
              <a:tblPr firstRow="1" firstCol="1" bandRow="1">
                <a:tableStyleId>{5C22544A-7EE6-4342-B048-85BDC9FD1C3A}</a:tableStyleId>
              </a:tblPr>
              <a:tblGrid>
                <a:gridCol w="2415348"/>
                <a:gridCol w="2415348"/>
                <a:gridCol w="2179704"/>
              </a:tblGrid>
              <a:tr h="558800">
                <a:tc>
                  <a:txBody>
                    <a:bodyPr/>
                    <a:lstStyle/>
                    <a:p>
                      <a:pPr marL="0" marR="0" algn="ctr">
                        <a:lnSpc>
                          <a:spcPct val="115000"/>
                        </a:lnSpc>
                        <a:spcBef>
                          <a:spcPts val="0"/>
                        </a:spcBef>
                        <a:spcAft>
                          <a:spcPts val="0"/>
                        </a:spcAft>
                      </a:pPr>
                      <a:r>
                        <a:rPr lang="en-US" sz="1200">
                          <a:effectLst/>
                        </a:rPr>
                        <a:t>design option</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B.C (KN/m</a:t>
                      </a:r>
                      <a:r>
                        <a:rPr lang="en-US" sz="1200" baseline="30000">
                          <a:effectLst/>
                        </a:rPr>
                        <a:t>2</a:t>
                      </a:r>
                      <a:r>
                        <a:rPr lang="en-US" sz="1200">
                          <a:effectLst/>
                        </a:rPr>
                        <a:t>)</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Cost (NIS)</a:t>
                      </a:r>
                      <a:endParaRPr lang="en-US" sz="1200">
                        <a:solidFill>
                          <a:srgbClr val="0F243E"/>
                        </a:solidFill>
                        <a:effectLst/>
                        <a:latin typeface="Times New Roman"/>
                        <a:ea typeface="Calibri"/>
                        <a:cs typeface="Arial"/>
                      </a:endParaRPr>
                    </a:p>
                  </a:txBody>
                  <a:tcPr marL="68580" marR="68580" marT="0" marB="0"/>
                </a:tc>
              </a:tr>
              <a:tr h="558800">
                <a:tc>
                  <a:txBody>
                    <a:bodyPr/>
                    <a:lstStyle/>
                    <a:p>
                      <a:pPr marL="0" marR="0" algn="ctr">
                        <a:lnSpc>
                          <a:spcPct val="115000"/>
                        </a:lnSpc>
                        <a:spcBef>
                          <a:spcPts val="0"/>
                        </a:spcBef>
                        <a:spcAft>
                          <a:spcPts val="0"/>
                        </a:spcAft>
                      </a:pPr>
                      <a:r>
                        <a:rPr lang="en-US" sz="1200">
                          <a:effectLst/>
                        </a:rPr>
                        <a:t>1</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1000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smtClean="0">
                          <a:effectLst/>
                        </a:rPr>
                        <a:t>33,400</a:t>
                      </a:r>
                      <a:endParaRPr lang="en-US" sz="1200" dirty="0">
                        <a:solidFill>
                          <a:srgbClr val="0F243E"/>
                        </a:solidFill>
                        <a:effectLst/>
                        <a:latin typeface="Times New Roman"/>
                        <a:ea typeface="Calibri"/>
                        <a:cs typeface="Arial"/>
                      </a:endParaRPr>
                    </a:p>
                  </a:txBody>
                  <a:tcPr marL="68580" marR="68580" marT="0" marB="0"/>
                </a:tc>
              </a:tr>
              <a:tr h="558800">
                <a:tc>
                  <a:txBody>
                    <a:bodyPr/>
                    <a:lstStyle/>
                    <a:p>
                      <a:pPr marL="0" marR="0" algn="ctr">
                        <a:lnSpc>
                          <a:spcPct val="115000"/>
                        </a:lnSpc>
                        <a:spcBef>
                          <a:spcPts val="0"/>
                        </a:spcBef>
                        <a:spcAft>
                          <a:spcPts val="0"/>
                        </a:spcAft>
                      </a:pPr>
                      <a:r>
                        <a:rPr lang="en-US" sz="1200">
                          <a:effectLst/>
                        </a:rPr>
                        <a:t>2</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500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smtClean="0">
                          <a:effectLst/>
                        </a:rPr>
                        <a:t>55,800</a:t>
                      </a:r>
                      <a:endParaRPr lang="en-US" sz="1200" dirty="0">
                        <a:solidFill>
                          <a:srgbClr val="0F243E"/>
                        </a:solidFill>
                        <a:effectLst/>
                        <a:latin typeface="Times New Roman"/>
                        <a:ea typeface="Calibri"/>
                        <a:cs typeface="Arial"/>
                      </a:endParaRPr>
                    </a:p>
                  </a:txBody>
                  <a:tcPr marL="68580" marR="68580" marT="0" marB="0"/>
                </a:tc>
              </a:tr>
              <a:tr h="558800">
                <a:tc>
                  <a:txBody>
                    <a:bodyPr/>
                    <a:lstStyle/>
                    <a:p>
                      <a:pPr marL="0" marR="0" algn="ctr">
                        <a:lnSpc>
                          <a:spcPct val="115000"/>
                        </a:lnSpc>
                        <a:spcBef>
                          <a:spcPts val="0"/>
                        </a:spcBef>
                        <a:spcAft>
                          <a:spcPts val="0"/>
                        </a:spcAft>
                      </a:pPr>
                      <a:r>
                        <a:rPr lang="en-US" sz="1200">
                          <a:effectLst/>
                        </a:rPr>
                        <a:t>3</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300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smtClean="0">
                          <a:effectLst/>
                        </a:rPr>
                        <a:t>91,400</a:t>
                      </a:r>
                      <a:endParaRPr lang="en-US" sz="1200" dirty="0">
                        <a:solidFill>
                          <a:srgbClr val="0F243E"/>
                        </a:solidFill>
                        <a:effectLst/>
                        <a:latin typeface="Times New Roman"/>
                        <a:ea typeface="Calibri"/>
                        <a:cs typeface="Arial"/>
                      </a:endParaRPr>
                    </a:p>
                  </a:txBody>
                  <a:tcPr marL="68580" marR="68580" marT="0" marB="0"/>
                </a:tc>
              </a:tr>
              <a:tr h="558800">
                <a:tc>
                  <a:txBody>
                    <a:bodyPr/>
                    <a:lstStyle/>
                    <a:p>
                      <a:pPr marL="0" marR="0" algn="ctr">
                        <a:lnSpc>
                          <a:spcPct val="115000"/>
                        </a:lnSpc>
                        <a:spcBef>
                          <a:spcPts val="0"/>
                        </a:spcBef>
                        <a:spcAft>
                          <a:spcPts val="0"/>
                        </a:spcAft>
                      </a:pPr>
                      <a:r>
                        <a:rPr lang="en-US" sz="1200">
                          <a:effectLst/>
                        </a:rPr>
                        <a:t>4</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225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smtClean="0">
                          <a:effectLst/>
                        </a:rPr>
                        <a:t>158,600</a:t>
                      </a:r>
                      <a:endParaRPr lang="en-US" sz="1200" dirty="0">
                        <a:solidFill>
                          <a:srgbClr val="0F243E"/>
                        </a:solidFill>
                        <a:effectLst/>
                        <a:latin typeface="Times New Roman"/>
                        <a:ea typeface="Calibri"/>
                        <a:cs typeface="Arial"/>
                      </a:endParaRPr>
                    </a:p>
                  </a:txBody>
                  <a:tcPr marL="68580" marR="68580" marT="0" marB="0"/>
                </a:tc>
              </a:tr>
              <a:tr h="558800">
                <a:tc>
                  <a:txBody>
                    <a:bodyPr/>
                    <a:lstStyle/>
                    <a:p>
                      <a:pPr marL="0" marR="0" algn="ctr">
                        <a:lnSpc>
                          <a:spcPct val="115000"/>
                        </a:lnSpc>
                        <a:spcBef>
                          <a:spcPts val="0"/>
                        </a:spcBef>
                        <a:spcAft>
                          <a:spcPts val="0"/>
                        </a:spcAft>
                      </a:pPr>
                      <a:r>
                        <a:rPr lang="en-US" sz="1200">
                          <a:effectLst/>
                        </a:rPr>
                        <a:t>5</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150</a:t>
                      </a:r>
                      <a:endParaRPr lang="en-US" sz="1200">
                        <a:solidFill>
                          <a:srgbClr val="0F243E"/>
                        </a:solidFill>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smtClean="0">
                          <a:effectLst/>
                        </a:rPr>
                        <a:t>195,000</a:t>
                      </a:r>
                      <a:endParaRPr lang="en-US" sz="1200" dirty="0">
                        <a:solidFill>
                          <a:srgbClr val="0F243E"/>
                        </a:solidFill>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rgbClr val="002060"/>
                </a:solidFill>
                <a:latin typeface="Times New Roman" pitchFamily="18" charset="0"/>
                <a:cs typeface="Times New Roman" pitchFamily="18" charset="0"/>
              </a:rPr>
              <a:t>Figure 7.1 Relation between </a:t>
            </a:r>
            <a:r>
              <a:rPr lang="en-US" sz="3200" dirty="0" err="1" smtClean="0">
                <a:solidFill>
                  <a:srgbClr val="002060"/>
                </a:solidFill>
                <a:latin typeface="Times New Roman" pitchFamily="18" charset="0"/>
                <a:cs typeface="Times New Roman" pitchFamily="18" charset="0"/>
              </a:rPr>
              <a:t>B.C</a:t>
            </a:r>
            <a:r>
              <a:rPr lang="en-US" sz="3200" baseline="-25000" dirty="0" err="1" smtClean="0">
                <a:solidFill>
                  <a:srgbClr val="002060"/>
                </a:solidFill>
                <a:latin typeface="Times New Roman" pitchFamily="18" charset="0"/>
                <a:cs typeface="Times New Roman" pitchFamily="18" charset="0"/>
              </a:rPr>
              <a:t>all</a:t>
            </a:r>
            <a:r>
              <a:rPr lang="en-US" sz="3200" dirty="0" smtClean="0">
                <a:solidFill>
                  <a:srgbClr val="002060"/>
                </a:solidFill>
                <a:latin typeface="Times New Roman" pitchFamily="18" charset="0"/>
                <a:cs typeface="Times New Roman" pitchFamily="18" charset="0"/>
              </a:rPr>
              <a:t> </a:t>
            </a:r>
            <a:r>
              <a:rPr lang="en-US" sz="3200" dirty="0">
                <a:solidFill>
                  <a:srgbClr val="002060"/>
                </a:solidFill>
                <a:latin typeface="Times New Roman" pitchFamily="18" charset="0"/>
                <a:cs typeface="Times New Roman" pitchFamily="18" charset="0"/>
              </a:rPr>
              <a:t>and </a:t>
            </a:r>
            <a:r>
              <a:rPr lang="en-US" sz="3200" dirty="0" smtClean="0">
                <a:solidFill>
                  <a:srgbClr val="002060"/>
                </a:solidFill>
                <a:latin typeface="Times New Roman" pitchFamily="18" charset="0"/>
                <a:cs typeface="Times New Roman" pitchFamily="18" charset="0"/>
              </a:rPr>
              <a:t>Cost</a:t>
            </a:r>
            <a:endParaRPr lang="en-US" sz="3200" dirty="0">
              <a:solidFill>
                <a:srgbClr val="002060"/>
              </a:solidFill>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38316450"/>
              </p:ext>
            </p:extLst>
          </p:nvPr>
        </p:nvGraphicFramePr>
        <p:xfrm>
          <a:off x="1066800" y="1181100"/>
          <a:ext cx="6934200" cy="37719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342900"/>
                <a:ext cx="8229600" cy="952500"/>
              </a:xfrm>
            </p:spPr>
            <p:txBody>
              <a:bodyPr>
                <a:noAutofit/>
              </a:bodyPr>
              <a:lstStyle/>
              <a:p>
                <a:pPr marL="0" marR="0">
                  <a:lnSpc>
                    <a:spcPct val="115000"/>
                  </a:lnSpc>
                  <a:spcBef>
                    <a:spcPts val="0"/>
                  </a:spcBef>
                  <a:spcAft>
                    <a:spcPts val="1000"/>
                  </a:spcAft>
                </a:pPr>
                <a:r>
                  <a:rPr lang="en-US" sz="4000" b="1" dirty="0" smtClean="0">
                    <a:solidFill>
                      <a:srgbClr val="002060"/>
                    </a:solidFill>
                    <a:effectLst>
                      <a:outerShdw blurRad="38100" dist="38100" dir="2700000" algn="tl">
                        <a:srgbClr val="000000">
                          <a:alpha val="43137"/>
                        </a:srgbClr>
                      </a:outerShdw>
                    </a:effectLst>
                    <a:latin typeface="Times New Roman"/>
                    <a:ea typeface="Times New Roman"/>
                    <a:cs typeface="Arial"/>
                  </a:rPr>
                  <a:t>Cost= 3*</a:t>
                </a:r>
                <a14:m>
                  <m:oMath xmlns:m="http://schemas.openxmlformats.org/officeDocument/2006/math">
                    <m:sSup>
                      <m:sSupPr>
                        <m:ctrlPr>
                          <a:rPr lang="en-US" sz="4000" b="1" i="1">
                            <a:solidFill>
                              <a:srgbClr val="002060"/>
                            </a:solidFill>
                            <a:effectLst>
                              <a:outerShdw blurRad="38100" dist="38100" dir="2700000" algn="tl">
                                <a:srgbClr val="000000">
                                  <a:alpha val="43137"/>
                                </a:srgbClr>
                              </a:outerShdw>
                            </a:effectLst>
                            <a:latin typeface="Cambria Math"/>
                            <a:ea typeface="Calibri"/>
                            <a:cs typeface="Arial"/>
                          </a:rPr>
                        </m:ctrlPr>
                      </m:sSupPr>
                      <m:e>
                        <m:r>
                          <a:rPr lang="en-US" sz="4000" b="1" i="1">
                            <a:solidFill>
                              <a:srgbClr val="002060"/>
                            </a:solidFill>
                            <a:effectLst>
                              <a:outerShdw blurRad="38100" dist="38100" dir="2700000" algn="tl">
                                <a:srgbClr val="000000">
                                  <a:alpha val="43137"/>
                                </a:srgbClr>
                              </a:outerShdw>
                            </a:effectLst>
                            <a:latin typeface="Cambria Math"/>
                            <a:ea typeface="Calibri"/>
                            <a:cs typeface="Arial"/>
                          </a:rPr>
                          <m:t>𝟏𝟎</m:t>
                        </m:r>
                      </m:e>
                      <m:sup>
                        <m:r>
                          <a:rPr lang="en-US" sz="4000" b="1" i="1">
                            <a:solidFill>
                              <a:srgbClr val="002060"/>
                            </a:solidFill>
                            <a:effectLst>
                              <a:outerShdw blurRad="38100" dist="38100" dir="2700000" algn="tl">
                                <a:srgbClr val="000000">
                                  <a:alpha val="43137"/>
                                </a:srgbClr>
                              </a:outerShdw>
                            </a:effectLst>
                            <a:latin typeface="Cambria Math"/>
                            <a:ea typeface="Calibri"/>
                            <a:cs typeface="Arial"/>
                          </a:rPr>
                          <m:t>𝟕</m:t>
                        </m:r>
                      </m:sup>
                    </m:sSup>
                  </m:oMath>
                </a14:m>
                <a:r>
                  <a:rPr lang="en-US" sz="4000" b="1" dirty="0">
                    <a:solidFill>
                      <a:srgbClr val="002060"/>
                    </a:solidFill>
                    <a:effectLst>
                      <a:outerShdw blurRad="38100" dist="38100" dir="2700000" algn="tl">
                        <a:srgbClr val="000000">
                          <a:alpha val="43137"/>
                        </a:srgbClr>
                      </a:outerShdw>
                    </a:effectLst>
                    <a:latin typeface="Times New Roman"/>
                    <a:ea typeface="Times New Roman"/>
                    <a:cs typeface="Arial"/>
                  </a:rPr>
                  <a:t>*q</a:t>
                </a:r>
                <a:r>
                  <a:rPr lang="en-US" sz="4000" b="1" baseline="-25000" dirty="0">
                    <a:solidFill>
                      <a:srgbClr val="002060"/>
                    </a:solidFill>
                    <a:effectLst>
                      <a:outerShdw blurRad="38100" dist="38100" dir="2700000" algn="tl">
                        <a:srgbClr val="000000">
                          <a:alpha val="43137"/>
                        </a:srgbClr>
                      </a:outerShdw>
                    </a:effectLst>
                    <a:latin typeface="Times New Roman"/>
                    <a:ea typeface="Times New Roman"/>
                    <a:cs typeface="Arial"/>
                  </a:rPr>
                  <a:t>all</a:t>
                </a:r>
                <a:r>
                  <a:rPr lang="en-US" sz="4000" b="1" baseline="30000" dirty="0">
                    <a:solidFill>
                      <a:srgbClr val="002060"/>
                    </a:solidFill>
                    <a:effectLst>
                      <a:outerShdw blurRad="38100" dist="38100" dir="2700000" algn="tl">
                        <a:srgbClr val="000000">
                          <a:alpha val="43137"/>
                        </a:srgbClr>
                      </a:outerShdw>
                    </a:effectLst>
                    <a:latin typeface="Times New Roman"/>
                    <a:ea typeface="Times New Roman"/>
                    <a:cs typeface="Arial"/>
                  </a:rPr>
                  <a:t>-0.978</a:t>
                </a:r>
                <a:r>
                  <a:rPr lang="en-US" sz="4000" dirty="0">
                    <a:solidFill>
                      <a:srgbClr val="0F243E"/>
                    </a:solidFill>
                    <a:latin typeface="Times New Roman"/>
                    <a:ea typeface="Calibri"/>
                    <a:cs typeface="Arial"/>
                  </a:rPr>
                  <a:t/>
                </a:r>
                <a:br>
                  <a:rPr lang="en-US" sz="4000" dirty="0">
                    <a:solidFill>
                      <a:srgbClr val="0F243E"/>
                    </a:solidFill>
                    <a:latin typeface="Times New Roman"/>
                    <a:ea typeface="Calibri"/>
                    <a:cs typeface="Arial"/>
                  </a:rPr>
                </a:br>
                <a:endParaRPr lang="en-US" sz="4000" dirty="0">
                  <a:solidFill>
                    <a:srgbClr val="002060"/>
                  </a:solidFill>
                  <a:latin typeface="Times New Roman" pitchFamily="18" charset="0"/>
                  <a:cs typeface="Times New Roman" pitchFamily="18"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342900"/>
                <a:ext cx="8229600" cy="952500"/>
              </a:xfrm>
              <a:blipFill rotWithShape="1">
                <a:blip r:embed="rId2"/>
                <a:stretch>
                  <a:fillRect t="-35669" b="-50318"/>
                </a:stretch>
              </a:blipFill>
            </p:spPr>
            <p:txBody>
              <a:bodyPr/>
              <a:lstStyle/>
              <a:p>
                <a:r>
                  <a:rPr lang="en-US">
                    <a:noFill/>
                  </a:rPr>
                  <a:t> </a:t>
                </a:r>
              </a:p>
            </p:txBody>
          </p:sp>
        </mc:Fallback>
      </mc:AlternateContent>
      <p:graphicFrame>
        <p:nvGraphicFramePr>
          <p:cNvPr id="4" name="Content Placeholder 3"/>
          <p:cNvGraphicFramePr>
            <a:graphicFrameLocks noGrp="1"/>
          </p:cNvGraphicFramePr>
          <p:nvPr>
            <p:ph idx="1"/>
            <p:extLst>
              <p:ext uri="{D42A27DB-BD31-4B8C-83A1-F6EECF244321}">
                <p14:modId xmlns:p14="http://schemas.microsoft.com/office/powerpoint/2010/main" val="2709472354"/>
              </p:ext>
            </p:extLst>
          </p:nvPr>
        </p:nvGraphicFramePr>
        <p:xfrm>
          <a:off x="1143000" y="1104900"/>
          <a:ext cx="3429000" cy="4038596"/>
        </p:xfrm>
        <a:graphic>
          <a:graphicData uri="http://schemas.openxmlformats.org/drawingml/2006/table">
            <a:tbl>
              <a:tblPr firstRow="1" firstCol="1" bandRow="1">
                <a:tableStyleId>{5C22544A-7EE6-4342-B048-85BDC9FD1C3A}</a:tableStyleId>
              </a:tblPr>
              <a:tblGrid>
                <a:gridCol w="1285875"/>
                <a:gridCol w="2143125"/>
              </a:tblGrid>
              <a:tr h="696653">
                <a:tc>
                  <a:txBody>
                    <a:bodyPr/>
                    <a:lstStyle/>
                    <a:p>
                      <a:pPr marL="0" marR="0" algn="ctr">
                        <a:lnSpc>
                          <a:spcPct val="115000"/>
                        </a:lnSpc>
                        <a:spcBef>
                          <a:spcPts val="0"/>
                        </a:spcBef>
                        <a:spcAft>
                          <a:spcPts val="0"/>
                        </a:spcAft>
                      </a:pPr>
                      <a:r>
                        <a:rPr lang="en-US" sz="1000" dirty="0" err="1">
                          <a:effectLst/>
                        </a:rPr>
                        <a:t>B.C</a:t>
                      </a:r>
                      <a:r>
                        <a:rPr lang="en-US" sz="1000" baseline="-25000" dirty="0" err="1">
                          <a:effectLst/>
                        </a:rPr>
                        <a:t>all</a:t>
                      </a:r>
                      <a:r>
                        <a:rPr lang="en-US" sz="1000" dirty="0">
                          <a:effectLst/>
                        </a:rPr>
                        <a:t>(KN/m</a:t>
                      </a:r>
                      <a:r>
                        <a:rPr lang="en-US" sz="1000" baseline="30000" dirty="0">
                          <a:effectLst/>
                        </a:rPr>
                        <a:t>2</a:t>
                      </a:r>
                      <a:r>
                        <a:rPr lang="en-US" sz="1000" dirty="0">
                          <a:effectLst/>
                        </a:rPr>
                        <a:t>)</a:t>
                      </a:r>
                      <a:endParaRPr lang="en-US" sz="900" dirty="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1000" dirty="0">
                          <a:effectLst/>
                        </a:rPr>
                        <a:t>Cost (NIS)</a:t>
                      </a:r>
                      <a:endParaRPr lang="en-US" sz="900" dirty="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653926</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100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331987.1</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150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223307.9</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200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168544.2</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250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135498.9</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300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113369.6</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350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97504.06</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400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85567.05</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450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76256.95</a:t>
                      </a:r>
                      <a:endParaRPr lang="en-US" sz="90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a:effectLst/>
                        </a:rPr>
                        <a:t>500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68790.52</a:t>
                      </a:r>
                      <a:endParaRPr lang="en-US" sz="900" dirty="0">
                        <a:solidFill>
                          <a:srgbClr val="0F243E"/>
                        </a:solidFill>
                        <a:effectLst/>
                        <a:latin typeface="Times New Roman"/>
                        <a:ea typeface="Calibri"/>
                        <a:cs typeface="Arial"/>
                      </a:endParaRPr>
                    </a:p>
                  </a:txBody>
                  <a:tcPr marL="50547" marR="50547" marT="0" marB="0"/>
                </a:tc>
              </a:tr>
              <a:tr h="303813">
                <a:tc>
                  <a:txBody>
                    <a:bodyPr/>
                    <a:lstStyle/>
                    <a:p>
                      <a:pPr marL="0" marR="0" algn="ctr">
                        <a:lnSpc>
                          <a:spcPct val="115000"/>
                        </a:lnSpc>
                        <a:spcBef>
                          <a:spcPts val="0"/>
                        </a:spcBef>
                        <a:spcAft>
                          <a:spcPts val="0"/>
                        </a:spcAft>
                      </a:pPr>
                      <a:r>
                        <a:rPr lang="en-US" sz="900" dirty="0">
                          <a:effectLst/>
                        </a:rPr>
                        <a:t>550</a:t>
                      </a:r>
                      <a:endParaRPr lang="en-US" sz="900" dirty="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62668.1</a:t>
                      </a:r>
                      <a:endParaRPr lang="en-US" sz="900" dirty="0">
                        <a:solidFill>
                          <a:srgbClr val="0F243E"/>
                        </a:solidFill>
                        <a:effectLst/>
                        <a:latin typeface="Times New Roman"/>
                        <a:ea typeface="Calibri"/>
                        <a:cs typeface="Arial"/>
                      </a:endParaRPr>
                    </a:p>
                  </a:txBody>
                  <a:tcPr marL="50547" marR="50547"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47888221"/>
              </p:ext>
            </p:extLst>
          </p:nvPr>
        </p:nvGraphicFramePr>
        <p:xfrm>
          <a:off x="4572000" y="1790700"/>
          <a:ext cx="3429000" cy="3352800"/>
        </p:xfrm>
        <a:graphic>
          <a:graphicData uri="http://schemas.openxmlformats.org/drawingml/2006/table">
            <a:tbl>
              <a:tblPr firstRow="1" firstCol="1" bandRow="1">
                <a:tableStyleId>{5C22544A-7EE6-4342-B048-85BDC9FD1C3A}</a:tableStyleId>
              </a:tblPr>
              <a:tblGrid>
                <a:gridCol w="1285875"/>
                <a:gridCol w="2143125"/>
              </a:tblGrid>
              <a:tr h="304800">
                <a:tc>
                  <a:txBody>
                    <a:bodyPr/>
                    <a:lstStyle/>
                    <a:p>
                      <a:pPr marL="0" marR="0" algn="ctr">
                        <a:lnSpc>
                          <a:spcPct val="115000"/>
                        </a:lnSpc>
                        <a:spcBef>
                          <a:spcPts val="0"/>
                        </a:spcBef>
                        <a:spcAft>
                          <a:spcPts val="0"/>
                        </a:spcAft>
                      </a:pPr>
                      <a:r>
                        <a:rPr lang="en-US" sz="900" dirty="0">
                          <a:effectLst/>
                        </a:rPr>
                        <a:t>600</a:t>
                      </a:r>
                      <a:endParaRPr lang="en-US" sz="900" dirty="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57555.83</a:t>
                      </a:r>
                      <a:endParaRPr lang="en-US" sz="90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dirty="0">
                          <a:effectLst/>
                        </a:rPr>
                        <a:t>650</a:t>
                      </a:r>
                      <a:endParaRPr lang="en-US" sz="900" dirty="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53222.1</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700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49501.16</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750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46271.26</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800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43440.94</a:t>
                      </a:r>
                      <a:endParaRPr lang="en-US" sz="90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850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40940.16</a:t>
                      </a:r>
                      <a:endParaRPr lang="en-US" sz="90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900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38714.36</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950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a:effectLst/>
                        </a:rPr>
                        <a:t>36720.41</a:t>
                      </a:r>
                      <a:endParaRPr lang="en-US" sz="90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1000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34923.78</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1050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33296.46</a:t>
                      </a:r>
                      <a:endParaRPr lang="en-US" sz="900" dirty="0">
                        <a:solidFill>
                          <a:srgbClr val="0F243E"/>
                        </a:solidFill>
                        <a:effectLst/>
                        <a:latin typeface="Times New Roman"/>
                        <a:ea typeface="Calibri"/>
                        <a:cs typeface="Arial"/>
                      </a:endParaRPr>
                    </a:p>
                  </a:txBody>
                  <a:tcPr marL="50547" marR="50547" marT="0" marB="0"/>
                </a:tc>
              </a:tr>
              <a:tr h="304800">
                <a:tc>
                  <a:txBody>
                    <a:bodyPr/>
                    <a:lstStyle/>
                    <a:p>
                      <a:pPr marL="0" marR="0" algn="ctr">
                        <a:lnSpc>
                          <a:spcPct val="115000"/>
                        </a:lnSpc>
                        <a:spcBef>
                          <a:spcPts val="0"/>
                        </a:spcBef>
                        <a:spcAft>
                          <a:spcPts val="0"/>
                        </a:spcAft>
                      </a:pPr>
                      <a:r>
                        <a:rPr lang="en-US" sz="900">
                          <a:effectLst/>
                        </a:rPr>
                        <a:t>1100</a:t>
                      </a:r>
                      <a:endParaRPr lang="en-US" sz="90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900" dirty="0">
                          <a:effectLst/>
                        </a:rPr>
                        <a:t>31815.53</a:t>
                      </a:r>
                      <a:endParaRPr lang="en-US" sz="900" dirty="0">
                        <a:solidFill>
                          <a:srgbClr val="0F243E"/>
                        </a:solidFill>
                        <a:effectLst/>
                        <a:latin typeface="Times New Roman"/>
                        <a:ea typeface="Calibri"/>
                        <a:cs typeface="Arial"/>
                      </a:endParaRPr>
                    </a:p>
                  </a:txBody>
                  <a:tcPr marL="50547" marR="50547"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379054373"/>
              </p:ext>
            </p:extLst>
          </p:nvPr>
        </p:nvGraphicFramePr>
        <p:xfrm>
          <a:off x="4572000" y="1104900"/>
          <a:ext cx="3429000" cy="696653"/>
        </p:xfrm>
        <a:graphic>
          <a:graphicData uri="http://schemas.openxmlformats.org/drawingml/2006/table">
            <a:tbl>
              <a:tblPr firstRow="1" firstCol="1" bandRow="1">
                <a:tableStyleId>{5C22544A-7EE6-4342-B048-85BDC9FD1C3A}</a:tableStyleId>
              </a:tblPr>
              <a:tblGrid>
                <a:gridCol w="1285875"/>
                <a:gridCol w="2143125"/>
              </a:tblGrid>
              <a:tr h="696653">
                <a:tc>
                  <a:txBody>
                    <a:bodyPr/>
                    <a:lstStyle/>
                    <a:p>
                      <a:pPr marL="0" marR="0" algn="ctr">
                        <a:lnSpc>
                          <a:spcPct val="115000"/>
                        </a:lnSpc>
                        <a:spcBef>
                          <a:spcPts val="0"/>
                        </a:spcBef>
                        <a:spcAft>
                          <a:spcPts val="0"/>
                        </a:spcAft>
                      </a:pPr>
                      <a:r>
                        <a:rPr lang="en-US" sz="1000" dirty="0" err="1">
                          <a:effectLst/>
                        </a:rPr>
                        <a:t>B.C</a:t>
                      </a:r>
                      <a:r>
                        <a:rPr lang="en-US" sz="1000" baseline="-25000" dirty="0" err="1">
                          <a:effectLst/>
                        </a:rPr>
                        <a:t>all</a:t>
                      </a:r>
                      <a:r>
                        <a:rPr lang="en-US" sz="1000" dirty="0">
                          <a:effectLst/>
                        </a:rPr>
                        <a:t>(KN/m</a:t>
                      </a:r>
                      <a:r>
                        <a:rPr lang="en-US" sz="1000" baseline="30000" dirty="0">
                          <a:effectLst/>
                        </a:rPr>
                        <a:t>2</a:t>
                      </a:r>
                      <a:r>
                        <a:rPr lang="en-US" sz="1000" dirty="0">
                          <a:effectLst/>
                        </a:rPr>
                        <a:t>)</a:t>
                      </a:r>
                      <a:endParaRPr lang="en-US" sz="900" dirty="0">
                        <a:solidFill>
                          <a:srgbClr val="0F243E"/>
                        </a:solidFill>
                        <a:effectLst/>
                        <a:latin typeface="Times New Roman"/>
                        <a:ea typeface="Calibri"/>
                        <a:cs typeface="Arial"/>
                      </a:endParaRPr>
                    </a:p>
                  </a:txBody>
                  <a:tcPr marL="50547" marR="50547" marT="0" marB="0"/>
                </a:tc>
                <a:tc>
                  <a:txBody>
                    <a:bodyPr/>
                    <a:lstStyle/>
                    <a:p>
                      <a:pPr marL="0" marR="0" algn="ctr">
                        <a:lnSpc>
                          <a:spcPct val="115000"/>
                        </a:lnSpc>
                        <a:spcBef>
                          <a:spcPts val="0"/>
                        </a:spcBef>
                        <a:spcAft>
                          <a:spcPts val="0"/>
                        </a:spcAft>
                      </a:pPr>
                      <a:r>
                        <a:rPr lang="en-US" sz="1000" dirty="0">
                          <a:effectLst/>
                        </a:rPr>
                        <a:t>Cost (NIS)</a:t>
                      </a:r>
                      <a:endParaRPr lang="en-US" sz="900" dirty="0">
                        <a:solidFill>
                          <a:srgbClr val="0F243E"/>
                        </a:solidFill>
                        <a:effectLst/>
                        <a:latin typeface="Times New Roman"/>
                        <a:ea typeface="Calibri"/>
                        <a:cs typeface="Arial"/>
                      </a:endParaRPr>
                    </a:p>
                  </a:txBody>
                  <a:tcPr marL="50547" marR="50547" marT="0" marB="0"/>
                </a:tc>
              </a:tr>
            </a:tbl>
          </a:graphicData>
        </a:graphic>
      </p:graphicFrame>
    </p:spTree>
    <p:extLst>
      <p:ext uri="{BB962C8B-B14F-4D97-AF65-F5344CB8AC3E}">
        <p14:creationId xmlns:p14="http://schemas.microsoft.com/office/powerpoint/2010/main" val="12893427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205067148"/>
              </p:ext>
            </p:extLst>
          </p:nvPr>
        </p:nvGraphicFramePr>
        <p:xfrm>
          <a:off x="457200" y="495300"/>
          <a:ext cx="8229600" cy="4610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0629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aptop home\Documents\ملفاتي\جامعتي\مشروع تخرج 1\GettyImages-185002046-5772f4153df78cb62ce1ad6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90500"/>
            <a:ext cx="9286876" cy="619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7462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952500"/>
          </a:xfrm>
        </p:spPr>
        <p:txBody>
          <a:bodyPr>
            <a:normAutofit fontScale="90000"/>
          </a:bodyPr>
          <a:lstStyle/>
          <a:p>
            <a:r>
              <a:rPr lang="en-US" dirty="0" smtClean="0">
                <a:solidFill>
                  <a:srgbClr val="002060"/>
                </a:solidFill>
                <a:latin typeface="Times New Roman" pitchFamily="18" charset="0"/>
                <a:cs typeface="Times New Roman" pitchFamily="18" charset="0"/>
              </a:rPr>
              <a:t>Structural System</a:t>
            </a:r>
            <a:br>
              <a:rPr lang="en-US" dirty="0" smtClean="0">
                <a:solidFill>
                  <a:srgbClr val="002060"/>
                </a:solidFill>
                <a:latin typeface="Times New Roman" pitchFamily="18" charset="0"/>
                <a:cs typeface="Times New Roman" pitchFamily="18" charset="0"/>
              </a:rPr>
            </a:br>
            <a:endParaRPr lang="en-US" dirty="0">
              <a:solidFill>
                <a:srgbClr val="00206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457200" y="1562100"/>
            <a:ext cx="7848600" cy="2819399"/>
          </a:xfrm>
        </p:spPr>
        <p:txBody>
          <a:bodyPr>
            <a:normAutofit/>
          </a:bodyPr>
          <a:lstStyle/>
          <a:p>
            <a:pPr marL="0" indent="0">
              <a:buNone/>
            </a:pPr>
            <a:r>
              <a:rPr lang="en-US" dirty="0" smtClean="0">
                <a:solidFill>
                  <a:srgbClr val="002060"/>
                </a:solidFill>
                <a:latin typeface="Times New Roman" pitchFamily="18" charset="0"/>
                <a:cs typeface="Times New Roman" pitchFamily="18" charset="0"/>
              </a:rPr>
              <a:t> Foundation design must support different kinds of loads. Such as dead load, live loads, snow loads, wind loads and seismic loads. Foundation should be design in the way which meets building requirements.</a:t>
            </a:r>
          </a:p>
          <a:p>
            <a:pPr lvl="0">
              <a:buFont typeface="Wingdings" pitchFamily="2" charset="2"/>
              <a:buChar char="ü"/>
            </a:pPr>
            <a:endParaRPr lang="en-US"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331166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
            <a:ext cx="7772400" cy="1225021"/>
          </a:xfrm>
        </p:spPr>
        <p:txBody>
          <a:bodyPr>
            <a:normAutofit/>
          </a:bodyPr>
          <a:lstStyle/>
          <a:p>
            <a:r>
              <a:rPr lang="en-US" sz="2800" b="1" dirty="0" smtClean="0">
                <a:solidFill>
                  <a:srgbClr val="002060"/>
                </a:solidFill>
                <a:latin typeface="Times New Roman" pitchFamily="18" charset="0"/>
                <a:cs typeface="Times New Roman" pitchFamily="18" charset="0"/>
              </a:rPr>
              <a:t>Figure 4.3</a:t>
            </a:r>
            <a:r>
              <a:rPr lang="en-US" sz="2800" dirty="0" smtClean="0">
                <a:solidFill>
                  <a:srgbClr val="002060"/>
                </a:solidFill>
                <a:latin typeface="Times New Roman" pitchFamily="18" charset="0"/>
                <a:cs typeface="Times New Roman" pitchFamily="18" charset="0"/>
              </a:rPr>
              <a:t> Plan of the residential building </a:t>
            </a:r>
            <a:endParaRPr lang="ar-JO" sz="2800" dirty="0">
              <a:solidFill>
                <a:srgbClr val="002060"/>
              </a:solidFill>
              <a:latin typeface="Times New Roman" pitchFamily="18" charset="0"/>
              <a:cs typeface="Times New Roman" pitchFamily="18" charset="0"/>
            </a:endParaRPr>
          </a:p>
        </p:txBody>
      </p:sp>
      <p:pic>
        <p:nvPicPr>
          <p:cNvPr id="5" name="صورة 4" descr="C:\Users\emad\Desktop\PLAN.png"/>
          <p:cNvPicPr/>
          <p:nvPr/>
        </p:nvPicPr>
        <p:blipFill>
          <a:blip r:embed="rId2"/>
          <a:srcRect/>
          <a:stretch>
            <a:fillRect/>
          </a:stretch>
        </p:blipFill>
        <p:spPr bwMode="auto">
          <a:xfrm>
            <a:off x="1066800" y="1239002"/>
            <a:ext cx="6781799" cy="3523497"/>
          </a:xfrm>
          <a:prstGeom prst="rect">
            <a:avLst/>
          </a:prstGeom>
          <a:noFill/>
          <a:ln w="9525">
            <a:noFill/>
            <a:miter lim="800000"/>
            <a:headEnd/>
            <a:tailEnd/>
          </a:ln>
        </p:spPr>
      </p:pic>
    </p:spTree>
    <p:extLst>
      <p:ext uri="{BB962C8B-B14F-4D97-AF65-F5344CB8AC3E}">
        <p14:creationId xmlns:p14="http://schemas.microsoft.com/office/powerpoint/2010/main" val="2566471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19100"/>
            <a:ext cx="8229600" cy="952500"/>
          </a:xfrm>
        </p:spPr>
        <p:txBody>
          <a:bodyPr>
            <a:normAutofit/>
          </a:bodyPr>
          <a:lstStyle/>
          <a:p>
            <a:r>
              <a:rPr lang="en-US" sz="2800" b="1" dirty="0" smtClean="0">
                <a:solidFill>
                  <a:srgbClr val="002060"/>
                </a:solidFill>
                <a:latin typeface="Times New Roman" pitchFamily="18" charset="0"/>
                <a:cs typeface="Times New Roman" pitchFamily="18" charset="0"/>
              </a:rPr>
              <a:t>Figure 4.4 </a:t>
            </a:r>
            <a:r>
              <a:rPr lang="en-US" sz="2800" dirty="0" smtClean="0">
                <a:solidFill>
                  <a:srgbClr val="002060"/>
                </a:solidFill>
                <a:latin typeface="Times New Roman" pitchFamily="18" charset="0"/>
                <a:cs typeface="Times New Roman" pitchFamily="18" charset="0"/>
              </a:rPr>
              <a:t>Center lines of columns</a:t>
            </a:r>
            <a:br>
              <a:rPr lang="en-US" sz="2800" dirty="0" smtClean="0">
                <a:solidFill>
                  <a:srgbClr val="002060"/>
                </a:solidFill>
                <a:latin typeface="Times New Roman" pitchFamily="18" charset="0"/>
                <a:cs typeface="Times New Roman" pitchFamily="18" charset="0"/>
              </a:rPr>
            </a:br>
            <a:endParaRPr lang="en-US" sz="2800" dirty="0">
              <a:solidFill>
                <a:srgbClr val="002060"/>
              </a:solidFill>
              <a:latin typeface="Times New Roman" pitchFamily="18" charset="0"/>
              <a:cs typeface="Times New Roman" pitchFamily="18" charset="0"/>
            </a:endParaRPr>
          </a:p>
        </p:txBody>
      </p:sp>
      <p:pic>
        <p:nvPicPr>
          <p:cNvPr id="6" name="عنصر نائب للمحتوى 5" descr="C:\Users\emad\Desktop\سناتر الاعمدة.png"/>
          <p:cNvPicPr>
            <a:picLocks noGrp="1"/>
          </p:cNvPicPr>
          <p:nvPr>
            <p:ph idx="1"/>
          </p:nvPr>
        </p:nvPicPr>
        <p:blipFill>
          <a:blip r:embed="rId2"/>
          <a:srcRect/>
          <a:stretch>
            <a:fillRect/>
          </a:stretch>
        </p:blipFill>
        <p:spPr bwMode="auto">
          <a:xfrm>
            <a:off x="990600" y="1104900"/>
            <a:ext cx="6934200" cy="4000500"/>
          </a:xfrm>
          <a:prstGeom prst="rect">
            <a:avLst/>
          </a:prstGeom>
          <a:noFill/>
          <a:ln w="9525">
            <a:noFill/>
            <a:miter lim="800000"/>
            <a:headEnd/>
            <a:tailEnd/>
          </a:ln>
        </p:spPr>
      </p:pic>
    </p:spTree>
    <p:extLst>
      <p:ext uri="{BB962C8B-B14F-4D97-AF65-F5344CB8AC3E}">
        <p14:creationId xmlns:p14="http://schemas.microsoft.com/office/powerpoint/2010/main" val="4167303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latin typeface="Times New Roman" pitchFamily="18" charset="0"/>
                <a:cs typeface="Times New Roman" pitchFamily="18" charset="0"/>
              </a:rPr>
              <a:t>Figure 4.6</a:t>
            </a:r>
            <a:r>
              <a:rPr lang="en-US" sz="2800" dirty="0">
                <a:solidFill>
                  <a:srgbClr val="002060"/>
                </a:solidFill>
                <a:latin typeface="Times New Roman" pitchFamily="18" charset="0"/>
                <a:cs typeface="Times New Roman" pitchFamily="18" charset="0"/>
              </a:rPr>
              <a:t> 3D Modeling for building</a:t>
            </a:r>
            <a:br>
              <a:rPr lang="en-US" sz="2800" dirty="0">
                <a:solidFill>
                  <a:srgbClr val="002060"/>
                </a:solidFill>
                <a:latin typeface="Times New Roman" pitchFamily="18" charset="0"/>
                <a:cs typeface="Times New Roman" pitchFamily="18" charset="0"/>
              </a:rPr>
            </a:br>
            <a:endParaRPr lang="en-US" sz="2800" dirty="0">
              <a:solidFill>
                <a:srgbClr val="002060"/>
              </a:solidFill>
              <a:latin typeface="Times New Roman" pitchFamily="18" charset="0"/>
              <a:cs typeface="Times New Roman" pitchFamily="18" charset="0"/>
            </a:endParaRP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b="8881"/>
          <a:stretch/>
        </p:blipFill>
        <p:spPr bwMode="auto">
          <a:xfrm>
            <a:off x="1905000" y="800100"/>
            <a:ext cx="5105399" cy="4495800"/>
          </a:xfrm>
          <a:prstGeom prst="rect">
            <a:avLst/>
          </a:prstGeom>
          <a:ln w="3175">
            <a:solidFill>
              <a:srgbClr val="00206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01400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866"/>
            <a:ext cx="8991600" cy="952500"/>
          </a:xfrm>
        </p:spPr>
        <p:txBody>
          <a:bodyPr>
            <a:noAutofit/>
          </a:bodyPr>
          <a:lstStyle/>
          <a:p>
            <a:r>
              <a:rPr lang="en-US" sz="2800" b="1" dirty="0">
                <a:solidFill>
                  <a:srgbClr val="002060"/>
                </a:solidFill>
                <a:latin typeface="Times New Roman" pitchFamily="18" charset="0"/>
                <a:cs typeface="Times New Roman" pitchFamily="18" charset="0"/>
              </a:rPr>
              <a:t>Table 4.2 </a:t>
            </a:r>
            <a:r>
              <a:rPr lang="en-US" sz="2800" dirty="0">
                <a:solidFill>
                  <a:srgbClr val="002060"/>
                </a:solidFill>
                <a:latin typeface="Times New Roman" pitchFamily="18" charset="0"/>
                <a:cs typeface="Times New Roman" pitchFamily="18" charset="0"/>
              </a:rPr>
              <a:t>Reactions of each column from different load cases</a:t>
            </a:r>
            <a:br>
              <a:rPr lang="en-US" sz="2800" dirty="0">
                <a:solidFill>
                  <a:srgbClr val="002060"/>
                </a:solidFill>
                <a:latin typeface="Times New Roman" pitchFamily="18" charset="0"/>
                <a:cs typeface="Times New Roman" pitchFamily="18" charset="0"/>
              </a:rPr>
            </a:br>
            <a:endParaRPr lang="en-US" sz="2800" dirty="0">
              <a:solidFill>
                <a:srgbClr val="00206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18887900"/>
              </p:ext>
            </p:extLst>
          </p:nvPr>
        </p:nvGraphicFramePr>
        <p:xfrm>
          <a:off x="914400" y="876300"/>
          <a:ext cx="7315198" cy="4381503"/>
        </p:xfrm>
        <a:graphic>
          <a:graphicData uri="http://schemas.openxmlformats.org/drawingml/2006/table">
            <a:tbl>
              <a:tblPr firstRow="1" firstCol="1" bandRow="1">
                <a:tableStyleId>{5C22544A-7EE6-4342-B048-85BDC9FD1C3A}</a:tableStyleId>
              </a:tblPr>
              <a:tblGrid>
                <a:gridCol w="1332502"/>
                <a:gridCol w="1269776"/>
                <a:gridCol w="1178230"/>
                <a:gridCol w="1178230"/>
                <a:gridCol w="1178230"/>
                <a:gridCol w="1178230"/>
              </a:tblGrid>
              <a:tr h="208643">
                <a:tc>
                  <a:txBody>
                    <a:bodyPr/>
                    <a:lstStyle/>
                    <a:p>
                      <a:pPr marL="0" marR="0" algn="ctr">
                        <a:lnSpc>
                          <a:spcPct val="115000"/>
                        </a:lnSpc>
                        <a:spcBef>
                          <a:spcPts val="0"/>
                        </a:spcBef>
                        <a:spcAft>
                          <a:spcPts val="0"/>
                        </a:spcAft>
                      </a:pPr>
                      <a:r>
                        <a:rPr lang="en-US" sz="1000" dirty="0">
                          <a:effectLst/>
                        </a:rPr>
                        <a:t>Column #</a:t>
                      </a:r>
                      <a:endParaRPr lang="en-US" sz="1000" dirty="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effectLst/>
                        </a:rPr>
                        <a:t>Dead</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effectLst/>
                        </a:rPr>
                        <a:t>SD</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effectLst/>
                        </a:rPr>
                        <a:t>Live</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effectLst/>
                        </a:rPr>
                        <a:t>Service</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effectLst/>
                        </a:rPr>
                        <a:t>Ultimate</a:t>
                      </a:r>
                      <a:endParaRPr lang="en-US" sz="1000">
                        <a:solidFill>
                          <a:srgbClr val="0F243E"/>
                        </a:solidFill>
                        <a:effectLst/>
                        <a:latin typeface="Times New Roman"/>
                        <a:ea typeface="Calibri"/>
                        <a:cs typeface="Arial"/>
                      </a:endParaRPr>
                    </a:p>
                  </a:txBody>
                  <a:tcPr marL="58570" marR="58570" marT="0" marB="0"/>
                </a:tc>
              </a:tr>
              <a:tr h="208643">
                <a:tc>
                  <a:txBody>
                    <a:bodyPr/>
                    <a:lstStyle/>
                    <a:p>
                      <a:pPr marL="0" marR="0" algn="ctr">
                        <a:lnSpc>
                          <a:spcPct val="115000"/>
                        </a:lnSpc>
                        <a:spcBef>
                          <a:spcPts val="0"/>
                        </a:spcBef>
                        <a:spcAft>
                          <a:spcPts val="0"/>
                        </a:spcAft>
                      </a:pPr>
                      <a:r>
                        <a:rPr lang="en-US" sz="1000">
                          <a:effectLst/>
                        </a:rPr>
                        <a:t>C1</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780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1821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513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3114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3943</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C2</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dirty="0">
                          <a:solidFill>
                            <a:srgbClr val="002060"/>
                          </a:solidFill>
                          <a:effectLst/>
                          <a:latin typeface="Times New Roman" pitchFamily="18" charset="0"/>
                          <a:cs typeface="Times New Roman" pitchFamily="18" charset="0"/>
                        </a:rPr>
                        <a:t>882</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879</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76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1837</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2235</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C3</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1009</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779</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7.4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1796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2158</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C4</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1019</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777</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8.5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1805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2169</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C5</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1012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792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1805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2166</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C6</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1051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1181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60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2292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2774</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C7</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732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1908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506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3146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dirty="0">
                          <a:solidFill>
                            <a:srgbClr val="002060"/>
                          </a:solidFill>
                          <a:effectLst/>
                          <a:latin typeface="Times New Roman" pitchFamily="18" charset="0"/>
                          <a:cs typeface="Times New Roman" pitchFamily="18" charset="0"/>
                        </a:rPr>
                        <a:t>3978</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C8</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682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2363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898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3942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5090</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C9</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846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708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151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1706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2108</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C10</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564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905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594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2062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2712</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C11</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472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736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488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1696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2231</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C12</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568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953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631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2152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2836</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C13</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810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338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93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1242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1527</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C14</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692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942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61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1695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2058</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C15</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750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1683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474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2907</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3678</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C16</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1006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1260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249</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2516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3119</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C17</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586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1532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875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2994</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3943</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C18</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565</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1393</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798</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2756</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3626</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C19</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1052</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a:lnSpc>
                          <a:spcPct val="115000"/>
                        </a:lnSpc>
                        <a:spcBef>
                          <a:spcPts val="0"/>
                        </a:spcBef>
                        <a:spcAft>
                          <a:spcPts val="0"/>
                        </a:spcAft>
                      </a:pPr>
                      <a:r>
                        <a:rPr lang="en-US" sz="1000">
                          <a:solidFill>
                            <a:srgbClr val="002060"/>
                          </a:solidFill>
                          <a:effectLst/>
                          <a:latin typeface="Times New Roman" pitchFamily="18" charset="0"/>
                          <a:cs typeface="Times New Roman" pitchFamily="18" charset="0"/>
                        </a:rPr>
                        <a:t>1460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310</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2821</a:t>
                      </a:r>
                      <a:endParaRPr lang="en-US" sz="100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a:solidFill>
                            <a:srgbClr val="002060"/>
                          </a:solidFill>
                          <a:effectLst/>
                          <a:latin typeface="Times New Roman" pitchFamily="18" charset="0"/>
                          <a:cs typeface="Times New Roman" pitchFamily="18" charset="0"/>
                        </a:rPr>
                        <a:t>3509</a:t>
                      </a:r>
                      <a:endParaRPr lang="en-US" sz="1000">
                        <a:solidFill>
                          <a:srgbClr val="002060"/>
                        </a:solidFill>
                        <a:effectLst/>
                        <a:latin typeface="Times New Roman" pitchFamily="18" charset="0"/>
                        <a:ea typeface="Calibri"/>
                        <a:cs typeface="Times New Roman" pitchFamily="18" charset="0"/>
                      </a:endParaRPr>
                    </a:p>
                  </a:txBody>
                  <a:tcPr marL="58570" marR="58570" marT="0" marB="0"/>
                </a:tc>
              </a:tr>
              <a:tr h="208643">
                <a:tc>
                  <a:txBody>
                    <a:bodyPr/>
                    <a:lstStyle/>
                    <a:p>
                      <a:pPr marL="0" marR="0" algn="ctr">
                        <a:lnSpc>
                          <a:spcPct val="115000"/>
                        </a:lnSpc>
                        <a:spcBef>
                          <a:spcPts val="0"/>
                        </a:spcBef>
                        <a:spcAft>
                          <a:spcPts val="0"/>
                        </a:spcAft>
                      </a:pPr>
                      <a:r>
                        <a:rPr lang="en-US" sz="1000">
                          <a:effectLst/>
                        </a:rPr>
                        <a:t>C20</a:t>
                      </a:r>
                      <a:endParaRPr lang="en-US" sz="1000">
                        <a:solidFill>
                          <a:srgbClr val="0F243E"/>
                        </a:solidFill>
                        <a:effectLst/>
                        <a:latin typeface="Times New Roman"/>
                        <a:ea typeface="Calibri"/>
                        <a:cs typeface="Arial"/>
                      </a:endParaRPr>
                    </a:p>
                  </a:txBody>
                  <a:tcPr marL="58570" marR="58570" marT="0" marB="0"/>
                </a:tc>
                <a:tc>
                  <a:txBody>
                    <a:bodyPr/>
                    <a:lstStyle/>
                    <a:p>
                      <a:pPr marL="0" marR="0" algn="ctr">
                        <a:lnSpc>
                          <a:spcPct val="115000"/>
                        </a:lnSpc>
                        <a:spcBef>
                          <a:spcPts val="0"/>
                        </a:spcBef>
                        <a:spcAft>
                          <a:spcPts val="0"/>
                        </a:spcAft>
                      </a:pPr>
                      <a:r>
                        <a:rPr lang="en-US" sz="1000" dirty="0">
                          <a:solidFill>
                            <a:srgbClr val="002060"/>
                          </a:solidFill>
                          <a:effectLst/>
                          <a:latin typeface="Times New Roman" pitchFamily="18" charset="0"/>
                          <a:cs typeface="Times New Roman" pitchFamily="18" charset="0"/>
                        </a:rPr>
                        <a:t>760</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0">
                        <a:lnSpc>
                          <a:spcPct val="115000"/>
                        </a:lnSpc>
                        <a:spcBef>
                          <a:spcPts val="0"/>
                        </a:spcBef>
                        <a:spcAft>
                          <a:spcPts val="0"/>
                        </a:spcAft>
                      </a:pPr>
                      <a:r>
                        <a:rPr lang="en-US" sz="1000" dirty="0">
                          <a:solidFill>
                            <a:srgbClr val="002060"/>
                          </a:solidFill>
                          <a:effectLst/>
                          <a:latin typeface="Times New Roman" pitchFamily="18" charset="0"/>
                          <a:cs typeface="Times New Roman" pitchFamily="18" charset="0"/>
                        </a:rPr>
                        <a:t>1906</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dirty="0">
                          <a:solidFill>
                            <a:srgbClr val="002060"/>
                          </a:solidFill>
                          <a:effectLst/>
                          <a:latin typeface="Times New Roman" pitchFamily="18" charset="0"/>
                          <a:cs typeface="Times New Roman" pitchFamily="18" charset="0"/>
                        </a:rPr>
                        <a:t>444</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dirty="0">
                          <a:solidFill>
                            <a:srgbClr val="002060"/>
                          </a:solidFill>
                          <a:effectLst/>
                          <a:latin typeface="Times New Roman" pitchFamily="18" charset="0"/>
                          <a:cs typeface="Times New Roman" pitchFamily="18" charset="0"/>
                        </a:rPr>
                        <a:t>3110</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c>
                  <a:txBody>
                    <a:bodyPr/>
                    <a:lstStyle/>
                    <a:p>
                      <a:pPr marL="0" marR="0" algn="ctr" rtl="1">
                        <a:lnSpc>
                          <a:spcPct val="115000"/>
                        </a:lnSpc>
                        <a:spcBef>
                          <a:spcPts val="0"/>
                        </a:spcBef>
                        <a:spcAft>
                          <a:spcPts val="0"/>
                        </a:spcAft>
                      </a:pPr>
                      <a:r>
                        <a:rPr lang="ar-SA" sz="900" dirty="0">
                          <a:solidFill>
                            <a:srgbClr val="002060"/>
                          </a:solidFill>
                          <a:effectLst/>
                          <a:latin typeface="Times New Roman" pitchFamily="18" charset="0"/>
                          <a:cs typeface="Times New Roman" pitchFamily="18" charset="0"/>
                        </a:rPr>
                        <a:t>3910</a:t>
                      </a:r>
                      <a:endParaRPr lang="en-US" sz="1000" dirty="0">
                        <a:solidFill>
                          <a:srgbClr val="002060"/>
                        </a:solidFill>
                        <a:effectLst/>
                        <a:latin typeface="Times New Roman" pitchFamily="18" charset="0"/>
                        <a:ea typeface="Calibri"/>
                        <a:cs typeface="Times New Roman" pitchFamily="18" charset="0"/>
                      </a:endParaRPr>
                    </a:p>
                  </a:txBody>
                  <a:tcPr marL="58570" marR="58570" marT="0" marB="0"/>
                </a:tc>
              </a:tr>
            </a:tbl>
          </a:graphicData>
        </a:graphic>
      </p:graphicFrame>
    </p:spTree>
    <p:extLst>
      <p:ext uri="{BB962C8B-B14F-4D97-AF65-F5344CB8AC3E}">
        <p14:creationId xmlns:p14="http://schemas.microsoft.com/office/powerpoint/2010/main" val="3432453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0">
      <a:dk1>
        <a:sysClr val="windowText" lastClr="000000"/>
      </a:dk1>
      <a:lt1>
        <a:sysClr val="window" lastClr="FFFFFF"/>
      </a:lt1>
      <a:dk2>
        <a:srgbClr val="6D787D"/>
      </a:dk2>
      <a:lt2>
        <a:srgbClr val="EEECE1"/>
      </a:lt2>
      <a:accent1>
        <a:srgbClr val="666666"/>
      </a:accent1>
      <a:accent2>
        <a:srgbClr val="9B9B9B"/>
      </a:accent2>
      <a:accent3>
        <a:srgbClr val="C0C0C0"/>
      </a:accent3>
      <a:accent4>
        <a:srgbClr val="FF0505"/>
      </a:accent4>
      <a:accent5>
        <a:srgbClr val="FFFFFF"/>
      </a:accent5>
      <a:accent6>
        <a:srgbClr val="BDC7CB"/>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5_Office Theme">
  <a:themeElements>
    <a:clrScheme name="Custom0">
      <a:dk1>
        <a:sysClr val="windowText" lastClr="000000"/>
      </a:dk1>
      <a:lt1>
        <a:sysClr val="window" lastClr="FFFFFF"/>
      </a:lt1>
      <a:dk2>
        <a:srgbClr val="6D787D"/>
      </a:dk2>
      <a:lt2>
        <a:srgbClr val="EEECE1"/>
      </a:lt2>
      <a:accent1>
        <a:srgbClr val="666666"/>
      </a:accent1>
      <a:accent2>
        <a:srgbClr val="9B9B9B"/>
      </a:accent2>
      <a:accent3>
        <a:srgbClr val="C0C0C0"/>
      </a:accent3>
      <a:accent4>
        <a:srgbClr val="FF0505"/>
      </a:accent4>
      <a:accent5>
        <a:srgbClr val="FFFFFF"/>
      </a:accent5>
      <a:accent6>
        <a:srgbClr val="BDC7CB"/>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3783</TotalTime>
  <Words>1585</Words>
  <Application>Microsoft Office PowerPoint</Application>
  <PresentationFormat>On-screen Show (16:10)</PresentationFormat>
  <Paragraphs>704</Paragraphs>
  <Slides>47</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Office Theme</vt:lpstr>
      <vt:lpstr>15_Office Theme</vt:lpstr>
      <vt:lpstr>Picture</vt:lpstr>
      <vt:lpstr>An-Najah National University Faculty of engineering and information technology Civil Engineering Department   </vt:lpstr>
      <vt:lpstr>Outline :</vt:lpstr>
      <vt:lpstr>Introduction :</vt:lpstr>
      <vt:lpstr>PowerPoint Presentation</vt:lpstr>
      <vt:lpstr>Structural System </vt:lpstr>
      <vt:lpstr>Figure 4.3 Plan of the residential building </vt:lpstr>
      <vt:lpstr>Figure 4.4 Center lines of columns </vt:lpstr>
      <vt:lpstr>Figure 4.6 3D Modeling for building </vt:lpstr>
      <vt:lpstr>Table 4.2 Reactions of each column from different load cases </vt:lpstr>
      <vt:lpstr>Design of foundations</vt:lpstr>
      <vt:lpstr>First design option (Very Hard Rock)</vt:lpstr>
      <vt:lpstr>Figure 5.1 Detailing of footing1 (F1)</vt:lpstr>
      <vt:lpstr>Figure 5.2 Detailing of footing 2 (F2)</vt:lpstr>
      <vt:lpstr>Figure 5.3 Detailing of footing 3 (F3)</vt:lpstr>
      <vt:lpstr>Figure ‎5.4 Footing Layout for first design option</vt:lpstr>
      <vt:lpstr>Second design option (hard rock)</vt:lpstr>
      <vt:lpstr>Figure 5.5 Detailing of footing 4 (F4)</vt:lpstr>
      <vt:lpstr>Figure 5.6 below shows the detailing of footing 5 (F5)</vt:lpstr>
      <vt:lpstr>Figure 5.7 Detailing of footing 6 (F6)</vt:lpstr>
      <vt:lpstr>Figure 5.8 Detailing of footing 7 (F7)</vt:lpstr>
      <vt:lpstr>Figure ‎5.9 Footing Layout for Second Option.</vt:lpstr>
      <vt:lpstr>Third design option (weak rock)</vt:lpstr>
      <vt:lpstr>Figure 5.10 Detailing of footing 8 (F8)</vt:lpstr>
      <vt:lpstr>Figure 5.12 Detailing of footing 10 (F10)</vt:lpstr>
      <vt:lpstr>Figure 5.13 Detailing of footing 11 (F11)</vt:lpstr>
      <vt:lpstr>Figure 5.14 Detailing of footing 12 (F12)</vt:lpstr>
      <vt:lpstr>Figure ‎5 15 footing layout for third design option</vt:lpstr>
      <vt:lpstr>Fourth design option (Marl soil)</vt:lpstr>
      <vt:lpstr>Figure 5.16 Detailing of mat foundation</vt:lpstr>
      <vt:lpstr>Figure 5.17  mat foundation layout for fourth design option</vt:lpstr>
      <vt:lpstr>Fifth design option (clay soil)</vt:lpstr>
      <vt:lpstr>Figure 5.18 Detailing of mat foundation</vt:lpstr>
      <vt:lpstr>Quantity and Cost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Figure 7.1 Relation between B.Call and Cost</vt:lpstr>
      <vt:lpstr>Cost= 3*〖10〗^7*qall-0.978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laptop home</cp:lastModifiedBy>
  <cp:revision>358</cp:revision>
  <dcterms:created xsi:type="dcterms:W3CDTF">2012-04-26T17:06:14Z</dcterms:created>
  <dcterms:modified xsi:type="dcterms:W3CDTF">2017-12-21T06:28:41Z</dcterms:modified>
</cp:coreProperties>
</file>