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2"/>
  </p:sldMasterIdLst>
  <p:notesMasterIdLst>
    <p:notesMasterId r:id="rId27"/>
  </p:notesMasterIdLst>
  <p:sldIdLst>
    <p:sldId id="272" r:id="rId3"/>
    <p:sldId id="273" r:id="rId4"/>
    <p:sldId id="274" r:id="rId5"/>
    <p:sldId id="275" r:id="rId6"/>
    <p:sldId id="276" r:id="rId7"/>
    <p:sldId id="277" r:id="rId8"/>
    <p:sldId id="278" r:id="rId9"/>
    <p:sldId id="279" r:id="rId10"/>
    <p:sldId id="280" r:id="rId11"/>
    <p:sldId id="281" r:id="rId12"/>
    <p:sldId id="282" r:id="rId13"/>
    <p:sldId id="283" r:id="rId14"/>
    <p:sldId id="284" r:id="rId15"/>
    <p:sldId id="285" r:id="rId16"/>
    <p:sldId id="286" r:id="rId17"/>
    <p:sldId id="287" r:id="rId18"/>
    <p:sldId id="288" r:id="rId19"/>
    <p:sldId id="289" r:id="rId20"/>
    <p:sldId id="290" r:id="rId21"/>
    <p:sldId id="291" r:id="rId22"/>
    <p:sldId id="292" r:id="rId23"/>
    <p:sldId id="293" r:id="rId24"/>
    <p:sldId id="294" r:id="rId25"/>
    <p:sldId id="295"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E6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8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BD4573-58E7-4156-A133-2731F5F8D1A6}" type="datetimeFigureOut">
              <a:rPr lang="en-US" smtClean="0"/>
              <a:t>5/13/2015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3B0CF2-7F87-4E02-A248-870047730F99}" type="slidenum">
              <a:rPr lang="en-US" smtClean="0"/>
              <a:t>‹#›</a:t>
            </a:fld>
            <a:endParaRPr lang="en-US"/>
          </a:p>
        </p:txBody>
      </p:sp>
    </p:spTree>
    <p:extLst>
      <p:ext uri="{BB962C8B-B14F-4D97-AF65-F5344CB8AC3E}">
        <p14:creationId xmlns:p14="http://schemas.microsoft.com/office/powerpoint/2010/main" val="36149813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3B0CF2-7F87-4E02-A248-870047730F99}" type="slidenum">
              <a:rPr lang="en-US" smtClean="0"/>
              <a:t>1</a:t>
            </a:fld>
            <a:endParaRPr lang="en-US"/>
          </a:p>
        </p:txBody>
      </p:sp>
    </p:spTree>
    <p:extLst>
      <p:ext uri="{BB962C8B-B14F-4D97-AF65-F5344CB8AC3E}">
        <p14:creationId xmlns:p14="http://schemas.microsoft.com/office/powerpoint/2010/main" val="1495133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30" name="Date Placeholder 29"/>
          <p:cNvSpPr>
            <a:spLocks noGrp="1"/>
          </p:cNvSpPr>
          <p:nvPr>
            <p:ph type="dt" sz="half" idx="10"/>
          </p:nvPr>
        </p:nvSpPr>
        <p:spPr/>
        <p:txBody>
          <a:bodyPr/>
          <a:lstStyle/>
          <a:p>
            <a:fld id="{021A1D30-C0A0-4124-A783-34D9F15FA0FE}" type="datetime1">
              <a:rPr lang="en-US" smtClean="0"/>
              <a:t>5/13/2015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01CF334-2D5C-4859-84A6-CA7E6E43FAEB}" type="slidenum">
              <a:rPr lang="en-US" smtClean="0"/>
              <a:t>‹#›</a:t>
            </a:fld>
            <a:endParaRPr lang="en-US"/>
          </a:p>
        </p:txBody>
      </p:sp>
      <p:sp>
        <p:nvSpPr>
          <p:cNvPr id="17" name="Subtitle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9" name="Title 8"/>
          <p:cNvSpPr>
            <a:spLocks noGrp="1"/>
          </p:cNvSpPr>
          <p:nvPr>
            <p:ph type="ctrTitle"/>
          </p:nvPr>
        </p:nvSpPr>
        <p:spPr>
          <a:xfrm>
            <a:off x="711200" y="1371600"/>
            <a:ext cx="10468864"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tx2"/>
                </a:solidFill>
                <a:effectLst/>
                <a:latin typeface="+mj-lt"/>
                <a:ea typeface="+mj-ea"/>
                <a:cs typeface="+mj-cs"/>
              </a:defRPr>
            </a:lvl1pPr>
          </a:lstStyle>
          <a:p>
            <a:r>
              <a:rPr kumimoji="0" lang="en-US" smtClean="0"/>
              <a:t>Click to edit Master title style</a:t>
            </a:r>
            <a:endParaRPr kumimoji="0" lang="en-US" dirty="0"/>
          </a:p>
        </p:txBody>
      </p:sp>
      <p:cxnSp>
        <p:nvCxnSpPr>
          <p:cNvPr id="5" name="Straight Connector 4"/>
          <p:cNvCxnSpPr/>
          <p:nvPr/>
        </p:nvCxnSpPr>
        <p:spPr>
          <a:xfrm flipV="1">
            <a:off x="3048" y="5937956"/>
            <a:ext cx="8241" cy="5644"/>
          </a:xfrm>
          <a:prstGeom prst="line">
            <a:avLst/>
          </a:prstGeom>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0" y="6208894"/>
            <a:ext cx="12192000" cy="649106"/>
            <a:chOff x="0" y="6208894"/>
            <a:chExt cx="12192000" cy="649106"/>
          </a:xfrm>
        </p:grpSpPr>
        <p:sp>
          <p:nvSpPr>
            <p:cNvPr id="2" name="Rectangle 1"/>
            <p:cNvSpPr/>
            <p:nvPr/>
          </p:nvSpPr>
          <p:spPr>
            <a:xfrm>
              <a:off x="3048" y="6220178"/>
              <a:ext cx="12188952" cy="637822"/>
            </a:xfrm>
            <a:prstGeom prst="rect">
              <a:avLst/>
            </a:prstGeom>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cxnSp>
          <p:nvCxnSpPr>
            <p:cNvPr id="7" name="Straight Connector 6"/>
            <p:cNvCxnSpPr/>
            <p:nvPr/>
          </p:nvCxnSpPr>
          <p:spPr>
            <a:xfrm>
              <a:off x="0" y="6208894"/>
              <a:ext cx="1219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cxnSp>
        <p:nvCxnSpPr>
          <p:cNvPr id="11" name="Straight Connector 10"/>
          <p:cNvCxnSpPr/>
          <p:nvPr userDrawn="1"/>
        </p:nvCxnSpPr>
        <p:spPr>
          <a:xfrm flipV="1">
            <a:off x="3048" y="5937956"/>
            <a:ext cx="8241" cy="564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08200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D2D5871-AB0F-4B3D-8861-97E78CB7B47E}" type="datetime1">
              <a:rPr lang="en-US" smtClean="0"/>
              <a:t>5/13/2015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extLst>
      <p:ext uri="{BB962C8B-B14F-4D97-AF65-F5344CB8AC3E}">
        <p14:creationId xmlns:p14="http://schemas.microsoft.com/office/powerpoint/2010/main" val="877777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4418406-4C3F-4F3E-80BD-A22568EA37EB}" type="datetime1">
              <a:rPr lang="en-US" smtClean="0"/>
              <a:t>5/13/2015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Vertical Text Placeholder 2"/>
          <p:cNvSpPr>
            <a:spLocks noGrp="1"/>
          </p:cNvSpPr>
          <p:nvPr>
            <p:ph type="body" orient="vert" idx="1"/>
          </p:nvPr>
        </p:nvSpPr>
        <p:spPr>
          <a:xfrm>
            <a:off x="609600" y="914402"/>
            <a:ext cx="80264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Vertical Title 1"/>
          <p:cNvSpPr>
            <a:spLocks noGrp="1"/>
          </p:cNvSpPr>
          <p:nvPr>
            <p:ph type="title" orient="vert"/>
          </p:nvPr>
        </p:nvSpPr>
        <p:spPr>
          <a:xfrm>
            <a:off x="8839200" y="914402"/>
            <a:ext cx="2743200" cy="5211763"/>
          </a:xfrm>
        </p:spPr>
        <p:txBody>
          <a:bodyPr vert="eaVert"/>
          <a:lstStyle/>
          <a:p>
            <a:r>
              <a:rPr kumimoji="0" lang="en-US" smtClean="0"/>
              <a:t>Click to edit Master title style</a:t>
            </a:r>
            <a:endParaRPr kumimoji="0" lang="en-US"/>
          </a:p>
        </p:txBody>
      </p:sp>
    </p:spTree>
    <p:extLst>
      <p:ext uri="{BB962C8B-B14F-4D97-AF65-F5344CB8AC3E}">
        <p14:creationId xmlns:p14="http://schemas.microsoft.com/office/powerpoint/2010/main" val="3369754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5F28077-7188-48C5-8679-2287FAC952E9}" type="datetime1">
              <a:rPr lang="en-US" smtClean="0"/>
              <a:t>5/13/2015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extLst>
      <p:ext uri="{BB962C8B-B14F-4D97-AF65-F5344CB8AC3E}">
        <p14:creationId xmlns:p14="http://schemas.microsoft.com/office/powerpoint/2010/main" val="1481682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2DCB740-6776-4EE9-99FD-96D592FA5A23}" type="datetime1">
              <a:rPr lang="en-US" smtClean="0"/>
              <a:t>5/13/2015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Text Placeholder 2"/>
          <p:cNvSpPr>
            <a:spLocks noGrp="1"/>
          </p:cNvSpPr>
          <p:nvPr>
            <p:ph type="body" idx="1"/>
          </p:nvPr>
        </p:nvSpPr>
        <p:spPr>
          <a:xfrm>
            <a:off x="707136" y="2704664"/>
            <a:ext cx="103632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707136" y="1316736"/>
            <a:ext cx="103632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tx2"/>
                </a:solidFill>
                <a:effectLst/>
                <a:latin typeface="+mj-lt"/>
                <a:ea typeface="+mj-ea"/>
                <a:cs typeface="+mj-cs"/>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353193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5F6BD99-6FFD-46C5-B5E2-43A34BDA2566}" type="datetime1">
              <a:rPr lang="en-US" smtClean="0"/>
              <a:t>5/13/2015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
        <p:nvSpPr>
          <p:cNvPr id="4" name="Content Placeholder 3"/>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Content Placeholder 2"/>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609600" y="704088"/>
            <a:ext cx="10972800" cy="1143000"/>
          </a:xfrm>
        </p:spPr>
        <p:txBody>
          <a:bodyPr/>
          <a:lstStyle/>
          <a:p>
            <a:r>
              <a:rPr kumimoji="0" lang="en-US" smtClean="0"/>
              <a:t>Click to edit Master title style</a:t>
            </a:r>
            <a:endParaRPr kumimoji="0" lang="en-US"/>
          </a:p>
        </p:txBody>
      </p:sp>
    </p:spTree>
    <p:extLst>
      <p:ext uri="{BB962C8B-B14F-4D97-AF65-F5344CB8AC3E}">
        <p14:creationId xmlns:p14="http://schemas.microsoft.com/office/powerpoint/2010/main" val="109018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E022678E-214C-4CF8-97C7-95015FB02960}" type="datetime1">
              <a:rPr lang="en-US" smtClean="0"/>
              <a:t>5/13/2015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1CF334-2D5C-4859-84A6-CA7E6E43FAEB}" type="slidenum">
              <a:rPr lang="en-US" smtClean="0"/>
              <a:t>‹#›</a:t>
            </a:fld>
            <a:endParaRPr lang="en-US"/>
          </a:p>
        </p:txBody>
      </p:sp>
      <p:sp>
        <p:nvSpPr>
          <p:cNvPr id="6" name="Content Placeholder 5"/>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1"/>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1"/>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609600" y="704088"/>
            <a:ext cx="10972800" cy="1143000"/>
          </a:xfrm>
        </p:spPr>
        <p:txBody>
          <a:bodyPr tIns="45720" anchor="b"/>
          <a:lstStyle>
            <a:lvl1pPr>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1250188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55660E0-FA77-4473-A859-74127B089143}" type="datetime1">
              <a:rPr lang="en-US" smtClean="0"/>
              <a:t>5/13/2015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1CF334-2D5C-4859-84A6-CA7E6E43FAEB}" type="slidenum">
              <a:rPr lang="en-US" smtClean="0"/>
              <a:t>‹#›</a:t>
            </a:fld>
            <a:endParaRPr lang="en-US"/>
          </a:p>
        </p:txBody>
      </p:sp>
      <p:sp>
        <p:nvSpPr>
          <p:cNvPr id="2" name="Title 1"/>
          <p:cNvSpPr>
            <a:spLocks noGrp="1"/>
          </p:cNvSpPr>
          <p:nvPr>
            <p:ph type="title"/>
          </p:nvPr>
        </p:nvSpPr>
        <p:spPr>
          <a:xfrm>
            <a:off x="609600" y="704088"/>
            <a:ext cx="110744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3071814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88D7B8-9F07-4899-827D-5F3CFDDEB574}" type="datetime1">
              <a:rPr lang="en-US" smtClean="0"/>
              <a:t>5/13/2015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252882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5197C5C-1CD1-417D-A89C-14747F5222C7}" type="datetime1">
              <a:rPr lang="en-US" smtClean="0"/>
              <a:t>5/13/2015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
        <p:nvSpPr>
          <p:cNvPr id="4" name="Content Placeholder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914400" y="514352"/>
            <a:ext cx="36576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1991926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4221004" y="1108077"/>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12" name="Right Triangle 11"/>
          <p:cNvSpPr/>
          <p:nvPr/>
        </p:nvSpPr>
        <p:spPr>
          <a:xfrm rot="420000" flipV="1">
            <a:off x="10672179" y="5359769"/>
            <a:ext cx="207264"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5" name="Date Placeholder 4"/>
          <p:cNvSpPr>
            <a:spLocks noGrp="1"/>
          </p:cNvSpPr>
          <p:nvPr>
            <p:ph type="dt" sz="half" idx="10"/>
          </p:nvPr>
        </p:nvSpPr>
        <p:spPr/>
        <p:txBody>
          <a:bodyPr/>
          <a:lstStyle/>
          <a:p>
            <a:fld id="{1359EFBB-CFA1-4AA8-9123-F0B52DBD84FE}" type="datetime1">
              <a:rPr lang="en-US" smtClean="0"/>
              <a:t>5/13/2015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69600" y="6356351"/>
            <a:ext cx="812800" cy="365125"/>
          </a:xfrm>
        </p:spPr>
        <p:txBody>
          <a:bodyPr/>
          <a:lstStyle/>
          <a:p>
            <a:fld id="{401CF334-2D5C-4859-84A6-CA7E6E43FAEB}" type="slidenum">
              <a:rPr lang="en-US" smtClean="0"/>
              <a:t>‹#›</a:t>
            </a:fld>
            <a:endParaRPr lang="en-US"/>
          </a:p>
        </p:txBody>
      </p:sp>
      <p:sp>
        <p:nvSpPr>
          <p:cNvPr id="10" name="Freeform 9"/>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11" name="Freeform 10"/>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3" name="Picture Placeholder 2"/>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812800" y="2828785"/>
            <a:ext cx="29464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812800" y="1176997"/>
            <a:ext cx="2950464"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2519624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25" name="Group 24"/>
          <p:cNvGrpSpPr/>
          <p:nvPr/>
        </p:nvGrpSpPr>
        <p:grpSpPr>
          <a:xfrm>
            <a:off x="-29028" y="-7144"/>
            <a:ext cx="12240731" cy="6879658"/>
            <a:chOff x="0" y="-21658"/>
            <a:chExt cx="12240731" cy="6879658"/>
          </a:xfrm>
        </p:grpSpPr>
        <p:sp>
          <p:nvSpPr>
            <p:cNvPr id="26" name="Rectangle 25"/>
            <p:cNvSpPr/>
            <p:nvPr/>
          </p:nvSpPr>
          <p:spPr>
            <a:xfrm>
              <a:off x="31633" y="0"/>
              <a:ext cx="1218895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p:cNvGrpSpPr/>
            <p:nvPr/>
          </p:nvGrpSpPr>
          <p:grpSpPr>
            <a:xfrm>
              <a:off x="0" y="-21658"/>
              <a:ext cx="12240731" cy="1041400"/>
              <a:chOff x="-25356" y="-7144"/>
              <a:chExt cx="12240731" cy="1041400"/>
            </a:xfrm>
          </p:grpSpPr>
          <p:sp>
            <p:nvSpPr>
              <p:cNvPr id="28" name="Freeform 27"/>
              <p:cNvSpPr>
                <a:spLocks/>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29" name="Freeform 28"/>
              <p:cNvSpPr>
                <a:spLocks/>
              </p:cNvSpPr>
              <p:nvPr/>
            </p:nvSpPr>
            <p:spPr bwMode="auto">
              <a:xfrm>
                <a:off x="5842000" y="-7144"/>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grpSp>
            <p:nvGrpSpPr>
              <p:cNvPr id="31" name="Group 30"/>
              <p:cNvGrpSpPr/>
              <p:nvPr/>
            </p:nvGrpSpPr>
            <p:grpSpPr>
              <a:xfrm>
                <a:off x="-25356" y="202408"/>
                <a:ext cx="12240731" cy="649224"/>
                <a:chOff x="-19045" y="216550"/>
                <a:chExt cx="9180548" cy="649224"/>
              </a:xfrm>
            </p:grpSpPr>
            <p:sp>
              <p:nvSpPr>
                <p:cNvPr id="32" name="Freeform 3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33" name="Freeform 3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grpSp>
        </p:grpSp>
      </p:grpSp>
      <p:sp>
        <p:nvSpPr>
          <p:cNvPr id="10" name="Date Placeholder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a:solidFill>
                  <a:schemeClr val="tx1"/>
                </a:solidFill>
              </a:defRPr>
            </a:lvl1pPr>
          </a:lstStyle>
          <a:p>
            <a:fld id="{61146459-E3C3-4969-9224-5ED50B492D17}" type="datetime1">
              <a:rPr lang="en-US" smtClean="0"/>
              <a:t>5/13/2015</a:t>
            </a:fld>
            <a:endParaRPr lang="en-US"/>
          </a:p>
        </p:txBody>
      </p:sp>
      <p:sp>
        <p:nvSpPr>
          <p:cNvPr id="22" name="Footer Placeholder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1"/>
                </a:solidFill>
              </a:defRPr>
            </a:lvl1pPr>
          </a:lstStyle>
          <a:p>
            <a:endParaRPr lang="en-US"/>
          </a:p>
        </p:txBody>
      </p:sp>
      <p:sp>
        <p:nvSpPr>
          <p:cNvPr id="18" name="Slide Number Placeholder 17"/>
          <p:cNvSpPr>
            <a:spLocks noGrp="1"/>
          </p:cNvSpPr>
          <p:nvPr>
            <p:ph type="sldNum" sz="quarter" idx="4"/>
          </p:nvPr>
        </p:nvSpPr>
        <p:spPr>
          <a:xfrm>
            <a:off x="10566400" y="6356351"/>
            <a:ext cx="1016000" cy="365125"/>
          </a:xfrm>
          <a:prstGeom prst="rect">
            <a:avLst/>
          </a:prstGeom>
        </p:spPr>
        <p:txBody>
          <a:bodyPr vert="horz" lIns="0" tIns="0" rIns="0" bIns="0" anchor="b"/>
          <a:lstStyle>
            <a:lvl1pPr algn="r" eaLnBrk="1" latinLnBrk="0" hangingPunct="1">
              <a:defRPr kumimoji="0" sz="1200">
                <a:solidFill>
                  <a:schemeClr val="tx1"/>
                </a:solidFill>
              </a:defRPr>
            </a:lvl1pPr>
          </a:lstStyle>
          <a:p>
            <a:fld id="{401CF334-2D5C-4859-84A6-CA7E6E43FAEB}" type="slidenum">
              <a:rPr lang="en-US" smtClean="0"/>
              <a:pPr/>
              <a:t>‹#›</a:t>
            </a:fld>
            <a:endParaRPr lang="en-US"/>
          </a:p>
        </p:txBody>
      </p:sp>
      <p:sp>
        <p:nvSpPr>
          <p:cNvPr id="30" name="Text Placeholder 29"/>
          <p:cNvSpPr>
            <a:spLocks noGrp="1"/>
          </p:cNvSpPr>
          <p:nvPr>
            <p:ph type="body" idx="1"/>
          </p:nvPr>
        </p:nvSpPr>
        <p:spPr>
          <a:xfrm>
            <a:off x="609600" y="1935480"/>
            <a:ext cx="109728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9" name="Title Placeholder 8"/>
          <p:cNvSpPr>
            <a:spLocks noGrp="1"/>
          </p:cNvSpPr>
          <p:nvPr>
            <p:ph type="title"/>
          </p:nvPr>
        </p:nvSpPr>
        <p:spPr>
          <a:xfrm>
            <a:off x="609600" y="704088"/>
            <a:ext cx="10972800" cy="1143000"/>
          </a:xfrm>
          <a:prstGeom prst="rect">
            <a:avLst/>
          </a:prstGeom>
        </p:spPr>
        <p:txBody>
          <a:bodyPr vert="horz" lIns="0" rIns="0" bIns="0" anchor="b">
            <a:normAutofit/>
          </a:bodyPr>
          <a:lstStyle/>
          <a:p>
            <a:r>
              <a:rPr kumimoji="0" lang="en-US" smtClean="0"/>
              <a:t>Click to edit Master title style</a:t>
            </a:r>
            <a:endParaRPr kumimoji="0" lang="en-US" dirty="0"/>
          </a:p>
        </p:txBody>
      </p:sp>
    </p:spTree>
    <p:extLst>
      <p:ext uri="{BB962C8B-B14F-4D97-AF65-F5344CB8AC3E}">
        <p14:creationId xmlns:p14="http://schemas.microsoft.com/office/powerpoint/2010/main" val="9428528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605890" y="2032910"/>
            <a:ext cx="8499473" cy="3852735"/>
          </a:xfrm>
          <a:prstGeom prst="rect">
            <a:avLst/>
          </a:prstGeom>
          <a:effectLst/>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US" sz="3200" dirty="0" smtClean="0"/>
              <a:t>Prepared by: </a:t>
            </a:r>
            <a:r>
              <a:rPr lang="en-US" sz="3200" dirty="0" err="1" smtClean="0"/>
              <a:t>Areen</a:t>
            </a:r>
            <a:r>
              <a:rPr lang="en-US" sz="3200" dirty="0" smtClean="0"/>
              <a:t> </a:t>
            </a:r>
            <a:r>
              <a:rPr lang="en-US" sz="3200" dirty="0" err="1" smtClean="0"/>
              <a:t>Jondi</a:t>
            </a:r>
            <a:endParaRPr lang="en-US" sz="3200" dirty="0" smtClean="0"/>
          </a:p>
          <a:p>
            <a:pPr marL="0" indent="0">
              <a:buNone/>
            </a:pPr>
            <a:r>
              <a:rPr lang="en-US" sz="3200" dirty="0" smtClean="0"/>
              <a:t>       </a:t>
            </a:r>
            <a:r>
              <a:rPr lang="ar-SA" sz="3200" dirty="0" smtClean="0"/>
              <a:t>	</a:t>
            </a:r>
            <a:r>
              <a:rPr lang="en-US" sz="3200" dirty="0" smtClean="0"/>
              <a:t>                Diala </a:t>
            </a:r>
            <a:r>
              <a:rPr lang="en-US" sz="3200" dirty="0" err="1" smtClean="0"/>
              <a:t>Hamadneh</a:t>
            </a:r>
            <a:endParaRPr lang="en-US" sz="3200" dirty="0" smtClean="0"/>
          </a:p>
          <a:p>
            <a:endParaRPr lang="en-US" sz="3200" dirty="0" smtClean="0"/>
          </a:p>
          <a:p>
            <a:r>
              <a:rPr lang="en-US" sz="3200" dirty="0" smtClean="0"/>
              <a:t>Supervised by: Dr. </a:t>
            </a:r>
            <a:r>
              <a:rPr lang="en-US" sz="3200" dirty="0" err="1" smtClean="0"/>
              <a:t>Raed</a:t>
            </a:r>
            <a:r>
              <a:rPr lang="en-US" sz="3200" dirty="0" smtClean="0"/>
              <a:t> </a:t>
            </a:r>
            <a:r>
              <a:rPr lang="en-US" sz="3200" dirty="0" err="1" smtClean="0"/>
              <a:t>Alqadi</a:t>
            </a:r>
            <a:endParaRPr lang="en-US" sz="3200" dirty="0" smtClean="0"/>
          </a:p>
          <a:p>
            <a:pPr marL="0" indent="0">
              <a:buNone/>
            </a:pPr>
            <a:r>
              <a:rPr lang="ar-SA" sz="3200" dirty="0"/>
              <a:t> </a:t>
            </a:r>
            <a:r>
              <a:rPr lang="ar-SA" sz="3200" dirty="0" smtClean="0"/>
              <a:t>   </a:t>
            </a:r>
            <a:r>
              <a:rPr lang="en-US" sz="3200" dirty="0" smtClean="0"/>
              <a:t>                        Dr. </a:t>
            </a:r>
            <a:r>
              <a:rPr lang="en-US" sz="3200" dirty="0" err="1" smtClean="0"/>
              <a:t>Luai</a:t>
            </a:r>
            <a:r>
              <a:rPr lang="en-US" sz="3200" dirty="0" smtClean="0"/>
              <a:t> </a:t>
            </a:r>
            <a:r>
              <a:rPr lang="en-US" sz="3200" dirty="0" err="1" smtClean="0"/>
              <a:t>Malhis</a:t>
            </a:r>
            <a:endParaRPr lang="en-US" sz="32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1961" y="2032910"/>
            <a:ext cx="5353169" cy="3028486"/>
          </a:xfrm>
          <a:prstGeom prst="rect">
            <a:avLst/>
          </a:prstGeom>
        </p:spPr>
      </p:pic>
    </p:spTree>
    <p:extLst>
      <p:ext uri="{BB962C8B-B14F-4D97-AF65-F5344CB8AC3E}">
        <p14:creationId xmlns:p14="http://schemas.microsoft.com/office/powerpoint/2010/main" val="3549628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Driver</a:t>
            </a:r>
          </a:p>
          <a:p>
            <a:r>
              <a:rPr lang="en-US" sz="2400" dirty="0"/>
              <a:t>Motor rotations--</a:t>
            </a:r>
            <a:r>
              <a:rPr lang="en-US" sz="2400" dirty="0">
                <a:sym typeface="Wingdings" panose="05000000000000000000" pitchFamily="2" charset="2"/>
              </a:rPr>
              <a:t>syringes </a:t>
            </a:r>
            <a:endParaRPr lang="ar-SA" sz="2400" dirty="0">
              <a:sym typeface="Wingdings" panose="05000000000000000000" pitchFamily="2" charset="2"/>
            </a:endParaRPr>
          </a:p>
          <a:p>
            <a:r>
              <a:rPr lang="en-US" sz="2400" dirty="0">
                <a:sym typeface="Wingdings" panose="05000000000000000000" pitchFamily="2" charset="2"/>
              </a:rPr>
              <a:t>Fill</a:t>
            </a:r>
            <a:endParaRPr lang="ar-SA" sz="2400" dirty="0">
              <a:sym typeface="Wingdings" panose="05000000000000000000" pitchFamily="2" charset="2"/>
            </a:endParaRPr>
          </a:p>
          <a:p>
            <a:r>
              <a:rPr lang="en-US" sz="2400" dirty="0">
                <a:sym typeface="Wingdings" panose="05000000000000000000" pitchFamily="2" charset="2"/>
              </a:rPr>
              <a:t>mixing</a:t>
            </a:r>
          </a:p>
          <a:p>
            <a:pPr marL="393192" lvl="1" indent="0">
              <a:buNone/>
            </a:pPr>
            <a:endParaRPr lang="en-US" dirty="0"/>
          </a:p>
        </p:txBody>
      </p:sp>
      <p:sp>
        <p:nvSpPr>
          <p:cNvPr id="3" name="Title 2"/>
          <p:cNvSpPr>
            <a:spLocks noGrp="1"/>
          </p:cNvSpPr>
          <p:nvPr>
            <p:ph type="title"/>
          </p:nvPr>
        </p:nvSpPr>
        <p:spPr>
          <a:xfrm>
            <a:off x="519448" y="548640"/>
            <a:ext cx="10972800" cy="1143000"/>
          </a:xfrm>
        </p:spPr>
        <p:txBody>
          <a:bodyPr/>
          <a:lstStyle/>
          <a:p>
            <a:r>
              <a:rPr lang="en-US" sz="5400" dirty="0"/>
              <a:t>Pumping technique</a:t>
            </a:r>
            <a:endParaRPr lang="en-US" dirty="0"/>
          </a:p>
        </p:txBody>
      </p:sp>
    </p:spTree>
    <p:extLst>
      <p:ext uri="{BB962C8B-B14F-4D97-AF65-F5344CB8AC3E}">
        <p14:creationId xmlns:p14="http://schemas.microsoft.com/office/powerpoint/2010/main" val="269347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sym typeface="Wingdings" panose="05000000000000000000" pitchFamily="2" charset="2"/>
              </a:rPr>
              <a:t>Because the syringes were so far from each other</a:t>
            </a:r>
            <a:r>
              <a:rPr lang="en-US" sz="2400" dirty="0" smtClean="0">
                <a:sym typeface="Wingdings" panose="05000000000000000000" pitchFamily="2" charset="2"/>
              </a:rPr>
              <a:t>,</a:t>
            </a:r>
          </a:p>
          <a:p>
            <a:pPr marL="0" indent="0">
              <a:buNone/>
            </a:pPr>
            <a:r>
              <a:rPr lang="en-US" sz="2400" dirty="0" smtClean="0">
                <a:sym typeface="Wingdings" panose="05000000000000000000" pitchFamily="2" charset="2"/>
              </a:rPr>
              <a:t> </a:t>
            </a:r>
            <a:r>
              <a:rPr lang="en-US" sz="2400" dirty="0">
                <a:sym typeface="Wingdings" panose="05000000000000000000" pitchFamily="2" charset="2"/>
              </a:rPr>
              <a:t>we used small pipes to </a:t>
            </a:r>
            <a:r>
              <a:rPr lang="en-US" sz="2400" dirty="0" smtClean="0">
                <a:sym typeface="Wingdings" panose="05000000000000000000" pitchFamily="2" charset="2"/>
              </a:rPr>
              <a:t>combine</a:t>
            </a:r>
          </a:p>
          <a:p>
            <a:pPr marL="0" indent="0">
              <a:buNone/>
            </a:pPr>
            <a:r>
              <a:rPr lang="en-US" sz="2400" dirty="0" smtClean="0">
                <a:sym typeface="Wingdings" panose="05000000000000000000" pitchFamily="2" charset="2"/>
              </a:rPr>
              <a:t> </a:t>
            </a:r>
            <a:r>
              <a:rPr lang="en-US" sz="2400" dirty="0">
                <a:sym typeface="Wingdings" panose="05000000000000000000" pitchFamily="2" charset="2"/>
              </a:rPr>
              <a:t>the paint in one place smoothly.</a:t>
            </a:r>
          </a:p>
          <a:p>
            <a:pPr marL="393192" lvl="1" indent="0">
              <a:buNone/>
            </a:pPr>
            <a:endParaRPr lang="en-US" dirty="0"/>
          </a:p>
        </p:txBody>
      </p:sp>
      <p:sp>
        <p:nvSpPr>
          <p:cNvPr id="3" name="Title 2"/>
          <p:cNvSpPr>
            <a:spLocks noGrp="1"/>
          </p:cNvSpPr>
          <p:nvPr>
            <p:ph type="title"/>
          </p:nvPr>
        </p:nvSpPr>
        <p:spPr>
          <a:xfrm>
            <a:off x="519448" y="548640"/>
            <a:ext cx="10972800" cy="1143000"/>
          </a:xfrm>
        </p:spPr>
        <p:txBody>
          <a:bodyPr/>
          <a:lstStyle/>
          <a:p>
            <a:r>
              <a:rPr lang="en-US" sz="5400" dirty="0"/>
              <a:t>Pumping technique</a:t>
            </a:r>
            <a:endParaRPr lang="en-US" dirty="0"/>
          </a:p>
        </p:txBody>
      </p:sp>
      <p:pic>
        <p:nvPicPr>
          <p:cNvPr id="4" name="Picture 3"/>
          <p:cNvPicPr>
            <a:picLocks noChangeAspect="1"/>
          </p:cNvPicPr>
          <p:nvPr/>
        </p:nvPicPr>
        <p:blipFill>
          <a:blip r:embed="rId2"/>
          <a:stretch>
            <a:fillRect/>
          </a:stretch>
        </p:blipFill>
        <p:spPr>
          <a:xfrm>
            <a:off x="5565820" y="2428740"/>
            <a:ext cx="4953000" cy="3994355"/>
          </a:xfrm>
          <a:prstGeom prst="rect">
            <a:avLst/>
          </a:prstGeom>
        </p:spPr>
      </p:pic>
    </p:spTree>
    <p:extLst>
      <p:ext uri="{BB962C8B-B14F-4D97-AF65-F5344CB8AC3E}">
        <p14:creationId xmlns:p14="http://schemas.microsoft.com/office/powerpoint/2010/main" val="1826449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19448" y="548640"/>
            <a:ext cx="10972800" cy="1143000"/>
          </a:xfrm>
        </p:spPr>
        <p:txBody>
          <a:bodyPr/>
          <a:lstStyle/>
          <a:p>
            <a:r>
              <a:rPr lang="en-US" sz="5400" dirty="0"/>
              <a:t>Flow chart</a:t>
            </a:r>
            <a:endParaRPr lang="en-US" dirty="0"/>
          </a:p>
        </p:txBody>
      </p:sp>
      <p:pic>
        <p:nvPicPr>
          <p:cNvPr id="5" name="Content Placeholder 4"/>
          <p:cNvPicPr>
            <a:picLocks noGrp="1" noChangeAspect="1"/>
          </p:cNvPicPr>
          <p:nvPr>
            <p:ph idx="1"/>
          </p:nvPr>
        </p:nvPicPr>
        <p:blipFill>
          <a:blip r:embed="rId2"/>
          <a:stretch>
            <a:fillRect/>
          </a:stretch>
        </p:blipFill>
        <p:spPr>
          <a:xfrm>
            <a:off x="2716569" y="2009497"/>
            <a:ext cx="4981575" cy="4086225"/>
          </a:xfrm>
          <a:prstGeom prst="rect">
            <a:avLst/>
          </a:prstGeom>
        </p:spPr>
      </p:pic>
    </p:spTree>
    <p:extLst>
      <p:ext uri="{BB962C8B-B14F-4D97-AF65-F5344CB8AC3E}">
        <p14:creationId xmlns:p14="http://schemas.microsoft.com/office/powerpoint/2010/main" val="1391641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6569" y="1102432"/>
            <a:ext cx="10972800" cy="1143000"/>
          </a:xfrm>
        </p:spPr>
        <p:txBody>
          <a:bodyPr>
            <a:normAutofit fontScale="90000"/>
          </a:bodyPr>
          <a:lstStyle/>
          <a:p>
            <a:r>
              <a:rPr lang="en-US" sz="5400" dirty="0"/>
              <a:t>Developing the software application </a:t>
            </a:r>
            <a:endParaRPr lang="en-US" dirty="0"/>
          </a:p>
        </p:txBody>
      </p:sp>
      <p:sp>
        <p:nvSpPr>
          <p:cNvPr id="2" name="Content Placeholder 1"/>
          <p:cNvSpPr>
            <a:spLocks noGrp="1"/>
          </p:cNvSpPr>
          <p:nvPr>
            <p:ph idx="1"/>
          </p:nvPr>
        </p:nvSpPr>
        <p:spPr>
          <a:xfrm>
            <a:off x="506569" y="2657556"/>
            <a:ext cx="10972800" cy="4389120"/>
          </a:xfrm>
        </p:spPr>
        <p:txBody>
          <a:bodyPr/>
          <a:lstStyle/>
          <a:p>
            <a:r>
              <a:rPr lang="en-US" dirty="0"/>
              <a:t>The software application is the basic tool for specifying the color.</a:t>
            </a:r>
          </a:p>
          <a:p>
            <a:endParaRPr lang="en-US" dirty="0"/>
          </a:p>
          <a:p>
            <a:r>
              <a:rPr lang="en-US" dirty="0"/>
              <a:t>The user will take a picture of any object, then choose the wanted color</a:t>
            </a:r>
          </a:p>
        </p:txBody>
      </p:sp>
    </p:spTree>
    <p:extLst>
      <p:ext uri="{BB962C8B-B14F-4D97-AF65-F5344CB8AC3E}">
        <p14:creationId xmlns:p14="http://schemas.microsoft.com/office/powerpoint/2010/main" val="105313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6569" y="1102432"/>
            <a:ext cx="10972800" cy="1143000"/>
          </a:xfrm>
        </p:spPr>
        <p:txBody>
          <a:bodyPr>
            <a:normAutofit fontScale="90000"/>
          </a:bodyPr>
          <a:lstStyle/>
          <a:p>
            <a:r>
              <a:rPr lang="en-US" sz="5400" dirty="0"/>
              <a:t>Developing the software application </a:t>
            </a:r>
            <a:endParaRPr lang="en-US" dirty="0"/>
          </a:p>
        </p:txBody>
      </p:sp>
      <p:pic>
        <p:nvPicPr>
          <p:cNvPr id="4" name="Content Placeholder 7"/>
          <p:cNvPicPr>
            <a:picLocks noGrp="1" noChangeAspect="1"/>
          </p:cNvPicPr>
          <p:nvPr>
            <p:ph idx="1"/>
          </p:nvPr>
        </p:nvPicPr>
        <p:blipFill>
          <a:blip r:embed="rId2"/>
          <a:stretch>
            <a:fillRect/>
          </a:stretch>
        </p:blipFill>
        <p:spPr>
          <a:xfrm>
            <a:off x="4322147" y="1879994"/>
            <a:ext cx="3341644" cy="4875977"/>
          </a:xfrm>
          <a:prstGeom prst="rect">
            <a:avLst/>
          </a:prstGeom>
        </p:spPr>
      </p:pic>
    </p:spTree>
    <p:extLst>
      <p:ext uri="{BB962C8B-B14F-4D97-AF65-F5344CB8AC3E}">
        <p14:creationId xmlns:p14="http://schemas.microsoft.com/office/powerpoint/2010/main" val="61918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6569" y="1102432"/>
            <a:ext cx="10972800" cy="1143000"/>
          </a:xfrm>
        </p:spPr>
        <p:txBody>
          <a:bodyPr>
            <a:normAutofit fontScale="90000"/>
          </a:bodyPr>
          <a:lstStyle/>
          <a:p>
            <a:r>
              <a:rPr lang="en-US" sz="5400" dirty="0"/>
              <a:t>Developing the </a:t>
            </a:r>
            <a:r>
              <a:rPr lang="en-US" sz="5400" dirty="0" smtClean="0"/>
              <a:t>software application </a:t>
            </a:r>
            <a:endParaRPr lang="en-US" dirty="0"/>
          </a:p>
        </p:txBody>
      </p:sp>
      <p:sp>
        <p:nvSpPr>
          <p:cNvPr id="2" name="Content Placeholder 1"/>
          <p:cNvSpPr>
            <a:spLocks noGrp="1"/>
          </p:cNvSpPr>
          <p:nvPr>
            <p:ph idx="1"/>
          </p:nvPr>
        </p:nvSpPr>
        <p:spPr>
          <a:xfrm>
            <a:off x="506569" y="2468880"/>
            <a:ext cx="10972800" cy="4389120"/>
          </a:xfrm>
        </p:spPr>
        <p:txBody>
          <a:bodyPr/>
          <a:lstStyle/>
          <a:p>
            <a:r>
              <a:rPr lang="en-US" dirty="0"/>
              <a:t>On each touch the RGB values are taken and CMYK values are determined based on these equations:</a:t>
            </a:r>
          </a:p>
          <a:p>
            <a:endParaRPr lang="en-US" dirty="0"/>
          </a:p>
          <a:p>
            <a:pPr marL="0" indent="0">
              <a:buNone/>
            </a:pPr>
            <a:r>
              <a:rPr lang="en-US" dirty="0"/>
              <a:t>R ' = R /255  G ' = G /255 B ' = B/255    </a:t>
            </a:r>
          </a:p>
          <a:p>
            <a:r>
              <a:rPr lang="en-US" dirty="0"/>
              <a:t>The black key (K) color is calculated from the </a:t>
            </a:r>
            <a:r>
              <a:rPr lang="en-US" dirty="0">
                <a:solidFill>
                  <a:srgbClr val="FF0000"/>
                </a:solidFill>
              </a:rPr>
              <a:t>red</a:t>
            </a:r>
            <a:r>
              <a:rPr lang="en-US" dirty="0"/>
              <a:t> (R'), </a:t>
            </a:r>
            <a:r>
              <a:rPr lang="en-US" dirty="0">
                <a:solidFill>
                  <a:srgbClr val="00B050"/>
                </a:solidFill>
              </a:rPr>
              <a:t>green</a:t>
            </a:r>
            <a:r>
              <a:rPr lang="en-US" dirty="0"/>
              <a:t> (G') and </a:t>
            </a:r>
            <a:r>
              <a:rPr lang="en-US" dirty="0">
                <a:solidFill>
                  <a:schemeClr val="accent1">
                    <a:lumMod val="50000"/>
                  </a:schemeClr>
                </a:solidFill>
              </a:rPr>
              <a:t>blue</a:t>
            </a:r>
            <a:r>
              <a:rPr lang="en-US" dirty="0"/>
              <a:t> (B') colors:</a:t>
            </a:r>
          </a:p>
          <a:p>
            <a:pPr marL="0" indent="0">
              <a:buNone/>
            </a:pPr>
            <a:r>
              <a:rPr lang="en-US" dirty="0"/>
              <a:t> K = 1-max( R ', G ', B ') </a:t>
            </a:r>
          </a:p>
          <a:p>
            <a:endParaRPr lang="en-US" dirty="0"/>
          </a:p>
        </p:txBody>
      </p:sp>
    </p:spTree>
    <p:extLst>
      <p:ext uri="{BB962C8B-B14F-4D97-AF65-F5344CB8AC3E}">
        <p14:creationId xmlns:p14="http://schemas.microsoft.com/office/powerpoint/2010/main" val="2288629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6569" y="1102432"/>
            <a:ext cx="10972800" cy="1143000"/>
          </a:xfrm>
        </p:spPr>
        <p:txBody>
          <a:bodyPr>
            <a:normAutofit fontScale="90000"/>
          </a:bodyPr>
          <a:lstStyle/>
          <a:p>
            <a:r>
              <a:rPr lang="en-US" sz="5400" dirty="0"/>
              <a:t>Developing the </a:t>
            </a:r>
            <a:r>
              <a:rPr lang="en-US" sz="5400" dirty="0" smtClean="0"/>
              <a:t>software application </a:t>
            </a:r>
            <a:endParaRPr lang="en-US" dirty="0"/>
          </a:p>
        </p:txBody>
      </p:sp>
      <p:sp>
        <p:nvSpPr>
          <p:cNvPr id="2" name="Content Placeholder 1"/>
          <p:cNvSpPr>
            <a:spLocks noGrp="1"/>
          </p:cNvSpPr>
          <p:nvPr>
            <p:ph idx="1"/>
          </p:nvPr>
        </p:nvSpPr>
        <p:spPr>
          <a:xfrm>
            <a:off x="506569" y="2618919"/>
            <a:ext cx="10972800" cy="4389120"/>
          </a:xfrm>
        </p:spPr>
        <p:txBody>
          <a:bodyPr/>
          <a:lstStyle/>
          <a:p>
            <a:r>
              <a:rPr lang="en-US" dirty="0"/>
              <a:t>The </a:t>
            </a:r>
            <a:r>
              <a:rPr lang="en-US" dirty="0">
                <a:solidFill>
                  <a:schemeClr val="accent1">
                    <a:lumMod val="90000"/>
                  </a:schemeClr>
                </a:solidFill>
              </a:rPr>
              <a:t>cyan</a:t>
            </a:r>
            <a:r>
              <a:rPr lang="en-US" dirty="0"/>
              <a:t> color (C) is calculated from the </a:t>
            </a:r>
            <a:r>
              <a:rPr lang="en-US" dirty="0">
                <a:solidFill>
                  <a:srgbClr val="FF0000"/>
                </a:solidFill>
              </a:rPr>
              <a:t>red</a:t>
            </a:r>
            <a:r>
              <a:rPr lang="en-US" dirty="0"/>
              <a:t> (R') and black (K) colors: </a:t>
            </a:r>
          </a:p>
          <a:p>
            <a:pPr marL="0" indent="0">
              <a:buNone/>
            </a:pPr>
            <a:r>
              <a:rPr lang="en-US" dirty="0"/>
              <a:t>C = (</a:t>
            </a:r>
            <a:r>
              <a:rPr lang="en-US" dirty="0" smtClean="0"/>
              <a:t>1</a:t>
            </a:r>
            <a:r>
              <a:rPr lang="ar-SA" dirty="0" smtClean="0"/>
              <a:t>-</a:t>
            </a:r>
            <a:r>
              <a:rPr lang="en-US" dirty="0" smtClean="0"/>
              <a:t>R ‘</a:t>
            </a:r>
            <a:r>
              <a:rPr lang="ar-SA" dirty="0" smtClean="0"/>
              <a:t>-</a:t>
            </a:r>
            <a:r>
              <a:rPr lang="en-US" dirty="0" smtClean="0"/>
              <a:t>K </a:t>
            </a:r>
            <a:r>
              <a:rPr lang="en-US" dirty="0"/>
              <a:t>) / (</a:t>
            </a:r>
            <a:r>
              <a:rPr lang="en-US" dirty="0" smtClean="0"/>
              <a:t>1</a:t>
            </a:r>
            <a:r>
              <a:rPr lang="ar-SA" dirty="0" smtClean="0"/>
              <a:t>-</a:t>
            </a:r>
            <a:r>
              <a:rPr lang="en-US" dirty="0" smtClean="0"/>
              <a:t>K </a:t>
            </a:r>
            <a:r>
              <a:rPr lang="en-US" dirty="0"/>
              <a:t>) </a:t>
            </a:r>
            <a:endParaRPr lang="ar-SA" dirty="0"/>
          </a:p>
          <a:p>
            <a:endParaRPr lang="en-US" dirty="0"/>
          </a:p>
          <a:p>
            <a:r>
              <a:rPr lang="en-US" dirty="0"/>
              <a:t>The </a:t>
            </a:r>
            <a:r>
              <a:rPr lang="en-US" dirty="0">
                <a:solidFill>
                  <a:schemeClr val="accent2"/>
                </a:solidFill>
              </a:rPr>
              <a:t>magenta</a:t>
            </a:r>
            <a:r>
              <a:rPr lang="en-US" dirty="0"/>
              <a:t> color (M) is calculated from the </a:t>
            </a:r>
            <a:r>
              <a:rPr lang="en-US" dirty="0">
                <a:solidFill>
                  <a:srgbClr val="00B050"/>
                </a:solidFill>
              </a:rPr>
              <a:t>green</a:t>
            </a:r>
            <a:r>
              <a:rPr lang="en-US" dirty="0"/>
              <a:t> (G') and black (K) colors:</a:t>
            </a:r>
          </a:p>
          <a:p>
            <a:pPr marL="0" indent="0">
              <a:buNone/>
            </a:pPr>
            <a:r>
              <a:rPr lang="en-US" dirty="0"/>
              <a:t> M = (</a:t>
            </a:r>
            <a:r>
              <a:rPr lang="en-US" dirty="0" smtClean="0"/>
              <a:t>1</a:t>
            </a:r>
            <a:r>
              <a:rPr lang="ar-SA" dirty="0" smtClean="0"/>
              <a:t>-</a:t>
            </a:r>
            <a:r>
              <a:rPr lang="en-US" dirty="0" smtClean="0"/>
              <a:t>G ‘</a:t>
            </a:r>
            <a:r>
              <a:rPr lang="ar-SA" dirty="0" smtClean="0"/>
              <a:t>-</a:t>
            </a:r>
            <a:r>
              <a:rPr lang="en-US" dirty="0" smtClean="0"/>
              <a:t>K </a:t>
            </a:r>
            <a:r>
              <a:rPr lang="en-US" dirty="0"/>
              <a:t>) / (</a:t>
            </a:r>
            <a:r>
              <a:rPr lang="en-US" dirty="0" smtClean="0"/>
              <a:t>1</a:t>
            </a:r>
            <a:r>
              <a:rPr lang="ar-SA" dirty="0" smtClean="0"/>
              <a:t>-</a:t>
            </a:r>
            <a:r>
              <a:rPr lang="en-US" dirty="0" smtClean="0"/>
              <a:t>K </a:t>
            </a:r>
            <a:r>
              <a:rPr lang="en-US" dirty="0"/>
              <a:t>) </a:t>
            </a:r>
          </a:p>
          <a:p>
            <a:endParaRPr lang="en-US" dirty="0"/>
          </a:p>
        </p:txBody>
      </p:sp>
    </p:spTree>
    <p:extLst>
      <p:ext uri="{BB962C8B-B14F-4D97-AF65-F5344CB8AC3E}">
        <p14:creationId xmlns:p14="http://schemas.microsoft.com/office/powerpoint/2010/main" val="2618141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6569" y="1102432"/>
            <a:ext cx="10972800" cy="1143000"/>
          </a:xfrm>
        </p:spPr>
        <p:txBody>
          <a:bodyPr>
            <a:normAutofit fontScale="90000"/>
          </a:bodyPr>
          <a:lstStyle/>
          <a:p>
            <a:r>
              <a:rPr lang="en-US" sz="5400" dirty="0"/>
              <a:t>Developing the </a:t>
            </a:r>
            <a:r>
              <a:rPr lang="en-US" sz="5400" dirty="0" smtClean="0"/>
              <a:t>software application </a:t>
            </a:r>
            <a:endParaRPr lang="en-US" dirty="0"/>
          </a:p>
        </p:txBody>
      </p:sp>
      <p:sp>
        <p:nvSpPr>
          <p:cNvPr id="2" name="Content Placeholder 1"/>
          <p:cNvSpPr>
            <a:spLocks noGrp="1"/>
          </p:cNvSpPr>
          <p:nvPr>
            <p:ph idx="1"/>
          </p:nvPr>
        </p:nvSpPr>
        <p:spPr>
          <a:xfrm>
            <a:off x="506569" y="2468880"/>
            <a:ext cx="10972800" cy="4389120"/>
          </a:xfrm>
        </p:spPr>
        <p:txBody>
          <a:bodyPr/>
          <a:lstStyle/>
          <a:p>
            <a:r>
              <a:rPr lang="en-US" dirty="0"/>
              <a:t>The</a:t>
            </a:r>
            <a:r>
              <a:rPr lang="en-US" dirty="0">
                <a:solidFill>
                  <a:srgbClr val="FFFF00"/>
                </a:solidFill>
              </a:rPr>
              <a:t> </a:t>
            </a:r>
            <a:r>
              <a:rPr lang="en-US" dirty="0">
                <a:solidFill>
                  <a:srgbClr val="EBE600"/>
                </a:solidFill>
              </a:rPr>
              <a:t>yellow</a:t>
            </a:r>
            <a:r>
              <a:rPr lang="en-US" dirty="0">
                <a:solidFill>
                  <a:srgbClr val="FFFF00"/>
                </a:solidFill>
              </a:rPr>
              <a:t> </a:t>
            </a:r>
            <a:r>
              <a:rPr lang="en-US" dirty="0"/>
              <a:t>color (Y) is calculated from the </a:t>
            </a:r>
            <a:r>
              <a:rPr lang="en-US" dirty="0">
                <a:solidFill>
                  <a:srgbClr val="0070C0"/>
                </a:solidFill>
              </a:rPr>
              <a:t>blue</a:t>
            </a:r>
            <a:r>
              <a:rPr lang="en-US" dirty="0"/>
              <a:t> (B') and black (K) colors:</a:t>
            </a:r>
          </a:p>
          <a:p>
            <a:pPr marL="0" indent="0">
              <a:buNone/>
            </a:pPr>
            <a:r>
              <a:rPr lang="en-US" dirty="0"/>
              <a:t> Y = (</a:t>
            </a:r>
            <a:r>
              <a:rPr lang="en-US" dirty="0" smtClean="0"/>
              <a:t>1</a:t>
            </a:r>
            <a:r>
              <a:rPr lang="ar-SA" dirty="0" smtClean="0"/>
              <a:t>-</a:t>
            </a:r>
            <a:r>
              <a:rPr lang="en-US" dirty="0" smtClean="0"/>
              <a:t>B ‘</a:t>
            </a:r>
            <a:r>
              <a:rPr lang="ar-SA" dirty="0" smtClean="0"/>
              <a:t>-</a:t>
            </a:r>
            <a:r>
              <a:rPr lang="en-US" dirty="0" smtClean="0"/>
              <a:t>K </a:t>
            </a:r>
            <a:r>
              <a:rPr lang="en-US" dirty="0"/>
              <a:t>) / (</a:t>
            </a:r>
            <a:r>
              <a:rPr lang="en-US" dirty="0" smtClean="0"/>
              <a:t>1</a:t>
            </a:r>
            <a:r>
              <a:rPr lang="ar-SA" dirty="0" smtClean="0"/>
              <a:t>-</a:t>
            </a:r>
            <a:r>
              <a:rPr lang="en-US" dirty="0" smtClean="0"/>
              <a:t>K </a:t>
            </a:r>
            <a:r>
              <a:rPr lang="en-US" dirty="0"/>
              <a:t>) </a:t>
            </a:r>
            <a:endParaRPr lang="ar-SA" dirty="0"/>
          </a:p>
          <a:p>
            <a:endParaRPr lang="en-US" dirty="0"/>
          </a:p>
        </p:txBody>
      </p:sp>
    </p:spTree>
    <p:extLst>
      <p:ext uri="{BB962C8B-B14F-4D97-AF65-F5344CB8AC3E}">
        <p14:creationId xmlns:p14="http://schemas.microsoft.com/office/powerpoint/2010/main" val="2893416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6569" y="1102432"/>
            <a:ext cx="10972800" cy="1143000"/>
          </a:xfrm>
        </p:spPr>
        <p:txBody>
          <a:bodyPr>
            <a:normAutofit fontScale="90000"/>
          </a:bodyPr>
          <a:lstStyle/>
          <a:p>
            <a:r>
              <a:rPr lang="en-US" sz="5400" dirty="0"/>
              <a:t>Developing the </a:t>
            </a:r>
            <a:r>
              <a:rPr lang="en-US" sz="5400" dirty="0" smtClean="0"/>
              <a:t>software application </a:t>
            </a:r>
            <a:endParaRPr lang="en-US" dirty="0"/>
          </a:p>
        </p:txBody>
      </p:sp>
      <p:sp>
        <p:nvSpPr>
          <p:cNvPr id="2" name="Content Placeholder 1"/>
          <p:cNvSpPr>
            <a:spLocks noGrp="1"/>
          </p:cNvSpPr>
          <p:nvPr>
            <p:ph idx="1"/>
          </p:nvPr>
        </p:nvSpPr>
        <p:spPr>
          <a:xfrm>
            <a:off x="506569" y="2468880"/>
            <a:ext cx="10972800" cy="4389120"/>
          </a:xfrm>
        </p:spPr>
        <p:txBody>
          <a:bodyPr/>
          <a:lstStyle/>
          <a:p>
            <a:r>
              <a:rPr lang="en-US" dirty="0"/>
              <a:t>After confirming the exact color</a:t>
            </a:r>
            <a:r>
              <a:rPr lang="en-US" dirty="0" smtClean="0"/>
              <a:t>,</a:t>
            </a:r>
          </a:p>
          <a:p>
            <a:pPr marL="0" indent="0">
              <a:buNone/>
            </a:pPr>
            <a:r>
              <a:rPr lang="en-US" dirty="0" smtClean="0"/>
              <a:t> </a:t>
            </a:r>
            <a:r>
              <a:rPr lang="en-US" dirty="0"/>
              <a:t>the CMYK values will be </a:t>
            </a:r>
            <a:r>
              <a:rPr lang="en-US" dirty="0" smtClean="0"/>
              <a:t>sent</a:t>
            </a:r>
          </a:p>
          <a:p>
            <a:pPr marL="0" indent="0">
              <a:buNone/>
            </a:pPr>
            <a:r>
              <a:rPr lang="en-US" dirty="0" smtClean="0"/>
              <a:t> </a:t>
            </a:r>
            <a:r>
              <a:rPr lang="en-US" dirty="0"/>
              <a:t>by Bluetooth to the PIC </a:t>
            </a:r>
          </a:p>
          <a:p>
            <a:endParaRPr lang="en-US" dirty="0"/>
          </a:p>
        </p:txBody>
      </p:sp>
      <p:pic>
        <p:nvPicPr>
          <p:cNvPr id="4" name="Picture 3"/>
          <p:cNvPicPr>
            <a:picLocks noChangeAspect="1"/>
          </p:cNvPicPr>
          <p:nvPr/>
        </p:nvPicPr>
        <p:blipFill>
          <a:blip r:embed="rId2"/>
          <a:stretch>
            <a:fillRect/>
          </a:stretch>
        </p:blipFill>
        <p:spPr>
          <a:xfrm>
            <a:off x="5992969" y="2468880"/>
            <a:ext cx="4657859" cy="4149728"/>
          </a:xfrm>
          <a:prstGeom prst="rect">
            <a:avLst/>
          </a:prstGeom>
        </p:spPr>
      </p:pic>
    </p:spTree>
    <p:extLst>
      <p:ext uri="{BB962C8B-B14F-4D97-AF65-F5344CB8AC3E}">
        <p14:creationId xmlns:p14="http://schemas.microsoft.com/office/powerpoint/2010/main" val="2435769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6569" y="1102432"/>
            <a:ext cx="10972800" cy="1143000"/>
          </a:xfrm>
        </p:spPr>
        <p:txBody>
          <a:bodyPr>
            <a:normAutofit fontScale="90000"/>
          </a:bodyPr>
          <a:lstStyle/>
          <a:p>
            <a:r>
              <a:rPr lang="en-US" sz="5400" dirty="0"/>
              <a:t>Developing the </a:t>
            </a:r>
            <a:r>
              <a:rPr lang="en-US" sz="5400" dirty="0" smtClean="0"/>
              <a:t>software application </a:t>
            </a:r>
            <a:endParaRPr lang="en-US" dirty="0"/>
          </a:p>
        </p:txBody>
      </p:sp>
      <p:sp>
        <p:nvSpPr>
          <p:cNvPr id="2" name="Content Placeholder 1"/>
          <p:cNvSpPr>
            <a:spLocks noGrp="1"/>
          </p:cNvSpPr>
          <p:nvPr>
            <p:ph idx="1"/>
          </p:nvPr>
        </p:nvSpPr>
        <p:spPr>
          <a:xfrm>
            <a:off x="506569" y="2580283"/>
            <a:ext cx="10972800" cy="4389120"/>
          </a:xfrm>
        </p:spPr>
        <p:txBody>
          <a:bodyPr/>
          <a:lstStyle/>
          <a:p>
            <a:r>
              <a:rPr lang="en-US" dirty="0"/>
              <a:t>On Pic side, after receiving the CMYK values as a string,</a:t>
            </a:r>
            <a:r>
              <a:rPr lang="ar-SA" dirty="0"/>
              <a:t> </a:t>
            </a:r>
            <a:r>
              <a:rPr lang="en-US" dirty="0"/>
              <a:t>it is split by ‘,’  into an array of integers each element represents a different color value.</a:t>
            </a:r>
          </a:p>
          <a:p>
            <a:endParaRPr lang="en-US" dirty="0"/>
          </a:p>
        </p:txBody>
      </p:sp>
    </p:spTree>
    <p:extLst>
      <p:ext uri="{BB962C8B-B14F-4D97-AF65-F5344CB8AC3E}">
        <p14:creationId xmlns:p14="http://schemas.microsoft.com/office/powerpoint/2010/main" val="399295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Introduction</a:t>
            </a:r>
          </a:p>
          <a:p>
            <a:r>
              <a:rPr lang="en-US" dirty="0"/>
              <a:t>Motivation</a:t>
            </a:r>
          </a:p>
          <a:p>
            <a:r>
              <a:rPr lang="en-US" dirty="0"/>
              <a:t>Background </a:t>
            </a:r>
          </a:p>
          <a:p>
            <a:r>
              <a:rPr lang="en-US" dirty="0"/>
              <a:t>Design process</a:t>
            </a:r>
          </a:p>
          <a:p>
            <a:r>
              <a:rPr lang="en-US" dirty="0"/>
              <a:t>Developing the software application </a:t>
            </a:r>
          </a:p>
          <a:p>
            <a:r>
              <a:rPr lang="en-US" dirty="0"/>
              <a:t>Demo</a:t>
            </a:r>
          </a:p>
          <a:p>
            <a:r>
              <a:rPr lang="en-US" dirty="0"/>
              <a:t>Future work</a:t>
            </a:r>
          </a:p>
          <a:p>
            <a:r>
              <a:rPr lang="en-US" dirty="0"/>
              <a:t>Conclusion</a:t>
            </a:r>
          </a:p>
          <a:p>
            <a:endParaRPr lang="en-US" dirty="0"/>
          </a:p>
        </p:txBody>
      </p:sp>
      <p:sp>
        <p:nvSpPr>
          <p:cNvPr id="3" name="Title 2"/>
          <p:cNvSpPr>
            <a:spLocks noGrp="1"/>
          </p:cNvSpPr>
          <p:nvPr>
            <p:ph type="title"/>
          </p:nvPr>
        </p:nvSpPr>
        <p:spPr/>
        <p:txBody>
          <a:bodyPr/>
          <a:lstStyle/>
          <a:p>
            <a:r>
              <a:rPr lang="en-US" dirty="0"/>
              <a:t>O</a:t>
            </a:r>
            <a:r>
              <a:rPr lang="en-US" dirty="0" smtClean="0"/>
              <a:t>utline</a:t>
            </a:r>
            <a:endParaRPr lang="en-US" dirty="0"/>
          </a:p>
        </p:txBody>
      </p:sp>
    </p:spTree>
    <p:extLst>
      <p:ext uri="{BB962C8B-B14F-4D97-AF65-F5344CB8AC3E}">
        <p14:creationId xmlns:p14="http://schemas.microsoft.com/office/powerpoint/2010/main" val="1508910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6569" y="1102432"/>
            <a:ext cx="10972800" cy="1143000"/>
          </a:xfrm>
        </p:spPr>
        <p:txBody>
          <a:bodyPr>
            <a:normAutofit/>
          </a:bodyPr>
          <a:lstStyle/>
          <a:p>
            <a:r>
              <a:rPr lang="en-US" sz="5400" dirty="0"/>
              <a:t>Demo</a:t>
            </a:r>
            <a:endParaRPr lang="en-US" dirty="0"/>
          </a:p>
        </p:txBody>
      </p:sp>
      <p:sp>
        <p:nvSpPr>
          <p:cNvPr id="2" name="Content Placeholder 1"/>
          <p:cNvSpPr>
            <a:spLocks noGrp="1"/>
          </p:cNvSpPr>
          <p:nvPr>
            <p:ph idx="1"/>
          </p:nvPr>
        </p:nvSpPr>
        <p:spPr>
          <a:xfrm>
            <a:off x="506569" y="2245432"/>
            <a:ext cx="10972800" cy="4389120"/>
          </a:xfrm>
        </p:spPr>
        <p:txBody>
          <a:bodyPr/>
          <a:lstStyle/>
          <a:p>
            <a:endParaRPr lang="en-US" dirty="0"/>
          </a:p>
        </p:txBody>
      </p:sp>
    </p:spTree>
    <p:extLst>
      <p:ext uri="{BB962C8B-B14F-4D97-AF65-F5344CB8AC3E}">
        <p14:creationId xmlns:p14="http://schemas.microsoft.com/office/powerpoint/2010/main" val="4154514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6569" y="1102432"/>
            <a:ext cx="10972800" cy="1143000"/>
          </a:xfrm>
        </p:spPr>
        <p:txBody>
          <a:bodyPr>
            <a:normAutofit/>
          </a:bodyPr>
          <a:lstStyle/>
          <a:p>
            <a:r>
              <a:rPr lang="en-US" sz="5400" dirty="0"/>
              <a:t>Result</a:t>
            </a:r>
            <a:endParaRPr lang="en-US" dirty="0"/>
          </a:p>
        </p:txBody>
      </p:sp>
      <p:pic>
        <p:nvPicPr>
          <p:cNvPr id="4" name="Content Placeholder 10"/>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78715" y="2402445"/>
            <a:ext cx="6966065" cy="3919451"/>
          </a:xfrm>
        </p:spPr>
      </p:pic>
    </p:spTree>
    <p:extLst>
      <p:ext uri="{BB962C8B-B14F-4D97-AF65-F5344CB8AC3E}">
        <p14:creationId xmlns:p14="http://schemas.microsoft.com/office/powerpoint/2010/main" val="3471237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6569" y="1102432"/>
            <a:ext cx="10972800" cy="1143000"/>
          </a:xfrm>
        </p:spPr>
        <p:txBody>
          <a:bodyPr>
            <a:normAutofit/>
          </a:bodyPr>
          <a:lstStyle/>
          <a:p>
            <a:r>
              <a:rPr lang="en-US" sz="5400" dirty="0"/>
              <a:t>Future work </a:t>
            </a:r>
            <a:endParaRPr lang="en-US" dirty="0"/>
          </a:p>
        </p:txBody>
      </p:sp>
      <p:sp>
        <p:nvSpPr>
          <p:cNvPr id="2" name="Content Placeholder 1"/>
          <p:cNvSpPr>
            <a:spLocks noGrp="1"/>
          </p:cNvSpPr>
          <p:nvPr>
            <p:ph idx="1"/>
          </p:nvPr>
        </p:nvSpPr>
        <p:spPr>
          <a:xfrm>
            <a:off x="506569" y="2468880"/>
            <a:ext cx="10972800" cy="4389120"/>
          </a:xfrm>
        </p:spPr>
        <p:txBody>
          <a:bodyPr/>
          <a:lstStyle/>
          <a:p>
            <a:r>
              <a:rPr lang="en-US" dirty="0"/>
              <a:t>Before filling the syringes the system should detect if the same color exists at the end of the </a:t>
            </a:r>
            <a:r>
              <a:rPr lang="en-US" dirty="0" smtClean="0"/>
              <a:t>syringe.</a:t>
            </a:r>
            <a:endParaRPr lang="en-US" dirty="0"/>
          </a:p>
          <a:p>
            <a:endParaRPr lang="ar-SA" dirty="0"/>
          </a:p>
          <a:p>
            <a:r>
              <a:rPr lang="en-US" dirty="0"/>
              <a:t>Rotate a plate under the syringes containing the paint instead of the tubes and shake it at the same time.</a:t>
            </a:r>
            <a:endParaRPr lang="ar-SA" dirty="0"/>
          </a:p>
          <a:p>
            <a:endParaRPr lang="en-US" dirty="0"/>
          </a:p>
        </p:txBody>
      </p:sp>
    </p:spTree>
    <p:extLst>
      <p:ext uri="{BB962C8B-B14F-4D97-AF65-F5344CB8AC3E}">
        <p14:creationId xmlns:p14="http://schemas.microsoft.com/office/powerpoint/2010/main" val="3591619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6569" y="1102432"/>
            <a:ext cx="10972800" cy="1143000"/>
          </a:xfrm>
        </p:spPr>
        <p:txBody>
          <a:bodyPr>
            <a:normAutofit/>
          </a:bodyPr>
          <a:lstStyle/>
          <a:p>
            <a:r>
              <a:rPr lang="en-US" sz="5400" dirty="0"/>
              <a:t>Conclusion</a:t>
            </a:r>
            <a:endParaRPr lang="en-US" dirty="0"/>
          </a:p>
        </p:txBody>
      </p:sp>
      <p:sp>
        <p:nvSpPr>
          <p:cNvPr id="2" name="Content Placeholder 1"/>
          <p:cNvSpPr>
            <a:spLocks noGrp="1"/>
          </p:cNvSpPr>
          <p:nvPr>
            <p:ph idx="1"/>
          </p:nvPr>
        </p:nvSpPr>
        <p:spPr>
          <a:xfrm>
            <a:off x="506569" y="2468880"/>
            <a:ext cx="10972800" cy="4389120"/>
          </a:xfrm>
        </p:spPr>
        <p:txBody>
          <a:bodyPr/>
          <a:lstStyle/>
          <a:p>
            <a:r>
              <a:rPr lang="en-US" dirty="0"/>
              <a:t>Paint Mixer is a machine that anyone can have in homes, companies or in paint shops.</a:t>
            </a:r>
          </a:p>
          <a:p>
            <a:endParaRPr lang="en-US" dirty="0"/>
          </a:p>
          <a:p>
            <a:r>
              <a:rPr lang="en-US" dirty="0"/>
              <a:t>We achieved the main idea, but we believe that we need </a:t>
            </a:r>
            <a:r>
              <a:rPr lang="en-US" dirty="0" smtClean="0"/>
              <a:t>a hard </a:t>
            </a:r>
            <a:r>
              <a:rPr lang="en-US" dirty="0"/>
              <a:t>effort to improve its functionality</a:t>
            </a:r>
          </a:p>
          <a:p>
            <a:endParaRPr lang="en-US" dirty="0"/>
          </a:p>
        </p:txBody>
      </p:sp>
    </p:spTree>
    <p:extLst>
      <p:ext uri="{BB962C8B-B14F-4D97-AF65-F5344CB8AC3E}">
        <p14:creationId xmlns:p14="http://schemas.microsoft.com/office/powerpoint/2010/main" val="1323520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6569" y="1102432"/>
            <a:ext cx="10972800" cy="1143000"/>
          </a:xfrm>
        </p:spPr>
        <p:txBody>
          <a:bodyPr>
            <a:normAutofit/>
          </a:bodyPr>
          <a:lstStyle/>
          <a:p>
            <a:r>
              <a:rPr lang="en-US" sz="5400" dirty="0"/>
              <a:t>References </a:t>
            </a:r>
            <a:endParaRPr lang="en-US" dirty="0"/>
          </a:p>
        </p:txBody>
      </p:sp>
      <p:sp>
        <p:nvSpPr>
          <p:cNvPr id="2" name="Content Placeholder 1"/>
          <p:cNvSpPr>
            <a:spLocks noGrp="1"/>
          </p:cNvSpPr>
          <p:nvPr>
            <p:ph idx="1"/>
          </p:nvPr>
        </p:nvSpPr>
        <p:spPr>
          <a:xfrm>
            <a:off x="506569" y="2347604"/>
            <a:ext cx="10972800" cy="4389120"/>
          </a:xfrm>
        </p:spPr>
        <p:txBody>
          <a:bodyPr/>
          <a:lstStyle/>
          <a:p>
            <a:r>
              <a:rPr lang="en-US" dirty="0"/>
              <a:t>http://www.rapidtables.com/convert/color/rgb-to-cmyk.htm</a:t>
            </a:r>
          </a:p>
          <a:p>
            <a:endParaRPr lang="en-US" dirty="0"/>
          </a:p>
        </p:txBody>
      </p:sp>
    </p:spTree>
    <p:extLst>
      <p:ext uri="{BB962C8B-B14F-4D97-AF65-F5344CB8AC3E}">
        <p14:creationId xmlns:p14="http://schemas.microsoft.com/office/powerpoint/2010/main" val="2559761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a:t>Paint mixer is an amazing machine that gives you the ability to get any degree on the colors scale that may be expensive or even not be available in your neighborhood stores, all you need is 3 basic colors –cyan, magenta, and yellow- with black and white for brightness and intensity.</a:t>
            </a:r>
          </a:p>
        </p:txBody>
      </p:sp>
      <p:sp>
        <p:nvSpPr>
          <p:cNvPr id="3" name="Title 2"/>
          <p:cNvSpPr>
            <a:spLocks noGrp="1"/>
          </p:cNvSpPr>
          <p:nvPr>
            <p:ph type="title"/>
          </p:nvPr>
        </p:nvSpPr>
        <p:spPr/>
        <p:txBody>
          <a:bodyPr/>
          <a:lstStyle/>
          <a:p>
            <a:r>
              <a:rPr lang="en-US" dirty="0" smtClean="0"/>
              <a:t>Introduction</a:t>
            </a:r>
            <a:endParaRPr lang="en-US" dirty="0"/>
          </a:p>
        </p:txBody>
      </p:sp>
    </p:spTree>
    <p:extLst>
      <p:ext uri="{BB962C8B-B14F-4D97-AF65-F5344CB8AC3E}">
        <p14:creationId xmlns:p14="http://schemas.microsoft.com/office/powerpoint/2010/main" val="3339554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Mixing paint to have custom colors is more convenient and affordable way to find the color you need in the exact shade you prefer, not to mention more fun</a:t>
            </a:r>
            <a:r>
              <a:rPr lang="en-US" dirty="0" smtClean="0"/>
              <a:t>.</a:t>
            </a:r>
          </a:p>
          <a:p>
            <a:pPr marL="0" indent="0">
              <a:buNone/>
            </a:pPr>
            <a:endParaRPr lang="en-US" dirty="0"/>
          </a:p>
          <a:p>
            <a:r>
              <a:rPr lang="en-US" dirty="0"/>
              <a:t>Customized paint colors more expensive than regular colors Red, yellow, blue, black and white. Also the exact color and shade you want may not be available in your neighborhood.</a:t>
            </a:r>
          </a:p>
        </p:txBody>
      </p:sp>
      <p:sp>
        <p:nvSpPr>
          <p:cNvPr id="3" name="Title 2"/>
          <p:cNvSpPr>
            <a:spLocks noGrp="1"/>
          </p:cNvSpPr>
          <p:nvPr>
            <p:ph type="title"/>
          </p:nvPr>
        </p:nvSpPr>
        <p:spPr/>
        <p:txBody>
          <a:bodyPr/>
          <a:lstStyle/>
          <a:p>
            <a:r>
              <a:rPr lang="en-US" dirty="0" smtClean="0"/>
              <a:t>Motivation</a:t>
            </a:r>
            <a:endParaRPr lang="en-US" dirty="0"/>
          </a:p>
        </p:txBody>
      </p:sp>
    </p:spTree>
    <p:extLst>
      <p:ext uri="{BB962C8B-B14F-4D97-AF65-F5344CB8AC3E}">
        <p14:creationId xmlns:p14="http://schemas.microsoft.com/office/powerpoint/2010/main" val="115085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a:p>
            <a:r>
              <a:rPr lang="en-US" dirty="0"/>
              <a:t>PIC microcontroller: we used PIC18ls4620 as the main controller for connecting Bluetooth and controlling the motors rotations and durations.</a:t>
            </a:r>
          </a:p>
          <a:p>
            <a:endParaRPr lang="en-US" dirty="0"/>
          </a:p>
          <a:p>
            <a:r>
              <a:rPr lang="en-US" dirty="0"/>
              <a:t>Motors: We used stepper motors for controlling the syringes of paints.</a:t>
            </a:r>
          </a:p>
        </p:txBody>
      </p:sp>
      <p:sp>
        <p:nvSpPr>
          <p:cNvPr id="3" name="Title 2"/>
          <p:cNvSpPr>
            <a:spLocks noGrp="1"/>
          </p:cNvSpPr>
          <p:nvPr>
            <p:ph type="title"/>
          </p:nvPr>
        </p:nvSpPr>
        <p:spPr/>
        <p:txBody>
          <a:bodyPr/>
          <a:lstStyle/>
          <a:p>
            <a:r>
              <a:rPr lang="en-US" sz="5400" dirty="0"/>
              <a:t>Background</a:t>
            </a:r>
            <a:endParaRPr lang="en-US" dirty="0"/>
          </a:p>
        </p:txBody>
      </p:sp>
    </p:spTree>
    <p:extLst>
      <p:ext uri="{BB962C8B-B14F-4D97-AF65-F5344CB8AC3E}">
        <p14:creationId xmlns:p14="http://schemas.microsoft.com/office/powerpoint/2010/main" val="3252008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r>
              <a:rPr lang="en-US" dirty="0"/>
              <a:t>CMYK or </a:t>
            </a:r>
            <a:r>
              <a:rPr lang="en-US" dirty="0" smtClean="0"/>
              <a:t>RGB</a:t>
            </a:r>
            <a:endParaRPr lang="en-US" dirty="0"/>
          </a:p>
        </p:txBody>
      </p:sp>
    </p:spTree>
    <p:extLst>
      <p:ext uri="{BB962C8B-B14F-4D97-AF65-F5344CB8AC3E}">
        <p14:creationId xmlns:p14="http://schemas.microsoft.com/office/powerpoint/2010/main" val="1419453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the main body structure is </a:t>
            </a:r>
            <a:r>
              <a:rPr lang="en-US" sz="2400" dirty="0" smtClean="0"/>
              <a:t>made</a:t>
            </a:r>
          </a:p>
          <a:p>
            <a:pPr marL="0" indent="0">
              <a:buNone/>
            </a:pPr>
            <a:r>
              <a:rPr lang="en-US" sz="2400" dirty="0" smtClean="0"/>
              <a:t> </a:t>
            </a:r>
            <a:r>
              <a:rPr lang="en-US" sz="2400" dirty="0"/>
              <a:t>from wood with holes for </a:t>
            </a:r>
            <a:r>
              <a:rPr lang="en-US" sz="2400" dirty="0" smtClean="0"/>
              <a:t>syringes</a:t>
            </a:r>
          </a:p>
          <a:p>
            <a:pPr marL="0" indent="0">
              <a:buNone/>
            </a:pPr>
            <a:r>
              <a:rPr lang="en-US" sz="2400" dirty="0" smtClean="0"/>
              <a:t>and </a:t>
            </a:r>
            <a:r>
              <a:rPr lang="en-US" sz="2400" dirty="0"/>
              <a:t>motors’ screws.</a:t>
            </a:r>
          </a:p>
          <a:p>
            <a:endParaRPr lang="en-US" dirty="0"/>
          </a:p>
        </p:txBody>
      </p:sp>
      <p:sp>
        <p:nvSpPr>
          <p:cNvPr id="3" name="Title 2"/>
          <p:cNvSpPr>
            <a:spLocks noGrp="1"/>
          </p:cNvSpPr>
          <p:nvPr>
            <p:ph type="title"/>
          </p:nvPr>
        </p:nvSpPr>
        <p:spPr/>
        <p:txBody>
          <a:bodyPr/>
          <a:lstStyle/>
          <a:p>
            <a:r>
              <a:rPr lang="en-US" sz="5400" dirty="0"/>
              <a:t>Design process </a:t>
            </a:r>
            <a:endParaRPr lang="en-US" dirty="0"/>
          </a:p>
        </p:txBody>
      </p:sp>
      <p:pic>
        <p:nvPicPr>
          <p:cNvPr id="8" name="image13.jpg" descr="https://fbcdn-sphotos-h-a.akamaihd.net/hphotos-ak-xpa1/v/t34.0-12/11185747_10205066815805000_1127042362_n.jpg?oh=eb22018ada2ac4b5e46144436c7f1083&amp;oe=553EF899&amp;__gda__=1430262068_bc65834cdd6b6afe7511639f2549e2fe"/>
          <p:cNvPicPr/>
          <p:nvPr/>
        </p:nvPicPr>
        <p:blipFill rotWithShape="1">
          <a:blip r:embed="rId2"/>
          <a:srcRect l="5929" t="19724" r="20672" b="3916"/>
          <a:stretch/>
        </p:blipFill>
        <p:spPr>
          <a:xfrm>
            <a:off x="6371687" y="1159098"/>
            <a:ext cx="4304898" cy="5036713"/>
          </a:xfrm>
          <a:prstGeom prst="rect">
            <a:avLst/>
          </a:prstGeom>
          <a:ln/>
        </p:spPr>
      </p:pic>
    </p:spTree>
    <p:extLst>
      <p:ext uri="{BB962C8B-B14F-4D97-AF65-F5344CB8AC3E}">
        <p14:creationId xmlns:p14="http://schemas.microsoft.com/office/powerpoint/2010/main" val="2054880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We connected motors with screws</a:t>
            </a:r>
            <a:r>
              <a:rPr lang="en-US" sz="2400" dirty="0" smtClean="0"/>
              <a:t>,</a:t>
            </a:r>
          </a:p>
          <a:p>
            <a:pPr marL="0" indent="0">
              <a:buNone/>
            </a:pPr>
            <a:r>
              <a:rPr lang="en-US" sz="2400" dirty="0" smtClean="0"/>
              <a:t> </a:t>
            </a:r>
            <a:r>
              <a:rPr lang="en-US" sz="2400" dirty="0"/>
              <a:t>pass the screws through </a:t>
            </a:r>
            <a:r>
              <a:rPr lang="en-US" sz="2400" dirty="0" smtClean="0"/>
              <a:t>holes</a:t>
            </a:r>
          </a:p>
          <a:p>
            <a:pPr marL="0" indent="0">
              <a:buNone/>
            </a:pPr>
            <a:r>
              <a:rPr lang="en-US" sz="2400" dirty="0" smtClean="0"/>
              <a:t>and </a:t>
            </a:r>
            <a:r>
              <a:rPr lang="en-US" sz="2400" dirty="0"/>
              <a:t>connect it with syringes. </a:t>
            </a:r>
          </a:p>
          <a:p>
            <a:pPr marL="393192" lvl="1" indent="0">
              <a:buNone/>
            </a:pPr>
            <a:endParaRPr lang="en-US" dirty="0"/>
          </a:p>
        </p:txBody>
      </p:sp>
      <p:sp>
        <p:nvSpPr>
          <p:cNvPr id="3" name="Title 2"/>
          <p:cNvSpPr>
            <a:spLocks noGrp="1"/>
          </p:cNvSpPr>
          <p:nvPr>
            <p:ph type="title"/>
          </p:nvPr>
        </p:nvSpPr>
        <p:spPr/>
        <p:txBody>
          <a:bodyPr/>
          <a:lstStyle/>
          <a:p>
            <a:r>
              <a:rPr lang="en-US" sz="5400" dirty="0"/>
              <a:t>Design process </a:t>
            </a:r>
            <a:endParaRPr lang="en-US" dirty="0"/>
          </a:p>
        </p:txBody>
      </p:sp>
      <p:pic>
        <p:nvPicPr>
          <p:cNvPr id="4" name="image05.jpg" descr="https://fbcdn-sphotos-h-a.akamaihd.net/hphotos-ak-xpa1/v/t34.0-12/11180160_10205066815524993_785652744_n.jpg?oh=bed0f747f2e97607e98c3d97d3bbf475&amp;oe=553FFEBF&amp;__gda__=1430186926_feecb86998b60fffe4ad385ed7c7be7b"/>
          <p:cNvPicPr/>
          <p:nvPr/>
        </p:nvPicPr>
        <p:blipFill rotWithShape="1">
          <a:blip r:embed="rId2"/>
          <a:srcRect t="14717" r="23237" b="11004"/>
          <a:stretch/>
        </p:blipFill>
        <p:spPr>
          <a:xfrm>
            <a:off x="6210836" y="1533660"/>
            <a:ext cx="4285446" cy="4519410"/>
          </a:xfrm>
          <a:prstGeom prst="rect">
            <a:avLst/>
          </a:prstGeom>
          <a:ln/>
        </p:spPr>
      </p:pic>
    </p:spTree>
    <p:extLst>
      <p:ext uri="{BB962C8B-B14F-4D97-AF65-F5344CB8AC3E}">
        <p14:creationId xmlns:p14="http://schemas.microsoft.com/office/powerpoint/2010/main" val="112606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So we had to use </a:t>
            </a:r>
            <a:r>
              <a:rPr lang="en-US" sz="2400" dirty="0" smtClean="0"/>
              <a:t>syringes</a:t>
            </a:r>
          </a:p>
          <a:p>
            <a:pPr marL="0" indent="0">
              <a:buNone/>
            </a:pPr>
            <a:r>
              <a:rPr lang="en-US" sz="2400" dirty="0" smtClean="0"/>
              <a:t> connected with </a:t>
            </a:r>
            <a:r>
              <a:rPr lang="en-US" sz="2400" dirty="0"/>
              <a:t>stepper motors.</a:t>
            </a:r>
          </a:p>
          <a:p>
            <a:pPr marL="393192" lvl="1" indent="0">
              <a:buNone/>
            </a:pPr>
            <a:endParaRPr lang="en-US" dirty="0"/>
          </a:p>
        </p:txBody>
      </p:sp>
      <p:sp>
        <p:nvSpPr>
          <p:cNvPr id="3" name="Title 2"/>
          <p:cNvSpPr>
            <a:spLocks noGrp="1"/>
          </p:cNvSpPr>
          <p:nvPr>
            <p:ph type="title"/>
          </p:nvPr>
        </p:nvSpPr>
        <p:spPr>
          <a:xfrm>
            <a:off x="519448" y="548640"/>
            <a:ext cx="10972800" cy="1143000"/>
          </a:xfrm>
        </p:spPr>
        <p:txBody>
          <a:bodyPr/>
          <a:lstStyle/>
          <a:p>
            <a:r>
              <a:rPr lang="en-US" sz="5400" dirty="0"/>
              <a:t>Pumping technique</a:t>
            </a:r>
            <a:endParaRPr lang="en-US" dirty="0"/>
          </a:p>
        </p:txBody>
      </p:sp>
      <p:pic>
        <p:nvPicPr>
          <p:cNvPr id="5" name="Picture 4"/>
          <p:cNvPicPr>
            <a:picLocks noChangeAspect="1"/>
          </p:cNvPicPr>
          <p:nvPr/>
        </p:nvPicPr>
        <p:blipFill rotWithShape="1">
          <a:blip r:embed="rId2"/>
          <a:srcRect l="50366" t="21875" r="22694" b="11459"/>
          <a:stretch/>
        </p:blipFill>
        <p:spPr>
          <a:xfrm>
            <a:off x="5847008" y="1691640"/>
            <a:ext cx="5087155" cy="5087155"/>
          </a:xfrm>
          <a:prstGeom prst="rect">
            <a:avLst/>
          </a:prstGeom>
        </p:spPr>
      </p:pic>
    </p:spTree>
    <p:extLst>
      <p:ext uri="{BB962C8B-B14F-4D97-AF65-F5344CB8AC3E}">
        <p14:creationId xmlns:p14="http://schemas.microsoft.com/office/powerpoint/2010/main" val="2161874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esentation on brainstorming">
  <a:themeElements>
    <a:clrScheme name="Custom 6">
      <a:dk1>
        <a:sysClr val="windowText" lastClr="000000"/>
      </a:dk1>
      <a:lt1>
        <a:sysClr val="window" lastClr="FFFFFF"/>
      </a:lt1>
      <a:dk2>
        <a:srgbClr val="454551"/>
      </a:dk2>
      <a:lt2>
        <a:srgbClr val="D8D9DC"/>
      </a:lt2>
      <a:accent1>
        <a:srgbClr val="B8DBF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odyPr rtlCol="0" anchor="ctr"/>
      <a:lstStyle>
        <a:defPPr algn="ctr">
          <a:defRPr/>
        </a:defPPr>
      </a:lstStyle>
      <a:style>
        <a:lnRef idx="1">
          <a:schemeClr val="accent3"/>
        </a:lnRef>
        <a:fillRef idx="2">
          <a:schemeClr val="accent3"/>
        </a:fillRef>
        <a:effectRef idx="1">
          <a:schemeClr val="accent3"/>
        </a:effectRef>
        <a:fontRef idx="minor">
          <a:schemeClr val="dk1"/>
        </a:fontRef>
      </a:style>
    </a:spDef>
    <a:lnDef>
      <a:spPr/>
      <a:bodyPr/>
      <a:lstStyle/>
      <a:style>
        <a:lnRef idx="1">
          <a:schemeClr val="accent1"/>
        </a:lnRef>
        <a:fillRef idx="0">
          <a:schemeClr val="accent1"/>
        </a:fillRef>
        <a:effectRef idx="0">
          <a:schemeClr val="accent1"/>
        </a:effectRef>
        <a:fontRef idx="minor">
          <a:schemeClr val="tx1"/>
        </a:fontRef>
      </a:style>
    </a:lnDef>
    <a:txDef>
      <a:spPr>
        <a:noFill/>
        <a:ln>
          <a:solidFill>
            <a:schemeClr val="bg2"/>
          </a:solidFill>
        </a:ln>
      </a:spPr>
      <a:bodyPr wrap="none" rtlCol="0">
        <a:spAutoFit/>
      </a:bodyPr>
      <a:lstStyle>
        <a:defPPr>
          <a:defRPr dirty="0" err="1" smtClean="0"/>
        </a:defPPr>
      </a:lstStyle>
    </a:txDef>
  </a:objectDefaults>
  <a:extraClrSchemeLst/>
  <a:extLst>
    <a:ext uri="{05A4C25C-085E-4340-85A3-A5531E510DB2}">
      <thm15:themeFamily xmlns:thm15="http://schemas.microsoft.com/office/thememl/2012/main" name="Presentation on brainstorming" id="{C229246F-E851-40FB-8E1D-535DCA6AFD71}" vid="{8D346C02-FE09-4A8E-BC58-EB73E373F09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3BE57A2-D666-4652-B423-3EEF5C79D95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Business brainstorming presentation</Template>
  <TotalTime>0</TotalTime>
  <Words>651</Words>
  <Application>Microsoft Office PowerPoint</Application>
  <PresentationFormat>Widescreen</PresentationFormat>
  <Paragraphs>86</Paragraphs>
  <Slides>24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Calibri</vt:lpstr>
      <vt:lpstr>Century Gothic</vt:lpstr>
      <vt:lpstr>Palatino Linotype</vt:lpstr>
      <vt:lpstr>Tahoma</vt:lpstr>
      <vt:lpstr>Wingdings</vt:lpstr>
      <vt:lpstr>Wingdings 2</vt:lpstr>
      <vt:lpstr>Presentation on brainstorming</vt:lpstr>
      <vt:lpstr>PowerPoint Presentation</vt:lpstr>
      <vt:lpstr>Outline</vt:lpstr>
      <vt:lpstr>Introduction</vt:lpstr>
      <vt:lpstr>Motivation</vt:lpstr>
      <vt:lpstr>Background</vt:lpstr>
      <vt:lpstr>CMYK or RGB</vt:lpstr>
      <vt:lpstr>Design process </vt:lpstr>
      <vt:lpstr>Design process </vt:lpstr>
      <vt:lpstr>Pumping technique</vt:lpstr>
      <vt:lpstr>Pumping technique</vt:lpstr>
      <vt:lpstr>Pumping technique</vt:lpstr>
      <vt:lpstr>Flow chart</vt:lpstr>
      <vt:lpstr>Developing the software application </vt:lpstr>
      <vt:lpstr>Developing the software application </vt:lpstr>
      <vt:lpstr>Developing the software application </vt:lpstr>
      <vt:lpstr>Developing the software application </vt:lpstr>
      <vt:lpstr>Developing the software application </vt:lpstr>
      <vt:lpstr>Developing the software application </vt:lpstr>
      <vt:lpstr>Developing the software application </vt:lpstr>
      <vt:lpstr>Demo</vt:lpstr>
      <vt:lpstr>Result</vt:lpstr>
      <vt:lpstr>Future work </vt:lpstr>
      <vt:lpstr>Conclusion</vt:lpstr>
      <vt:lpstr>References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2015-05-14T03:13:41Z</dcterms:created>
  <dcterms:modified xsi:type="dcterms:W3CDTF">2015-05-14T05:02:22Z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TC034606379991</vt:lpwstr>
  </property>
</Properties>
</file>