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780" r:id="rId2"/>
    <p:sldMasterId id="2147483792" r:id="rId3"/>
  </p:sldMasterIdLst>
  <p:notesMasterIdLst>
    <p:notesMasterId r:id="rId103"/>
  </p:notesMasterIdLst>
  <p:handoutMasterIdLst>
    <p:handoutMasterId r:id="rId104"/>
  </p:handoutMasterIdLst>
  <p:sldIdLst>
    <p:sldId id="304" r:id="rId4"/>
    <p:sldId id="270" r:id="rId5"/>
    <p:sldId id="328" r:id="rId6"/>
    <p:sldId id="329" r:id="rId7"/>
    <p:sldId id="330" r:id="rId8"/>
    <p:sldId id="331" r:id="rId9"/>
    <p:sldId id="332" r:id="rId10"/>
    <p:sldId id="333" r:id="rId11"/>
    <p:sldId id="338" r:id="rId12"/>
    <p:sldId id="339" r:id="rId13"/>
    <p:sldId id="340" r:id="rId14"/>
    <p:sldId id="341" r:id="rId15"/>
    <p:sldId id="342" r:id="rId16"/>
    <p:sldId id="343" r:id="rId17"/>
    <p:sldId id="344" r:id="rId18"/>
    <p:sldId id="345" r:id="rId19"/>
    <p:sldId id="346" r:id="rId20"/>
    <p:sldId id="306" r:id="rId21"/>
    <p:sldId id="308" r:id="rId22"/>
    <p:sldId id="309" r:id="rId23"/>
    <p:sldId id="334" r:id="rId24"/>
    <p:sldId id="347" r:id="rId25"/>
    <p:sldId id="348" r:id="rId26"/>
    <p:sldId id="349" r:id="rId27"/>
    <p:sldId id="350" r:id="rId28"/>
    <p:sldId id="351" r:id="rId29"/>
    <p:sldId id="352" r:id="rId30"/>
    <p:sldId id="353" r:id="rId31"/>
    <p:sldId id="354" r:id="rId32"/>
    <p:sldId id="355" r:id="rId33"/>
    <p:sldId id="356" r:id="rId34"/>
    <p:sldId id="358" r:id="rId35"/>
    <p:sldId id="359" r:id="rId36"/>
    <p:sldId id="360" r:id="rId37"/>
    <p:sldId id="361" r:id="rId38"/>
    <p:sldId id="362" r:id="rId39"/>
    <p:sldId id="363" r:id="rId40"/>
    <p:sldId id="364" r:id="rId41"/>
    <p:sldId id="365" r:id="rId42"/>
    <p:sldId id="366" r:id="rId43"/>
    <p:sldId id="367" r:id="rId44"/>
    <p:sldId id="368" r:id="rId45"/>
    <p:sldId id="369" r:id="rId46"/>
    <p:sldId id="370" r:id="rId47"/>
    <p:sldId id="371" r:id="rId48"/>
    <p:sldId id="372" r:id="rId49"/>
    <p:sldId id="373" r:id="rId50"/>
    <p:sldId id="374" r:id="rId51"/>
    <p:sldId id="375" r:id="rId52"/>
    <p:sldId id="376" r:id="rId53"/>
    <p:sldId id="377" r:id="rId54"/>
    <p:sldId id="378" r:id="rId55"/>
    <p:sldId id="379" r:id="rId56"/>
    <p:sldId id="380" r:id="rId57"/>
    <p:sldId id="381" r:id="rId58"/>
    <p:sldId id="382" r:id="rId59"/>
    <p:sldId id="383" r:id="rId60"/>
    <p:sldId id="307" r:id="rId61"/>
    <p:sldId id="310" r:id="rId62"/>
    <p:sldId id="313" r:id="rId63"/>
    <p:sldId id="336" r:id="rId64"/>
    <p:sldId id="314" r:id="rId65"/>
    <p:sldId id="335"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85" r:id="rId80"/>
    <p:sldId id="386" r:id="rId81"/>
    <p:sldId id="387" r:id="rId82"/>
    <p:sldId id="388" r:id="rId83"/>
    <p:sldId id="389" r:id="rId84"/>
    <p:sldId id="390" r:id="rId85"/>
    <p:sldId id="391" r:id="rId86"/>
    <p:sldId id="392" r:id="rId87"/>
    <p:sldId id="393" r:id="rId88"/>
    <p:sldId id="394" r:id="rId89"/>
    <p:sldId id="395" r:id="rId90"/>
    <p:sldId id="396" r:id="rId91"/>
    <p:sldId id="397" r:id="rId92"/>
    <p:sldId id="398" r:id="rId93"/>
    <p:sldId id="399" r:id="rId94"/>
    <p:sldId id="400" r:id="rId95"/>
    <p:sldId id="401" r:id="rId96"/>
    <p:sldId id="402" r:id="rId97"/>
    <p:sldId id="403" r:id="rId98"/>
    <p:sldId id="404" r:id="rId99"/>
    <p:sldId id="405" r:id="rId100"/>
    <p:sldId id="406" r:id="rId101"/>
    <p:sldId id="407" r:id="rId102"/>
  </p:sldIdLst>
  <p:sldSz cx="12188825" cy="6858000"/>
  <p:notesSz cx="6858000" cy="9144000"/>
  <p:defaultTextStyle>
    <a:defPPr>
      <a:defRPr lang="en-US"/>
    </a:defPPr>
    <a:lvl1pPr algn="l" rtl="0" eaLnBrk="0" fontAlgn="base" hangingPunct="0">
      <a:spcBef>
        <a:spcPct val="0"/>
      </a:spcBef>
      <a:spcAft>
        <a:spcPct val="0"/>
      </a:spcAft>
      <a:defRPr kern="1200">
        <a:solidFill>
          <a:schemeClr val="tx1"/>
        </a:solidFill>
        <a:latin typeface="Corbel"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itchFamily="34" charset="0"/>
        <a:ea typeface="+mn-ea"/>
        <a:cs typeface="+mn-cs"/>
      </a:defRPr>
    </a:lvl5pPr>
    <a:lvl6pPr marL="2286000" algn="l" defTabSz="914400" rtl="0" eaLnBrk="1" latinLnBrk="0" hangingPunct="1">
      <a:defRPr kern="1200">
        <a:solidFill>
          <a:schemeClr val="tx1"/>
        </a:solidFill>
        <a:latin typeface="Corbel" pitchFamily="34" charset="0"/>
        <a:ea typeface="+mn-ea"/>
        <a:cs typeface="+mn-cs"/>
      </a:defRPr>
    </a:lvl6pPr>
    <a:lvl7pPr marL="2743200" algn="l" defTabSz="914400" rtl="0" eaLnBrk="1" latinLnBrk="0" hangingPunct="1">
      <a:defRPr kern="1200">
        <a:solidFill>
          <a:schemeClr val="tx1"/>
        </a:solidFill>
        <a:latin typeface="Corbel" pitchFamily="34" charset="0"/>
        <a:ea typeface="+mn-ea"/>
        <a:cs typeface="+mn-cs"/>
      </a:defRPr>
    </a:lvl7pPr>
    <a:lvl8pPr marL="3200400" algn="l" defTabSz="914400" rtl="0" eaLnBrk="1" latinLnBrk="0" hangingPunct="1">
      <a:defRPr kern="1200">
        <a:solidFill>
          <a:schemeClr val="tx1"/>
        </a:solidFill>
        <a:latin typeface="Corbel" pitchFamily="34" charset="0"/>
        <a:ea typeface="+mn-ea"/>
        <a:cs typeface="+mn-cs"/>
      </a:defRPr>
    </a:lvl8pPr>
    <a:lvl9pPr marL="3657600" algn="l" defTabSz="914400" rtl="0" eaLnBrk="1" latinLnBrk="0" hangingPunct="1">
      <a:defRPr kern="1200">
        <a:solidFill>
          <a:schemeClr val="tx1"/>
        </a:solidFill>
        <a:latin typeface="Corbe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471" autoAdjust="0"/>
    <p:restoredTop sz="94654" autoAdjust="0"/>
  </p:normalViewPr>
  <p:slideViewPr>
    <p:cSldViewPr>
      <p:cViewPr varScale="1">
        <p:scale>
          <a:sx n="70" d="100"/>
          <a:sy n="70" d="100"/>
        </p:scale>
        <p:origin x="-888" y="-90"/>
      </p:cViewPr>
      <p:guideLst>
        <p:guide orient="horz" pos="2160"/>
        <p:guide pos="3839"/>
      </p:guideLst>
    </p:cSldViewPr>
  </p:slideViewPr>
  <p:notesTextViewPr>
    <p:cViewPr>
      <p:scale>
        <a:sx n="1" d="1"/>
        <a:sy n="1" d="1"/>
      </p:scale>
      <p:origin x="0" y="0"/>
    </p:cViewPr>
  </p:notesTextViewPr>
  <p:notesViewPr>
    <p:cSldViewPr>
      <p:cViewPr varScale="1">
        <p:scale>
          <a:sx n="63" d="100"/>
          <a:sy n="63" d="100"/>
        </p:scale>
        <p:origin x="198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07" Type="http://schemas.openxmlformats.org/officeDocument/2006/relationships/theme" Target="theme/theme1.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slide" Target="slides/slide84.xml"/><Relationship Id="rId102" Type="http://schemas.openxmlformats.org/officeDocument/2006/relationships/slide" Target="slides/slide99.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slide" Target="slides/slide87.xml"/><Relationship Id="rId95" Type="http://schemas.openxmlformats.org/officeDocument/2006/relationships/slide" Target="slides/slide92.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100" Type="http://schemas.openxmlformats.org/officeDocument/2006/relationships/slide" Target="slides/slide97.xml"/><Relationship Id="rId105"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slide" Target="slides/slide90.xml"/><Relationship Id="rId98" Type="http://schemas.openxmlformats.org/officeDocument/2006/relationships/slide" Target="slides/slide9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103" Type="http://schemas.openxmlformats.org/officeDocument/2006/relationships/notesMaster" Target="notesMasters/notesMaster1.xml"/><Relationship Id="rId108"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slide" Target="slides/slide88.xml"/><Relationship Id="rId96" Type="http://schemas.openxmlformats.org/officeDocument/2006/relationships/slide" Target="slides/slide93.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6" Type="http://schemas.openxmlformats.org/officeDocument/2006/relationships/viewProps" Target="viewProp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slide" Target="slides/slide96.xml"/><Relationship Id="rId101" Type="http://schemas.openxmlformats.org/officeDocument/2006/relationships/slide" Target="slides/slide98.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A35BAD04-E9DC-4E12-8C2E-1E56C1D11849}" type="datetimeFigureOut">
              <a:rPr lang="en-US"/>
              <a:pPr>
                <a:defRPr/>
              </a:pPr>
              <a:t>12/20/2015</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343B431D-7DFF-41EC-9B20-6F76E0601D5D}" type="slidenum">
              <a:rPr lang="en-US" altLang="en-US"/>
              <a:pPr>
                <a:defRPr/>
              </a:pPr>
              <a:t>‹#›</a:t>
            </a:fld>
            <a:endParaRPr lang="en-US" altLang="en-US"/>
          </a:p>
        </p:txBody>
      </p:sp>
    </p:spTree>
    <p:extLst>
      <p:ext uri="{BB962C8B-B14F-4D97-AF65-F5344CB8AC3E}">
        <p14:creationId xmlns:p14="http://schemas.microsoft.com/office/powerpoint/2010/main" val="8322669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6F37BC57-E930-421B-96A3-0FC041AF4B2D}" type="datetimeFigureOut">
              <a:rPr lang="en-US"/>
              <a:pPr>
                <a:defRPr/>
              </a:pPr>
              <a:t>12/20/2015</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noProof="0"/>
              <a:t>Click to edit Master text styles</a:t>
            </a:r>
          </a:p>
          <a:p>
            <a:pPr lvl="1"/>
            <a:r>
              <a:rPr noProof="0"/>
              <a:t>Second level</a:t>
            </a:r>
          </a:p>
          <a:p>
            <a:pPr lvl="2"/>
            <a:r>
              <a:rPr noProof="0"/>
              <a:t>Third level</a:t>
            </a:r>
          </a:p>
          <a:p>
            <a:pPr lvl="3"/>
            <a:r>
              <a:rPr noProof="0"/>
              <a:t>Fourth level</a:t>
            </a:r>
          </a:p>
          <a:p>
            <a:pPr lvl="4"/>
            <a:r>
              <a:rPr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F9D46CE-BDCF-415E-970E-C564BFFBEB6D}" type="slidenum">
              <a:rPr lang="en-US" altLang="en-US"/>
              <a:pPr>
                <a:defRPr/>
              </a:pPr>
              <a:t>‹#›</a:t>
            </a:fld>
            <a:endParaRPr lang="en-US" altLang="en-US"/>
          </a:p>
        </p:txBody>
      </p:sp>
    </p:spTree>
    <p:extLst>
      <p:ext uri="{BB962C8B-B14F-4D97-AF65-F5344CB8AC3E}">
        <p14:creationId xmlns:p14="http://schemas.microsoft.com/office/powerpoint/2010/main" val="31554283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2"/>
        </a:solidFill>
        <a:latin typeface="+mn-lt"/>
        <a:ea typeface="+mn-ea"/>
        <a:cs typeface="+mn-cs"/>
      </a:defRPr>
    </a:lvl1pPr>
    <a:lvl2pPr marL="457200" algn="l" rtl="0" eaLnBrk="0" fontAlgn="base" hangingPunct="0">
      <a:spcBef>
        <a:spcPct val="30000"/>
      </a:spcBef>
      <a:spcAft>
        <a:spcPct val="0"/>
      </a:spcAft>
      <a:defRPr sz="1200" kern="1200">
        <a:solidFill>
          <a:schemeClr val="tx2"/>
        </a:solidFill>
        <a:latin typeface="+mn-lt"/>
        <a:ea typeface="+mn-ea"/>
        <a:cs typeface="+mn-cs"/>
      </a:defRPr>
    </a:lvl2pPr>
    <a:lvl3pPr marL="914400" algn="l" rtl="0" eaLnBrk="0" fontAlgn="base" hangingPunct="0">
      <a:spcBef>
        <a:spcPct val="30000"/>
      </a:spcBef>
      <a:spcAft>
        <a:spcPct val="0"/>
      </a:spcAft>
      <a:defRPr sz="1200" kern="1200">
        <a:solidFill>
          <a:schemeClr val="tx2"/>
        </a:solidFill>
        <a:latin typeface="+mn-lt"/>
        <a:ea typeface="+mn-ea"/>
        <a:cs typeface="+mn-cs"/>
      </a:defRPr>
    </a:lvl3pPr>
    <a:lvl4pPr marL="1371600" algn="l" rtl="0" eaLnBrk="0" fontAlgn="base" hangingPunct="0">
      <a:spcBef>
        <a:spcPct val="30000"/>
      </a:spcBef>
      <a:spcAft>
        <a:spcPct val="0"/>
      </a:spcAft>
      <a:defRPr sz="1200" kern="1200">
        <a:solidFill>
          <a:schemeClr val="tx2"/>
        </a:solidFill>
        <a:latin typeface="+mn-lt"/>
        <a:ea typeface="+mn-ea"/>
        <a:cs typeface="+mn-cs"/>
      </a:defRPr>
    </a:lvl4pPr>
    <a:lvl5pPr marL="1828800" algn="l" rtl="0" eaLnBrk="0" fontAlgn="base" hangingPunct="0">
      <a:spcBef>
        <a:spcPct val="30000"/>
      </a:spcBef>
      <a:spcAft>
        <a:spcPct val="0"/>
      </a:spcAft>
      <a:defRPr sz="1200" kern="1200">
        <a:solidFill>
          <a:schemeClr val="tx2"/>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pic>
        <p:nvPicPr>
          <p:cNvPr id="4" name="Picture 6" descr="Looking up to clouds and blue sky surrounded by glass-walled building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73625" y="0"/>
            <a:ext cx="7315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08013" y="685801"/>
            <a:ext cx="3962400" cy="4724399"/>
          </a:xfrm>
        </p:spPr>
        <p:txBody>
          <a:bodyPr>
            <a:normAutofit/>
          </a:bodyPr>
          <a:lstStyle>
            <a:lvl1pPr>
              <a:defRPr sz="4800"/>
            </a:lvl1pPr>
          </a:lstStyle>
          <a:p>
            <a:r>
              <a:rPr lang="en-US" smtClean="0"/>
              <a:t>Click to edit Master title style</a:t>
            </a:r>
            <a:endParaRPr/>
          </a:p>
        </p:txBody>
      </p:sp>
      <p:sp>
        <p:nvSpPr>
          <p:cNvPr id="3" name="Subtitle 2"/>
          <p:cNvSpPr>
            <a:spLocks noGrp="1"/>
          </p:cNvSpPr>
          <p:nvPr>
            <p:ph type="subTitle" idx="1"/>
          </p:nvPr>
        </p:nvSpPr>
        <p:spPr>
          <a:xfrm>
            <a:off x="608013" y="5410200"/>
            <a:ext cx="3962400" cy="762000"/>
          </a:xfrm>
        </p:spPr>
        <p:txBody>
          <a:bodyPr>
            <a:normAutofit/>
          </a:bodyPr>
          <a:lstStyle>
            <a:lvl1pPr marL="0" indent="0" algn="l">
              <a:spcBef>
                <a:spcPts val="0"/>
              </a:spcBef>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5" name="Date Placeholder 7"/>
          <p:cNvSpPr>
            <a:spLocks noGrp="1"/>
          </p:cNvSpPr>
          <p:nvPr>
            <p:ph type="dt" sz="half" idx="10"/>
          </p:nvPr>
        </p:nvSpPr>
        <p:spPr/>
        <p:txBody>
          <a:bodyPr/>
          <a:lstStyle>
            <a:lvl1pPr>
              <a:defRPr/>
            </a:lvl1pPr>
          </a:lstStyle>
          <a:p>
            <a:pPr>
              <a:defRPr/>
            </a:pPr>
            <a:fld id="{852939E3-7797-4552-B531-65A0956CE0A0}" type="datetimeFigureOut">
              <a:rPr lang="en-US"/>
              <a:pPr>
                <a:defRPr/>
              </a:pPr>
              <a:t>12/20/2015</a:t>
            </a:fld>
            <a:endParaRPr/>
          </a:p>
        </p:txBody>
      </p:sp>
      <p:sp>
        <p:nvSpPr>
          <p:cNvPr id="6" name="Footer Placeholder 8"/>
          <p:cNvSpPr>
            <a:spLocks noGrp="1"/>
          </p:cNvSpPr>
          <p:nvPr>
            <p:ph type="ftr" sz="quarter" idx="11"/>
          </p:nvPr>
        </p:nvSpPr>
        <p:spPr/>
        <p:txBody>
          <a:bodyPr/>
          <a:lstStyle>
            <a:lvl1pPr>
              <a:defRPr/>
            </a:lvl1pPr>
          </a:lstStyle>
          <a:p>
            <a:pPr>
              <a:defRPr/>
            </a:pPr>
            <a:endParaRPr/>
          </a:p>
        </p:txBody>
      </p:sp>
      <p:sp>
        <p:nvSpPr>
          <p:cNvPr id="7" name="Slide Number Placeholder 9"/>
          <p:cNvSpPr>
            <a:spLocks noGrp="1"/>
          </p:cNvSpPr>
          <p:nvPr>
            <p:ph type="sldNum" sz="quarter" idx="12"/>
          </p:nvPr>
        </p:nvSpPr>
        <p:spPr/>
        <p:txBody>
          <a:bodyPr/>
          <a:lstStyle>
            <a:lvl1pPr>
              <a:defRPr/>
            </a:lvl1pPr>
          </a:lstStyle>
          <a:p>
            <a:pPr>
              <a:defRPr/>
            </a:pPr>
            <a:fld id="{23B1CEB7-10D6-4969-A0D9-30E178DB1356}" type="slidenum">
              <a:rPr lang="en-US" altLang="en-US"/>
              <a:pPr>
                <a:defRPr/>
              </a:pPr>
              <a:t>‹#›</a:t>
            </a:fld>
            <a:endParaRPr lang="en-US" altLang="en-US"/>
          </a:p>
        </p:txBody>
      </p:sp>
    </p:spTree>
    <p:extLst>
      <p:ext uri="{BB962C8B-B14F-4D97-AF65-F5344CB8AC3E}">
        <p14:creationId xmlns:p14="http://schemas.microsoft.com/office/powerpoint/2010/main" val="3411617050"/>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6B2C191E-7C97-44F9-871C-6A14E9FEDF35}" type="datetimeFigureOut">
              <a:rPr lang="en-US"/>
              <a:pPr>
                <a:defRPr/>
              </a:pPr>
              <a:t>12/20/2015</a:t>
            </a:fld>
            <a:endParaRPr/>
          </a:p>
        </p:txBody>
      </p:sp>
      <p:sp>
        <p:nvSpPr>
          <p:cNvPr id="5" name="Footer Placeholder 4"/>
          <p:cNvSpPr>
            <a:spLocks noGrp="1"/>
          </p:cNvSpPr>
          <p:nvPr>
            <p:ph type="ftr" sz="quarter" idx="11"/>
          </p:nvPr>
        </p:nvSpPr>
        <p:spPr/>
        <p:txBody>
          <a:bodyPr/>
          <a:lstStyle>
            <a:lvl1pPr>
              <a:defRPr/>
            </a:lvl1pPr>
          </a:lstStyle>
          <a:p>
            <a:pPr>
              <a:defRPr/>
            </a:pPr>
            <a:endParaRPr/>
          </a:p>
        </p:txBody>
      </p:sp>
      <p:sp>
        <p:nvSpPr>
          <p:cNvPr id="6" name="Slide Number Placeholder 5"/>
          <p:cNvSpPr>
            <a:spLocks noGrp="1"/>
          </p:cNvSpPr>
          <p:nvPr>
            <p:ph type="sldNum" sz="quarter" idx="12"/>
          </p:nvPr>
        </p:nvSpPr>
        <p:spPr/>
        <p:txBody>
          <a:bodyPr/>
          <a:lstStyle>
            <a:lvl1pPr>
              <a:defRPr/>
            </a:lvl1pPr>
          </a:lstStyle>
          <a:p>
            <a:pPr>
              <a:defRPr/>
            </a:pPr>
            <a:fld id="{58FF1580-773E-415E-968E-397D30810082}" type="slidenum">
              <a:rPr lang="en-US" altLang="en-US"/>
              <a:pPr>
                <a:defRPr/>
              </a:pPr>
              <a:t>‹#›</a:t>
            </a:fld>
            <a:endParaRPr lang="en-US" altLang="en-US"/>
          </a:p>
        </p:txBody>
      </p:sp>
    </p:spTree>
    <p:extLst>
      <p:ext uri="{BB962C8B-B14F-4D97-AF65-F5344CB8AC3E}">
        <p14:creationId xmlns:p14="http://schemas.microsoft.com/office/powerpoint/2010/main" val="811320762"/>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85412" y="685800"/>
            <a:ext cx="1295401"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8012" y="685800"/>
            <a:ext cx="9474253" cy="5486400"/>
          </a:xfrm>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C5DCEC5E-0FB2-4A4A-B77C-0E6DE07AB529}" type="datetimeFigureOut">
              <a:rPr lang="en-US"/>
              <a:pPr>
                <a:defRPr/>
              </a:pPr>
              <a:t>12/20/2015</a:t>
            </a:fld>
            <a:endParaRPr/>
          </a:p>
        </p:txBody>
      </p:sp>
      <p:sp>
        <p:nvSpPr>
          <p:cNvPr id="5" name="Footer Placeholder 4"/>
          <p:cNvSpPr>
            <a:spLocks noGrp="1"/>
          </p:cNvSpPr>
          <p:nvPr>
            <p:ph type="ftr" sz="quarter" idx="11"/>
          </p:nvPr>
        </p:nvSpPr>
        <p:spPr/>
        <p:txBody>
          <a:bodyPr/>
          <a:lstStyle>
            <a:lvl1pPr>
              <a:defRPr/>
            </a:lvl1pPr>
          </a:lstStyle>
          <a:p>
            <a:pPr>
              <a:defRPr/>
            </a:pPr>
            <a:endParaRPr/>
          </a:p>
        </p:txBody>
      </p:sp>
      <p:sp>
        <p:nvSpPr>
          <p:cNvPr id="6" name="Slide Number Placeholder 5"/>
          <p:cNvSpPr>
            <a:spLocks noGrp="1"/>
          </p:cNvSpPr>
          <p:nvPr>
            <p:ph type="sldNum" sz="quarter" idx="12"/>
          </p:nvPr>
        </p:nvSpPr>
        <p:spPr/>
        <p:txBody>
          <a:bodyPr/>
          <a:lstStyle>
            <a:lvl1pPr>
              <a:defRPr/>
            </a:lvl1pPr>
          </a:lstStyle>
          <a:p>
            <a:pPr>
              <a:defRPr/>
            </a:pPr>
            <a:fld id="{61C501AD-E58E-41BF-83BB-0F8A6C4B0F7D}" type="slidenum">
              <a:rPr lang="en-US" altLang="en-US"/>
              <a:pPr>
                <a:defRPr/>
              </a:pPr>
              <a:t>‹#›</a:t>
            </a:fld>
            <a:endParaRPr lang="en-US" altLang="en-US"/>
          </a:p>
        </p:txBody>
      </p:sp>
    </p:spTree>
    <p:extLst>
      <p:ext uri="{BB962C8B-B14F-4D97-AF65-F5344CB8AC3E}">
        <p14:creationId xmlns:p14="http://schemas.microsoft.com/office/powerpoint/2010/main" val="3795843839"/>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121972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1" eaLnBrk="1" fontAlgn="auto" hangingPunct="1">
              <a:spcBef>
                <a:spcPts val="0"/>
              </a:spcBef>
              <a:spcAft>
                <a:spcPts val="0"/>
              </a:spcAft>
              <a:defRPr/>
            </a:pPr>
            <a:endParaRPr lang="en-US">
              <a:solidFill>
                <a:prstClr val="white"/>
              </a:solidFill>
            </a:endParaRPr>
          </a:p>
        </p:txBody>
      </p:sp>
      <p:grpSp>
        <p:nvGrpSpPr>
          <p:cNvPr id="5" name="Group 15"/>
          <p:cNvGrpSpPr>
            <a:grpSpLocks/>
          </p:cNvGrpSpPr>
          <p:nvPr/>
        </p:nvGrpSpPr>
        <p:grpSpPr bwMode="auto">
          <a:xfrm>
            <a:off x="-4231" y="4953000"/>
            <a:ext cx="12193057"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r" rtl="1" eaLnBrk="1" fontAlgn="auto" hangingPunct="1">
                <a:spcBef>
                  <a:spcPts val="0"/>
                </a:spcBef>
                <a:spcAft>
                  <a:spcPts val="0"/>
                </a:spcAft>
                <a:defRPr/>
              </a:pPr>
              <a:endParaRPr lang="en-US">
                <a:solidFill>
                  <a:prstClr val="black"/>
                </a:solidFill>
                <a:latin typeface="Lucida Sans Unicode"/>
                <a:cs typeface="Arial" charset="0"/>
              </a:endParaRPr>
            </a:p>
          </p:txBody>
        </p:sp>
        <p:sp>
          <p:nvSpPr>
            <p:cNvPr id="7" name="Freeform 18"/>
            <p:cNvSpPr>
              <a:spLocks/>
            </p:cNvSpPr>
            <p:nvPr/>
          </p:nvSpPr>
          <p:spPr bwMode="auto">
            <a:xfrm>
              <a:off x="35443" y="5135526"/>
              <a:ext cx="9108557" cy="838200"/>
            </a:xfrm>
            <a:custGeom>
              <a:avLst/>
              <a:gdLst>
                <a:gd name="T0" fmla="*/ 0 w 5760"/>
                <a:gd name="T1" fmla="*/ 0 h 528"/>
                <a:gd name="T2" fmla="*/ 9108557 w 5760"/>
                <a:gd name="T3" fmla="*/ 0 h 528"/>
                <a:gd name="T4" fmla="*/ 9108557 w 5760"/>
                <a:gd name="T5" fmla="*/ 838200 h 528"/>
                <a:gd name="T6" fmla="*/ 75905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solidFill>
                  <a:prstClr val="black"/>
                </a:solidFill>
                <a:latin typeface="Calibri" pitchFamily="34" charset="0"/>
                <a:cs typeface="Arial" charset="0"/>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1" eaLnBrk="1" fontAlgn="auto" hangingPunct="1">
                <a:spcBef>
                  <a:spcPts val="0"/>
                </a:spcBef>
                <a:spcAft>
                  <a:spcPts val="0"/>
                </a:spcAft>
                <a:defRPr/>
              </a:pPr>
              <a:endParaRPr lang="en-US">
                <a:solidFill>
                  <a:prstClr val="white"/>
                </a:solidFill>
              </a:endParaRPr>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914162" y="1752602"/>
            <a:ext cx="10360501"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914162" y="3611607"/>
            <a:ext cx="10360501"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0009E543-68A7-4F8C-B3CB-4C1523BD8D81}" type="datetime1">
              <a:rPr lang="ar-SA"/>
              <a:pPr>
                <a:defRPr/>
              </a:pPr>
              <a:t>09/03/1437</a:t>
            </a:fld>
            <a:endParaRPr lang="ar-SA"/>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a:solidFill>
                  <a:srgbClr val="2DA2BF">
                    <a:tint val="20000"/>
                  </a:srgbClr>
                </a:solidFill>
              </a:rPr>
              <a:t>An-najah National university </a:t>
            </a:r>
            <a:endParaRPr lang="ar-SA">
              <a:solidFill>
                <a:srgbClr val="2DA2BF">
                  <a:tint val="20000"/>
                </a:srgbClr>
              </a:solidFill>
            </a:endParaRPr>
          </a:p>
        </p:txBody>
      </p:sp>
      <p:sp>
        <p:nvSpPr>
          <p:cNvPr id="13" name="Slide Number Placeholder 26"/>
          <p:cNvSpPr>
            <a:spLocks noGrp="1"/>
          </p:cNvSpPr>
          <p:nvPr>
            <p:ph type="sldNum" sz="quarter" idx="12"/>
          </p:nvPr>
        </p:nvSpPr>
        <p:spPr/>
        <p:txBody>
          <a:bodyPr/>
          <a:lstStyle>
            <a:lvl1pPr>
              <a:defRPr>
                <a:solidFill>
                  <a:srgbClr val="FFFFFF"/>
                </a:solidFill>
              </a:defRPr>
            </a:lvl1pPr>
          </a:lstStyle>
          <a:p>
            <a:fld id="{F23296C3-9C70-4D4B-B3CC-6C457C0E72B6}" type="slidenum">
              <a:rPr lang="ar-SA"/>
              <a:pPr/>
              <a:t>‹#›</a:t>
            </a:fld>
            <a:endParaRPr lang="ar-SA"/>
          </a:p>
        </p:txBody>
      </p:sp>
    </p:spTree>
    <p:extLst>
      <p:ext uri="{BB962C8B-B14F-4D97-AF65-F5344CB8AC3E}">
        <p14:creationId xmlns:p14="http://schemas.microsoft.com/office/powerpoint/2010/main" val="4949108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AF457216-725A-45D6-B71F-5E2AC2DD3451}" type="datetime1">
              <a:rPr lang="ar-SA">
                <a:solidFill>
                  <a:prstClr val="black"/>
                </a:solidFill>
              </a:rPr>
              <a:pPr>
                <a:defRPr/>
              </a:pPr>
              <a:t>09/03/1437</a:t>
            </a:fld>
            <a:endParaRPr lang="ar-SA">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a:solidFill>
                  <a:prstClr val="black"/>
                </a:solidFill>
              </a:rPr>
              <a:t>An-najah National university </a:t>
            </a:r>
            <a:endParaRPr lang="ar-SA">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fld id="{152FEDC2-C466-4627-9F51-1DBF26E53C12}" type="slidenum">
              <a:rPr lang="ar-SA">
                <a:solidFill>
                  <a:prstClr val="black"/>
                </a:solidFill>
              </a:rPr>
              <a:pPr/>
              <a:t>‹#›</a:t>
            </a:fld>
            <a:endParaRPr lang="ar-SA">
              <a:solidFill>
                <a:prstClr val="black"/>
              </a:solidFill>
            </a:endParaRPr>
          </a:p>
        </p:txBody>
      </p:sp>
    </p:spTree>
    <p:extLst>
      <p:ext uri="{BB962C8B-B14F-4D97-AF65-F5344CB8AC3E}">
        <p14:creationId xmlns:p14="http://schemas.microsoft.com/office/powerpoint/2010/main" val="6806614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4848021" y="3005138"/>
            <a:ext cx="24335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rtl="1" eaLnBrk="1" fontAlgn="auto" hangingPunct="1">
              <a:spcBef>
                <a:spcPts val="0"/>
              </a:spcBef>
              <a:spcAft>
                <a:spcPts val="0"/>
              </a:spcAft>
              <a:defRPr/>
            </a:pPr>
            <a:endParaRPr lang="en-US">
              <a:solidFill>
                <a:prstClr val="white"/>
              </a:solidFill>
            </a:endParaRPr>
          </a:p>
        </p:txBody>
      </p:sp>
      <p:sp>
        <p:nvSpPr>
          <p:cNvPr id="5" name="Chevron 4"/>
          <p:cNvSpPr/>
          <p:nvPr/>
        </p:nvSpPr>
        <p:spPr>
          <a:xfrm>
            <a:off x="4598320" y="3005138"/>
            <a:ext cx="245469"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rtl="1" eaLnBrk="1" fontAlgn="auto" hangingPunct="1">
              <a:spcBef>
                <a:spcPts val="0"/>
              </a:spcBef>
              <a:spcAft>
                <a:spcPts val="0"/>
              </a:spcAft>
              <a:defRPr/>
            </a:pPr>
            <a:endParaRPr lang="en-US">
              <a:solidFill>
                <a:prstClr val="white"/>
              </a:solidFill>
            </a:endParaRPr>
          </a:p>
        </p:txBody>
      </p:sp>
      <p:sp>
        <p:nvSpPr>
          <p:cNvPr id="2" name="Title 1"/>
          <p:cNvSpPr>
            <a:spLocks noGrp="1"/>
          </p:cNvSpPr>
          <p:nvPr>
            <p:ph type="title"/>
          </p:nvPr>
        </p:nvSpPr>
        <p:spPr>
          <a:xfrm>
            <a:off x="962917" y="1059712"/>
            <a:ext cx="10360501"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5228922" y="2931712"/>
            <a:ext cx="6094413"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4959ECE4-89BD-4E0D-B1C1-22F0316911C4}" type="datetime1">
              <a:rPr lang="ar-SA">
                <a:solidFill>
                  <a:prstClr val="white"/>
                </a:solidFill>
              </a:rPr>
              <a:pPr>
                <a:defRPr/>
              </a:pPr>
              <a:t>09/03/1437</a:t>
            </a:fld>
            <a:endParaRPr lang="ar-SA">
              <a:solidFill>
                <a:prstClr val="white"/>
              </a:solidFill>
            </a:endParaRPr>
          </a:p>
        </p:txBody>
      </p:sp>
      <p:sp>
        <p:nvSpPr>
          <p:cNvPr id="7" name="Footer Placeholder 4"/>
          <p:cNvSpPr>
            <a:spLocks noGrp="1"/>
          </p:cNvSpPr>
          <p:nvPr>
            <p:ph type="ftr" sz="quarter" idx="11"/>
          </p:nvPr>
        </p:nvSpPr>
        <p:spPr/>
        <p:txBody>
          <a:bodyPr/>
          <a:lstStyle>
            <a:lvl1pPr>
              <a:defRPr/>
            </a:lvl1pPr>
            <a:extLst/>
          </a:lstStyle>
          <a:p>
            <a:pPr>
              <a:defRPr/>
            </a:pPr>
            <a:r>
              <a:rPr lang="en-US">
                <a:solidFill>
                  <a:prstClr val="white"/>
                </a:solidFill>
              </a:rPr>
              <a:t>An-najah National university </a:t>
            </a:r>
            <a:endParaRPr lang="ar-SA">
              <a:solidFill>
                <a:prstClr val="white"/>
              </a:solidFill>
            </a:endParaRPr>
          </a:p>
        </p:txBody>
      </p:sp>
      <p:sp>
        <p:nvSpPr>
          <p:cNvPr id="8" name="Slide Number Placeholder 5"/>
          <p:cNvSpPr>
            <a:spLocks noGrp="1"/>
          </p:cNvSpPr>
          <p:nvPr>
            <p:ph type="sldNum" sz="quarter" idx="12"/>
          </p:nvPr>
        </p:nvSpPr>
        <p:spPr/>
        <p:txBody>
          <a:bodyPr/>
          <a:lstStyle>
            <a:lvl1pPr>
              <a:defRPr/>
            </a:lvl1pPr>
          </a:lstStyle>
          <a:p>
            <a:fld id="{F2193CB7-3AC6-4D7B-A5F9-20ED58203993}" type="slidenum">
              <a:rPr lang="ar-SA">
                <a:solidFill>
                  <a:prstClr val="white"/>
                </a:solidFill>
              </a:rPr>
              <a:pPr/>
              <a:t>‹#›</a:t>
            </a:fld>
            <a:endParaRPr lang="ar-SA">
              <a:solidFill>
                <a:prstClr val="white"/>
              </a:solidFill>
            </a:endParaRPr>
          </a:p>
        </p:txBody>
      </p:sp>
    </p:spTree>
    <p:extLst>
      <p:ext uri="{BB962C8B-B14F-4D97-AF65-F5344CB8AC3E}">
        <p14:creationId xmlns:p14="http://schemas.microsoft.com/office/powerpoint/2010/main" val="1733354890"/>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441" y="1481329"/>
            <a:ext cx="5383398"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5986" y="1481329"/>
            <a:ext cx="5383398"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5597CD17-C3CF-41E3-A754-621EBECF6B07}" type="datetime1">
              <a:rPr lang="ar-SA">
                <a:solidFill>
                  <a:prstClr val="white"/>
                </a:solidFill>
              </a:rPr>
              <a:pPr>
                <a:defRPr/>
              </a:pPr>
              <a:t>09/03/1437</a:t>
            </a:fld>
            <a:endParaRPr lang="ar-SA">
              <a:solidFill>
                <a:prstClr val="white"/>
              </a:solidFill>
            </a:endParaRPr>
          </a:p>
        </p:txBody>
      </p:sp>
      <p:sp>
        <p:nvSpPr>
          <p:cNvPr id="6" name="Footer Placeholder 5"/>
          <p:cNvSpPr>
            <a:spLocks noGrp="1"/>
          </p:cNvSpPr>
          <p:nvPr>
            <p:ph type="ftr" sz="quarter" idx="11"/>
          </p:nvPr>
        </p:nvSpPr>
        <p:spPr/>
        <p:txBody>
          <a:bodyPr/>
          <a:lstStyle>
            <a:lvl1pPr>
              <a:defRPr/>
            </a:lvl1pPr>
            <a:extLst/>
          </a:lstStyle>
          <a:p>
            <a:pPr>
              <a:defRPr/>
            </a:pPr>
            <a:r>
              <a:rPr lang="en-US">
                <a:solidFill>
                  <a:prstClr val="white"/>
                </a:solidFill>
              </a:rPr>
              <a:t>An-najah National university </a:t>
            </a:r>
            <a:endParaRPr lang="ar-SA">
              <a:solidFill>
                <a:prstClr val="white"/>
              </a:solidFill>
            </a:endParaRPr>
          </a:p>
        </p:txBody>
      </p:sp>
      <p:sp>
        <p:nvSpPr>
          <p:cNvPr id="7" name="Slide Number Placeholder 6"/>
          <p:cNvSpPr>
            <a:spLocks noGrp="1"/>
          </p:cNvSpPr>
          <p:nvPr>
            <p:ph type="sldNum" sz="quarter" idx="12"/>
          </p:nvPr>
        </p:nvSpPr>
        <p:spPr/>
        <p:txBody>
          <a:bodyPr/>
          <a:lstStyle>
            <a:lvl1pPr>
              <a:defRPr/>
            </a:lvl1pPr>
          </a:lstStyle>
          <a:p>
            <a:fld id="{8DD527A6-BD8C-4A6D-ADE6-C32721551E57}" type="slidenum">
              <a:rPr lang="ar-SA">
                <a:solidFill>
                  <a:prstClr val="white"/>
                </a:solidFill>
              </a:rPr>
              <a:pPr/>
              <a:t>‹#›</a:t>
            </a:fld>
            <a:endParaRPr lang="ar-SA">
              <a:solidFill>
                <a:prstClr val="white"/>
              </a:solidFill>
            </a:endParaRPr>
          </a:p>
        </p:txBody>
      </p:sp>
    </p:spTree>
    <p:extLst>
      <p:ext uri="{BB962C8B-B14F-4D97-AF65-F5344CB8AC3E}">
        <p14:creationId xmlns:p14="http://schemas.microsoft.com/office/powerpoint/2010/main" val="1765941972"/>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09441" y="273050"/>
            <a:ext cx="10969943"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609441" y="5410200"/>
            <a:ext cx="5385514"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6191756" y="5410200"/>
            <a:ext cx="5387630"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609441" y="1444295"/>
            <a:ext cx="5385514"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6191754" y="1444295"/>
            <a:ext cx="5387630"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293790B5-A145-4E58-957C-253AE6936438}" type="datetime1">
              <a:rPr lang="ar-SA">
                <a:solidFill>
                  <a:prstClr val="black"/>
                </a:solidFill>
              </a:rPr>
              <a:pPr>
                <a:defRPr/>
              </a:pPr>
              <a:t>09/03/1437</a:t>
            </a:fld>
            <a:endParaRPr lang="ar-SA">
              <a:solidFill>
                <a:prstClr val="black"/>
              </a:solidFill>
            </a:endParaRPr>
          </a:p>
        </p:txBody>
      </p:sp>
      <p:sp>
        <p:nvSpPr>
          <p:cNvPr id="8" name="Footer Placeholder 7"/>
          <p:cNvSpPr>
            <a:spLocks noGrp="1"/>
          </p:cNvSpPr>
          <p:nvPr>
            <p:ph type="ftr" sz="quarter" idx="11"/>
          </p:nvPr>
        </p:nvSpPr>
        <p:spPr/>
        <p:txBody>
          <a:bodyPr/>
          <a:lstStyle>
            <a:lvl1pPr>
              <a:defRPr/>
            </a:lvl1pPr>
            <a:extLst/>
          </a:lstStyle>
          <a:p>
            <a:pPr>
              <a:defRPr/>
            </a:pPr>
            <a:r>
              <a:rPr lang="en-US">
                <a:solidFill>
                  <a:prstClr val="black"/>
                </a:solidFill>
              </a:rPr>
              <a:t>An-najah National university </a:t>
            </a:r>
            <a:endParaRPr lang="ar-SA">
              <a:solidFill>
                <a:prstClr val="black"/>
              </a:solidFill>
            </a:endParaRPr>
          </a:p>
        </p:txBody>
      </p:sp>
      <p:sp>
        <p:nvSpPr>
          <p:cNvPr id="9" name="Slide Number Placeholder 8"/>
          <p:cNvSpPr>
            <a:spLocks noGrp="1"/>
          </p:cNvSpPr>
          <p:nvPr>
            <p:ph type="sldNum" sz="quarter" idx="12"/>
          </p:nvPr>
        </p:nvSpPr>
        <p:spPr/>
        <p:txBody>
          <a:bodyPr/>
          <a:lstStyle>
            <a:lvl1pPr>
              <a:defRPr/>
            </a:lvl1pPr>
          </a:lstStyle>
          <a:p>
            <a:fld id="{17596ABA-DDF5-49FF-AD87-E0DC7515AFAC}" type="slidenum">
              <a:rPr lang="ar-SA">
                <a:solidFill>
                  <a:prstClr val="black"/>
                </a:solidFill>
              </a:rPr>
              <a:pPr/>
              <a:t>‹#›</a:t>
            </a:fld>
            <a:endParaRPr lang="ar-SA">
              <a:solidFill>
                <a:prstClr val="black"/>
              </a:solidFill>
            </a:endParaRPr>
          </a:p>
        </p:txBody>
      </p:sp>
    </p:spTree>
    <p:extLst>
      <p:ext uri="{BB962C8B-B14F-4D97-AF65-F5344CB8AC3E}">
        <p14:creationId xmlns:p14="http://schemas.microsoft.com/office/powerpoint/2010/main" val="3450765343"/>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E7D338D0-B86B-445E-85F6-8995D0701EB3}" type="datetime1">
              <a:rPr lang="ar-SA">
                <a:solidFill>
                  <a:prstClr val="white"/>
                </a:solidFill>
              </a:rPr>
              <a:pPr>
                <a:defRPr/>
              </a:pPr>
              <a:t>09/03/1437</a:t>
            </a:fld>
            <a:endParaRPr lang="ar-SA">
              <a:solidFill>
                <a:prstClr val="white"/>
              </a:solidFill>
            </a:endParaRPr>
          </a:p>
        </p:txBody>
      </p:sp>
      <p:sp>
        <p:nvSpPr>
          <p:cNvPr id="4" name="Footer Placeholder 3"/>
          <p:cNvSpPr>
            <a:spLocks noGrp="1"/>
          </p:cNvSpPr>
          <p:nvPr>
            <p:ph type="ftr" sz="quarter" idx="11"/>
          </p:nvPr>
        </p:nvSpPr>
        <p:spPr/>
        <p:txBody>
          <a:bodyPr/>
          <a:lstStyle>
            <a:lvl1pPr>
              <a:defRPr/>
            </a:lvl1pPr>
            <a:extLst/>
          </a:lstStyle>
          <a:p>
            <a:pPr>
              <a:defRPr/>
            </a:pPr>
            <a:r>
              <a:rPr lang="en-US">
                <a:solidFill>
                  <a:prstClr val="white"/>
                </a:solidFill>
              </a:rPr>
              <a:t>An-najah National university </a:t>
            </a:r>
            <a:endParaRPr lang="ar-SA">
              <a:solidFill>
                <a:prstClr val="white"/>
              </a:solidFill>
            </a:endParaRPr>
          </a:p>
        </p:txBody>
      </p:sp>
      <p:sp>
        <p:nvSpPr>
          <p:cNvPr id="5" name="Slide Number Placeholder 4"/>
          <p:cNvSpPr>
            <a:spLocks noGrp="1"/>
          </p:cNvSpPr>
          <p:nvPr>
            <p:ph type="sldNum" sz="quarter" idx="12"/>
          </p:nvPr>
        </p:nvSpPr>
        <p:spPr/>
        <p:txBody>
          <a:bodyPr/>
          <a:lstStyle>
            <a:lvl1pPr>
              <a:defRPr/>
            </a:lvl1pPr>
          </a:lstStyle>
          <a:p>
            <a:fld id="{1020918C-0F51-47F9-9748-BA135F3F7800}" type="slidenum">
              <a:rPr lang="ar-SA">
                <a:solidFill>
                  <a:prstClr val="white"/>
                </a:solidFill>
              </a:rPr>
              <a:pPr/>
              <a:t>‹#›</a:t>
            </a:fld>
            <a:endParaRPr lang="ar-SA">
              <a:solidFill>
                <a:prstClr val="white"/>
              </a:solidFill>
            </a:endParaRPr>
          </a:p>
        </p:txBody>
      </p:sp>
    </p:spTree>
    <p:extLst>
      <p:ext uri="{BB962C8B-B14F-4D97-AF65-F5344CB8AC3E}">
        <p14:creationId xmlns:p14="http://schemas.microsoft.com/office/powerpoint/2010/main" val="2800123730"/>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EC39722A-CE1A-4115-B734-B7B24E591631}" type="datetime1">
              <a:rPr lang="ar-SA">
                <a:solidFill>
                  <a:prstClr val="black"/>
                </a:solidFill>
              </a:rPr>
              <a:pPr>
                <a:defRPr/>
              </a:pPr>
              <a:t>09/03/1437</a:t>
            </a:fld>
            <a:endParaRPr lang="ar-SA">
              <a:solidFill>
                <a:prstClr val="black"/>
              </a:solidFill>
            </a:endParaRPr>
          </a:p>
        </p:txBody>
      </p:sp>
      <p:sp>
        <p:nvSpPr>
          <p:cNvPr id="3" name="Footer Placeholder 21"/>
          <p:cNvSpPr>
            <a:spLocks noGrp="1"/>
          </p:cNvSpPr>
          <p:nvPr>
            <p:ph type="ftr" sz="quarter" idx="11"/>
          </p:nvPr>
        </p:nvSpPr>
        <p:spPr/>
        <p:txBody>
          <a:bodyPr/>
          <a:lstStyle>
            <a:lvl1pPr>
              <a:defRPr/>
            </a:lvl1pPr>
          </a:lstStyle>
          <a:p>
            <a:pPr>
              <a:defRPr/>
            </a:pPr>
            <a:r>
              <a:rPr lang="en-US">
                <a:solidFill>
                  <a:prstClr val="black"/>
                </a:solidFill>
              </a:rPr>
              <a:t>An-najah National university </a:t>
            </a:r>
            <a:endParaRPr lang="ar-SA">
              <a:solidFill>
                <a:prstClr val="black"/>
              </a:solidFill>
            </a:endParaRPr>
          </a:p>
        </p:txBody>
      </p:sp>
      <p:sp>
        <p:nvSpPr>
          <p:cNvPr id="4" name="Slide Number Placeholder 17"/>
          <p:cNvSpPr>
            <a:spLocks noGrp="1"/>
          </p:cNvSpPr>
          <p:nvPr>
            <p:ph type="sldNum" sz="quarter" idx="12"/>
          </p:nvPr>
        </p:nvSpPr>
        <p:spPr/>
        <p:txBody>
          <a:bodyPr/>
          <a:lstStyle>
            <a:lvl1pPr>
              <a:defRPr/>
            </a:lvl1pPr>
          </a:lstStyle>
          <a:p>
            <a:fld id="{782F4D97-CCF5-44E3-9BF1-1113A7C84B04}" type="slidenum">
              <a:rPr lang="ar-SA">
                <a:solidFill>
                  <a:prstClr val="black"/>
                </a:solidFill>
              </a:rPr>
              <a:pPr/>
              <a:t>‹#›</a:t>
            </a:fld>
            <a:endParaRPr lang="ar-SA">
              <a:solidFill>
                <a:prstClr val="black"/>
              </a:solidFill>
            </a:endParaRPr>
          </a:p>
        </p:txBody>
      </p:sp>
    </p:spTree>
    <p:extLst>
      <p:ext uri="{BB962C8B-B14F-4D97-AF65-F5344CB8AC3E}">
        <p14:creationId xmlns:p14="http://schemas.microsoft.com/office/powerpoint/2010/main" val="32385294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8883" y="4876800"/>
            <a:ext cx="9973103"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5891265" y="5355102"/>
            <a:ext cx="5298076"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1218882" y="274320"/>
            <a:ext cx="9970459"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088AD8CE-89DA-401E-A30A-5794952196AE}" type="datetime1">
              <a:rPr lang="ar-SA">
                <a:solidFill>
                  <a:prstClr val="black"/>
                </a:solidFill>
              </a:rPr>
              <a:pPr>
                <a:defRPr/>
              </a:pPr>
              <a:t>09/03/1437</a:t>
            </a:fld>
            <a:endParaRPr lang="ar-SA">
              <a:solidFill>
                <a:prstClr val="black"/>
              </a:solidFill>
            </a:endParaRPr>
          </a:p>
        </p:txBody>
      </p:sp>
      <p:sp>
        <p:nvSpPr>
          <p:cNvPr id="6" name="Footer Placeholder 5"/>
          <p:cNvSpPr>
            <a:spLocks noGrp="1"/>
          </p:cNvSpPr>
          <p:nvPr>
            <p:ph type="ftr" sz="quarter" idx="11"/>
          </p:nvPr>
        </p:nvSpPr>
        <p:spPr/>
        <p:txBody>
          <a:bodyPr/>
          <a:lstStyle>
            <a:lvl1pPr>
              <a:defRPr/>
            </a:lvl1pPr>
            <a:extLst/>
          </a:lstStyle>
          <a:p>
            <a:pPr>
              <a:defRPr/>
            </a:pPr>
            <a:r>
              <a:rPr lang="en-US">
                <a:solidFill>
                  <a:prstClr val="black"/>
                </a:solidFill>
              </a:rPr>
              <a:t>An-najah National university </a:t>
            </a:r>
            <a:endParaRPr lang="ar-SA">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6E795F82-1F84-4320-BFEE-3E8C4BAE95A1}" type="slidenum">
              <a:rPr lang="ar-SA">
                <a:solidFill>
                  <a:prstClr val="black"/>
                </a:solidFill>
              </a:rPr>
              <a:pPr/>
              <a:t>‹#›</a:t>
            </a:fld>
            <a:endParaRPr lang="ar-SA">
              <a:solidFill>
                <a:prstClr val="black"/>
              </a:solidFill>
            </a:endParaRPr>
          </a:p>
        </p:txBody>
      </p:sp>
    </p:spTree>
    <p:extLst>
      <p:ext uri="{BB962C8B-B14F-4D97-AF65-F5344CB8AC3E}">
        <p14:creationId xmlns:p14="http://schemas.microsoft.com/office/powerpoint/2010/main" val="396875493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1B437193-68C5-42B5-A254-A03BA4002C00}" type="datetimeFigureOut">
              <a:rPr lang="en-US"/>
              <a:pPr>
                <a:defRPr/>
              </a:pPr>
              <a:t>12/20/2015</a:t>
            </a:fld>
            <a:endParaRPr/>
          </a:p>
        </p:txBody>
      </p:sp>
      <p:sp>
        <p:nvSpPr>
          <p:cNvPr id="5" name="Footer Placeholder 4"/>
          <p:cNvSpPr>
            <a:spLocks noGrp="1"/>
          </p:cNvSpPr>
          <p:nvPr>
            <p:ph type="ftr" sz="quarter" idx="11"/>
          </p:nvPr>
        </p:nvSpPr>
        <p:spPr/>
        <p:txBody>
          <a:bodyPr/>
          <a:lstStyle>
            <a:lvl1pPr>
              <a:defRPr/>
            </a:lvl1pPr>
          </a:lstStyle>
          <a:p>
            <a:pPr>
              <a:defRPr/>
            </a:pPr>
            <a:endParaRPr/>
          </a:p>
        </p:txBody>
      </p:sp>
      <p:sp>
        <p:nvSpPr>
          <p:cNvPr id="6" name="Slide Number Placeholder 5"/>
          <p:cNvSpPr>
            <a:spLocks noGrp="1"/>
          </p:cNvSpPr>
          <p:nvPr>
            <p:ph type="sldNum" sz="quarter" idx="12"/>
          </p:nvPr>
        </p:nvSpPr>
        <p:spPr/>
        <p:txBody>
          <a:bodyPr/>
          <a:lstStyle>
            <a:lvl1pPr>
              <a:defRPr/>
            </a:lvl1pPr>
          </a:lstStyle>
          <a:p>
            <a:pPr>
              <a:defRPr/>
            </a:pPr>
            <a:fld id="{6367A002-7A8C-4F70-9A2B-34FCB318B705}" type="slidenum">
              <a:rPr lang="en-US" altLang="en-US"/>
              <a:pPr>
                <a:defRPr/>
              </a:pPr>
              <a:t>‹#›</a:t>
            </a:fld>
            <a:endParaRPr lang="en-US" altLang="en-US"/>
          </a:p>
        </p:txBody>
      </p:sp>
    </p:spTree>
    <p:extLst>
      <p:ext uri="{BB962C8B-B14F-4D97-AF65-F5344CB8AC3E}">
        <p14:creationId xmlns:p14="http://schemas.microsoft.com/office/powerpoint/2010/main" val="3670822889"/>
      </p:ext>
    </p:extLst>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666577" y="5945188"/>
            <a:ext cx="6585351"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r" rtl="1" eaLnBrk="1" fontAlgn="auto" hangingPunct="1">
              <a:spcBef>
                <a:spcPts val="0"/>
              </a:spcBef>
              <a:spcAft>
                <a:spcPts val="0"/>
              </a:spcAft>
              <a:defRPr/>
            </a:pPr>
            <a:endParaRPr lang="en-US">
              <a:solidFill>
                <a:prstClr val="white"/>
              </a:solidFill>
              <a:latin typeface="Lucida Sans Unicode"/>
              <a:cs typeface="Arial" charset="0"/>
            </a:endParaRPr>
          </a:p>
        </p:txBody>
      </p:sp>
      <p:sp>
        <p:nvSpPr>
          <p:cNvPr id="6" name="Freeform 15"/>
          <p:cNvSpPr>
            <a:spLocks/>
          </p:cNvSpPr>
          <p:nvPr/>
        </p:nvSpPr>
        <p:spPr bwMode="auto">
          <a:xfrm>
            <a:off x="647531" y="5938838"/>
            <a:ext cx="4919969" cy="933450"/>
          </a:xfrm>
          <a:custGeom>
            <a:avLst/>
            <a:gdLst>
              <a:gd name="T0" fmla="*/ 0 w 5591"/>
              <a:gd name="T1" fmla="*/ 0 h 588"/>
              <a:gd name="T2" fmla="*/ 3802505 w 5591"/>
              <a:gd name="T3" fmla="*/ 0 h 588"/>
              <a:gd name="T4" fmla="*/ 3802505 w 5591"/>
              <a:gd name="T5" fmla="*/ 838200 h 588"/>
              <a:gd name="T6" fmla="*/ 31688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solidFill>
                <a:prstClr val="white"/>
              </a:solidFill>
              <a:latin typeface="Calibri" pitchFamily="34" charset="0"/>
              <a:cs typeface="Arial" charset="0"/>
            </a:endParaRPr>
          </a:p>
        </p:txBody>
      </p:sp>
      <p:sp>
        <p:nvSpPr>
          <p:cNvPr id="7" name="Right Triangle 6"/>
          <p:cNvSpPr>
            <a:spLocks/>
          </p:cNvSpPr>
          <p:nvPr/>
        </p:nvSpPr>
        <p:spPr bwMode="auto">
          <a:xfrm>
            <a:off x="-8054" y="5791253"/>
            <a:ext cx="4535237"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1" eaLnBrk="1" fontAlgn="auto" hangingPunct="1">
              <a:spcBef>
                <a:spcPts val="0"/>
              </a:spcBef>
              <a:spcAft>
                <a:spcPts val="0"/>
              </a:spcAft>
              <a:defRPr/>
            </a:pPr>
            <a:endParaRPr lang="en-US">
              <a:solidFill>
                <a:prstClr val="white"/>
              </a:solidFill>
            </a:endParaRPr>
          </a:p>
        </p:txBody>
      </p:sp>
      <p:cxnSp>
        <p:nvCxnSpPr>
          <p:cNvPr id="8" name="Straight Connector 7"/>
          <p:cNvCxnSpPr/>
          <p:nvPr/>
        </p:nvCxnSpPr>
        <p:spPr>
          <a:xfrm>
            <a:off x="-12312" y="5787739"/>
            <a:ext cx="4539496"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11549759" y="4987925"/>
            <a:ext cx="243354"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rtl="1" eaLnBrk="1" fontAlgn="auto" hangingPunct="1">
              <a:spcBef>
                <a:spcPts val="0"/>
              </a:spcBef>
              <a:spcAft>
                <a:spcPts val="0"/>
              </a:spcAft>
              <a:defRPr/>
            </a:pPr>
            <a:endParaRPr lang="en-US">
              <a:solidFill>
                <a:prstClr val="white"/>
              </a:solidFill>
            </a:endParaRPr>
          </a:p>
        </p:txBody>
      </p:sp>
      <p:sp>
        <p:nvSpPr>
          <p:cNvPr id="10" name="Chevron 9"/>
          <p:cNvSpPr/>
          <p:nvPr/>
        </p:nvSpPr>
        <p:spPr>
          <a:xfrm>
            <a:off x="11300057" y="4987925"/>
            <a:ext cx="243354"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rtl="1" eaLnBrk="1" fontAlgn="auto" hangingPunct="1">
              <a:spcBef>
                <a:spcPts val="0"/>
              </a:spcBef>
              <a:spcAft>
                <a:spcPts val="0"/>
              </a:spcAft>
              <a:defRPr/>
            </a:pPr>
            <a:endParaRPr lang="en-US">
              <a:solidFill>
                <a:prstClr val="white"/>
              </a:solidFill>
            </a:endParaRPr>
          </a:p>
        </p:txBody>
      </p:sp>
      <p:sp>
        <p:nvSpPr>
          <p:cNvPr id="4" name="Text Placeholder 3"/>
          <p:cNvSpPr>
            <a:spLocks noGrp="1"/>
          </p:cNvSpPr>
          <p:nvPr>
            <p:ph type="body" sz="half" idx="2"/>
          </p:nvPr>
        </p:nvSpPr>
        <p:spPr>
          <a:xfrm>
            <a:off x="1521246" y="5443402"/>
            <a:ext cx="9547913"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304721" y="189968"/>
            <a:ext cx="11579384"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304720" y="4865122"/>
            <a:ext cx="10764439"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FE63BA65-6BF4-49E8-8F70-E4CB3AA17C77}" type="datetime1">
              <a:rPr lang="ar-SA">
                <a:solidFill>
                  <a:prstClr val="white"/>
                </a:solidFill>
              </a:rPr>
              <a:pPr>
                <a:defRPr/>
              </a:pPr>
              <a:t>09/03/1437</a:t>
            </a:fld>
            <a:endParaRPr lang="ar-SA">
              <a:solidFill>
                <a:prstClr val="white"/>
              </a:solidFill>
            </a:endParaRPr>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a:solidFill>
                  <a:prstClr val="white"/>
                </a:solidFill>
              </a:rPr>
              <a:t>An-najah National university </a:t>
            </a:r>
            <a:endParaRPr lang="ar-SA">
              <a:solidFill>
                <a:prstClr val="white"/>
              </a:solidFill>
            </a:endParaRPr>
          </a:p>
        </p:txBody>
      </p:sp>
      <p:sp>
        <p:nvSpPr>
          <p:cNvPr id="13" name="Slide Number Placeholder 6"/>
          <p:cNvSpPr>
            <a:spLocks noGrp="1"/>
          </p:cNvSpPr>
          <p:nvPr>
            <p:ph type="sldNum" sz="quarter" idx="12"/>
          </p:nvPr>
        </p:nvSpPr>
        <p:spPr/>
        <p:txBody>
          <a:bodyPr/>
          <a:lstStyle>
            <a:lvl1pPr>
              <a:defRPr/>
            </a:lvl1pPr>
          </a:lstStyle>
          <a:p>
            <a:fld id="{CA5FEDEB-67EC-4D50-AE49-B8096B636F29}" type="slidenum">
              <a:rPr lang="ar-SA">
                <a:solidFill>
                  <a:prstClr val="white"/>
                </a:solidFill>
              </a:rPr>
              <a:pPr/>
              <a:t>‹#›</a:t>
            </a:fld>
            <a:endParaRPr lang="ar-SA">
              <a:solidFill>
                <a:prstClr val="white"/>
              </a:solidFill>
            </a:endParaRPr>
          </a:p>
        </p:txBody>
      </p:sp>
    </p:spTree>
    <p:extLst>
      <p:ext uri="{BB962C8B-B14F-4D97-AF65-F5344CB8AC3E}">
        <p14:creationId xmlns:p14="http://schemas.microsoft.com/office/powerpoint/2010/main" val="4059869908"/>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609441" y="1481330"/>
            <a:ext cx="10969943"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C550BF2A-98D7-46E6-8C71-38CC4E1D781B}" type="datetime1">
              <a:rPr lang="ar-SA">
                <a:solidFill>
                  <a:prstClr val="black"/>
                </a:solidFill>
              </a:rPr>
              <a:pPr>
                <a:defRPr/>
              </a:pPr>
              <a:t>09/03/1437</a:t>
            </a:fld>
            <a:endParaRPr lang="ar-SA">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a:solidFill>
                  <a:prstClr val="black"/>
                </a:solidFill>
              </a:rPr>
              <a:t>An-najah National university </a:t>
            </a:r>
            <a:endParaRPr lang="ar-SA">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fld id="{94BF9DB1-30D8-4F9A-A193-5AB5D643F00B}" type="slidenum">
              <a:rPr lang="ar-SA">
                <a:solidFill>
                  <a:prstClr val="black"/>
                </a:solidFill>
              </a:rPr>
              <a:pPr/>
              <a:t>‹#›</a:t>
            </a:fld>
            <a:endParaRPr lang="ar-SA">
              <a:solidFill>
                <a:prstClr val="black"/>
              </a:solidFill>
            </a:endParaRPr>
          </a:p>
        </p:txBody>
      </p:sp>
    </p:spTree>
    <p:extLst>
      <p:ext uri="{BB962C8B-B14F-4D97-AF65-F5344CB8AC3E}">
        <p14:creationId xmlns:p14="http://schemas.microsoft.com/office/powerpoint/2010/main" val="6370560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2974" y="274641"/>
            <a:ext cx="2369343"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609441" y="274641"/>
            <a:ext cx="8430604"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5F35BF4-E818-4F6B-9629-AC87A1BDBA17}" type="datetime1">
              <a:rPr lang="ar-SA">
                <a:solidFill>
                  <a:prstClr val="black"/>
                </a:solidFill>
              </a:rPr>
              <a:pPr>
                <a:defRPr/>
              </a:pPr>
              <a:t>09/03/1437</a:t>
            </a:fld>
            <a:endParaRPr lang="ar-SA">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a:solidFill>
                  <a:prstClr val="black"/>
                </a:solidFill>
              </a:rPr>
              <a:t>An-najah National university </a:t>
            </a:r>
            <a:endParaRPr lang="ar-SA">
              <a:solidFill>
                <a:prstClr val="black"/>
              </a:solidFill>
            </a:endParaRPr>
          </a:p>
        </p:txBody>
      </p:sp>
      <p:sp>
        <p:nvSpPr>
          <p:cNvPr id="6" name="Slide Number Placeholder 17"/>
          <p:cNvSpPr>
            <a:spLocks noGrp="1"/>
          </p:cNvSpPr>
          <p:nvPr>
            <p:ph type="sldNum" sz="quarter" idx="12"/>
          </p:nvPr>
        </p:nvSpPr>
        <p:spPr/>
        <p:txBody>
          <a:bodyPr/>
          <a:lstStyle>
            <a:lvl1pPr>
              <a:defRPr/>
            </a:lvl1pPr>
          </a:lstStyle>
          <a:p>
            <a:fld id="{BABD8CDE-48DE-4BBA-8276-6BEC38B5B89A}" type="slidenum">
              <a:rPr lang="ar-SA">
                <a:solidFill>
                  <a:prstClr val="black"/>
                </a:solidFill>
              </a:rPr>
              <a:pPr/>
              <a:t>‹#›</a:t>
            </a:fld>
            <a:endParaRPr lang="ar-SA">
              <a:solidFill>
                <a:prstClr val="black"/>
              </a:solidFill>
            </a:endParaRPr>
          </a:p>
        </p:txBody>
      </p:sp>
    </p:spTree>
    <p:extLst>
      <p:ext uri="{BB962C8B-B14F-4D97-AF65-F5344CB8AC3E}">
        <p14:creationId xmlns:p14="http://schemas.microsoft.com/office/powerpoint/2010/main" val="39332618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914162" y="2130426"/>
            <a:ext cx="10360501" cy="1470025"/>
          </a:xfrm>
        </p:spPr>
        <p:txBody>
          <a:bodyPr/>
          <a:lstStyle/>
          <a:p>
            <a:r>
              <a:rPr lang="ar-SA" smtClean="0"/>
              <a:t>انقر لتحرير نمط العنوان الرئيسي</a:t>
            </a:r>
            <a:endParaRPr lang="ar-JO"/>
          </a:p>
        </p:txBody>
      </p:sp>
      <p:sp>
        <p:nvSpPr>
          <p:cNvPr id="3" name="عنوان فرعي 2"/>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JO"/>
          </a:p>
        </p:txBody>
      </p:sp>
      <p:sp>
        <p:nvSpPr>
          <p:cNvPr id="4" name="عنصر نائب للتاريخ 3"/>
          <p:cNvSpPr>
            <a:spLocks noGrp="1"/>
          </p:cNvSpPr>
          <p:nvPr>
            <p:ph type="dt" sz="half" idx="10"/>
          </p:nvPr>
        </p:nvSpPr>
        <p:spPr/>
        <p:txBody>
          <a:bodyPr/>
          <a:lstStyle/>
          <a:p>
            <a:fld id="{54F227D7-44F5-411E-9641-D0E41FD431B5}" type="datetimeFigureOut">
              <a:rPr lang="ar-JO" smtClean="0">
                <a:solidFill>
                  <a:prstClr val="black">
                    <a:tint val="75000"/>
                  </a:prstClr>
                </a:solidFill>
              </a:rPr>
              <a:pPr/>
              <a:t>09/03/1437</a:t>
            </a:fld>
            <a:endParaRPr lang="ar-JO">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JO">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73463B3D-FC51-4559-B4BE-367102B77AAC}" type="slidenum">
              <a:rPr lang="ar-JO" smtClean="0">
                <a:solidFill>
                  <a:prstClr val="black">
                    <a:tint val="75000"/>
                  </a:prstClr>
                </a:solidFill>
              </a:rPr>
              <a:pPr/>
              <a:t>‹#›</a:t>
            </a:fld>
            <a:endParaRPr lang="ar-JO">
              <a:solidFill>
                <a:prstClr val="black">
                  <a:tint val="75000"/>
                </a:prstClr>
              </a:solidFill>
            </a:endParaRPr>
          </a:p>
        </p:txBody>
      </p:sp>
    </p:spTree>
    <p:extLst>
      <p:ext uri="{BB962C8B-B14F-4D97-AF65-F5344CB8AC3E}">
        <p14:creationId xmlns:p14="http://schemas.microsoft.com/office/powerpoint/2010/main" val="3303932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10"/>
          </p:nvPr>
        </p:nvSpPr>
        <p:spPr/>
        <p:txBody>
          <a:bodyPr/>
          <a:lstStyle/>
          <a:p>
            <a:fld id="{54F227D7-44F5-411E-9641-D0E41FD431B5}" type="datetimeFigureOut">
              <a:rPr lang="ar-JO" smtClean="0">
                <a:solidFill>
                  <a:prstClr val="black">
                    <a:tint val="75000"/>
                  </a:prstClr>
                </a:solidFill>
              </a:rPr>
              <a:pPr/>
              <a:t>09/03/1437</a:t>
            </a:fld>
            <a:endParaRPr lang="ar-JO">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JO">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73463B3D-FC51-4559-B4BE-367102B77AAC}" type="slidenum">
              <a:rPr lang="ar-JO" smtClean="0">
                <a:solidFill>
                  <a:prstClr val="black">
                    <a:tint val="75000"/>
                  </a:prstClr>
                </a:solidFill>
              </a:rPr>
              <a:pPr/>
              <a:t>‹#›</a:t>
            </a:fld>
            <a:endParaRPr lang="ar-JO">
              <a:solidFill>
                <a:prstClr val="black">
                  <a:tint val="75000"/>
                </a:prstClr>
              </a:solidFill>
            </a:endParaRPr>
          </a:p>
        </p:txBody>
      </p:sp>
    </p:spTree>
    <p:extLst>
      <p:ext uri="{BB962C8B-B14F-4D97-AF65-F5344CB8AC3E}">
        <p14:creationId xmlns:p14="http://schemas.microsoft.com/office/powerpoint/2010/main" val="35227295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962833" y="4406901"/>
            <a:ext cx="10360501" cy="1362075"/>
          </a:xfrm>
        </p:spPr>
        <p:txBody>
          <a:bodyPr anchor="t"/>
          <a:lstStyle>
            <a:lvl1pPr algn="r">
              <a:defRPr sz="4000" b="1" cap="all"/>
            </a:lvl1p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962833" y="2906713"/>
            <a:ext cx="1036050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4F227D7-44F5-411E-9641-D0E41FD431B5}" type="datetimeFigureOut">
              <a:rPr lang="ar-JO" smtClean="0">
                <a:solidFill>
                  <a:prstClr val="black">
                    <a:tint val="75000"/>
                  </a:prstClr>
                </a:solidFill>
              </a:rPr>
              <a:pPr/>
              <a:t>09/03/1437</a:t>
            </a:fld>
            <a:endParaRPr lang="ar-JO">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JO">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73463B3D-FC51-4559-B4BE-367102B77AAC}" type="slidenum">
              <a:rPr lang="ar-JO" smtClean="0">
                <a:solidFill>
                  <a:prstClr val="black">
                    <a:tint val="75000"/>
                  </a:prstClr>
                </a:solidFill>
              </a:rPr>
              <a:pPr/>
              <a:t>‹#›</a:t>
            </a:fld>
            <a:endParaRPr lang="ar-JO">
              <a:solidFill>
                <a:prstClr val="black">
                  <a:tint val="75000"/>
                </a:prstClr>
              </a:solidFill>
            </a:endParaRPr>
          </a:p>
        </p:txBody>
      </p:sp>
    </p:spTree>
    <p:extLst>
      <p:ext uri="{BB962C8B-B14F-4D97-AF65-F5344CB8AC3E}">
        <p14:creationId xmlns:p14="http://schemas.microsoft.com/office/powerpoint/2010/main" val="13382297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محتوى 2"/>
          <p:cNvSpPr>
            <a:spLocks noGrp="1"/>
          </p:cNvSpPr>
          <p:nvPr>
            <p:ph sz="half" idx="1"/>
          </p:nvPr>
        </p:nvSpPr>
        <p:spPr>
          <a:xfrm>
            <a:off x="609441" y="1600201"/>
            <a:ext cx="538339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محتوى 3"/>
          <p:cNvSpPr>
            <a:spLocks noGrp="1"/>
          </p:cNvSpPr>
          <p:nvPr>
            <p:ph sz="half" idx="2"/>
          </p:nvPr>
        </p:nvSpPr>
        <p:spPr>
          <a:xfrm>
            <a:off x="6195986" y="1600201"/>
            <a:ext cx="538339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5" name="عنصر نائب للتاريخ 4"/>
          <p:cNvSpPr>
            <a:spLocks noGrp="1"/>
          </p:cNvSpPr>
          <p:nvPr>
            <p:ph type="dt" sz="half" idx="10"/>
          </p:nvPr>
        </p:nvSpPr>
        <p:spPr/>
        <p:txBody>
          <a:bodyPr/>
          <a:lstStyle/>
          <a:p>
            <a:fld id="{54F227D7-44F5-411E-9641-D0E41FD431B5}" type="datetimeFigureOut">
              <a:rPr lang="ar-JO" smtClean="0">
                <a:solidFill>
                  <a:prstClr val="black">
                    <a:tint val="75000"/>
                  </a:prstClr>
                </a:solidFill>
              </a:rPr>
              <a:pPr/>
              <a:t>09/03/1437</a:t>
            </a:fld>
            <a:endParaRPr lang="ar-JO">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JO">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73463B3D-FC51-4559-B4BE-367102B77AAC}" type="slidenum">
              <a:rPr lang="ar-JO" smtClean="0">
                <a:solidFill>
                  <a:prstClr val="black">
                    <a:tint val="75000"/>
                  </a:prstClr>
                </a:solidFill>
              </a:rPr>
              <a:pPr/>
              <a:t>‹#›</a:t>
            </a:fld>
            <a:endParaRPr lang="ar-JO">
              <a:solidFill>
                <a:prstClr val="black">
                  <a:tint val="75000"/>
                </a:prstClr>
              </a:solidFill>
            </a:endParaRPr>
          </a:p>
        </p:txBody>
      </p:sp>
    </p:spTree>
    <p:extLst>
      <p:ext uri="{BB962C8B-B14F-4D97-AF65-F5344CB8AC3E}">
        <p14:creationId xmlns:p14="http://schemas.microsoft.com/office/powerpoint/2010/main" val="132430868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5" name="عنصر نائب للنص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7" name="عنصر نائب للتاريخ 6"/>
          <p:cNvSpPr>
            <a:spLocks noGrp="1"/>
          </p:cNvSpPr>
          <p:nvPr>
            <p:ph type="dt" sz="half" idx="10"/>
          </p:nvPr>
        </p:nvSpPr>
        <p:spPr/>
        <p:txBody>
          <a:bodyPr/>
          <a:lstStyle/>
          <a:p>
            <a:fld id="{54F227D7-44F5-411E-9641-D0E41FD431B5}" type="datetimeFigureOut">
              <a:rPr lang="ar-JO" smtClean="0">
                <a:solidFill>
                  <a:prstClr val="black">
                    <a:tint val="75000"/>
                  </a:prstClr>
                </a:solidFill>
              </a:rPr>
              <a:pPr/>
              <a:t>09/03/1437</a:t>
            </a:fld>
            <a:endParaRPr lang="ar-JO">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JO">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73463B3D-FC51-4559-B4BE-367102B77AAC}" type="slidenum">
              <a:rPr lang="ar-JO" smtClean="0">
                <a:solidFill>
                  <a:prstClr val="black">
                    <a:tint val="75000"/>
                  </a:prstClr>
                </a:solidFill>
              </a:rPr>
              <a:pPr/>
              <a:t>‹#›</a:t>
            </a:fld>
            <a:endParaRPr lang="ar-JO">
              <a:solidFill>
                <a:prstClr val="black">
                  <a:tint val="75000"/>
                </a:prstClr>
              </a:solidFill>
            </a:endParaRPr>
          </a:p>
        </p:txBody>
      </p:sp>
    </p:spTree>
    <p:extLst>
      <p:ext uri="{BB962C8B-B14F-4D97-AF65-F5344CB8AC3E}">
        <p14:creationId xmlns:p14="http://schemas.microsoft.com/office/powerpoint/2010/main" val="16992266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تاريخ 2"/>
          <p:cNvSpPr>
            <a:spLocks noGrp="1"/>
          </p:cNvSpPr>
          <p:nvPr>
            <p:ph type="dt" sz="half" idx="10"/>
          </p:nvPr>
        </p:nvSpPr>
        <p:spPr/>
        <p:txBody>
          <a:bodyPr/>
          <a:lstStyle/>
          <a:p>
            <a:fld id="{54F227D7-44F5-411E-9641-D0E41FD431B5}" type="datetimeFigureOut">
              <a:rPr lang="ar-JO" smtClean="0">
                <a:solidFill>
                  <a:prstClr val="black">
                    <a:tint val="75000"/>
                  </a:prstClr>
                </a:solidFill>
              </a:rPr>
              <a:pPr/>
              <a:t>09/03/1437</a:t>
            </a:fld>
            <a:endParaRPr lang="ar-JO">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JO">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73463B3D-FC51-4559-B4BE-367102B77AAC}" type="slidenum">
              <a:rPr lang="ar-JO" smtClean="0">
                <a:solidFill>
                  <a:prstClr val="black">
                    <a:tint val="75000"/>
                  </a:prstClr>
                </a:solidFill>
              </a:rPr>
              <a:pPr/>
              <a:t>‹#›</a:t>
            </a:fld>
            <a:endParaRPr lang="ar-JO">
              <a:solidFill>
                <a:prstClr val="black">
                  <a:tint val="75000"/>
                </a:prstClr>
              </a:solidFill>
            </a:endParaRPr>
          </a:p>
        </p:txBody>
      </p:sp>
    </p:spTree>
    <p:extLst>
      <p:ext uri="{BB962C8B-B14F-4D97-AF65-F5344CB8AC3E}">
        <p14:creationId xmlns:p14="http://schemas.microsoft.com/office/powerpoint/2010/main" val="12783681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4F227D7-44F5-411E-9641-D0E41FD431B5}" type="datetimeFigureOut">
              <a:rPr lang="ar-JO" smtClean="0">
                <a:solidFill>
                  <a:prstClr val="black">
                    <a:tint val="75000"/>
                  </a:prstClr>
                </a:solidFill>
              </a:rPr>
              <a:pPr/>
              <a:t>09/03/1437</a:t>
            </a:fld>
            <a:endParaRPr lang="ar-JO">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JO">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73463B3D-FC51-4559-B4BE-367102B77AAC}" type="slidenum">
              <a:rPr lang="ar-JO" smtClean="0">
                <a:solidFill>
                  <a:prstClr val="black">
                    <a:tint val="75000"/>
                  </a:prstClr>
                </a:solidFill>
              </a:rPr>
              <a:pPr/>
              <a:t>‹#›</a:t>
            </a:fld>
            <a:endParaRPr lang="ar-JO">
              <a:solidFill>
                <a:prstClr val="black">
                  <a:tint val="75000"/>
                </a:prstClr>
              </a:solidFill>
            </a:endParaRPr>
          </a:p>
        </p:txBody>
      </p:sp>
    </p:spTree>
    <p:extLst>
      <p:ext uri="{BB962C8B-B14F-4D97-AF65-F5344CB8AC3E}">
        <p14:creationId xmlns:p14="http://schemas.microsoft.com/office/powerpoint/2010/main" val="4016003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8013" y="2590800"/>
            <a:ext cx="8229599" cy="2819400"/>
          </a:xfrm>
        </p:spPr>
        <p:txBody>
          <a:bodyPr>
            <a:normAutofit/>
          </a:bodyPr>
          <a:lstStyle>
            <a:lvl1pPr algn="l">
              <a:defRPr sz="4800" b="0" cap="none" baseline="0"/>
            </a:lvl1pPr>
          </a:lstStyle>
          <a:p>
            <a:r>
              <a:rPr lang="en-US" smtClean="0"/>
              <a:t>Click to edit Master title style</a:t>
            </a:r>
            <a:endParaRPr/>
          </a:p>
        </p:txBody>
      </p:sp>
      <p:sp>
        <p:nvSpPr>
          <p:cNvPr id="3" name="Text Placeholder 2"/>
          <p:cNvSpPr>
            <a:spLocks noGrp="1"/>
          </p:cNvSpPr>
          <p:nvPr>
            <p:ph type="body" idx="1"/>
          </p:nvPr>
        </p:nvSpPr>
        <p:spPr>
          <a:xfrm>
            <a:off x="606425" y="5410200"/>
            <a:ext cx="8231187" cy="762000"/>
          </a:xfrm>
        </p:spPr>
        <p:txBody>
          <a:bodyPr>
            <a:normAutofit/>
          </a:bodyPr>
          <a:lstStyle>
            <a:lvl1pPr marL="0" indent="0">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B4232CC-F8FB-4B38-B6B1-0BD020255C21}" type="datetimeFigureOut">
              <a:rPr lang="en-US"/>
              <a:pPr>
                <a:defRPr/>
              </a:pPr>
              <a:t>12/20/2015</a:t>
            </a:fld>
            <a:endParaRPr/>
          </a:p>
        </p:txBody>
      </p:sp>
      <p:sp>
        <p:nvSpPr>
          <p:cNvPr id="5" name="Footer Placeholder 4"/>
          <p:cNvSpPr>
            <a:spLocks noGrp="1"/>
          </p:cNvSpPr>
          <p:nvPr>
            <p:ph type="ftr" sz="quarter" idx="11"/>
          </p:nvPr>
        </p:nvSpPr>
        <p:spPr/>
        <p:txBody>
          <a:bodyPr/>
          <a:lstStyle>
            <a:lvl1pPr>
              <a:defRPr/>
            </a:lvl1pPr>
          </a:lstStyle>
          <a:p>
            <a:pPr>
              <a:defRPr/>
            </a:pPr>
            <a:endParaRPr/>
          </a:p>
        </p:txBody>
      </p:sp>
      <p:sp>
        <p:nvSpPr>
          <p:cNvPr id="6" name="Slide Number Placeholder 5"/>
          <p:cNvSpPr>
            <a:spLocks noGrp="1"/>
          </p:cNvSpPr>
          <p:nvPr>
            <p:ph type="sldNum" sz="quarter" idx="12"/>
          </p:nvPr>
        </p:nvSpPr>
        <p:spPr/>
        <p:txBody>
          <a:bodyPr/>
          <a:lstStyle>
            <a:lvl1pPr>
              <a:defRPr/>
            </a:lvl1pPr>
          </a:lstStyle>
          <a:p>
            <a:pPr>
              <a:defRPr/>
            </a:pPr>
            <a:fld id="{3D55FCF4-E767-4697-B638-083288726795}" type="slidenum">
              <a:rPr lang="en-US" altLang="en-US"/>
              <a:pPr>
                <a:defRPr/>
              </a:pPr>
              <a:t>‹#›</a:t>
            </a:fld>
            <a:endParaRPr lang="en-US" altLang="en-US"/>
          </a:p>
        </p:txBody>
      </p:sp>
    </p:spTree>
    <p:extLst>
      <p:ext uri="{BB962C8B-B14F-4D97-AF65-F5344CB8AC3E}">
        <p14:creationId xmlns:p14="http://schemas.microsoft.com/office/powerpoint/2010/main" val="3885858710"/>
      </p:ext>
    </p:extLst>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442" y="273050"/>
            <a:ext cx="4010039" cy="1162050"/>
          </a:xfrm>
        </p:spPr>
        <p:txBody>
          <a:bodyPr anchor="b"/>
          <a:lstStyle>
            <a:lvl1pPr algn="r">
              <a:defRPr sz="2000" b="1"/>
            </a:lvl1pPr>
          </a:lstStyle>
          <a:p>
            <a:r>
              <a:rPr lang="ar-SA" smtClean="0"/>
              <a:t>انقر لتحرير نمط العنوان الرئيسي</a:t>
            </a:r>
            <a:endParaRPr lang="ar-JO"/>
          </a:p>
        </p:txBody>
      </p:sp>
      <p:sp>
        <p:nvSpPr>
          <p:cNvPr id="3" name="عنصر نائب للمحتوى 2"/>
          <p:cNvSpPr>
            <a:spLocks noGrp="1"/>
          </p:cNvSpPr>
          <p:nvPr>
            <p:ph idx="1"/>
          </p:nvPr>
        </p:nvSpPr>
        <p:spPr>
          <a:xfrm>
            <a:off x="4765492" y="273051"/>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نص 3"/>
          <p:cNvSpPr>
            <a:spLocks noGrp="1"/>
          </p:cNvSpPr>
          <p:nvPr>
            <p:ph type="body" sz="half" idx="2"/>
          </p:nvPr>
        </p:nvSpPr>
        <p:spPr>
          <a:xfrm>
            <a:off x="609442" y="1435101"/>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4F227D7-44F5-411E-9641-D0E41FD431B5}" type="datetimeFigureOut">
              <a:rPr lang="ar-JO" smtClean="0">
                <a:solidFill>
                  <a:prstClr val="black">
                    <a:tint val="75000"/>
                  </a:prstClr>
                </a:solidFill>
              </a:rPr>
              <a:pPr/>
              <a:t>09/03/1437</a:t>
            </a:fld>
            <a:endParaRPr lang="ar-JO">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JO">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73463B3D-FC51-4559-B4BE-367102B77AAC}" type="slidenum">
              <a:rPr lang="ar-JO" smtClean="0">
                <a:solidFill>
                  <a:prstClr val="black">
                    <a:tint val="75000"/>
                  </a:prstClr>
                </a:solidFill>
              </a:rPr>
              <a:pPr/>
              <a:t>‹#›</a:t>
            </a:fld>
            <a:endParaRPr lang="ar-JO">
              <a:solidFill>
                <a:prstClr val="black">
                  <a:tint val="75000"/>
                </a:prstClr>
              </a:solidFill>
            </a:endParaRPr>
          </a:p>
        </p:txBody>
      </p:sp>
    </p:spTree>
    <p:extLst>
      <p:ext uri="{BB962C8B-B14F-4D97-AF65-F5344CB8AC3E}">
        <p14:creationId xmlns:p14="http://schemas.microsoft.com/office/powerpoint/2010/main" val="37656643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2389095" y="4800600"/>
            <a:ext cx="7313295" cy="566738"/>
          </a:xfrm>
        </p:spPr>
        <p:txBody>
          <a:bodyPr anchor="b"/>
          <a:lstStyle>
            <a:lvl1pPr algn="r">
              <a:defRPr sz="2000" b="1"/>
            </a:lvl1pPr>
          </a:lstStyle>
          <a:p>
            <a:r>
              <a:rPr lang="ar-SA" smtClean="0"/>
              <a:t>انقر لتحرير نمط العنوان الرئيسي</a:t>
            </a:r>
            <a:endParaRPr lang="ar-JO"/>
          </a:p>
        </p:txBody>
      </p:sp>
      <p:sp>
        <p:nvSpPr>
          <p:cNvPr id="3" name="عنصر نائب للصورة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JO"/>
          </a:p>
        </p:txBody>
      </p:sp>
      <p:sp>
        <p:nvSpPr>
          <p:cNvPr id="4" name="عنصر نائب للنص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4F227D7-44F5-411E-9641-D0E41FD431B5}" type="datetimeFigureOut">
              <a:rPr lang="ar-JO" smtClean="0">
                <a:solidFill>
                  <a:prstClr val="black">
                    <a:tint val="75000"/>
                  </a:prstClr>
                </a:solidFill>
              </a:rPr>
              <a:pPr/>
              <a:t>09/03/1437</a:t>
            </a:fld>
            <a:endParaRPr lang="ar-JO">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JO">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73463B3D-FC51-4559-B4BE-367102B77AAC}" type="slidenum">
              <a:rPr lang="ar-JO" smtClean="0">
                <a:solidFill>
                  <a:prstClr val="black">
                    <a:tint val="75000"/>
                  </a:prstClr>
                </a:solidFill>
              </a:rPr>
              <a:pPr/>
              <a:t>‹#›</a:t>
            </a:fld>
            <a:endParaRPr lang="ar-JO">
              <a:solidFill>
                <a:prstClr val="black">
                  <a:tint val="75000"/>
                </a:prstClr>
              </a:solidFill>
            </a:endParaRPr>
          </a:p>
        </p:txBody>
      </p:sp>
    </p:spTree>
    <p:extLst>
      <p:ext uri="{BB962C8B-B14F-4D97-AF65-F5344CB8AC3E}">
        <p14:creationId xmlns:p14="http://schemas.microsoft.com/office/powerpoint/2010/main" val="38982140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JO"/>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10"/>
          </p:nvPr>
        </p:nvSpPr>
        <p:spPr/>
        <p:txBody>
          <a:bodyPr/>
          <a:lstStyle/>
          <a:p>
            <a:fld id="{54F227D7-44F5-411E-9641-D0E41FD431B5}" type="datetimeFigureOut">
              <a:rPr lang="ar-JO" smtClean="0">
                <a:solidFill>
                  <a:prstClr val="black">
                    <a:tint val="75000"/>
                  </a:prstClr>
                </a:solidFill>
              </a:rPr>
              <a:pPr/>
              <a:t>09/03/1437</a:t>
            </a:fld>
            <a:endParaRPr lang="ar-JO">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JO">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73463B3D-FC51-4559-B4BE-367102B77AAC}" type="slidenum">
              <a:rPr lang="ar-JO" smtClean="0">
                <a:solidFill>
                  <a:prstClr val="black">
                    <a:tint val="75000"/>
                  </a:prstClr>
                </a:solidFill>
              </a:rPr>
              <a:pPr/>
              <a:t>‹#›</a:t>
            </a:fld>
            <a:endParaRPr lang="ar-JO">
              <a:solidFill>
                <a:prstClr val="black">
                  <a:tint val="75000"/>
                </a:prstClr>
              </a:solidFill>
            </a:endParaRPr>
          </a:p>
        </p:txBody>
      </p:sp>
    </p:spTree>
    <p:extLst>
      <p:ext uri="{BB962C8B-B14F-4D97-AF65-F5344CB8AC3E}">
        <p14:creationId xmlns:p14="http://schemas.microsoft.com/office/powerpoint/2010/main" val="32517865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836898" y="274639"/>
            <a:ext cx="2742486" cy="5851525"/>
          </a:xfrm>
        </p:spPr>
        <p:txBody>
          <a:bodyPr vert="eaVert"/>
          <a:lstStyle/>
          <a:p>
            <a:r>
              <a:rPr lang="ar-SA" smtClean="0"/>
              <a:t>انقر لتحرير نمط العنوان الرئيسي</a:t>
            </a:r>
            <a:endParaRPr lang="ar-JO"/>
          </a:p>
        </p:txBody>
      </p:sp>
      <p:sp>
        <p:nvSpPr>
          <p:cNvPr id="3" name="عنصر نائب للعنوان العمودي 2"/>
          <p:cNvSpPr>
            <a:spLocks noGrp="1"/>
          </p:cNvSpPr>
          <p:nvPr>
            <p:ph type="body" orient="vert" idx="1"/>
          </p:nvPr>
        </p:nvSpPr>
        <p:spPr>
          <a:xfrm>
            <a:off x="609441" y="274639"/>
            <a:ext cx="802431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10"/>
          </p:nvPr>
        </p:nvSpPr>
        <p:spPr/>
        <p:txBody>
          <a:bodyPr/>
          <a:lstStyle/>
          <a:p>
            <a:fld id="{54F227D7-44F5-411E-9641-D0E41FD431B5}" type="datetimeFigureOut">
              <a:rPr lang="ar-JO" smtClean="0">
                <a:solidFill>
                  <a:prstClr val="black">
                    <a:tint val="75000"/>
                  </a:prstClr>
                </a:solidFill>
              </a:rPr>
              <a:pPr/>
              <a:t>09/03/1437</a:t>
            </a:fld>
            <a:endParaRPr lang="ar-JO">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JO">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73463B3D-FC51-4559-B4BE-367102B77AAC}" type="slidenum">
              <a:rPr lang="ar-JO" smtClean="0">
                <a:solidFill>
                  <a:prstClr val="black">
                    <a:tint val="75000"/>
                  </a:prstClr>
                </a:solidFill>
              </a:rPr>
              <a:pPr/>
              <a:t>‹#›</a:t>
            </a:fld>
            <a:endParaRPr lang="ar-JO">
              <a:solidFill>
                <a:prstClr val="black">
                  <a:tint val="75000"/>
                </a:prstClr>
              </a:solidFill>
            </a:endParaRPr>
          </a:p>
        </p:txBody>
      </p:sp>
    </p:spTree>
    <p:extLst>
      <p:ext uri="{BB962C8B-B14F-4D97-AF65-F5344CB8AC3E}">
        <p14:creationId xmlns:p14="http://schemas.microsoft.com/office/powerpoint/2010/main" val="3072046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293813" y="685800"/>
            <a:ext cx="50292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551614" y="685800"/>
            <a:ext cx="5029199"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3"/>
          <p:cNvSpPr>
            <a:spLocks noGrp="1"/>
          </p:cNvSpPr>
          <p:nvPr>
            <p:ph type="dt" sz="half" idx="10"/>
          </p:nvPr>
        </p:nvSpPr>
        <p:spPr/>
        <p:txBody>
          <a:bodyPr/>
          <a:lstStyle>
            <a:lvl1pPr>
              <a:defRPr/>
            </a:lvl1pPr>
          </a:lstStyle>
          <a:p>
            <a:pPr>
              <a:defRPr/>
            </a:pPr>
            <a:fld id="{2814E87A-5840-4482-85BE-C9C1E9AE74D3}" type="datetimeFigureOut">
              <a:rPr lang="en-US"/>
              <a:pPr>
                <a:defRPr/>
              </a:pPr>
              <a:t>12/20/2015</a:t>
            </a:fld>
            <a:endParaRPr/>
          </a:p>
        </p:txBody>
      </p:sp>
      <p:sp>
        <p:nvSpPr>
          <p:cNvPr id="6" name="Footer Placeholder 4"/>
          <p:cNvSpPr>
            <a:spLocks noGrp="1"/>
          </p:cNvSpPr>
          <p:nvPr>
            <p:ph type="ftr" sz="quarter" idx="11"/>
          </p:nvPr>
        </p:nvSpPr>
        <p:spPr/>
        <p:txBody>
          <a:bodyPr/>
          <a:lstStyle>
            <a:lvl1pPr>
              <a:defRPr/>
            </a:lvl1pPr>
          </a:lstStyle>
          <a:p>
            <a:pPr>
              <a:defRPr/>
            </a:pPr>
            <a:endParaRPr/>
          </a:p>
        </p:txBody>
      </p:sp>
      <p:sp>
        <p:nvSpPr>
          <p:cNvPr id="7" name="Slide Number Placeholder 5"/>
          <p:cNvSpPr>
            <a:spLocks noGrp="1"/>
          </p:cNvSpPr>
          <p:nvPr>
            <p:ph type="sldNum" sz="quarter" idx="12"/>
          </p:nvPr>
        </p:nvSpPr>
        <p:spPr/>
        <p:txBody>
          <a:bodyPr/>
          <a:lstStyle>
            <a:lvl1pPr>
              <a:defRPr/>
            </a:lvl1pPr>
          </a:lstStyle>
          <a:p>
            <a:pPr>
              <a:defRPr/>
            </a:pPr>
            <a:fld id="{D53BE601-C015-4621-8F98-747096C6D752}" type="slidenum">
              <a:rPr lang="en-US" altLang="en-US"/>
              <a:pPr>
                <a:defRPr/>
              </a:pPr>
              <a:t>‹#›</a:t>
            </a:fld>
            <a:endParaRPr lang="en-US" altLang="en-US"/>
          </a:p>
        </p:txBody>
      </p:sp>
    </p:spTree>
    <p:extLst>
      <p:ext uri="{BB962C8B-B14F-4D97-AF65-F5344CB8AC3E}">
        <p14:creationId xmlns:p14="http://schemas.microsoft.com/office/powerpoint/2010/main" val="1163194362"/>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293664" y="685800"/>
            <a:ext cx="5029200" cy="990600"/>
          </a:xfrm>
        </p:spPr>
        <p:txBody>
          <a:bodyPr anchor="ctr">
            <a:normAutofit/>
          </a:bodyPr>
          <a:lstStyle>
            <a:lvl1pPr marL="0" indent="0">
              <a:spcBef>
                <a:spcPts val="0"/>
              </a:spcBef>
              <a:buNone/>
              <a:defRPr sz="3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3664" y="1676400"/>
            <a:ext cx="502920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551613" y="685800"/>
            <a:ext cx="5029200" cy="990600"/>
          </a:xfrm>
        </p:spPr>
        <p:txBody>
          <a:bodyPr anchor="ctr">
            <a:normAutofit/>
          </a:bodyPr>
          <a:lstStyle>
            <a:lvl1pPr marL="0" indent="0">
              <a:spcBef>
                <a:spcPts val="0"/>
              </a:spcBef>
              <a:buNone/>
              <a:defRPr sz="3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50025" y="1676400"/>
            <a:ext cx="502920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3"/>
          <p:cNvSpPr>
            <a:spLocks noGrp="1"/>
          </p:cNvSpPr>
          <p:nvPr>
            <p:ph type="dt" sz="half" idx="10"/>
          </p:nvPr>
        </p:nvSpPr>
        <p:spPr/>
        <p:txBody>
          <a:bodyPr/>
          <a:lstStyle>
            <a:lvl1pPr>
              <a:defRPr/>
            </a:lvl1pPr>
          </a:lstStyle>
          <a:p>
            <a:pPr>
              <a:defRPr/>
            </a:pPr>
            <a:fld id="{088B20D5-DA92-4E2C-A32A-A82E4C7CA0A9}" type="datetimeFigureOut">
              <a:rPr lang="en-US"/>
              <a:pPr>
                <a:defRPr/>
              </a:pPr>
              <a:t>12/20/2015</a:t>
            </a:fld>
            <a:endParaRPr/>
          </a:p>
        </p:txBody>
      </p:sp>
      <p:sp>
        <p:nvSpPr>
          <p:cNvPr id="8" name="Footer Placeholder 4"/>
          <p:cNvSpPr>
            <a:spLocks noGrp="1"/>
          </p:cNvSpPr>
          <p:nvPr>
            <p:ph type="ftr" sz="quarter" idx="11"/>
          </p:nvPr>
        </p:nvSpPr>
        <p:spPr/>
        <p:txBody>
          <a:bodyPr/>
          <a:lstStyle>
            <a:lvl1pPr>
              <a:defRPr/>
            </a:lvl1pPr>
          </a:lstStyle>
          <a:p>
            <a:pPr>
              <a:defRPr/>
            </a:pPr>
            <a:endParaRPr/>
          </a:p>
        </p:txBody>
      </p:sp>
      <p:sp>
        <p:nvSpPr>
          <p:cNvPr id="9" name="Slide Number Placeholder 5"/>
          <p:cNvSpPr>
            <a:spLocks noGrp="1"/>
          </p:cNvSpPr>
          <p:nvPr>
            <p:ph type="sldNum" sz="quarter" idx="12"/>
          </p:nvPr>
        </p:nvSpPr>
        <p:spPr/>
        <p:txBody>
          <a:bodyPr/>
          <a:lstStyle>
            <a:lvl1pPr>
              <a:defRPr/>
            </a:lvl1pPr>
          </a:lstStyle>
          <a:p>
            <a:pPr>
              <a:defRPr/>
            </a:pPr>
            <a:fld id="{00804479-D5C5-4D49-9BD3-F18CE8DC047E}" type="slidenum">
              <a:rPr lang="en-US" altLang="en-US"/>
              <a:pPr>
                <a:defRPr/>
              </a:pPr>
              <a:t>‹#›</a:t>
            </a:fld>
            <a:endParaRPr lang="en-US" altLang="en-US"/>
          </a:p>
        </p:txBody>
      </p:sp>
    </p:spTree>
    <p:extLst>
      <p:ext uri="{BB962C8B-B14F-4D97-AF65-F5344CB8AC3E}">
        <p14:creationId xmlns:p14="http://schemas.microsoft.com/office/powerpoint/2010/main" val="4217836519"/>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fld id="{1F18BD53-F41B-4383-BFE0-965133316F87}" type="datetimeFigureOut">
              <a:rPr lang="en-US"/>
              <a:pPr>
                <a:defRPr/>
              </a:pPr>
              <a:t>12/20/2015</a:t>
            </a:fld>
            <a:endParaRPr/>
          </a:p>
        </p:txBody>
      </p:sp>
      <p:sp>
        <p:nvSpPr>
          <p:cNvPr id="4" name="Footer Placeholder 4"/>
          <p:cNvSpPr>
            <a:spLocks noGrp="1"/>
          </p:cNvSpPr>
          <p:nvPr>
            <p:ph type="ftr" sz="quarter" idx="11"/>
          </p:nvPr>
        </p:nvSpPr>
        <p:spPr/>
        <p:txBody>
          <a:bodyPr/>
          <a:lstStyle>
            <a:lvl1pPr>
              <a:defRPr/>
            </a:lvl1pPr>
          </a:lstStyle>
          <a:p>
            <a:pPr>
              <a:defRPr/>
            </a:pPr>
            <a:endParaRPr/>
          </a:p>
        </p:txBody>
      </p:sp>
      <p:sp>
        <p:nvSpPr>
          <p:cNvPr id="5" name="Slide Number Placeholder 5"/>
          <p:cNvSpPr>
            <a:spLocks noGrp="1"/>
          </p:cNvSpPr>
          <p:nvPr>
            <p:ph type="sldNum" sz="quarter" idx="12"/>
          </p:nvPr>
        </p:nvSpPr>
        <p:spPr/>
        <p:txBody>
          <a:bodyPr/>
          <a:lstStyle>
            <a:lvl1pPr>
              <a:defRPr/>
            </a:lvl1pPr>
          </a:lstStyle>
          <a:p>
            <a:pPr>
              <a:defRPr/>
            </a:pPr>
            <a:fld id="{BEFE75CA-9AD2-4D4B-8637-94218ECFDEC3}" type="slidenum">
              <a:rPr lang="en-US" altLang="en-US"/>
              <a:pPr>
                <a:defRPr/>
              </a:pPr>
              <a:t>‹#›</a:t>
            </a:fld>
            <a:endParaRPr lang="en-US" altLang="en-US"/>
          </a:p>
        </p:txBody>
      </p:sp>
    </p:spTree>
    <p:extLst>
      <p:ext uri="{BB962C8B-B14F-4D97-AF65-F5344CB8AC3E}">
        <p14:creationId xmlns:p14="http://schemas.microsoft.com/office/powerpoint/2010/main" val="2505230408"/>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F2EFD99-E78E-4D4A-A333-4EBE167EC7DD}" type="datetimeFigureOut">
              <a:rPr lang="en-US"/>
              <a:pPr>
                <a:defRPr/>
              </a:pPr>
              <a:t>12/20/2015</a:t>
            </a:fld>
            <a:endParaRPr/>
          </a:p>
        </p:txBody>
      </p:sp>
      <p:sp>
        <p:nvSpPr>
          <p:cNvPr id="3" name="Footer Placeholder 4"/>
          <p:cNvSpPr>
            <a:spLocks noGrp="1"/>
          </p:cNvSpPr>
          <p:nvPr>
            <p:ph type="ftr" sz="quarter" idx="11"/>
          </p:nvPr>
        </p:nvSpPr>
        <p:spPr/>
        <p:txBody>
          <a:bodyPr/>
          <a:lstStyle>
            <a:lvl1pPr>
              <a:defRPr/>
            </a:lvl1pPr>
          </a:lstStyle>
          <a:p>
            <a:pPr>
              <a:defRPr/>
            </a:pPr>
            <a:endParaRPr/>
          </a:p>
        </p:txBody>
      </p:sp>
      <p:sp>
        <p:nvSpPr>
          <p:cNvPr id="4" name="Slide Number Placeholder 5"/>
          <p:cNvSpPr>
            <a:spLocks noGrp="1"/>
          </p:cNvSpPr>
          <p:nvPr>
            <p:ph type="sldNum" sz="quarter" idx="12"/>
          </p:nvPr>
        </p:nvSpPr>
        <p:spPr/>
        <p:txBody>
          <a:bodyPr/>
          <a:lstStyle>
            <a:lvl1pPr>
              <a:defRPr/>
            </a:lvl1pPr>
          </a:lstStyle>
          <a:p>
            <a:pPr>
              <a:defRPr/>
            </a:pPr>
            <a:fld id="{1C7E2B0F-235F-4C09-982D-BCB170B57E13}" type="slidenum">
              <a:rPr lang="en-US" altLang="en-US"/>
              <a:pPr>
                <a:defRPr/>
              </a:pPr>
              <a:t>‹#›</a:t>
            </a:fld>
            <a:endParaRPr lang="en-US" altLang="en-US"/>
          </a:p>
        </p:txBody>
      </p:sp>
    </p:spTree>
    <p:extLst>
      <p:ext uri="{BB962C8B-B14F-4D97-AF65-F5344CB8AC3E}">
        <p14:creationId xmlns:p14="http://schemas.microsoft.com/office/powerpoint/2010/main" val="2102218031"/>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8014" y="685800"/>
            <a:ext cx="3962400" cy="4724400"/>
          </a:xfrm>
        </p:spPr>
        <p:txBody>
          <a:bodyPr>
            <a:noAutofit/>
          </a:bodyPr>
          <a:lstStyle>
            <a:lvl1pPr algn="l">
              <a:defRPr sz="3600" b="0"/>
            </a:lvl1pPr>
          </a:lstStyle>
          <a:p>
            <a:r>
              <a:rPr lang="en-US" smtClean="0"/>
              <a:t>Click to edit Master title style</a:t>
            </a:r>
            <a:endParaRPr/>
          </a:p>
        </p:txBody>
      </p:sp>
      <p:sp>
        <p:nvSpPr>
          <p:cNvPr id="3" name="Content Placeholder 2"/>
          <p:cNvSpPr>
            <a:spLocks noGrp="1"/>
          </p:cNvSpPr>
          <p:nvPr>
            <p:ph idx="1"/>
          </p:nvPr>
        </p:nvSpPr>
        <p:spPr>
          <a:xfrm>
            <a:off x="4875212" y="685800"/>
            <a:ext cx="6704171" cy="5486400"/>
          </a:xfrm>
        </p:spPr>
        <p:txBody>
          <a:bodyPr>
            <a:normAutofit/>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08013" y="5410200"/>
            <a:ext cx="3962400" cy="762000"/>
          </a:xfrm>
        </p:spPr>
        <p:txBody>
          <a:bodyPr>
            <a:normAutofit/>
          </a:bodyPr>
          <a:lstStyle>
            <a:lvl1pPr marL="0" indent="0">
              <a:spcBef>
                <a:spcPts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493ED18-7C31-48D6-A722-A0D3F1753781}" type="datetimeFigureOut">
              <a:rPr lang="en-US"/>
              <a:pPr>
                <a:defRPr/>
              </a:pPr>
              <a:t>12/20/2015</a:t>
            </a:fld>
            <a:endParaRPr/>
          </a:p>
        </p:txBody>
      </p:sp>
      <p:sp>
        <p:nvSpPr>
          <p:cNvPr id="6" name="Footer Placeholder 4"/>
          <p:cNvSpPr>
            <a:spLocks noGrp="1"/>
          </p:cNvSpPr>
          <p:nvPr>
            <p:ph type="ftr" sz="quarter" idx="11"/>
          </p:nvPr>
        </p:nvSpPr>
        <p:spPr/>
        <p:txBody>
          <a:bodyPr/>
          <a:lstStyle>
            <a:lvl1pPr>
              <a:defRPr/>
            </a:lvl1pPr>
          </a:lstStyle>
          <a:p>
            <a:pPr>
              <a:defRPr/>
            </a:pPr>
            <a:endParaRPr/>
          </a:p>
        </p:txBody>
      </p:sp>
      <p:sp>
        <p:nvSpPr>
          <p:cNvPr id="7" name="Slide Number Placeholder 5"/>
          <p:cNvSpPr>
            <a:spLocks noGrp="1"/>
          </p:cNvSpPr>
          <p:nvPr>
            <p:ph type="sldNum" sz="quarter" idx="12"/>
          </p:nvPr>
        </p:nvSpPr>
        <p:spPr/>
        <p:txBody>
          <a:bodyPr/>
          <a:lstStyle>
            <a:lvl1pPr>
              <a:defRPr/>
            </a:lvl1pPr>
          </a:lstStyle>
          <a:p>
            <a:pPr>
              <a:defRPr/>
            </a:pPr>
            <a:fld id="{97573925-3FA3-4515-9168-68858CDBC05B}" type="slidenum">
              <a:rPr lang="en-US" altLang="en-US"/>
              <a:pPr>
                <a:defRPr/>
              </a:pPr>
              <a:t>‹#›</a:t>
            </a:fld>
            <a:endParaRPr lang="en-US" altLang="en-US"/>
          </a:p>
        </p:txBody>
      </p:sp>
    </p:spTree>
    <p:extLst>
      <p:ext uri="{BB962C8B-B14F-4D97-AF65-F5344CB8AC3E}">
        <p14:creationId xmlns:p14="http://schemas.microsoft.com/office/powerpoint/2010/main" val="3423455667"/>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8014" y="685800"/>
            <a:ext cx="3962400" cy="4724400"/>
          </a:xfrm>
        </p:spPr>
        <p:txBody>
          <a:bodyPr>
            <a:normAutofit/>
          </a:bodyPr>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a:off x="4875213" y="685800"/>
            <a:ext cx="6705600" cy="5486400"/>
          </a:xfrm>
          <a:ln w="63500">
            <a:solidFill>
              <a:schemeClr val="bg1"/>
            </a:solidFill>
            <a:miter lim="800000"/>
          </a:ln>
        </p:spPr>
        <p:txBody>
          <a:bodyPr rtlCol="0">
            <a:norm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noProof="0"/>
          </a:p>
        </p:txBody>
      </p:sp>
      <p:sp>
        <p:nvSpPr>
          <p:cNvPr id="4" name="Text Placeholder 3"/>
          <p:cNvSpPr>
            <a:spLocks noGrp="1"/>
          </p:cNvSpPr>
          <p:nvPr>
            <p:ph type="body" sz="half" idx="2"/>
          </p:nvPr>
        </p:nvSpPr>
        <p:spPr>
          <a:xfrm>
            <a:off x="608013" y="5410200"/>
            <a:ext cx="3962400" cy="762000"/>
          </a:xfrm>
        </p:spPr>
        <p:txBody>
          <a:bodyPr>
            <a:normAutofit/>
          </a:bodyPr>
          <a:lstStyle>
            <a:lvl1pPr marL="0" indent="0">
              <a:spcBef>
                <a:spcPts val="0"/>
              </a:spcBef>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E478034-409B-41DC-94C4-D7CF76F60C6A}" type="datetimeFigureOut">
              <a:rPr lang="en-US"/>
              <a:pPr>
                <a:defRPr/>
              </a:pPr>
              <a:t>12/20/2015</a:t>
            </a:fld>
            <a:endParaRPr/>
          </a:p>
        </p:txBody>
      </p:sp>
      <p:sp>
        <p:nvSpPr>
          <p:cNvPr id="6" name="Footer Placeholder 4"/>
          <p:cNvSpPr>
            <a:spLocks noGrp="1"/>
          </p:cNvSpPr>
          <p:nvPr>
            <p:ph type="ftr" sz="quarter" idx="11"/>
          </p:nvPr>
        </p:nvSpPr>
        <p:spPr/>
        <p:txBody>
          <a:bodyPr/>
          <a:lstStyle>
            <a:lvl1pPr>
              <a:defRPr/>
            </a:lvl1pPr>
          </a:lstStyle>
          <a:p>
            <a:pPr>
              <a:defRPr/>
            </a:pPr>
            <a:endParaRPr/>
          </a:p>
        </p:txBody>
      </p:sp>
      <p:sp>
        <p:nvSpPr>
          <p:cNvPr id="7" name="Slide Number Placeholder 5"/>
          <p:cNvSpPr>
            <a:spLocks noGrp="1"/>
          </p:cNvSpPr>
          <p:nvPr>
            <p:ph type="sldNum" sz="quarter" idx="12"/>
          </p:nvPr>
        </p:nvSpPr>
        <p:spPr/>
        <p:txBody>
          <a:bodyPr/>
          <a:lstStyle>
            <a:lvl1pPr>
              <a:defRPr/>
            </a:lvl1pPr>
          </a:lstStyle>
          <a:p>
            <a:pPr>
              <a:defRPr/>
            </a:pPr>
            <a:fld id="{F96E5BF3-97DC-4643-82B9-0D5069FFAF47}" type="slidenum">
              <a:rPr lang="en-US" altLang="en-US"/>
              <a:pPr>
                <a:defRPr/>
              </a:pPr>
              <a:t>‹#›</a:t>
            </a:fld>
            <a:endParaRPr lang="en-US" altLang="en-US"/>
          </a:p>
        </p:txBody>
      </p:sp>
    </p:spTree>
    <p:extLst>
      <p:ext uri="{BB962C8B-B14F-4D97-AF65-F5344CB8AC3E}">
        <p14:creationId xmlns:p14="http://schemas.microsoft.com/office/powerpoint/2010/main" val="1705426139"/>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5105400"/>
            <a:ext cx="1097121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1293813" y="685800"/>
            <a:ext cx="102870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09600" y="6356350"/>
            <a:ext cx="2843213"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rgbClr val="8C8C8C"/>
                </a:solidFill>
                <a:latin typeface="+mn-lt"/>
              </a:defRPr>
            </a:lvl1pPr>
          </a:lstStyle>
          <a:p>
            <a:pPr>
              <a:defRPr/>
            </a:pPr>
            <a:fld id="{B3EF51FB-4647-4139-89B9-D6633EAC0BBF}" type="datetimeFigureOut">
              <a:rPr lang="en-US"/>
              <a:pPr>
                <a:defRPr/>
              </a:pPr>
              <a:t>12/20/2015</a:t>
            </a:fld>
            <a:endParaRPr/>
          </a:p>
        </p:txBody>
      </p:sp>
      <p:sp>
        <p:nvSpPr>
          <p:cNvPr id="5" name="Footer Placeholder 4"/>
          <p:cNvSpPr>
            <a:spLocks noGrp="1"/>
          </p:cNvSpPr>
          <p:nvPr>
            <p:ph type="ftr" sz="quarter" idx="3"/>
          </p:nvPr>
        </p:nvSpPr>
        <p:spPr>
          <a:xfrm>
            <a:off x="4164013" y="6356350"/>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rgbClr val="8C8C8C"/>
                </a:solidFill>
                <a:latin typeface="+mn-lt"/>
              </a:defRPr>
            </a:lvl1pPr>
          </a:lstStyle>
          <a:p>
            <a:pPr>
              <a:defRPr/>
            </a:pPr>
            <a:endParaRPr/>
          </a:p>
        </p:txBody>
      </p:sp>
      <p:sp>
        <p:nvSpPr>
          <p:cNvPr id="6" name="Slide Number Placeholder 5"/>
          <p:cNvSpPr>
            <a:spLocks noGrp="1"/>
          </p:cNvSpPr>
          <p:nvPr>
            <p:ph type="sldNum" sz="quarter" idx="4"/>
          </p:nvPr>
        </p:nvSpPr>
        <p:spPr>
          <a:xfrm>
            <a:off x="8736013" y="6356350"/>
            <a:ext cx="2843212"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C8C8C"/>
                </a:solidFill>
              </a:defRPr>
            </a:lvl1pPr>
          </a:lstStyle>
          <a:p>
            <a:pPr>
              <a:defRPr/>
            </a:pPr>
            <a:fld id="{AFE39FCC-BDAB-49D6-AFB7-813CEAF97ADB}"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779"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ransition spd="med">
    <p:fade/>
  </p:transition>
  <p:timing>
    <p:tnLst>
      <p:par>
        <p:cTn id="1" dur="indefinite" restart="never" nodeType="tmRoot"/>
      </p:par>
    </p:tnLst>
  </p:timing>
  <p:txStyles>
    <p:titleStyle>
      <a:lvl1pPr algn="l" rtl="0" eaLnBrk="0" fontAlgn="base" hangingPunct="0">
        <a:lnSpc>
          <a:spcPct val="80000"/>
        </a:lnSpc>
        <a:spcBef>
          <a:spcPct val="0"/>
        </a:spcBef>
        <a:spcAft>
          <a:spcPct val="0"/>
        </a:spcAft>
        <a:defRPr sz="3600" kern="1200">
          <a:solidFill>
            <a:schemeClr val="accent1"/>
          </a:solidFill>
          <a:latin typeface="+mj-lt"/>
          <a:ea typeface="+mj-ea"/>
          <a:cs typeface="+mj-cs"/>
        </a:defRPr>
      </a:lvl1pPr>
      <a:lvl2pPr algn="l" rtl="0" eaLnBrk="0" fontAlgn="base" hangingPunct="0">
        <a:lnSpc>
          <a:spcPct val="80000"/>
        </a:lnSpc>
        <a:spcBef>
          <a:spcPct val="0"/>
        </a:spcBef>
        <a:spcAft>
          <a:spcPct val="0"/>
        </a:spcAft>
        <a:defRPr sz="3600">
          <a:solidFill>
            <a:schemeClr val="accent1"/>
          </a:solidFill>
          <a:latin typeface="Corbel" pitchFamily="34" charset="0"/>
        </a:defRPr>
      </a:lvl2pPr>
      <a:lvl3pPr algn="l" rtl="0" eaLnBrk="0" fontAlgn="base" hangingPunct="0">
        <a:lnSpc>
          <a:spcPct val="80000"/>
        </a:lnSpc>
        <a:spcBef>
          <a:spcPct val="0"/>
        </a:spcBef>
        <a:spcAft>
          <a:spcPct val="0"/>
        </a:spcAft>
        <a:defRPr sz="3600">
          <a:solidFill>
            <a:schemeClr val="accent1"/>
          </a:solidFill>
          <a:latin typeface="Corbel" pitchFamily="34" charset="0"/>
        </a:defRPr>
      </a:lvl3pPr>
      <a:lvl4pPr algn="l" rtl="0" eaLnBrk="0" fontAlgn="base" hangingPunct="0">
        <a:lnSpc>
          <a:spcPct val="80000"/>
        </a:lnSpc>
        <a:spcBef>
          <a:spcPct val="0"/>
        </a:spcBef>
        <a:spcAft>
          <a:spcPct val="0"/>
        </a:spcAft>
        <a:defRPr sz="3600">
          <a:solidFill>
            <a:schemeClr val="accent1"/>
          </a:solidFill>
          <a:latin typeface="Corbel" pitchFamily="34" charset="0"/>
        </a:defRPr>
      </a:lvl4pPr>
      <a:lvl5pPr algn="l" rtl="0" eaLnBrk="0" fontAlgn="base" hangingPunct="0">
        <a:lnSpc>
          <a:spcPct val="80000"/>
        </a:lnSpc>
        <a:spcBef>
          <a:spcPct val="0"/>
        </a:spcBef>
        <a:spcAft>
          <a:spcPct val="0"/>
        </a:spcAft>
        <a:defRPr sz="3600">
          <a:solidFill>
            <a:schemeClr val="accent1"/>
          </a:solidFill>
          <a:latin typeface="Corbel" pitchFamily="34" charset="0"/>
        </a:defRPr>
      </a:lvl5pPr>
      <a:lvl6pPr marL="457200" algn="l" rtl="0" fontAlgn="base">
        <a:lnSpc>
          <a:spcPct val="80000"/>
        </a:lnSpc>
        <a:spcBef>
          <a:spcPct val="0"/>
        </a:spcBef>
        <a:spcAft>
          <a:spcPct val="0"/>
        </a:spcAft>
        <a:defRPr sz="3600">
          <a:solidFill>
            <a:schemeClr val="accent1"/>
          </a:solidFill>
          <a:latin typeface="Corbel" pitchFamily="34" charset="0"/>
        </a:defRPr>
      </a:lvl6pPr>
      <a:lvl7pPr marL="914400" algn="l" rtl="0" fontAlgn="base">
        <a:lnSpc>
          <a:spcPct val="80000"/>
        </a:lnSpc>
        <a:spcBef>
          <a:spcPct val="0"/>
        </a:spcBef>
        <a:spcAft>
          <a:spcPct val="0"/>
        </a:spcAft>
        <a:defRPr sz="3600">
          <a:solidFill>
            <a:schemeClr val="accent1"/>
          </a:solidFill>
          <a:latin typeface="Corbel" pitchFamily="34" charset="0"/>
        </a:defRPr>
      </a:lvl7pPr>
      <a:lvl8pPr marL="1371600" algn="l" rtl="0" fontAlgn="base">
        <a:lnSpc>
          <a:spcPct val="80000"/>
        </a:lnSpc>
        <a:spcBef>
          <a:spcPct val="0"/>
        </a:spcBef>
        <a:spcAft>
          <a:spcPct val="0"/>
        </a:spcAft>
        <a:defRPr sz="3600">
          <a:solidFill>
            <a:schemeClr val="accent1"/>
          </a:solidFill>
          <a:latin typeface="Corbel" pitchFamily="34" charset="0"/>
        </a:defRPr>
      </a:lvl8pPr>
      <a:lvl9pPr marL="1828800" algn="l" rtl="0" fontAlgn="base">
        <a:lnSpc>
          <a:spcPct val="80000"/>
        </a:lnSpc>
        <a:spcBef>
          <a:spcPct val="0"/>
        </a:spcBef>
        <a:spcAft>
          <a:spcPct val="0"/>
        </a:spcAft>
        <a:defRPr sz="3600">
          <a:solidFill>
            <a:schemeClr val="accent1"/>
          </a:solidFill>
          <a:latin typeface="Corbel" pitchFamily="34" charset="0"/>
        </a:defRPr>
      </a:lvl9pPr>
    </p:titleStyle>
    <p:bodyStyle>
      <a:lvl1pPr marL="228600" indent="-228600" algn="l" rtl="0" eaLnBrk="0" fontAlgn="base" hangingPunct="0">
        <a:lnSpc>
          <a:spcPct val="90000"/>
        </a:lnSpc>
        <a:spcBef>
          <a:spcPts val="1800"/>
        </a:spcBef>
        <a:spcAft>
          <a:spcPct val="0"/>
        </a:spcAft>
        <a:buClr>
          <a:schemeClr val="tx1"/>
        </a:buClr>
        <a:buSzPct val="80000"/>
        <a:buFont typeface="Arial" charset="0"/>
        <a:buChar char="•"/>
        <a:defRPr sz="2800" kern="1200">
          <a:solidFill>
            <a:schemeClr val="tx1"/>
          </a:solidFill>
          <a:latin typeface="+mn-lt"/>
          <a:ea typeface="+mn-ea"/>
          <a:cs typeface="+mn-cs"/>
        </a:defRPr>
      </a:lvl1pPr>
      <a:lvl2pPr marL="615950" indent="-285750" algn="l" rtl="0" eaLnBrk="0" fontAlgn="base" hangingPunct="0">
        <a:lnSpc>
          <a:spcPct val="90000"/>
        </a:lnSpc>
        <a:spcBef>
          <a:spcPts val="600"/>
        </a:spcBef>
        <a:spcAft>
          <a:spcPct val="0"/>
        </a:spcAft>
        <a:buSzPct val="80000"/>
        <a:buFont typeface="Corbel" pitchFamily="34" charset="0"/>
        <a:buChar char="–"/>
        <a:defRPr sz="2400" kern="1200">
          <a:solidFill>
            <a:schemeClr val="tx1"/>
          </a:solidFill>
          <a:latin typeface="+mn-lt"/>
          <a:ea typeface="+mn-ea"/>
          <a:cs typeface="+mn-cs"/>
        </a:defRPr>
      </a:lvl2pPr>
      <a:lvl3pPr marL="995363" indent="-228600" algn="l" rtl="0" eaLnBrk="0" fontAlgn="base" hangingPunct="0">
        <a:lnSpc>
          <a:spcPct val="90000"/>
        </a:lnSpc>
        <a:spcBef>
          <a:spcPts val="600"/>
        </a:spcBef>
        <a:spcAft>
          <a:spcPct val="0"/>
        </a:spcAft>
        <a:buClr>
          <a:schemeClr val="tx1"/>
        </a:buClr>
        <a:buSzPct val="80000"/>
        <a:buFont typeface="Arial" charset="0"/>
        <a:buChar char="•"/>
        <a:defRPr sz="2000" kern="1200">
          <a:solidFill>
            <a:schemeClr val="tx1"/>
          </a:solidFill>
          <a:latin typeface="+mn-lt"/>
          <a:ea typeface="+mn-ea"/>
          <a:cs typeface="+mn-cs"/>
        </a:defRPr>
      </a:lvl3pPr>
      <a:lvl4pPr marL="1379538" indent="-282575" algn="l" rtl="0" eaLnBrk="0" fontAlgn="base" hangingPunct="0">
        <a:lnSpc>
          <a:spcPct val="90000"/>
        </a:lnSpc>
        <a:spcBef>
          <a:spcPts val="600"/>
        </a:spcBef>
        <a:spcAft>
          <a:spcPct val="0"/>
        </a:spcAft>
        <a:buFont typeface="Corbel" pitchFamily="34" charset="0"/>
        <a:buChar char="–"/>
        <a:defRPr sz="2000" kern="1200">
          <a:solidFill>
            <a:schemeClr val="tx1"/>
          </a:solidFill>
          <a:latin typeface="+mn-lt"/>
          <a:ea typeface="+mn-ea"/>
          <a:cs typeface="+mn-cs"/>
        </a:defRPr>
      </a:lvl4pPr>
      <a:lvl5pPr marL="1763713" indent="-228600" algn="l" rtl="0" eaLnBrk="0" fontAlgn="base" hangingPunct="0">
        <a:lnSpc>
          <a:spcPct val="90000"/>
        </a:lnSpc>
        <a:spcBef>
          <a:spcPts val="600"/>
        </a:spcBef>
        <a:spcAft>
          <a:spcPct val="0"/>
        </a:spcAft>
        <a:buClr>
          <a:schemeClr val="tx1"/>
        </a:buClr>
        <a:buSzPct val="80000"/>
        <a:buFont typeface="Arial" charset="0"/>
        <a:buChar char="•"/>
        <a:defRPr sz="2000" kern="1200">
          <a:solidFill>
            <a:schemeClr val="tx1"/>
          </a:solidFill>
          <a:latin typeface="+mn-lt"/>
          <a:ea typeface="+mn-ea"/>
          <a:cs typeface="+mn-cs"/>
        </a:defRPr>
      </a:lvl5pPr>
      <a:lvl6pPr marL="2148840" indent="-283464" algn="l" defTabSz="914400" rtl="0" eaLnBrk="1" latinLnBrk="0" hangingPunct="1">
        <a:lnSpc>
          <a:spcPct val="90000"/>
        </a:lnSpc>
        <a:spcBef>
          <a:spcPts val="600"/>
        </a:spcBef>
        <a:buFont typeface="Corbel" pitchFamily="34" charset="0"/>
        <a:buChar char="–"/>
        <a:defRPr sz="1800" kern="1200" baseline="0">
          <a:solidFill>
            <a:schemeClr val="tx1"/>
          </a:solidFill>
          <a:latin typeface="+mn-lt"/>
          <a:ea typeface="+mn-ea"/>
          <a:cs typeface="+mn-cs"/>
        </a:defRPr>
      </a:lvl6pPr>
      <a:lvl7pPr marL="2532888" indent="-228600" algn="l" defTabSz="914400" rtl="0" eaLnBrk="1" latinLnBrk="0" hangingPunct="1">
        <a:lnSpc>
          <a:spcPct val="90000"/>
        </a:lnSpc>
        <a:spcBef>
          <a:spcPts val="600"/>
        </a:spcBef>
        <a:buSzPct val="80000"/>
        <a:buFont typeface="Arial" pitchFamily="34" charset="0"/>
        <a:buChar char="•"/>
        <a:defRPr sz="1800" kern="1200" baseline="0">
          <a:solidFill>
            <a:schemeClr val="tx1"/>
          </a:solidFill>
          <a:latin typeface="+mn-lt"/>
          <a:ea typeface="+mn-ea"/>
          <a:cs typeface="+mn-cs"/>
        </a:defRPr>
      </a:lvl7pPr>
      <a:lvl8pPr marL="2916936" indent="-283464" algn="l" defTabSz="914400" rtl="0" eaLnBrk="1" latinLnBrk="0" hangingPunct="1">
        <a:lnSpc>
          <a:spcPct val="90000"/>
        </a:lnSpc>
        <a:spcBef>
          <a:spcPts val="600"/>
        </a:spcBef>
        <a:buFont typeface="Corbel" pitchFamily="34" charset="0"/>
        <a:buChar char="–"/>
        <a:defRPr sz="1800" kern="1200" baseline="0">
          <a:solidFill>
            <a:schemeClr val="tx1"/>
          </a:solidFill>
          <a:latin typeface="+mn-lt"/>
          <a:ea typeface="+mn-ea"/>
          <a:cs typeface="+mn-cs"/>
        </a:defRPr>
      </a:lvl8pPr>
      <a:lvl9pPr marL="3300984" indent="-228600" algn="l" defTabSz="914400" rtl="0" eaLnBrk="1" latinLnBrk="0" hangingPunct="1">
        <a:lnSpc>
          <a:spcPct val="90000"/>
        </a:lnSpc>
        <a:spcBef>
          <a:spcPts val="600"/>
        </a:spcBef>
        <a:buSzPct val="80000"/>
        <a:buFont typeface="Arial" pitchFamily="34" charset="0"/>
        <a:buChar char="•"/>
        <a:defRPr sz="18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666577" y="5945188"/>
            <a:ext cx="6585351"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r" rtl="1" eaLnBrk="1" fontAlgn="auto" hangingPunct="1">
              <a:spcBef>
                <a:spcPts val="0"/>
              </a:spcBef>
              <a:spcAft>
                <a:spcPts val="0"/>
              </a:spcAft>
              <a:defRPr/>
            </a:pPr>
            <a:endParaRPr lang="en-US">
              <a:solidFill>
                <a:prstClr val="black"/>
              </a:solidFill>
              <a:latin typeface="Lucida Sans Unicode"/>
              <a:cs typeface="Arial" charset="0"/>
            </a:endParaRPr>
          </a:p>
        </p:txBody>
      </p:sp>
      <p:sp>
        <p:nvSpPr>
          <p:cNvPr id="2051" name="Freeform 11"/>
          <p:cNvSpPr>
            <a:spLocks/>
          </p:cNvSpPr>
          <p:nvPr/>
        </p:nvSpPr>
        <p:spPr bwMode="auto">
          <a:xfrm>
            <a:off x="647531" y="5938838"/>
            <a:ext cx="4919969" cy="933450"/>
          </a:xfrm>
          <a:custGeom>
            <a:avLst/>
            <a:gdLst>
              <a:gd name="T0" fmla="*/ 0 w 5591"/>
              <a:gd name="T1" fmla="*/ 0 h 588"/>
              <a:gd name="T2" fmla="*/ 3802505 w 5591"/>
              <a:gd name="T3" fmla="*/ 0 h 588"/>
              <a:gd name="T4" fmla="*/ 3802505 w 5591"/>
              <a:gd name="T5" fmla="*/ 838200 h 588"/>
              <a:gd name="T6" fmla="*/ 31688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solidFill>
                <a:prstClr val="black"/>
              </a:solidFill>
              <a:latin typeface="Calibri" pitchFamily="34" charset="0"/>
              <a:cs typeface="Arial" charset="0"/>
            </a:endParaRPr>
          </a:p>
        </p:txBody>
      </p:sp>
      <p:sp>
        <p:nvSpPr>
          <p:cNvPr id="14" name="Right Triangle 13"/>
          <p:cNvSpPr>
            <a:spLocks/>
          </p:cNvSpPr>
          <p:nvPr/>
        </p:nvSpPr>
        <p:spPr bwMode="auto">
          <a:xfrm>
            <a:off x="-8054" y="5791253"/>
            <a:ext cx="4535237"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1" eaLnBrk="1" fontAlgn="auto" hangingPunct="1">
              <a:spcBef>
                <a:spcPts val="0"/>
              </a:spcBef>
              <a:spcAft>
                <a:spcPts val="0"/>
              </a:spcAft>
              <a:defRPr/>
            </a:pPr>
            <a:endParaRPr lang="en-US">
              <a:solidFill>
                <a:prstClr val="white"/>
              </a:solidFill>
            </a:endParaRPr>
          </a:p>
        </p:txBody>
      </p:sp>
      <p:cxnSp>
        <p:nvCxnSpPr>
          <p:cNvPr id="15" name="Straight Connector 14"/>
          <p:cNvCxnSpPr/>
          <p:nvPr/>
        </p:nvCxnSpPr>
        <p:spPr>
          <a:xfrm>
            <a:off x="-12312" y="5787739"/>
            <a:ext cx="4539496"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609441" y="274638"/>
            <a:ext cx="10969943"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2057" name="Text Placeholder 29"/>
          <p:cNvSpPr>
            <a:spLocks noGrp="1"/>
          </p:cNvSpPr>
          <p:nvPr>
            <p:ph type="body" idx="1"/>
          </p:nvPr>
        </p:nvSpPr>
        <p:spPr bwMode="auto">
          <a:xfrm>
            <a:off x="609441" y="1481138"/>
            <a:ext cx="10969943"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8968097" y="6408739"/>
            <a:ext cx="2558384" cy="365125"/>
          </a:xfrm>
          <a:prstGeom prst="rect">
            <a:avLst/>
          </a:prstGeom>
        </p:spPr>
        <p:txBody>
          <a:bodyPr vert="horz" anchor="b"/>
          <a:lstStyle>
            <a:lvl1pPr algn="l" rtl="1" eaLnBrk="1" fontAlgn="auto" latinLnBrk="0" hangingPunct="1">
              <a:spcBef>
                <a:spcPts val="0"/>
              </a:spcBef>
              <a:spcAft>
                <a:spcPts val="0"/>
              </a:spcAft>
              <a:defRPr kumimoji="0" sz="1000">
                <a:solidFill>
                  <a:schemeClr val="tx1"/>
                </a:solidFill>
                <a:latin typeface="+mn-lt"/>
                <a:cs typeface="+mn-cs"/>
              </a:defRPr>
            </a:lvl1pPr>
            <a:extLst/>
          </a:lstStyle>
          <a:p>
            <a:pPr>
              <a:defRPr/>
            </a:pPr>
            <a:fld id="{5A8928CB-DB23-49D5-9BE2-979FBF2077B8}" type="datetime1">
              <a:rPr lang="ar-SA">
                <a:solidFill>
                  <a:prstClr val="black"/>
                </a:solidFill>
              </a:rPr>
              <a:pPr>
                <a:defRPr/>
              </a:pPr>
              <a:t>09/03/1437</a:t>
            </a:fld>
            <a:endParaRPr lang="ar-SA">
              <a:solidFill>
                <a:prstClr val="black"/>
              </a:solidFill>
            </a:endParaRPr>
          </a:p>
        </p:txBody>
      </p:sp>
      <p:sp>
        <p:nvSpPr>
          <p:cNvPr id="22" name="Footer Placeholder 21"/>
          <p:cNvSpPr>
            <a:spLocks noGrp="1"/>
          </p:cNvSpPr>
          <p:nvPr>
            <p:ph type="ftr" sz="quarter" idx="3"/>
          </p:nvPr>
        </p:nvSpPr>
        <p:spPr>
          <a:xfrm>
            <a:off x="5838364" y="6408739"/>
            <a:ext cx="3133966" cy="365125"/>
          </a:xfrm>
          <a:prstGeom prst="rect">
            <a:avLst/>
          </a:prstGeom>
        </p:spPr>
        <p:txBody>
          <a:bodyPr vert="horz" anchor="b"/>
          <a:lstStyle>
            <a:lvl1pPr algn="r" rtl="1" eaLnBrk="1" fontAlgn="auto" latinLnBrk="0" hangingPunct="1">
              <a:spcBef>
                <a:spcPts val="0"/>
              </a:spcBef>
              <a:spcAft>
                <a:spcPts val="0"/>
              </a:spcAft>
              <a:defRPr kumimoji="0" sz="1000">
                <a:solidFill>
                  <a:schemeClr val="tx1"/>
                </a:solidFill>
                <a:latin typeface="+mn-lt"/>
                <a:cs typeface="+mn-cs"/>
              </a:defRPr>
            </a:lvl1pPr>
            <a:extLst/>
          </a:lstStyle>
          <a:p>
            <a:pPr>
              <a:defRPr/>
            </a:pPr>
            <a:r>
              <a:rPr lang="en-US">
                <a:solidFill>
                  <a:prstClr val="black"/>
                </a:solidFill>
              </a:rPr>
              <a:t>An-najah National university </a:t>
            </a:r>
            <a:endParaRPr lang="ar-SA">
              <a:solidFill>
                <a:prstClr val="black"/>
              </a:solidFill>
            </a:endParaRPr>
          </a:p>
        </p:txBody>
      </p:sp>
      <p:sp>
        <p:nvSpPr>
          <p:cNvPr id="18" name="Slide Number Placeholder 17"/>
          <p:cNvSpPr>
            <a:spLocks noGrp="1"/>
          </p:cNvSpPr>
          <p:nvPr>
            <p:ph type="sldNum" sz="quarter" idx="4"/>
          </p:nvPr>
        </p:nvSpPr>
        <p:spPr>
          <a:xfrm>
            <a:off x="11526482" y="6408739"/>
            <a:ext cx="488822" cy="365125"/>
          </a:xfrm>
          <a:prstGeom prst="rect">
            <a:avLst/>
          </a:prstGeom>
        </p:spPr>
        <p:txBody>
          <a:bodyPr vert="horz" wrap="square" lIns="91440" tIns="45720" rIns="91440" bIns="45720" numCol="1" anchor="b" anchorCtr="0" compatLnSpc="1">
            <a:prstTxWarp prst="textNoShape">
              <a:avLst/>
            </a:prstTxWarp>
          </a:bodyPr>
          <a:lstStyle>
            <a:lvl1pPr algn="r" rtl="1" eaLnBrk="1" hangingPunct="1">
              <a:defRPr sz="1000">
                <a:latin typeface="Lucida Sans Unicode" pitchFamily="34" charset="0"/>
              </a:defRPr>
            </a:lvl1pPr>
          </a:lstStyle>
          <a:p>
            <a:fld id="{28148797-6062-45EF-9A97-66B1C0886CCA}" type="slidenum">
              <a:rPr lang="ar-SA">
                <a:solidFill>
                  <a:prstClr val="black"/>
                </a:solidFill>
              </a:rPr>
              <a:pPr/>
              <a:t>‹#›</a:t>
            </a:fld>
            <a:endParaRPr lang="ar-SA">
              <a:solidFill>
                <a:prstClr val="black"/>
              </a:solidFill>
            </a:endParaRPr>
          </a:p>
        </p:txBody>
      </p:sp>
    </p:spTree>
    <p:extLst>
      <p:ext uri="{BB962C8B-B14F-4D97-AF65-F5344CB8AC3E}">
        <p14:creationId xmlns:p14="http://schemas.microsoft.com/office/powerpoint/2010/main" val="2038430778"/>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hdr="0" dt="0"/>
  <p:txStyles>
    <p:titleStyle>
      <a:lvl1pPr algn="l" rtl="1"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1" eaLnBrk="0" fontAlgn="base" hangingPunct="0">
        <a:spcBef>
          <a:spcPct val="0"/>
        </a:spcBef>
        <a:spcAft>
          <a:spcPct val="0"/>
        </a:spcAft>
        <a:defRPr sz="4100" b="1">
          <a:solidFill>
            <a:schemeClr val="tx2"/>
          </a:solidFill>
          <a:latin typeface="Lucida Sans Unicode" panose="020B0602030504020204" pitchFamily="34" charset="0"/>
          <a:cs typeface="Arial" panose="020B0604020202020204" pitchFamily="34" charset="0"/>
        </a:defRPr>
      </a:lvl2pPr>
      <a:lvl3pPr algn="l" rtl="1" eaLnBrk="0" fontAlgn="base" hangingPunct="0">
        <a:spcBef>
          <a:spcPct val="0"/>
        </a:spcBef>
        <a:spcAft>
          <a:spcPct val="0"/>
        </a:spcAft>
        <a:defRPr sz="4100" b="1">
          <a:solidFill>
            <a:schemeClr val="tx2"/>
          </a:solidFill>
          <a:latin typeface="Lucida Sans Unicode" panose="020B0602030504020204" pitchFamily="34" charset="0"/>
          <a:cs typeface="Arial" panose="020B0604020202020204" pitchFamily="34" charset="0"/>
        </a:defRPr>
      </a:lvl3pPr>
      <a:lvl4pPr algn="l" rtl="1" eaLnBrk="0" fontAlgn="base" hangingPunct="0">
        <a:spcBef>
          <a:spcPct val="0"/>
        </a:spcBef>
        <a:spcAft>
          <a:spcPct val="0"/>
        </a:spcAft>
        <a:defRPr sz="4100" b="1">
          <a:solidFill>
            <a:schemeClr val="tx2"/>
          </a:solidFill>
          <a:latin typeface="Lucida Sans Unicode" panose="020B0602030504020204" pitchFamily="34" charset="0"/>
          <a:cs typeface="Arial" panose="020B0604020202020204" pitchFamily="34" charset="0"/>
        </a:defRPr>
      </a:lvl4pPr>
      <a:lvl5pPr algn="l" rtl="1" eaLnBrk="0" fontAlgn="base" hangingPunct="0">
        <a:spcBef>
          <a:spcPct val="0"/>
        </a:spcBef>
        <a:spcAft>
          <a:spcPct val="0"/>
        </a:spcAft>
        <a:defRPr sz="4100" b="1">
          <a:solidFill>
            <a:schemeClr val="tx2"/>
          </a:solidFill>
          <a:latin typeface="Lucida Sans Unicode" panose="020B0602030504020204" pitchFamily="34" charset="0"/>
          <a:cs typeface="Arial" panose="020B0604020202020204" pitchFamily="34" charset="0"/>
        </a:defRPr>
      </a:lvl5pPr>
      <a:lvl6pPr marL="457200" algn="l" rtl="1" fontAlgn="base">
        <a:spcBef>
          <a:spcPct val="0"/>
        </a:spcBef>
        <a:spcAft>
          <a:spcPct val="0"/>
        </a:spcAft>
        <a:defRPr sz="4100" b="1">
          <a:solidFill>
            <a:schemeClr val="tx2"/>
          </a:solidFill>
          <a:latin typeface="Lucida Sans Unicode" panose="020B0602030504020204" pitchFamily="34" charset="0"/>
          <a:cs typeface="Arial" panose="020B0604020202020204" pitchFamily="34" charset="0"/>
        </a:defRPr>
      </a:lvl6pPr>
      <a:lvl7pPr marL="914400" algn="l" rtl="1" fontAlgn="base">
        <a:spcBef>
          <a:spcPct val="0"/>
        </a:spcBef>
        <a:spcAft>
          <a:spcPct val="0"/>
        </a:spcAft>
        <a:defRPr sz="4100" b="1">
          <a:solidFill>
            <a:schemeClr val="tx2"/>
          </a:solidFill>
          <a:latin typeface="Lucida Sans Unicode" panose="020B0602030504020204" pitchFamily="34" charset="0"/>
          <a:cs typeface="Arial" panose="020B0604020202020204" pitchFamily="34" charset="0"/>
        </a:defRPr>
      </a:lvl7pPr>
      <a:lvl8pPr marL="1371600" algn="l" rtl="1" fontAlgn="base">
        <a:spcBef>
          <a:spcPct val="0"/>
        </a:spcBef>
        <a:spcAft>
          <a:spcPct val="0"/>
        </a:spcAft>
        <a:defRPr sz="4100" b="1">
          <a:solidFill>
            <a:schemeClr val="tx2"/>
          </a:solidFill>
          <a:latin typeface="Lucida Sans Unicode" panose="020B0602030504020204" pitchFamily="34" charset="0"/>
          <a:cs typeface="Arial" panose="020B0604020202020204" pitchFamily="34" charset="0"/>
        </a:defRPr>
      </a:lvl8pPr>
      <a:lvl9pPr marL="1828800" algn="l" rtl="1" fontAlgn="base">
        <a:spcBef>
          <a:spcPct val="0"/>
        </a:spcBef>
        <a:spcAft>
          <a:spcPct val="0"/>
        </a:spcAft>
        <a:defRPr sz="4100" b="1">
          <a:solidFill>
            <a:schemeClr val="tx2"/>
          </a:solidFill>
          <a:latin typeface="Lucida Sans Unicode" panose="020B0602030504020204" pitchFamily="34" charset="0"/>
          <a:cs typeface="Arial" panose="020B0604020202020204" pitchFamily="34" charset="0"/>
        </a:defRPr>
      </a:lvl9pPr>
      <a:extLst/>
    </p:titleStyle>
    <p:bodyStyle>
      <a:lvl1pPr marL="365125" indent="-255588" algn="r" rtl="1"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r" rtl="1"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r" rtl="1"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r" rtl="1"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r" rtl="1"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609441" y="274638"/>
            <a:ext cx="10969943"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JO"/>
          </a:p>
        </p:txBody>
      </p:sp>
      <p:sp>
        <p:nvSpPr>
          <p:cNvPr id="3" name="عنصر نائب للنص 2"/>
          <p:cNvSpPr>
            <a:spLocks noGrp="1"/>
          </p:cNvSpPr>
          <p:nvPr>
            <p:ph type="body" idx="1"/>
          </p:nvPr>
        </p:nvSpPr>
        <p:spPr>
          <a:xfrm>
            <a:off x="609441" y="1600201"/>
            <a:ext cx="10969943"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JO"/>
          </a:p>
        </p:txBody>
      </p:sp>
      <p:sp>
        <p:nvSpPr>
          <p:cNvPr id="4" name="عنصر نائب للتاريخ 3"/>
          <p:cNvSpPr>
            <a:spLocks noGrp="1"/>
          </p:cNvSpPr>
          <p:nvPr>
            <p:ph type="dt" sz="half" idx="2"/>
          </p:nvPr>
        </p:nvSpPr>
        <p:spPr>
          <a:xfrm>
            <a:off x="8735325" y="6356351"/>
            <a:ext cx="2844059"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rtl="1" eaLnBrk="1" fontAlgn="auto" hangingPunct="1">
              <a:spcBef>
                <a:spcPts val="0"/>
              </a:spcBef>
              <a:spcAft>
                <a:spcPts val="0"/>
              </a:spcAft>
            </a:pPr>
            <a:fld id="{54F227D7-44F5-411E-9641-D0E41FD431B5}" type="datetimeFigureOut">
              <a:rPr lang="ar-JO" smtClean="0">
                <a:solidFill>
                  <a:prstClr val="black">
                    <a:tint val="75000"/>
                  </a:prstClr>
                </a:solidFill>
                <a:latin typeface="Calibri"/>
              </a:rPr>
              <a:pPr rtl="1" eaLnBrk="1" fontAlgn="auto" hangingPunct="1">
                <a:spcBef>
                  <a:spcPts val="0"/>
                </a:spcBef>
                <a:spcAft>
                  <a:spcPts val="0"/>
                </a:spcAft>
              </a:pPr>
              <a:t>09/03/1437</a:t>
            </a:fld>
            <a:endParaRPr lang="ar-JO">
              <a:solidFill>
                <a:prstClr val="black">
                  <a:tint val="75000"/>
                </a:prstClr>
              </a:solidFill>
              <a:latin typeface="Calibri"/>
            </a:endParaRPr>
          </a:p>
        </p:txBody>
      </p:sp>
      <p:sp>
        <p:nvSpPr>
          <p:cNvPr id="5" name="عنصر نائب للتذييل 4"/>
          <p:cNvSpPr>
            <a:spLocks noGrp="1"/>
          </p:cNvSpPr>
          <p:nvPr>
            <p:ph type="ftr" sz="quarter" idx="3"/>
          </p:nvPr>
        </p:nvSpPr>
        <p:spPr>
          <a:xfrm>
            <a:off x="4164515" y="6356351"/>
            <a:ext cx="3859795"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rtl="1" eaLnBrk="1" fontAlgn="auto" hangingPunct="1">
              <a:spcBef>
                <a:spcPts val="0"/>
              </a:spcBef>
              <a:spcAft>
                <a:spcPts val="0"/>
              </a:spcAft>
            </a:pPr>
            <a:endParaRPr lang="ar-JO">
              <a:solidFill>
                <a:prstClr val="black">
                  <a:tint val="75000"/>
                </a:prstClr>
              </a:solidFill>
              <a:latin typeface="Calibri"/>
            </a:endParaRPr>
          </a:p>
        </p:txBody>
      </p:sp>
      <p:sp>
        <p:nvSpPr>
          <p:cNvPr id="6" name="عنصر نائب لرقم الشريحة 5"/>
          <p:cNvSpPr>
            <a:spLocks noGrp="1"/>
          </p:cNvSpPr>
          <p:nvPr>
            <p:ph type="sldNum" sz="quarter" idx="4"/>
          </p:nvPr>
        </p:nvSpPr>
        <p:spPr>
          <a:xfrm>
            <a:off x="609441" y="6356351"/>
            <a:ext cx="2844059"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rtl="1" eaLnBrk="1" fontAlgn="auto" hangingPunct="1">
              <a:spcBef>
                <a:spcPts val="0"/>
              </a:spcBef>
              <a:spcAft>
                <a:spcPts val="0"/>
              </a:spcAft>
            </a:pPr>
            <a:fld id="{73463B3D-FC51-4559-B4BE-367102B77AAC}" type="slidenum">
              <a:rPr lang="ar-JO" smtClean="0">
                <a:solidFill>
                  <a:prstClr val="black">
                    <a:tint val="75000"/>
                  </a:prstClr>
                </a:solidFill>
                <a:latin typeface="Calibri"/>
              </a:rPr>
              <a:pPr rtl="1" eaLnBrk="1" fontAlgn="auto" hangingPunct="1">
                <a:spcBef>
                  <a:spcPts val="0"/>
                </a:spcBef>
                <a:spcAft>
                  <a:spcPts val="0"/>
                </a:spcAft>
              </a:pPr>
              <a:t>‹#›</a:t>
            </a:fld>
            <a:endParaRPr lang="ar-JO">
              <a:solidFill>
                <a:prstClr val="black">
                  <a:tint val="75000"/>
                </a:prstClr>
              </a:solidFill>
              <a:latin typeface="Calibri"/>
            </a:endParaRPr>
          </a:p>
        </p:txBody>
      </p:sp>
    </p:spTree>
    <p:extLst>
      <p:ext uri="{BB962C8B-B14F-4D97-AF65-F5344CB8AC3E}">
        <p14:creationId xmlns:p14="http://schemas.microsoft.com/office/powerpoint/2010/main" val="717363197"/>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18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8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75.emf"/><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3.png"/><Relationship Id="rId1" Type="http://schemas.openxmlformats.org/officeDocument/2006/relationships/slideLayout" Target="../slideLayouts/slideLayout2.xml"/><Relationship Id="rId5" Type="http://schemas.openxmlformats.org/officeDocument/2006/relationships/image" Target="../media/image79.png"/><Relationship Id="rId4" Type="http://schemas.openxmlformats.org/officeDocument/2006/relationships/image" Target="../media/image78.png"/></Relationships>
</file>

<file path=ppt/slides/_rels/slide92.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 Id="rId5" Type="http://schemas.openxmlformats.org/officeDocument/2006/relationships/image" Target="../media/image85.png"/><Relationship Id="rId4" Type="http://schemas.openxmlformats.org/officeDocument/2006/relationships/image" Target="../media/image84.pn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4.xml"/></Relationships>
</file>

<file path=ppt/slides/_rels/slide96.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4.xml"/></Relationships>
</file>

<file path=ppt/slides/_rels/slide97.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4.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9.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03158" y="2780931"/>
            <a:ext cx="10360501" cy="1470025"/>
          </a:xfrm>
        </p:spPr>
        <p:txBody>
          <a:bodyPr>
            <a:normAutofit fontScale="90000"/>
          </a:bodyPr>
          <a:lstStyle/>
          <a:p>
            <a:pPr algn="ctr" eaLnBrk="1" fontAlgn="auto" hangingPunct="1">
              <a:spcAft>
                <a:spcPts val="0"/>
              </a:spcAft>
              <a:defRPr/>
            </a:pPr>
            <a:r>
              <a:rPr lang="en-US" sz="2800" dirty="0" smtClean="0">
                <a:solidFill>
                  <a:schemeClr val="accent1">
                    <a:lumMod val="75000"/>
                  </a:schemeClr>
                </a:solidFill>
              </a:rPr>
              <a:t>Graduation </a:t>
            </a:r>
            <a:r>
              <a:rPr lang="en-US" sz="2800" dirty="0">
                <a:solidFill>
                  <a:schemeClr val="accent1">
                    <a:lumMod val="75000"/>
                  </a:schemeClr>
                </a:solidFill>
              </a:rPr>
              <a:t>Project </a:t>
            </a:r>
            <a:r>
              <a:rPr lang="en-US" sz="2800" dirty="0" smtClean="0">
                <a:solidFill>
                  <a:schemeClr val="accent1">
                    <a:lumMod val="75000"/>
                  </a:schemeClr>
                </a:solidFill>
              </a:rPr>
              <a:t>2</a:t>
            </a:r>
            <a:br>
              <a:rPr lang="en-US" sz="2800" dirty="0" smtClean="0">
                <a:solidFill>
                  <a:schemeClr val="accent1">
                    <a:lumMod val="75000"/>
                  </a:schemeClr>
                </a:solidFill>
              </a:rPr>
            </a:br>
            <a:r>
              <a:rPr lang="en-US" sz="2800" dirty="0" smtClean="0">
                <a:solidFill>
                  <a:schemeClr val="accent1">
                    <a:lumMod val="75000"/>
                  </a:schemeClr>
                </a:solidFill>
              </a:rPr>
              <a:t/>
            </a:r>
            <a:br>
              <a:rPr lang="en-US" sz="2800" dirty="0" smtClean="0">
                <a:solidFill>
                  <a:schemeClr val="accent1">
                    <a:lumMod val="75000"/>
                  </a:schemeClr>
                </a:solidFill>
              </a:rPr>
            </a:br>
            <a:r>
              <a:rPr lang="en-US" sz="2800" dirty="0" smtClean="0">
                <a:solidFill>
                  <a:schemeClr val="accent1">
                    <a:lumMod val="75000"/>
                  </a:schemeClr>
                </a:solidFill>
                <a:latin typeface="Bookman Old Style" pitchFamily="18" charset="0"/>
              </a:rPr>
              <a:t>Structural </a:t>
            </a:r>
            <a:r>
              <a:rPr lang="en-US" sz="2800" dirty="0">
                <a:solidFill>
                  <a:schemeClr val="accent1">
                    <a:lumMod val="75000"/>
                  </a:schemeClr>
                </a:solidFill>
                <a:latin typeface="Bookman Old Style" pitchFamily="18" charset="0"/>
              </a:rPr>
              <a:t>Analysis and Design of Public health center  </a:t>
            </a:r>
          </a:p>
        </p:txBody>
      </p:sp>
      <p:sp>
        <p:nvSpPr>
          <p:cNvPr id="22532" name="TextBox 3"/>
          <p:cNvSpPr txBox="1">
            <a:spLocks noChangeArrowheads="1"/>
          </p:cNvSpPr>
          <p:nvPr/>
        </p:nvSpPr>
        <p:spPr bwMode="auto">
          <a:xfrm>
            <a:off x="2831364" y="404813"/>
            <a:ext cx="6172709"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700">
                <a:solidFill>
                  <a:schemeClr val="tx1"/>
                </a:solidFill>
                <a:latin typeface="Lucida Sans Unicode" pitchFamily="34" charset="0"/>
                <a:cs typeface="Arial" charset="0"/>
              </a:defRPr>
            </a:lvl1pPr>
            <a:lvl2pPr marL="742950" indent="-285750">
              <a:defRPr sz="2300">
                <a:solidFill>
                  <a:schemeClr val="tx1"/>
                </a:solidFill>
                <a:latin typeface="Lucida Sans Unicode" pitchFamily="34" charset="0"/>
                <a:cs typeface="Arial" charset="0"/>
              </a:defRPr>
            </a:lvl2pPr>
            <a:lvl3pPr marL="1143000">
              <a:defRPr sz="2100">
                <a:solidFill>
                  <a:schemeClr val="tx1"/>
                </a:solidFill>
                <a:latin typeface="Lucida Sans Unicode" pitchFamily="34" charset="0"/>
                <a:cs typeface="Arial" charset="0"/>
              </a:defRPr>
            </a:lvl3pPr>
            <a:lvl4pPr marL="1600200">
              <a:defRPr sz="1900">
                <a:solidFill>
                  <a:schemeClr val="tx1"/>
                </a:solidFill>
                <a:latin typeface="Lucida Sans Unicode" pitchFamily="34" charset="0"/>
                <a:cs typeface="Arial" charset="0"/>
              </a:defRPr>
            </a:lvl4pPr>
            <a:lvl5pPr marL="2057400">
              <a:defRPr>
                <a:solidFill>
                  <a:schemeClr val="tx1"/>
                </a:solidFill>
                <a:latin typeface="Lucida Sans Unicode" pitchFamily="34" charset="0"/>
                <a:cs typeface="Arial" charset="0"/>
              </a:defRPr>
            </a:lvl5pPr>
            <a:lvl6pPr marL="2514600" eaLnBrk="0" fontAlgn="base" hangingPunct="0">
              <a:spcAft>
                <a:spcPct val="0"/>
              </a:spcAft>
              <a:buClr>
                <a:schemeClr val="accent2"/>
              </a:buClr>
              <a:buFont typeface="Wingdings 2" pitchFamily="18" charset="2"/>
              <a:buChar char=""/>
              <a:defRPr>
                <a:solidFill>
                  <a:schemeClr val="tx1"/>
                </a:solidFill>
                <a:latin typeface="Lucida Sans Unicode" pitchFamily="34" charset="0"/>
                <a:cs typeface="Arial" charset="0"/>
              </a:defRPr>
            </a:lvl6pPr>
            <a:lvl7pPr marL="2971800" eaLnBrk="0" fontAlgn="base" hangingPunct="0">
              <a:spcAft>
                <a:spcPct val="0"/>
              </a:spcAft>
              <a:buClr>
                <a:schemeClr val="accent2"/>
              </a:buClr>
              <a:buFont typeface="Wingdings 2" pitchFamily="18" charset="2"/>
              <a:buChar char=""/>
              <a:defRPr>
                <a:solidFill>
                  <a:schemeClr val="tx1"/>
                </a:solidFill>
                <a:latin typeface="Lucida Sans Unicode" pitchFamily="34" charset="0"/>
                <a:cs typeface="Arial" charset="0"/>
              </a:defRPr>
            </a:lvl7pPr>
            <a:lvl8pPr marL="3429000" eaLnBrk="0" fontAlgn="base" hangingPunct="0">
              <a:spcAft>
                <a:spcPct val="0"/>
              </a:spcAft>
              <a:buClr>
                <a:schemeClr val="accent2"/>
              </a:buClr>
              <a:buFont typeface="Wingdings 2" pitchFamily="18" charset="2"/>
              <a:buChar char=""/>
              <a:defRPr>
                <a:solidFill>
                  <a:schemeClr val="tx1"/>
                </a:solidFill>
                <a:latin typeface="Lucida Sans Unicode" pitchFamily="34" charset="0"/>
                <a:cs typeface="Arial" charset="0"/>
              </a:defRPr>
            </a:lvl8pPr>
            <a:lvl9pPr marL="3886200" eaLnBrk="0" fontAlgn="base" hangingPunct="0">
              <a:spcAft>
                <a:spcPct val="0"/>
              </a:spcAft>
              <a:buClr>
                <a:schemeClr val="accent2"/>
              </a:buClr>
              <a:buFont typeface="Wingdings 2" pitchFamily="18" charset="2"/>
              <a:buChar char=""/>
              <a:defRPr>
                <a:solidFill>
                  <a:schemeClr val="tx1"/>
                </a:solidFill>
                <a:latin typeface="Lucida Sans Unicode" pitchFamily="34" charset="0"/>
                <a:cs typeface="Arial" charset="0"/>
              </a:defRPr>
            </a:lvl9pPr>
          </a:lstStyle>
          <a:p>
            <a:pPr algn="ctr" eaLnBrk="1" hangingPunct="1"/>
            <a:r>
              <a:rPr lang="en-US" sz="1800" dirty="0">
                <a:solidFill>
                  <a:prstClr val="black"/>
                </a:solidFill>
              </a:rPr>
              <a:t>     An-</a:t>
            </a:r>
            <a:r>
              <a:rPr lang="en-US" sz="1800" dirty="0" err="1">
                <a:solidFill>
                  <a:prstClr val="black"/>
                </a:solidFill>
              </a:rPr>
              <a:t>Najah</a:t>
            </a:r>
            <a:r>
              <a:rPr lang="en-US" sz="1800" dirty="0">
                <a:solidFill>
                  <a:prstClr val="black"/>
                </a:solidFill>
              </a:rPr>
              <a:t> National University</a:t>
            </a:r>
          </a:p>
          <a:p>
            <a:pPr algn="ctr" eaLnBrk="1" hangingPunct="1"/>
            <a:r>
              <a:rPr lang="en-US" sz="1800" dirty="0">
                <a:solidFill>
                  <a:prstClr val="black"/>
                </a:solidFill>
              </a:rPr>
              <a:t>       Faculty of Engineering</a:t>
            </a:r>
          </a:p>
          <a:p>
            <a:pPr algn="ctr" eaLnBrk="1" hangingPunct="1"/>
            <a:r>
              <a:rPr lang="en-US" sz="1800" dirty="0">
                <a:solidFill>
                  <a:prstClr val="black"/>
                </a:solidFill>
              </a:rPr>
              <a:t>Civil Engineering Department </a:t>
            </a:r>
          </a:p>
          <a:p>
            <a:pPr algn="r" rtl="1" eaLnBrk="1" hangingPunct="1"/>
            <a:endParaRPr lang="en-US" sz="1800" dirty="0">
              <a:solidFill>
                <a:prstClr val="black"/>
              </a:solidFill>
            </a:endParaRPr>
          </a:p>
        </p:txBody>
      </p:sp>
      <p:pic>
        <p:nvPicPr>
          <p:cNvPr id="22533"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38474" y="1341438"/>
            <a:ext cx="2111883" cy="150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TextBox 8"/>
          <p:cNvSpPr txBox="1">
            <a:spLocks noChangeArrowheads="1"/>
          </p:cNvSpPr>
          <p:nvPr/>
        </p:nvSpPr>
        <p:spPr bwMode="auto">
          <a:xfrm>
            <a:off x="4938113" y="4437064"/>
            <a:ext cx="35221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700">
                <a:solidFill>
                  <a:schemeClr val="tx1"/>
                </a:solidFill>
                <a:latin typeface="Lucida Sans Unicode" pitchFamily="34" charset="0"/>
                <a:cs typeface="Arial" charset="0"/>
              </a:defRPr>
            </a:lvl1pPr>
            <a:lvl2pPr marL="742950" indent="-285750">
              <a:defRPr sz="2300">
                <a:solidFill>
                  <a:schemeClr val="tx1"/>
                </a:solidFill>
                <a:latin typeface="Lucida Sans Unicode" pitchFamily="34" charset="0"/>
                <a:cs typeface="Arial" charset="0"/>
              </a:defRPr>
            </a:lvl2pPr>
            <a:lvl3pPr marL="1143000">
              <a:defRPr sz="2100">
                <a:solidFill>
                  <a:schemeClr val="tx1"/>
                </a:solidFill>
                <a:latin typeface="Lucida Sans Unicode" pitchFamily="34" charset="0"/>
                <a:cs typeface="Arial" charset="0"/>
              </a:defRPr>
            </a:lvl3pPr>
            <a:lvl4pPr marL="1600200">
              <a:defRPr sz="1900">
                <a:solidFill>
                  <a:schemeClr val="tx1"/>
                </a:solidFill>
                <a:latin typeface="Lucida Sans Unicode" pitchFamily="34" charset="0"/>
                <a:cs typeface="Arial" charset="0"/>
              </a:defRPr>
            </a:lvl4pPr>
            <a:lvl5pPr marL="2057400">
              <a:defRPr>
                <a:solidFill>
                  <a:schemeClr val="tx1"/>
                </a:solidFill>
                <a:latin typeface="Lucida Sans Unicode" pitchFamily="34" charset="0"/>
                <a:cs typeface="Arial" charset="0"/>
              </a:defRPr>
            </a:lvl5pPr>
            <a:lvl6pPr marL="2514600" eaLnBrk="0" fontAlgn="base" hangingPunct="0">
              <a:spcAft>
                <a:spcPct val="0"/>
              </a:spcAft>
              <a:buClr>
                <a:schemeClr val="accent2"/>
              </a:buClr>
              <a:buFont typeface="Wingdings 2" pitchFamily="18" charset="2"/>
              <a:buChar char=""/>
              <a:defRPr>
                <a:solidFill>
                  <a:schemeClr val="tx1"/>
                </a:solidFill>
                <a:latin typeface="Lucida Sans Unicode" pitchFamily="34" charset="0"/>
                <a:cs typeface="Arial" charset="0"/>
              </a:defRPr>
            </a:lvl6pPr>
            <a:lvl7pPr marL="2971800" eaLnBrk="0" fontAlgn="base" hangingPunct="0">
              <a:spcAft>
                <a:spcPct val="0"/>
              </a:spcAft>
              <a:buClr>
                <a:schemeClr val="accent2"/>
              </a:buClr>
              <a:buFont typeface="Wingdings 2" pitchFamily="18" charset="2"/>
              <a:buChar char=""/>
              <a:defRPr>
                <a:solidFill>
                  <a:schemeClr val="tx1"/>
                </a:solidFill>
                <a:latin typeface="Lucida Sans Unicode" pitchFamily="34" charset="0"/>
                <a:cs typeface="Arial" charset="0"/>
              </a:defRPr>
            </a:lvl7pPr>
            <a:lvl8pPr marL="3429000" eaLnBrk="0" fontAlgn="base" hangingPunct="0">
              <a:spcAft>
                <a:spcPct val="0"/>
              </a:spcAft>
              <a:buClr>
                <a:schemeClr val="accent2"/>
              </a:buClr>
              <a:buFont typeface="Wingdings 2" pitchFamily="18" charset="2"/>
              <a:buChar char=""/>
              <a:defRPr>
                <a:solidFill>
                  <a:schemeClr val="tx1"/>
                </a:solidFill>
                <a:latin typeface="Lucida Sans Unicode" pitchFamily="34" charset="0"/>
                <a:cs typeface="Arial" charset="0"/>
              </a:defRPr>
            </a:lvl8pPr>
            <a:lvl9pPr marL="3886200" eaLnBrk="0" fontAlgn="base" hangingPunct="0">
              <a:spcAft>
                <a:spcPct val="0"/>
              </a:spcAft>
              <a:buClr>
                <a:schemeClr val="accent2"/>
              </a:buClr>
              <a:buFont typeface="Wingdings 2" pitchFamily="18" charset="2"/>
              <a:buChar char=""/>
              <a:defRPr>
                <a:solidFill>
                  <a:schemeClr val="tx1"/>
                </a:solidFill>
                <a:latin typeface="Lucida Sans Unicode" pitchFamily="34" charset="0"/>
                <a:cs typeface="Arial" charset="0"/>
              </a:defRPr>
            </a:lvl9pPr>
          </a:lstStyle>
          <a:p>
            <a:pPr algn="r" rtl="1" eaLnBrk="1" hangingPunct="1"/>
            <a:r>
              <a:rPr lang="en-US" sz="1800">
                <a:solidFill>
                  <a:prstClr val="black"/>
                </a:solidFill>
              </a:rPr>
              <a:t>Supervisor: Dr. Munther Diab.</a:t>
            </a:r>
            <a:endParaRPr lang="ar-SA" sz="1800">
              <a:solidFill>
                <a:prstClr val="black"/>
              </a:solidFill>
            </a:endParaRPr>
          </a:p>
        </p:txBody>
      </p:sp>
      <p:sp>
        <p:nvSpPr>
          <p:cNvPr id="22535" name="TextBox 9"/>
          <p:cNvSpPr txBox="1">
            <a:spLocks noChangeArrowheads="1"/>
          </p:cNvSpPr>
          <p:nvPr/>
        </p:nvSpPr>
        <p:spPr bwMode="auto">
          <a:xfrm>
            <a:off x="778733" y="5759453"/>
            <a:ext cx="112302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700">
                <a:solidFill>
                  <a:schemeClr val="tx1"/>
                </a:solidFill>
                <a:latin typeface="Lucida Sans Unicode" pitchFamily="34" charset="0"/>
                <a:cs typeface="Arial" charset="0"/>
              </a:defRPr>
            </a:lvl1pPr>
            <a:lvl2pPr marL="742950" indent="-285750">
              <a:defRPr sz="2300">
                <a:solidFill>
                  <a:schemeClr val="tx1"/>
                </a:solidFill>
                <a:latin typeface="Lucida Sans Unicode" pitchFamily="34" charset="0"/>
                <a:cs typeface="Arial" charset="0"/>
              </a:defRPr>
            </a:lvl2pPr>
            <a:lvl3pPr marL="1143000">
              <a:defRPr sz="2100">
                <a:solidFill>
                  <a:schemeClr val="tx1"/>
                </a:solidFill>
                <a:latin typeface="Lucida Sans Unicode" pitchFamily="34" charset="0"/>
                <a:cs typeface="Arial" charset="0"/>
              </a:defRPr>
            </a:lvl3pPr>
            <a:lvl4pPr marL="1600200">
              <a:defRPr sz="1900">
                <a:solidFill>
                  <a:schemeClr val="tx1"/>
                </a:solidFill>
                <a:latin typeface="Lucida Sans Unicode" pitchFamily="34" charset="0"/>
                <a:cs typeface="Arial" charset="0"/>
              </a:defRPr>
            </a:lvl4pPr>
            <a:lvl5pPr marL="2057400">
              <a:defRPr>
                <a:solidFill>
                  <a:schemeClr val="tx1"/>
                </a:solidFill>
                <a:latin typeface="Lucida Sans Unicode" pitchFamily="34" charset="0"/>
                <a:cs typeface="Arial" charset="0"/>
              </a:defRPr>
            </a:lvl5pPr>
            <a:lvl6pPr marL="2514600" eaLnBrk="0" fontAlgn="base" hangingPunct="0">
              <a:spcAft>
                <a:spcPct val="0"/>
              </a:spcAft>
              <a:buClr>
                <a:schemeClr val="accent2"/>
              </a:buClr>
              <a:buFont typeface="Wingdings 2" pitchFamily="18" charset="2"/>
              <a:buChar char=""/>
              <a:defRPr>
                <a:solidFill>
                  <a:schemeClr val="tx1"/>
                </a:solidFill>
                <a:latin typeface="Lucida Sans Unicode" pitchFamily="34" charset="0"/>
                <a:cs typeface="Arial" charset="0"/>
              </a:defRPr>
            </a:lvl6pPr>
            <a:lvl7pPr marL="2971800" eaLnBrk="0" fontAlgn="base" hangingPunct="0">
              <a:spcAft>
                <a:spcPct val="0"/>
              </a:spcAft>
              <a:buClr>
                <a:schemeClr val="accent2"/>
              </a:buClr>
              <a:buFont typeface="Wingdings 2" pitchFamily="18" charset="2"/>
              <a:buChar char=""/>
              <a:defRPr>
                <a:solidFill>
                  <a:schemeClr val="tx1"/>
                </a:solidFill>
                <a:latin typeface="Lucida Sans Unicode" pitchFamily="34" charset="0"/>
                <a:cs typeface="Arial" charset="0"/>
              </a:defRPr>
            </a:lvl7pPr>
            <a:lvl8pPr marL="3429000" eaLnBrk="0" fontAlgn="base" hangingPunct="0">
              <a:spcAft>
                <a:spcPct val="0"/>
              </a:spcAft>
              <a:buClr>
                <a:schemeClr val="accent2"/>
              </a:buClr>
              <a:buFont typeface="Wingdings 2" pitchFamily="18" charset="2"/>
              <a:buChar char=""/>
              <a:defRPr>
                <a:solidFill>
                  <a:schemeClr val="tx1"/>
                </a:solidFill>
                <a:latin typeface="Lucida Sans Unicode" pitchFamily="34" charset="0"/>
                <a:cs typeface="Arial" charset="0"/>
              </a:defRPr>
            </a:lvl8pPr>
            <a:lvl9pPr marL="3886200" eaLnBrk="0" fontAlgn="base" hangingPunct="0">
              <a:spcAft>
                <a:spcPct val="0"/>
              </a:spcAft>
              <a:buClr>
                <a:schemeClr val="accent2"/>
              </a:buClr>
              <a:buFont typeface="Wingdings 2" pitchFamily="18" charset="2"/>
              <a:buChar char=""/>
              <a:defRPr>
                <a:solidFill>
                  <a:schemeClr val="tx1"/>
                </a:solidFill>
                <a:latin typeface="Lucida Sans Unicode" pitchFamily="34" charset="0"/>
                <a:cs typeface="Arial" charset="0"/>
              </a:defRPr>
            </a:lvl9pPr>
          </a:lstStyle>
          <a:p>
            <a:pPr rtl="1" eaLnBrk="1" hangingPunct="1"/>
            <a:r>
              <a:rPr lang="en-US" sz="2400" dirty="0">
                <a:solidFill>
                  <a:prstClr val="black"/>
                </a:solidFill>
              </a:rPr>
              <a:t>                      </a:t>
            </a:r>
            <a:r>
              <a:rPr lang="en-US" sz="2400" dirty="0" smtClean="0">
                <a:solidFill>
                  <a:prstClr val="black"/>
                </a:solidFill>
              </a:rPr>
              <a:t>                     </a:t>
            </a:r>
            <a:r>
              <a:rPr lang="en-US" sz="2400" dirty="0">
                <a:solidFill>
                  <a:prstClr val="black"/>
                </a:solidFill>
              </a:rPr>
              <a:t>Prepared </a:t>
            </a:r>
            <a:r>
              <a:rPr lang="en-US" sz="2400" dirty="0" smtClean="0">
                <a:solidFill>
                  <a:prstClr val="black"/>
                </a:solidFill>
              </a:rPr>
              <a:t>By:</a:t>
            </a:r>
          </a:p>
          <a:p>
            <a:pPr rtl="1" eaLnBrk="1" hangingPunct="1"/>
            <a:r>
              <a:rPr lang="en-US" sz="2400" dirty="0" err="1" smtClean="0">
                <a:solidFill>
                  <a:prstClr val="black"/>
                </a:solidFill>
              </a:rPr>
              <a:t>Haya</a:t>
            </a:r>
            <a:r>
              <a:rPr lang="en-US" sz="2400" dirty="0" smtClean="0">
                <a:solidFill>
                  <a:prstClr val="black"/>
                </a:solidFill>
              </a:rPr>
              <a:t> </a:t>
            </a:r>
            <a:r>
              <a:rPr lang="en-US" sz="2400" dirty="0" err="1" smtClean="0">
                <a:solidFill>
                  <a:prstClr val="black"/>
                </a:solidFill>
              </a:rPr>
              <a:t>Omariah</a:t>
            </a:r>
            <a:r>
              <a:rPr lang="en-US" sz="2400" dirty="0" smtClean="0">
                <a:solidFill>
                  <a:prstClr val="black"/>
                </a:solidFill>
              </a:rPr>
              <a:t>                     </a:t>
            </a:r>
            <a:r>
              <a:rPr lang="en-US" sz="2400" dirty="0" err="1" smtClean="0">
                <a:solidFill>
                  <a:prstClr val="black"/>
                </a:solidFill>
              </a:rPr>
              <a:t>Sora</a:t>
            </a:r>
            <a:r>
              <a:rPr lang="en-US" sz="2400" dirty="0" smtClean="0">
                <a:solidFill>
                  <a:prstClr val="black"/>
                </a:solidFill>
              </a:rPr>
              <a:t> Salman              Farah </a:t>
            </a:r>
            <a:r>
              <a:rPr lang="en-US" sz="2400" dirty="0" err="1" smtClean="0">
                <a:solidFill>
                  <a:prstClr val="black"/>
                </a:solidFill>
              </a:rPr>
              <a:t>Hamadoni</a:t>
            </a:r>
            <a:r>
              <a:rPr lang="en-US" sz="2400" dirty="0" smtClean="0">
                <a:solidFill>
                  <a:prstClr val="black"/>
                </a:solidFill>
              </a:rPr>
              <a:t> </a:t>
            </a:r>
            <a:endParaRPr lang="ar-SA" sz="2400" dirty="0">
              <a:solidFill>
                <a:prstClr val="black"/>
              </a:solidFill>
            </a:endParaRPr>
          </a:p>
        </p:txBody>
      </p:sp>
    </p:spTree>
    <p:extLst>
      <p:ext uri="{BB962C8B-B14F-4D97-AF65-F5344CB8AC3E}">
        <p14:creationId xmlns:p14="http://schemas.microsoft.com/office/powerpoint/2010/main" val="20425602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0650" y="228600"/>
            <a:ext cx="10971213" cy="1066800"/>
          </a:xfrm>
        </p:spPr>
        <p:txBody>
          <a:bodyPr/>
          <a:lstStyle/>
          <a:p>
            <a:r>
              <a:rPr lang="en-US" dirty="0" smtClean="0"/>
              <a:t>Slab Modifiers</a:t>
            </a:r>
            <a:endParaRPr lang="en-US" dirty="0"/>
          </a:p>
        </p:txBody>
      </p:sp>
      <p:sp>
        <p:nvSpPr>
          <p:cNvPr id="5" name="عنصر نائب للمحتوى 4"/>
          <p:cNvSpPr>
            <a:spLocks noGrp="1"/>
          </p:cNvSpPr>
          <p:nvPr>
            <p:ph idx="1"/>
          </p:nvPr>
        </p:nvSpPr>
        <p:spPr>
          <a:xfrm>
            <a:off x="1293812" y="1524000"/>
            <a:ext cx="10287000" cy="4191000"/>
          </a:xfrm>
        </p:spPr>
        <p:txBody>
          <a:bodyPr/>
          <a:lstStyle/>
          <a:p>
            <a:r>
              <a:rPr lang="en-US" dirty="0" smtClean="0"/>
              <a:t>To convert the ribbed slab into solid slab.</a:t>
            </a:r>
          </a:p>
          <a:p>
            <a:r>
              <a:rPr lang="en-US" dirty="0" smtClean="0"/>
              <a:t>To make it one way instead of two way.</a:t>
            </a:r>
          </a:p>
          <a:p>
            <a:endParaRPr lang="en-US" dirty="0"/>
          </a:p>
        </p:txBody>
      </p:sp>
      <p:pic>
        <p:nvPicPr>
          <p:cNvPr id="2051" name="Picture 3" descr="C:\Users\EBDA3\Desktop\pictures for the presentation - GP\slab section.PNG"/>
          <p:cNvPicPr>
            <a:picLocks noChangeAspect="1" noChangeArrowheads="1"/>
          </p:cNvPicPr>
          <p:nvPr/>
        </p:nvPicPr>
        <p:blipFill>
          <a:blip r:embed="rId2" cstate="print"/>
          <a:srcRect/>
          <a:stretch>
            <a:fillRect/>
          </a:stretch>
        </p:blipFill>
        <p:spPr bwMode="auto">
          <a:xfrm>
            <a:off x="989012" y="3048001"/>
            <a:ext cx="10214490" cy="2402483"/>
          </a:xfrm>
          <a:prstGeom prst="rect">
            <a:avLst/>
          </a:prstGeom>
          <a:noFill/>
        </p:spPr>
      </p:pic>
    </p:spTree>
    <p:extLst>
      <p:ext uri="{BB962C8B-B14F-4D97-AF65-F5344CB8AC3E}">
        <p14:creationId xmlns:p14="http://schemas.microsoft.com/office/powerpoint/2010/main" val="1133584202"/>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0412" y="381000"/>
            <a:ext cx="10971213" cy="1066800"/>
          </a:xfrm>
        </p:spPr>
        <p:txBody>
          <a:bodyPr/>
          <a:lstStyle/>
          <a:p>
            <a:r>
              <a:rPr lang="en-US" dirty="0" smtClean="0"/>
              <a:t>Slab Modifiers</a:t>
            </a:r>
            <a:endParaRPr lang="en-US" dirty="0"/>
          </a:p>
        </p:txBody>
      </p:sp>
      <p:sp>
        <p:nvSpPr>
          <p:cNvPr id="3" name="عنصر نائب للمحتوى 2"/>
          <p:cNvSpPr>
            <a:spLocks noGrp="1"/>
          </p:cNvSpPr>
          <p:nvPr>
            <p:ph idx="1"/>
          </p:nvPr>
        </p:nvSpPr>
        <p:spPr>
          <a:xfrm>
            <a:off x="989012" y="1676400"/>
            <a:ext cx="10287000" cy="4191000"/>
          </a:xfrm>
        </p:spPr>
        <p:txBody>
          <a:bodyPr/>
          <a:lstStyle/>
          <a:p>
            <a:r>
              <a:rPr lang="en-US" dirty="0" smtClean="0"/>
              <a:t>Finding equivalent slab thickness </a:t>
            </a:r>
          </a:p>
          <a:p>
            <a:endParaRPr lang="en-US" dirty="0"/>
          </a:p>
          <a:p>
            <a:r>
              <a:rPr lang="en-US" dirty="0" smtClean="0"/>
              <a:t>Determining the ratio of actual slab to existing (SAP)slab.</a:t>
            </a:r>
          </a:p>
          <a:p>
            <a:pPr>
              <a:buNone/>
            </a:pPr>
            <a:r>
              <a:rPr lang="en-US" dirty="0"/>
              <a:t> </a:t>
            </a:r>
            <a:r>
              <a:rPr lang="en-US" dirty="0" smtClean="0"/>
              <a:t>    </a:t>
            </a:r>
            <a:endParaRPr lang="en-US" dirty="0"/>
          </a:p>
        </p:txBody>
      </p:sp>
      <p:sp>
        <p:nvSpPr>
          <p:cNvPr id="3074" name="Rectangle 2"/>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73"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523603" y="2286001"/>
            <a:ext cx="2691699" cy="447675"/>
          </a:xfrm>
          <a:prstGeom prst="rect">
            <a:avLst/>
          </a:prstGeom>
          <a:noFill/>
        </p:spPr>
      </p:pic>
    </p:spTree>
    <p:extLst>
      <p:ext uri="{BB962C8B-B14F-4D97-AF65-F5344CB8AC3E}">
        <p14:creationId xmlns:p14="http://schemas.microsoft.com/office/powerpoint/2010/main" val="2672324622"/>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6612" y="228600"/>
            <a:ext cx="10971213" cy="1066800"/>
          </a:xfrm>
        </p:spPr>
        <p:txBody>
          <a:bodyPr/>
          <a:lstStyle/>
          <a:p>
            <a:r>
              <a:rPr lang="en-US" dirty="0" smtClean="0"/>
              <a:t>Slab Modifiers</a:t>
            </a:r>
            <a:endParaRPr lang="en-US" dirty="0"/>
          </a:p>
        </p:txBody>
      </p:sp>
      <p:pic>
        <p:nvPicPr>
          <p:cNvPr id="1026" name="Picture 2" descr="C:\Users\EBDA3\Desktop\pictures for the presentation - GP\slab modifiers.PNG"/>
          <p:cNvPicPr>
            <a:picLocks noGrp="1" noChangeAspect="1" noChangeArrowheads="1"/>
          </p:cNvPicPr>
          <p:nvPr>
            <p:ph idx="1"/>
          </p:nvPr>
        </p:nvPicPr>
        <p:blipFill>
          <a:blip r:embed="rId2" cstate="print"/>
          <a:srcRect/>
          <a:stretch>
            <a:fillRect/>
          </a:stretch>
        </p:blipFill>
        <p:spPr bwMode="auto">
          <a:xfrm>
            <a:off x="2234618" y="1524000"/>
            <a:ext cx="7719589" cy="4876800"/>
          </a:xfrm>
          <a:prstGeom prst="rect">
            <a:avLst/>
          </a:prstGeom>
          <a:noFill/>
        </p:spPr>
      </p:pic>
    </p:spTree>
    <p:extLst>
      <p:ext uri="{BB962C8B-B14F-4D97-AF65-F5344CB8AC3E}">
        <p14:creationId xmlns:p14="http://schemas.microsoft.com/office/powerpoint/2010/main" val="2027342018"/>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0412" y="-66533"/>
            <a:ext cx="10971213" cy="1066800"/>
          </a:xfrm>
        </p:spPr>
        <p:txBody>
          <a:bodyPr/>
          <a:lstStyle/>
          <a:p>
            <a:r>
              <a:rPr lang="en-US" dirty="0" smtClean="0"/>
              <a:t>Slab Modifiers</a:t>
            </a:r>
            <a:endParaRPr lang="en-US" dirty="0"/>
          </a:p>
        </p:txBody>
      </p:sp>
      <p:sp>
        <p:nvSpPr>
          <p:cNvPr id="3" name="عنصر نائب للمحتوى 2"/>
          <p:cNvSpPr>
            <a:spLocks noGrp="1"/>
          </p:cNvSpPr>
          <p:nvPr>
            <p:ph idx="1"/>
          </p:nvPr>
        </p:nvSpPr>
        <p:spPr>
          <a:xfrm>
            <a:off x="760412" y="1628775"/>
            <a:ext cx="10287000" cy="4191000"/>
          </a:xfrm>
        </p:spPr>
        <p:txBody>
          <a:bodyPr/>
          <a:lstStyle/>
          <a:p>
            <a:r>
              <a:rPr lang="en-US" dirty="0" smtClean="0"/>
              <a:t>For example:</a:t>
            </a:r>
          </a:p>
          <a:p>
            <a:pPr>
              <a:buNone/>
            </a:pPr>
            <a:endParaRPr lang="en-US" dirty="0" smtClean="0"/>
          </a:p>
          <a:p>
            <a:pPr>
              <a:buNone/>
            </a:pPr>
            <a:endParaRPr lang="en-US" dirty="0"/>
          </a:p>
        </p:txBody>
      </p:sp>
      <p:sp>
        <p:nvSpPr>
          <p:cNvPr id="18434" name="Rectangle 2"/>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8433"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726751" y="3352800"/>
            <a:ext cx="6208683" cy="742950"/>
          </a:xfrm>
          <a:prstGeom prst="rect">
            <a:avLst/>
          </a:prstGeom>
          <a:noFill/>
        </p:spPr>
      </p:pic>
      <p:sp>
        <p:nvSpPr>
          <p:cNvPr id="18436"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8435"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828325" y="4419600"/>
            <a:ext cx="5446881" cy="762000"/>
          </a:xfrm>
          <a:prstGeom prst="rect">
            <a:avLst/>
          </a:prstGeom>
          <a:noFill/>
        </p:spPr>
      </p:pic>
      <p:sp>
        <p:nvSpPr>
          <p:cNvPr id="18438" name="Rectangle 6"/>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8437"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929898" y="2514600"/>
            <a:ext cx="6234076" cy="381000"/>
          </a:xfrm>
          <a:prstGeom prst="rect">
            <a:avLst/>
          </a:prstGeom>
          <a:noFill/>
        </p:spPr>
      </p:pic>
      <p:sp>
        <p:nvSpPr>
          <p:cNvPr id="18440" name="Rectangle 8"/>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8439"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929897" y="5638800"/>
            <a:ext cx="2513945" cy="381000"/>
          </a:xfrm>
          <a:prstGeom prst="rect">
            <a:avLst/>
          </a:prstGeom>
          <a:noFill/>
        </p:spPr>
      </p:pic>
    </p:spTree>
    <p:extLst>
      <p:ext uri="{BB962C8B-B14F-4D97-AF65-F5344CB8AC3E}">
        <p14:creationId xmlns:p14="http://schemas.microsoft.com/office/powerpoint/2010/main" val="3827972599"/>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6612" y="533400"/>
            <a:ext cx="10971213" cy="1066800"/>
          </a:xfrm>
        </p:spPr>
        <p:txBody>
          <a:bodyPr/>
          <a:lstStyle/>
          <a:p>
            <a:r>
              <a:rPr lang="en-US" dirty="0" smtClean="0"/>
              <a:t>Beams Modifiers</a:t>
            </a:r>
            <a:endParaRPr lang="en-US" dirty="0"/>
          </a:p>
        </p:txBody>
      </p:sp>
      <p:sp>
        <p:nvSpPr>
          <p:cNvPr id="3" name="عنصر نائب للمحتوى 2"/>
          <p:cNvSpPr>
            <a:spLocks noGrp="1"/>
          </p:cNvSpPr>
          <p:nvPr>
            <p:ph idx="1"/>
          </p:nvPr>
        </p:nvSpPr>
        <p:spPr>
          <a:xfrm>
            <a:off x="1293812" y="1828800"/>
            <a:ext cx="10287000" cy="4191000"/>
          </a:xfrm>
        </p:spPr>
        <p:txBody>
          <a:bodyPr/>
          <a:lstStyle/>
          <a:p>
            <a:r>
              <a:rPr lang="en-US" dirty="0" smtClean="0"/>
              <a:t>Main Beams</a:t>
            </a:r>
          </a:p>
          <a:p>
            <a:r>
              <a:rPr lang="en-US" dirty="0" smtClean="0"/>
              <a:t>Secondary Beams</a:t>
            </a:r>
            <a:endParaRPr lang="en-US" dirty="0"/>
          </a:p>
        </p:txBody>
      </p:sp>
    </p:spTree>
    <p:extLst>
      <p:ext uri="{BB962C8B-B14F-4D97-AF65-F5344CB8AC3E}">
        <p14:creationId xmlns:p14="http://schemas.microsoft.com/office/powerpoint/2010/main" val="4081488354"/>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4212" y="685800"/>
            <a:ext cx="10971213" cy="1066800"/>
          </a:xfrm>
        </p:spPr>
        <p:txBody>
          <a:bodyPr/>
          <a:lstStyle/>
          <a:p>
            <a:r>
              <a:rPr lang="en-US" dirty="0" smtClean="0"/>
              <a:t>Main Beam Modifiers</a:t>
            </a:r>
            <a:endParaRPr lang="en-US" dirty="0"/>
          </a:p>
        </p:txBody>
      </p:sp>
      <p:pic>
        <p:nvPicPr>
          <p:cNvPr id="19458" name="Picture 2" descr="C:\Users\EBDA3\Desktop\pictures for the presentation - GP\main beam modifiers.PNG"/>
          <p:cNvPicPr>
            <a:picLocks noGrp="1" noChangeAspect="1" noChangeArrowheads="1"/>
          </p:cNvPicPr>
          <p:nvPr>
            <p:ph idx="1"/>
          </p:nvPr>
        </p:nvPicPr>
        <p:blipFill>
          <a:blip r:embed="rId2" cstate="print"/>
          <a:srcRect/>
          <a:stretch>
            <a:fillRect/>
          </a:stretch>
        </p:blipFill>
        <p:spPr bwMode="auto">
          <a:xfrm>
            <a:off x="2336192" y="1828800"/>
            <a:ext cx="7110147" cy="4191000"/>
          </a:xfrm>
          <a:prstGeom prst="rect">
            <a:avLst/>
          </a:prstGeom>
          <a:noFill/>
        </p:spPr>
      </p:pic>
    </p:spTree>
    <p:extLst>
      <p:ext uri="{BB962C8B-B14F-4D97-AF65-F5344CB8AC3E}">
        <p14:creationId xmlns:p14="http://schemas.microsoft.com/office/powerpoint/2010/main" val="2626327242"/>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8012" y="228600"/>
            <a:ext cx="10971213" cy="1066800"/>
          </a:xfrm>
        </p:spPr>
        <p:txBody>
          <a:bodyPr/>
          <a:lstStyle/>
          <a:p>
            <a:r>
              <a:rPr lang="en-US" dirty="0" smtClean="0"/>
              <a:t>Secondary Beam Modifiers</a:t>
            </a:r>
            <a:endParaRPr lang="en-US" dirty="0"/>
          </a:p>
        </p:txBody>
      </p:sp>
      <p:pic>
        <p:nvPicPr>
          <p:cNvPr id="20482" name="Picture 2" descr="C:\Users\EBDA3\Desktop\pictures for the presentation - GP\secondary beam modifiers.PNG"/>
          <p:cNvPicPr>
            <a:picLocks noGrp="1" noChangeAspect="1" noChangeArrowheads="1"/>
          </p:cNvPicPr>
          <p:nvPr>
            <p:ph idx="1"/>
          </p:nvPr>
        </p:nvPicPr>
        <p:blipFill>
          <a:blip r:embed="rId2" cstate="print"/>
          <a:srcRect/>
          <a:stretch>
            <a:fillRect/>
          </a:stretch>
        </p:blipFill>
        <p:spPr bwMode="auto">
          <a:xfrm>
            <a:off x="2437765" y="1600200"/>
            <a:ext cx="7414869" cy="4572000"/>
          </a:xfrm>
          <a:prstGeom prst="rect">
            <a:avLst/>
          </a:prstGeom>
          <a:noFill/>
        </p:spPr>
      </p:pic>
    </p:spTree>
    <p:extLst>
      <p:ext uri="{BB962C8B-B14F-4D97-AF65-F5344CB8AC3E}">
        <p14:creationId xmlns:p14="http://schemas.microsoft.com/office/powerpoint/2010/main" val="1697518733"/>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1812" y="304800"/>
            <a:ext cx="10971213" cy="1066800"/>
          </a:xfrm>
        </p:spPr>
        <p:txBody>
          <a:bodyPr/>
          <a:lstStyle/>
          <a:p>
            <a:r>
              <a:rPr lang="en-US" dirty="0" smtClean="0"/>
              <a:t>Column Modifiers</a:t>
            </a:r>
            <a:endParaRPr lang="en-US" dirty="0"/>
          </a:p>
        </p:txBody>
      </p:sp>
      <p:pic>
        <p:nvPicPr>
          <p:cNvPr id="1026" name="Picture 2" descr="C:\Users\EBDA3\Desktop\pictures for the presentation - GP\column modifiers.PNG"/>
          <p:cNvPicPr>
            <a:picLocks noGrp="1" noChangeAspect="1" noChangeArrowheads="1"/>
          </p:cNvPicPr>
          <p:nvPr>
            <p:ph idx="1"/>
          </p:nvPr>
        </p:nvPicPr>
        <p:blipFill>
          <a:blip r:embed="rId2" cstate="print"/>
          <a:srcRect/>
          <a:stretch>
            <a:fillRect/>
          </a:stretch>
        </p:blipFill>
        <p:spPr bwMode="auto">
          <a:xfrm>
            <a:off x="2336191" y="1524000"/>
            <a:ext cx="7414869" cy="4648200"/>
          </a:xfrm>
          <a:prstGeom prst="rect">
            <a:avLst/>
          </a:prstGeom>
          <a:noFill/>
        </p:spPr>
      </p:pic>
    </p:spTree>
    <p:extLst>
      <p:ext uri="{BB962C8B-B14F-4D97-AF65-F5344CB8AC3E}">
        <p14:creationId xmlns:p14="http://schemas.microsoft.com/office/powerpoint/2010/main" val="4130548783"/>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012" y="299113"/>
            <a:ext cx="11125200" cy="1066800"/>
          </a:xfrm>
        </p:spPr>
        <p:txBody>
          <a:bodyPr/>
          <a:lstStyle/>
          <a:p>
            <a:r>
              <a:rPr lang="en-US" sz="4400" dirty="0" smtClean="0">
                <a:solidFill>
                  <a:schemeClr val="tx2"/>
                </a:solidFill>
              </a:rPr>
              <a:t>SLAB :</a:t>
            </a:r>
            <a:endParaRPr lang="en-US" sz="4400" dirty="0">
              <a:solidFill>
                <a:schemeClr val="tx2"/>
              </a:solidFill>
            </a:endParaRPr>
          </a:p>
        </p:txBody>
      </p:sp>
      <p:sp>
        <p:nvSpPr>
          <p:cNvPr id="3" name="Content Placeholder 2"/>
          <p:cNvSpPr>
            <a:spLocks noGrp="1"/>
          </p:cNvSpPr>
          <p:nvPr>
            <p:ph idx="1"/>
          </p:nvPr>
        </p:nvSpPr>
        <p:spPr>
          <a:xfrm>
            <a:off x="1141412" y="2286000"/>
            <a:ext cx="10287000" cy="4191000"/>
          </a:xfrm>
        </p:spPr>
        <p:txBody>
          <a:bodyPr/>
          <a:lstStyle/>
          <a:p>
            <a:endParaRPr lang="en-US" dirty="0"/>
          </a:p>
        </p:txBody>
      </p:sp>
      <p:pic>
        <p:nvPicPr>
          <p:cNvPr id="481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012" y="1447800"/>
            <a:ext cx="11125200"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82309743"/>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412" y="0"/>
            <a:ext cx="10971213" cy="1066800"/>
          </a:xfrm>
        </p:spPr>
        <p:txBody>
          <a:bodyPr/>
          <a:lstStyle/>
          <a:p>
            <a:r>
              <a:rPr lang="en-US" dirty="0" smtClean="0"/>
              <a:t>SLAB :</a:t>
            </a:r>
            <a:endParaRPr lang="en-US" dirty="0"/>
          </a:p>
        </p:txBody>
      </p:sp>
      <p:sp>
        <p:nvSpPr>
          <p:cNvPr id="3" name="Content Placeholder 2"/>
          <p:cNvSpPr>
            <a:spLocks noGrp="1"/>
          </p:cNvSpPr>
          <p:nvPr>
            <p:ph idx="1"/>
          </p:nvPr>
        </p:nvSpPr>
        <p:spPr>
          <a:xfrm>
            <a:off x="684212" y="938212"/>
            <a:ext cx="11125200" cy="4648200"/>
          </a:xfrm>
        </p:spPr>
        <p:txBody>
          <a:bodyPr/>
          <a:lstStyle/>
          <a:p>
            <a:r>
              <a:rPr lang="en-US" dirty="0" smtClean="0"/>
              <a:t>Strip NO.</a:t>
            </a:r>
            <a:r>
              <a:rPr lang="en-US" dirty="0" smtClean="0">
                <a:latin typeface="Times New Roman" pitchFamily="18" charset="0"/>
                <a:cs typeface="Times New Roman" pitchFamily="18" charset="0"/>
              </a:rPr>
              <a:t>3: </a:t>
            </a:r>
          </a:p>
          <a:p>
            <a:pPr marL="0" indent="0">
              <a:buNone/>
            </a:pPr>
            <a:r>
              <a:rPr lang="en-US" sz="2400" dirty="0" smtClean="0"/>
              <a:t>The </a:t>
            </a:r>
            <a:r>
              <a:rPr lang="en-US" sz="2400" dirty="0"/>
              <a:t>resulting moment (</a:t>
            </a:r>
            <a:r>
              <a:rPr lang="en-US" sz="2400" dirty="0" err="1"/>
              <a:t>KN.m</a:t>
            </a:r>
            <a:r>
              <a:rPr lang="en-US" sz="2400" dirty="0"/>
              <a:t>):</a:t>
            </a:r>
            <a:endParaRPr lang="en-US" sz="2400" dirty="0" smtClean="0">
              <a:latin typeface="Times New Roman" pitchFamily="18" charset="0"/>
              <a:cs typeface="Times New Roman" pitchFamily="18" charset="0"/>
            </a:endParaRPr>
          </a:p>
          <a:p>
            <a:pPr>
              <a:buFont typeface="Wingdings" pitchFamily="2" charset="2"/>
              <a:buChar char="q"/>
            </a:pPr>
            <a:r>
              <a:rPr lang="en-US" dirty="0" smtClean="0">
                <a:latin typeface="Times New Roman" pitchFamily="18" charset="0"/>
                <a:cs typeface="Times New Roman" pitchFamily="18" charset="0"/>
              </a:rPr>
              <a:t>1D </a:t>
            </a:r>
          </a:p>
          <a:p>
            <a:endParaRPr lang="en-US" dirty="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pPr>
              <a:buFont typeface="Wingdings" pitchFamily="2" charset="2"/>
              <a:buChar char="q"/>
            </a:pPr>
            <a:r>
              <a:rPr lang="en-US" dirty="0" smtClean="0">
                <a:latin typeface="Times New Roman" pitchFamily="18" charset="0"/>
                <a:cs typeface="Times New Roman" pitchFamily="18" charset="0"/>
              </a:rPr>
              <a:t>3D</a:t>
            </a:r>
          </a:p>
          <a:p>
            <a:pPr marL="0" indent="0">
              <a:buNone/>
            </a:pPr>
            <a:endParaRPr lang="en-US" dirty="0"/>
          </a:p>
        </p:txBody>
      </p:sp>
      <p:pic>
        <p:nvPicPr>
          <p:cNvPr id="491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0012" y="4572000"/>
            <a:ext cx="9296400" cy="188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1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0012" y="2514600"/>
            <a:ext cx="9296400" cy="149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0296294"/>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13"/>
          <p:cNvSpPr>
            <a:spLocks noGrp="1"/>
          </p:cNvSpPr>
          <p:nvPr>
            <p:ph idx="1"/>
          </p:nvPr>
        </p:nvSpPr>
        <p:spPr/>
        <p:txBody>
          <a:bodyPr/>
          <a:lstStyle/>
          <a:p>
            <a:pPr eaLnBrk="1" hangingPunct="1">
              <a:buFont typeface="Arial" charset="0"/>
              <a:buNone/>
            </a:pPr>
            <a:r>
              <a:rPr lang="en-US" altLang="en-US" sz="5400" b="1" dirty="0" smtClean="0"/>
              <a:t>Outlines:</a:t>
            </a:r>
          </a:p>
          <a:p>
            <a:pPr eaLnBrk="1" hangingPunct="1"/>
            <a:r>
              <a:rPr lang="en-US" altLang="en-US" sz="5400" dirty="0" smtClean="0"/>
              <a:t>Vertical load analysis </a:t>
            </a:r>
          </a:p>
          <a:p>
            <a:pPr eaLnBrk="1" hangingPunct="1"/>
            <a:r>
              <a:rPr lang="en-US" altLang="en-US" sz="5400" dirty="0" smtClean="0"/>
              <a:t>Lateral load analysis </a:t>
            </a:r>
          </a:p>
          <a:p>
            <a:pPr eaLnBrk="1" hangingPunct="1"/>
            <a:r>
              <a:rPr lang="en-US" altLang="en-US" sz="5400" dirty="0" smtClean="0"/>
              <a:t>Dynamic design </a:t>
            </a:r>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404" y="-228600"/>
            <a:ext cx="10971213" cy="1066800"/>
          </a:xfrm>
        </p:spPr>
        <p:txBody>
          <a:bodyPr/>
          <a:lstStyle/>
          <a:p>
            <a:r>
              <a:rPr lang="en-US" dirty="0" smtClean="0"/>
              <a:t>BEAM :</a:t>
            </a:r>
            <a:endParaRPr lang="en-US" dirty="0"/>
          </a:p>
        </p:txBody>
      </p:sp>
      <p:sp>
        <p:nvSpPr>
          <p:cNvPr id="3" name="Content Placeholder 2"/>
          <p:cNvSpPr>
            <a:spLocks noGrp="1"/>
          </p:cNvSpPr>
          <p:nvPr>
            <p:ph idx="1"/>
          </p:nvPr>
        </p:nvSpPr>
        <p:spPr>
          <a:xfrm>
            <a:off x="684212" y="838200"/>
            <a:ext cx="11125200" cy="5410200"/>
          </a:xfrm>
        </p:spPr>
        <p:txBody>
          <a:bodyPr/>
          <a:lstStyle/>
          <a:p>
            <a:r>
              <a:rPr lang="en-US" dirty="0" smtClean="0"/>
              <a:t>BEAM NO.</a:t>
            </a:r>
            <a:r>
              <a:rPr lang="en-US" dirty="0" smtClean="0">
                <a:latin typeface="Times New Roman" pitchFamily="18" charset="0"/>
                <a:cs typeface="Times New Roman" pitchFamily="18" charset="0"/>
              </a:rPr>
              <a:t>1:</a:t>
            </a:r>
          </a:p>
          <a:p>
            <a:pPr marL="0" indent="0">
              <a:buNone/>
            </a:pPr>
            <a:r>
              <a:rPr lang="en-US" sz="2400" dirty="0" smtClean="0"/>
              <a:t>The resulting moment (</a:t>
            </a:r>
            <a:r>
              <a:rPr lang="en-US" sz="2400" dirty="0" err="1" smtClean="0"/>
              <a:t>KN.m</a:t>
            </a:r>
            <a:r>
              <a:rPr lang="en-US" sz="2400" dirty="0" smtClean="0"/>
              <a:t>):</a:t>
            </a:r>
            <a:endParaRPr lang="en-US" sz="2400" dirty="0" smtClean="0">
              <a:latin typeface="Times New Roman" pitchFamily="18" charset="0"/>
              <a:cs typeface="Times New Roman" pitchFamily="18" charset="0"/>
            </a:endParaRPr>
          </a:p>
          <a:p>
            <a:pPr>
              <a:buFont typeface="Wingdings" pitchFamily="2" charset="2"/>
              <a:buChar char="q"/>
            </a:pPr>
            <a:r>
              <a:rPr lang="en-US" dirty="0" smtClean="0">
                <a:latin typeface="Times New Roman" pitchFamily="18" charset="0"/>
                <a:cs typeface="Times New Roman" pitchFamily="18" charset="0"/>
              </a:rPr>
              <a:t>1D </a:t>
            </a:r>
          </a:p>
          <a:p>
            <a:endParaRPr lang="en-US" dirty="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pPr>
              <a:buFont typeface="Wingdings" pitchFamily="2" charset="2"/>
              <a:buChar char="q"/>
            </a:pPr>
            <a:r>
              <a:rPr lang="en-US" dirty="0" smtClean="0">
                <a:latin typeface="Times New Roman" pitchFamily="18" charset="0"/>
                <a:cs typeface="Times New Roman" pitchFamily="18" charset="0"/>
              </a:rPr>
              <a:t>3D</a:t>
            </a:r>
          </a:p>
          <a:p>
            <a:pPr marL="0" indent="0">
              <a:buNone/>
            </a:pPr>
            <a:endParaRPr lang="en-US" dirty="0"/>
          </a:p>
        </p:txBody>
      </p:sp>
      <p:pic>
        <p:nvPicPr>
          <p:cNvPr id="501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2945" y="2362200"/>
            <a:ext cx="8686801" cy="1833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1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8611" y="4495800"/>
            <a:ext cx="8686801"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2375975"/>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404" y="-228600"/>
            <a:ext cx="10971213" cy="1066800"/>
          </a:xfrm>
        </p:spPr>
        <p:txBody>
          <a:bodyPr/>
          <a:lstStyle/>
          <a:p>
            <a:r>
              <a:rPr lang="en-US" dirty="0" smtClean="0"/>
              <a:t>BEAM :</a:t>
            </a:r>
            <a:endParaRPr lang="en-US" dirty="0"/>
          </a:p>
        </p:txBody>
      </p:sp>
      <p:sp>
        <p:nvSpPr>
          <p:cNvPr id="3" name="Content Placeholder 2"/>
          <p:cNvSpPr>
            <a:spLocks noGrp="1"/>
          </p:cNvSpPr>
          <p:nvPr>
            <p:ph idx="1"/>
          </p:nvPr>
        </p:nvSpPr>
        <p:spPr>
          <a:xfrm>
            <a:off x="684212" y="838200"/>
            <a:ext cx="11125200" cy="5410200"/>
          </a:xfrm>
        </p:spPr>
        <p:txBody>
          <a:bodyPr/>
          <a:lstStyle/>
          <a:p>
            <a:r>
              <a:rPr lang="en-US" dirty="0" smtClean="0"/>
              <a:t>BEAM NO.</a:t>
            </a:r>
            <a:r>
              <a:rPr lang="en-US" dirty="0" smtClean="0">
                <a:latin typeface="Times New Roman" pitchFamily="18" charset="0"/>
                <a:cs typeface="Times New Roman" pitchFamily="18" charset="0"/>
              </a:rPr>
              <a:t>6:</a:t>
            </a:r>
          </a:p>
          <a:p>
            <a:pPr marL="0" indent="0">
              <a:buNone/>
            </a:pP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7454" y="1600200"/>
            <a:ext cx="8534399" cy="4495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6404904"/>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en-US" sz="5400" dirty="0" smtClean="0"/>
              <a:t>Dynamic Analysis</a:t>
            </a:r>
            <a:endParaRPr lang="en-US" sz="5400" dirty="0"/>
          </a:p>
        </p:txBody>
      </p:sp>
      <p:sp>
        <p:nvSpPr>
          <p:cNvPr id="3" name="عنوان فرعي 2"/>
          <p:cNvSpPr>
            <a:spLocks noGrp="1"/>
          </p:cNvSpPr>
          <p:nvPr>
            <p:ph type="subTitle" idx="1"/>
          </p:nvPr>
        </p:nvSpPr>
        <p:spPr/>
        <p:txBody>
          <a:bodyPr>
            <a:normAutofit/>
          </a:bodyPr>
          <a:lstStyle/>
          <a:p>
            <a:r>
              <a:rPr lang="en-US" sz="4000" dirty="0" smtClean="0"/>
              <a:t>Introduction</a:t>
            </a:r>
            <a:endParaRPr lang="en-US" sz="4000" dirty="0"/>
          </a:p>
        </p:txBody>
      </p:sp>
    </p:spTree>
    <p:extLst>
      <p:ext uri="{BB962C8B-B14F-4D97-AF65-F5344CB8AC3E}">
        <p14:creationId xmlns:p14="http://schemas.microsoft.com/office/powerpoint/2010/main" val="4251317832"/>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1812" y="457200"/>
            <a:ext cx="10971213" cy="1066800"/>
          </a:xfrm>
        </p:spPr>
        <p:txBody>
          <a:bodyPr/>
          <a:lstStyle/>
          <a:p>
            <a:r>
              <a:rPr lang="en-US" dirty="0" smtClean="0"/>
              <a:t>Codes</a:t>
            </a:r>
            <a:endParaRPr lang="en-US" dirty="0"/>
          </a:p>
        </p:txBody>
      </p:sp>
      <p:sp>
        <p:nvSpPr>
          <p:cNvPr id="3" name="عنصر نائب للمحتوى 2"/>
          <p:cNvSpPr>
            <a:spLocks noGrp="1"/>
          </p:cNvSpPr>
          <p:nvPr>
            <p:ph idx="1"/>
          </p:nvPr>
        </p:nvSpPr>
        <p:spPr>
          <a:xfrm>
            <a:off x="1217612" y="1905000"/>
            <a:ext cx="10287000" cy="4191000"/>
          </a:xfrm>
        </p:spPr>
        <p:txBody>
          <a:bodyPr/>
          <a:lstStyle/>
          <a:p>
            <a:r>
              <a:rPr lang="en-US" dirty="0" smtClean="0"/>
              <a:t>IBC</a:t>
            </a:r>
          </a:p>
          <a:p>
            <a:r>
              <a:rPr lang="en-US" dirty="0" smtClean="0"/>
              <a:t>UBC 97</a:t>
            </a:r>
          </a:p>
          <a:p>
            <a:r>
              <a:rPr lang="en-US" dirty="0" smtClean="0"/>
              <a:t>Euro code</a:t>
            </a:r>
          </a:p>
          <a:p>
            <a:pPr>
              <a:buNone/>
            </a:pPr>
            <a:endParaRPr lang="en-US" dirty="0" smtClean="0"/>
          </a:p>
          <a:p>
            <a:pPr>
              <a:buNone/>
            </a:pPr>
            <a:r>
              <a:rPr lang="en-US" dirty="0" smtClean="0"/>
              <a:t> </a:t>
            </a:r>
          </a:p>
          <a:p>
            <a:endParaRPr lang="en-US" dirty="0"/>
          </a:p>
        </p:txBody>
      </p:sp>
    </p:spTree>
    <p:extLst>
      <p:ext uri="{BB962C8B-B14F-4D97-AF65-F5344CB8AC3E}">
        <p14:creationId xmlns:p14="http://schemas.microsoft.com/office/powerpoint/2010/main" val="150595975"/>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8012" y="304800"/>
            <a:ext cx="10971213" cy="1066800"/>
          </a:xfrm>
        </p:spPr>
        <p:txBody>
          <a:bodyPr/>
          <a:lstStyle/>
          <a:p>
            <a:r>
              <a:rPr lang="en-US" dirty="0" smtClean="0"/>
              <a:t>Dynamic Analysis Methods</a:t>
            </a:r>
            <a:endParaRPr lang="en-US" dirty="0"/>
          </a:p>
        </p:txBody>
      </p:sp>
      <p:sp>
        <p:nvSpPr>
          <p:cNvPr id="3" name="عنصر نائب للمحتوى 2"/>
          <p:cNvSpPr>
            <a:spLocks noGrp="1"/>
          </p:cNvSpPr>
          <p:nvPr>
            <p:ph idx="1"/>
          </p:nvPr>
        </p:nvSpPr>
        <p:spPr>
          <a:xfrm>
            <a:off x="912812" y="1752600"/>
            <a:ext cx="10287000" cy="4191000"/>
          </a:xfrm>
        </p:spPr>
        <p:txBody>
          <a:bodyPr/>
          <a:lstStyle/>
          <a:p>
            <a:r>
              <a:rPr lang="en-US" dirty="0" smtClean="0"/>
              <a:t>Equivalent Static Method.</a:t>
            </a:r>
          </a:p>
          <a:p>
            <a:r>
              <a:rPr lang="en-US" dirty="0" smtClean="0"/>
              <a:t>Response Spectrum Analysis (Modal Analysis).</a:t>
            </a:r>
          </a:p>
          <a:p>
            <a:r>
              <a:rPr lang="en-US" dirty="0" smtClean="0"/>
              <a:t>Time History Analysis.</a:t>
            </a:r>
            <a:endParaRPr lang="en-US" dirty="0"/>
          </a:p>
        </p:txBody>
      </p:sp>
    </p:spTree>
    <p:extLst>
      <p:ext uri="{BB962C8B-B14F-4D97-AF65-F5344CB8AC3E}">
        <p14:creationId xmlns:p14="http://schemas.microsoft.com/office/powerpoint/2010/main" val="4668625"/>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1812" y="533400"/>
            <a:ext cx="10971213" cy="1066800"/>
          </a:xfrm>
        </p:spPr>
        <p:txBody>
          <a:bodyPr/>
          <a:lstStyle/>
          <a:p>
            <a:r>
              <a:rPr lang="en-US" dirty="0" smtClean="0"/>
              <a:t>3D Model Modifiers </a:t>
            </a:r>
            <a:endParaRPr lang="en-US" dirty="0"/>
          </a:p>
        </p:txBody>
      </p:sp>
      <p:sp>
        <p:nvSpPr>
          <p:cNvPr id="3" name="عنصر نائب للمحتوى 2"/>
          <p:cNvSpPr>
            <a:spLocks noGrp="1"/>
          </p:cNvSpPr>
          <p:nvPr>
            <p:ph idx="1"/>
          </p:nvPr>
        </p:nvSpPr>
        <p:spPr>
          <a:xfrm>
            <a:off x="760412" y="1828800"/>
            <a:ext cx="10287000" cy="4191000"/>
          </a:xfrm>
        </p:spPr>
        <p:txBody>
          <a:bodyPr/>
          <a:lstStyle/>
          <a:p>
            <a:r>
              <a:rPr lang="en-US" dirty="0" smtClean="0"/>
              <a:t>Slab Modifiers : to convert it to ribbed slab and one way slab</a:t>
            </a:r>
          </a:p>
          <a:p>
            <a:r>
              <a:rPr lang="en-US" dirty="0" smtClean="0"/>
              <a:t>Beams Modifiers : to prevent replication , to reduce the mass.</a:t>
            </a:r>
          </a:p>
          <a:p>
            <a:endParaRPr lang="en-US" dirty="0"/>
          </a:p>
        </p:txBody>
      </p:sp>
    </p:spTree>
    <p:extLst>
      <p:ext uri="{BB962C8B-B14F-4D97-AF65-F5344CB8AC3E}">
        <p14:creationId xmlns:p14="http://schemas.microsoft.com/office/powerpoint/2010/main" val="3214788239"/>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1812" y="228600"/>
            <a:ext cx="10971213" cy="1066800"/>
          </a:xfrm>
        </p:spPr>
        <p:txBody>
          <a:bodyPr/>
          <a:lstStyle/>
          <a:p>
            <a:r>
              <a:rPr lang="en-US" dirty="0" smtClean="0"/>
              <a:t>Slab Modifiers</a:t>
            </a:r>
            <a:endParaRPr lang="en-US" dirty="0"/>
          </a:p>
        </p:txBody>
      </p:sp>
      <p:pic>
        <p:nvPicPr>
          <p:cNvPr id="1026" name="Picture 2" descr="C:\Users\EBDA3\Desktop\pictures for the presentation - GP\slab modifiers - dynamic analysis.PNG"/>
          <p:cNvPicPr>
            <a:picLocks noGrp="1" noChangeAspect="1" noChangeArrowheads="1"/>
          </p:cNvPicPr>
          <p:nvPr>
            <p:ph idx="1"/>
          </p:nvPr>
        </p:nvPicPr>
        <p:blipFill>
          <a:blip r:embed="rId2" cstate="print"/>
          <a:srcRect/>
          <a:stretch>
            <a:fillRect/>
          </a:stretch>
        </p:blipFill>
        <p:spPr bwMode="auto">
          <a:xfrm>
            <a:off x="1929899" y="1447800"/>
            <a:ext cx="8227456" cy="4724400"/>
          </a:xfrm>
          <a:prstGeom prst="rect">
            <a:avLst/>
          </a:prstGeom>
          <a:noFill/>
        </p:spPr>
      </p:pic>
    </p:spTree>
    <p:extLst>
      <p:ext uri="{BB962C8B-B14F-4D97-AF65-F5344CB8AC3E}">
        <p14:creationId xmlns:p14="http://schemas.microsoft.com/office/powerpoint/2010/main" val="220624623"/>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0412" y="304800"/>
            <a:ext cx="10971213" cy="1066800"/>
          </a:xfrm>
        </p:spPr>
        <p:txBody>
          <a:bodyPr/>
          <a:lstStyle/>
          <a:p>
            <a:r>
              <a:rPr lang="en-US" dirty="0" smtClean="0"/>
              <a:t>Main Beams Modifiers</a:t>
            </a:r>
            <a:endParaRPr lang="en-US" dirty="0"/>
          </a:p>
        </p:txBody>
      </p:sp>
      <p:pic>
        <p:nvPicPr>
          <p:cNvPr id="2050" name="Picture 2" descr="C:\Users\EBDA3\Desktop\pictures for the presentation - GP\main beam modifiers - dynamic analysis.PNG"/>
          <p:cNvPicPr>
            <a:picLocks noGrp="1" noChangeAspect="1" noChangeArrowheads="1"/>
          </p:cNvPicPr>
          <p:nvPr>
            <p:ph idx="1"/>
          </p:nvPr>
        </p:nvPicPr>
        <p:blipFill>
          <a:blip r:embed="rId2" cstate="print"/>
          <a:srcRect/>
          <a:stretch>
            <a:fillRect/>
          </a:stretch>
        </p:blipFill>
        <p:spPr bwMode="auto">
          <a:xfrm>
            <a:off x="2133045" y="1524000"/>
            <a:ext cx="7516441" cy="4495800"/>
          </a:xfrm>
          <a:prstGeom prst="rect">
            <a:avLst/>
          </a:prstGeom>
          <a:noFill/>
        </p:spPr>
      </p:pic>
    </p:spTree>
    <p:extLst>
      <p:ext uri="{BB962C8B-B14F-4D97-AF65-F5344CB8AC3E}">
        <p14:creationId xmlns:p14="http://schemas.microsoft.com/office/powerpoint/2010/main" val="1789019839"/>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10379" y="304800"/>
            <a:ext cx="10971213" cy="1066800"/>
          </a:xfrm>
        </p:spPr>
        <p:txBody>
          <a:bodyPr/>
          <a:lstStyle/>
          <a:p>
            <a:r>
              <a:rPr lang="en-US" dirty="0" smtClean="0"/>
              <a:t>Main Beams Modifiers</a:t>
            </a:r>
            <a:endParaRPr lang="en-US" dirty="0"/>
          </a:p>
        </p:txBody>
      </p:sp>
      <p:sp>
        <p:nvSpPr>
          <p:cNvPr id="3" name="عنصر نائب للمحتوى 2"/>
          <p:cNvSpPr>
            <a:spLocks noGrp="1"/>
          </p:cNvSpPr>
          <p:nvPr>
            <p:ph idx="1"/>
          </p:nvPr>
        </p:nvSpPr>
        <p:spPr>
          <a:xfrm>
            <a:off x="609441" y="1600201"/>
            <a:ext cx="10969943" cy="1524000"/>
          </a:xfrm>
        </p:spPr>
        <p:txBody>
          <a:bodyPr/>
          <a:lstStyle/>
          <a:p>
            <a:r>
              <a:rPr lang="en-US" dirty="0" smtClean="0"/>
              <a:t>For example:</a:t>
            </a:r>
          </a:p>
          <a:p>
            <a:pPr>
              <a:buNone/>
            </a:pPr>
            <a:r>
              <a:rPr lang="en-US" dirty="0" smtClean="0"/>
              <a:t>Mass modifier for a beam = (0.5 – 0.2)/0.5 = 0.6</a:t>
            </a:r>
          </a:p>
          <a:p>
            <a:pPr>
              <a:buNone/>
            </a:pPr>
            <a:endParaRPr lang="en-US" dirty="0"/>
          </a:p>
          <a:p>
            <a:pPr>
              <a:buNone/>
            </a:pPr>
            <a:endParaRPr lang="en-US" dirty="0" smtClean="0"/>
          </a:p>
          <a:p>
            <a:pPr>
              <a:buNone/>
            </a:pPr>
            <a:endParaRPr lang="en-US" dirty="0"/>
          </a:p>
        </p:txBody>
      </p:sp>
      <p:pic>
        <p:nvPicPr>
          <p:cNvPr id="3076" name="Picture 4" descr="C:\Users\EBDA3\Desktop\pictures for the presentation - GP\sample calculation-beam-analysis.PNG"/>
          <p:cNvPicPr>
            <a:picLocks noChangeAspect="1" noChangeArrowheads="1"/>
          </p:cNvPicPr>
          <p:nvPr/>
        </p:nvPicPr>
        <p:blipFill>
          <a:blip r:embed="rId2" cstate="print"/>
          <a:srcRect/>
          <a:stretch>
            <a:fillRect/>
          </a:stretch>
        </p:blipFill>
        <p:spPr bwMode="auto">
          <a:xfrm>
            <a:off x="3047206" y="2895600"/>
            <a:ext cx="6297560" cy="3352800"/>
          </a:xfrm>
          <a:prstGeom prst="rect">
            <a:avLst/>
          </a:prstGeom>
          <a:noFill/>
        </p:spPr>
      </p:pic>
    </p:spTree>
    <p:extLst>
      <p:ext uri="{BB962C8B-B14F-4D97-AF65-F5344CB8AC3E}">
        <p14:creationId xmlns:p14="http://schemas.microsoft.com/office/powerpoint/2010/main" val="1235176105"/>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0412" y="304800"/>
            <a:ext cx="10971213" cy="1066800"/>
          </a:xfrm>
        </p:spPr>
        <p:txBody>
          <a:bodyPr/>
          <a:lstStyle/>
          <a:p>
            <a:r>
              <a:rPr lang="en-US" dirty="0" smtClean="0"/>
              <a:t>Secondary Beams Modifiers</a:t>
            </a:r>
            <a:endParaRPr lang="en-US" dirty="0"/>
          </a:p>
        </p:txBody>
      </p:sp>
      <p:pic>
        <p:nvPicPr>
          <p:cNvPr id="4098" name="Picture 2" descr="C:\Users\EBDA3\Desktop\pictures for the presentation - GP\secondary beam modifiers - analysis.PNG"/>
          <p:cNvPicPr>
            <a:picLocks noGrp="1" noChangeAspect="1" noChangeArrowheads="1"/>
          </p:cNvPicPr>
          <p:nvPr>
            <p:ph idx="1"/>
          </p:nvPr>
        </p:nvPicPr>
        <p:blipFill>
          <a:blip r:embed="rId2" cstate="print"/>
          <a:srcRect/>
          <a:stretch>
            <a:fillRect/>
          </a:stretch>
        </p:blipFill>
        <p:spPr bwMode="auto">
          <a:xfrm>
            <a:off x="2539340" y="1600200"/>
            <a:ext cx="7110148" cy="4572000"/>
          </a:xfrm>
          <a:prstGeom prst="rect">
            <a:avLst/>
          </a:prstGeom>
          <a:noFill/>
        </p:spPr>
      </p:pic>
    </p:spTree>
    <p:extLst>
      <p:ext uri="{BB962C8B-B14F-4D97-AF65-F5344CB8AC3E}">
        <p14:creationId xmlns:p14="http://schemas.microsoft.com/office/powerpoint/2010/main" val="2212384432"/>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0412" y="381000"/>
            <a:ext cx="10971213" cy="1066800"/>
          </a:xfrm>
        </p:spPr>
        <p:txBody>
          <a:bodyPr/>
          <a:lstStyle/>
          <a:p>
            <a:pPr algn="l" rtl="0"/>
            <a:r>
              <a:rPr lang="en-US" sz="4800" dirty="0" smtClean="0">
                <a:solidFill>
                  <a:schemeClr val="tx2"/>
                </a:solidFill>
              </a:rPr>
              <a:t>materials</a:t>
            </a:r>
            <a:endParaRPr lang="ar-JO" sz="4800" dirty="0">
              <a:solidFill>
                <a:schemeClr val="tx2"/>
              </a:solidFill>
            </a:endParaRPr>
          </a:p>
        </p:txBody>
      </p:sp>
      <p:sp>
        <p:nvSpPr>
          <p:cNvPr id="3" name="عنصر نائب للمحتوى 2"/>
          <p:cNvSpPr>
            <a:spLocks noGrp="1"/>
          </p:cNvSpPr>
          <p:nvPr>
            <p:ph idx="1"/>
          </p:nvPr>
        </p:nvSpPr>
        <p:spPr>
          <a:xfrm>
            <a:off x="1217612" y="1752600"/>
            <a:ext cx="10287000" cy="4191000"/>
          </a:xfrm>
        </p:spPr>
        <p:txBody>
          <a:bodyPr>
            <a:normAutofit/>
          </a:bodyPr>
          <a:lstStyle/>
          <a:p>
            <a:pPr algn="l" rtl="0">
              <a:buNone/>
            </a:pPr>
            <a:r>
              <a:rPr lang="en-US" dirty="0" smtClean="0">
                <a:latin typeface="Times New Roman" pitchFamily="18" charset="0"/>
                <a:cs typeface="Times New Roman" pitchFamily="18" charset="0"/>
              </a:rPr>
              <a:t>1. </a:t>
            </a:r>
            <a:r>
              <a:rPr lang="en-US" i="1" dirty="0">
                <a:latin typeface="Times New Roman" pitchFamily="18" charset="0"/>
                <a:cs typeface="Times New Roman" pitchFamily="18" charset="0"/>
              </a:rPr>
              <a:t>Reinforced </a:t>
            </a:r>
            <a:r>
              <a:rPr lang="en-US" i="1" dirty="0" smtClean="0">
                <a:latin typeface="Times New Roman" pitchFamily="18" charset="0"/>
                <a:cs typeface="Times New Roman" pitchFamily="18" charset="0"/>
              </a:rPr>
              <a:t>concrete</a:t>
            </a:r>
          </a:p>
          <a:p>
            <a:pPr algn="l" rtl="0">
              <a:buNone/>
            </a:pPr>
            <a:r>
              <a:rPr lang="en-US" dirty="0" smtClean="0">
                <a:latin typeface="Times New Roman" pitchFamily="18" charset="0"/>
                <a:cs typeface="Times New Roman" pitchFamily="18" charset="0"/>
              </a:rPr>
              <a:t>    Unit </a:t>
            </a:r>
            <a:r>
              <a:rPr lang="en-US" dirty="0">
                <a:latin typeface="Times New Roman" pitchFamily="18" charset="0"/>
                <a:cs typeface="Times New Roman" pitchFamily="18" charset="0"/>
              </a:rPr>
              <a:t>weight of reinforced concrete = 25 </a:t>
            </a:r>
            <a:r>
              <a:rPr lang="en-US" dirty="0" smtClean="0">
                <a:latin typeface="Times New Roman" pitchFamily="18" charset="0"/>
                <a:cs typeface="Times New Roman" pitchFamily="18" charset="0"/>
              </a:rPr>
              <a:t>KN/m3.</a:t>
            </a:r>
          </a:p>
          <a:p>
            <a:pPr algn="l" rtl="0">
              <a:buNone/>
            </a:pPr>
            <a:endParaRPr lang="en-US" dirty="0" smtClean="0">
              <a:latin typeface="Times New Roman" pitchFamily="18" charset="0"/>
              <a:cs typeface="Times New Roman" pitchFamily="18" charset="0"/>
            </a:endParaRPr>
          </a:p>
          <a:p>
            <a:pPr algn="l" rtl="0">
              <a:buNone/>
            </a:pPr>
            <a:r>
              <a:rPr lang="en-US" dirty="0" smtClean="0">
                <a:latin typeface="Times New Roman" pitchFamily="18" charset="0"/>
                <a:cs typeface="Times New Roman" pitchFamily="18" charset="0"/>
              </a:rPr>
              <a:t>    Slabs , beams 24f’c</a:t>
            </a:r>
          </a:p>
          <a:p>
            <a:pPr algn="l" rtl="0">
              <a:buNone/>
            </a:pPr>
            <a:r>
              <a:rPr lang="en-US" dirty="0" smtClean="0">
                <a:latin typeface="Times New Roman" pitchFamily="18" charset="0"/>
                <a:cs typeface="Times New Roman" pitchFamily="18" charset="0"/>
              </a:rPr>
              <a:t>    Columns 28 </a:t>
            </a:r>
            <a:r>
              <a:rPr lang="en-US" dirty="0" err="1" smtClean="0">
                <a:latin typeface="Times New Roman" pitchFamily="18" charset="0"/>
                <a:cs typeface="Times New Roman" pitchFamily="18" charset="0"/>
              </a:rPr>
              <a:t>f’c</a:t>
            </a:r>
            <a:endParaRPr lang="en-US" dirty="0" smtClean="0">
              <a:latin typeface="Times New Roman" pitchFamily="18" charset="0"/>
              <a:cs typeface="Times New Roman" pitchFamily="18" charset="0"/>
            </a:endParaRPr>
          </a:p>
          <a:p>
            <a:pPr algn="l" rtl="0">
              <a:buNone/>
            </a:pPr>
            <a:r>
              <a:rPr lang="en-US" i="1" dirty="0" smtClean="0">
                <a:latin typeface="Times New Roman" pitchFamily="18" charset="0"/>
                <a:cs typeface="Times New Roman" pitchFamily="18" charset="0"/>
              </a:rPr>
              <a:t>2. Reinforcement </a:t>
            </a:r>
            <a:r>
              <a:rPr lang="en-US" i="1" dirty="0">
                <a:latin typeface="Times New Roman" pitchFamily="18" charset="0"/>
                <a:cs typeface="Times New Roman" pitchFamily="18" charset="0"/>
              </a:rPr>
              <a:t>Steel</a:t>
            </a:r>
            <a:r>
              <a:rPr lang="en-US" i="1" dirty="0" smtClean="0">
                <a:latin typeface="Times New Roman" pitchFamily="18" charset="0"/>
                <a:cs typeface="Times New Roman" pitchFamily="18" charset="0"/>
              </a:rPr>
              <a:t>:</a:t>
            </a:r>
          </a:p>
          <a:p>
            <a:pPr algn="l" rtl="0">
              <a:buNone/>
            </a:pPr>
            <a:r>
              <a:rPr lang="en-US" dirty="0">
                <a:latin typeface="Times New Roman" pitchFamily="18" charset="0"/>
                <a:cs typeface="Times New Roman" pitchFamily="18" charset="0"/>
              </a:rPr>
              <a:t>Yielding strength (</a:t>
            </a:r>
            <a:r>
              <a:rPr lang="en-US" dirty="0" err="1">
                <a:latin typeface="Times New Roman" pitchFamily="18" charset="0"/>
                <a:cs typeface="Times New Roman" pitchFamily="18" charset="0"/>
              </a:rPr>
              <a:t>fy</a:t>
            </a:r>
            <a:r>
              <a:rPr lang="en-US" dirty="0">
                <a:latin typeface="Times New Roman" pitchFamily="18" charset="0"/>
                <a:cs typeface="Times New Roman" pitchFamily="18" charset="0"/>
              </a:rPr>
              <a:t>) = 420MPa</a:t>
            </a:r>
            <a:r>
              <a:rPr lang="en-US" dirty="0"/>
              <a:t>.</a:t>
            </a:r>
            <a:endParaRPr lang="ar-JO" dirty="0"/>
          </a:p>
        </p:txBody>
      </p:sp>
    </p:spTree>
    <p:extLst>
      <p:ext uri="{BB962C8B-B14F-4D97-AF65-F5344CB8AC3E}">
        <p14:creationId xmlns:p14="http://schemas.microsoft.com/office/powerpoint/2010/main" val="2128642613"/>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4212" y="228600"/>
            <a:ext cx="10971213" cy="1066800"/>
          </a:xfrm>
        </p:spPr>
        <p:txBody>
          <a:bodyPr/>
          <a:lstStyle/>
          <a:p>
            <a:r>
              <a:rPr lang="en-US" dirty="0" smtClean="0"/>
              <a:t>Period of 3D Model</a:t>
            </a:r>
            <a:endParaRPr lang="en-US" dirty="0"/>
          </a:p>
        </p:txBody>
      </p:sp>
      <p:pic>
        <p:nvPicPr>
          <p:cNvPr id="4" name="Picture 2" descr="C:\Users\EBDA3\Desktop\pictures for the presentation - GP\period-3D model.PNG"/>
          <p:cNvPicPr>
            <a:picLocks noGrp="1" noChangeAspect="1" noChangeArrowheads="1"/>
          </p:cNvPicPr>
          <p:nvPr>
            <p:ph idx="1"/>
          </p:nvPr>
        </p:nvPicPr>
        <p:blipFill>
          <a:blip r:embed="rId2" cstate="print"/>
          <a:srcRect/>
          <a:stretch>
            <a:fillRect/>
          </a:stretch>
        </p:blipFill>
        <p:spPr bwMode="auto">
          <a:xfrm>
            <a:off x="1625177" y="1371600"/>
            <a:ext cx="8633751" cy="4953000"/>
          </a:xfrm>
          <a:prstGeom prst="rect">
            <a:avLst/>
          </a:prstGeom>
          <a:noFill/>
        </p:spPr>
      </p:pic>
    </p:spTree>
    <p:extLst>
      <p:ext uri="{BB962C8B-B14F-4D97-AF65-F5344CB8AC3E}">
        <p14:creationId xmlns:p14="http://schemas.microsoft.com/office/powerpoint/2010/main" val="911098546"/>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0412" y="304800"/>
            <a:ext cx="10971213" cy="1066800"/>
          </a:xfrm>
        </p:spPr>
        <p:txBody>
          <a:bodyPr/>
          <a:lstStyle/>
          <a:p>
            <a:r>
              <a:rPr lang="en-US" dirty="0" smtClean="0"/>
              <a:t>Modal Mass Participation Ratio</a:t>
            </a:r>
            <a:endParaRPr lang="en-US" dirty="0"/>
          </a:p>
        </p:txBody>
      </p:sp>
      <p:pic>
        <p:nvPicPr>
          <p:cNvPr id="5123" name="Picture 3" descr="C:\Users\EBDA3\Desktop\pictures for the presentation - GP\modal mass participation ratio - 3D.PNG"/>
          <p:cNvPicPr>
            <a:picLocks noGrp="1" noChangeAspect="1" noChangeArrowheads="1"/>
          </p:cNvPicPr>
          <p:nvPr>
            <p:ph idx="1"/>
          </p:nvPr>
        </p:nvPicPr>
        <p:blipFill>
          <a:blip r:embed="rId2" cstate="print"/>
          <a:srcRect/>
          <a:stretch>
            <a:fillRect/>
          </a:stretch>
        </p:blipFill>
        <p:spPr bwMode="auto">
          <a:xfrm>
            <a:off x="609442" y="1600200"/>
            <a:ext cx="10766794" cy="4343400"/>
          </a:xfrm>
          <a:prstGeom prst="rect">
            <a:avLst/>
          </a:prstGeom>
          <a:noFill/>
        </p:spPr>
      </p:pic>
    </p:spTree>
    <p:extLst>
      <p:ext uri="{BB962C8B-B14F-4D97-AF65-F5344CB8AC3E}">
        <p14:creationId xmlns:p14="http://schemas.microsoft.com/office/powerpoint/2010/main" val="1938867022"/>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7805" y="0"/>
            <a:ext cx="10971213" cy="1066800"/>
          </a:xfrm>
        </p:spPr>
        <p:txBody>
          <a:bodyPr>
            <a:normAutofit/>
          </a:bodyPr>
          <a:lstStyle/>
          <a:p>
            <a:r>
              <a:rPr lang="en-US" dirty="0" smtClean="0"/>
              <a:t>Equivalent lateral force method</a:t>
            </a:r>
            <a:br>
              <a:rPr lang="en-US" dirty="0" smtClean="0"/>
            </a:br>
            <a:endParaRPr lang="ar-JO" dirty="0"/>
          </a:p>
        </p:txBody>
      </p:sp>
      <p:pic>
        <p:nvPicPr>
          <p:cNvPr id="3" name="Picture 4"/>
          <p:cNvPicPr>
            <a:picLocks noChangeAspect="1" noChangeArrowheads="1"/>
          </p:cNvPicPr>
          <p:nvPr/>
        </p:nvPicPr>
        <p:blipFill>
          <a:blip r:embed="rId2" cstate="print"/>
          <a:srcRect/>
          <a:stretch>
            <a:fillRect/>
          </a:stretch>
        </p:blipFill>
        <p:spPr bwMode="auto">
          <a:xfrm>
            <a:off x="303212" y="986835"/>
            <a:ext cx="10820400" cy="5858655"/>
          </a:xfrm>
          <a:prstGeom prst="rect">
            <a:avLst/>
          </a:prstGeom>
          <a:noFill/>
          <a:ln w="9525">
            <a:noFill/>
            <a:miter lim="800000"/>
            <a:headEnd/>
            <a:tailEnd/>
          </a:ln>
        </p:spPr>
      </p:pic>
    </p:spTree>
    <p:extLst>
      <p:ext uri="{BB962C8B-B14F-4D97-AF65-F5344CB8AC3E}">
        <p14:creationId xmlns:p14="http://schemas.microsoft.com/office/powerpoint/2010/main" val="1894001471"/>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79412" y="152400"/>
            <a:ext cx="10971213" cy="1066800"/>
          </a:xfrm>
        </p:spPr>
        <p:txBody>
          <a:bodyPr/>
          <a:lstStyle/>
          <a:p>
            <a:r>
              <a:rPr lang="en-US" dirty="0" smtClean="0"/>
              <a:t>Steps to determine base shear</a:t>
            </a:r>
            <a:endParaRPr lang="ar-JO" dirty="0"/>
          </a:p>
        </p:txBody>
      </p:sp>
      <p:sp>
        <p:nvSpPr>
          <p:cNvPr id="3" name="عنصر نائب للمحتوى 2"/>
          <p:cNvSpPr>
            <a:spLocks noGrp="1"/>
          </p:cNvSpPr>
          <p:nvPr>
            <p:ph idx="1"/>
          </p:nvPr>
        </p:nvSpPr>
        <p:spPr>
          <a:xfrm>
            <a:off x="455612" y="1371600"/>
            <a:ext cx="11125201" cy="3505200"/>
          </a:xfrm>
        </p:spPr>
        <p:txBody>
          <a:bodyPr/>
          <a:lstStyle/>
          <a:p>
            <a:pPr marL="514350" indent="-514350" algn="l" rtl="0">
              <a:buAutoNum type="arabicPeriod"/>
            </a:pPr>
            <a:r>
              <a:rPr lang="en-US" dirty="0" smtClean="0"/>
              <a:t>Determine Z:</a:t>
            </a:r>
            <a:r>
              <a:rPr lang="en-US" sz="2800" dirty="0"/>
              <a:t> </a:t>
            </a:r>
            <a:endParaRPr lang="en-US" sz="2800" dirty="0" smtClean="0"/>
          </a:p>
          <a:p>
            <a:pPr marL="514350" indent="-514350" algn="l" rtl="0">
              <a:buNone/>
            </a:pPr>
            <a:r>
              <a:rPr lang="en-US" sz="2800" dirty="0"/>
              <a:t> </a:t>
            </a:r>
            <a:r>
              <a:rPr lang="en-US" sz="2800" dirty="0" smtClean="0"/>
              <a:t>      Z = 0.20          </a:t>
            </a:r>
          </a:p>
          <a:p>
            <a:pPr marL="514350" indent="-514350" algn="l" rtl="0">
              <a:buNone/>
            </a:pPr>
            <a:r>
              <a:rPr lang="en-US" sz="2800" dirty="0"/>
              <a:t> </a:t>
            </a:r>
            <a:r>
              <a:rPr lang="en-US" sz="2800" dirty="0" smtClean="0"/>
              <a:t>     </a:t>
            </a:r>
            <a:endParaRPr lang="ar-JO" dirty="0"/>
          </a:p>
        </p:txBody>
      </p:sp>
      <p:pic>
        <p:nvPicPr>
          <p:cNvPr id="1026" name="Picture 2"/>
          <p:cNvPicPr>
            <a:picLocks noChangeAspect="1" noChangeArrowheads="1"/>
          </p:cNvPicPr>
          <p:nvPr/>
        </p:nvPicPr>
        <p:blipFill>
          <a:blip r:embed="rId2" cstate="print"/>
          <a:srcRect/>
          <a:stretch>
            <a:fillRect/>
          </a:stretch>
        </p:blipFill>
        <p:spPr bwMode="auto">
          <a:xfrm>
            <a:off x="5518498" y="1700809"/>
            <a:ext cx="5567169" cy="4886697"/>
          </a:xfrm>
          <a:prstGeom prst="rect">
            <a:avLst/>
          </a:prstGeom>
          <a:noFill/>
          <a:ln w="9525">
            <a:noFill/>
            <a:miter lim="800000"/>
            <a:headEnd/>
            <a:tailEnd/>
          </a:ln>
        </p:spPr>
      </p:pic>
    </p:spTree>
    <p:extLst>
      <p:ext uri="{BB962C8B-B14F-4D97-AF65-F5344CB8AC3E}">
        <p14:creationId xmlns:p14="http://schemas.microsoft.com/office/powerpoint/2010/main" val="1987458686"/>
      </p:ext>
    </p:extLst>
  </p:cSld>
  <p:clrMapOvr>
    <a:masterClrMapping/>
  </p:clrMapOvr>
  <p:transition spd="med">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5612" y="228600"/>
            <a:ext cx="10971213" cy="1066800"/>
          </a:xfrm>
        </p:spPr>
        <p:txBody>
          <a:bodyPr/>
          <a:lstStyle/>
          <a:p>
            <a:pPr marL="514350" indent="-514350" rtl="0"/>
            <a:r>
              <a:rPr lang="en-US" dirty="0" smtClean="0"/>
              <a:t>2. Determine Ss and S1:</a:t>
            </a:r>
            <a:r>
              <a:rPr lang="en-US" sz="4000" dirty="0" smtClean="0"/>
              <a:t> </a:t>
            </a:r>
          </a:p>
        </p:txBody>
      </p:sp>
      <p:sp>
        <p:nvSpPr>
          <p:cNvPr id="3" name="عنصر نائب للمحتوى 2"/>
          <p:cNvSpPr>
            <a:spLocks noGrp="1"/>
          </p:cNvSpPr>
          <p:nvPr>
            <p:ph idx="1"/>
          </p:nvPr>
        </p:nvSpPr>
        <p:spPr>
          <a:xfrm>
            <a:off x="608012" y="1371600"/>
            <a:ext cx="10287000" cy="4191000"/>
          </a:xfrm>
        </p:spPr>
        <p:txBody>
          <a:bodyPr/>
          <a:lstStyle/>
          <a:p>
            <a:pPr algn="l" rtl="0">
              <a:buNone/>
            </a:pPr>
            <a:r>
              <a:rPr lang="en-US" dirty="0" smtClean="0"/>
              <a:t>Ss =mapped 5% damped, spectral response acceleration parameter at 0.2sec.≈2.5Z = 2.5*0.2 = 0.5</a:t>
            </a:r>
          </a:p>
          <a:p>
            <a:pPr algn="l" rtl="0">
              <a:buNone/>
            </a:pPr>
            <a:r>
              <a:rPr lang="en-US" dirty="0" smtClean="0"/>
              <a:t>S1 =mapped 5% damped, spectral response acceleration parameter at period of 1sec.≈1.25Z = 1.25*0.2 = 0.25</a:t>
            </a:r>
          </a:p>
          <a:p>
            <a:pPr algn="l" rtl="0">
              <a:buNone/>
            </a:pPr>
            <a:endParaRPr lang="ar-JO" dirty="0"/>
          </a:p>
        </p:txBody>
      </p:sp>
    </p:spTree>
    <p:extLst>
      <p:ext uri="{BB962C8B-B14F-4D97-AF65-F5344CB8AC3E}">
        <p14:creationId xmlns:p14="http://schemas.microsoft.com/office/powerpoint/2010/main" val="1158733708"/>
      </p:ext>
    </p:extLst>
  </p:cSld>
  <p:clrMapOvr>
    <a:masterClrMapping/>
  </p:clrMapOvr>
  <p:transition spd="med">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441" y="274638"/>
            <a:ext cx="10969943" cy="1498178"/>
          </a:xfrm>
        </p:spPr>
        <p:txBody>
          <a:bodyPr>
            <a:normAutofit/>
          </a:bodyPr>
          <a:lstStyle/>
          <a:p>
            <a:pPr rtl="0"/>
            <a:r>
              <a:rPr lang="en-US" dirty="0" smtClean="0"/>
              <a:t>3. Determine Site Soil Classification:</a:t>
            </a:r>
            <a:br>
              <a:rPr lang="en-US" dirty="0" smtClean="0"/>
            </a:br>
            <a:r>
              <a:rPr lang="en-US" dirty="0"/>
              <a:t> </a:t>
            </a:r>
            <a:r>
              <a:rPr lang="en-US" sz="2700" dirty="0" smtClean="0"/>
              <a:t>soft clay soil → </a:t>
            </a:r>
            <a:r>
              <a:rPr lang="en-US" sz="2700" dirty="0"/>
              <a:t>Soil type E.</a:t>
            </a:r>
            <a:endParaRPr lang="ar-JO" sz="2700" dirty="0"/>
          </a:p>
        </p:txBody>
      </p:sp>
      <p:pic>
        <p:nvPicPr>
          <p:cNvPr id="2051" name="Picture 3"/>
          <p:cNvPicPr>
            <a:picLocks noGrp="1" noChangeAspect="1" noChangeArrowheads="1"/>
          </p:cNvPicPr>
          <p:nvPr>
            <p:ph idx="1"/>
          </p:nvPr>
        </p:nvPicPr>
        <p:blipFill>
          <a:blip r:embed="rId2" cstate="print"/>
          <a:srcRect/>
          <a:stretch>
            <a:fillRect/>
          </a:stretch>
        </p:blipFill>
        <p:spPr bwMode="auto">
          <a:xfrm>
            <a:off x="1583086" y="1929448"/>
            <a:ext cx="9406595" cy="4091840"/>
          </a:xfrm>
          <a:prstGeom prst="rect">
            <a:avLst/>
          </a:prstGeom>
          <a:noFill/>
          <a:ln w="9525">
            <a:noFill/>
            <a:miter lim="800000"/>
            <a:headEnd/>
            <a:tailEnd/>
          </a:ln>
        </p:spPr>
      </p:pic>
    </p:spTree>
    <p:extLst>
      <p:ext uri="{BB962C8B-B14F-4D97-AF65-F5344CB8AC3E}">
        <p14:creationId xmlns:p14="http://schemas.microsoft.com/office/powerpoint/2010/main" val="2032211828"/>
      </p:ext>
    </p:extLst>
  </p:cSld>
  <p:clrMapOvr>
    <a:masterClrMapping/>
  </p:clrMapOvr>
  <p:transition spd="med">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79412" y="609600"/>
            <a:ext cx="10971213" cy="1066800"/>
          </a:xfrm>
        </p:spPr>
        <p:txBody>
          <a:bodyPr>
            <a:normAutofit/>
          </a:bodyPr>
          <a:lstStyle/>
          <a:p>
            <a:r>
              <a:rPr lang="en-US" dirty="0" smtClean="0"/>
              <a:t>4. Determine </a:t>
            </a:r>
            <a:r>
              <a:rPr lang="en-US" dirty="0" err="1"/>
              <a:t>Fa</a:t>
            </a:r>
            <a:r>
              <a:rPr lang="en-US" dirty="0"/>
              <a:t> and Fv based on site Soil Classification</a:t>
            </a:r>
            <a:endParaRPr lang="ar-JO"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1007172" y="1844824"/>
            <a:ext cx="10078495" cy="3960440"/>
          </a:xfrm>
          <a:prstGeom prst="rect">
            <a:avLst/>
          </a:prstGeom>
          <a:noFill/>
          <a:ln w="9525">
            <a:noFill/>
            <a:miter lim="800000"/>
            <a:headEnd/>
            <a:tailEnd/>
          </a:ln>
        </p:spPr>
      </p:pic>
    </p:spTree>
    <p:extLst>
      <p:ext uri="{BB962C8B-B14F-4D97-AF65-F5344CB8AC3E}">
        <p14:creationId xmlns:p14="http://schemas.microsoft.com/office/powerpoint/2010/main" val="2691622792"/>
      </p:ext>
    </p:extLst>
  </p:cSld>
  <p:clrMapOvr>
    <a:masterClrMapping/>
  </p:clrMapOvr>
  <p:transition spd="med">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1812" y="381000"/>
            <a:ext cx="10971213" cy="1066800"/>
          </a:xfrm>
        </p:spPr>
        <p:txBody>
          <a:bodyPr>
            <a:normAutofit/>
          </a:bodyPr>
          <a:lstStyle/>
          <a:p>
            <a:pPr rtl="0"/>
            <a:r>
              <a:rPr lang="en-US" dirty="0"/>
              <a:t>4</a:t>
            </a:r>
            <a:r>
              <a:rPr lang="en-US" dirty="0" smtClean="0"/>
              <a:t>. Determine </a:t>
            </a:r>
            <a:r>
              <a:rPr lang="en-US" dirty="0" err="1" smtClean="0"/>
              <a:t>Fa</a:t>
            </a:r>
            <a:r>
              <a:rPr lang="en-US" dirty="0" smtClean="0"/>
              <a:t> and Fv based on site Soil Classification</a:t>
            </a:r>
            <a:endParaRPr lang="ar-JO"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1391115" y="1844825"/>
            <a:ext cx="9502581" cy="4032447"/>
          </a:xfrm>
          <a:prstGeom prst="rect">
            <a:avLst/>
          </a:prstGeom>
          <a:noFill/>
          <a:ln w="9525">
            <a:noFill/>
            <a:miter lim="800000"/>
            <a:headEnd/>
            <a:tailEnd/>
          </a:ln>
        </p:spPr>
      </p:pic>
    </p:spTree>
    <p:extLst>
      <p:ext uri="{BB962C8B-B14F-4D97-AF65-F5344CB8AC3E}">
        <p14:creationId xmlns:p14="http://schemas.microsoft.com/office/powerpoint/2010/main" val="3453195867"/>
      </p:ext>
    </p:extLst>
  </p:cSld>
  <p:clrMapOvr>
    <a:masterClrMapping/>
  </p:clrMapOvr>
  <p:transition spd="med">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1812" y="228600"/>
            <a:ext cx="10971213" cy="1066800"/>
          </a:xfrm>
        </p:spPr>
        <p:txBody>
          <a:bodyPr/>
          <a:lstStyle/>
          <a:p>
            <a:r>
              <a:rPr lang="en-US" dirty="0" smtClean="0"/>
              <a:t>5. Determine </a:t>
            </a:r>
            <a:r>
              <a:rPr lang="en-US" dirty="0"/>
              <a:t>SMs and SM1</a:t>
            </a:r>
            <a:endParaRPr lang="ar-JO" dirty="0"/>
          </a:p>
        </p:txBody>
      </p:sp>
      <p:sp>
        <p:nvSpPr>
          <p:cNvPr id="3" name="عنصر نائب للمحتوى 2"/>
          <p:cNvSpPr>
            <a:spLocks noGrp="1"/>
          </p:cNvSpPr>
          <p:nvPr>
            <p:ph idx="1"/>
          </p:nvPr>
        </p:nvSpPr>
        <p:spPr>
          <a:xfrm>
            <a:off x="531812" y="1524000"/>
            <a:ext cx="10287000" cy="4191000"/>
          </a:xfrm>
        </p:spPr>
        <p:txBody>
          <a:bodyPr/>
          <a:lstStyle/>
          <a:p>
            <a:pPr algn="l" rtl="0">
              <a:buNone/>
            </a:pPr>
            <a:r>
              <a:rPr lang="en-US" dirty="0"/>
              <a:t>SMs = the maximum considered earthquake spectral response accelerations for short period</a:t>
            </a:r>
            <a:r>
              <a:rPr lang="en-US" dirty="0" smtClean="0"/>
              <a:t>.</a:t>
            </a:r>
          </a:p>
          <a:p>
            <a:pPr algn="l" rtl="0">
              <a:buNone/>
            </a:pPr>
            <a:r>
              <a:rPr lang="en-US" dirty="0" smtClean="0"/>
              <a:t>SMs = </a:t>
            </a:r>
            <a:r>
              <a:rPr lang="en-US" dirty="0" err="1" smtClean="0"/>
              <a:t>Fa</a:t>
            </a:r>
            <a:r>
              <a:rPr lang="en-US" dirty="0" smtClean="0"/>
              <a:t> *Ss = 1.7*0.5=0.85</a:t>
            </a:r>
          </a:p>
          <a:p>
            <a:pPr algn="l" rtl="0">
              <a:buNone/>
            </a:pPr>
            <a:r>
              <a:rPr lang="en-US" dirty="0"/>
              <a:t>SM1 = the maximum considered </a:t>
            </a:r>
            <a:r>
              <a:rPr lang="en-US" dirty="0" smtClean="0"/>
              <a:t>earthquake   spectral response </a:t>
            </a:r>
            <a:r>
              <a:rPr lang="en-US" dirty="0"/>
              <a:t>accelerations for 1- second period</a:t>
            </a:r>
            <a:r>
              <a:rPr lang="en-US" dirty="0" smtClean="0"/>
              <a:t>.</a:t>
            </a:r>
          </a:p>
          <a:p>
            <a:pPr algn="l" rtl="0">
              <a:buNone/>
            </a:pPr>
            <a:r>
              <a:rPr lang="en-US" dirty="0" smtClean="0"/>
              <a:t>SM1 = Fv*S1 = 3*0.25 = 0.75</a:t>
            </a:r>
            <a:endParaRPr lang="ar-JO" dirty="0"/>
          </a:p>
        </p:txBody>
      </p:sp>
    </p:spTree>
    <p:extLst>
      <p:ext uri="{BB962C8B-B14F-4D97-AF65-F5344CB8AC3E}">
        <p14:creationId xmlns:p14="http://schemas.microsoft.com/office/powerpoint/2010/main" val="1154199824"/>
      </p:ext>
    </p:extLst>
  </p:cSld>
  <p:clrMapOvr>
    <a:masterClrMapping/>
  </p:clrMapOvr>
  <p:transition spd="med">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4212" y="381000"/>
            <a:ext cx="10971213" cy="1066800"/>
          </a:xfrm>
        </p:spPr>
        <p:txBody>
          <a:bodyPr>
            <a:normAutofit/>
          </a:bodyPr>
          <a:lstStyle/>
          <a:p>
            <a:pPr algn="l"/>
            <a:r>
              <a:rPr lang="en-US" dirty="0" smtClean="0"/>
              <a:t>6. Calculate </a:t>
            </a:r>
            <a:r>
              <a:rPr lang="en-US" dirty="0"/>
              <a:t>the design spectral response acceleration (SDS, SD1):</a:t>
            </a:r>
            <a:endParaRPr lang="ar-JO" dirty="0"/>
          </a:p>
        </p:txBody>
      </p:sp>
      <p:sp>
        <p:nvSpPr>
          <p:cNvPr id="3" name="عنصر نائب للمحتوى 2"/>
          <p:cNvSpPr>
            <a:spLocks noGrp="1"/>
          </p:cNvSpPr>
          <p:nvPr>
            <p:ph idx="1"/>
          </p:nvPr>
        </p:nvSpPr>
        <p:spPr>
          <a:xfrm>
            <a:off x="608012" y="1752600"/>
            <a:ext cx="10287000" cy="4191000"/>
          </a:xfrm>
        </p:spPr>
        <p:txBody>
          <a:bodyPr/>
          <a:lstStyle/>
          <a:p>
            <a:pPr algn="l" rtl="0">
              <a:buNone/>
            </a:pPr>
            <a:r>
              <a:rPr lang="en-US" dirty="0" smtClean="0"/>
              <a:t>SDs , is the design ,5% </a:t>
            </a:r>
            <a:r>
              <a:rPr lang="en-US" dirty="0" err="1" smtClean="0"/>
              <a:t>damped,spectral</a:t>
            </a:r>
            <a:r>
              <a:rPr lang="en-US" dirty="0" smtClean="0"/>
              <a:t> response acceleration for 0.2sec period.</a:t>
            </a:r>
          </a:p>
          <a:p>
            <a:pPr algn="l" rtl="0">
              <a:buNone/>
            </a:pPr>
            <a:r>
              <a:rPr lang="en-US" dirty="0" smtClean="0"/>
              <a:t>SDs = SMs = 0.85</a:t>
            </a:r>
          </a:p>
          <a:p>
            <a:pPr algn="l" rtl="0">
              <a:buNone/>
            </a:pPr>
            <a:r>
              <a:rPr lang="en-US" dirty="0" smtClean="0"/>
              <a:t>SD1 , is the design ,5% </a:t>
            </a:r>
            <a:r>
              <a:rPr lang="en-US" dirty="0" err="1" smtClean="0"/>
              <a:t>damped,spectral</a:t>
            </a:r>
            <a:r>
              <a:rPr lang="en-US" dirty="0" smtClean="0"/>
              <a:t> response acceleration at </a:t>
            </a:r>
            <a:r>
              <a:rPr lang="en-US" dirty="0" err="1" smtClean="0"/>
              <a:t>aperiod</a:t>
            </a:r>
            <a:r>
              <a:rPr lang="en-US" dirty="0" smtClean="0"/>
              <a:t> of 1sec..</a:t>
            </a:r>
          </a:p>
          <a:p>
            <a:pPr algn="l" rtl="0">
              <a:buNone/>
            </a:pPr>
            <a:r>
              <a:rPr lang="en-US" dirty="0" smtClean="0"/>
              <a:t>SDs = SM1 = 0.75</a:t>
            </a:r>
          </a:p>
          <a:p>
            <a:pPr algn="l" rtl="0">
              <a:buNone/>
            </a:pPr>
            <a:endParaRPr lang="en-US" dirty="0" smtClean="0"/>
          </a:p>
        </p:txBody>
      </p:sp>
    </p:spTree>
    <p:extLst>
      <p:ext uri="{BB962C8B-B14F-4D97-AF65-F5344CB8AC3E}">
        <p14:creationId xmlns:p14="http://schemas.microsoft.com/office/powerpoint/2010/main" val="2701797916"/>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6612" y="685800"/>
            <a:ext cx="10971213" cy="1066800"/>
          </a:xfrm>
        </p:spPr>
        <p:txBody>
          <a:bodyPr>
            <a:normAutofit fontScale="90000"/>
          </a:bodyPr>
          <a:lstStyle/>
          <a:p>
            <a:pPr algn="l" rtl="0"/>
            <a:r>
              <a:rPr lang="en-US" sz="4400" dirty="0" smtClean="0">
                <a:solidFill>
                  <a:schemeClr val="tx2"/>
                </a:solidFill>
              </a:rPr>
              <a:t>Load assumptions</a:t>
            </a:r>
            <a:br>
              <a:rPr lang="en-US" sz="4400" dirty="0" smtClean="0">
                <a:solidFill>
                  <a:schemeClr val="tx2"/>
                </a:solidFill>
              </a:rPr>
            </a:br>
            <a:r>
              <a:rPr lang="en-US" dirty="0" smtClean="0"/>
              <a:t/>
            </a:r>
            <a:br>
              <a:rPr lang="en-US" dirty="0" smtClean="0"/>
            </a:br>
            <a:r>
              <a:rPr lang="en-US" dirty="0" smtClean="0"/>
              <a:t>Dead load</a:t>
            </a:r>
            <a:endParaRPr lang="ar-JO" dirty="0"/>
          </a:p>
        </p:txBody>
      </p:sp>
      <p:sp>
        <p:nvSpPr>
          <p:cNvPr id="44036"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JO"/>
          </a:p>
        </p:txBody>
      </p:sp>
      <p:pic>
        <p:nvPicPr>
          <p:cNvPr id="44038" name="Picture 6"/>
          <p:cNvPicPr>
            <a:picLocks noGrp="1" noChangeAspect="1" noChangeArrowheads="1"/>
          </p:cNvPicPr>
          <p:nvPr>
            <p:ph idx="1"/>
          </p:nvPr>
        </p:nvPicPr>
        <p:blipFill>
          <a:blip r:embed="rId2" cstate="print"/>
          <a:srcRect/>
          <a:stretch>
            <a:fillRect/>
          </a:stretch>
        </p:blipFill>
        <p:spPr bwMode="auto">
          <a:xfrm>
            <a:off x="1199144" y="3933056"/>
            <a:ext cx="8254767" cy="1944216"/>
          </a:xfrm>
          <a:prstGeom prst="rect">
            <a:avLst/>
          </a:prstGeom>
          <a:noFill/>
          <a:ln w="9525">
            <a:noFill/>
            <a:miter lim="800000"/>
            <a:headEnd/>
            <a:tailEnd/>
          </a:ln>
        </p:spPr>
      </p:pic>
      <p:pic>
        <p:nvPicPr>
          <p:cNvPr id="10" name="صورة 9"/>
          <p:cNvPicPr/>
          <p:nvPr/>
        </p:nvPicPr>
        <p:blipFill>
          <a:blip r:embed="rId3" cstate="print"/>
          <a:srcRect/>
          <a:stretch>
            <a:fillRect/>
          </a:stretch>
        </p:blipFill>
        <p:spPr bwMode="auto">
          <a:xfrm>
            <a:off x="1487101" y="1988840"/>
            <a:ext cx="6814982" cy="1584176"/>
          </a:xfrm>
          <a:prstGeom prst="rect">
            <a:avLst/>
          </a:prstGeom>
          <a:noFill/>
          <a:ln w="9525">
            <a:noFill/>
            <a:miter lim="800000"/>
            <a:headEnd/>
            <a:tailEnd/>
          </a:ln>
        </p:spPr>
      </p:pic>
    </p:spTree>
    <p:extLst>
      <p:ext uri="{BB962C8B-B14F-4D97-AF65-F5344CB8AC3E}">
        <p14:creationId xmlns:p14="http://schemas.microsoft.com/office/powerpoint/2010/main" val="3397794984"/>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pPr algn="l" rtl="0"/>
            <a:r>
              <a:rPr lang="en-US" sz="2400" dirty="0"/>
              <a:t>To be noted that values obtained from SAP are not the same as ours, and this is due to errors in SAP 16 programming, to overcome this problem, SAP values are been taken</a:t>
            </a:r>
            <a:r>
              <a:rPr lang="en-US" sz="2400" dirty="0" smtClean="0"/>
              <a:t>.</a:t>
            </a:r>
          </a:p>
          <a:p>
            <a:pPr algn="l" rtl="0">
              <a:buNone/>
            </a:pPr>
            <a:endParaRPr lang="en-US" sz="2400" dirty="0" smtClean="0"/>
          </a:p>
          <a:p>
            <a:pPr algn="l" rtl="0"/>
            <a:r>
              <a:rPr lang="en-US" sz="2400" dirty="0" err="1"/>
              <a:t>Fa</a:t>
            </a:r>
            <a:r>
              <a:rPr lang="en-US" sz="2400" dirty="0"/>
              <a:t>= 0.9, Fv= 2.4</a:t>
            </a:r>
          </a:p>
          <a:p>
            <a:pPr algn="l" rtl="0"/>
            <a:r>
              <a:rPr lang="it-IT" sz="2400" dirty="0"/>
              <a:t>SMS = Fa × SS = 0.9×0.5 =0.45</a:t>
            </a:r>
          </a:p>
          <a:p>
            <a:pPr algn="l" rtl="0"/>
            <a:r>
              <a:rPr lang="en-US" sz="2400" dirty="0"/>
              <a:t>SM1 = Fv × S1 =2.4 × 0.25 = 0.6</a:t>
            </a:r>
          </a:p>
          <a:p>
            <a:pPr algn="l" rtl="0"/>
            <a:r>
              <a:rPr lang="en-US" sz="2400" dirty="0"/>
              <a:t>SDS = SMS =0.45</a:t>
            </a:r>
          </a:p>
          <a:p>
            <a:pPr algn="l" rtl="0"/>
            <a:r>
              <a:rPr lang="en-US" sz="2400" dirty="0"/>
              <a:t>SD1 = SM1 =0.6</a:t>
            </a:r>
            <a:endParaRPr lang="ar-JO" sz="2400" dirty="0"/>
          </a:p>
        </p:txBody>
      </p:sp>
    </p:spTree>
    <p:extLst>
      <p:ext uri="{BB962C8B-B14F-4D97-AF65-F5344CB8AC3E}">
        <p14:creationId xmlns:p14="http://schemas.microsoft.com/office/powerpoint/2010/main" val="2064063889"/>
      </p:ext>
    </p:extLst>
  </p:cSld>
  <p:clrMapOvr>
    <a:masterClrMapping/>
  </p:clrMapOvr>
  <p:transition spd="med">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8012" y="304800"/>
            <a:ext cx="10971213" cy="1066800"/>
          </a:xfrm>
        </p:spPr>
        <p:txBody>
          <a:bodyPr>
            <a:normAutofit/>
          </a:bodyPr>
          <a:lstStyle/>
          <a:p>
            <a:pPr algn="l" rtl="0"/>
            <a:r>
              <a:rPr lang="en-US" dirty="0" smtClean="0"/>
              <a:t>7. Determine the Seismic Design Category: </a:t>
            </a:r>
            <a:r>
              <a:rPr lang="en-US" sz="3600" dirty="0" smtClean="0"/>
              <a:t>Seismic </a:t>
            </a:r>
            <a:r>
              <a:rPr lang="en-US" sz="3600" dirty="0"/>
              <a:t>design category is D</a:t>
            </a:r>
            <a:r>
              <a:rPr lang="en-US" dirty="0"/>
              <a:t>.</a:t>
            </a:r>
            <a:endParaRPr lang="ar-JO" dirty="0"/>
          </a:p>
        </p:txBody>
      </p:sp>
      <p:pic>
        <p:nvPicPr>
          <p:cNvPr id="5124" name="Picture 4"/>
          <p:cNvPicPr>
            <a:picLocks noChangeAspect="1" noChangeArrowheads="1"/>
          </p:cNvPicPr>
          <p:nvPr/>
        </p:nvPicPr>
        <p:blipFill>
          <a:blip r:embed="rId2" cstate="print"/>
          <a:srcRect/>
          <a:stretch>
            <a:fillRect/>
          </a:stretch>
        </p:blipFill>
        <p:spPr bwMode="auto">
          <a:xfrm>
            <a:off x="2926886" y="1628800"/>
            <a:ext cx="6718996" cy="4464496"/>
          </a:xfrm>
          <a:prstGeom prst="rect">
            <a:avLst/>
          </a:prstGeom>
          <a:noFill/>
          <a:ln w="9525">
            <a:noFill/>
            <a:miter lim="800000"/>
            <a:headEnd/>
            <a:tailEnd/>
          </a:ln>
        </p:spPr>
      </p:pic>
    </p:spTree>
    <p:extLst>
      <p:ext uri="{BB962C8B-B14F-4D97-AF65-F5344CB8AC3E}">
        <p14:creationId xmlns:p14="http://schemas.microsoft.com/office/powerpoint/2010/main" val="2517552135"/>
      </p:ext>
    </p:extLst>
  </p:cSld>
  <p:clrMapOvr>
    <a:masterClrMapping/>
  </p:clrMapOvr>
  <p:transition spd="med">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09441" y="764705"/>
            <a:ext cx="10668197" cy="5577483"/>
          </a:xfrm>
        </p:spPr>
        <p:txBody>
          <a:bodyPr>
            <a:normAutofit/>
          </a:bodyPr>
          <a:lstStyle/>
          <a:p>
            <a:pPr algn="l" rtl="0"/>
            <a:r>
              <a:rPr lang="en-US" dirty="0"/>
              <a:t>Categories D (high seismicity): Ss and S1 should not be less than 1.5g and 0.6g (to be modified for 10%) respectively.</a:t>
            </a:r>
          </a:p>
          <a:p>
            <a:pPr algn="l" rtl="0"/>
            <a:r>
              <a:rPr lang="en-US" dirty="0"/>
              <a:t>Ss and S1 less than 1.5g and 0.6g (to be modified for 10%) respectively, So use 1.5g and </a:t>
            </a:r>
            <a:r>
              <a:rPr lang="en-US" dirty="0" smtClean="0"/>
              <a:t>0.6g</a:t>
            </a:r>
          </a:p>
          <a:p>
            <a:pPr algn="l" rtl="0"/>
            <a:r>
              <a:rPr lang="en-US" dirty="0"/>
              <a:t>(2% probability of exceedance)</a:t>
            </a:r>
          </a:p>
          <a:p>
            <a:pPr algn="l" rtl="0"/>
            <a:r>
              <a:rPr lang="en-US" dirty="0"/>
              <a:t>Ss = 1.5</a:t>
            </a:r>
          </a:p>
          <a:p>
            <a:pPr algn="l" rtl="0"/>
            <a:r>
              <a:rPr lang="en-US" dirty="0"/>
              <a:t>S1 =0.6</a:t>
            </a:r>
          </a:p>
          <a:p>
            <a:pPr algn="l" rtl="0"/>
            <a:r>
              <a:rPr lang="it-IT" dirty="0"/>
              <a:t>SMS = Fa × SS = 0.9×1.5 = 1.35</a:t>
            </a:r>
          </a:p>
          <a:p>
            <a:pPr algn="l" rtl="0"/>
            <a:r>
              <a:rPr lang="en-US" dirty="0"/>
              <a:t>SM1 = Fv × S1 =2.4 × 0.6 = 1.44</a:t>
            </a:r>
            <a:endParaRPr lang="ar-JO" dirty="0"/>
          </a:p>
        </p:txBody>
      </p:sp>
    </p:spTree>
    <p:extLst>
      <p:ext uri="{BB962C8B-B14F-4D97-AF65-F5344CB8AC3E}">
        <p14:creationId xmlns:p14="http://schemas.microsoft.com/office/powerpoint/2010/main" val="591525546"/>
      </p:ext>
    </p:extLst>
  </p:cSld>
  <p:clrMapOvr>
    <a:masterClrMapping/>
  </p:clrMapOvr>
  <p:transition spd="med">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l" rtl="0"/>
            <a:r>
              <a:rPr lang="en-US" dirty="0"/>
              <a:t>(To be modified for 10% probability of exceedance)</a:t>
            </a:r>
          </a:p>
          <a:p>
            <a:pPr algn="l" rtl="0"/>
            <a:r>
              <a:rPr lang="en-US" dirty="0"/>
              <a:t>SDS </a:t>
            </a:r>
            <a:r>
              <a:rPr lang="en-US" dirty="0" smtClean="0"/>
              <a:t>=(2/3) </a:t>
            </a:r>
            <a:r>
              <a:rPr lang="en-US" dirty="0"/>
              <a:t>× SMS = 0.9</a:t>
            </a:r>
          </a:p>
          <a:p>
            <a:pPr algn="l" rtl="0"/>
            <a:r>
              <a:rPr lang="en-US" dirty="0"/>
              <a:t>SD1 </a:t>
            </a:r>
            <a:r>
              <a:rPr lang="en-US" dirty="0" smtClean="0"/>
              <a:t>=(2/3) </a:t>
            </a:r>
            <a:r>
              <a:rPr lang="en-US" dirty="0"/>
              <a:t>× SM1 =0.96</a:t>
            </a:r>
            <a:endParaRPr lang="ar-JO" dirty="0"/>
          </a:p>
        </p:txBody>
      </p:sp>
    </p:spTree>
    <p:extLst>
      <p:ext uri="{BB962C8B-B14F-4D97-AF65-F5344CB8AC3E}">
        <p14:creationId xmlns:p14="http://schemas.microsoft.com/office/powerpoint/2010/main" val="4202433511"/>
      </p:ext>
    </p:extLst>
  </p:cSld>
  <p:clrMapOvr>
    <a:masterClrMapping/>
  </p:clrMapOvr>
  <p:transition spd="med">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8012" y="228600"/>
            <a:ext cx="10971213" cy="1066800"/>
          </a:xfrm>
        </p:spPr>
        <p:txBody>
          <a:bodyPr/>
          <a:lstStyle/>
          <a:p>
            <a:pPr algn="l" rtl="0"/>
            <a:r>
              <a:rPr lang="en-US" dirty="0" smtClean="0"/>
              <a:t>8. Determine </a:t>
            </a:r>
            <a:r>
              <a:rPr lang="en-US" dirty="0"/>
              <a:t>risk category:</a:t>
            </a:r>
            <a:endParaRPr lang="ar-JO" dirty="0"/>
          </a:p>
        </p:txBody>
      </p:sp>
      <p:pic>
        <p:nvPicPr>
          <p:cNvPr id="6146" name="Picture 2"/>
          <p:cNvPicPr>
            <a:picLocks noGrp="1" noChangeAspect="1" noChangeArrowheads="1"/>
          </p:cNvPicPr>
          <p:nvPr>
            <p:ph idx="1"/>
          </p:nvPr>
        </p:nvPicPr>
        <p:blipFill>
          <a:blip r:embed="rId2" cstate="print"/>
          <a:srcRect/>
          <a:stretch>
            <a:fillRect/>
          </a:stretch>
        </p:blipFill>
        <p:spPr bwMode="auto">
          <a:xfrm>
            <a:off x="1487101" y="1484784"/>
            <a:ext cx="9493855" cy="4896544"/>
          </a:xfrm>
          <a:prstGeom prst="rect">
            <a:avLst/>
          </a:prstGeom>
          <a:noFill/>
          <a:ln w="9525">
            <a:noFill/>
            <a:miter lim="800000"/>
            <a:headEnd/>
            <a:tailEnd/>
          </a:ln>
        </p:spPr>
      </p:pic>
    </p:spTree>
    <p:extLst>
      <p:ext uri="{BB962C8B-B14F-4D97-AF65-F5344CB8AC3E}">
        <p14:creationId xmlns:p14="http://schemas.microsoft.com/office/powerpoint/2010/main" val="3851164829"/>
      </p:ext>
    </p:extLst>
  </p:cSld>
  <p:clrMapOvr>
    <a:masterClrMapping/>
  </p:clrMapOvr>
  <p:transition spd="med">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1812" y="457200"/>
            <a:ext cx="10971213" cy="1066800"/>
          </a:xfrm>
        </p:spPr>
        <p:txBody>
          <a:bodyPr/>
          <a:lstStyle/>
          <a:p>
            <a:pPr algn="l" rtl="0"/>
            <a:r>
              <a:rPr lang="en-US" dirty="0" smtClean="0"/>
              <a:t>9. Importance </a:t>
            </a:r>
            <a:r>
              <a:rPr lang="en-US" dirty="0"/>
              <a:t>Factor ( I )</a:t>
            </a:r>
            <a:endParaRPr lang="ar-JO" dirty="0"/>
          </a:p>
        </p:txBody>
      </p:sp>
      <p:pic>
        <p:nvPicPr>
          <p:cNvPr id="7170" name="Picture 2"/>
          <p:cNvPicPr>
            <a:picLocks noGrp="1" noChangeAspect="1" noChangeArrowheads="1"/>
          </p:cNvPicPr>
          <p:nvPr>
            <p:ph idx="1"/>
          </p:nvPr>
        </p:nvPicPr>
        <p:blipFill>
          <a:blip r:embed="rId2" cstate="print"/>
          <a:srcRect/>
          <a:stretch>
            <a:fillRect/>
          </a:stretch>
        </p:blipFill>
        <p:spPr bwMode="auto">
          <a:xfrm>
            <a:off x="1391115" y="1772816"/>
            <a:ext cx="9694552" cy="3960440"/>
          </a:xfrm>
          <a:prstGeom prst="rect">
            <a:avLst/>
          </a:prstGeom>
          <a:noFill/>
          <a:ln w="9525">
            <a:noFill/>
            <a:miter lim="800000"/>
            <a:headEnd/>
            <a:tailEnd/>
          </a:ln>
        </p:spPr>
      </p:pic>
    </p:spTree>
    <p:extLst>
      <p:ext uri="{BB962C8B-B14F-4D97-AF65-F5344CB8AC3E}">
        <p14:creationId xmlns:p14="http://schemas.microsoft.com/office/powerpoint/2010/main" val="3459618892"/>
      </p:ext>
    </p:extLst>
  </p:cSld>
  <p:clrMapOvr>
    <a:masterClrMapping/>
  </p:clrMapOvr>
  <p:transition spd="med">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8012" y="304800"/>
            <a:ext cx="10971213" cy="1066800"/>
          </a:xfrm>
        </p:spPr>
        <p:txBody>
          <a:bodyPr>
            <a:normAutofit/>
          </a:bodyPr>
          <a:lstStyle/>
          <a:p>
            <a:pPr algn="l" rtl="0"/>
            <a:r>
              <a:rPr lang="en-US" dirty="0" smtClean="0"/>
              <a:t>10. Determine </a:t>
            </a:r>
            <a:r>
              <a:rPr lang="en-US" dirty="0"/>
              <a:t>response modification factor (R)</a:t>
            </a:r>
            <a:endParaRPr lang="ar-JO" dirty="0"/>
          </a:p>
        </p:txBody>
      </p:sp>
      <p:pic>
        <p:nvPicPr>
          <p:cNvPr id="8194" name="Picture 2"/>
          <p:cNvPicPr>
            <a:picLocks noGrp="1" noChangeAspect="1" noChangeArrowheads="1"/>
          </p:cNvPicPr>
          <p:nvPr>
            <p:ph idx="1"/>
          </p:nvPr>
        </p:nvPicPr>
        <p:blipFill>
          <a:blip r:embed="rId2" cstate="print"/>
          <a:srcRect/>
          <a:stretch>
            <a:fillRect/>
          </a:stretch>
        </p:blipFill>
        <p:spPr bwMode="auto">
          <a:xfrm>
            <a:off x="3406814" y="1484785"/>
            <a:ext cx="5759140" cy="4924142"/>
          </a:xfrm>
          <a:prstGeom prst="rect">
            <a:avLst/>
          </a:prstGeom>
          <a:noFill/>
          <a:ln w="9525">
            <a:noFill/>
            <a:miter lim="800000"/>
            <a:headEnd/>
            <a:tailEnd/>
          </a:ln>
        </p:spPr>
      </p:pic>
    </p:spTree>
    <p:extLst>
      <p:ext uri="{BB962C8B-B14F-4D97-AF65-F5344CB8AC3E}">
        <p14:creationId xmlns:p14="http://schemas.microsoft.com/office/powerpoint/2010/main" val="1683514546"/>
      </p:ext>
    </p:extLst>
  </p:cSld>
  <p:clrMapOvr>
    <a:masterClrMapping/>
  </p:clrMapOvr>
  <p:transition spd="med">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8012" y="304800"/>
            <a:ext cx="10971213" cy="1066800"/>
          </a:xfrm>
        </p:spPr>
        <p:txBody>
          <a:bodyPr/>
          <a:lstStyle/>
          <a:p>
            <a:pPr algn="l" rtl="0"/>
            <a:r>
              <a:rPr lang="en-US" dirty="0"/>
              <a:t>Block 1:</a:t>
            </a:r>
            <a:endParaRPr lang="ar-JO" dirty="0"/>
          </a:p>
        </p:txBody>
      </p:sp>
      <p:pic>
        <p:nvPicPr>
          <p:cNvPr id="10242" name="Picture 2"/>
          <p:cNvPicPr>
            <a:picLocks noGrp="1" noChangeAspect="1" noChangeArrowheads="1"/>
          </p:cNvPicPr>
          <p:nvPr>
            <p:ph idx="1"/>
          </p:nvPr>
        </p:nvPicPr>
        <p:blipFill>
          <a:blip r:embed="rId2" cstate="print"/>
          <a:srcRect/>
          <a:stretch>
            <a:fillRect/>
          </a:stretch>
        </p:blipFill>
        <p:spPr bwMode="auto">
          <a:xfrm>
            <a:off x="1583087" y="1556792"/>
            <a:ext cx="8734695" cy="4536504"/>
          </a:xfrm>
          <a:prstGeom prst="rect">
            <a:avLst/>
          </a:prstGeom>
          <a:noFill/>
          <a:ln w="9525">
            <a:noFill/>
            <a:miter lim="800000"/>
            <a:headEnd/>
            <a:tailEnd/>
          </a:ln>
        </p:spPr>
      </p:pic>
    </p:spTree>
    <p:extLst>
      <p:ext uri="{BB962C8B-B14F-4D97-AF65-F5344CB8AC3E}">
        <p14:creationId xmlns:p14="http://schemas.microsoft.com/office/powerpoint/2010/main" val="386064207"/>
      </p:ext>
    </p:extLst>
  </p:cSld>
  <p:clrMapOvr>
    <a:masterClrMapping/>
  </p:clrMapOvr>
  <p:transition spd="med">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09441" y="1196753"/>
            <a:ext cx="10969943" cy="4929411"/>
          </a:xfrm>
        </p:spPr>
        <p:txBody>
          <a:bodyPr/>
          <a:lstStyle/>
          <a:p>
            <a:pPr algn="l" rtl="0"/>
            <a:r>
              <a:rPr lang="en-US" dirty="0" smtClean="0"/>
              <a:t>V= Cs*W</a:t>
            </a:r>
          </a:p>
          <a:p>
            <a:pPr algn="l" rtl="0"/>
            <a:r>
              <a:rPr lang="en-US" dirty="0" smtClean="0"/>
              <a:t>Cs =seismic response coefficient = SDs*I/R .</a:t>
            </a:r>
          </a:p>
          <a:p>
            <a:pPr algn="l" rtl="0"/>
            <a:r>
              <a:rPr lang="en-US" dirty="0" smtClean="0"/>
              <a:t>Cs = 0.9*1.5/5=0.27sec.</a:t>
            </a:r>
          </a:p>
          <a:p>
            <a:pPr algn="l" rtl="0"/>
            <a:r>
              <a:rPr lang="en-US" dirty="0" smtClean="0"/>
              <a:t>W = 8077.7365 KN.</a:t>
            </a:r>
          </a:p>
          <a:p>
            <a:pPr algn="l" rtl="0"/>
            <a:r>
              <a:rPr lang="en-US" dirty="0" smtClean="0"/>
              <a:t>V=0.27*8077.7365=2180.99 KN.</a:t>
            </a:r>
          </a:p>
          <a:p>
            <a:pPr algn="l" rtl="0"/>
            <a:endParaRPr lang="ar-JO" dirty="0"/>
          </a:p>
        </p:txBody>
      </p:sp>
    </p:spTree>
    <p:extLst>
      <p:ext uri="{BB962C8B-B14F-4D97-AF65-F5344CB8AC3E}">
        <p14:creationId xmlns:p14="http://schemas.microsoft.com/office/powerpoint/2010/main" val="2725980797"/>
      </p:ext>
    </p:extLst>
  </p:cSld>
  <p:clrMapOvr>
    <a:masterClrMapping/>
  </p:clrMapOvr>
  <p:transition spd="med">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623228" y="2924944"/>
          <a:ext cx="10969944" cy="1483360"/>
        </p:xfrm>
        <a:graphic>
          <a:graphicData uri="http://schemas.openxmlformats.org/drawingml/2006/table">
            <a:tbl>
              <a:tblPr rtl="1" firstRow="1" bandRow="1">
                <a:tableStyleId>{5C22544A-7EE6-4342-B048-85BDC9FD1C3A}</a:tableStyleId>
              </a:tblPr>
              <a:tblGrid>
                <a:gridCol w="1828324"/>
                <a:gridCol w="1828324"/>
                <a:gridCol w="1828324"/>
                <a:gridCol w="1828324"/>
                <a:gridCol w="1828324"/>
                <a:gridCol w="1828324"/>
              </a:tblGrid>
              <a:tr h="370840">
                <a:tc>
                  <a:txBody>
                    <a:bodyPr/>
                    <a:lstStyle/>
                    <a:p>
                      <a:pPr algn="r" rtl="1">
                        <a:lnSpc>
                          <a:spcPct val="115000"/>
                        </a:lnSpc>
                        <a:spcAft>
                          <a:spcPts val="0"/>
                        </a:spcAft>
                      </a:pPr>
                      <a:r>
                        <a:rPr lang="en-US" sz="1800">
                          <a:latin typeface="Calibri"/>
                          <a:ea typeface="Calibri"/>
                          <a:cs typeface="Arial"/>
                        </a:rPr>
                        <a:t>V</a:t>
                      </a:r>
                    </a:p>
                  </a:txBody>
                  <a:tcPr marL="91416" marR="91416" marT="0" marB="0"/>
                </a:tc>
                <a:tc>
                  <a:txBody>
                    <a:bodyPr/>
                    <a:lstStyle/>
                    <a:p>
                      <a:pPr algn="r" rtl="1">
                        <a:lnSpc>
                          <a:spcPct val="115000"/>
                        </a:lnSpc>
                        <a:spcAft>
                          <a:spcPts val="0"/>
                        </a:spcAft>
                      </a:pPr>
                      <a:r>
                        <a:rPr lang="en-US" sz="1800">
                          <a:latin typeface="Calibri"/>
                          <a:ea typeface="Calibri"/>
                          <a:cs typeface="Arial"/>
                        </a:rPr>
                        <a:t>Fx</a:t>
                      </a:r>
                    </a:p>
                  </a:txBody>
                  <a:tcPr marL="91416" marR="91416" marT="0" marB="0"/>
                </a:tc>
                <a:tc>
                  <a:txBody>
                    <a:bodyPr/>
                    <a:lstStyle/>
                    <a:p>
                      <a:pPr algn="r" rtl="1">
                        <a:lnSpc>
                          <a:spcPct val="115000"/>
                        </a:lnSpc>
                        <a:spcAft>
                          <a:spcPts val="0"/>
                        </a:spcAft>
                      </a:pPr>
                      <a:r>
                        <a:rPr lang="en-US" sz="1800">
                          <a:latin typeface="Calibri"/>
                          <a:ea typeface="Calibri"/>
                          <a:cs typeface="Arial"/>
                        </a:rPr>
                        <a:t>W</a:t>
                      </a:r>
                      <a:r>
                        <a:rPr lang="en-US" sz="1800">
                          <a:latin typeface="Arial"/>
                          <a:ea typeface="Calibri"/>
                          <a:cs typeface="Arial"/>
                        </a:rPr>
                        <a:t>Χ</a:t>
                      </a:r>
                      <a:r>
                        <a:rPr lang="en-US" sz="1800">
                          <a:latin typeface="Calibri"/>
                          <a:ea typeface="Calibri"/>
                          <a:cs typeface="Arial"/>
                        </a:rPr>
                        <a:t> h</a:t>
                      </a:r>
                      <a:r>
                        <a:rPr lang="en-US" sz="1800" baseline="-25000">
                          <a:latin typeface="Calibri"/>
                          <a:ea typeface="Calibri"/>
                          <a:cs typeface="Arial"/>
                        </a:rPr>
                        <a:t>n</a:t>
                      </a:r>
                      <a:r>
                        <a:rPr lang="en-US" sz="1800" baseline="30000">
                          <a:latin typeface="Calibri"/>
                          <a:ea typeface="Calibri"/>
                          <a:cs typeface="Arial"/>
                        </a:rPr>
                        <a:t>K</a:t>
                      </a:r>
                      <a:endParaRPr lang="en-US" sz="1800">
                        <a:latin typeface="Calibri"/>
                        <a:ea typeface="Calibri"/>
                        <a:cs typeface="Arial"/>
                      </a:endParaRPr>
                    </a:p>
                  </a:txBody>
                  <a:tcPr marL="91416" marR="91416" marT="0" marB="0"/>
                </a:tc>
                <a:tc>
                  <a:txBody>
                    <a:bodyPr/>
                    <a:lstStyle/>
                    <a:p>
                      <a:pPr algn="r" rtl="1">
                        <a:lnSpc>
                          <a:spcPct val="115000"/>
                        </a:lnSpc>
                        <a:spcAft>
                          <a:spcPts val="0"/>
                        </a:spcAft>
                      </a:pPr>
                      <a:r>
                        <a:rPr lang="en-US" sz="1800">
                          <a:latin typeface="Calibri"/>
                          <a:ea typeface="Calibri"/>
                          <a:cs typeface="Arial"/>
                        </a:rPr>
                        <a:t>h</a:t>
                      </a:r>
                      <a:r>
                        <a:rPr lang="en-US" sz="1800" baseline="-25000">
                          <a:latin typeface="Calibri"/>
                          <a:ea typeface="Calibri"/>
                          <a:cs typeface="Arial"/>
                        </a:rPr>
                        <a:t>n</a:t>
                      </a:r>
                      <a:r>
                        <a:rPr lang="en-US" sz="1800" baseline="30000">
                          <a:latin typeface="Calibri"/>
                          <a:ea typeface="Calibri"/>
                          <a:cs typeface="Arial"/>
                        </a:rPr>
                        <a:t>K</a:t>
                      </a:r>
                      <a:endParaRPr lang="en-US" sz="1800">
                        <a:latin typeface="Calibri"/>
                        <a:ea typeface="Calibri"/>
                        <a:cs typeface="Arial"/>
                      </a:endParaRPr>
                    </a:p>
                  </a:txBody>
                  <a:tcPr marL="91416" marR="91416" marT="0" marB="0"/>
                </a:tc>
                <a:tc>
                  <a:txBody>
                    <a:bodyPr/>
                    <a:lstStyle/>
                    <a:p>
                      <a:pPr algn="r" rtl="1">
                        <a:lnSpc>
                          <a:spcPct val="115000"/>
                        </a:lnSpc>
                        <a:spcAft>
                          <a:spcPts val="0"/>
                        </a:spcAft>
                      </a:pPr>
                      <a:r>
                        <a:rPr lang="en-US" sz="1800">
                          <a:latin typeface="Calibri"/>
                          <a:ea typeface="Calibri"/>
                          <a:cs typeface="Arial"/>
                        </a:rPr>
                        <a:t>Weight </a:t>
                      </a:r>
                    </a:p>
                  </a:txBody>
                  <a:tcPr marL="91416" marR="91416" marT="0" marB="0"/>
                </a:tc>
                <a:tc>
                  <a:txBody>
                    <a:bodyPr/>
                    <a:lstStyle/>
                    <a:p>
                      <a:pPr algn="r" rtl="1">
                        <a:lnSpc>
                          <a:spcPct val="115000"/>
                        </a:lnSpc>
                        <a:spcAft>
                          <a:spcPts val="0"/>
                        </a:spcAft>
                      </a:pPr>
                      <a:r>
                        <a:rPr lang="en-US" sz="1800">
                          <a:latin typeface="Calibri"/>
                          <a:ea typeface="Calibri"/>
                          <a:cs typeface="Arial"/>
                        </a:rPr>
                        <a:t>Story </a:t>
                      </a:r>
                    </a:p>
                  </a:txBody>
                  <a:tcPr marL="91416" marR="91416" marT="0" marB="0"/>
                </a:tc>
              </a:tr>
              <a:tr h="370840">
                <a:tc>
                  <a:txBody>
                    <a:bodyPr/>
                    <a:lstStyle/>
                    <a:p>
                      <a:pPr algn="r" rtl="1">
                        <a:lnSpc>
                          <a:spcPct val="115000"/>
                        </a:lnSpc>
                        <a:spcAft>
                          <a:spcPts val="0"/>
                        </a:spcAft>
                      </a:pPr>
                      <a:r>
                        <a:rPr lang="en-US" sz="1800">
                          <a:latin typeface="Calibri"/>
                          <a:ea typeface="Calibri"/>
                          <a:cs typeface="Arial"/>
                        </a:rPr>
                        <a:t>1272.5</a:t>
                      </a:r>
                    </a:p>
                  </a:txBody>
                  <a:tcPr marL="91416" marR="91416" marT="0" marB="0"/>
                </a:tc>
                <a:tc>
                  <a:txBody>
                    <a:bodyPr/>
                    <a:lstStyle/>
                    <a:p>
                      <a:pPr algn="r" rtl="1">
                        <a:lnSpc>
                          <a:spcPct val="115000"/>
                        </a:lnSpc>
                        <a:spcAft>
                          <a:spcPts val="0"/>
                        </a:spcAft>
                      </a:pPr>
                      <a:r>
                        <a:rPr lang="en-US" sz="1800">
                          <a:latin typeface="Calibri"/>
                          <a:ea typeface="Calibri"/>
                          <a:cs typeface="Arial"/>
                        </a:rPr>
                        <a:t>1272.5</a:t>
                      </a:r>
                    </a:p>
                  </a:txBody>
                  <a:tcPr marL="91416" marR="91416" marT="0" marB="0"/>
                </a:tc>
                <a:tc>
                  <a:txBody>
                    <a:bodyPr/>
                    <a:lstStyle/>
                    <a:p>
                      <a:pPr algn="r" rtl="0">
                        <a:lnSpc>
                          <a:spcPct val="115000"/>
                        </a:lnSpc>
                        <a:spcAft>
                          <a:spcPts val="0"/>
                        </a:spcAft>
                      </a:pPr>
                      <a:r>
                        <a:rPr lang="en-US" sz="1800">
                          <a:latin typeface="Calibri"/>
                          <a:ea typeface="Calibri"/>
                          <a:cs typeface="Arial"/>
                        </a:rPr>
                        <a:t>24222.1</a:t>
                      </a:r>
                    </a:p>
                  </a:txBody>
                  <a:tcPr marL="91416" marR="91416" marT="0" marB="0"/>
                </a:tc>
                <a:tc>
                  <a:txBody>
                    <a:bodyPr/>
                    <a:lstStyle/>
                    <a:p>
                      <a:pPr algn="r" rtl="0">
                        <a:lnSpc>
                          <a:spcPct val="115000"/>
                        </a:lnSpc>
                        <a:spcAft>
                          <a:spcPts val="0"/>
                        </a:spcAft>
                      </a:pPr>
                      <a:r>
                        <a:rPr lang="en-US" sz="1800">
                          <a:latin typeface="Calibri"/>
                          <a:ea typeface="Calibri"/>
                          <a:cs typeface="Arial"/>
                        </a:rPr>
                        <a:t>7.28</a:t>
                      </a:r>
                    </a:p>
                  </a:txBody>
                  <a:tcPr marL="91416" marR="91416" marT="0" marB="0"/>
                </a:tc>
                <a:tc>
                  <a:txBody>
                    <a:bodyPr/>
                    <a:lstStyle/>
                    <a:p>
                      <a:pPr algn="r" rtl="0">
                        <a:lnSpc>
                          <a:spcPct val="115000"/>
                        </a:lnSpc>
                        <a:spcAft>
                          <a:spcPts val="0"/>
                        </a:spcAft>
                      </a:pPr>
                      <a:r>
                        <a:rPr lang="en-US" sz="1800">
                          <a:latin typeface="Calibri"/>
                          <a:ea typeface="Calibri"/>
                          <a:cs typeface="Arial"/>
                        </a:rPr>
                        <a:t>3327.2095</a:t>
                      </a:r>
                    </a:p>
                  </a:txBody>
                  <a:tcPr marL="91416" marR="91416" marT="0" marB="0"/>
                </a:tc>
                <a:tc>
                  <a:txBody>
                    <a:bodyPr/>
                    <a:lstStyle/>
                    <a:p>
                      <a:pPr algn="r" rtl="0">
                        <a:lnSpc>
                          <a:spcPct val="115000"/>
                        </a:lnSpc>
                        <a:spcAft>
                          <a:spcPts val="0"/>
                        </a:spcAft>
                      </a:pPr>
                      <a:r>
                        <a:rPr lang="en-US" sz="1800">
                          <a:latin typeface="Calibri"/>
                          <a:ea typeface="Calibri"/>
                          <a:cs typeface="Arial"/>
                        </a:rPr>
                        <a:t>2</a:t>
                      </a:r>
                    </a:p>
                  </a:txBody>
                  <a:tcPr marL="91416" marR="91416" marT="0" marB="0"/>
                </a:tc>
              </a:tr>
              <a:tr h="370840">
                <a:tc>
                  <a:txBody>
                    <a:bodyPr/>
                    <a:lstStyle/>
                    <a:p>
                      <a:pPr algn="r" rtl="0">
                        <a:lnSpc>
                          <a:spcPct val="115000"/>
                        </a:lnSpc>
                        <a:spcAft>
                          <a:spcPts val="0"/>
                        </a:spcAft>
                      </a:pPr>
                      <a:r>
                        <a:rPr lang="en-US" sz="1800">
                          <a:latin typeface="Calibri"/>
                          <a:ea typeface="Calibri"/>
                          <a:cs typeface="Arial"/>
                        </a:rPr>
                        <a:t>2180.95</a:t>
                      </a:r>
                    </a:p>
                  </a:txBody>
                  <a:tcPr marL="91416" marR="91416" marT="0" marB="0"/>
                </a:tc>
                <a:tc>
                  <a:txBody>
                    <a:bodyPr/>
                    <a:lstStyle/>
                    <a:p>
                      <a:pPr algn="r" rtl="0">
                        <a:lnSpc>
                          <a:spcPct val="115000"/>
                        </a:lnSpc>
                        <a:spcAft>
                          <a:spcPts val="0"/>
                        </a:spcAft>
                      </a:pPr>
                      <a:r>
                        <a:rPr lang="en-US" sz="1800">
                          <a:latin typeface="Calibri"/>
                          <a:ea typeface="Calibri"/>
                          <a:cs typeface="Arial"/>
                        </a:rPr>
                        <a:t>908.45</a:t>
                      </a:r>
                    </a:p>
                  </a:txBody>
                  <a:tcPr marL="91416" marR="91416" marT="0" marB="0"/>
                </a:tc>
                <a:tc>
                  <a:txBody>
                    <a:bodyPr/>
                    <a:lstStyle/>
                    <a:p>
                      <a:pPr algn="r" rtl="0">
                        <a:lnSpc>
                          <a:spcPct val="115000"/>
                        </a:lnSpc>
                        <a:spcAft>
                          <a:spcPts val="0"/>
                        </a:spcAft>
                      </a:pPr>
                      <a:r>
                        <a:rPr lang="en-US" sz="1800">
                          <a:latin typeface="Calibri"/>
                          <a:ea typeface="Calibri"/>
                          <a:cs typeface="Arial"/>
                        </a:rPr>
                        <a:t>17291.9</a:t>
                      </a:r>
                    </a:p>
                  </a:txBody>
                  <a:tcPr marL="91416" marR="91416" marT="0" marB="0"/>
                </a:tc>
                <a:tc>
                  <a:txBody>
                    <a:bodyPr/>
                    <a:lstStyle/>
                    <a:p>
                      <a:pPr algn="r" rtl="0">
                        <a:lnSpc>
                          <a:spcPct val="115000"/>
                        </a:lnSpc>
                        <a:spcAft>
                          <a:spcPts val="0"/>
                        </a:spcAft>
                      </a:pPr>
                      <a:r>
                        <a:rPr lang="en-US" sz="1800">
                          <a:latin typeface="Calibri"/>
                          <a:ea typeface="Calibri"/>
                          <a:cs typeface="Arial"/>
                        </a:rPr>
                        <a:t>3.64</a:t>
                      </a:r>
                    </a:p>
                  </a:txBody>
                  <a:tcPr marL="91416" marR="91416" marT="0" marB="0"/>
                </a:tc>
                <a:tc>
                  <a:txBody>
                    <a:bodyPr/>
                    <a:lstStyle/>
                    <a:p>
                      <a:pPr algn="r" rtl="0">
                        <a:lnSpc>
                          <a:spcPct val="115000"/>
                        </a:lnSpc>
                        <a:spcAft>
                          <a:spcPts val="0"/>
                        </a:spcAft>
                      </a:pPr>
                      <a:r>
                        <a:rPr lang="en-US" sz="1800">
                          <a:latin typeface="Calibri"/>
                          <a:ea typeface="Calibri"/>
                          <a:cs typeface="Arial"/>
                        </a:rPr>
                        <a:t>4750.527</a:t>
                      </a:r>
                    </a:p>
                  </a:txBody>
                  <a:tcPr marL="91416" marR="91416" marT="0" marB="0"/>
                </a:tc>
                <a:tc>
                  <a:txBody>
                    <a:bodyPr/>
                    <a:lstStyle/>
                    <a:p>
                      <a:pPr algn="r" rtl="0">
                        <a:lnSpc>
                          <a:spcPct val="115000"/>
                        </a:lnSpc>
                        <a:spcAft>
                          <a:spcPts val="0"/>
                        </a:spcAft>
                      </a:pPr>
                      <a:r>
                        <a:rPr lang="en-US" sz="1800">
                          <a:latin typeface="Calibri"/>
                          <a:ea typeface="Calibri"/>
                          <a:cs typeface="Arial"/>
                        </a:rPr>
                        <a:t>1</a:t>
                      </a:r>
                    </a:p>
                  </a:txBody>
                  <a:tcPr marL="91416" marR="91416" marT="0" marB="0"/>
                </a:tc>
              </a:tr>
              <a:tr h="370840">
                <a:tc>
                  <a:txBody>
                    <a:bodyPr/>
                    <a:lstStyle/>
                    <a:p>
                      <a:pPr algn="r" rtl="1">
                        <a:lnSpc>
                          <a:spcPct val="115000"/>
                        </a:lnSpc>
                        <a:spcAft>
                          <a:spcPts val="0"/>
                        </a:spcAft>
                      </a:pPr>
                      <a:endParaRPr lang="ar-JO" sz="1800">
                        <a:latin typeface="Calibri"/>
                        <a:ea typeface="Calibri"/>
                        <a:cs typeface="Arial"/>
                      </a:endParaRPr>
                    </a:p>
                  </a:txBody>
                  <a:tcPr marL="91416" marR="91416" marT="0" marB="0"/>
                </a:tc>
                <a:tc>
                  <a:txBody>
                    <a:bodyPr/>
                    <a:lstStyle/>
                    <a:p>
                      <a:pPr algn="r" rtl="1">
                        <a:lnSpc>
                          <a:spcPct val="115000"/>
                        </a:lnSpc>
                        <a:spcAft>
                          <a:spcPts val="0"/>
                        </a:spcAft>
                      </a:pPr>
                      <a:endParaRPr lang="ar-JO" sz="1800">
                        <a:latin typeface="Calibri"/>
                        <a:ea typeface="Calibri"/>
                        <a:cs typeface="Arial"/>
                      </a:endParaRPr>
                    </a:p>
                  </a:txBody>
                  <a:tcPr marL="91416" marR="91416" marT="0" marB="0"/>
                </a:tc>
                <a:tc>
                  <a:txBody>
                    <a:bodyPr/>
                    <a:lstStyle/>
                    <a:p>
                      <a:pPr algn="r" rtl="1">
                        <a:lnSpc>
                          <a:spcPct val="115000"/>
                        </a:lnSpc>
                        <a:spcAft>
                          <a:spcPts val="0"/>
                        </a:spcAft>
                      </a:pPr>
                      <a:r>
                        <a:rPr lang="en-US" sz="1800">
                          <a:latin typeface="Calibri"/>
                          <a:ea typeface="Calibri"/>
                          <a:cs typeface="Arial"/>
                        </a:rPr>
                        <a:t>SUM=41514</a:t>
                      </a:r>
                    </a:p>
                  </a:txBody>
                  <a:tcPr marL="91416" marR="91416" marT="0" marB="0"/>
                </a:tc>
                <a:tc>
                  <a:txBody>
                    <a:bodyPr/>
                    <a:lstStyle/>
                    <a:p>
                      <a:pPr algn="r" rtl="1">
                        <a:lnSpc>
                          <a:spcPct val="115000"/>
                        </a:lnSpc>
                        <a:spcAft>
                          <a:spcPts val="0"/>
                        </a:spcAft>
                      </a:pPr>
                      <a:endParaRPr lang="ar-JO" sz="1800">
                        <a:latin typeface="Calibri"/>
                        <a:ea typeface="Calibri"/>
                        <a:cs typeface="Arial"/>
                      </a:endParaRPr>
                    </a:p>
                  </a:txBody>
                  <a:tcPr marL="91416" marR="91416" marT="0" marB="0"/>
                </a:tc>
                <a:tc>
                  <a:txBody>
                    <a:bodyPr/>
                    <a:lstStyle/>
                    <a:p>
                      <a:pPr algn="r" rtl="1">
                        <a:lnSpc>
                          <a:spcPct val="115000"/>
                        </a:lnSpc>
                        <a:spcAft>
                          <a:spcPts val="0"/>
                        </a:spcAft>
                      </a:pPr>
                      <a:endParaRPr lang="ar-JO" sz="1800">
                        <a:latin typeface="Calibri"/>
                        <a:ea typeface="Calibri"/>
                        <a:cs typeface="Arial"/>
                      </a:endParaRPr>
                    </a:p>
                  </a:txBody>
                  <a:tcPr marL="91416" marR="91416" marT="0" marB="0"/>
                </a:tc>
                <a:tc>
                  <a:txBody>
                    <a:bodyPr/>
                    <a:lstStyle/>
                    <a:p>
                      <a:pPr algn="r" rtl="1">
                        <a:lnSpc>
                          <a:spcPct val="115000"/>
                        </a:lnSpc>
                        <a:spcAft>
                          <a:spcPts val="0"/>
                        </a:spcAft>
                      </a:pPr>
                      <a:endParaRPr lang="ar-JO" sz="1800" dirty="0">
                        <a:latin typeface="Calibri"/>
                        <a:ea typeface="Calibri"/>
                        <a:cs typeface="Arial"/>
                      </a:endParaRPr>
                    </a:p>
                  </a:txBody>
                  <a:tcPr marL="91416" marR="91416" marT="0" marB="0"/>
                </a:tc>
              </a:tr>
            </a:tbl>
          </a:graphicData>
        </a:graphic>
      </p:graphicFrame>
    </p:spTree>
    <p:extLst>
      <p:ext uri="{BB962C8B-B14F-4D97-AF65-F5344CB8AC3E}">
        <p14:creationId xmlns:p14="http://schemas.microsoft.com/office/powerpoint/2010/main" val="1372638497"/>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4212" y="228600"/>
            <a:ext cx="10971213" cy="1066800"/>
          </a:xfrm>
        </p:spPr>
        <p:txBody>
          <a:bodyPr/>
          <a:lstStyle/>
          <a:p>
            <a:pPr algn="l" rtl="0"/>
            <a:r>
              <a:rPr lang="en-US" dirty="0" smtClean="0">
                <a:solidFill>
                  <a:schemeClr val="tx2"/>
                </a:solidFill>
              </a:rPr>
              <a:t>Super imposed load</a:t>
            </a:r>
            <a:endParaRPr lang="ar-JO" dirty="0">
              <a:solidFill>
                <a:schemeClr val="tx2"/>
              </a:solidFill>
            </a:endParaRPr>
          </a:p>
        </p:txBody>
      </p:sp>
      <p:pic>
        <p:nvPicPr>
          <p:cNvPr id="46082" name="Picture 2"/>
          <p:cNvPicPr>
            <a:picLocks noGrp="1" noChangeAspect="1" noChangeArrowheads="1"/>
          </p:cNvPicPr>
          <p:nvPr>
            <p:ph idx="1"/>
          </p:nvPr>
        </p:nvPicPr>
        <p:blipFill>
          <a:blip r:embed="rId2" cstate="print"/>
          <a:srcRect/>
          <a:stretch>
            <a:fillRect/>
          </a:stretch>
        </p:blipFill>
        <p:spPr bwMode="auto">
          <a:xfrm>
            <a:off x="815200" y="3356992"/>
            <a:ext cx="8646204" cy="2808312"/>
          </a:xfrm>
          <a:prstGeom prst="rect">
            <a:avLst/>
          </a:prstGeom>
          <a:noFill/>
          <a:ln w="9525">
            <a:noFill/>
            <a:miter lim="800000"/>
            <a:headEnd/>
            <a:tailEnd/>
          </a:ln>
        </p:spPr>
      </p:pic>
      <p:pic>
        <p:nvPicPr>
          <p:cNvPr id="46083" name="Picture 3"/>
          <p:cNvPicPr>
            <a:picLocks noChangeAspect="1" noChangeArrowheads="1"/>
          </p:cNvPicPr>
          <p:nvPr/>
        </p:nvPicPr>
        <p:blipFill>
          <a:blip r:embed="rId3" cstate="print"/>
          <a:srcRect/>
          <a:stretch>
            <a:fillRect/>
          </a:stretch>
        </p:blipFill>
        <p:spPr bwMode="auto">
          <a:xfrm>
            <a:off x="623230" y="1556792"/>
            <a:ext cx="8195481" cy="1728192"/>
          </a:xfrm>
          <a:prstGeom prst="rect">
            <a:avLst/>
          </a:prstGeom>
          <a:noFill/>
          <a:ln w="9525">
            <a:noFill/>
            <a:miter lim="800000"/>
            <a:headEnd/>
            <a:tailEnd/>
          </a:ln>
        </p:spPr>
      </p:pic>
    </p:spTree>
    <p:extLst>
      <p:ext uri="{BB962C8B-B14F-4D97-AF65-F5344CB8AC3E}">
        <p14:creationId xmlns:p14="http://schemas.microsoft.com/office/powerpoint/2010/main" val="4274546086"/>
      </p:ext>
    </p:extLst>
  </p:cSld>
  <p:clrMapOvr>
    <a:masterClrMapping/>
  </p:clrMapOvr>
  <p:transition spd="med">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1812" y="304800"/>
            <a:ext cx="10971213" cy="1066800"/>
          </a:xfrm>
        </p:spPr>
        <p:txBody>
          <a:bodyPr>
            <a:normAutofit/>
          </a:bodyPr>
          <a:lstStyle/>
          <a:p>
            <a:pPr algn="l" rtl="0"/>
            <a:r>
              <a:rPr lang="en-US" dirty="0" smtClean="0"/>
              <a:t>By SAP:</a:t>
            </a:r>
            <a:br>
              <a:rPr lang="en-US" dirty="0" smtClean="0"/>
            </a:br>
            <a:endParaRPr lang="ar-JO" dirty="0"/>
          </a:p>
        </p:txBody>
      </p:sp>
      <p:pic>
        <p:nvPicPr>
          <p:cNvPr id="14339" name="Picture 3"/>
          <p:cNvPicPr>
            <a:picLocks noGrp="1" noChangeAspect="1" noChangeArrowheads="1"/>
          </p:cNvPicPr>
          <p:nvPr>
            <p:ph idx="1"/>
          </p:nvPr>
        </p:nvPicPr>
        <p:blipFill>
          <a:blip r:embed="rId2" cstate="print"/>
          <a:srcRect/>
          <a:stretch>
            <a:fillRect/>
          </a:stretch>
        </p:blipFill>
        <p:spPr bwMode="auto">
          <a:xfrm>
            <a:off x="1295129" y="1412776"/>
            <a:ext cx="9502581" cy="4392488"/>
          </a:xfrm>
          <a:prstGeom prst="rect">
            <a:avLst/>
          </a:prstGeom>
          <a:noFill/>
          <a:ln w="9525">
            <a:noFill/>
            <a:miter lim="800000"/>
            <a:headEnd/>
            <a:tailEnd/>
          </a:ln>
        </p:spPr>
      </p:pic>
    </p:spTree>
    <p:extLst>
      <p:ext uri="{BB962C8B-B14F-4D97-AF65-F5344CB8AC3E}">
        <p14:creationId xmlns:p14="http://schemas.microsoft.com/office/powerpoint/2010/main" val="2115866180"/>
      </p:ext>
    </p:extLst>
  </p:cSld>
  <p:clrMapOvr>
    <a:masterClrMapping/>
  </p:clrMapOvr>
  <p:transition spd="med">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1812" y="152400"/>
            <a:ext cx="10971213" cy="1066800"/>
          </a:xfrm>
        </p:spPr>
        <p:txBody>
          <a:bodyPr>
            <a:normAutofit/>
          </a:bodyPr>
          <a:lstStyle/>
          <a:p>
            <a:pPr algn="l" rtl="0"/>
            <a:r>
              <a:rPr lang="en-US" dirty="0" smtClean="0"/>
              <a:t>By SAP:</a:t>
            </a:r>
            <a:br>
              <a:rPr lang="en-US" dirty="0" smtClean="0"/>
            </a:br>
            <a:endParaRPr lang="ar-JO" dirty="0"/>
          </a:p>
        </p:txBody>
      </p:sp>
      <p:pic>
        <p:nvPicPr>
          <p:cNvPr id="15362" name="Picture 2"/>
          <p:cNvPicPr>
            <a:picLocks noGrp="1" noChangeAspect="1" noChangeArrowheads="1"/>
          </p:cNvPicPr>
          <p:nvPr>
            <p:ph idx="1"/>
          </p:nvPr>
        </p:nvPicPr>
        <p:blipFill>
          <a:blip r:embed="rId2" cstate="print"/>
          <a:srcRect/>
          <a:stretch>
            <a:fillRect/>
          </a:stretch>
        </p:blipFill>
        <p:spPr bwMode="auto">
          <a:xfrm>
            <a:off x="1583086" y="1268760"/>
            <a:ext cx="8926667" cy="5040560"/>
          </a:xfrm>
          <a:prstGeom prst="rect">
            <a:avLst/>
          </a:prstGeom>
          <a:noFill/>
          <a:ln w="9525">
            <a:noFill/>
            <a:miter lim="800000"/>
            <a:headEnd/>
            <a:tailEnd/>
          </a:ln>
        </p:spPr>
      </p:pic>
    </p:spTree>
    <p:extLst>
      <p:ext uri="{BB962C8B-B14F-4D97-AF65-F5344CB8AC3E}">
        <p14:creationId xmlns:p14="http://schemas.microsoft.com/office/powerpoint/2010/main" val="3574758826"/>
      </p:ext>
    </p:extLst>
  </p:cSld>
  <p:clrMapOvr>
    <a:masterClrMapping/>
  </p:clrMapOvr>
  <p:transition spd="med">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5612" y="228600"/>
            <a:ext cx="10971213" cy="1066800"/>
          </a:xfrm>
        </p:spPr>
        <p:txBody>
          <a:bodyPr>
            <a:normAutofit/>
          </a:bodyPr>
          <a:lstStyle/>
          <a:p>
            <a:pPr algn="l" rtl="0"/>
            <a:r>
              <a:rPr lang="en-US" dirty="0" smtClean="0"/>
              <a:t>By SAP:</a:t>
            </a:r>
            <a:br>
              <a:rPr lang="en-US" dirty="0" smtClean="0"/>
            </a:br>
            <a:endParaRPr lang="ar-JO" dirty="0"/>
          </a:p>
        </p:txBody>
      </p:sp>
      <p:pic>
        <p:nvPicPr>
          <p:cNvPr id="16386" name="Picture 2"/>
          <p:cNvPicPr>
            <a:picLocks noGrp="1" noChangeAspect="1" noChangeArrowheads="1"/>
          </p:cNvPicPr>
          <p:nvPr>
            <p:ph idx="1"/>
          </p:nvPr>
        </p:nvPicPr>
        <p:blipFill>
          <a:blip r:embed="rId2" cstate="print"/>
          <a:srcRect/>
          <a:stretch>
            <a:fillRect/>
          </a:stretch>
        </p:blipFill>
        <p:spPr bwMode="auto">
          <a:xfrm>
            <a:off x="1391115" y="1196752"/>
            <a:ext cx="9598566" cy="5112568"/>
          </a:xfrm>
          <a:prstGeom prst="rect">
            <a:avLst/>
          </a:prstGeom>
          <a:noFill/>
          <a:ln w="9525">
            <a:noFill/>
            <a:miter lim="800000"/>
            <a:headEnd/>
            <a:tailEnd/>
          </a:ln>
        </p:spPr>
      </p:pic>
    </p:spTree>
    <p:extLst>
      <p:ext uri="{BB962C8B-B14F-4D97-AF65-F5344CB8AC3E}">
        <p14:creationId xmlns:p14="http://schemas.microsoft.com/office/powerpoint/2010/main" val="2231638998"/>
      </p:ext>
    </p:extLst>
  </p:cSld>
  <p:clrMapOvr>
    <a:masterClrMapping/>
  </p:clrMapOvr>
  <p:transition spd="med">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441" y="620688"/>
            <a:ext cx="10969943" cy="796950"/>
          </a:xfrm>
        </p:spPr>
        <p:txBody>
          <a:bodyPr>
            <a:noAutofit/>
          </a:bodyPr>
          <a:lstStyle/>
          <a:p>
            <a:pPr algn="l" rtl="0"/>
            <a:r>
              <a:rPr lang="en-US" sz="3200" dirty="0" smtClean="0"/>
              <a:t>VSAP = 2180.826KN.   </a:t>
            </a:r>
            <a:r>
              <a:rPr lang="en-US" sz="3200" dirty="0" err="1" smtClean="0"/>
              <a:t>Vnanual</a:t>
            </a:r>
            <a:r>
              <a:rPr lang="en-US" sz="3200" dirty="0" smtClean="0"/>
              <a:t>=2180.99KN.</a:t>
            </a:r>
            <a:br>
              <a:rPr lang="en-US" sz="3200" dirty="0" smtClean="0"/>
            </a:br>
            <a:r>
              <a:rPr lang="en-US" sz="3200" dirty="0" smtClean="0"/>
              <a:t>%of differences = 0.0075%</a:t>
            </a:r>
            <a:br>
              <a:rPr lang="en-US" sz="3200" dirty="0" smtClean="0"/>
            </a:br>
            <a:endParaRPr lang="ar-JO" sz="3200" dirty="0"/>
          </a:p>
        </p:txBody>
      </p:sp>
      <p:pic>
        <p:nvPicPr>
          <p:cNvPr id="17410" name="Picture 2"/>
          <p:cNvPicPr>
            <a:picLocks noGrp="1" noChangeAspect="1" noChangeArrowheads="1"/>
          </p:cNvPicPr>
          <p:nvPr>
            <p:ph idx="1"/>
          </p:nvPr>
        </p:nvPicPr>
        <p:blipFill>
          <a:blip r:embed="rId2" cstate="print"/>
          <a:srcRect/>
          <a:stretch>
            <a:fillRect/>
          </a:stretch>
        </p:blipFill>
        <p:spPr bwMode="auto">
          <a:xfrm>
            <a:off x="911186" y="2132856"/>
            <a:ext cx="10654409" cy="3672407"/>
          </a:xfrm>
          <a:prstGeom prst="rect">
            <a:avLst/>
          </a:prstGeom>
          <a:noFill/>
          <a:ln w="9525">
            <a:noFill/>
            <a:miter lim="800000"/>
            <a:headEnd/>
            <a:tailEnd/>
          </a:ln>
        </p:spPr>
      </p:pic>
    </p:spTree>
    <p:extLst>
      <p:ext uri="{BB962C8B-B14F-4D97-AF65-F5344CB8AC3E}">
        <p14:creationId xmlns:p14="http://schemas.microsoft.com/office/powerpoint/2010/main" val="3830526403"/>
      </p:ext>
    </p:extLst>
  </p:cSld>
  <p:clrMapOvr>
    <a:masterClrMapping/>
  </p:clrMapOvr>
  <p:transition spd="med">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527243" y="2852936"/>
          <a:ext cx="10969944" cy="2243328"/>
        </p:xfrm>
        <a:graphic>
          <a:graphicData uri="http://schemas.openxmlformats.org/drawingml/2006/table">
            <a:tbl>
              <a:tblPr rtl="1" firstRow="1" bandRow="1">
                <a:tableStyleId>{5C22544A-7EE6-4342-B048-85BDC9FD1C3A}</a:tableStyleId>
              </a:tblPr>
              <a:tblGrid>
                <a:gridCol w="2742486"/>
                <a:gridCol w="2742486"/>
                <a:gridCol w="2742486"/>
                <a:gridCol w="2742486"/>
              </a:tblGrid>
              <a:tr h="370840">
                <a:tc>
                  <a:txBody>
                    <a:bodyPr/>
                    <a:lstStyle/>
                    <a:p>
                      <a:pPr algn="ctr" rtl="1">
                        <a:lnSpc>
                          <a:spcPct val="115000"/>
                        </a:lnSpc>
                        <a:spcAft>
                          <a:spcPts val="0"/>
                        </a:spcAft>
                      </a:pPr>
                      <a:r>
                        <a:rPr lang="en-US" sz="3200">
                          <a:latin typeface="Calibri"/>
                          <a:ea typeface="Calibri"/>
                          <a:cs typeface="Arial"/>
                        </a:rPr>
                        <a:t>% of differences</a:t>
                      </a:r>
                    </a:p>
                  </a:txBody>
                  <a:tcPr marL="91416" marR="91416" marT="0" marB="0"/>
                </a:tc>
                <a:tc>
                  <a:txBody>
                    <a:bodyPr/>
                    <a:lstStyle/>
                    <a:p>
                      <a:pPr algn="ctr" rtl="1">
                        <a:lnSpc>
                          <a:spcPct val="115000"/>
                        </a:lnSpc>
                        <a:spcAft>
                          <a:spcPts val="0"/>
                        </a:spcAft>
                      </a:pPr>
                      <a:r>
                        <a:rPr lang="en-US" sz="3200">
                          <a:latin typeface="Calibri"/>
                          <a:ea typeface="Calibri"/>
                          <a:cs typeface="Arial"/>
                        </a:rPr>
                        <a:t>Base shear manual</a:t>
                      </a:r>
                    </a:p>
                  </a:txBody>
                  <a:tcPr marL="91416" marR="91416" marT="0" marB="0"/>
                </a:tc>
                <a:tc>
                  <a:txBody>
                    <a:bodyPr/>
                    <a:lstStyle/>
                    <a:p>
                      <a:pPr algn="ctr" rtl="1">
                        <a:lnSpc>
                          <a:spcPct val="115000"/>
                        </a:lnSpc>
                        <a:spcAft>
                          <a:spcPts val="0"/>
                        </a:spcAft>
                      </a:pPr>
                      <a:r>
                        <a:rPr lang="en-US" sz="3200">
                          <a:latin typeface="Calibri"/>
                          <a:ea typeface="Calibri"/>
                          <a:cs typeface="Arial"/>
                        </a:rPr>
                        <a:t>Base shear(SAP)</a:t>
                      </a:r>
                    </a:p>
                  </a:txBody>
                  <a:tcPr marL="91416" marR="91416" marT="0" marB="0"/>
                </a:tc>
                <a:tc>
                  <a:txBody>
                    <a:bodyPr/>
                    <a:lstStyle/>
                    <a:p>
                      <a:pPr algn="ctr" rtl="0">
                        <a:lnSpc>
                          <a:spcPct val="115000"/>
                        </a:lnSpc>
                        <a:spcAft>
                          <a:spcPts val="0"/>
                        </a:spcAft>
                      </a:pPr>
                      <a:r>
                        <a:rPr lang="en-US" sz="3200">
                          <a:latin typeface="Calibri"/>
                          <a:ea typeface="Calibri"/>
                          <a:cs typeface="Arial"/>
                        </a:rPr>
                        <a:t>Story</a:t>
                      </a:r>
                    </a:p>
                  </a:txBody>
                  <a:tcPr marL="91416" marR="91416" marT="0" marB="0"/>
                </a:tc>
              </a:tr>
              <a:tr h="370840">
                <a:tc>
                  <a:txBody>
                    <a:bodyPr/>
                    <a:lstStyle/>
                    <a:p>
                      <a:pPr algn="ctr" rtl="1">
                        <a:lnSpc>
                          <a:spcPct val="115000"/>
                        </a:lnSpc>
                        <a:spcAft>
                          <a:spcPts val="0"/>
                        </a:spcAft>
                      </a:pPr>
                      <a:r>
                        <a:rPr lang="en-US" sz="3200">
                          <a:latin typeface="Calibri"/>
                          <a:ea typeface="Calibri"/>
                          <a:cs typeface="Arial"/>
                        </a:rPr>
                        <a:t>3</a:t>
                      </a:r>
                    </a:p>
                  </a:txBody>
                  <a:tcPr marL="91416" marR="91416" marT="0" marB="0"/>
                </a:tc>
                <a:tc>
                  <a:txBody>
                    <a:bodyPr/>
                    <a:lstStyle/>
                    <a:p>
                      <a:pPr algn="ctr" rtl="1">
                        <a:lnSpc>
                          <a:spcPct val="115000"/>
                        </a:lnSpc>
                        <a:spcAft>
                          <a:spcPts val="0"/>
                        </a:spcAft>
                      </a:pPr>
                      <a:r>
                        <a:rPr lang="en-US" sz="3200">
                          <a:latin typeface="Calibri"/>
                          <a:ea typeface="Calibri"/>
                          <a:cs typeface="Arial"/>
                        </a:rPr>
                        <a:t>1272.5</a:t>
                      </a:r>
                    </a:p>
                  </a:txBody>
                  <a:tcPr marL="91416" marR="91416" marT="0" marB="0"/>
                </a:tc>
                <a:tc>
                  <a:txBody>
                    <a:bodyPr/>
                    <a:lstStyle/>
                    <a:p>
                      <a:pPr algn="ctr" rtl="1">
                        <a:lnSpc>
                          <a:spcPct val="115000"/>
                        </a:lnSpc>
                        <a:spcAft>
                          <a:spcPts val="0"/>
                        </a:spcAft>
                      </a:pPr>
                      <a:r>
                        <a:rPr lang="en-US" sz="3200">
                          <a:latin typeface="Calibri"/>
                          <a:ea typeface="Calibri"/>
                          <a:cs typeface="Arial"/>
                        </a:rPr>
                        <a:t>1235.518</a:t>
                      </a:r>
                    </a:p>
                  </a:txBody>
                  <a:tcPr marL="91416" marR="91416" marT="0" marB="0"/>
                </a:tc>
                <a:tc>
                  <a:txBody>
                    <a:bodyPr/>
                    <a:lstStyle/>
                    <a:p>
                      <a:pPr algn="ctr" rtl="1">
                        <a:lnSpc>
                          <a:spcPct val="115000"/>
                        </a:lnSpc>
                        <a:spcAft>
                          <a:spcPts val="0"/>
                        </a:spcAft>
                      </a:pPr>
                      <a:r>
                        <a:rPr lang="en-US" sz="3200">
                          <a:latin typeface="Calibri"/>
                          <a:ea typeface="Calibri"/>
                          <a:cs typeface="Arial"/>
                        </a:rPr>
                        <a:t>2</a:t>
                      </a:r>
                      <a:r>
                        <a:rPr lang="en-US" sz="3200" baseline="30000">
                          <a:latin typeface="Calibri"/>
                          <a:ea typeface="Calibri"/>
                          <a:cs typeface="Arial"/>
                        </a:rPr>
                        <a:t>nd</a:t>
                      </a:r>
                      <a:r>
                        <a:rPr lang="en-US" sz="3200">
                          <a:latin typeface="Calibri"/>
                          <a:ea typeface="Calibri"/>
                          <a:cs typeface="Arial"/>
                        </a:rPr>
                        <a:t> floor</a:t>
                      </a:r>
                    </a:p>
                  </a:txBody>
                  <a:tcPr marL="91416" marR="91416" marT="0" marB="0"/>
                </a:tc>
              </a:tr>
              <a:tr h="370840">
                <a:tc>
                  <a:txBody>
                    <a:bodyPr/>
                    <a:lstStyle/>
                    <a:p>
                      <a:pPr algn="ctr" rtl="1">
                        <a:lnSpc>
                          <a:spcPct val="115000"/>
                        </a:lnSpc>
                        <a:spcAft>
                          <a:spcPts val="0"/>
                        </a:spcAft>
                      </a:pPr>
                      <a:r>
                        <a:rPr lang="en-US" sz="3200">
                          <a:latin typeface="Calibri"/>
                          <a:ea typeface="Calibri"/>
                          <a:cs typeface="Arial"/>
                        </a:rPr>
                        <a:t>0.009</a:t>
                      </a:r>
                    </a:p>
                  </a:txBody>
                  <a:tcPr marL="91416" marR="91416" marT="0" marB="0"/>
                </a:tc>
                <a:tc>
                  <a:txBody>
                    <a:bodyPr/>
                    <a:lstStyle/>
                    <a:p>
                      <a:pPr algn="ctr" rtl="1">
                        <a:lnSpc>
                          <a:spcPct val="115000"/>
                        </a:lnSpc>
                        <a:spcAft>
                          <a:spcPts val="0"/>
                        </a:spcAft>
                      </a:pPr>
                      <a:r>
                        <a:rPr lang="en-US" sz="3200">
                          <a:latin typeface="Calibri"/>
                          <a:ea typeface="Calibri"/>
                          <a:cs typeface="Arial"/>
                        </a:rPr>
                        <a:t>2180.95</a:t>
                      </a:r>
                    </a:p>
                  </a:txBody>
                  <a:tcPr marL="91416" marR="91416" marT="0" marB="0"/>
                </a:tc>
                <a:tc>
                  <a:txBody>
                    <a:bodyPr/>
                    <a:lstStyle/>
                    <a:p>
                      <a:pPr algn="ctr" rtl="1">
                        <a:lnSpc>
                          <a:spcPct val="115000"/>
                        </a:lnSpc>
                        <a:spcAft>
                          <a:spcPts val="0"/>
                        </a:spcAft>
                      </a:pPr>
                      <a:r>
                        <a:rPr lang="en-US" sz="3200">
                          <a:latin typeface="Calibri"/>
                          <a:ea typeface="Calibri"/>
                          <a:cs typeface="Arial"/>
                        </a:rPr>
                        <a:t>2180.75</a:t>
                      </a:r>
                    </a:p>
                  </a:txBody>
                  <a:tcPr marL="91416" marR="91416" marT="0" marB="0"/>
                </a:tc>
                <a:tc>
                  <a:txBody>
                    <a:bodyPr/>
                    <a:lstStyle/>
                    <a:p>
                      <a:pPr algn="ctr" rtl="1">
                        <a:lnSpc>
                          <a:spcPct val="115000"/>
                        </a:lnSpc>
                        <a:spcAft>
                          <a:spcPts val="0"/>
                        </a:spcAft>
                      </a:pPr>
                      <a:r>
                        <a:rPr lang="en-US" sz="3200" dirty="0">
                          <a:latin typeface="Calibri"/>
                          <a:ea typeface="Calibri"/>
                          <a:cs typeface="Arial"/>
                        </a:rPr>
                        <a:t>1</a:t>
                      </a:r>
                      <a:r>
                        <a:rPr lang="en-US" sz="3200" baseline="30000" dirty="0">
                          <a:latin typeface="Calibri"/>
                          <a:ea typeface="Calibri"/>
                          <a:cs typeface="Arial"/>
                        </a:rPr>
                        <a:t>st</a:t>
                      </a:r>
                      <a:r>
                        <a:rPr lang="en-US" sz="3200" dirty="0">
                          <a:latin typeface="Calibri"/>
                          <a:ea typeface="Calibri"/>
                          <a:cs typeface="Arial"/>
                        </a:rPr>
                        <a:t> floor</a:t>
                      </a:r>
                    </a:p>
                  </a:txBody>
                  <a:tcPr marL="91416" marR="91416" marT="0" marB="0"/>
                </a:tc>
              </a:tr>
            </a:tbl>
          </a:graphicData>
        </a:graphic>
      </p:graphicFrame>
    </p:spTree>
    <p:extLst>
      <p:ext uri="{BB962C8B-B14F-4D97-AF65-F5344CB8AC3E}">
        <p14:creationId xmlns:p14="http://schemas.microsoft.com/office/powerpoint/2010/main" val="2441716628"/>
      </p:ext>
    </p:extLst>
  </p:cSld>
  <p:clrMapOvr>
    <a:masterClrMapping/>
  </p:clrMapOvr>
  <p:transition spd="med">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441" y="260648"/>
            <a:ext cx="10969943" cy="1156990"/>
          </a:xfrm>
        </p:spPr>
        <p:txBody>
          <a:bodyPr>
            <a:normAutofit fontScale="90000"/>
          </a:bodyPr>
          <a:lstStyle/>
          <a:p>
            <a:pPr algn="l" rtl="0"/>
            <a:r>
              <a:rPr lang="en-US" i="1" dirty="0" smtClean="0"/>
              <a:t>Period (T)Check:</a:t>
            </a:r>
            <a:br>
              <a:rPr lang="en-US" i="1" dirty="0" smtClean="0"/>
            </a:br>
            <a:r>
              <a:rPr lang="en-US" sz="3300" dirty="0" smtClean="0"/>
              <a:t>TSAP</a:t>
            </a:r>
            <a:r>
              <a:rPr lang="en-US" sz="3300" i="1" dirty="0" smtClean="0"/>
              <a:t> =0.84625 seconds</a:t>
            </a:r>
            <a:r>
              <a:rPr lang="ar-JO" dirty="0" smtClean="0"/>
              <a:t/>
            </a:r>
            <a:br>
              <a:rPr lang="ar-JO" dirty="0" smtClean="0"/>
            </a:br>
            <a:endParaRPr lang="ar-JO" dirty="0"/>
          </a:p>
        </p:txBody>
      </p:sp>
      <p:pic>
        <p:nvPicPr>
          <p:cNvPr id="12291" name="Picture 3"/>
          <p:cNvPicPr>
            <a:picLocks noGrp="1" noChangeAspect="1" noChangeArrowheads="1"/>
          </p:cNvPicPr>
          <p:nvPr>
            <p:ph idx="1"/>
          </p:nvPr>
        </p:nvPicPr>
        <p:blipFill>
          <a:blip r:embed="rId2" cstate="print"/>
          <a:srcRect/>
          <a:stretch>
            <a:fillRect/>
          </a:stretch>
        </p:blipFill>
        <p:spPr bwMode="auto">
          <a:xfrm>
            <a:off x="1871044" y="1412776"/>
            <a:ext cx="8158781" cy="4392488"/>
          </a:xfrm>
          <a:prstGeom prst="rect">
            <a:avLst/>
          </a:prstGeom>
          <a:noFill/>
          <a:ln w="9525">
            <a:noFill/>
            <a:miter lim="800000"/>
            <a:headEnd/>
            <a:tailEnd/>
          </a:ln>
        </p:spPr>
      </p:pic>
    </p:spTree>
    <p:extLst>
      <p:ext uri="{BB962C8B-B14F-4D97-AF65-F5344CB8AC3E}">
        <p14:creationId xmlns:p14="http://schemas.microsoft.com/office/powerpoint/2010/main" val="1510680061"/>
      </p:ext>
    </p:extLst>
  </p:cSld>
  <p:clrMapOvr>
    <a:masterClrMapping/>
  </p:clrMapOvr>
  <p:transition spd="med">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441" y="188640"/>
            <a:ext cx="10969943" cy="2736304"/>
          </a:xfrm>
        </p:spPr>
        <p:txBody>
          <a:bodyPr/>
          <a:lstStyle/>
          <a:p>
            <a:pPr algn="l" rtl="0"/>
            <a:r>
              <a:rPr lang="en-US" dirty="0"/>
              <a:t>Rayleigh </a:t>
            </a:r>
            <a:r>
              <a:rPr lang="en-US" dirty="0" smtClean="0"/>
              <a:t>method  </a:t>
            </a:r>
            <a:br>
              <a:rPr lang="en-US" dirty="0" smtClean="0"/>
            </a:br>
            <a:r>
              <a:rPr lang="en-US" dirty="0" smtClean="0"/>
              <a:t>T=0.8497sec.</a:t>
            </a:r>
            <a:br>
              <a:rPr lang="en-US" dirty="0" smtClean="0"/>
            </a:br>
            <a:r>
              <a:rPr lang="en-US" dirty="0" smtClean="0"/>
              <a:t>%of differences=0.4%</a:t>
            </a:r>
            <a:endParaRPr lang="ar-JO" dirty="0"/>
          </a:p>
        </p:txBody>
      </p:sp>
      <p:pic>
        <p:nvPicPr>
          <p:cNvPr id="13315" name="Picture 3"/>
          <p:cNvPicPr>
            <a:picLocks noGrp="1" noChangeAspect="1" noChangeArrowheads="1"/>
          </p:cNvPicPr>
          <p:nvPr>
            <p:ph idx="1"/>
          </p:nvPr>
        </p:nvPicPr>
        <p:blipFill>
          <a:blip r:embed="rId2" cstate="print"/>
          <a:srcRect/>
          <a:stretch>
            <a:fillRect/>
          </a:stretch>
        </p:blipFill>
        <p:spPr bwMode="auto">
          <a:xfrm>
            <a:off x="527244" y="3356993"/>
            <a:ext cx="4875530" cy="1819275"/>
          </a:xfrm>
          <a:prstGeom prst="rect">
            <a:avLst/>
          </a:prstGeom>
          <a:noFill/>
          <a:ln w="9525">
            <a:noFill/>
            <a:miter lim="800000"/>
            <a:headEnd/>
            <a:tailEnd/>
          </a:ln>
        </p:spPr>
      </p:pic>
    </p:spTree>
    <p:extLst>
      <p:ext uri="{BB962C8B-B14F-4D97-AF65-F5344CB8AC3E}">
        <p14:creationId xmlns:p14="http://schemas.microsoft.com/office/powerpoint/2010/main" val="3064117570"/>
      </p:ext>
    </p:extLst>
  </p:cSld>
  <p:clrMapOvr>
    <a:masterClrMapping/>
  </p:clrMapOvr>
  <p:transition spd="med">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1812" y="304800"/>
            <a:ext cx="10971213" cy="1066800"/>
          </a:xfrm>
        </p:spPr>
        <p:txBody>
          <a:bodyPr>
            <a:normAutofit/>
          </a:bodyPr>
          <a:lstStyle/>
          <a:p>
            <a:r>
              <a:rPr lang="en-US" sz="4200" dirty="0" smtClean="0"/>
              <a:t>Modal mass participation ratio</a:t>
            </a:r>
            <a:endParaRPr lang="ar-JO" sz="4200" dirty="0"/>
          </a:p>
        </p:txBody>
      </p:sp>
      <p:pic>
        <p:nvPicPr>
          <p:cNvPr id="19458" name="Picture 2"/>
          <p:cNvPicPr>
            <a:picLocks noGrp="1" noChangeAspect="1" noChangeArrowheads="1"/>
          </p:cNvPicPr>
          <p:nvPr>
            <p:ph idx="1"/>
          </p:nvPr>
        </p:nvPicPr>
        <p:blipFill>
          <a:blip r:embed="rId2" cstate="print"/>
          <a:srcRect/>
          <a:stretch>
            <a:fillRect/>
          </a:stretch>
        </p:blipFill>
        <p:spPr bwMode="auto">
          <a:xfrm>
            <a:off x="911187" y="1556792"/>
            <a:ext cx="10753238" cy="4392488"/>
          </a:xfrm>
          <a:prstGeom prst="rect">
            <a:avLst/>
          </a:prstGeom>
          <a:noFill/>
          <a:ln w="9525">
            <a:noFill/>
            <a:miter lim="800000"/>
            <a:headEnd/>
            <a:tailEnd/>
          </a:ln>
        </p:spPr>
      </p:pic>
    </p:spTree>
    <p:extLst>
      <p:ext uri="{BB962C8B-B14F-4D97-AF65-F5344CB8AC3E}">
        <p14:creationId xmlns:p14="http://schemas.microsoft.com/office/powerpoint/2010/main" val="3135755155"/>
      </p:ext>
    </p:extLst>
  </p:cSld>
  <p:clrMapOvr>
    <a:masterClrMapping/>
  </p:clrMapOvr>
  <p:transition spd="med">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412" y="74636"/>
            <a:ext cx="10971213" cy="1066800"/>
          </a:xfrm>
        </p:spPr>
        <p:txBody>
          <a:bodyPr/>
          <a:lstStyle/>
          <a:p>
            <a:r>
              <a:rPr lang="en-US" dirty="0" smtClean="0">
                <a:solidFill>
                  <a:schemeClr val="tx2"/>
                </a:solidFill>
              </a:rPr>
              <a:t>Response spectrum analysis method</a:t>
            </a:r>
            <a:r>
              <a:rPr lang="en-US" dirty="0" smtClean="0"/>
              <a:t/>
            </a:r>
            <a:br>
              <a:rPr lang="en-US" dirty="0" smtClean="0"/>
            </a:br>
            <a:endParaRPr lang="en-US" dirty="0"/>
          </a:p>
        </p:txBody>
      </p:sp>
      <p:sp>
        <p:nvSpPr>
          <p:cNvPr id="3" name="Content Placeholder 2"/>
          <p:cNvSpPr>
            <a:spLocks noGrp="1"/>
          </p:cNvSpPr>
          <p:nvPr>
            <p:ph idx="1"/>
          </p:nvPr>
        </p:nvSpPr>
        <p:spPr>
          <a:xfrm>
            <a:off x="760412" y="762000"/>
            <a:ext cx="10287000" cy="4191000"/>
          </a:xfrm>
        </p:spPr>
        <p:txBody>
          <a:bodyPr/>
          <a:lstStyle/>
          <a:p>
            <a:pPr lvl="0">
              <a:buFont typeface="Wingdings" pitchFamily="2" charset="2"/>
              <a:buChar char="Ø"/>
            </a:pPr>
            <a:r>
              <a:rPr lang="en-US" dirty="0" smtClean="0">
                <a:solidFill>
                  <a:schemeClr val="tx2"/>
                </a:solidFill>
              </a:rPr>
              <a:t>Response spectrum  function</a:t>
            </a:r>
            <a:r>
              <a:rPr lang="en-US" dirty="0" smtClean="0">
                <a:solidFill>
                  <a:srgbClr val="0070C0"/>
                </a:solidFill>
              </a:rPr>
              <a:t>:</a:t>
            </a:r>
            <a:endParaRPr lang="en-US" dirty="0" smtClean="0"/>
          </a:p>
          <a:p>
            <a:pPr marL="0" lvl="0" indent="0">
              <a:buNone/>
            </a:pPr>
            <a:endParaRPr lang="en-US" dirty="0" smtClean="0">
              <a:solidFill>
                <a:srgbClr val="0070C0"/>
              </a:solidFill>
            </a:endParaRPr>
          </a:p>
        </p:txBody>
      </p:sp>
      <p:pic>
        <p:nvPicPr>
          <p:cNvPr id="5120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3412" y="1474326"/>
            <a:ext cx="8001000" cy="5318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1364592"/>
      </p:ext>
    </p:extLst>
  </p:cSld>
  <p:clrMapOvr>
    <a:masterClrMapping/>
  </p:clrMapOvr>
  <p:transition spd="med">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412" y="74636"/>
            <a:ext cx="10971213" cy="1066800"/>
          </a:xfrm>
        </p:spPr>
        <p:txBody>
          <a:bodyPr/>
          <a:lstStyle/>
          <a:p>
            <a:r>
              <a:rPr lang="en-US" dirty="0" smtClean="0">
                <a:solidFill>
                  <a:schemeClr val="tx2"/>
                </a:solidFill>
              </a:rPr>
              <a:t>Response spectrum analysis method</a:t>
            </a:r>
            <a:r>
              <a:rPr lang="en-US" dirty="0" smtClean="0"/>
              <a:t/>
            </a:r>
            <a:br>
              <a:rPr lang="en-US" dirty="0" smtClean="0"/>
            </a:b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03212" y="990600"/>
                <a:ext cx="6248400" cy="5105400"/>
              </a:xfrm>
            </p:spPr>
            <p:txBody>
              <a:bodyPr/>
              <a:lstStyle/>
              <a:p>
                <a:pPr lvl="0">
                  <a:buFont typeface="Wingdings" pitchFamily="2" charset="2"/>
                  <a:buChar char="Ø"/>
                </a:pPr>
                <a:r>
                  <a:rPr lang="en-US" dirty="0" smtClean="0">
                    <a:solidFill>
                      <a:schemeClr val="tx2"/>
                    </a:solidFill>
                  </a:rPr>
                  <a:t>Load cases :</a:t>
                </a:r>
              </a:p>
              <a:p>
                <a:r>
                  <a:rPr lang="en-US" dirty="0">
                    <a:latin typeface="Times New Roman" pitchFamily="18" charset="0"/>
                    <a:cs typeface="Times New Roman" pitchFamily="18" charset="0"/>
                  </a:rPr>
                  <a:t>Earth quake –x</a:t>
                </a:r>
              </a:p>
              <a:p>
                <a:pPr marL="0" indent="0">
                  <a:buNone/>
                </a:pPr>
                <a:r>
                  <a:rPr lang="en-US" dirty="0" smtClean="0">
                    <a:latin typeface="Times New Roman" pitchFamily="18" charset="0"/>
                    <a:cs typeface="Times New Roman" pitchFamily="18" charset="0"/>
                  </a:rPr>
                  <a:t>* Scale </a:t>
                </a:r>
                <a:r>
                  <a:rPr lang="en-US" dirty="0">
                    <a:latin typeface="Times New Roman" pitchFamily="18" charset="0"/>
                    <a:cs typeface="Times New Roman" pitchFamily="18" charset="0"/>
                  </a:rPr>
                  <a:t>factor= </a:t>
                </a:r>
                <a14:m>
                  <m:oMath xmlns:m="http://schemas.openxmlformats.org/officeDocument/2006/math">
                    <m:f>
                      <m:fPr>
                        <m:ctrlPr>
                          <a:rPr lang="en-US" i="1">
                            <a:latin typeface="Cambria Math"/>
                            <a:cs typeface="Times New Roman" pitchFamily="18" charset="0"/>
                          </a:rPr>
                        </m:ctrlPr>
                      </m:fPr>
                      <m:num>
                        <m:r>
                          <m:rPr>
                            <m:sty m:val="p"/>
                          </m:rPr>
                          <a:rPr lang="en-US">
                            <a:latin typeface="Cambria Math"/>
                            <a:cs typeface="Times New Roman" pitchFamily="18" charset="0"/>
                          </a:rPr>
                          <m:t>gI</m:t>
                        </m:r>
                      </m:num>
                      <m:den>
                        <m:r>
                          <m:rPr>
                            <m:sty m:val="p"/>
                          </m:rPr>
                          <a:rPr lang="en-US">
                            <a:latin typeface="Cambria Math"/>
                            <a:cs typeface="Times New Roman" pitchFamily="18" charset="0"/>
                          </a:rPr>
                          <m:t>R</m:t>
                        </m:r>
                      </m:den>
                    </m:f>
                  </m:oMath>
                </a14:m>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=2.943 for U1</a:t>
                </a:r>
              </a:p>
              <a:p>
                <a:pPr marL="0" lvl="0" indent="0">
                  <a:buNone/>
                </a:pPr>
                <a:endParaRPr lang="en-US" dirty="0">
                  <a:solidFill>
                    <a:schemeClr val="tx2"/>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03212" y="990600"/>
                <a:ext cx="6248400" cy="5105400"/>
              </a:xfrm>
              <a:blipFill rotWithShape="1">
                <a:blip r:embed="rId2"/>
                <a:stretch>
                  <a:fillRect l="-2049" t="-1912"/>
                </a:stretch>
              </a:blipFill>
            </p:spPr>
            <p:txBody>
              <a:bodyPr/>
              <a:lstStyle/>
              <a:p>
                <a:r>
                  <a:rPr lang="en-US">
                    <a:noFill/>
                  </a:rPr>
                  <a:t> </a:t>
                </a:r>
              </a:p>
            </p:txBody>
          </p:sp>
        </mc:Fallback>
      </mc:AlternateContent>
      <p:pic>
        <p:nvPicPr>
          <p:cNvPr id="522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7612" y="990600"/>
            <a:ext cx="7010400" cy="563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8152820"/>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8012" y="304800"/>
            <a:ext cx="10971213" cy="1066800"/>
          </a:xfrm>
        </p:spPr>
        <p:txBody>
          <a:bodyPr/>
          <a:lstStyle/>
          <a:p>
            <a:pPr algn="l" rtl="0"/>
            <a:r>
              <a:rPr lang="en-US" dirty="0" smtClean="0">
                <a:solidFill>
                  <a:schemeClr val="tx2"/>
                </a:solidFill>
              </a:rPr>
              <a:t>Live load </a:t>
            </a:r>
            <a:endParaRPr lang="ar-JO" dirty="0">
              <a:solidFill>
                <a:schemeClr val="tx2"/>
              </a:solidFill>
            </a:endParaRPr>
          </a:p>
        </p:txBody>
      </p:sp>
      <p:pic>
        <p:nvPicPr>
          <p:cNvPr id="47106" name="Picture 2"/>
          <p:cNvPicPr>
            <a:picLocks noGrp="1" noChangeAspect="1" noChangeArrowheads="1"/>
          </p:cNvPicPr>
          <p:nvPr>
            <p:ph idx="1"/>
          </p:nvPr>
        </p:nvPicPr>
        <p:blipFill>
          <a:blip r:embed="rId2" cstate="print"/>
          <a:srcRect/>
          <a:stretch>
            <a:fillRect/>
          </a:stretch>
        </p:blipFill>
        <p:spPr bwMode="auto">
          <a:xfrm>
            <a:off x="1007173" y="1772816"/>
            <a:ext cx="9310609" cy="3816424"/>
          </a:xfrm>
          <a:prstGeom prst="rect">
            <a:avLst/>
          </a:prstGeom>
          <a:noFill/>
          <a:ln w="9525">
            <a:noFill/>
            <a:miter lim="800000"/>
            <a:headEnd/>
            <a:tailEnd/>
          </a:ln>
        </p:spPr>
      </p:pic>
    </p:spTree>
    <p:extLst>
      <p:ext uri="{BB962C8B-B14F-4D97-AF65-F5344CB8AC3E}">
        <p14:creationId xmlns:p14="http://schemas.microsoft.com/office/powerpoint/2010/main" val="2476341709"/>
      </p:ext>
    </p:extLst>
  </p:cSld>
  <p:clrMapOvr>
    <a:masterClrMapping/>
  </p:clrMapOvr>
  <p:transition spd="med">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412" y="74636"/>
            <a:ext cx="10971213" cy="1066800"/>
          </a:xfrm>
        </p:spPr>
        <p:txBody>
          <a:bodyPr/>
          <a:lstStyle/>
          <a:p>
            <a:r>
              <a:rPr lang="en-US" dirty="0" smtClean="0">
                <a:solidFill>
                  <a:schemeClr val="tx2"/>
                </a:solidFill>
              </a:rPr>
              <a:t>Response spectrum analysis method</a:t>
            </a:r>
            <a:r>
              <a:rPr lang="en-US" dirty="0" smtClean="0"/>
              <a:t/>
            </a:r>
            <a:br>
              <a:rPr lang="en-US" dirty="0" smtClean="0"/>
            </a:br>
            <a:endParaRPr lang="en-US" dirty="0"/>
          </a:p>
        </p:txBody>
      </p:sp>
      <p:sp>
        <p:nvSpPr>
          <p:cNvPr id="5" name="Content Placeholder 4"/>
          <p:cNvSpPr>
            <a:spLocks noGrp="1"/>
          </p:cNvSpPr>
          <p:nvPr>
            <p:ph idx="1"/>
          </p:nvPr>
        </p:nvSpPr>
        <p:spPr/>
        <p:txBody>
          <a:bodyPr/>
          <a:lstStyle/>
          <a:p>
            <a:pPr marL="0" indent="0" algn="ctr">
              <a:buNone/>
            </a:pPr>
            <a:r>
              <a:rPr lang="en-US" b="1" dirty="0"/>
              <a:t>M</a:t>
            </a:r>
            <a:r>
              <a:rPr lang="en-US" b="1" dirty="0" smtClean="0"/>
              <a:t>odal </a:t>
            </a:r>
            <a:r>
              <a:rPr lang="en-US" b="1" dirty="0"/>
              <a:t>mass participating ratio</a:t>
            </a:r>
            <a:endParaRPr lang="en-US" dirty="0"/>
          </a:p>
        </p:txBody>
      </p:sp>
      <p:pic>
        <p:nvPicPr>
          <p:cNvPr id="553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4454" y="1219200"/>
            <a:ext cx="80772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7508238"/>
      </p:ext>
    </p:extLst>
  </p:cSld>
  <p:clrMapOvr>
    <a:masterClrMapping/>
  </p:clrMapOvr>
  <p:transition spd="med">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381000"/>
            <a:ext cx="10971213" cy="1066800"/>
          </a:xfrm>
        </p:spPr>
        <p:txBody>
          <a:bodyPr/>
          <a:lstStyle/>
          <a:p>
            <a:r>
              <a:rPr lang="en-US" dirty="0" smtClean="0">
                <a:solidFill>
                  <a:schemeClr val="tx2"/>
                </a:solidFill>
              </a:rPr>
              <a:t>Response spectrum analysis method</a:t>
            </a:r>
            <a:r>
              <a:rPr lang="en-US" dirty="0" smtClean="0"/>
              <a:t/>
            </a:r>
            <a:br>
              <a:rPr lang="en-US" dirty="0" smtClean="0"/>
            </a:br>
            <a:endParaRPr lang="en-US" dirty="0"/>
          </a:p>
        </p:txBody>
      </p:sp>
      <p:sp>
        <p:nvSpPr>
          <p:cNvPr id="5" name="Content Placeholder 4"/>
          <p:cNvSpPr>
            <a:spLocks noGrp="1"/>
          </p:cNvSpPr>
          <p:nvPr>
            <p:ph idx="1"/>
          </p:nvPr>
        </p:nvSpPr>
        <p:spPr>
          <a:xfrm>
            <a:off x="1141412" y="1600200"/>
            <a:ext cx="10287000" cy="4191000"/>
          </a:xfrm>
        </p:spPr>
        <p:txBody>
          <a:bodyPr/>
          <a:lstStyle/>
          <a:p>
            <a:pPr>
              <a:buFont typeface="Wingdings" pitchFamily="2" charset="2"/>
              <a:buChar char="q"/>
            </a:pPr>
            <a:r>
              <a:rPr lang="en-US" dirty="0" smtClean="0">
                <a:latin typeface="Times New Roman" pitchFamily="18" charset="0"/>
                <a:cs typeface="Times New Roman" pitchFamily="18" charset="0"/>
              </a:rPr>
              <a:t> More than 90% of modal mass participation ratio </a:t>
            </a:r>
          </a:p>
          <a:p>
            <a:pPr marL="0" indent="0">
              <a:buNone/>
            </a:pPr>
            <a:endParaRPr lang="en-US" dirty="0" smtClean="0">
              <a:latin typeface="Times New Roman" pitchFamily="18" charset="0"/>
              <a:cs typeface="Times New Roman" pitchFamily="18" charset="0"/>
            </a:endParaRPr>
          </a:p>
          <a:p>
            <a:pPr>
              <a:buFont typeface="Wingdings" pitchFamily="2" charset="2"/>
              <a:buChar char="q"/>
            </a:pPr>
            <a:r>
              <a:rPr lang="en-US" dirty="0" smtClean="0">
                <a:latin typeface="Times New Roman" pitchFamily="18" charset="0"/>
                <a:cs typeface="Times New Roman" pitchFamily="18" charset="0"/>
              </a:rPr>
              <a:t>For regular structure V</a:t>
            </a:r>
            <a:r>
              <a:rPr lang="en-US" sz="2400" dirty="0" smtClean="0">
                <a:latin typeface="Times New Roman" pitchFamily="18" charset="0"/>
                <a:cs typeface="Times New Roman" pitchFamily="18" charset="0"/>
              </a:rPr>
              <a:t>RS ≥ 0.9 </a:t>
            </a:r>
            <a:r>
              <a:rPr lang="en-US" dirty="0" smtClean="0">
                <a:latin typeface="Times New Roman" pitchFamily="18" charset="0"/>
                <a:cs typeface="Times New Roman" pitchFamily="18" charset="0"/>
              </a:rPr>
              <a:t>V</a:t>
            </a:r>
            <a:r>
              <a:rPr lang="en-US" sz="2400" dirty="0" smtClean="0">
                <a:latin typeface="Times New Roman" pitchFamily="18" charset="0"/>
                <a:cs typeface="Times New Roman" pitchFamily="18" charset="0"/>
              </a:rPr>
              <a:t>SF</a:t>
            </a:r>
            <a:endParaRPr lang="en-US" dirty="0" smtClean="0">
              <a:latin typeface="Times New Roman" pitchFamily="18" charset="0"/>
              <a:cs typeface="Times New Roman" pitchFamily="18" charset="0"/>
            </a:endParaRPr>
          </a:p>
          <a:p>
            <a:pPr marL="0" indent="0">
              <a:buNone/>
            </a:pPr>
            <a:endParaRPr lang="en-US" dirty="0">
              <a:latin typeface="Times New Roman" pitchFamily="18" charset="0"/>
              <a:cs typeface="Times New Roman" pitchFamily="18" charset="0"/>
            </a:endParaRPr>
          </a:p>
          <a:p>
            <a:pPr>
              <a:buFont typeface="Wingdings" pitchFamily="2" charset="2"/>
              <a:buChar char="q"/>
            </a:pPr>
            <a:r>
              <a:rPr lang="en-US" dirty="0" smtClean="0">
                <a:latin typeface="Times New Roman" pitchFamily="18" charset="0"/>
                <a:cs typeface="Times New Roman" pitchFamily="18" charset="0"/>
              </a:rPr>
              <a:t>For irregular </a:t>
            </a:r>
            <a:r>
              <a:rPr lang="en-US" dirty="0">
                <a:latin typeface="Times New Roman" pitchFamily="18" charset="0"/>
                <a:cs typeface="Times New Roman" pitchFamily="18" charset="0"/>
              </a:rPr>
              <a:t>structure V</a:t>
            </a:r>
            <a:r>
              <a:rPr lang="en-US" sz="2400" dirty="0">
                <a:latin typeface="Times New Roman" pitchFamily="18" charset="0"/>
                <a:cs typeface="Times New Roman" pitchFamily="18" charset="0"/>
              </a:rPr>
              <a:t>RS ≥ </a:t>
            </a:r>
            <a:r>
              <a:rPr lang="en-US" dirty="0" smtClean="0">
                <a:latin typeface="Times New Roman" pitchFamily="18" charset="0"/>
                <a:cs typeface="Times New Roman" pitchFamily="18" charset="0"/>
              </a:rPr>
              <a:t>V</a:t>
            </a:r>
            <a:r>
              <a:rPr lang="en-US" sz="2400" dirty="0" smtClean="0">
                <a:latin typeface="Times New Roman" pitchFamily="18" charset="0"/>
                <a:cs typeface="Times New Roman" pitchFamily="18" charset="0"/>
              </a:rPr>
              <a:t>SF</a:t>
            </a:r>
            <a:endParaRPr lang="en-US" dirty="0">
              <a:latin typeface="Times New Roman" pitchFamily="18" charset="0"/>
              <a:cs typeface="Times New Roman" pitchFamily="18" charset="0"/>
            </a:endParaRPr>
          </a:p>
          <a:p>
            <a:pPr marL="0" indent="0">
              <a:buNone/>
            </a:pP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372176035"/>
      </p:ext>
    </p:extLst>
  </p:cSld>
  <p:clrMapOvr>
    <a:masterClrMapping/>
  </p:clrMapOvr>
  <p:transition spd="med">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381000"/>
            <a:ext cx="10971213" cy="1066800"/>
          </a:xfrm>
        </p:spPr>
        <p:txBody>
          <a:bodyPr/>
          <a:lstStyle/>
          <a:p>
            <a:r>
              <a:rPr lang="en-US" dirty="0" smtClean="0">
                <a:solidFill>
                  <a:schemeClr val="tx2"/>
                </a:solidFill>
              </a:rPr>
              <a:t>Response spectrum analysis method</a:t>
            </a:r>
            <a:r>
              <a:rPr lang="en-US" dirty="0" smtClean="0"/>
              <a:t/>
            </a:r>
            <a:br>
              <a:rPr lang="en-US" dirty="0" smtClean="0"/>
            </a:br>
            <a:endParaRPr lang="en-US" dirty="0"/>
          </a:p>
        </p:txBody>
      </p:sp>
      <p:sp>
        <p:nvSpPr>
          <p:cNvPr id="5" name="Content Placeholder 4"/>
          <p:cNvSpPr>
            <a:spLocks noGrp="1"/>
          </p:cNvSpPr>
          <p:nvPr>
            <p:ph idx="1"/>
          </p:nvPr>
        </p:nvSpPr>
        <p:spPr>
          <a:xfrm>
            <a:off x="1141412" y="1600200"/>
            <a:ext cx="10287000" cy="4191000"/>
          </a:xfrm>
        </p:spPr>
        <p:txBody>
          <a:bodyPr/>
          <a:lstStyle/>
          <a:p>
            <a:pPr marL="0" indent="0">
              <a:buNone/>
            </a:pPr>
            <a:r>
              <a:rPr lang="en-US" dirty="0">
                <a:latin typeface="Times New Roman" pitchFamily="18" charset="0"/>
                <a:cs typeface="Times New Roman" pitchFamily="18" charset="0"/>
              </a:rPr>
              <a:t>Base shear </a:t>
            </a:r>
            <a:r>
              <a:rPr lang="en-US" dirty="0" smtClean="0">
                <a:latin typeface="Times New Roman" pitchFamily="18" charset="0"/>
                <a:cs typeface="Times New Roman" pitchFamily="18" charset="0"/>
              </a:rPr>
              <a:t>from </a:t>
            </a:r>
            <a:r>
              <a:rPr lang="en-US" dirty="0">
                <a:latin typeface="Times New Roman" pitchFamily="18" charset="0"/>
                <a:cs typeface="Times New Roman" pitchFamily="18" charset="0"/>
              </a:rPr>
              <a:t>SAP = 2082.101 </a:t>
            </a:r>
            <a:r>
              <a:rPr lang="en-US" dirty="0" smtClean="0">
                <a:latin typeface="Times New Roman" pitchFamily="18" charset="0"/>
                <a:cs typeface="Times New Roman" pitchFamily="18" charset="0"/>
              </a:rPr>
              <a:t>KN</a:t>
            </a:r>
          </a:p>
          <a:p>
            <a:pPr marL="0" indent="0">
              <a:buNone/>
            </a:pPr>
            <a:endParaRPr lang="en-US" dirty="0">
              <a:latin typeface="Times New Roman" pitchFamily="18" charset="0"/>
              <a:cs typeface="Times New Roman" pitchFamily="18" charset="0"/>
            </a:endParaRPr>
          </a:p>
          <a:p>
            <a:pPr marL="0" indent="0">
              <a:buNone/>
            </a:pPr>
            <a:endParaRPr lang="en-US" dirty="0">
              <a:latin typeface="Times New Roman" pitchFamily="18" charset="0"/>
              <a:cs typeface="Times New Roman" pitchFamily="18" charset="0"/>
            </a:endParaRPr>
          </a:p>
        </p:txBody>
      </p:sp>
      <p:pic>
        <p:nvPicPr>
          <p:cNvPr id="563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1412" y="2400869"/>
            <a:ext cx="9086850" cy="161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4688945"/>
      </p:ext>
    </p:extLst>
  </p:cSld>
  <p:clrMapOvr>
    <a:masterClrMapping/>
  </p:clrMapOvr>
  <p:transition spd="med">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381000"/>
            <a:ext cx="10971213" cy="1066800"/>
          </a:xfrm>
        </p:spPr>
        <p:txBody>
          <a:bodyPr/>
          <a:lstStyle/>
          <a:p>
            <a:r>
              <a:rPr lang="en-US" dirty="0" smtClean="0">
                <a:solidFill>
                  <a:schemeClr val="tx2"/>
                </a:solidFill>
              </a:rPr>
              <a:t>Response spectrum analysis method</a:t>
            </a:r>
            <a:r>
              <a:rPr lang="en-US" dirty="0" smtClean="0"/>
              <a:t/>
            </a:r>
            <a:br>
              <a:rPr lang="en-US" dirty="0" smtClean="0"/>
            </a:b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307921629"/>
              </p:ext>
            </p:extLst>
          </p:nvPr>
        </p:nvGraphicFramePr>
        <p:xfrm>
          <a:off x="1979612" y="2133600"/>
          <a:ext cx="6400800" cy="2946400"/>
        </p:xfrm>
        <a:graphic>
          <a:graphicData uri="http://schemas.openxmlformats.org/drawingml/2006/table">
            <a:tbl>
              <a:tblPr firstRow="1" bandRow="1">
                <a:tableStyleId>{5C22544A-7EE6-4342-B048-85BDC9FD1C3A}</a:tableStyleId>
              </a:tblPr>
              <a:tblGrid>
                <a:gridCol w="2032000"/>
                <a:gridCol w="1854200"/>
                <a:gridCol w="2514600"/>
              </a:tblGrid>
              <a:tr h="787400">
                <a:tc>
                  <a:txBody>
                    <a:bodyPr/>
                    <a:lstStyle/>
                    <a:p>
                      <a:r>
                        <a:rPr lang="en-US" sz="2800" dirty="0" smtClean="0"/>
                        <a:t>Story </a:t>
                      </a:r>
                      <a:endParaRPr lang="en-US" sz="2800" dirty="0"/>
                    </a:p>
                  </a:txBody>
                  <a:tcPr/>
                </a:tc>
                <a:tc>
                  <a:txBody>
                    <a:bodyPr/>
                    <a:lstStyle/>
                    <a:p>
                      <a:r>
                        <a:rPr lang="en-US" sz="2800" dirty="0" smtClean="0"/>
                        <a:t>Base</a:t>
                      </a:r>
                      <a:r>
                        <a:rPr lang="en-US" sz="2800" baseline="0" dirty="0" smtClean="0"/>
                        <a:t> shear (response spectrum)</a:t>
                      </a:r>
                      <a:endParaRPr lang="en-US" sz="2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dirty="0" smtClean="0"/>
                        <a:t>Base</a:t>
                      </a:r>
                      <a:r>
                        <a:rPr lang="en-US" sz="2800" baseline="0" dirty="0" smtClean="0"/>
                        <a:t> shear (equivalent )</a:t>
                      </a:r>
                      <a:endParaRPr lang="en-US" sz="2800" dirty="0" smtClean="0"/>
                    </a:p>
                  </a:txBody>
                  <a:tcPr/>
                </a:tc>
              </a:tr>
              <a:tr h="787400">
                <a:tc>
                  <a:txBody>
                    <a:bodyPr/>
                    <a:lstStyle/>
                    <a:p>
                      <a:r>
                        <a:rPr lang="en-US" sz="2800" dirty="0" smtClean="0"/>
                        <a:t>2</a:t>
                      </a:r>
                      <a:r>
                        <a:rPr lang="en-US" sz="2800" baseline="30000" dirty="0" smtClean="0"/>
                        <a:t>nd</a:t>
                      </a:r>
                      <a:r>
                        <a:rPr lang="en-US" sz="2800" baseline="0" dirty="0" smtClean="0"/>
                        <a:t> floor </a:t>
                      </a:r>
                      <a:endParaRPr lang="en-US" sz="2800" dirty="0"/>
                    </a:p>
                  </a:txBody>
                  <a:tcPr/>
                </a:tc>
                <a:tc>
                  <a:txBody>
                    <a:bodyPr/>
                    <a:lstStyle/>
                    <a:p>
                      <a:pPr marL="0" algn="l" defTabSz="914400" rtl="0" eaLnBrk="1" latinLnBrk="0" hangingPunct="1"/>
                      <a:r>
                        <a:rPr lang="en-US" sz="2800" kern="1200" dirty="0" smtClean="0">
                          <a:solidFill>
                            <a:schemeClr val="dk1"/>
                          </a:solidFill>
                          <a:latin typeface="Times New Roman" pitchFamily="18" charset="0"/>
                          <a:ea typeface="+mn-ea"/>
                          <a:cs typeface="Times New Roman" pitchFamily="18" charset="0"/>
                        </a:rPr>
                        <a:t>924.585</a:t>
                      </a:r>
                      <a:endParaRPr lang="en-US" sz="2800" kern="1200" dirty="0">
                        <a:solidFill>
                          <a:schemeClr val="dk1"/>
                        </a:solidFill>
                        <a:latin typeface="Times New Roman" pitchFamily="18" charset="0"/>
                        <a:ea typeface="+mn-ea"/>
                        <a:cs typeface="Times New Roman" pitchFamily="18" charset="0"/>
                      </a:endParaRPr>
                    </a:p>
                  </a:txBody>
                  <a:tcPr/>
                </a:tc>
                <a:tc>
                  <a:txBody>
                    <a:bodyPr/>
                    <a:lstStyle/>
                    <a:p>
                      <a:pPr marL="0" algn="l" defTabSz="914400" rtl="0" eaLnBrk="1" latinLnBrk="0" hangingPunct="1"/>
                      <a:r>
                        <a:rPr lang="en-US" sz="2800" kern="1200" dirty="0" smtClean="0">
                          <a:solidFill>
                            <a:schemeClr val="dk1"/>
                          </a:solidFill>
                          <a:latin typeface="Times New Roman" pitchFamily="18" charset="0"/>
                          <a:ea typeface="+mn-ea"/>
                          <a:cs typeface="Times New Roman" pitchFamily="18" charset="0"/>
                        </a:rPr>
                        <a:t>1235.518</a:t>
                      </a:r>
                      <a:endParaRPr lang="en-US" sz="2800" kern="1200" dirty="0">
                        <a:solidFill>
                          <a:schemeClr val="dk1"/>
                        </a:solidFill>
                        <a:latin typeface="Times New Roman" pitchFamily="18" charset="0"/>
                        <a:ea typeface="+mn-ea"/>
                        <a:cs typeface="Times New Roman" pitchFamily="18" charset="0"/>
                      </a:endParaRPr>
                    </a:p>
                  </a:txBody>
                  <a:tcPr/>
                </a:tc>
              </a:tr>
              <a:tr h="787400">
                <a:tc>
                  <a:txBody>
                    <a:bodyPr/>
                    <a:lstStyle/>
                    <a:p>
                      <a:r>
                        <a:rPr lang="en-US" sz="2800" dirty="0" smtClean="0"/>
                        <a:t>1</a:t>
                      </a:r>
                      <a:r>
                        <a:rPr lang="en-US" sz="2800" baseline="30000" dirty="0" smtClean="0"/>
                        <a:t>st</a:t>
                      </a:r>
                      <a:r>
                        <a:rPr lang="en-US" sz="2800" dirty="0" smtClean="0"/>
                        <a:t> floor </a:t>
                      </a:r>
                      <a:endParaRPr lang="en-US" sz="2800" dirty="0"/>
                    </a:p>
                  </a:txBody>
                  <a:tcPr/>
                </a:tc>
                <a:tc>
                  <a:txBody>
                    <a:bodyPr/>
                    <a:lstStyle/>
                    <a:p>
                      <a:r>
                        <a:rPr lang="en-US" sz="2800" kern="1200" dirty="0" smtClean="0">
                          <a:solidFill>
                            <a:schemeClr val="dk1"/>
                          </a:solidFill>
                          <a:latin typeface="Times New Roman" pitchFamily="18" charset="0"/>
                          <a:ea typeface="+mn-ea"/>
                          <a:cs typeface="Times New Roman" pitchFamily="18" charset="0"/>
                        </a:rPr>
                        <a:t>2082.1</a:t>
                      </a:r>
                      <a:endParaRPr lang="en-US" sz="2800" kern="1200" dirty="0">
                        <a:solidFill>
                          <a:schemeClr val="dk1"/>
                        </a:solidFill>
                        <a:latin typeface="Times New Roman" pitchFamily="18" charset="0"/>
                        <a:ea typeface="+mn-ea"/>
                        <a:cs typeface="Times New Roman" pitchFamily="18" charset="0"/>
                      </a:endParaRPr>
                    </a:p>
                  </a:txBody>
                  <a:tcPr/>
                </a:tc>
                <a:tc>
                  <a:txBody>
                    <a:bodyPr/>
                    <a:lstStyle/>
                    <a:p>
                      <a:r>
                        <a:rPr lang="en-US" sz="2800" kern="1200" dirty="0" smtClean="0">
                          <a:solidFill>
                            <a:schemeClr val="dk1"/>
                          </a:solidFill>
                          <a:latin typeface="Times New Roman" pitchFamily="18" charset="0"/>
                          <a:ea typeface="+mn-ea"/>
                          <a:cs typeface="Times New Roman" pitchFamily="18" charset="0"/>
                        </a:rPr>
                        <a:t>2180.75</a:t>
                      </a:r>
                      <a:endParaRPr lang="en-US" sz="2800" kern="1200" dirty="0">
                        <a:solidFill>
                          <a:schemeClr val="dk1"/>
                        </a:solidFill>
                        <a:latin typeface="Times New Roman" pitchFamily="18" charset="0"/>
                        <a:ea typeface="+mn-ea"/>
                        <a:cs typeface="Times New Roman" pitchFamily="18" charset="0"/>
                      </a:endParaRPr>
                    </a:p>
                  </a:txBody>
                  <a:tcPr/>
                </a:tc>
              </a:tr>
            </a:tbl>
          </a:graphicData>
        </a:graphic>
      </p:graphicFrame>
    </p:spTree>
    <p:extLst>
      <p:ext uri="{BB962C8B-B14F-4D97-AF65-F5344CB8AC3E}">
        <p14:creationId xmlns:p14="http://schemas.microsoft.com/office/powerpoint/2010/main" val="3782841684"/>
      </p:ext>
    </p:extLst>
  </p:cSld>
  <p:clrMapOvr>
    <a:masterClrMapping/>
  </p:clrMapOvr>
  <p:transition spd="med">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2812" y="2286000"/>
            <a:ext cx="10287000" cy="4191000"/>
          </a:xfrm>
        </p:spPr>
        <p:txBody>
          <a:bodyPr/>
          <a:lstStyle/>
          <a:p>
            <a:pPr marL="0" indent="0" algn="ctr">
              <a:buNone/>
            </a:pPr>
            <a:r>
              <a:rPr lang="en-US" sz="7200" dirty="0"/>
              <a:t>Dynamic </a:t>
            </a:r>
            <a:r>
              <a:rPr lang="en-US" sz="7200" dirty="0" smtClean="0"/>
              <a:t>Design</a:t>
            </a:r>
            <a:endParaRPr lang="en-US" sz="7200" dirty="0"/>
          </a:p>
        </p:txBody>
      </p:sp>
    </p:spTree>
    <p:extLst>
      <p:ext uri="{BB962C8B-B14F-4D97-AF65-F5344CB8AC3E}">
        <p14:creationId xmlns:p14="http://schemas.microsoft.com/office/powerpoint/2010/main" val="1652739236"/>
      </p:ext>
    </p:extLst>
  </p:cSld>
  <p:clrMapOvr>
    <a:masterClrMapping/>
  </p:clrMapOvr>
  <p:transition spd="med">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5212" y="457200"/>
            <a:ext cx="10971213" cy="1066800"/>
          </a:xfrm>
        </p:spPr>
        <p:txBody>
          <a:bodyPr/>
          <a:lstStyle/>
          <a:p>
            <a:pPr lvl="1"/>
            <a:r>
              <a:rPr lang="en-US" kern="1200" dirty="0">
                <a:solidFill>
                  <a:schemeClr val="tx1"/>
                </a:solidFill>
                <a:latin typeface="Times New Roman" pitchFamily="18" charset="0"/>
                <a:ea typeface="+mn-ea"/>
                <a:cs typeface="Times New Roman" pitchFamily="18" charset="0"/>
              </a:rPr>
              <a:t>Assumptions for Design:</a:t>
            </a:r>
          </a:p>
        </p:txBody>
      </p:sp>
      <p:sp>
        <p:nvSpPr>
          <p:cNvPr id="4" name="Content Placeholder 3"/>
          <p:cNvSpPr>
            <a:spLocks noGrp="1"/>
          </p:cNvSpPr>
          <p:nvPr>
            <p:ph idx="1"/>
          </p:nvPr>
        </p:nvSpPr>
        <p:spPr>
          <a:xfrm>
            <a:off x="989012" y="1905000"/>
            <a:ext cx="10287000" cy="4191000"/>
          </a:xfrm>
        </p:spPr>
        <p:txBody>
          <a:bodyPr/>
          <a:lstStyle/>
          <a:p>
            <a:pPr marL="274320" indent="-274320" eaLnBrk="1" fontAlgn="auto" hangingPunct="1">
              <a:spcBef>
                <a:spcPct val="20000"/>
              </a:spcBef>
              <a:spcAft>
                <a:spcPts val="0"/>
              </a:spcAft>
              <a:buClr>
                <a:schemeClr val="accent1"/>
              </a:buClr>
              <a:buSzPct val="85000"/>
              <a:buFont typeface="Wingdings" pitchFamily="2" charset="2"/>
              <a:buChar char="ü"/>
              <a:defRPr/>
            </a:pPr>
            <a:r>
              <a:rPr lang="en-US" sz="3200" dirty="0">
                <a:latin typeface="Times New Roman" pitchFamily="18" charset="0"/>
                <a:cs typeface="Times New Roman" pitchFamily="18" charset="0"/>
              </a:rPr>
              <a:t>Analysis and design are according to </a:t>
            </a:r>
            <a:r>
              <a:rPr lang="en-US" sz="3200" dirty="0" smtClean="0">
                <a:latin typeface="Times New Roman" pitchFamily="18" charset="0"/>
                <a:cs typeface="Times New Roman" pitchFamily="18" charset="0"/>
              </a:rPr>
              <a:t>ACI-318-11.</a:t>
            </a:r>
          </a:p>
          <a:p>
            <a:pPr marL="0" indent="0" eaLnBrk="1" fontAlgn="auto" hangingPunct="1">
              <a:spcBef>
                <a:spcPct val="20000"/>
              </a:spcBef>
              <a:spcAft>
                <a:spcPts val="0"/>
              </a:spcAft>
              <a:buClr>
                <a:schemeClr val="accent1"/>
              </a:buClr>
              <a:buSzPct val="85000"/>
              <a:buNone/>
              <a:defRPr/>
            </a:pPr>
            <a:endParaRPr lang="en-US" sz="3200" dirty="0">
              <a:latin typeface="Times New Roman" pitchFamily="18" charset="0"/>
              <a:cs typeface="Times New Roman" pitchFamily="18" charset="0"/>
            </a:endParaRPr>
          </a:p>
          <a:p>
            <a:pPr marL="274320" indent="-274320" eaLnBrk="1" fontAlgn="auto" hangingPunct="1">
              <a:spcBef>
                <a:spcPct val="20000"/>
              </a:spcBef>
              <a:spcAft>
                <a:spcPts val="0"/>
              </a:spcAft>
              <a:buClr>
                <a:schemeClr val="accent1"/>
              </a:buClr>
              <a:buSzPct val="85000"/>
              <a:buFont typeface="Wingdings" pitchFamily="2" charset="2"/>
              <a:buChar char="ü"/>
              <a:defRPr/>
            </a:pPr>
            <a:r>
              <a:rPr lang="en-US" sz="3200" dirty="0" smtClean="0">
                <a:latin typeface="Times New Roman" pitchFamily="18" charset="0"/>
                <a:cs typeface="Times New Roman" pitchFamily="18" charset="0"/>
              </a:rPr>
              <a:t>IBC 2012 code </a:t>
            </a:r>
            <a:r>
              <a:rPr lang="en-US" sz="3200" dirty="0">
                <a:latin typeface="Times New Roman" pitchFamily="18" charset="0"/>
                <a:cs typeface="Times New Roman" pitchFamily="18" charset="0"/>
              </a:rPr>
              <a:t>for </a:t>
            </a:r>
            <a:r>
              <a:rPr lang="en-US" sz="3200" dirty="0" smtClean="0">
                <a:latin typeface="Times New Roman" pitchFamily="18" charset="0"/>
                <a:cs typeface="Times New Roman" pitchFamily="18" charset="0"/>
              </a:rPr>
              <a:t>seismic </a:t>
            </a:r>
            <a:r>
              <a:rPr lang="en-US" sz="3200" dirty="0">
                <a:latin typeface="Times New Roman" pitchFamily="18" charset="0"/>
                <a:cs typeface="Times New Roman" pitchFamily="18" charset="0"/>
              </a:rPr>
              <a:t>loads (</a:t>
            </a:r>
            <a:r>
              <a:rPr lang="en-US" sz="3200" dirty="0" smtClean="0">
                <a:latin typeface="Times New Roman" pitchFamily="18" charset="0"/>
                <a:cs typeface="Times New Roman" pitchFamily="18" charset="0"/>
              </a:rPr>
              <a:t>Using </a:t>
            </a:r>
            <a:r>
              <a:rPr lang="en-US" sz="3200" dirty="0">
                <a:latin typeface="Times New Roman" pitchFamily="18" charset="0"/>
                <a:cs typeface="Times New Roman" pitchFamily="18" charset="0"/>
              </a:rPr>
              <a:t>Equivalent lateral force method</a:t>
            </a:r>
            <a:r>
              <a:rPr lang="en-US" sz="3200" dirty="0" smtClean="0">
                <a:latin typeface="Times New Roman" pitchFamily="18" charset="0"/>
                <a:cs typeface="Times New Roman" pitchFamily="18" charset="0"/>
              </a:rPr>
              <a:t>)</a:t>
            </a:r>
          </a:p>
          <a:p>
            <a:pPr marL="0" indent="0" eaLnBrk="1" fontAlgn="auto" hangingPunct="1">
              <a:spcBef>
                <a:spcPct val="20000"/>
              </a:spcBef>
              <a:spcAft>
                <a:spcPts val="0"/>
              </a:spcAft>
              <a:buClr>
                <a:schemeClr val="accent1"/>
              </a:buClr>
              <a:buSzPct val="85000"/>
              <a:buNone/>
              <a:defRPr/>
            </a:pPr>
            <a:endParaRPr lang="en-US" sz="3200" dirty="0">
              <a:latin typeface="Times New Roman" pitchFamily="18" charset="0"/>
              <a:cs typeface="Times New Roman" pitchFamily="18" charset="0"/>
            </a:endParaRPr>
          </a:p>
          <a:p>
            <a:pPr marL="274320" indent="-274320" eaLnBrk="1" fontAlgn="auto" hangingPunct="1">
              <a:spcBef>
                <a:spcPct val="20000"/>
              </a:spcBef>
              <a:spcAft>
                <a:spcPts val="0"/>
              </a:spcAft>
              <a:buClr>
                <a:schemeClr val="accent1"/>
              </a:buClr>
              <a:buSzPct val="85000"/>
              <a:buFont typeface="Wingdings" pitchFamily="2" charset="2"/>
              <a:buChar char="ü"/>
              <a:defRPr/>
            </a:pPr>
            <a:r>
              <a:rPr lang="en-US" sz="3200" dirty="0">
                <a:latin typeface="Times New Roman" pitchFamily="18" charset="0"/>
                <a:cs typeface="Times New Roman" pitchFamily="18" charset="0"/>
              </a:rPr>
              <a:t>Loads are gravity and seismic loads. </a:t>
            </a:r>
          </a:p>
        </p:txBody>
      </p:sp>
    </p:spTree>
    <p:extLst>
      <p:ext uri="{BB962C8B-B14F-4D97-AF65-F5344CB8AC3E}">
        <p14:creationId xmlns:p14="http://schemas.microsoft.com/office/powerpoint/2010/main" val="1738363609"/>
      </p:ext>
    </p:extLst>
  </p:cSld>
  <p:clrMapOvr>
    <a:masterClrMapping/>
  </p:clrMapOvr>
  <p:transition spd="med">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212" y="0"/>
            <a:ext cx="10971213" cy="1066800"/>
          </a:xfrm>
        </p:spPr>
        <p:txBody>
          <a:bodyPr/>
          <a:lstStyle/>
          <a:p>
            <a:pPr lvl="1"/>
            <a:r>
              <a:rPr lang="en-US" sz="2400" dirty="0">
                <a:solidFill>
                  <a:srgbClr val="0070C0"/>
                </a:solidFill>
              </a:rPr>
              <a:t/>
            </a:r>
            <a:br>
              <a:rPr lang="en-US" sz="2400" dirty="0">
                <a:solidFill>
                  <a:srgbClr val="0070C0"/>
                </a:solidFill>
              </a:rPr>
            </a:br>
            <a:r>
              <a:rPr lang="en-US" sz="2400" b="1" kern="1200" dirty="0">
                <a:solidFill>
                  <a:srgbClr val="0070C0"/>
                </a:solidFill>
                <a:latin typeface="Calibri"/>
              </a:rPr>
              <a:t/>
            </a:r>
            <a:br>
              <a:rPr lang="en-US" sz="2400" b="1" kern="1200" dirty="0">
                <a:solidFill>
                  <a:srgbClr val="0070C0"/>
                </a:solidFill>
                <a:latin typeface="Calibri"/>
              </a:rPr>
            </a:br>
            <a:r>
              <a:rPr lang="en-US" sz="1800" dirty="0">
                <a:solidFill>
                  <a:srgbClr val="0070C0"/>
                </a:solidFill>
              </a:rPr>
              <a:t/>
            </a:r>
            <a:br>
              <a:rPr lang="en-US" sz="1800" dirty="0">
                <a:solidFill>
                  <a:srgbClr val="0070C0"/>
                </a:solidFill>
              </a:rPr>
            </a:br>
            <a:r>
              <a:rPr lang="en-US" kern="1200" dirty="0">
                <a:solidFill>
                  <a:schemeClr val="tx1"/>
                </a:solidFill>
                <a:latin typeface="Times New Roman" pitchFamily="18" charset="0"/>
                <a:ea typeface="+mn-ea"/>
                <a:cs typeface="Times New Roman" pitchFamily="18" charset="0"/>
              </a:rPr>
              <a:t>Clarification for the SAP default combinations</a:t>
            </a:r>
          </a:p>
        </p:txBody>
      </p:sp>
      <p:sp>
        <p:nvSpPr>
          <p:cNvPr id="4" name="Content Placeholder 3"/>
          <p:cNvSpPr>
            <a:spLocks noGrp="1"/>
          </p:cNvSpPr>
          <p:nvPr>
            <p:ph idx="1"/>
          </p:nvPr>
        </p:nvSpPr>
        <p:spPr>
          <a:xfrm>
            <a:off x="1217612" y="1371600"/>
            <a:ext cx="10287000" cy="4191000"/>
          </a:xfrm>
        </p:spPr>
        <p:txBody>
          <a:bodyPr/>
          <a:lstStyle/>
          <a:p>
            <a:pPr marL="0" indent="0" eaLnBrk="1" fontAlgn="auto" hangingPunct="1">
              <a:spcBef>
                <a:spcPct val="20000"/>
              </a:spcBef>
              <a:spcAft>
                <a:spcPts val="0"/>
              </a:spcAft>
              <a:buClr>
                <a:schemeClr val="accent1"/>
              </a:buClr>
              <a:buSzPct val="85000"/>
              <a:buNone/>
              <a:defRPr/>
            </a:pPr>
            <a:r>
              <a:rPr lang="en-US" dirty="0">
                <a:latin typeface="Times New Roman" pitchFamily="18" charset="0"/>
                <a:cs typeface="Times New Roman" pitchFamily="18" charset="0"/>
              </a:rPr>
              <a:t>Load combinations :</a:t>
            </a:r>
          </a:p>
          <a:p>
            <a:pPr algn="just" eaLnBrk="1" fontAlgn="auto" hangingPunct="1">
              <a:spcBef>
                <a:spcPct val="20000"/>
              </a:spcBef>
              <a:spcAft>
                <a:spcPts val="0"/>
              </a:spcAft>
              <a:buClr>
                <a:schemeClr val="accent1"/>
              </a:buClr>
              <a:buSzPct val="85000"/>
              <a:defRPr/>
            </a:pPr>
            <a:r>
              <a:rPr lang="en-US" dirty="0" smtClean="0">
                <a:latin typeface="Times New Roman" pitchFamily="18" charset="0"/>
                <a:cs typeface="Times New Roman" pitchFamily="18" charset="0"/>
              </a:rPr>
              <a:t>combination </a:t>
            </a:r>
            <a:r>
              <a:rPr lang="en-US" dirty="0">
                <a:latin typeface="Times New Roman" pitchFamily="18" charset="0"/>
                <a:cs typeface="Times New Roman" pitchFamily="18" charset="0"/>
              </a:rPr>
              <a:t>1 = 1.4D</a:t>
            </a:r>
          </a:p>
          <a:p>
            <a:pPr algn="just" eaLnBrk="1" fontAlgn="auto" hangingPunct="1">
              <a:spcBef>
                <a:spcPct val="20000"/>
              </a:spcBef>
              <a:spcAft>
                <a:spcPts val="0"/>
              </a:spcAft>
              <a:buClr>
                <a:schemeClr val="accent1"/>
              </a:buClr>
              <a:buSzPct val="85000"/>
              <a:defRPr/>
            </a:pPr>
            <a:r>
              <a:rPr lang="en-US" dirty="0" smtClean="0">
                <a:latin typeface="Times New Roman" pitchFamily="18" charset="0"/>
                <a:cs typeface="Times New Roman" pitchFamily="18" charset="0"/>
              </a:rPr>
              <a:t>combination </a:t>
            </a:r>
            <a:r>
              <a:rPr lang="en-US" dirty="0">
                <a:latin typeface="Times New Roman" pitchFamily="18" charset="0"/>
                <a:cs typeface="Times New Roman" pitchFamily="18" charset="0"/>
              </a:rPr>
              <a:t>2 = 1.2D+1.6L</a:t>
            </a:r>
          </a:p>
          <a:p>
            <a:pPr algn="just" eaLnBrk="1" fontAlgn="auto" hangingPunct="1">
              <a:spcBef>
                <a:spcPct val="20000"/>
              </a:spcBef>
              <a:spcAft>
                <a:spcPts val="0"/>
              </a:spcAft>
              <a:buClr>
                <a:schemeClr val="accent1"/>
              </a:buClr>
              <a:buSzPct val="85000"/>
              <a:defRPr/>
            </a:pPr>
            <a:r>
              <a:rPr lang="en-US" dirty="0" smtClean="0">
                <a:latin typeface="Times New Roman" pitchFamily="18" charset="0"/>
                <a:cs typeface="Times New Roman" pitchFamily="18" charset="0"/>
              </a:rPr>
              <a:t>combination 3 </a:t>
            </a:r>
            <a:r>
              <a:rPr lang="en-US" dirty="0">
                <a:latin typeface="Times New Roman" pitchFamily="18" charset="0"/>
                <a:cs typeface="Times New Roman" pitchFamily="18" charset="0"/>
              </a:rPr>
              <a:t>= 1.2D+1L+1 </a:t>
            </a:r>
            <a:r>
              <a:rPr lang="en-US" dirty="0" err="1">
                <a:latin typeface="Times New Roman" pitchFamily="18" charset="0"/>
                <a:cs typeface="Times New Roman" pitchFamily="18" charset="0"/>
              </a:rPr>
              <a:t>eq</a:t>
            </a:r>
            <a:r>
              <a:rPr lang="en-US" dirty="0">
                <a:latin typeface="Times New Roman" pitchFamily="18" charset="0"/>
                <a:cs typeface="Times New Roman" pitchFamily="18" charset="0"/>
              </a:rPr>
              <a:t>-x</a:t>
            </a:r>
          </a:p>
          <a:p>
            <a:pPr algn="just" eaLnBrk="1" fontAlgn="auto" hangingPunct="1">
              <a:spcBef>
                <a:spcPct val="20000"/>
              </a:spcBef>
              <a:spcAft>
                <a:spcPts val="0"/>
              </a:spcAft>
              <a:buClr>
                <a:schemeClr val="accent1"/>
              </a:buClr>
              <a:buSzPct val="85000"/>
              <a:defRPr/>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combination 4 </a:t>
            </a:r>
            <a:r>
              <a:rPr lang="en-US" dirty="0">
                <a:latin typeface="Times New Roman" pitchFamily="18" charset="0"/>
                <a:cs typeface="Times New Roman" pitchFamily="18" charset="0"/>
              </a:rPr>
              <a:t>= 1.2D+1L+1 </a:t>
            </a:r>
            <a:r>
              <a:rPr lang="en-US" dirty="0" err="1">
                <a:latin typeface="Times New Roman" pitchFamily="18" charset="0"/>
                <a:cs typeface="Times New Roman" pitchFamily="18" charset="0"/>
              </a:rPr>
              <a:t>eq</a:t>
            </a:r>
            <a:r>
              <a:rPr lang="en-US" dirty="0">
                <a:latin typeface="Times New Roman" pitchFamily="18" charset="0"/>
                <a:cs typeface="Times New Roman" pitchFamily="18" charset="0"/>
              </a:rPr>
              <a:t>-y</a:t>
            </a:r>
          </a:p>
          <a:p>
            <a:pPr eaLnBrk="1" fontAlgn="auto" hangingPunct="1">
              <a:spcBef>
                <a:spcPct val="20000"/>
              </a:spcBef>
              <a:spcAft>
                <a:spcPts val="0"/>
              </a:spcAft>
              <a:buClr>
                <a:schemeClr val="accent1"/>
              </a:buClr>
              <a:buSzPct val="85000"/>
              <a:defRPr/>
            </a:pPr>
            <a:r>
              <a:rPr lang="en-US" dirty="0" smtClean="0">
                <a:latin typeface="Times New Roman" pitchFamily="18" charset="0"/>
                <a:cs typeface="Times New Roman" pitchFamily="18" charset="0"/>
              </a:rPr>
              <a:t>combination 5= 1.2D+1L-1 </a:t>
            </a:r>
            <a:r>
              <a:rPr lang="en-US" dirty="0" err="1">
                <a:latin typeface="Times New Roman" pitchFamily="18" charset="0"/>
                <a:cs typeface="Times New Roman" pitchFamily="18" charset="0"/>
              </a:rPr>
              <a:t>eq</a:t>
            </a:r>
            <a:r>
              <a:rPr lang="en-US" dirty="0">
                <a:latin typeface="Times New Roman" pitchFamily="18" charset="0"/>
                <a:cs typeface="Times New Roman" pitchFamily="18" charset="0"/>
              </a:rPr>
              <a:t>-x</a:t>
            </a:r>
          </a:p>
          <a:p>
            <a:pPr eaLnBrk="1" fontAlgn="auto" hangingPunct="1">
              <a:spcBef>
                <a:spcPct val="20000"/>
              </a:spcBef>
              <a:spcAft>
                <a:spcPts val="0"/>
              </a:spcAft>
              <a:buClr>
                <a:schemeClr val="accent1"/>
              </a:buClr>
              <a:buSzPct val="85000"/>
              <a:defRPr/>
            </a:pPr>
            <a:r>
              <a:rPr lang="en-US" dirty="0">
                <a:latin typeface="Times New Roman" pitchFamily="18" charset="0"/>
                <a:cs typeface="Times New Roman" pitchFamily="18" charset="0"/>
              </a:rPr>
              <a:t>combination </a:t>
            </a:r>
            <a:r>
              <a:rPr lang="en-US" dirty="0" smtClean="0">
                <a:latin typeface="Times New Roman" pitchFamily="18" charset="0"/>
                <a:cs typeface="Times New Roman" pitchFamily="18" charset="0"/>
              </a:rPr>
              <a:t>6 </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1.2D+1L-1 </a:t>
            </a:r>
            <a:r>
              <a:rPr lang="en-US" dirty="0" err="1" smtClean="0">
                <a:latin typeface="Times New Roman" pitchFamily="18" charset="0"/>
                <a:cs typeface="Times New Roman" pitchFamily="18" charset="0"/>
              </a:rPr>
              <a:t>eq</a:t>
            </a:r>
            <a:r>
              <a:rPr lang="en-US" dirty="0" smtClean="0">
                <a:latin typeface="Times New Roman" pitchFamily="18" charset="0"/>
                <a:cs typeface="Times New Roman" pitchFamily="18" charset="0"/>
              </a:rPr>
              <a:t>-y</a:t>
            </a:r>
          </a:p>
          <a:p>
            <a:pPr eaLnBrk="1" fontAlgn="auto" hangingPunct="1">
              <a:spcBef>
                <a:spcPct val="20000"/>
              </a:spcBef>
              <a:spcAft>
                <a:spcPts val="0"/>
              </a:spcAft>
              <a:buClr>
                <a:schemeClr val="accent1"/>
              </a:buClr>
              <a:buSzPct val="85000"/>
              <a:defRPr/>
            </a:pPr>
            <a:r>
              <a:rPr lang="en-US" dirty="0">
                <a:latin typeface="Times New Roman" pitchFamily="18" charset="0"/>
                <a:cs typeface="Times New Roman" pitchFamily="18" charset="0"/>
              </a:rPr>
              <a:t>combination </a:t>
            </a:r>
            <a:r>
              <a:rPr lang="en-US" dirty="0" smtClean="0">
                <a:latin typeface="Times New Roman" pitchFamily="18" charset="0"/>
                <a:cs typeface="Times New Roman" pitchFamily="18" charset="0"/>
              </a:rPr>
              <a:t>7 </a:t>
            </a:r>
            <a:r>
              <a:rPr lang="en-US" dirty="0">
                <a:latin typeface="Times New Roman" pitchFamily="18" charset="0"/>
                <a:cs typeface="Times New Roman" pitchFamily="18" charset="0"/>
              </a:rPr>
              <a:t>= 0.9D+1 </a:t>
            </a:r>
            <a:r>
              <a:rPr lang="en-US" dirty="0" err="1">
                <a:latin typeface="Times New Roman" pitchFamily="18" charset="0"/>
                <a:cs typeface="Times New Roman" pitchFamily="18" charset="0"/>
              </a:rPr>
              <a:t>eq</a:t>
            </a:r>
            <a:r>
              <a:rPr lang="en-US" dirty="0">
                <a:latin typeface="Times New Roman" pitchFamily="18" charset="0"/>
                <a:cs typeface="Times New Roman" pitchFamily="18" charset="0"/>
              </a:rPr>
              <a:t>-x</a:t>
            </a:r>
          </a:p>
          <a:p>
            <a:pPr algn="just" eaLnBrk="1" fontAlgn="auto" hangingPunct="1">
              <a:spcBef>
                <a:spcPct val="20000"/>
              </a:spcBef>
              <a:spcAft>
                <a:spcPts val="0"/>
              </a:spcAft>
              <a:buClr>
                <a:schemeClr val="accent1"/>
              </a:buClr>
              <a:buSzPct val="85000"/>
              <a:defRPr/>
            </a:pPr>
            <a:r>
              <a:rPr lang="en-US" dirty="0">
                <a:latin typeface="Times New Roman" pitchFamily="18" charset="0"/>
                <a:cs typeface="Times New Roman" pitchFamily="18" charset="0"/>
              </a:rPr>
              <a:t>combination </a:t>
            </a:r>
            <a:r>
              <a:rPr lang="en-US" dirty="0" smtClean="0">
                <a:latin typeface="Times New Roman" pitchFamily="18" charset="0"/>
                <a:cs typeface="Times New Roman" pitchFamily="18" charset="0"/>
              </a:rPr>
              <a:t>8 </a:t>
            </a:r>
            <a:r>
              <a:rPr lang="en-US" dirty="0">
                <a:latin typeface="Times New Roman" pitchFamily="18" charset="0"/>
                <a:cs typeface="Times New Roman" pitchFamily="18" charset="0"/>
              </a:rPr>
              <a:t>= 0.9D+1 </a:t>
            </a:r>
            <a:r>
              <a:rPr lang="en-US" dirty="0" err="1">
                <a:latin typeface="Times New Roman" pitchFamily="18" charset="0"/>
                <a:cs typeface="Times New Roman" pitchFamily="18" charset="0"/>
              </a:rPr>
              <a:t>eq</a:t>
            </a:r>
            <a:r>
              <a:rPr lang="en-US" dirty="0">
                <a:latin typeface="Times New Roman" pitchFamily="18" charset="0"/>
                <a:cs typeface="Times New Roman" pitchFamily="18" charset="0"/>
              </a:rPr>
              <a:t>-y</a:t>
            </a:r>
          </a:p>
          <a:p>
            <a:pPr eaLnBrk="1" fontAlgn="auto" hangingPunct="1">
              <a:spcBef>
                <a:spcPct val="20000"/>
              </a:spcBef>
              <a:spcAft>
                <a:spcPts val="0"/>
              </a:spcAft>
              <a:buClr>
                <a:schemeClr val="accent1"/>
              </a:buClr>
              <a:buSzPct val="85000"/>
              <a:defRPr/>
            </a:pPr>
            <a:r>
              <a:rPr lang="en-US" dirty="0">
                <a:latin typeface="Times New Roman" pitchFamily="18" charset="0"/>
                <a:cs typeface="Times New Roman" pitchFamily="18" charset="0"/>
              </a:rPr>
              <a:t>combination </a:t>
            </a:r>
            <a:r>
              <a:rPr lang="en-US" dirty="0" smtClean="0">
                <a:latin typeface="Times New Roman" pitchFamily="18" charset="0"/>
                <a:cs typeface="Times New Roman" pitchFamily="18" charset="0"/>
              </a:rPr>
              <a:t>9 </a:t>
            </a:r>
            <a:r>
              <a:rPr lang="en-US" dirty="0">
                <a:latin typeface="Times New Roman" pitchFamily="18" charset="0"/>
                <a:cs typeface="Times New Roman" pitchFamily="18" charset="0"/>
              </a:rPr>
              <a:t>= 0.9D - 1 </a:t>
            </a:r>
            <a:r>
              <a:rPr lang="en-US" dirty="0" err="1">
                <a:latin typeface="Times New Roman" pitchFamily="18" charset="0"/>
                <a:cs typeface="Times New Roman" pitchFamily="18" charset="0"/>
              </a:rPr>
              <a:t>eq</a:t>
            </a:r>
            <a:r>
              <a:rPr lang="en-US" dirty="0">
                <a:latin typeface="Times New Roman" pitchFamily="18" charset="0"/>
                <a:cs typeface="Times New Roman" pitchFamily="18" charset="0"/>
              </a:rPr>
              <a:t>-x</a:t>
            </a:r>
          </a:p>
          <a:p>
            <a:pPr algn="just" eaLnBrk="1" fontAlgn="auto" hangingPunct="1">
              <a:spcBef>
                <a:spcPct val="20000"/>
              </a:spcBef>
              <a:spcAft>
                <a:spcPts val="0"/>
              </a:spcAft>
              <a:buClr>
                <a:schemeClr val="accent1"/>
              </a:buClr>
              <a:buSzPct val="85000"/>
              <a:defRPr/>
            </a:pPr>
            <a:r>
              <a:rPr lang="en-US" dirty="0">
                <a:latin typeface="Times New Roman" pitchFamily="18" charset="0"/>
                <a:cs typeface="Times New Roman" pitchFamily="18" charset="0"/>
              </a:rPr>
              <a:t>combination </a:t>
            </a:r>
            <a:r>
              <a:rPr lang="en-US" dirty="0" smtClean="0">
                <a:latin typeface="Times New Roman" pitchFamily="18" charset="0"/>
                <a:cs typeface="Times New Roman" pitchFamily="18" charset="0"/>
              </a:rPr>
              <a:t>10 </a:t>
            </a:r>
            <a:r>
              <a:rPr lang="en-US" dirty="0">
                <a:latin typeface="Times New Roman" pitchFamily="18" charset="0"/>
                <a:cs typeface="Times New Roman" pitchFamily="18" charset="0"/>
              </a:rPr>
              <a:t>= 0.9D - 1 </a:t>
            </a:r>
            <a:r>
              <a:rPr lang="en-US" dirty="0" err="1">
                <a:latin typeface="Times New Roman" pitchFamily="18" charset="0"/>
                <a:cs typeface="Times New Roman" pitchFamily="18" charset="0"/>
              </a:rPr>
              <a:t>eq</a:t>
            </a:r>
            <a:r>
              <a:rPr lang="en-US" dirty="0">
                <a:latin typeface="Times New Roman" pitchFamily="18" charset="0"/>
                <a:cs typeface="Times New Roman" pitchFamily="18" charset="0"/>
              </a:rPr>
              <a:t>-y</a:t>
            </a:r>
          </a:p>
          <a:p>
            <a:pPr eaLnBrk="1" fontAlgn="auto" hangingPunct="1">
              <a:spcBef>
                <a:spcPct val="20000"/>
              </a:spcBef>
              <a:spcAft>
                <a:spcPts val="0"/>
              </a:spcAft>
              <a:buClr>
                <a:schemeClr val="accent1"/>
              </a:buClr>
              <a:buSzPct val="85000"/>
              <a:defRPr/>
            </a:pPr>
            <a:endParaRPr lang="en-US" dirty="0">
              <a:latin typeface="Times New Roman" pitchFamily="18" charset="0"/>
              <a:cs typeface="Times New Roman" pitchFamily="18" charset="0"/>
            </a:endParaRPr>
          </a:p>
          <a:p>
            <a:pPr eaLnBrk="1" fontAlgn="auto" hangingPunct="1">
              <a:spcBef>
                <a:spcPct val="20000"/>
              </a:spcBef>
              <a:spcAft>
                <a:spcPts val="0"/>
              </a:spcAft>
              <a:buClr>
                <a:schemeClr val="accent1"/>
              </a:buClr>
              <a:buSzPct val="85000"/>
              <a:defRPr/>
            </a:pPr>
            <a:endParaRPr lang="en-US" dirty="0">
              <a:latin typeface="Times New Roman" pitchFamily="18" charset="0"/>
              <a:cs typeface="Times New Roman" pitchFamily="18" charset="0"/>
            </a:endParaRPr>
          </a:p>
          <a:p>
            <a:pPr marL="0" indent="0" algn="just" eaLnBrk="1" fontAlgn="auto" hangingPunct="1">
              <a:spcBef>
                <a:spcPct val="20000"/>
              </a:spcBef>
              <a:spcAft>
                <a:spcPts val="0"/>
              </a:spcAft>
              <a:buClr>
                <a:schemeClr val="accent1"/>
              </a:buClr>
              <a:buSzPct val="85000"/>
              <a:buNone/>
              <a:defRPr/>
            </a:pP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825198349"/>
      </p:ext>
    </p:extLst>
  </p:cSld>
  <p:clrMapOvr>
    <a:masterClrMapping/>
  </p:clrMapOvr>
  <p:transition spd="med">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228600"/>
            <a:ext cx="10971213" cy="1066800"/>
          </a:xfrm>
        </p:spPr>
        <p:txBody>
          <a:bodyPr/>
          <a:lstStyle/>
          <a:p>
            <a:pPr marL="1257300" lvl="2" indent="-342900" eaLnBrk="1" fontAlgn="auto" hangingPunct="1">
              <a:spcAft>
                <a:spcPts val="0"/>
              </a:spcAft>
              <a:defRPr/>
            </a:pPr>
            <a:r>
              <a:rPr lang="en-US" kern="1200" dirty="0">
                <a:solidFill>
                  <a:schemeClr val="tx2"/>
                </a:solidFill>
                <a:latin typeface="Times New Roman" pitchFamily="18" charset="0"/>
                <a:ea typeface="+mn-ea"/>
                <a:cs typeface="Times New Roman" pitchFamily="18" charset="0"/>
              </a:rPr>
              <a:t>Structural Materials:</a:t>
            </a:r>
          </a:p>
        </p:txBody>
      </p:sp>
      <p:sp>
        <p:nvSpPr>
          <p:cNvPr id="4" name="Content Placeholder 3"/>
          <p:cNvSpPr>
            <a:spLocks noGrp="1"/>
          </p:cNvSpPr>
          <p:nvPr>
            <p:ph idx="1"/>
          </p:nvPr>
        </p:nvSpPr>
        <p:spPr>
          <a:xfrm>
            <a:off x="989012" y="1905000"/>
            <a:ext cx="10287000" cy="4191000"/>
          </a:xfrm>
        </p:spPr>
        <p:txBody>
          <a:bodyPr/>
          <a:lstStyle/>
          <a:p>
            <a:pPr marL="274320" indent="-274320" eaLnBrk="1" fontAlgn="auto" hangingPunct="1">
              <a:spcBef>
                <a:spcPct val="20000"/>
              </a:spcBef>
              <a:spcAft>
                <a:spcPts val="0"/>
              </a:spcAft>
              <a:buClr>
                <a:schemeClr val="accent1"/>
              </a:buClr>
              <a:buSzPct val="85000"/>
              <a:buFont typeface="Wingdings" pitchFamily="2" charset="2"/>
              <a:buChar char="ü"/>
              <a:defRPr/>
            </a:pPr>
            <a:r>
              <a:rPr lang="en-US" sz="3200" dirty="0">
                <a:latin typeface="Times New Roman" pitchFamily="18" charset="0"/>
                <a:cs typeface="Times New Roman" pitchFamily="18" charset="0"/>
              </a:rPr>
              <a:t>Concrete:</a:t>
            </a:r>
          </a:p>
          <a:p>
            <a:pPr marL="0" indent="0" eaLnBrk="1" fontAlgn="auto" hangingPunct="1">
              <a:spcBef>
                <a:spcPct val="20000"/>
              </a:spcBef>
              <a:spcAft>
                <a:spcPts val="0"/>
              </a:spcAft>
              <a:buClr>
                <a:schemeClr val="accent1"/>
              </a:buClr>
              <a:buSzPct val="85000"/>
              <a:buNone/>
              <a:defRPr/>
            </a:pPr>
            <a:r>
              <a:rPr lang="en-US" sz="3200" dirty="0" smtClean="0">
                <a:latin typeface="Times New Roman" pitchFamily="18" charset="0"/>
                <a:cs typeface="Times New Roman" pitchFamily="18" charset="0"/>
              </a:rPr>
              <a:t>* </a:t>
            </a:r>
            <a:r>
              <a:rPr lang="en-US" sz="3200" dirty="0">
                <a:latin typeface="Times New Roman" pitchFamily="18" charset="0"/>
                <a:cs typeface="Times New Roman" pitchFamily="18" charset="0"/>
              </a:rPr>
              <a:t>Slabs and</a:t>
            </a:r>
            <a:r>
              <a:rPr lang="en-US" sz="3200" dirty="0" smtClean="0">
                <a:latin typeface="Times New Roman" pitchFamily="18" charset="0"/>
                <a:cs typeface="Times New Roman" pitchFamily="18" charset="0"/>
              </a:rPr>
              <a:t> </a:t>
            </a:r>
            <a:r>
              <a:rPr lang="en-US" sz="3200" dirty="0">
                <a:latin typeface="Times New Roman" pitchFamily="18" charset="0"/>
                <a:cs typeface="Times New Roman" pitchFamily="18" charset="0"/>
              </a:rPr>
              <a:t>beams </a:t>
            </a:r>
            <a:r>
              <a:rPr lang="en-US" sz="3200" dirty="0" smtClean="0">
                <a:latin typeface="Times New Roman" pitchFamily="18" charset="0"/>
                <a:cs typeface="Times New Roman" pitchFamily="18" charset="0"/>
              </a:rPr>
              <a:t>→ </a:t>
            </a:r>
            <a:r>
              <a:rPr lang="en-US" sz="3200" dirty="0">
                <a:latin typeface="Times New Roman" pitchFamily="18" charset="0"/>
                <a:cs typeface="Times New Roman" pitchFamily="18" charset="0"/>
              </a:rPr>
              <a:t>fc` = </a:t>
            </a:r>
            <a:r>
              <a:rPr lang="en-US" sz="3200" dirty="0" smtClean="0">
                <a:latin typeface="Times New Roman" pitchFamily="18" charset="0"/>
                <a:cs typeface="Times New Roman" pitchFamily="18" charset="0"/>
              </a:rPr>
              <a:t>24 </a:t>
            </a:r>
            <a:r>
              <a:rPr lang="en-US" sz="3200" dirty="0" err="1">
                <a:latin typeface="Times New Roman" pitchFamily="18" charset="0"/>
                <a:cs typeface="Times New Roman" pitchFamily="18" charset="0"/>
              </a:rPr>
              <a:t>MPa</a:t>
            </a:r>
            <a:r>
              <a:rPr lang="en-US" sz="3200" dirty="0">
                <a:latin typeface="Times New Roman" pitchFamily="18" charset="0"/>
                <a:cs typeface="Times New Roman" pitchFamily="18" charset="0"/>
              </a:rPr>
              <a:t> </a:t>
            </a:r>
          </a:p>
          <a:p>
            <a:pPr marL="0" indent="0" eaLnBrk="1" fontAlgn="auto" hangingPunct="1">
              <a:spcBef>
                <a:spcPct val="20000"/>
              </a:spcBef>
              <a:spcAft>
                <a:spcPts val="0"/>
              </a:spcAft>
              <a:buClr>
                <a:schemeClr val="accent1"/>
              </a:buClr>
              <a:buSzPct val="85000"/>
              <a:buNone/>
              <a:defRPr/>
            </a:pPr>
            <a:r>
              <a:rPr lang="en-US" sz="3200" dirty="0" smtClean="0">
                <a:latin typeface="Times New Roman" pitchFamily="18" charset="0"/>
                <a:cs typeface="Times New Roman" pitchFamily="18" charset="0"/>
              </a:rPr>
              <a:t>*Columns </a:t>
            </a:r>
            <a:r>
              <a:rPr lang="en-US" sz="3200" dirty="0">
                <a:latin typeface="Times New Roman" pitchFamily="18" charset="0"/>
                <a:cs typeface="Times New Roman" pitchFamily="18" charset="0"/>
              </a:rPr>
              <a:t>→ fc` = </a:t>
            </a:r>
            <a:r>
              <a:rPr lang="en-US" sz="3200" dirty="0" smtClean="0">
                <a:latin typeface="Times New Roman" pitchFamily="18" charset="0"/>
                <a:cs typeface="Times New Roman" pitchFamily="18" charset="0"/>
              </a:rPr>
              <a:t>28 </a:t>
            </a:r>
            <a:r>
              <a:rPr lang="en-US" sz="3200" dirty="0" err="1">
                <a:latin typeface="Times New Roman" pitchFamily="18" charset="0"/>
                <a:cs typeface="Times New Roman" pitchFamily="18" charset="0"/>
              </a:rPr>
              <a:t>MPa</a:t>
            </a:r>
            <a:r>
              <a:rPr lang="en-US" sz="3200" dirty="0">
                <a:latin typeface="Times New Roman" pitchFamily="18" charset="0"/>
                <a:cs typeface="Times New Roman" pitchFamily="18" charset="0"/>
              </a:rPr>
              <a:t> </a:t>
            </a:r>
          </a:p>
          <a:p>
            <a:pPr eaLnBrk="1" fontAlgn="auto" hangingPunct="1">
              <a:spcBef>
                <a:spcPct val="20000"/>
              </a:spcBef>
              <a:spcAft>
                <a:spcPts val="0"/>
              </a:spcAft>
              <a:buClr>
                <a:schemeClr val="accent1"/>
              </a:buClr>
              <a:buSzPct val="85000"/>
              <a:buFont typeface="Wingdings" pitchFamily="2" charset="2"/>
              <a:buChar char="ü"/>
              <a:defRPr/>
            </a:pPr>
            <a:endParaRPr lang="en-US" sz="3200" dirty="0">
              <a:latin typeface="Times New Roman" pitchFamily="18" charset="0"/>
              <a:cs typeface="Times New Roman" pitchFamily="18" charset="0"/>
            </a:endParaRPr>
          </a:p>
          <a:p>
            <a:pPr marL="274320" indent="-274320" eaLnBrk="1" fontAlgn="auto" hangingPunct="1">
              <a:spcBef>
                <a:spcPct val="20000"/>
              </a:spcBef>
              <a:spcAft>
                <a:spcPts val="0"/>
              </a:spcAft>
              <a:buClr>
                <a:schemeClr val="accent1"/>
              </a:buClr>
              <a:buSzPct val="85000"/>
              <a:buFont typeface="Wingdings" pitchFamily="2" charset="2"/>
              <a:buChar char="ü"/>
              <a:defRPr/>
            </a:pPr>
            <a:r>
              <a:rPr lang="en-US" sz="3200" dirty="0">
                <a:latin typeface="Times New Roman" pitchFamily="18" charset="0"/>
                <a:cs typeface="Times New Roman" pitchFamily="18" charset="0"/>
              </a:rPr>
              <a:t>Steel (Rebar, shrinkage mesh and stirrups):</a:t>
            </a:r>
          </a:p>
          <a:p>
            <a:pPr marL="0" indent="0" eaLnBrk="1" fontAlgn="auto" hangingPunct="1">
              <a:spcBef>
                <a:spcPct val="20000"/>
              </a:spcBef>
              <a:spcAft>
                <a:spcPts val="0"/>
              </a:spcAft>
              <a:buClr>
                <a:schemeClr val="accent1"/>
              </a:buClr>
              <a:buSzPct val="85000"/>
              <a:buNone/>
              <a:defRPr/>
            </a:pPr>
            <a:r>
              <a:rPr lang="en-US" sz="3200" dirty="0" smtClean="0">
                <a:latin typeface="Times New Roman" pitchFamily="18" charset="0"/>
                <a:cs typeface="Times New Roman" pitchFamily="18" charset="0"/>
              </a:rPr>
              <a:t> </a:t>
            </a:r>
            <a:r>
              <a:rPr lang="en-US" sz="3200" dirty="0">
                <a:latin typeface="Times New Roman" pitchFamily="18" charset="0"/>
                <a:cs typeface="Times New Roman" pitchFamily="18" charset="0"/>
              </a:rPr>
              <a:t>*</a:t>
            </a:r>
            <a:r>
              <a:rPr lang="en-US" sz="3200" dirty="0" smtClean="0">
                <a:latin typeface="Times New Roman" pitchFamily="18" charset="0"/>
                <a:cs typeface="Times New Roman" pitchFamily="18" charset="0"/>
              </a:rPr>
              <a:t>Yielding </a:t>
            </a:r>
            <a:r>
              <a:rPr lang="en-US" sz="3200" dirty="0">
                <a:latin typeface="Times New Roman" pitchFamily="18" charset="0"/>
                <a:cs typeface="Times New Roman" pitchFamily="18" charset="0"/>
              </a:rPr>
              <a:t>strength (</a:t>
            </a:r>
            <a:r>
              <a:rPr lang="en-US" sz="3200" dirty="0" err="1">
                <a:latin typeface="Times New Roman" pitchFamily="18" charset="0"/>
                <a:cs typeface="Times New Roman" pitchFamily="18" charset="0"/>
              </a:rPr>
              <a:t>Fy</a:t>
            </a:r>
            <a:r>
              <a:rPr lang="en-US" sz="3200" dirty="0">
                <a:latin typeface="Times New Roman" pitchFamily="18" charset="0"/>
                <a:cs typeface="Times New Roman" pitchFamily="18" charset="0"/>
              </a:rPr>
              <a:t>) = 420 </a:t>
            </a:r>
            <a:r>
              <a:rPr lang="en-US" sz="3200" dirty="0" err="1">
                <a:latin typeface="Times New Roman" pitchFamily="18" charset="0"/>
                <a:cs typeface="Times New Roman" pitchFamily="18" charset="0"/>
              </a:rPr>
              <a:t>MPa</a:t>
            </a:r>
            <a:r>
              <a:rPr lang="en-US" sz="3200" dirty="0">
                <a:latin typeface="Times New Roman" pitchFamily="18" charset="0"/>
                <a:cs typeface="Times New Roman" pitchFamily="18" charset="0"/>
              </a:rPr>
              <a:t> </a:t>
            </a:r>
          </a:p>
          <a:p>
            <a:pPr eaLnBrk="1" fontAlgn="auto" hangingPunct="1">
              <a:spcBef>
                <a:spcPct val="20000"/>
              </a:spcBef>
              <a:spcAft>
                <a:spcPts val="0"/>
              </a:spcAft>
              <a:buClr>
                <a:schemeClr val="accent1"/>
              </a:buClr>
              <a:buSzPct val="85000"/>
              <a:defRPr/>
            </a:pPr>
            <a:endParaRPr lang="en-US" sz="3200" baseline="30000" dirty="0"/>
          </a:p>
          <a:p>
            <a:pPr marL="274320" indent="-274320" eaLnBrk="1" fontAlgn="auto" hangingPunct="1">
              <a:spcBef>
                <a:spcPct val="20000"/>
              </a:spcBef>
              <a:spcAft>
                <a:spcPts val="0"/>
              </a:spcAft>
              <a:buClr>
                <a:schemeClr val="accent1"/>
              </a:buClr>
              <a:buSzPct val="85000"/>
              <a:buFont typeface="Wingdings" pitchFamily="2" charset="2"/>
              <a:buChar char="ü"/>
              <a:defRPr/>
            </a:pPr>
            <a:endParaRPr lang="en-US" sz="3200" dirty="0">
              <a:latin typeface="Times New Roman" pitchFamily="18" charset="0"/>
              <a:cs typeface="Times New Roman" pitchFamily="18" charset="0"/>
            </a:endParaRPr>
          </a:p>
        </p:txBody>
      </p:sp>
    </p:spTree>
    <p:extLst>
      <p:ext uri="{BB962C8B-B14F-4D97-AF65-F5344CB8AC3E}">
        <p14:creationId xmlns:p14="http://schemas.microsoft.com/office/powerpoint/2010/main" val="2258591188"/>
      </p:ext>
    </p:extLst>
  </p:cSld>
  <p:clrMapOvr>
    <a:masterClrMapping/>
  </p:clrMapOvr>
  <p:transition spd="med">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612" y="1143000"/>
            <a:ext cx="10971213" cy="1066800"/>
          </a:xfrm>
        </p:spPr>
        <p:txBody>
          <a:bodyPr/>
          <a:lstStyle/>
          <a:p>
            <a:pPr marL="1257300" lvl="2" indent="-342900" eaLnBrk="1" fontAlgn="auto" hangingPunct="1">
              <a:spcAft>
                <a:spcPts val="0"/>
              </a:spcAft>
              <a:defRPr/>
            </a:pPr>
            <a:r>
              <a:rPr lang="en-US" sz="4400" dirty="0">
                <a:solidFill>
                  <a:schemeClr val="tx2"/>
                </a:solidFill>
                <a:latin typeface="Times New Roman" pitchFamily="18" charset="0"/>
                <a:cs typeface="Times New Roman" pitchFamily="18" charset="0"/>
              </a:rPr>
              <a:t>3D </a:t>
            </a:r>
            <a:r>
              <a:rPr lang="en-US" sz="4400" dirty="0" smtClean="0">
                <a:solidFill>
                  <a:schemeClr val="tx2"/>
                </a:solidFill>
                <a:latin typeface="Times New Roman" pitchFamily="18" charset="0"/>
                <a:cs typeface="Times New Roman" pitchFamily="18" charset="0"/>
              </a:rPr>
              <a:t>Model :</a:t>
            </a:r>
            <a:br>
              <a:rPr lang="en-US" sz="4400" dirty="0" smtClean="0">
                <a:solidFill>
                  <a:schemeClr val="tx2"/>
                </a:solidFill>
                <a:latin typeface="Times New Roman" pitchFamily="18" charset="0"/>
                <a:cs typeface="Times New Roman" pitchFamily="18" charset="0"/>
              </a:rPr>
            </a:br>
            <a:r>
              <a:rPr lang="en-US" sz="4400" dirty="0" smtClean="0">
                <a:solidFill>
                  <a:schemeClr val="tx2"/>
                </a:solidFill>
                <a:latin typeface="Times New Roman" pitchFamily="18" charset="0"/>
                <a:cs typeface="Times New Roman" pitchFamily="18" charset="0"/>
              </a:rPr>
              <a:t/>
            </a:r>
            <a:br>
              <a:rPr lang="en-US" sz="4400" dirty="0" smtClean="0">
                <a:solidFill>
                  <a:schemeClr val="tx2"/>
                </a:solidFill>
                <a:latin typeface="Times New Roman" pitchFamily="18" charset="0"/>
                <a:cs typeface="Times New Roman" pitchFamily="18" charset="0"/>
              </a:rPr>
            </a:br>
            <a:r>
              <a:rPr lang="en-US" sz="4400" dirty="0" smtClean="0">
                <a:solidFill>
                  <a:schemeClr val="tx2"/>
                </a:solidFill>
                <a:latin typeface="Times New Roman" pitchFamily="18" charset="0"/>
                <a:cs typeface="Times New Roman" pitchFamily="18" charset="0"/>
              </a:rPr>
              <a:t>Block 1:</a:t>
            </a:r>
            <a:endParaRPr lang="en-US" sz="4400" kern="1200" dirty="0">
              <a:solidFill>
                <a:schemeClr val="tx2"/>
              </a:solidFill>
              <a:latin typeface="Times New Roman" pitchFamily="18" charset="0"/>
              <a:ea typeface="+mn-ea"/>
              <a:cs typeface="Times New Roman" pitchFamily="18" charset="0"/>
            </a:endParaRPr>
          </a:p>
        </p:txBody>
      </p:sp>
      <p:sp>
        <p:nvSpPr>
          <p:cNvPr id="4" name="Content Placeholder 3"/>
          <p:cNvSpPr>
            <a:spLocks noGrp="1"/>
          </p:cNvSpPr>
          <p:nvPr>
            <p:ph idx="1"/>
          </p:nvPr>
        </p:nvSpPr>
        <p:spPr>
          <a:xfrm>
            <a:off x="912812" y="1676400"/>
            <a:ext cx="10287000" cy="4191000"/>
          </a:xfrm>
        </p:spPr>
        <p:txBody>
          <a:bodyPr/>
          <a:lstStyle/>
          <a:p>
            <a:pPr eaLnBrk="1" fontAlgn="auto" hangingPunct="1">
              <a:spcBef>
                <a:spcPct val="20000"/>
              </a:spcBef>
              <a:spcAft>
                <a:spcPts val="0"/>
              </a:spcAft>
              <a:buClr>
                <a:schemeClr val="accent1"/>
              </a:buClr>
              <a:buSzPct val="85000"/>
              <a:defRPr/>
            </a:pPr>
            <a:endParaRPr lang="en-US" sz="3200" baseline="30000" dirty="0"/>
          </a:p>
          <a:p>
            <a:pPr marL="0" indent="0" eaLnBrk="1" fontAlgn="auto" hangingPunct="1">
              <a:spcBef>
                <a:spcPct val="20000"/>
              </a:spcBef>
              <a:spcAft>
                <a:spcPts val="0"/>
              </a:spcAft>
              <a:buClr>
                <a:schemeClr val="accent1"/>
              </a:buClr>
              <a:buSzPct val="85000"/>
              <a:buNone/>
              <a:defRPr/>
            </a:pPr>
            <a:endParaRPr lang="en-US" sz="32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7812" y="2209800"/>
            <a:ext cx="6324600" cy="421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1365828"/>
      </p:ext>
    </p:extLst>
  </p:cSld>
  <p:clrMapOvr>
    <a:masterClrMapping/>
  </p:clrMapOvr>
  <p:transition spd="med">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412" y="457200"/>
            <a:ext cx="10971213" cy="1066800"/>
          </a:xfrm>
        </p:spPr>
        <p:txBody>
          <a:bodyPr/>
          <a:lstStyle/>
          <a:p>
            <a:r>
              <a:rPr lang="en-US" sz="4400" dirty="0">
                <a:solidFill>
                  <a:schemeClr val="tx2"/>
                </a:solidFill>
                <a:latin typeface="Times New Roman" pitchFamily="18" charset="0"/>
                <a:cs typeface="Times New Roman" pitchFamily="18" charset="0"/>
              </a:rPr>
              <a:t>Slab modifiers</a:t>
            </a:r>
            <a:r>
              <a:rPr lang="en-US" b="1" dirty="0">
                <a:solidFill>
                  <a:srgbClr val="0070C0"/>
                </a:solidFill>
                <a:latin typeface="Cambria" pitchFamily="18" charset="0"/>
                <a:cs typeface="Times New Roman" pitchFamily="18" charset="0"/>
              </a:rPr>
              <a:t/>
            </a:r>
            <a:br>
              <a:rPr lang="en-US" b="1" dirty="0">
                <a:solidFill>
                  <a:srgbClr val="0070C0"/>
                </a:solidFill>
                <a:latin typeface="Cambria" pitchFamily="18" charset="0"/>
                <a:cs typeface="Times New Roman" pitchFamily="18" charset="0"/>
              </a:rPr>
            </a:br>
            <a:endParaRPr lang="en-US" dirty="0"/>
          </a:p>
        </p:txBody>
      </p:sp>
      <p:sp>
        <p:nvSpPr>
          <p:cNvPr id="3" name="Content Placeholder 2"/>
          <p:cNvSpPr>
            <a:spLocks noGrp="1"/>
          </p:cNvSpPr>
          <p:nvPr>
            <p:ph idx="1"/>
          </p:nvPr>
        </p:nvSpPr>
        <p:spPr>
          <a:xfrm>
            <a:off x="760412" y="1295400"/>
            <a:ext cx="10287000" cy="4191000"/>
          </a:xfrm>
        </p:spPr>
        <p:txBody>
          <a:bodyPr/>
          <a:lstStyle/>
          <a:p>
            <a:r>
              <a:rPr lang="en-US" sz="3200" dirty="0"/>
              <a:t>T</a:t>
            </a:r>
            <a:r>
              <a:rPr lang="en-US" sz="3200" dirty="0" smtClean="0"/>
              <a:t>o </a:t>
            </a:r>
            <a:r>
              <a:rPr lang="en-US" sz="3200" dirty="0"/>
              <a:t>convert it to ribbed </a:t>
            </a:r>
            <a:r>
              <a:rPr lang="en-US" sz="3200" dirty="0" smtClean="0"/>
              <a:t>slab</a:t>
            </a:r>
          </a:p>
          <a:p>
            <a:r>
              <a:rPr lang="en-US" sz="3200" dirty="0" smtClean="0"/>
              <a:t>One way slab </a:t>
            </a:r>
          </a:p>
          <a:p>
            <a:r>
              <a:rPr lang="en-US" sz="3200" dirty="0" smtClean="0"/>
              <a:t>Cracks </a:t>
            </a:r>
          </a:p>
          <a:p>
            <a:pPr marL="0" indent="0">
              <a:buNone/>
              <a:defRPr/>
            </a:pPr>
            <a:r>
              <a:rPr lang="en-US" sz="3200" dirty="0" smtClean="0"/>
              <a:t>                 *</a:t>
            </a:r>
            <a:r>
              <a:rPr lang="en-US" sz="3200" dirty="0" smtClean="0">
                <a:latin typeface="Times New Roman" pitchFamily="18" charset="0"/>
                <a:ea typeface="Arial Unicode MS" pitchFamily="34" charset="-128"/>
                <a:cs typeface="Times New Roman" pitchFamily="18" charset="0"/>
              </a:rPr>
              <a:t>Torsional </a:t>
            </a:r>
            <a:r>
              <a:rPr lang="en-US" sz="3200" dirty="0">
                <a:latin typeface="Times New Roman" pitchFamily="18" charset="0"/>
                <a:ea typeface="Arial Unicode MS" pitchFamily="34" charset="-128"/>
                <a:cs typeface="Times New Roman" pitchFamily="18" charset="0"/>
              </a:rPr>
              <a:t>constant: 0.35</a:t>
            </a:r>
            <a:endParaRPr lang="en-US" sz="3200" dirty="0">
              <a:latin typeface="Times New Roman" pitchFamily="18" charset="0"/>
              <a:cs typeface="Times New Roman" pitchFamily="18" charset="0"/>
            </a:endParaRPr>
          </a:p>
          <a:p>
            <a:pPr marL="0" indent="0">
              <a:buNone/>
              <a:defRPr/>
            </a:pPr>
            <a:r>
              <a:rPr lang="en-US" sz="3200" dirty="0" smtClean="0">
                <a:latin typeface="Times New Roman" pitchFamily="18" charset="0"/>
                <a:ea typeface="Arial Unicode MS" pitchFamily="34" charset="-128"/>
                <a:cs typeface="Times New Roman" pitchFamily="18" charset="0"/>
              </a:rPr>
              <a:t>              *Moment </a:t>
            </a:r>
            <a:r>
              <a:rPr lang="en-US" sz="3200" dirty="0">
                <a:latin typeface="Times New Roman" pitchFamily="18" charset="0"/>
                <a:ea typeface="Arial Unicode MS" pitchFamily="34" charset="-128"/>
                <a:cs typeface="Times New Roman" pitchFamily="18" charset="0"/>
              </a:rPr>
              <a:t>of inertia about 2 axis: 0.35</a:t>
            </a:r>
            <a:endParaRPr lang="en-US" sz="3200" dirty="0">
              <a:latin typeface="Times New Roman" pitchFamily="18" charset="0"/>
              <a:cs typeface="Times New Roman" pitchFamily="18" charset="0"/>
            </a:endParaRPr>
          </a:p>
          <a:p>
            <a:pPr marL="0" indent="0">
              <a:buNone/>
              <a:defRPr/>
            </a:pPr>
            <a:r>
              <a:rPr lang="en-US" sz="3200" dirty="0" smtClean="0">
                <a:latin typeface="Times New Roman" pitchFamily="18" charset="0"/>
                <a:ea typeface="Arial Unicode MS" pitchFamily="34" charset="-128"/>
                <a:cs typeface="Times New Roman" pitchFamily="18" charset="0"/>
              </a:rPr>
              <a:t>              *Moment </a:t>
            </a:r>
            <a:r>
              <a:rPr lang="en-US" sz="3200" dirty="0">
                <a:latin typeface="Times New Roman" pitchFamily="18" charset="0"/>
                <a:ea typeface="Arial Unicode MS" pitchFamily="34" charset="-128"/>
                <a:cs typeface="Times New Roman" pitchFamily="18" charset="0"/>
              </a:rPr>
              <a:t>of inertia about 3 axis: 0.35</a:t>
            </a:r>
          </a:p>
          <a:p>
            <a:pPr marL="0" indent="0">
              <a:buNone/>
            </a:pPr>
            <a:r>
              <a:rPr lang="en-US" sz="3200" dirty="0" smtClean="0"/>
              <a:t>          </a:t>
            </a:r>
            <a:endParaRPr lang="en-US" sz="3200" dirty="0"/>
          </a:p>
        </p:txBody>
      </p:sp>
    </p:spTree>
    <p:extLst>
      <p:ext uri="{BB962C8B-B14F-4D97-AF65-F5344CB8AC3E}">
        <p14:creationId xmlns:p14="http://schemas.microsoft.com/office/powerpoint/2010/main" val="1845838678"/>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8805" y="152400"/>
            <a:ext cx="10971213" cy="1066800"/>
          </a:xfrm>
        </p:spPr>
        <p:txBody>
          <a:bodyPr/>
          <a:lstStyle/>
          <a:p>
            <a:pPr algn="l" rtl="0"/>
            <a:r>
              <a:rPr lang="en-US" dirty="0" smtClean="0">
                <a:solidFill>
                  <a:schemeClr val="tx2"/>
                </a:solidFill>
              </a:rPr>
              <a:t>Live load</a:t>
            </a:r>
            <a:endParaRPr lang="ar-JO" dirty="0">
              <a:solidFill>
                <a:schemeClr val="tx2"/>
              </a:solidFill>
            </a:endParaRPr>
          </a:p>
        </p:txBody>
      </p:sp>
      <p:pic>
        <p:nvPicPr>
          <p:cNvPr id="48130" name="Picture 2"/>
          <p:cNvPicPr>
            <a:picLocks noChangeAspect="1" noChangeArrowheads="1"/>
          </p:cNvPicPr>
          <p:nvPr/>
        </p:nvPicPr>
        <p:blipFill>
          <a:blip r:embed="rId2" cstate="print"/>
          <a:srcRect/>
          <a:stretch>
            <a:fillRect/>
          </a:stretch>
        </p:blipFill>
        <p:spPr bwMode="auto">
          <a:xfrm>
            <a:off x="1679072" y="1484784"/>
            <a:ext cx="8830681" cy="4896544"/>
          </a:xfrm>
          <a:prstGeom prst="rect">
            <a:avLst/>
          </a:prstGeom>
          <a:noFill/>
          <a:ln w="9525">
            <a:noFill/>
            <a:miter lim="800000"/>
            <a:headEnd/>
            <a:tailEnd/>
          </a:ln>
        </p:spPr>
      </p:pic>
    </p:spTree>
    <p:extLst>
      <p:ext uri="{BB962C8B-B14F-4D97-AF65-F5344CB8AC3E}">
        <p14:creationId xmlns:p14="http://schemas.microsoft.com/office/powerpoint/2010/main" val="716129171"/>
      </p:ext>
    </p:extLst>
  </p:cSld>
  <p:clrMapOvr>
    <a:masterClrMapping/>
  </p:clrMapOvr>
  <p:transition spd="med">
    <p:fad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412" y="457200"/>
            <a:ext cx="10971213" cy="1066800"/>
          </a:xfrm>
        </p:spPr>
        <p:txBody>
          <a:bodyPr/>
          <a:lstStyle/>
          <a:p>
            <a:r>
              <a:rPr lang="en-US" sz="4400" dirty="0">
                <a:solidFill>
                  <a:schemeClr val="tx2"/>
                </a:solidFill>
                <a:latin typeface="Times New Roman" pitchFamily="18" charset="0"/>
                <a:cs typeface="Times New Roman" pitchFamily="18" charset="0"/>
              </a:rPr>
              <a:t>Slab modifiers</a:t>
            </a:r>
            <a:r>
              <a:rPr lang="en-US" b="1" dirty="0">
                <a:solidFill>
                  <a:srgbClr val="0070C0"/>
                </a:solidFill>
                <a:latin typeface="Cambria" pitchFamily="18" charset="0"/>
                <a:cs typeface="Times New Roman" pitchFamily="18" charset="0"/>
              </a:rPr>
              <a:t/>
            </a:r>
            <a:br>
              <a:rPr lang="en-US" b="1" dirty="0">
                <a:solidFill>
                  <a:srgbClr val="0070C0"/>
                </a:solidFill>
                <a:latin typeface="Cambria" pitchFamily="18" charset="0"/>
                <a:cs typeface="Times New Roman" pitchFamily="18" charset="0"/>
              </a:rPr>
            </a:br>
            <a:endParaRPr lang="en-US" dirty="0"/>
          </a:p>
        </p:txBody>
      </p:sp>
      <p:sp>
        <p:nvSpPr>
          <p:cNvPr id="3" name="Content Placeholder 2"/>
          <p:cNvSpPr>
            <a:spLocks noGrp="1"/>
          </p:cNvSpPr>
          <p:nvPr>
            <p:ph idx="1"/>
          </p:nvPr>
        </p:nvSpPr>
        <p:spPr>
          <a:xfrm>
            <a:off x="760412" y="1295400"/>
            <a:ext cx="10287000" cy="4191000"/>
          </a:xfrm>
        </p:spPr>
        <p:txBody>
          <a:bodyPr/>
          <a:lstStyle/>
          <a:p>
            <a:pPr marL="0" indent="0">
              <a:buNone/>
            </a:pPr>
            <a:r>
              <a:rPr lang="en-US" sz="3200" dirty="0" smtClean="0"/>
              <a:t>          </a:t>
            </a:r>
            <a:endParaRPr lang="en-US" sz="32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8212" y="1295400"/>
            <a:ext cx="6172200" cy="4876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3384683"/>
      </p:ext>
    </p:extLst>
  </p:cSld>
  <p:clrMapOvr>
    <a:masterClrMapping/>
  </p:clrMapOvr>
  <p:transition spd="med">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412" y="457200"/>
            <a:ext cx="10971213" cy="1066800"/>
          </a:xfrm>
        </p:spPr>
        <p:txBody>
          <a:bodyPr/>
          <a:lstStyle/>
          <a:p>
            <a:r>
              <a:rPr lang="en-US" sz="4400" dirty="0" smtClean="0">
                <a:solidFill>
                  <a:schemeClr val="tx2"/>
                </a:solidFill>
                <a:latin typeface="Times New Roman" pitchFamily="18" charset="0"/>
                <a:cs typeface="Times New Roman" pitchFamily="18" charset="0"/>
              </a:rPr>
              <a:t>Beam and Column </a:t>
            </a:r>
            <a:r>
              <a:rPr lang="en-US" sz="4400" dirty="0">
                <a:solidFill>
                  <a:schemeClr val="tx2"/>
                </a:solidFill>
                <a:latin typeface="Times New Roman" pitchFamily="18" charset="0"/>
                <a:cs typeface="Times New Roman" pitchFamily="18" charset="0"/>
              </a:rPr>
              <a:t>modifiers</a:t>
            </a:r>
            <a:r>
              <a:rPr lang="en-US" b="1" dirty="0">
                <a:solidFill>
                  <a:srgbClr val="0070C0"/>
                </a:solidFill>
                <a:latin typeface="Cambria" pitchFamily="18" charset="0"/>
                <a:cs typeface="Times New Roman" pitchFamily="18" charset="0"/>
              </a:rPr>
              <a:t/>
            </a:r>
            <a:br>
              <a:rPr lang="en-US" b="1" dirty="0">
                <a:solidFill>
                  <a:srgbClr val="0070C0"/>
                </a:solidFill>
                <a:latin typeface="Cambria" pitchFamily="18" charset="0"/>
                <a:cs typeface="Times New Roman" pitchFamily="18" charset="0"/>
              </a:rPr>
            </a:br>
            <a:endParaRPr lang="en-US" dirty="0"/>
          </a:p>
        </p:txBody>
      </p:sp>
      <p:sp>
        <p:nvSpPr>
          <p:cNvPr id="3" name="Content Placeholder 2"/>
          <p:cNvSpPr>
            <a:spLocks noGrp="1"/>
          </p:cNvSpPr>
          <p:nvPr>
            <p:ph idx="1"/>
          </p:nvPr>
        </p:nvSpPr>
        <p:spPr>
          <a:xfrm>
            <a:off x="760412" y="1295400"/>
            <a:ext cx="10287000" cy="4191000"/>
          </a:xfrm>
        </p:spPr>
        <p:txBody>
          <a:bodyPr/>
          <a:lstStyle/>
          <a:p>
            <a:pPr rtl="1" eaLnBrk="1" hangingPunct="1">
              <a:defRPr/>
            </a:pPr>
            <a:r>
              <a:rPr lang="en-US" sz="2400" dirty="0">
                <a:latin typeface="Times New Roman" pitchFamily="18" charset="0"/>
                <a:ea typeface="Calibri" pitchFamily="34" charset="0"/>
                <a:cs typeface="Times New Roman" pitchFamily="18" charset="0"/>
              </a:rPr>
              <a:t>Also, for beams and columns the modifiers are as </a:t>
            </a:r>
            <a:r>
              <a:rPr lang="en-US" sz="2400" dirty="0">
                <a:latin typeface="Times New Roman" pitchFamily="18" charset="0"/>
                <a:ea typeface="Arial Unicode MS" pitchFamily="34" charset="-128"/>
                <a:cs typeface="Times New Roman" pitchFamily="18" charset="0"/>
              </a:rPr>
              <a:t>follows:</a:t>
            </a:r>
          </a:p>
          <a:p>
            <a:pPr>
              <a:defRPr/>
            </a:pPr>
            <a:r>
              <a:rPr lang="en-US" sz="3200" dirty="0">
                <a:solidFill>
                  <a:schemeClr val="tx2"/>
                </a:solidFill>
                <a:latin typeface="Times New Roman" pitchFamily="18" charset="0"/>
                <a:ea typeface="Arial Unicode MS" pitchFamily="34" charset="-128"/>
                <a:cs typeface="Times New Roman" pitchFamily="18" charset="0"/>
              </a:rPr>
              <a:t>Beams:</a:t>
            </a:r>
          </a:p>
          <a:p>
            <a:pPr>
              <a:buFont typeface="Wingdings" pitchFamily="2" charset="2"/>
              <a:buChar char="v"/>
              <a:defRPr/>
            </a:pPr>
            <a:r>
              <a:rPr lang="en-US" sz="2400" dirty="0">
                <a:latin typeface="Times New Roman" pitchFamily="18" charset="0"/>
                <a:ea typeface="Arial Unicode MS" pitchFamily="34" charset="-128"/>
                <a:cs typeface="Times New Roman" pitchFamily="18" charset="0"/>
              </a:rPr>
              <a:t>Torsional constant: 0.35</a:t>
            </a:r>
            <a:endParaRPr lang="en-US" sz="2400" dirty="0">
              <a:latin typeface="Times New Roman" pitchFamily="18" charset="0"/>
              <a:cs typeface="Times New Roman" pitchFamily="18" charset="0"/>
            </a:endParaRPr>
          </a:p>
          <a:p>
            <a:pPr>
              <a:buFont typeface="Wingdings" pitchFamily="2" charset="2"/>
              <a:buChar char="v"/>
              <a:defRPr/>
            </a:pPr>
            <a:r>
              <a:rPr lang="en-US" sz="2400" dirty="0">
                <a:latin typeface="Times New Roman" pitchFamily="18" charset="0"/>
                <a:ea typeface="Arial Unicode MS" pitchFamily="34" charset="-128"/>
                <a:cs typeface="Times New Roman" pitchFamily="18" charset="0"/>
              </a:rPr>
              <a:t>Moment of inertia about 2 axis: 0.35</a:t>
            </a:r>
            <a:endParaRPr lang="en-US" sz="2400" dirty="0">
              <a:latin typeface="Times New Roman" pitchFamily="18" charset="0"/>
              <a:cs typeface="Times New Roman" pitchFamily="18" charset="0"/>
            </a:endParaRPr>
          </a:p>
          <a:p>
            <a:pPr>
              <a:buFont typeface="Wingdings" pitchFamily="2" charset="2"/>
              <a:buChar char="v"/>
              <a:defRPr/>
            </a:pPr>
            <a:r>
              <a:rPr lang="en-US" sz="2400" dirty="0">
                <a:latin typeface="Times New Roman" pitchFamily="18" charset="0"/>
                <a:ea typeface="Arial Unicode MS" pitchFamily="34" charset="-128"/>
                <a:cs typeface="Times New Roman" pitchFamily="18" charset="0"/>
              </a:rPr>
              <a:t>Moment of inertia about 3 axis: 0.35</a:t>
            </a:r>
          </a:p>
          <a:p>
            <a:pPr>
              <a:defRPr/>
            </a:pPr>
            <a:r>
              <a:rPr lang="en-US" sz="3200" dirty="0" smtClean="0">
                <a:solidFill>
                  <a:schemeClr val="tx2"/>
                </a:solidFill>
                <a:latin typeface="Times New Roman" pitchFamily="18" charset="0"/>
                <a:ea typeface="Arial Unicode MS" pitchFamily="34" charset="-128"/>
                <a:cs typeface="Times New Roman" pitchFamily="18" charset="0"/>
              </a:rPr>
              <a:t>Columns</a:t>
            </a:r>
            <a:r>
              <a:rPr lang="en-US" sz="3200" dirty="0">
                <a:solidFill>
                  <a:schemeClr val="tx2"/>
                </a:solidFill>
                <a:latin typeface="Times New Roman" pitchFamily="18" charset="0"/>
                <a:ea typeface="Arial Unicode MS" pitchFamily="34" charset="-128"/>
                <a:cs typeface="Times New Roman" pitchFamily="18" charset="0"/>
              </a:rPr>
              <a:t>:</a:t>
            </a:r>
            <a:endParaRPr lang="en-US" sz="3200" dirty="0">
              <a:solidFill>
                <a:schemeClr val="tx2"/>
              </a:solidFill>
              <a:latin typeface="Times New Roman" pitchFamily="18" charset="0"/>
              <a:cs typeface="Times New Roman" pitchFamily="18" charset="0"/>
            </a:endParaRPr>
          </a:p>
          <a:p>
            <a:pPr>
              <a:buFont typeface="Wingdings" pitchFamily="2" charset="2"/>
              <a:buChar char="v"/>
              <a:defRPr/>
            </a:pPr>
            <a:r>
              <a:rPr lang="en-US" sz="2400" dirty="0">
                <a:latin typeface="Times New Roman" pitchFamily="18" charset="0"/>
                <a:ea typeface="Arial Unicode MS" pitchFamily="34" charset="-128"/>
                <a:cs typeface="Times New Roman" pitchFamily="18" charset="0"/>
              </a:rPr>
              <a:t>Torsional constant: 0.7</a:t>
            </a:r>
            <a:endParaRPr lang="en-US" sz="2400" dirty="0">
              <a:latin typeface="Times New Roman" pitchFamily="18" charset="0"/>
              <a:cs typeface="Times New Roman" pitchFamily="18" charset="0"/>
            </a:endParaRPr>
          </a:p>
          <a:p>
            <a:pPr>
              <a:buFont typeface="Wingdings" pitchFamily="2" charset="2"/>
              <a:buChar char="v"/>
              <a:defRPr/>
            </a:pPr>
            <a:r>
              <a:rPr lang="en-US" sz="2400" dirty="0">
                <a:latin typeface="Times New Roman" pitchFamily="18" charset="0"/>
                <a:ea typeface="Arial Unicode MS" pitchFamily="34" charset="-128"/>
                <a:cs typeface="Times New Roman" pitchFamily="18" charset="0"/>
              </a:rPr>
              <a:t>Moment of inertia about 2 axis: 0.7</a:t>
            </a:r>
            <a:endParaRPr lang="en-US" sz="2400" dirty="0">
              <a:latin typeface="Times New Roman" pitchFamily="18" charset="0"/>
              <a:cs typeface="Times New Roman" pitchFamily="18" charset="0"/>
            </a:endParaRPr>
          </a:p>
          <a:p>
            <a:pPr>
              <a:buFont typeface="Wingdings" pitchFamily="2" charset="2"/>
              <a:buChar char="v"/>
              <a:defRPr/>
            </a:pPr>
            <a:r>
              <a:rPr lang="en-US" sz="2400" dirty="0">
                <a:latin typeface="Times New Roman" pitchFamily="18" charset="0"/>
                <a:ea typeface="Arial Unicode MS" pitchFamily="34" charset="-128"/>
                <a:cs typeface="Times New Roman" pitchFamily="18" charset="0"/>
              </a:rPr>
              <a:t>Moment of inertia about 3 axis: 0.7</a:t>
            </a:r>
          </a:p>
          <a:p>
            <a:pPr marL="0" indent="0">
              <a:buNone/>
            </a:pPr>
            <a:r>
              <a:rPr lang="en-US" sz="3200" dirty="0" smtClean="0"/>
              <a:t>          </a:t>
            </a:r>
            <a:endParaRPr lang="en-US" sz="3200" dirty="0"/>
          </a:p>
        </p:txBody>
      </p:sp>
    </p:spTree>
    <p:extLst>
      <p:ext uri="{BB962C8B-B14F-4D97-AF65-F5344CB8AC3E}">
        <p14:creationId xmlns:p14="http://schemas.microsoft.com/office/powerpoint/2010/main" val="1906902696"/>
      </p:ext>
    </p:extLst>
  </p:cSld>
  <p:clrMapOvr>
    <a:masterClrMapping/>
  </p:clrMapOvr>
  <p:transition spd="med">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012" y="609600"/>
            <a:ext cx="10971213" cy="1066800"/>
          </a:xfrm>
        </p:spPr>
        <p:txBody>
          <a:bodyPr/>
          <a:lstStyle/>
          <a:p>
            <a:r>
              <a:rPr lang="en-US" sz="4400" i="1" dirty="0">
                <a:solidFill>
                  <a:schemeClr val="tx2"/>
                </a:solidFill>
              </a:rPr>
              <a:t>Design of slabs </a:t>
            </a:r>
            <a:r>
              <a:rPr lang="ar-SA" i="1" dirty="0">
                <a:solidFill>
                  <a:srgbClr val="0070C0"/>
                </a:solidFill>
                <a:cs typeface="Times New Roman" pitchFamily="18" charset="0"/>
              </a:rPr>
              <a:t/>
            </a:r>
            <a:br>
              <a:rPr lang="ar-SA" i="1" dirty="0">
                <a:solidFill>
                  <a:srgbClr val="0070C0"/>
                </a:solidFill>
                <a:cs typeface="Times New Roman" pitchFamily="18" charset="0"/>
              </a:rPr>
            </a:br>
            <a:endParaRPr lang="en-US" dirty="0"/>
          </a:p>
        </p:txBody>
      </p:sp>
      <p:sp>
        <p:nvSpPr>
          <p:cNvPr id="3" name="Content Placeholder 2"/>
          <p:cNvSpPr>
            <a:spLocks noGrp="1"/>
          </p:cNvSpPr>
          <p:nvPr>
            <p:ph idx="1"/>
          </p:nvPr>
        </p:nvSpPr>
        <p:spPr>
          <a:xfrm>
            <a:off x="684212" y="1981200"/>
            <a:ext cx="10287000" cy="4191000"/>
          </a:xfrm>
        </p:spPr>
        <p:txBody>
          <a:bodyPr/>
          <a:lstStyle/>
          <a:p>
            <a:pPr indent="0">
              <a:buNone/>
            </a:pPr>
            <a:r>
              <a:rPr lang="en-US" dirty="0">
                <a:solidFill>
                  <a:schemeClr val="tx2"/>
                </a:solidFill>
                <a:latin typeface="Times New Roman" pitchFamily="18" charset="0"/>
                <a:cs typeface="Times New Roman" pitchFamily="18" charset="0"/>
              </a:rPr>
              <a:t>The structural system of the Public health center is one way ribbed</a:t>
            </a:r>
          </a:p>
          <a:p>
            <a:pPr indent="0">
              <a:buNone/>
            </a:pPr>
            <a:r>
              <a:rPr lang="en-US" dirty="0">
                <a:solidFill>
                  <a:schemeClr val="tx2"/>
                </a:solidFill>
                <a:latin typeface="Times New Roman" pitchFamily="18" charset="0"/>
                <a:cs typeface="Times New Roman" pitchFamily="18" charset="0"/>
              </a:rPr>
              <a:t> slab(20 cm) with drop beams. </a:t>
            </a:r>
          </a:p>
          <a:p>
            <a:pPr marL="0" indent="0">
              <a:buNone/>
            </a:pPr>
            <a:endParaRPr lang="en-US" dirty="0"/>
          </a:p>
        </p:txBody>
      </p:sp>
    </p:spTree>
    <p:extLst>
      <p:ext uri="{BB962C8B-B14F-4D97-AF65-F5344CB8AC3E}">
        <p14:creationId xmlns:p14="http://schemas.microsoft.com/office/powerpoint/2010/main" val="3732563678"/>
      </p:ext>
    </p:extLst>
  </p:cSld>
  <p:clrMapOvr>
    <a:masterClrMapping/>
  </p:clrMapOvr>
  <p:transition spd="med">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1828800"/>
            <a:ext cx="10971213" cy="1066800"/>
          </a:xfrm>
        </p:spPr>
        <p:txBody>
          <a:bodyPr/>
          <a:lstStyle/>
          <a:p>
            <a:r>
              <a:rPr lang="en-US" sz="4400" i="1" dirty="0">
                <a:solidFill>
                  <a:schemeClr val="tx2"/>
                </a:solidFill>
              </a:rPr>
              <a:t>Design of slabs </a:t>
            </a:r>
            <a:r>
              <a:rPr lang="en-US" sz="4400" i="1" dirty="0" smtClean="0">
                <a:solidFill>
                  <a:schemeClr val="tx2"/>
                </a:solidFill>
              </a:rPr>
              <a:t/>
            </a:r>
            <a:br>
              <a:rPr lang="en-US" sz="4400" i="1" dirty="0" smtClean="0">
                <a:solidFill>
                  <a:schemeClr val="tx2"/>
                </a:solidFill>
              </a:rPr>
            </a:br>
            <a:r>
              <a:rPr lang="en-US" sz="4400" i="1" dirty="0" smtClean="0">
                <a:solidFill>
                  <a:schemeClr val="tx2"/>
                </a:solidFill>
              </a:rPr>
              <a:t/>
            </a:r>
            <a:br>
              <a:rPr lang="en-US" sz="4400" i="1" dirty="0" smtClean="0">
                <a:solidFill>
                  <a:schemeClr val="tx2"/>
                </a:solidFill>
              </a:rPr>
            </a:br>
            <a:r>
              <a:rPr lang="en-US" dirty="0">
                <a:solidFill>
                  <a:schemeClr val="tx2"/>
                </a:solidFill>
                <a:latin typeface="Cambria" pitchFamily="18" charset="0"/>
                <a:cs typeface="Calibri" pitchFamily="34" charset="0"/>
              </a:rPr>
              <a:t>Analysis and Design for flexure </a:t>
            </a:r>
            <a:r>
              <a:rPr lang="en-US" dirty="0">
                <a:solidFill>
                  <a:srgbClr val="0070C0"/>
                </a:solidFill>
                <a:latin typeface="Arial" charset="0"/>
              </a:rPr>
              <a:t/>
            </a:r>
            <a:br>
              <a:rPr lang="en-US" dirty="0">
                <a:solidFill>
                  <a:srgbClr val="0070C0"/>
                </a:solidFill>
                <a:latin typeface="Arial" charset="0"/>
              </a:rPr>
            </a:br>
            <a:r>
              <a:rPr lang="ar-SA" i="1" dirty="0">
                <a:solidFill>
                  <a:srgbClr val="0070C0"/>
                </a:solidFill>
                <a:cs typeface="Times New Roman" pitchFamily="18" charset="0"/>
              </a:rPr>
              <a:t/>
            </a:r>
            <a:br>
              <a:rPr lang="ar-SA" i="1" dirty="0">
                <a:solidFill>
                  <a:srgbClr val="0070C0"/>
                </a:solidFill>
                <a:cs typeface="Times New Roman" pitchFamily="18" charset="0"/>
              </a:rPr>
            </a:br>
            <a:endParaRPr lang="en-US"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41612" y="2057400"/>
            <a:ext cx="6184955"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808412" y="6324600"/>
            <a:ext cx="3700757" cy="369332"/>
          </a:xfrm>
          <a:prstGeom prst="rect">
            <a:avLst/>
          </a:prstGeom>
        </p:spPr>
        <p:txBody>
          <a:bodyPr wrap="none">
            <a:spAutoFit/>
          </a:bodyPr>
          <a:lstStyle/>
          <a:p>
            <a:r>
              <a:rPr lang="en-US" b="1" dirty="0" smtClean="0">
                <a:latin typeface="Times New Roman"/>
              </a:rPr>
              <a:t>The </a:t>
            </a:r>
            <a:r>
              <a:rPr lang="en-US" b="1" dirty="0">
                <a:latin typeface="Times New Roman"/>
              </a:rPr>
              <a:t>values of M11 for the first floor</a:t>
            </a:r>
            <a:endParaRPr lang="en-US" dirty="0"/>
          </a:p>
        </p:txBody>
      </p:sp>
    </p:spTree>
    <p:extLst>
      <p:ext uri="{BB962C8B-B14F-4D97-AF65-F5344CB8AC3E}">
        <p14:creationId xmlns:p14="http://schemas.microsoft.com/office/powerpoint/2010/main" val="2433070355"/>
      </p:ext>
    </p:extLst>
  </p:cSld>
  <p:clrMapOvr>
    <a:masterClrMapping/>
  </p:clrMapOvr>
  <p:transition spd="med">
    <p:fad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1828800"/>
            <a:ext cx="10971213" cy="1066800"/>
          </a:xfrm>
        </p:spPr>
        <p:txBody>
          <a:bodyPr/>
          <a:lstStyle/>
          <a:p>
            <a:r>
              <a:rPr lang="en-US" sz="4400" i="1" dirty="0">
                <a:solidFill>
                  <a:schemeClr val="tx2"/>
                </a:solidFill>
              </a:rPr>
              <a:t>Design of slabs </a:t>
            </a:r>
            <a:r>
              <a:rPr lang="en-US" sz="4400" i="1" dirty="0" smtClean="0">
                <a:solidFill>
                  <a:schemeClr val="tx2"/>
                </a:solidFill>
              </a:rPr>
              <a:t/>
            </a:r>
            <a:br>
              <a:rPr lang="en-US" sz="4400" i="1" dirty="0" smtClean="0">
                <a:solidFill>
                  <a:schemeClr val="tx2"/>
                </a:solidFill>
              </a:rPr>
            </a:br>
            <a:r>
              <a:rPr lang="en-US" sz="4400" i="1" dirty="0" smtClean="0">
                <a:solidFill>
                  <a:schemeClr val="tx2"/>
                </a:solidFill>
              </a:rPr>
              <a:t/>
            </a:r>
            <a:br>
              <a:rPr lang="en-US" sz="4400" i="1" dirty="0" smtClean="0">
                <a:solidFill>
                  <a:schemeClr val="tx2"/>
                </a:solidFill>
              </a:rPr>
            </a:br>
            <a:r>
              <a:rPr lang="en-US" dirty="0">
                <a:solidFill>
                  <a:schemeClr val="tx2"/>
                </a:solidFill>
                <a:latin typeface="Cambria" pitchFamily="18" charset="0"/>
                <a:cs typeface="Calibri" pitchFamily="34" charset="0"/>
              </a:rPr>
              <a:t>Analysis and Design for flexure </a:t>
            </a:r>
            <a:r>
              <a:rPr lang="en-US" dirty="0">
                <a:solidFill>
                  <a:srgbClr val="0070C0"/>
                </a:solidFill>
                <a:latin typeface="Arial" charset="0"/>
              </a:rPr>
              <a:t/>
            </a:r>
            <a:br>
              <a:rPr lang="en-US" dirty="0">
                <a:solidFill>
                  <a:srgbClr val="0070C0"/>
                </a:solidFill>
                <a:latin typeface="Arial" charset="0"/>
              </a:rPr>
            </a:br>
            <a:r>
              <a:rPr lang="ar-SA" i="1" dirty="0">
                <a:solidFill>
                  <a:srgbClr val="0070C0"/>
                </a:solidFill>
                <a:cs typeface="Times New Roman" pitchFamily="18" charset="0"/>
              </a:rPr>
              <a:t/>
            </a:r>
            <a:br>
              <a:rPr lang="ar-SA" i="1" dirty="0">
                <a:solidFill>
                  <a:srgbClr val="0070C0"/>
                </a:solidFill>
                <a:cs typeface="Times New Roman" pitchFamily="18" charset="0"/>
              </a:rPr>
            </a:br>
            <a:endParaRPr lang="en-US" dirty="0"/>
          </a:p>
        </p:txBody>
      </p:sp>
      <p:sp>
        <p:nvSpPr>
          <p:cNvPr id="3" name="Content Placeholder 2"/>
          <p:cNvSpPr>
            <a:spLocks noGrp="1"/>
          </p:cNvSpPr>
          <p:nvPr>
            <p:ph idx="1"/>
          </p:nvPr>
        </p:nvSpPr>
        <p:spPr>
          <a:xfrm>
            <a:off x="836612" y="2286000"/>
            <a:ext cx="10287000" cy="4191000"/>
          </a:xfrm>
        </p:spPr>
        <p:txBody>
          <a:bodyPr/>
          <a:lstStyle/>
          <a:p>
            <a:r>
              <a:rPr lang="en-US" dirty="0" smtClean="0">
                <a:solidFill>
                  <a:schemeClr val="tx2"/>
                </a:solidFill>
                <a:latin typeface="Times New Roman" pitchFamily="18" charset="0"/>
                <a:cs typeface="Times New Roman" pitchFamily="18" charset="0"/>
              </a:rPr>
              <a:t>Strip NO.1 :</a:t>
            </a:r>
          </a:p>
          <a:p>
            <a:pPr marL="0" indent="0">
              <a:buNone/>
            </a:pPr>
            <a:endParaRPr lang="en-US" dirty="0">
              <a:solidFill>
                <a:schemeClr val="tx2"/>
              </a:solidFill>
              <a:latin typeface="Times New Roman" pitchFamily="18" charset="0"/>
              <a:cs typeface="Times New Roman" pitchFamily="18"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0352" y="2895600"/>
            <a:ext cx="8537860"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706390"/>
      </p:ext>
    </p:extLst>
  </p:cSld>
  <p:clrMapOvr>
    <a:masterClrMapping/>
  </p:clrMapOvr>
  <p:transition spd="med">
    <p:fad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1828800"/>
            <a:ext cx="10971213" cy="1066800"/>
          </a:xfrm>
        </p:spPr>
        <p:txBody>
          <a:bodyPr/>
          <a:lstStyle/>
          <a:p>
            <a:r>
              <a:rPr lang="en-US" sz="4400" i="1" dirty="0">
                <a:solidFill>
                  <a:schemeClr val="tx2"/>
                </a:solidFill>
              </a:rPr>
              <a:t>Design of slabs </a:t>
            </a:r>
            <a:r>
              <a:rPr lang="en-US" sz="4400" i="1" dirty="0" smtClean="0">
                <a:solidFill>
                  <a:schemeClr val="tx2"/>
                </a:solidFill>
              </a:rPr>
              <a:t/>
            </a:r>
            <a:br>
              <a:rPr lang="en-US" sz="4400" i="1" dirty="0" smtClean="0">
                <a:solidFill>
                  <a:schemeClr val="tx2"/>
                </a:solidFill>
              </a:rPr>
            </a:br>
            <a:r>
              <a:rPr lang="en-US" sz="4400" i="1" dirty="0" smtClean="0">
                <a:solidFill>
                  <a:schemeClr val="tx2"/>
                </a:solidFill>
              </a:rPr>
              <a:t/>
            </a:r>
            <a:br>
              <a:rPr lang="en-US" sz="4400" i="1" dirty="0" smtClean="0">
                <a:solidFill>
                  <a:schemeClr val="tx2"/>
                </a:solidFill>
              </a:rPr>
            </a:br>
            <a:r>
              <a:rPr lang="en-US" dirty="0">
                <a:solidFill>
                  <a:schemeClr val="tx2"/>
                </a:solidFill>
                <a:latin typeface="Cambria" pitchFamily="18" charset="0"/>
                <a:cs typeface="Calibri" pitchFamily="34" charset="0"/>
              </a:rPr>
              <a:t>Analysis and Design for flexure </a:t>
            </a:r>
            <a:r>
              <a:rPr lang="en-US" dirty="0">
                <a:solidFill>
                  <a:srgbClr val="0070C0"/>
                </a:solidFill>
                <a:latin typeface="Arial" charset="0"/>
              </a:rPr>
              <a:t/>
            </a:r>
            <a:br>
              <a:rPr lang="en-US" dirty="0">
                <a:solidFill>
                  <a:srgbClr val="0070C0"/>
                </a:solidFill>
                <a:latin typeface="Arial" charset="0"/>
              </a:rPr>
            </a:br>
            <a:r>
              <a:rPr lang="ar-SA" i="1" dirty="0">
                <a:solidFill>
                  <a:srgbClr val="0070C0"/>
                </a:solidFill>
                <a:cs typeface="Times New Roman" pitchFamily="18" charset="0"/>
              </a:rPr>
              <a:t/>
            </a:r>
            <a:br>
              <a:rPr lang="ar-SA" i="1" dirty="0">
                <a:solidFill>
                  <a:srgbClr val="0070C0"/>
                </a:solidFill>
                <a:cs typeface="Times New Roman" pitchFamily="18" charset="0"/>
              </a:rPr>
            </a:br>
            <a:endParaRPr lang="en-US" dirty="0"/>
          </a:p>
        </p:txBody>
      </p:sp>
      <p:sp>
        <p:nvSpPr>
          <p:cNvPr id="3" name="Content Placeholder 2"/>
          <p:cNvSpPr>
            <a:spLocks noGrp="1"/>
          </p:cNvSpPr>
          <p:nvPr>
            <p:ph idx="1"/>
          </p:nvPr>
        </p:nvSpPr>
        <p:spPr>
          <a:xfrm>
            <a:off x="836612" y="2286000"/>
            <a:ext cx="10287000" cy="4191000"/>
          </a:xfrm>
        </p:spPr>
        <p:txBody>
          <a:bodyPr/>
          <a:lstStyle/>
          <a:p>
            <a:r>
              <a:rPr lang="en-US" dirty="0" smtClean="0">
                <a:solidFill>
                  <a:schemeClr val="tx2"/>
                </a:solidFill>
                <a:latin typeface="Times New Roman" pitchFamily="18" charset="0"/>
                <a:cs typeface="Times New Roman" pitchFamily="18" charset="0"/>
              </a:rPr>
              <a:t>Strip NO.1 :</a:t>
            </a:r>
          </a:p>
          <a:p>
            <a:pPr marL="0" indent="0">
              <a:buNone/>
            </a:pPr>
            <a:endParaRPr lang="en-US" dirty="0">
              <a:solidFill>
                <a:schemeClr val="tx2"/>
              </a:solidFill>
              <a:latin typeface="Times New Roman" pitchFamily="18" charset="0"/>
              <a:cs typeface="Times New Roman" pitchFamily="18"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0012" y="2971800"/>
            <a:ext cx="70866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9348021"/>
      </p:ext>
    </p:extLst>
  </p:cSld>
  <p:clrMapOvr>
    <a:masterClrMapping/>
  </p:clrMapOvr>
  <p:transition spd="med">
    <p:fad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1828800"/>
            <a:ext cx="10971213" cy="1066800"/>
          </a:xfrm>
        </p:spPr>
        <p:txBody>
          <a:bodyPr/>
          <a:lstStyle/>
          <a:p>
            <a:r>
              <a:rPr lang="en-US" sz="4400" i="1" dirty="0">
                <a:solidFill>
                  <a:schemeClr val="tx2"/>
                </a:solidFill>
              </a:rPr>
              <a:t>Design of slabs </a:t>
            </a:r>
            <a:r>
              <a:rPr lang="en-US" sz="4400" i="1" dirty="0" smtClean="0">
                <a:solidFill>
                  <a:schemeClr val="tx2"/>
                </a:solidFill>
              </a:rPr>
              <a:t/>
            </a:r>
            <a:br>
              <a:rPr lang="en-US" sz="4400" i="1" dirty="0" smtClean="0">
                <a:solidFill>
                  <a:schemeClr val="tx2"/>
                </a:solidFill>
              </a:rPr>
            </a:br>
            <a:r>
              <a:rPr lang="en-US" sz="4400" i="1" dirty="0" smtClean="0">
                <a:solidFill>
                  <a:schemeClr val="tx2"/>
                </a:solidFill>
              </a:rPr>
              <a:t/>
            </a:r>
            <a:br>
              <a:rPr lang="en-US" sz="4400" i="1" dirty="0" smtClean="0">
                <a:solidFill>
                  <a:schemeClr val="tx2"/>
                </a:solidFill>
              </a:rPr>
            </a:br>
            <a:r>
              <a:rPr lang="en-US" dirty="0">
                <a:solidFill>
                  <a:schemeClr val="tx2"/>
                </a:solidFill>
                <a:latin typeface="Cambria" pitchFamily="18" charset="0"/>
                <a:cs typeface="Calibri" pitchFamily="34" charset="0"/>
              </a:rPr>
              <a:t>Analysis and Design for flexure </a:t>
            </a:r>
            <a:r>
              <a:rPr lang="en-US" dirty="0">
                <a:solidFill>
                  <a:srgbClr val="0070C0"/>
                </a:solidFill>
                <a:latin typeface="Arial" charset="0"/>
              </a:rPr>
              <a:t/>
            </a:r>
            <a:br>
              <a:rPr lang="en-US" dirty="0">
                <a:solidFill>
                  <a:srgbClr val="0070C0"/>
                </a:solidFill>
                <a:latin typeface="Arial" charset="0"/>
              </a:rPr>
            </a:br>
            <a:r>
              <a:rPr lang="ar-SA" i="1" dirty="0">
                <a:solidFill>
                  <a:srgbClr val="0070C0"/>
                </a:solidFill>
                <a:cs typeface="Times New Roman" pitchFamily="18" charset="0"/>
              </a:rPr>
              <a:t/>
            </a:r>
            <a:br>
              <a:rPr lang="ar-SA" i="1" dirty="0">
                <a:solidFill>
                  <a:srgbClr val="0070C0"/>
                </a:solidFill>
                <a:cs typeface="Times New Roman" pitchFamily="18" charset="0"/>
              </a:rPr>
            </a:br>
            <a:endParaRPr lang="en-US" dirty="0"/>
          </a:p>
        </p:txBody>
      </p:sp>
      <p:sp>
        <p:nvSpPr>
          <p:cNvPr id="3" name="Content Placeholder 2"/>
          <p:cNvSpPr>
            <a:spLocks noGrp="1"/>
          </p:cNvSpPr>
          <p:nvPr>
            <p:ph idx="1"/>
          </p:nvPr>
        </p:nvSpPr>
        <p:spPr>
          <a:xfrm>
            <a:off x="836612" y="2286000"/>
            <a:ext cx="10287000" cy="4191000"/>
          </a:xfrm>
        </p:spPr>
        <p:txBody>
          <a:bodyPr/>
          <a:lstStyle/>
          <a:p>
            <a:pPr marL="0" indent="0">
              <a:buNone/>
            </a:pPr>
            <a:r>
              <a:rPr lang="en-US" dirty="0" smtClean="0">
                <a:solidFill>
                  <a:schemeClr val="tx2"/>
                </a:solidFill>
                <a:latin typeface="Times New Roman" pitchFamily="18" charset="0"/>
                <a:cs typeface="Times New Roman" pitchFamily="18" charset="0"/>
              </a:rPr>
              <a:t>Section in slab :</a:t>
            </a:r>
          </a:p>
          <a:p>
            <a:pPr marL="0" indent="0">
              <a:buNone/>
            </a:pPr>
            <a:endParaRPr lang="en-US" dirty="0">
              <a:solidFill>
                <a:schemeClr val="tx2"/>
              </a:solidFill>
              <a:latin typeface="Times New Roman" pitchFamily="18" charset="0"/>
              <a:cs typeface="Times New Roman" pitchFamily="18" charset="0"/>
            </a:endParaRPr>
          </a:p>
        </p:txBody>
      </p:sp>
      <p:pic>
        <p:nvPicPr>
          <p:cNvPr id="7170" name="Picture 2" descr="C:\Users\Ali Salman\Desktop\24-11\faro7\strip-slab.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8612" y="2971800"/>
            <a:ext cx="8230749" cy="3267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1841418"/>
      </p:ext>
    </p:extLst>
  </p:cSld>
  <p:clrMapOvr>
    <a:masterClrMapping/>
  </p:clrMapOvr>
  <p:transition spd="med">
    <p:fad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1812" y="152400"/>
            <a:ext cx="10971213" cy="1066800"/>
          </a:xfrm>
        </p:spPr>
        <p:txBody>
          <a:bodyPr/>
          <a:lstStyle/>
          <a:p>
            <a:r>
              <a:rPr lang="en-US" dirty="0" smtClean="0"/>
              <a:t>Design Beams for Flexure</a:t>
            </a:r>
            <a:endParaRPr lang="en-US" dirty="0"/>
          </a:p>
        </p:txBody>
      </p:sp>
      <p:pic>
        <p:nvPicPr>
          <p:cNvPr id="4" name="عنصر نائب للمحتوى 3"/>
          <p:cNvPicPr>
            <a:picLocks noGrp="1"/>
          </p:cNvPicPr>
          <p:nvPr>
            <p:ph idx="1"/>
          </p:nvPr>
        </p:nvPicPr>
        <p:blipFill>
          <a:blip r:embed="rId2" cstate="print"/>
          <a:srcRect/>
          <a:stretch>
            <a:fillRect/>
          </a:stretch>
        </p:blipFill>
        <p:spPr bwMode="auto">
          <a:xfrm>
            <a:off x="1015735" y="1295400"/>
            <a:ext cx="9852634" cy="4953000"/>
          </a:xfrm>
          <a:prstGeom prst="rect">
            <a:avLst/>
          </a:prstGeom>
          <a:noFill/>
          <a:ln w="9525">
            <a:noFill/>
            <a:miter lim="800000"/>
            <a:headEnd/>
            <a:tailEnd/>
          </a:ln>
        </p:spPr>
      </p:pic>
    </p:spTree>
    <p:extLst>
      <p:ext uri="{BB962C8B-B14F-4D97-AF65-F5344CB8AC3E}">
        <p14:creationId xmlns:p14="http://schemas.microsoft.com/office/powerpoint/2010/main" val="1096492592"/>
      </p:ext>
    </p:extLst>
  </p:cSld>
  <p:clrMapOvr>
    <a:masterClrMapping/>
  </p:clrMapOvr>
  <p:transition spd="med">
    <p:fad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1812" y="304800"/>
            <a:ext cx="10971213" cy="1066800"/>
          </a:xfrm>
        </p:spPr>
        <p:txBody>
          <a:bodyPr/>
          <a:lstStyle/>
          <a:p>
            <a:r>
              <a:rPr lang="en-US" dirty="0" smtClean="0"/>
              <a:t>Design Beams for Flexure</a:t>
            </a:r>
            <a:endParaRPr lang="en-US" dirty="0"/>
          </a:p>
        </p:txBody>
      </p:sp>
      <p:pic>
        <p:nvPicPr>
          <p:cNvPr id="4" name="عنصر نائب للمحتوى 3"/>
          <p:cNvPicPr>
            <a:picLocks noGrp="1"/>
          </p:cNvPicPr>
          <p:nvPr>
            <p:ph idx="1"/>
          </p:nvPr>
        </p:nvPicPr>
        <p:blipFill>
          <a:blip r:embed="rId2" cstate="print"/>
          <a:srcRect/>
          <a:stretch>
            <a:fillRect/>
          </a:stretch>
        </p:blipFill>
        <p:spPr bwMode="auto">
          <a:xfrm>
            <a:off x="1218883" y="1524000"/>
            <a:ext cx="9649486" cy="4800600"/>
          </a:xfrm>
          <a:prstGeom prst="rect">
            <a:avLst/>
          </a:prstGeom>
          <a:noFill/>
          <a:ln w="9525">
            <a:noFill/>
            <a:miter lim="800000"/>
            <a:headEnd/>
            <a:tailEnd/>
          </a:ln>
        </p:spPr>
      </p:pic>
    </p:spTree>
    <p:extLst>
      <p:ext uri="{BB962C8B-B14F-4D97-AF65-F5344CB8AC3E}">
        <p14:creationId xmlns:p14="http://schemas.microsoft.com/office/powerpoint/2010/main" val="2187014355"/>
      </p:ext>
    </p:extLst>
  </p:cSld>
  <p:clrMapOvr>
    <a:masterClrMapping/>
  </p:clrMapOvr>
  <p:transition spd="med">
    <p:fad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6612" y="184666"/>
            <a:ext cx="10971213" cy="1066800"/>
          </a:xfrm>
        </p:spPr>
        <p:txBody>
          <a:bodyPr/>
          <a:lstStyle/>
          <a:p>
            <a:r>
              <a:rPr lang="en-US" dirty="0" smtClean="0"/>
              <a:t>Design Beams for Flexure</a:t>
            </a:r>
            <a:endParaRPr lang="en-US" dirty="0"/>
          </a:p>
        </p:txBody>
      </p:sp>
      <p:sp>
        <p:nvSpPr>
          <p:cNvPr id="3" name="عنصر نائب للمحتوى 2"/>
          <p:cNvSpPr>
            <a:spLocks noGrp="1"/>
          </p:cNvSpPr>
          <p:nvPr>
            <p:ph idx="1"/>
          </p:nvPr>
        </p:nvSpPr>
        <p:spPr>
          <a:xfrm>
            <a:off x="1052486" y="1181100"/>
            <a:ext cx="10287000" cy="4191000"/>
          </a:xfrm>
        </p:spPr>
        <p:txBody>
          <a:bodyPr/>
          <a:lstStyle/>
          <a:p>
            <a:r>
              <a:rPr lang="en-US" dirty="0" smtClean="0"/>
              <a:t>For maximum negative moment.</a:t>
            </a:r>
          </a:p>
          <a:p>
            <a:pPr>
              <a:buNone/>
            </a:pPr>
            <a:endParaRPr lang="en-US" dirty="0"/>
          </a:p>
        </p:txBody>
      </p:sp>
      <p:sp>
        <p:nvSpPr>
          <p:cNvPr id="7170" name="Rectangle 2"/>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16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218883" y="2286000"/>
            <a:ext cx="5006729" cy="990600"/>
          </a:xfrm>
          <a:prstGeom prst="rect">
            <a:avLst/>
          </a:prstGeom>
          <a:noFill/>
        </p:spPr>
      </p:pic>
      <p:sp>
        <p:nvSpPr>
          <p:cNvPr id="7172"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171"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320456" y="3581400"/>
            <a:ext cx="3047206" cy="381000"/>
          </a:xfrm>
          <a:prstGeom prst="rect">
            <a:avLst/>
          </a:prstGeom>
          <a:noFill/>
        </p:spPr>
      </p:pic>
      <p:sp>
        <p:nvSpPr>
          <p:cNvPr id="7174" name="Rectangle 6"/>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173"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320456" y="4343400"/>
            <a:ext cx="4875530" cy="934541"/>
          </a:xfrm>
          <a:prstGeom prst="rect">
            <a:avLst/>
          </a:prstGeom>
          <a:noFill/>
        </p:spPr>
      </p:pic>
      <p:sp>
        <p:nvSpPr>
          <p:cNvPr id="7176" name="Rectangle 8"/>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175"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320456" y="5562600"/>
            <a:ext cx="2742486" cy="386862"/>
          </a:xfrm>
          <a:prstGeom prst="rect">
            <a:avLst/>
          </a:prstGeom>
          <a:noFill/>
        </p:spPr>
      </p:pic>
      <p:sp>
        <p:nvSpPr>
          <p:cNvPr id="7178" name="Rectangle 10"/>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177" name="Picture 9"/>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7110148" y="5562600"/>
            <a:ext cx="3989070" cy="457200"/>
          </a:xfrm>
          <a:prstGeom prst="rect">
            <a:avLst/>
          </a:prstGeom>
          <a:noFill/>
        </p:spPr>
      </p:pic>
    </p:spTree>
    <p:extLst>
      <p:ext uri="{BB962C8B-B14F-4D97-AF65-F5344CB8AC3E}">
        <p14:creationId xmlns:p14="http://schemas.microsoft.com/office/powerpoint/2010/main" val="3355473617"/>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56798" y="76200"/>
            <a:ext cx="10971213" cy="1066800"/>
          </a:xfrm>
        </p:spPr>
        <p:txBody>
          <a:bodyPr/>
          <a:lstStyle/>
          <a:p>
            <a:pPr algn="l" rtl="0"/>
            <a:r>
              <a:rPr lang="en-US" dirty="0" smtClean="0">
                <a:solidFill>
                  <a:schemeClr val="tx2"/>
                </a:solidFill>
              </a:rPr>
              <a:t>Weight of wall</a:t>
            </a:r>
            <a:endParaRPr lang="ar-JO" dirty="0">
              <a:solidFill>
                <a:schemeClr val="tx2"/>
              </a:solidFill>
            </a:endParaRPr>
          </a:p>
        </p:txBody>
      </p:sp>
      <p:pic>
        <p:nvPicPr>
          <p:cNvPr id="49154" name="Picture 2"/>
          <p:cNvPicPr>
            <a:picLocks noGrp="1" noChangeAspect="1" noChangeArrowheads="1"/>
          </p:cNvPicPr>
          <p:nvPr>
            <p:ph idx="1"/>
          </p:nvPr>
        </p:nvPicPr>
        <p:blipFill>
          <a:blip r:embed="rId2" cstate="print"/>
          <a:srcRect/>
          <a:stretch>
            <a:fillRect/>
          </a:stretch>
        </p:blipFill>
        <p:spPr bwMode="auto">
          <a:xfrm>
            <a:off x="527244" y="1268762"/>
            <a:ext cx="10366452" cy="2376263"/>
          </a:xfrm>
          <a:prstGeom prst="rect">
            <a:avLst/>
          </a:prstGeom>
          <a:noFill/>
          <a:ln w="9525">
            <a:noFill/>
            <a:miter lim="800000"/>
            <a:headEnd/>
            <a:tailEnd/>
          </a:ln>
        </p:spPr>
      </p:pic>
      <p:sp>
        <p:nvSpPr>
          <p:cNvPr id="5" name="مستطيل 4"/>
          <p:cNvSpPr/>
          <p:nvPr/>
        </p:nvSpPr>
        <p:spPr>
          <a:xfrm>
            <a:off x="1103158" y="4005065"/>
            <a:ext cx="10078495" cy="2554545"/>
          </a:xfrm>
          <a:prstGeom prst="rect">
            <a:avLst/>
          </a:prstGeom>
        </p:spPr>
        <p:txBody>
          <a:bodyPr wrap="square">
            <a:spAutoFit/>
          </a:bodyPr>
          <a:lstStyle/>
          <a:p>
            <a:pPr algn="l" rtl="0"/>
            <a:r>
              <a:rPr lang="en-US" sz="3200" dirty="0"/>
              <a:t>The wall height = 3.64 m</a:t>
            </a:r>
          </a:p>
          <a:p>
            <a:pPr algn="l" rtl="0"/>
            <a:r>
              <a:rPr lang="en-US" sz="3200" dirty="0" smtClean="0"/>
              <a:t>Wall </a:t>
            </a:r>
            <a:r>
              <a:rPr lang="en-US" sz="3200" dirty="0"/>
              <a:t>weight = wall height *Σ (thickness of layer * unit weight for each layer)</a:t>
            </a:r>
          </a:p>
          <a:p>
            <a:pPr algn="l" rtl="0"/>
            <a:r>
              <a:rPr lang="en-US" sz="3200" dirty="0"/>
              <a:t>= (0.05) (26) + (0.15) (25) + (0.1) (12) =6.25 KN /m2 =3.64 *6.645 KN /m =22.75 KN/m</a:t>
            </a:r>
            <a:endParaRPr lang="ar-JO" sz="3200" dirty="0"/>
          </a:p>
        </p:txBody>
      </p:sp>
    </p:spTree>
    <p:extLst>
      <p:ext uri="{BB962C8B-B14F-4D97-AF65-F5344CB8AC3E}">
        <p14:creationId xmlns:p14="http://schemas.microsoft.com/office/powerpoint/2010/main" val="239073772"/>
      </p:ext>
    </p:extLst>
  </p:cSld>
  <p:clrMapOvr>
    <a:masterClrMapping/>
  </p:clrMapOvr>
  <p:transition spd="med">
    <p:fade/>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5612" y="609600"/>
            <a:ext cx="10971213" cy="1066800"/>
          </a:xfrm>
        </p:spPr>
        <p:txBody>
          <a:bodyPr/>
          <a:lstStyle/>
          <a:p>
            <a:r>
              <a:rPr lang="en-US" dirty="0" smtClean="0"/>
              <a:t>Design Beams for Flexure</a:t>
            </a:r>
            <a:endParaRPr lang="en-US" dirty="0"/>
          </a:p>
        </p:txBody>
      </p:sp>
      <p:sp>
        <p:nvSpPr>
          <p:cNvPr id="3" name="عنصر نائب للمحتوى 2"/>
          <p:cNvSpPr>
            <a:spLocks noGrp="1"/>
          </p:cNvSpPr>
          <p:nvPr>
            <p:ph idx="1"/>
          </p:nvPr>
        </p:nvSpPr>
        <p:spPr>
          <a:xfrm>
            <a:off x="760412" y="1981200"/>
            <a:ext cx="10287000" cy="4191000"/>
          </a:xfrm>
        </p:spPr>
        <p:txBody>
          <a:bodyPr/>
          <a:lstStyle/>
          <a:p>
            <a:r>
              <a:rPr lang="en-US" dirty="0" smtClean="0"/>
              <a:t>For maximum positive moment.</a:t>
            </a:r>
          </a:p>
          <a:p>
            <a:endParaRPr lang="ar-SA" dirty="0" smtClean="0"/>
          </a:p>
          <a:p>
            <a:endParaRPr lang="ar-SA" dirty="0"/>
          </a:p>
          <a:p>
            <a:endParaRPr lang="ar-SA" dirty="0" smtClean="0"/>
          </a:p>
          <a:p>
            <a:r>
              <a:rPr lang="en-US" dirty="0" smtClean="0"/>
              <a:t>Compare with SAP results.</a:t>
            </a:r>
            <a:endParaRPr lang="en-US" dirty="0"/>
          </a:p>
        </p:txBody>
      </p:sp>
      <p:sp>
        <p:nvSpPr>
          <p:cNvPr id="17410" name="Rectangle 2"/>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740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320455" y="2514600"/>
            <a:ext cx="3278054" cy="381000"/>
          </a:xfrm>
          <a:prstGeom prst="rect">
            <a:avLst/>
          </a:prstGeom>
          <a:noFill/>
        </p:spPr>
      </p:pic>
      <p:sp>
        <p:nvSpPr>
          <p:cNvPr id="17412"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7411"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914162" y="3352800"/>
            <a:ext cx="3785923" cy="381000"/>
          </a:xfrm>
          <a:prstGeom prst="rect">
            <a:avLst/>
          </a:prstGeom>
          <a:noFill/>
        </p:spPr>
      </p:pic>
    </p:spTree>
    <p:extLst>
      <p:ext uri="{BB962C8B-B14F-4D97-AF65-F5344CB8AC3E}">
        <p14:creationId xmlns:p14="http://schemas.microsoft.com/office/powerpoint/2010/main" val="4201134295"/>
      </p:ext>
    </p:extLst>
  </p:cSld>
  <p:clrMapOvr>
    <a:masterClrMapping/>
  </p:clrMapOvr>
  <p:transition spd="med">
    <p:fad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8012" y="609600"/>
            <a:ext cx="10971213" cy="1066800"/>
          </a:xfrm>
        </p:spPr>
        <p:txBody>
          <a:bodyPr/>
          <a:lstStyle/>
          <a:p>
            <a:r>
              <a:rPr lang="en-US" dirty="0" smtClean="0"/>
              <a:t>Design Beams for Flexure</a:t>
            </a:r>
            <a:endParaRPr lang="en-US" dirty="0"/>
          </a:p>
        </p:txBody>
      </p:sp>
      <p:pic>
        <p:nvPicPr>
          <p:cNvPr id="4" name="عنصر نائب للمحتوى 3" descr="C:\Users\EBDA3\Desktop\Graduation Project 2\Pictures - Part 1 - Frames\compare - Frame 1 .PNG"/>
          <p:cNvPicPr>
            <a:picLocks noGrp="1"/>
          </p:cNvPicPr>
          <p:nvPr>
            <p:ph idx="1"/>
          </p:nvPr>
        </p:nvPicPr>
        <p:blipFill>
          <a:blip r:embed="rId2" cstate="print"/>
          <a:srcRect/>
          <a:stretch>
            <a:fillRect/>
          </a:stretch>
        </p:blipFill>
        <p:spPr bwMode="auto">
          <a:xfrm>
            <a:off x="1828324" y="1981200"/>
            <a:ext cx="6577209" cy="3962399"/>
          </a:xfrm>
          <a:prstGeom prst="rect">
            <a:avLst/>
          </a:prstGeom>
          <a:noFill/>
          <a:ln w="9525">
            <a:noFill/>
            <a:miter lim="800000"/>
            <a:headEnd/>
            <a:tailEnd/>
          </a:ln>
        </p:spPr>
      </p:pic>
    </p:spTree>
    <p:extLst>
      <p:ext uri="{BB962C8B-B14F-4D97-AF65-F5344CB8AC3E}">
        <p14:creationId xmlns:p14="http://schemas.microsoft.com/office/powerpoint/2010/main" val="2233531473"/>
      </p:ext>
    </p:extLst>
  </p:cSld>
  <p:clrMapOvr>
    <a:masterClrMapping/>
  </p:clrMapOvr>
  <p:transition spd="med">
    <p:fad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4212" y="381000"/>
            <a:ext cx="10971213" cy="1066800"/>
          </a:xfrm>
        </p:spPr>
        <p:txBody>
          <a:bodyPr/>
          <a:lstStyle/>
          <a:p>
            <a:r>
              <a:rPr lang="en-US" dirty="0" smtClean="0"/>
              <a:t>Design Beams for Flexure</a:t>
            </a:r>
            <a:endParaRPr lang="en-US" dirty="0"/>
          </a:p>
        </p:txBody>
      </p:sp>
      <p:sp>
        <p:nvSpPr>
          <p:cNvPr id="3" name="عنصر نائب للمحتوى 2"/>
          <p:cNvSpPr>
            <a:spLocks noGrp="1"/>
          </p:cNvSpPr>
          <p:nvPr>
            <p:ph idx="1"/>
          </p:nvPr>
        </p:nvSpPr>
        <p:spPr/>
        <p:txBody>
          <a:bodyPr>
            <a:normAutofit/>
          </a:bodyPr>
          <a:lstStyle/>
          <a:p>
            <a:endParaRPr lang="ar-SA" sz="4400" dirty="0" smtClean="0"/>
          </a:p>
          <a:p>
            <a:endParaRPr lang="ar-SA" sz="4400" dirty="0"/>
          </a:p>
          <a:p>
            <a:r>
              <a:rPr lang="en-US" sz="4400" dirty="0" smtClean="0"/>
              <a:t>Now </a:t>
            </a:r>
            <a:r>
              <a:rPr lang="en-US" sz="4400" dirty="0"/>
              <a:t>we can trust SAP </a:t>
            </a:r>
            <a:r>
              <a:rPr lang="en-US" sz="4400" dirty="0" smtClean="0"/>
              <a:t>results</a:t>
            </a:r>
            <a:r>
              <a:rPr lang="ar-SA" sz="4400" dirty="0" smtClean="0"/>
              <a:t> </a:t>
            </a:r>
            <a:r>
              <a:rPr lang="en-US" sz="4400" dirty="0" smtClean="0"/>
              <a:t> in flexure. </a:t>
            </a:r>
            <a:endParaRPr lang="en-US" sz="4400" dirty="0"/>
          </a:p>
        </p:txBody>
      </p:sp>
    </p:spTree>
    <p:extLst>
      <p:ext uri="{BB962C8B-B14F-4D97-AF65-F5344CB8AC3E}">
        <p14:creationId xmlns:p14="http://schemas.microsoft.com/office/powerpoint/2010/main" val="3278949112"/>
      </p:ext>
    </p:extLst>
  </p:cSld>
  <p:clrMapOvr>
    <a:masterClrMapping/>
  </p:clrMapOvr>
  <p:transition spd="med">
    <p:fad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7711" y="248356"/>
            <a:ext cx="10971213" cy="1066800"/>
          </a:xfrm>
        </p:spPr>
        <p:txBody>
          <a:bodyPr/>
          <a:lstStyle/>
          <a:p>
            <a:r>
              <a:rPr lang="en-US" dirty="0" smtClean="0"/>
              <a:t>Design Beams for Shear</a:t>
            </a:r>
            <a:endParaRPr lang="en-US" dirty="0"/>
          </a:p>
        </p:txBody>
      </p:sp>
      <p:sp>
        <p:nvSpPr>
          <p:cNvPr id="3" name="عنصر نائب للمحتوى 2"/>
          <p:cNvSpPr>
            <a:spLocks noGrp="1"/>
          </p:cNvSpPr>
          <p:nvPr>
            <p:ph idx="1"/>
          </p:nvPr>
        </p:nvSpPr>
        <p:spPr>
          <a:xfrm>
            <a:off x="385333" y="1638300"/>
            <a:ext cx="10287000" cy="4191000"/>
          </a:xfrm>
        </p:spPr>
        <p:txBody>
          <a:bodyPr/>
          <a:lstStyle/>
          <a:p>
            <a:r>
              <a:rPr lang="en-US" dirty="0" smtClean="0"/>
              <a:t>Frame 6 :</a:t>
            </a:r>
          </a:p>
          <a:p>
            <a:pPr>
              <a:buNone/>
            </a:pPr>
            <a:r>
              <a:rPr lang="en-US" dirty="0"/>
              <a:t>Vu is obtained from SAP = 210.212 </a:t>
            </a:r>
            <a:r>
              <a:rPr lang="en-US" dirty="0" err="1"/>
              <a:t>kN</a:t>
            </a:r>
            <a:r>
              <a:rPr lang="en-US" dirty="0" err="1" smtClean="0"/>
              <a:t>.</a:t>
            </a:r>
            <a:endParaRPr lang="en-US" dirty="0" smtClean="0"/>
          </a:p>
          <a:p>
            <a:pPr>
              <a:buNone/>
            </a:pPr>
            <a:endParaRPr lang="en-US" dirty="0"/>
          </a:p>
        </p:txBody>
      </p:sp>
      <p:sp>
        <p:nvSpPr>
          <p:cNvPr id="19458" name="Rectangle 2"/>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945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914162" y="3048000"/>
            <a:ext cx="5755065" cy="685800"/>
          </a:xfrm>
          <a:prstGeom prst="rect">
            <a:avLst/>
          </a:prstGeom>
          <a:noFill/>
        </p:spPr>
      </p:pic>
      <p:sp>
        <p:nvSpPr>
          <p:cNvPr id="19460"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9459"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015735" y="4038600"/>
            <a:ext cx="9555167" cy="685800"/>
          </a:xfrm>
          <a:prstGeom prst="rect">
            <a:avLst/>
          </a:prstGeom>
          <a:noFill/>
        </p:spPr>
      </p:pic>
      <p:sp>
        <p:nvSpPr>
          <p:cNvPr id="19462" name="Rectangle 6"/>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9461"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015736" y="5181600"/>
            <a:ext cx="9026194" cy="381000"/>
          </a:xfrm>
          <a:prstGeom prst="rect">
            <a:avLst/>
          </a:prstGeom>
          <a:noFill/>
        </p:spPr>
      </p:pic>
      <p:sp>
        <p:nvSpPr>
          <p:cNvPr id="19464" name="Rectangle 8"/>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662222895"/>
      </p:ext>
    </p:extLst>
  </p:cSld>
  <p:clrMapOvr>
    <a:masterClrMapping/>
  </p:clrMapOvr>
  <p:transition spd="med">
    <p:fad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79412" y="352425"/>
            <a:ext cx="10971213" cy="1066800"/>
          </a:xfrm>
        </p:spPr>
        <p:txBody>
          <a:bodyPr/>
          <a:lstStyle/>
          <a:p>
            <a:r>
              <a:rPr lang="en-US" dirty="0" smtClean="0"/>
              <a:t>Design Beams for Shear</a:t>
            </a:r>
            <a:endParaRPr lang="en-US" dirty="0"/>
          </a:p>
        </p:txBody>
      </p:sp>
      <p:sp>
        <p:nvSpPr>
          <p:cNvPr id="3" name="عنصر نائب للمحتوى 2"/>
          <p:cNvSpPr>
            <a:spLocks noGrp="1"/>
          </p:cNvSpPr>
          <p:nvPr>
            <p:ph idx="1"/>
          </p:nvPr>
        </p:nvSpPr>
        <p:spPr>
          <a:xfrm>
            <a:off x="608012" y="1600200"/>
            <a:ext cx="10287000" cy="4191000"/>
          </a:xfrm>
        </p:spPr>
        <p:txBody>
          <a:bodyPr/>
          <a:lstStyle/>
          <a:p>
            <a:r>
              <a:rPr lang="en-US" dirty="0" smtClean="0"/>
              <a:t>Frame 6 :</a:t>
            </a:r>
          </a:p>
          <a:p>
            <a:pPr>
              <a:buNone/>
            </a:pPr>
            <a:endParaRPr lang="ar-SA" dirty="0" smtClean="0"/>
          </a:p>
          <a:p>
            <a:pPr>
              <a:buNone/>
            </a:pPr>
            <a:endParaRPr lang="ar-SA" dirty="0"/>
          </a:p>
          <a:p>
            <a:pPr>
              <a:buNone/>
            </a:pPr>
            <a:r>
              <a:rPr lang="en-US" dirty="0"/>
              <a:t>compare with SAP </a:t>
            </a:r>
            <a:r>
              <a:rPr lang="en-US" dirty="0" smtClean="0"/>
              <a:t>results</a:t>
            </a:r>
            <a:endParaRPr lang="ar-SA" dirty="0" smtClean="0"/>
          </a:p>
          <a:p>
            <a:pPr>
              <a:buNone/>
            </a:pPr>
            <a:endParaRPr lang="ar-SA" dirty="0"/>
          </a:p>
          <a:p>
            <a:pPr>
              <a:buNone/>
            </a:pPr>
            <a:endParaRPr lang="ar-SA" dirty="0" smtClean="0"/>
          </a:p>
          <a:p>
            <a:pPr>
              <a:buNone/>
            </a:pPr>
            <a:r>
              <a:rPr lang="en-US" dirty="0" smtClean="0"/>
              <a:t>SAP </a:t>
            </a:r>
            <a:r>
              <a:rPr lang="en-US" dirty="0" smtClean="0"/>
              <a:t>in Shear !!!</a:t>
            </a:r>
            <a:endParaRPr lang="ar-SA" dirty="0" smtClean="0"/>
          </a:p>
          <a:p>
            <a:pPr>
              <a:buNone/>
            </a:pPr>
            <a:endParaRPr lang="ar-SA" dirty="0"/>
          </a:p>
          <a:p>
            <a:pPr>
              <a:buNone/>
            </a:pPr>
            <a:endParaRPr lang="ar-SA" dirty="0" smtClean="0"/>
          </a:p>
          <a:p>
            <a:pPr>
              <a:buNone/>
            </a:pPr>
            <a:endParaRPr lang="ar-SA" dirty="0" smtClean="0"/>
          </a:p>
          <a:p>
            <a:pPr>
              <a:buNone/>
            </a:pPr>
            <a:endParaRPr lang="en-US" dirty="0"/>
          </a:p>
        </p:txBody>
      </p:sp>
      <p:sp>
        <p:nvSpPr>
          <p:cNvPr id="22530" name="Rectangle 2"/>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2532"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2531"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015736" y="2362200"/>
            <a:ext cx="5007114" cy="685800"/>
          </a:xfrm>
          <a:prstGeom prst="rect">
            <a:avLst/>
          </a:prstGeom>
          <a:noFill/>
        </p:spPr>
      </p:pic>
      <p:sp>
        <p:nvSpPr>
          <p:cNvPr id="22534" name="Rectangle 6"/>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2536" name="Rectangle 8"/>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2538" name="Rectangle 10"/>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2537" name="Picture 9"/>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015735" y="4038601"/>
            <a:ext cx="2437765" cy="884903"/>
          </a:xfrm>
          <a:prstGeom prst="rect">
            <a:avLst/>
          </a:prstGeom>
          <a:noFill/>
        </p:spPr>
      </p:pic>
      <p:sp>
        <p:nvSpPr>
          <p:cNvPr id="22539" name="Rectangle 11"/>
          <p:cNvSpPr>
            <a:spLocks noChangeArrowheads="1"/>
          </p:cNvSpPr>
          <p:nvPr/>
        </p:nvSpPr>
        <p:spPr bwMode="auto">
          <a:xfrm>
            <a:off x="0" y="70115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776431298"/>
      </p:ext>
    </p:extLst>
  </p:cSld>
  <p:clrMapOvr>
    <a:masterClrMapping/>
  </p:clrMapOvr>
  <p:transition spd="med">
    <p:fad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1812" y="381000"/>
            <a:ext cx="10971213" cy="1066800"/>
          </a:xfrm>
        </p:spPr>
        <p:txBody>
          <a:bodyPr/>
          <a:lstStyle/>
          <a:p>
            <a:r>
              <a:rPr lang="en-US" dirty="0" smtClean="0"/>
              <a:t>Design Requirement</a:t>
            </a:r>
            <a:endParaRPr lang="en-US" dirty="0"/>
          </a:p>
        </p:txBody>
      </p:sp>
      <p:sp>
        <p:nvSpPr>
          <p:cNvPr id="5" name="عنصر نائب للمحتوى 4"/>
          <p:cNvSpPr>
            <a:spLocks noGrp="1"/>
          </p:cNvSpPr>
          <p:nvPr>
            <p:ph idx="1"/>
          </p:nvPr>
        </p:nvSpPr>
        <p:spPr>
          <a:xfrm>
            <a:off x="531812" y="1905000"/>
            <a:ext cx="10287000" cy="4191000"/>
          </a:xfrm>
        </p:spPr>
        <p:txBody>
          <a:bodyPr/>
          <a:lstStyle/>
          <a:p>
            <a:r>
              <a:rPr lang="en-US" dirty="0" smtClean="0"/>
              <a:t> Bottom steel at face of joint ≥ 1/3 top steel at face of joint.</a:t>
            </a:r>
          </a:p>
          <a:p>
            <a:r>
              <a:rPr lang="en-US" dirty="0" smtClean="0"/>
              <a:t> Bottom or top steel at any section ≥ 1/5 top steel at face of joint .</a:t>
            </a:r>
          </a:p>
          <a:p>
            <a:r>
              <a:rPr lang="en-US" dirty="0" smtClean="0"/>
              <a:t> Stirrups shall be computed based on shear force Vu and shall have a maximum spacing as shown in the figure .</a:t>
            </a:r>
            <a:endParaRPr lang="en-US" dirty="0"/>
          </a:p>
        </p:txBody>
      </p:sp>
    </p:spTree>
    <p:extLst>
      <p:ext uri="{BB962C8B-B14F-4D97-AF65-F5344CB8AC3E}">
        <p14:creationId xmlns:p14="http://schemas.microsoft.com/office/powerpoint/2010/main" val="2031162303"/>
      </p:ext>
    </p:extLst>
  </p:cSld>
  <p:clrMapOvr>
    <a:masterClrMapping/>
  </p:clrMapOvr>
  <p:transition spd="med">
    <p:fade/>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1812" y="304800"/>
            <a:ext cx="10971213" cy="1066800"/>
          </a:xfrm>
        </p:spPr>
        <p:txBody>
          <a:bodyPr/>
          <a:lstStyle/>
          <a:p>
            <a:r>
              <a:rPr lang="en-US" dirty="0" smtClean="0"/>
              <a:t>Design Requirement</a:t>
            </a:r>
            <a:endParaRPr lang="en-US" dirty="0"/>
          </a:p>
        </p:txBody>
      </p:sp>
      <p:pic>
        <p:nvPicPr>
          <p:cNvPr id="4" name="Picture 1"/>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133150" y="1676401"/>
            <a:ext cx="10141513" cy="4267199"/>
          </a:xfrm>
          <a:prstGeom prst="rect">
            <a:avLst/>
          </a:prstGeom>
          <a:noFill/>
          <a:ln w="28575">
            <a:solidFill>
              <a:srgbClr val="C00000"/>
            </a:solidFill>
          </a:ln>
        </p:spPr>
      </p:pic>
    </p:spTree>
    <p:extLst>
      <p:ext uri="{BB962C8B-B14F-4D97-AF65-F5344CB8AC3E}">
        <p14:creationId xmlns:p14="http://schemas.microsoft.com/office/powerpoint/2010/main" val="4014532959"/>
      </p:ext>
    </p:extLst>
  </p:cSld>
  <p:clrMapOvr>
    <a:masterClrMapping/>
  </p:clrMapOvr>
  <p:transition spd="med">
    <p:fade/>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5612" y="362635"/>
            <a:ext cx="10971213" cy="1066800"/>
          </a:xfrm>
        </p:spPr>
        <p:txBody>
          <a:bodyPr/>
          <a:lstStyle/>
          <a:p>
            <a:r>
              <a:rPr lang="en-US" dirty="0" smtClean="0"/>
              <a:t>Design Requirement</a:t>
            </a:r>
            <a:endParaRPr lang="en-US" dirty="0"/>
          </a:p>
        </p:txBody>
      </p:sp>
      <p:sp>
        <p:nvSpPr>
          <p:cNvPr id="3" name="عنصر نائب للمحتوى 2"/>
          <p:cNvSpPr>
            <a:spLocks noGrp="1"/>
          </p:cNvSpPr>
          <p:nvPr>
            <p:ph idx="1"/>
          </p:nvPr>
        </p:nvSpPr>
        <p:spPr>
          <a:xfrm>
            <a:off x="455612" y="1676400"/>
            <a:ext cx="10287000" cy="4191000"/>
          </a:xfrm>
        </p:spPr>
        <p:txBody>
          <a:bodyPr/>
          <a:lstStyle/>
          <a:p>
            <a:r>
              <a:rPr lang="en-US" dirty="0"/>
              <a:t>where: </a:t>
            </a:r>
            <a:endParaRPr lang="en-US" dirty="0" smtClean="0"/>
          </a:p>
          <a:p>
            <a:endParaRPr lang="en-US" dirty="0"/>
          </a:p>
          <a:p>
            <a:pPr>
              <a:buNone/>
            </a:pPr>
            <a:r>
              <a:rPr lang="en-US" dirty="0" smtClean="0"/>
              <a:t>    </a:t>
            </a:r>
          </a:p>
          <a:p>
            <a:pPr>
              <a:buNone/>
            </a:pPr>
            <a:r>
              <a:rPr lang="en-US" dirty="0" smtClean="0"/>
              <a:t>s</a:t>
            </a:r>
            <a:r>
              <a:rPr lang="en-US" baseline="-25000" dirty="0" smtClean="0"/>
              <a:t>2</a:t>
            </a:r>
            <a:r>
              <a:rPr lang="en-US" dirty="0" smtClean="0"/>
              <a:t> </a:t>
            </a:r>
            <a:r>
              <a:rPr lang="en-US" dirty="0"/>
              <a:t>= </a:t>
            </a:r>
            <a:r>
              <a:rPr lang="en-US" i="1" dirty="0"/>
              <a:t>d</a:t>
            </a:r>
            <a:r>
              <a:rPr lang="en-US" dirty="0"/>
              <a:t>/2</a:t>
            </a:r>
            <a:br>
              <a:rPr lang="en-US" dirty="0"/>
            </a:br>
            <a:r>
              <a:rPr lang="en-US" sz="2800" i="1" dirty="0"/>
              <a:t>d</a:t>
            </a:r>
            <a:r>
              <a:rPr lang="en-US" sz="2800" dirty="0"/>
              <a:t> = effective depth of beam.</a:t>
            </a:r>
            <a:br>
              <a:rPr lang="en-US" sz="2800" dirty="0"/>
            </a:br>
            <a:r>
              <a:rPr lang="en-US" sz="2800" i="1" dirty="0" err="1"/>
              <a:t>d</a:t>
            </a:r>
            <a:r>
              <a:rPr lang="en-US" sz="2800" i="1" baseline="-25000" dirty="0" err="1"/>
              <a:t>s</a:t>
            </a:r>
            <a:r>
              <a:rPr lang="en-US" sz="2800" dirty="0"/>
              <a:t> = diameter of steel bar used for stirrup.</a:t>
            </a:r>
            <a:br>
              <a:rPr lang="en-US" sz="2800" dirty="0"/>
            </a:br>
            <a:r>
              <a:rPr lang="en-US" sz="2800" i="1" dirty="0"/>
              <a:t>d</a:t>
            </a:r>
            <a:r>
              <a:rPr lang="en-US" sz="2800" i="1" baseline="-25000" dirty="0"/>
              <a:t>b</a:t>
            </a:r>
            <a:r>
              <a:rPr lang="en-US" sz="2800" dirty="0"/>
              <a:t> = diameter of steel bar.</a:t>
            </a:r>
            <a:br>
              <a:rPr lang="en-US" sz="2800" dirty="0"/>
            </a:br>
            <a:r>
              <a:rPr lang="en-US" sz="2800" i="1" dirty="0"/>
              <a:t>l</a:t>
            </a:r>
            <a:r>
              <a:rPr lang="en-US" sz="2800" i="1" baseline="-25000" dirty="0"/>
              <a:t>d</a:t>
            </a:r>
            <a:r>
              <a:rPr lang="en-US" sz="2800" dirty="0"/>
              <a:t> = development length of steel bars in tension</a:t>
            </a:r>
          </a:p>
          <a:p>
            <a:endParaRPr lang="en-US" dirty="0"/>
          </a:p>
        </p:txBody>
      </p:sp>
      <p:sp>
        <p:nvSpPr>
          <p:cNvPr id="23554" name="Rectangle 2"/>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3553"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812588" y="2209801"/>
            <a:ext cx="3047206" cy="1149926"/>
          </a:xfrm>
          <a:prstGeom prst="rect">
            <a:avLst/>
          </a:prstGeom>
          <a:noFill/>
        </p:spPr>
      </p:pic>
      <p:sp>
        <p:nvSpPr>
          <p:cNvPr id="23555" name="Rectangle 3"/>
          <p:cNvSpPr>
            <a:spLocks noChangeArrowheads="1"/>
          </p:cNvSpPr>
          <p:nvPr/>
        </p:nvSpPr>
        <p:spPr bwMode="auto">
          <a:xfrm>
            <a:off x="0" y="362635"/>
            <a:ext cx="184731"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221656061"/>
      </p:ext>
    </p:extLst>
  </p:cSld>
  <p:clrMapOvr>
    <a:masterClrMapping/>
  </p:clrMapOvr>
  <p:transition spd="med">
    <p:fad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5612" y="228600"/>
            <a:ext cx="10971213" cy="1066800"/>
          </a:xfrm>
        </p:spPr>
        <p:txBody>
          <a:bodyPr/>
          <a:lstStyle/>
          <a:p>
            <a:r>
              <a:rPr lang="en-US" dirty="0" smtClean="0"/>
              <a:t>Example : Frame 6 </a:t>
            </a:r>
            <a:endParaRPr lang="en-US" dirty="0"/>
          </a:p>
        </p:txBody>
      </p:sp>
      <p:graphicFrame>
        <p:nvGraphicFramePr>
          <p:cNvPr id="4" name="عنصر نائب للمحتوى 3"/>
          <p:cNvGraphicFramePr>
            <a:graphicFrameLocks noGrp="1"/>
          </p:cNvGraphicFramePr>
          <p:nvPr>
            <p:ph idx="1"/>
          </p:nvPr>
        </p:nvGraphicFramePr>
        <p:xfrm>
          <a:off x="609441" y="1600200"/>
          <a:ext cx="10969944" cy="2966720"/>
        </p:xfrm>
        <a:graphic>
          <a:graphicData uri="http://schemas.openxmlformats.org/drawingml/2006/table">
            <a:tbl>
              <a:tblPr firstRow="1" bandRow="1">
                <a:tableStyleId>{5C22544A-7EE6-4342-B048-85BDC9FD1C3A}</a:tableStyleId>
              </a:tblPr>
              <a:tblGrid>
                <a:gridCol w="2742486"/>
                <a:gridCol w="2742486"/>
                <a:gridCol w="2742486"/>
                <a:gridCol w="2742486"/>
              </a:tblGrid>
              <a:tr h="370840">
                <a:tc gridSpan="4">
                  <a:txBody>
                    <a:bodyPr/>
                    <a:lstStyle/>
                    <a:p>
                      <a:pPr marL="0" marR="0" algn="ctr">
                        <a:spcBef>
                          <a:spcPts val="0"/>
                        </a:spcBef>
                        <a:spcAft>
                          <a:spcPts val="600"/>
                        </a:spcAft>
                      </a:pPr>
                      <a:r>
                        <a:rPr lang="en-US" sz="1600" dirty="0">
                          <a:solidFill>
                            <a:srgbClr val="000000"/>
                          </a:solidFill>
                          <a:latin typeface="Times New Roman"/>
                          <a:ea typeface="Calibri"/>
                          <a:cs typeface="Arial"/>
                        </a:rPr>
                        <a:t>Frame No.6</a:t>
                      </a:r>
                    </a:p>
                  </a:txBody>
                  <a:tcPr marL="91416" marR="91416" marT="0" marB="0"/>
                </a:tc>
                <a:tc hMerge="1">
                  <a:txBody>
                    <a:bodyPr/>
                    <a:lstStyle/>
                    <a:p>
                      <a:endParaRPr lang="en-US"/>
                    </a:p>
                  </a:txBody>
                  <a:tcPr/>
                </a:tc>
                <a:tc hMerge="1">
                  <a:txBody>
                    <a:bodyPr/>
                    <a:lstStyle/>
                    <a:p>
                      <a:endParaRPr lang="en-US"/>
                    </a:p>
                  </a:txBody>
                  <a:tcPr/>
                </a:tc>
                <a:tc hMerge="1">
                  <a:txBody>
                    <a:bodyPr/>
                    <a:lstStyle/>
                    <a:p>
                      <a:endParaRPr lang="en-US"/>
                    </a:p>
                  </a:txBody>
                  <a:tcPr/>
                </a:tc>
              </a:tr>
              <a:tr h="370840">
                <a:tc>
                  <a:txBody>
                    <a:bodyPr/>
                    <a:lstStyle/>
                    <a:p>
                      <a:pPr marL="0" marR="0">
                        <a:spcBef>
                          <a:spcPts val="0"/>
                        </a:spcBef>
                        <a:spcAft>
                          <a:spcPts val="600"/>
                        </a:spcAft>
                      </a:pPr>
                      <a:r>
                        <a:rPr lang="en-US" sz="1600">
                          <a:solidFill>
                            <a:srgbClr val="000000"/>
                          </a:solidFill>
                          <a:latin typeface="Times New Roman"/>
                          <a:ea typeface="Calibri"/>
                          <a:cs typeface="Arial"/>
                        </a:rPr>
                        <a:t>Span No.</a:t>
                      </a:r>
                    </a:p>
                  </a:txBody>
                  <a:tcPr marL="91416" marR="91416" marT="0" marB="0"/>
                </a:tc>
                <a:tc>
                  <a:txBody>
                    <a:bodyPr/>
                    <a:lstStyle/>
                    <a:p>
                      <a:pPr marL="0" marR="0">
                        <a:spcBef>
                          <a:spcPts val="0"/>
                        </a:spcBef>
                        <a:spcAft>
                          <a:spcPts val="600"/>
                        </a:spcAft>
                      </a:pPr>
                      <a:r>
                        <a:rPr lang="en-US" sz="1600" dirty="0">
                          <a:solidFill>
                            <a:srgbClr val="000000"/>
                          </a:solidFill>
                          <a:latin typeface="Times New Roman"/>
                          <a:ea typeface="Calibri"/>
                          <a:cs typeface="Arial"/>
                        </a:rPr>
                        <a:t>Location</a:t>
                      </a:r>
                    </a:p>
                  </a:txBody>
                  <a:tcPr marL="91416" marR="91416" marT="0" marB="0"/>
                </a:tc>
                <a:tc>
                  <a:txBody>
                    <a:bodyPr/>
                    <a:lstStyle/>
                    <a:p>
                      <a:pPr marL="0" marR="0" algn="ctr">
                        <a:spcBef>
                          <a:spcPts val="0"/>
                        </a:spcBef>
                        <a:spcAft>
                          <a:spcPts val="600"/>
                        </a:spcAft>
                      </a:pPr>
                      <a:r>
                        <a:rPr lang="en-US" sz="1600">
                          <a:solidFill>
                            <a:srgbClr val="000000"/>
                          </a:solidFill>
                          <a:latin typeface="Times New Roman"/>
                          <a:ea typeface="Calibri"/>
                          <a:cs typeface="Arial"/>
                        </a:rPr>
                        <a:t>Area of Steel (mm</a:t>
                      </a:r>
                      <a:r>
                        <a:rPr lang="en-US" sz="1600" baseline="30000">
                          <a:solidFill>
                            <a:srgbClr val="000000"/>
                          </a:solidFill>
                          <a:latin typeface="Times New Roman"/>
                          <a:ea typeface="Calibri"/>
                          <a:cs typeface="Arial"/>
                        </a:rPr>
                        <a:t>2</a:t>
                      </a:r>
                      <a:r>
                        <a:rPr lang="en-US" sz="1600">
                          <a:solidFill>
                            <a:srgbClr val="000000"/>
                          </a:solidFill>
                          <a:latin typeface="Times New Roman"/>
                          <a:ea typeface="Calibri"/>
                          <a:cs typeface="Arial"/>
                        </a:rPr>
                        <a:t>)</a:t>
                      </a:r>
                    </a:p>
                  </a:txBody>
                  <a:tcPr marL="91416" marR="91416" marT="0" marB="0"/>
                </a:tc>
                <a:tc>
                  <a:txBody>
                    <a:bodyPr/>
                    <a:lstStyle/>
                    <a:p>
                      <a:pPr marL="0" marR="0" algn="ctr">
                        <a:spcBef>
                          <a:spcPts val="0"/>
                        </a:spcBef>
                        <a:spcAft>
                          <a:spcPts val="600"/>
                        </a:spcAft>
                      </a:pPr>
                      <a:r>
                        <a:rPr lang="en-US" sz="1600">
                          <a:solidFill>
                            <a:srgbClr val="000000"/>
                          </a:solidFill>
                          <a:latin typeface="Times New Roman"/>
                          <a:ea typeface="Calibri"/>
                          <a:cs typeface="Arial"/>
                        </a:rPr>
                        <a:t>No. of bars</a:t>
                      </a:r>
                    </a:p>
                  </a:txBody>
                  <a:tcPr marL="91416" marR="91416" marT="0" marB="0"/>
                </a:tc>
              </a:tr>
              <a:tr h="370840">
                <a:tc rowSpan="6">
                  <a:txBody>
                    <a:bodyPr/>
                    <a:lstStyle/>
                    <a:p>
                      <a:pPr marL="0" marR="0">
                        <a:spcBef>
                          <a:spcPts val="0"/>
                        </a:spcBef>
                        <a:spcAft>
                          <a:spcPts val="600"/>
                        </a:spcAft>
                      </a:pPr>
                      <a:r>
                        <a:rPr lang="en-US" sz="1600" dirty="0">
                          <a:solidFill>
                            <a:srgbClr val="000000"/>
                          </a:solidFill>
                          <a:latin typeface="Times New Roman"/>
                          <a:ea typeface="Calibri"/>
                          <a:cs typeface="Arial"/>
                        </a:rPr>
                        <a:t>Span No. 1</a:t>
                      </a:r>
                    </a:p>
                  </a:txBody>
                  <a:tcPr marL="91416" marR="91416" marT="0" marB="0"/>
                </a:tc>
                <a:tc>
                  <a:txBody>
                    <a:bodyPr/>
                    <a:lstStyle/>
                    <a:p>
                      <a:pPr marL="0" marR="0">
                        <a:spcBef>
                          <a:spcPts val="0"/>
                        </a:spcBef>
                        <a:spcAft>
                          <a:spcPts val="600"/>
                        </a:spcAft>
                      </a:pPr>
                      <a:r>
                        <a:rPr lang="en-US" sz="1600" dirty="0">
                          <a:solidFill>
                            <a:srgbClr val="000000"/>
                          </a:solidFill>
                          <a:latin typeface="Times New Roman"/>
                          <a:ea typeface="Calibri"/>
                          <a:cs typeface="Arial"/>
                        </a:rPr>
                        <a:t>Left End (Top)</a:t>
                      </a:r>
                    </a:p>
                  </a:txBody>
                  <a:tcPr marL="91416" marR="91416" marT="0" marB="0"/>
                </a:tc>
                <a:tc>
                  <a:txBody>
                    <a:bodyPr/>
                    <a:lstStyle/>
                    <a:p>
                      <a:pPr marL="0" marR="0" algn="ctr">
                        <a:spcBef>
                          <a:spcPts val="0"/>
                        </a:spcBef>
                        <a:spcAft>
                          <a:spcPts val="600"/>
                        </a:spcAft>
                      </a:pPr>
                      <a:r>
                        <a:rPr lang="en-US" sz="1600" dirty="0">
                          <a:solidFill>
                            <a:srgbClr val="000000"/>
                          </a:solidFill>
                          <a:latin typeface="Times New Roman"/>
                          <a:ea typeface="Calibri"/>
                          <a:cs typeface="Arial"/>
                        </a:rPr>
                        <a:t>2064</a:t>
                      </a:r>
                    </a:p>
                  </a:txBody>
                  <a:tcPr marL="91416" marR="91416" marT="0" marB="0"/>
                </a:tc>
                <a:tc>
                  <a:txBody>
                    <a:bodyPr/>
                    <a:lstStyle/>
                    <a:p>
                      <a:pPr marL="0" marR="0" algn="ctr">
                        <a:spcBef>
                          <a:spcPts val="0"/>
                        </a:spcBef>
                        <a:spcAft>
                          <a:spcPts val="600"/>
                        </a:spcAft>
                      </a:pPr>
                      <a:r>
                        <a:rPr lang="en-US" sz="1600" dirty="0" smtClean="0">
                          <a:solidFill>
                            <a:srgbClr val="000000"/>
                          </a:solidFill>
                          <a:latin typeface="Times New Roman"/>
                          <a:ea typeface="Calibri"/>
                          <a:cs typeface="Arial"/>
                        </a:rPr>
                        <a:t>7Ø20</a:t>
                      </a:r>
                      <a:endParaRPr lang="en-US" sz="1600" dirty="0">
                        <a:solidFill>
                          <a:srgbClr val="000000"/>
                        </a:solidFill>
                        <a:latin typeface="Times New Roman"/>
                        <a:ea typeface="Calibri"/>
                        <a:cs typeface="Arial"/>
                      </a:endParaRPr>
                    </a:p>
                  </a:txBody>
                  <a:tcPr marL="91416" marR="91416" marT="0" marB="0"/>
                </a:tc>
              </a:tr>
              <a:tr h="370840">
                <a:tc vMerge="1">
                  <a:txBody>
                    <a:bodyPr/>
                    <a:lstStyle/>
                    <a:p>
                      <a:endParaRPr lang="en-US"/>
                    </a:p>
                  </a:txBody>
                  <a:tcPr/>
                </a:tc>
                <a:tc>
                  <a:txBody>
                    <a:bodyPr/>
                    <a:lstStyle/>
                    <a:p>
                      <a:pPr marL="0" marR="0">
                        <a:spcBef>
                          <a:spcPts val="0"/>
                        </a:spcBef>
                        <a:spcAft>
                          <a:spcPts val="600"/>
                        </a:spcAft>
                      </a:pPr>
                      <a:r>
                        <a:rPr lang="en-US" sz="1600" dirty="0">
                          <a:solidFill>
                            <a:srgbClr val="000000"/>
                          </a:solidFill>
                          <a:latin typeface="Times New Roman"/>
                          <a:ea typeface="Calibri"/>
                          <a:cs typeface="Arial"/>
                        </a:rPr>
                        <a:t>Left End (Bottom)</a:t>
                      </a:r>
                    </a:p>
                  </a:txBody>
                  <a:tcPr marL="91416" marR="91416" marT="0" marB="0"/>
                </a:tc>
                <a:tc>
                  <a:txBody>
                    <a:bodyPr/>
                    <a:lstStyle/>
                    <a:p>
                      <a:pPr marL="0" marR="0" algn="ctr">
                        <a:spcBef>
                          <a:spcPts val="0"/>
                        </a:spcBef>
                        <a:spcAft>
                          <a:spcPts val="600"/>
                        </a:spcAft>
                      </a:pPr>
                      <a:r>
                        <a:rPr lang="en-US" sz="1600" dirty="0">
                          <a:solidFill>
                            <a:srgbClr val="000000"/>
                          </a:solidFill>
                          <a:latin typeface="Times New Roman"/>
                          <a:ea typeface="Calibri"/>
                          <a:cs typeface="Arial"/>
                        </a:rPr>
                        <a:t>1328</a:t>
                      </a:r>
                    </a:p>
                  </a:txBody>
                  <a:tcPr marL="91416" marR="91416" marT="0" marB="0"/>
                </a:tc>
                <a:tc>
                  <a:txBody>
                    <a:bodyPr/>
                    <a:lstStyle/>
                    <a:p>
                      <a:pPr marL="0" marR="0" algn="ctr">
                        <a:spcBef>
                          <a:spcPts val="0"/>
                        </a:spcBef>
                        <a:spcAft>
                          <a:spcPts val="600"/>
                        </a:spcAft>
                      </a:pPr>
                      <a:r>
                        <a:rPr lang="en-US" sz="1600" dirty="0" smtClean="0">
                          <a:solidFill>
                            <a:srgbClr val="000000"/>
                          </a:solidFill>
                          <a:latin typeface="Times New Roman"/>
                          <a:ea typeface="Calibri"/>
                          <a:cs typeface="Arial"/>
                        </a:rPr>
                        <a:t>7Ø16</a:t>
                      </a:r>
                      <a:endParaRPr lang="en-US" sz="1600" dirty="0">
                        <a:solidFill>
                          <a:srgbClr val="000000"/>
                        </a:solidFill>
                        <a:latin typeface="Times New Roman"/>
                        <a:ea typeface="Calibri"/>
                        <a:cs typeface="Arial"/>
                      </a:endParaRPr>
                    </a:p>
                  </a:txBody>
                  <a:tcPr marL="91416" marR="91416" marT="0" marB="0"/>
                </a:tc>
              </a:tr>
              <a:tr h="370840">
                <a:tc vMerge="1">
                  <a:txBody>
                    <a:bodyPr/>
                    <a:lstStyle/>
                    <a:p>
                      <a:endParaRPr lang="en-US"/>
                    </a:p>
                  </a:txBody>
                  <a:tcPr/>
                </a:tc>
                <a:tc>
                  <a:txBody>
                    <a:bodyPr/>
                    <a:lstStyle/>
                    <a:p>
                      <a:pPr marL="0" marR="0">
                        <a:spcBef>
                          <a:spcPts val="0"/>
                        </a:spcBef>
                        <a:spcAft>
                          <a:spcPts val="600"/>
                        </a:spcAft>
                      </a:pPr>
                      <a:r>
                        <a:rPr lang="en-US" sz="1600">
                          <a:solidFill>
                            <a:srgbClr val="000000"/>
                          </a:solidFill>
                          <a:latin typeface="Times New Roman"/>
                          <a:ea typeface="Calibri"/>
                          <a:cs typeface="Arial"/>
                        </a:rPr>
                        <a:t>Middle End (top)</a:t>
                      </a:r>
                    </a:p>
                  </a:txBody>
                  <a:tcPr marL="91416" marR="91416" marT="0" marB="0"/>
                </a:tc>
                <a:tc>
                  <a:txBody>
                    <a:bodyPr/>
                    <a:lstStyle/>
                    <a:p>
                      <a:pPr marL="0" marR="0" algn="ctr">
                        <a:spcBef>
                          <a:spcPts val="0"/>
                        </a:spcBef>
                        <a:spcAft>
                          <a:spcPts val="600"/>
                        </a:spcAft>
                      </a:pPr>
                      <a:r>
                        <a:rPr lang="en-US" sz="1600">
                          <a:solidFill>
                            <a:srgbClr val="000000"/>
                          </a:solidFill>
                          <a:latin typeface="Times New Roman"/>
                          <a:ea typeface="Calibri"/>
                          <a:cs typeface="Arial"/>
                        </a:rPr>
                        <a:t>527</a:t>
                      </a:r>
                    </a:p>
                  </a:txBody>
                  <a:tcPr marL="91416" marR="91416" marT="0" marB="0"/>
                </a:tc>
                <a:tc>
                  <a:txBody>
                    <a:bodyPr/>
                    <a:lstStyle/>
                    <a:p>
                      <a:pPr marL="0" marR="0" algn="ctr">
                        <a:spcBef>
                          <a:spcPts val="0"/>
                        </a:spcBef>
                        <a:spcAft>
                          <a:spcPts val="600"/>
                        </a:spcAft>
                      </a:pPr>
                      <a:r>
                        <a:rPr lang="en-US" sz="1600" dirty="0" smtClean="0">
                          <a:solidFill>
                            <a:srgbClr val="000000"/>
                          </a:solidFill>
                          <a:latin typeface="Times New Roman"/>
                          <a:ea typeface="Calibri"/>
                          <a:cs typeface="Arial"/>
                        </a:rPr>
                        <a:t>3Ø16</a:t>
                      </a:r>
                      <a:endParaRPr lang="en-US" sz="1600" dirty="0">
                        <a:solidFill>
                          <a:srgbClr val="000000"/>
                        </a:solidFill>
                        <a:latin typeface="Times New Roman"/>
                        <a:ea typeface="Calibri"/>
                        <a:cs typeface="Arial"/>
                      </a:endParaRPr>
                    </a:p>
                  </a:txBody>
                  <a:tcPr marL="91416" marR="91416" marT="0" marB="0"/>
                </a:tc>
              </a:tr>
              <a:tr h="370840">
                <a:tc vMerge="1">
                  <a:txBody>
                    <a:bodyPr/>
                    <a:lstStyle/>
                    <a:p>
                      <a:endParaRPr lang="en-US"/>
                    </a:p>
                  </a:txBody>
                  <a:tcPr/>
                </a:tc>
                <a:tc>
                  <a:txBody>
                    <a:bodyPr/>
                    <a:lstStyle/>
                    <a:p>
                      <a:pPr marL="0" marR="0">
                        <a:spcBef>
                          <a:spcPts val="0"/>
                        </a:spcBef>
                        <a:spcAft>
                          <a:spcPts val="600"/>
                        </a:spcAft>
                      </a:pPr>
                      <a:r>
                        <a:rPr lang="en-US" sz="1600">
                          <a:solidFill>
                            <a:srgbClr val="000000"/>
                          </a:solidFill>
                          <a:latin typeface="Times New Roman"/>
                          <a:ea typeface="Calibri"/>
                          <a:cs typeface="Arial"/>
                        </a:rPr>
                        <a:t>Middle End (Bottom)</a:t>
                      </a:r>
                    </a:p>
                  </a:txBody>
                  <a:tcPr marL="91416" marR="91416" marT="0" marB="0"/>
                </a:tc>
                <a:tc>
                  <a:txBody>
                    <a:bodyPr/>
                    <a:lstStyle/>
                    <a:p>
                      <a:pPr marL="0" marR="0" algn="ctr">
                        <a:spcBef>
                          <a:spcPts val="0"/>
                        </a:spcBef>
                        <a:spcAft>
                          <a:spcPts val="600"/>
                        </a:spcAft>
                      </a:pPr>
                      <a:r>
                        <a:rPr lang="en-US" sz="1600" dirty="0">
                          <a:solidFill>
                            <a:srgbClr val="000000"/>
                          </a:solidFill>
                          <a:latin typeface="Times New Roman"/>
                          <a:ea typeface="Calibri"/>
                          <a:cs typeface="Arial"/>
                        </a:rPr>
                        <a:t>708</a:t>
                      </a:r>
                    </a:p>
                  </a:txBody>
                  <a:tcPr marL="91416" marR="91416" marT="0" marB="0"/>
                </a:tc>
                <a:tc>
                  <a:txBody>
                    <a:bodyPr/>
                    <a:lstStyle/>
                    <a:p>
                      <a:pPr marL="0" marR="0" algn="ctr">
                        <a:spcBef>
                          <a:spcPts val="0"/>
                        </a:spcBef>
                        <a:spcAft>
                          <a:spcPts val="600"/>
                        </a:spcAft>
                      </a:pPr>
                      <a:r>
                        <a:rPr lang="en-US" sz="1600" dirty="0" smtClean="0">
                          <a:solidFill>
                            <a:srgbClr val="000000"/>
                          </a:solidFill>
                          <a:latin typeface="Times New Roman"/>
                          <a:ea typeface="Calibri"/>
                          <a:cs typeface="Arial"/>
                        </a:rPr>
                        <a:t>4Ø16</a:t>
                      </a:r>
                      <a:endParaRPr lang="en-US" sz="1600" dirty="0">
                        <a:solidFill>
                          <a:srgbClr val="000000"/>
                        </a:solidFill>
                        <a:latin typeface="Times New Roman"/>
                        <a:ea typeface="Calibri"/>
                        <a:cs typeface="Arial"/>
                      </a:endParaRPr>
                    </a:p>
                  </a:txBody>
                  <a:tcPr marL="91416" marR="91416" marT="0" marB="0"/>
                </a:tc>
              </a:tr>
              <a:tr h="370840">
                <a:tc vMerge="1">
                  <a:txBody>
                    <a:bodyPr/>
                    <a:lstStyle/>
                    <a:p>
                      <a:endParaRPr lang="en-US"/>
                    </a:p>
                  </a:txBody>
                  <a:tcPr/>
                </a:tc>
                <a:tc>
                  <a:txBody>
                    <a:bodyPr/>
                    <a:lstStyle/>
                    <a:p>
                      <a:pPr marL="0" marR="0">
                        <a:spcBef>
                          <a:spcPts val="0"/>
                        </a:spcBef>
                        <a:spcAft>
                          <a:spcPts val="600"/>
                        </a:spcAft>
                      </a:pPr>
                      <a:r>
                        <a:rPr lang="en-US" sz="1600">
                          <a:solidFill>
                            <a:srgbClr val="000000"/>
                          </a:solidFill>
                          <a:latin typeface="Times New Roman"/>
                          <a:ea typeface="Calibri"/>
                          <a:cs typeface="Arial"/>
                        </a:rPr>
                        <a:t>Right End (Top)</a:t>
                      </a:r>
                    </a:p>
                  </a:txBody>
                  <a:tcPr marL="91416" marR="91416" marT="0" marB="0"/>
                </a:tc>
                <a:tc>
                  <a:txBody>
                    <a:bodyPr/>
                    <a:lstStyle/>
                    <a:p>
                      <a:pPr marL="0" marR="0" algn="ctr">
                        <a:spcBef>
                          <a:spcPts val="0"/>
                        </a:spcBef>
                        <a:spcAft>
                          <a:spcPts val="600"/>
                        </a:spcAft>
                      </a:pPr>
                      <a:r>
                        <a:rPr lang="en-US" sz="1600">
                          <a:solidFill>
                            <a:srgbClr val="000000"/>
                          </a:solidFill>
                          <a:latin typeface="Times New Roman"/>
                          <a:ea typeface="Calibri"/>
                          <a:cs typeface="Arial"/>
                        </a:rPr>
                        <a:t>1969</a:t>
                      </a:r>
                    </a:p>
                  </a:txBody>
                  <a:tcPr marL="91416" marR="91416" marT="0" marB="0"/>
                </a:tc>
                <a:tc>
                  <a:txBody>
                    <a:bodyPr/>
                    <a:lstStyle/>
                    <a:p>
                      <a:pPr marL="0" marR="0" algn="ctr">
                        <a:spcBef>
                          <a:spcPts val="0"/>
                        </a:spcBef>
                        <a:spcAft>
                          <a:spcPts val="600"/>
                        </a:spcAft>
                      </a:pPr>
                      <a:r>
                        <a:rPr lang="en-US" sz="1600" dirty="0" smtClean="0">
                          <a:solidFill>
                            <a:srgbClr val="000000"/>
                          </a:solidFill>
                          <a:latin typeface="Times New Roman"/>
                          <a:ea typeface="Calibri"/>
                          <a:cs typeface="Arial"/>
                        </a:rPr>
                        <a:t>7Ø20</a:t>
                      </a:r>
                      <a:endParaRPr lang="en-US" sz="1600" dirty="0">
                        <a:solidFill>
                          <a:srgbClr val="000000"/>
                        </a:solidFill>
                        <a:latin typeface="Times New Roman"/>
                        <a:ea typeface="Calibri"/>
                        <a:cs typeface="Arial"/>
                      </a:endParaRPr>
                    </a:p>
                  </a:txBody>
                  <a:tcPr marL="91416" marR="91416" marT="0" marB="0"/>
                </a:tc>
              </a:tr>
              <a:tr h="370840">
                <a:tc vMerge="1">
                  <a:txBody>
                    <a:bodyPr/>
                    <a:lstStyle/>
                    <a:p>
                      <a:endParaRPr lang="en-US"/>
                    </a:p>
                  </a:txBody>
                  <a:tcPr/>
                </a:tc>
                <a:tc>
                  <a:txBody>
                    <a:bodyPr/>
                    <a:lstStyle/>
                    <a:p>
                      <a:pPr marL="0" marR="0">
                        <a:spcBef>
                          <a:spcPts val="0"/>
                        </a:spcBef>
                        <a:spcAft>
                          <a:spcPts val="600"/>
                        </a:spcAft>
                      </a:pPr>
                      <a:r>
                        <a:rPr lang="en-US" sz="1600">
                          <a:solidFill>
                            <a:srgbClr val="000000"/>
                          </a:solidFill>
                          <a:latin typeface="Times New Roman"/>
                          <a:ea typeface="Calibri"/>
                          <a:cs typeface="Arial"/>
                        </a:rPr>
                        <a:t>Right End (Bottom )</a:t>
                      </a:r>
                    </a:p>
                  </a:txBody>
                  <a:tcPr marL="91416" marR="91416" marT="0" marB="0"/>
                </a:tc>
                <a:tc>
                  <a:txBody>
                    <a:bodyPr/>
                    <a:lstStyle/>
                    <a:p>
                      <a:pPr marL="0" marR="0">
                        <a:spcBef>
                          <a:spcPts val="0"/>
                        </a:spcBef>
                        <a:spcAft>
                          <a:spcPts val="600"/>
                        </a:spcAft>
                      </a:pPr>
                      <a:r>
                        <a:rPr lang="en-US" sz="1600">
                          <a:solidFill>
                            <a:srgbClr val="000000"/>
                          </a:solidFill>
                          <a:latin typeface="Times New Roman"/>
                          <a:ea typeface="Calibri"/>
                          <a:cs typeface="Arial"/>
                        </a:rPr>
                        <a:t>                807</a:t>
                      </a:r>
                    </a:p>
                  </a:txBody>
                  <a:tcPr marL="91416" marR="91416" marT="0" marB="0"/>
                </a:tc>
                <a:tc>
                  <a:txBody>
                    <a:bodyPr/>
                    <a:lstStyle/>
                    <a:p>
                      <a:pPr marL="0" marR="0" algn="ctr">
                        <a:spcBef>
                          <a:spcPts val="0"/>
                        </a:spcBef>
                        <a:spcAft>
                          <a:spcPts val="600"/>
                        </a:spcAft>
                      </a:pPr>
                      <a:r>
                        <a:rPr lang="en-US" sz="1600" dirty="0" smtClean="0">
                          <a:solidFill>
                            <a:srgbClr val="000000"/>
                          </a:solidFill>
                          <a:latin typeface="Times New Roman"/>
                          <a:ea typeface="Calibri"/>
                          <a:cs typeface="Arial"/>
                        </a:rPr>
                        <a:t>4Ø16</a:t>
                      </a:r>
                      <a:endParaRPr lang="en-US" sz="1600" dirty="0">
                        <a:solidFill>
                          <a:srgbClr val="000000"/>
                        </a:solidFill>
                        <a:latin typeface="Times New Roman"/>
                        <a:ea typeface="Calibri"/>
                        <a:cs typeface="Arial"/>
                      </a:endParaRPr>
                    </a:p>
                  </a:txBody>
                  <a:tcPr marL="91416" marR="91416" marT="0" marB="0"/>
                </a:tc>
              </a:tr>
            </a:tbl>
          </a:graphicData>
        </a:graphic>
      </p:graphicFrame>
    </p:spTree>
    <p:extLst>
      <p:ext uri="{BB962C8B-B14F-4D97-AF65-F5344CB8AC3E}">
        <p14:creationId xmlns:p14="http://schemas.microsoft.com/office/powerpoint/2010/main" val="1590794334"/>
      </p:ext>
    </p:extLst>
  </p:cSld>
  <p:clrMapOvr>
    <a:masterClrMapping/>
  </p:clrMapOvr>
  <p:transition spd="med">
    <p:fad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3212" y="76200"/>
            <a:ext cx="10971213" cy="1066800"/>
          </a:xfrm>
        </p:spPr>
        <p:txBody>
          <a:bodyPr/>
          <a:lstStyle/>
          <a:p>
            <a:r>
              <a:rPr lang="en-US" dirty="0" smtClean="0"/>
              <a:t>Example : Frame 6 </a:t>
            </a:r>
            <a:endParaRPr lang="en-US" dirty="0"/>
          </a:p>
        </p:txBody>
      </p:sp>
      <p:sp>
        <p:nvSpPr>
          <p:cNvPr id="3" name="عنصر نائب للمحتوى 2"/>
          <p:cNvSpPr>
            <a:spLocks noGrp="1"/>
          </p:cNvSpPr>
          <p:nvPr>
            <p:ph idx="1"/>
          </p:nvPr>
        </p:nvSpPr>
        <p:spPr>
          <a:xfrm>
            <a:off x="303212" y="1143000"/>
            <a:ext cx="10287000" cy="4191000"/>
          </a:xfrm>
        </p:spPr>
        <p:txBody>
          <a:bodyPr>
            <a:normAutofit/>
          </a:bodyPr>
          <a:lstStyle/>
          <a:p>
            <a:r>
              <a:rPr lang="en-US" dirty="0" smtClean="0"/>
              <a:t>Bottom steel at face of joint ≥ 1/3 top steel at face of joint. </a:t>
            </a:r>
          </a:p>
          <a:p>
            <a:r>
              <a:rPr lang="en-US" dirty="0" smtClean="0"/>
              <a:t>As 1 = 2064 </a:t>
            </a:r>
          </a:p>
          <a:p>
            <a:r>
              <a:rPr lang="en-US" dirty="0" smtClean="0"/>
              <a:t>1/3 As 1 = 688</a:t>
            </a:r>
          </a:p>
          <a:p>
            <a:r>
              <a:rPr lang="en-US" dirty="0" smtClean="0"/>
              <a:t>1328 &gt; 688 … ok </a:t>
            </a:r>
          </a:p>
          <a:p>
            <a:r>
              <a:rPr lang="en-US" dirty="0" smtClean="0"/>
              <a:t>As 2 = 1969 </a:t>
            </a:r>
          </a:p>
          <a:p>
            <a:r>
              <a:rPr lang="en-US" dirty="0" smtClean="0"/>
              <a:t>1/3 As 2 = 656.33</a:t>
            </a:r>
          </a:p>
          <a:p>
            <a:r>
              <a:rPr lang="en-US" dirty="0" smtClean="0"/>
              <a:t>807 &gt; 656.33 … ok</a:t>
            </a:r>
          </a:p>
          <a:p>
            <a:pPr>
              <a:buNone/>
            </a:pPr>
            <a:endParaRPr lang="en-US" dirty="0"/>
          </a:p>
        </p:txBody>
      </p:sp>
    </p:spTree>
    <p:extLst>
      <p:ext uri="{BB962C8B-B14F-4D97-AF65-F5344CB8AC3E}">
        <p14:creationId xmlns:p14="http://schemas.microsoft.com/office/powerpoint/2010/main" val="110875562"/>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92827" y="152400"/>
            <a:ext cx="10972801" cy="1066800"/>
          </a:xfrm>
        </p:spPr>
        <p:txBody>
          <a:bodyPr/>
          <a:lstStyle/>
          <a:p>
            <a:r>
              <a:rPr lang="en-US" dirty="0" smtClean="0"/>
              <a:t>Modifiers</a:t>
            </a:r>
            <a:endParaRPr lang="en-US" dirty="0"/>
          </a:p>
        </p:txBody>
      </p:sp>
      <p:sp>
        <p:nvSpPr>
          <p:cNvPr id="3" name="عنصر نائب للمحتوى 2"/>
          <p:cNvSpPr>
            <a:spLocks noGrp="1"/>
          </p:cNvSpPr>
          <p:nvPr>
            <p:ph idx="1"/>
          </p:nvPr>
        </p:nvSpPr>
        <p:spPr>
          <a:xfrm>
            <a:off x="684212" y="1447800"/>
            <a:ext cx="10287000" cy="4191000"/>
          </a:xfrm>
        </p:spPr>
        <p:txBody>
          <a:bodyPr/>
          <a:lstStyle/>
          <a:p>
            <a:r>
              <a:rPr lang="en-US" dirty="0" smtClean="0"/>
              <a:t>Slab Modifiers</a:t>
            </a:r>
          </a:p>
          <a:p>
            <a:r>
              <a:rPr lang="en-US" dirty="0" smtClean="0"/>
              <a:t>Beams Modifiers</a:t>
            </a:r>
          </a:p>
          <a:p>
            <a:r>
              <a:rPr lang="en-US" dirty="0" smtClean="0"/>
              <a:t>Column Modifiers</a:t>
            </a:r>
            <a:endParaRPr lang="en-US" dirty="0"/>
          </a:p>
        </p:txBody>
      </p:sp>
    </p:spTree>
    <p:extLst>
      <p:ext uri="{BB962C8B-B14F-4D97-AF65-F5344CB8AC3E}">
        <p14:creationId xmlns:p14="http://schemas.microsoft.com/office/powerpoint/2010/main" val="4107946831"/>
      </p:ext>
    </p:extLst>
  </p:cSld>
  <p:clrMapOvr>
    <a:masterClrMapping/>
  </p:clrMapOvr>
  <p:transition spd="med">
    <p:fade/>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1812" y="228600"/>
            <a:ext cx="10971213" cy="1066800"/>
          </a:xfrm>
        </p:spPr>
        <p:txBody>
          <a:bodyPr/>
          <a:lstStyle/>
          <a:p>
            <a:r>
              <a:rPr lang="en-US" dirty="0" smtClean="0"/>
              <a:t>Example : Frame 6 </a:t>
            </a:r>
            <a:endParaRPr lang="en-US" dirty="0"/>
          </a:p>
        </p:txBody>
      </p:sp>
      <p:sp>
        <p:nvSpPr>
          <p:cNvPr id="3" name="عنصر نائب للمحتوى 2"/>
          <p:cNvSpPr>
            <a:spLocks noGrp="1"/>
          </p:cNvSpPr>
          <p:nvPr>
            <p:ph idx="1"/>
          </p:nvPr>
        </p:nvSpPr>
        <p:spPr>
          <a:xfrm>
            <a:off x="455612" y="1524000"/>
            <a:ext cx="10287000" cy="4191000"/>
          </a:xfrm>
        </p:spPr>
        <p:txBody>
          <a:bodyPr/>
          <a:lstStyle/>
          <a:p>
            <a:r>
              <a:rPr lang="en-US" dirty="0" smtClean="0"/>
              <a:t>Bottom or top steel at any section ≥ 1/5 top steel at face of joint . </a:t>
            </a:r>
          </a:p>
          <a:p>
            <a:r>
              <a:rPr lang="en-US" dirty="0" smtClean="0"/>
              <a:t>1/5 As 1 = 412.8</a:t>
            </a:r>
          </a:p>
          <a:p>
            <a:r>
              <a:rPr lang="en-US" dirty="0" smtClean="0"/>
              <a:t>1/5 As 2 = 393.8</a:t>
            </a:r>
          </a:p>
          <a:p>
            <a:r>
              <a:rPr lang="en-US" dirty="0" smtClean="0"/>
              <a:t>527 and 705 are lager than 412.8 … ok </a:t>
            </a:r>
            <a:endParaRPr lang="en-US" dirty="0"/>
          </a:p>
        </p:txBody>
      </p:sp>
    </p:spTree>
    <p:extLst>
      <p:ext uri="{BB962C8B-B14F-4D97-AF65-F5344CB8AC3E}">
        <p14:creationId xmlns:p14="http://schemas.microsoft.com/office/powerpoint/2010/main" val="1123169998"/>
      </p:ext>
    </p:extLst>
  </p:cSld>
  <p:clrMapOvr>
    <a:masterClrMapping/>
  </p:clrMapOvr>
  <p:transition spd="med">
    <p:fade/>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4212" y="457200"/>
            <a:ext cx="10971213" cy="1066800"/>
          </a:xfrm>
        </p:spPr>
        <p:txBody>
          <a:bodyPr/>
          <a:lstStyle/>
          <a:p>
            <a:r>
              <a:rPr lang="en-US" dirty="0" smtClean="0"/>
              <a:t>Example : Frame 6 </a:t>
            </a:r>
            <a:endParaRPr lang="en-US" dirty="0"/>
          </a:p>
        </p:txBody>
      </p:sp>
      <p:pic>
        <p:nvPicPr>
          <p:cNvPr id="4" name="Content Placeholder 3"/>
          <p:cNvPicPr>
            <a:picLocks noGrp="1" noChangeAspect="1" noChangeArrowheads="1"/>
          </p:cNvPicPr>
          <p:nvPr>
            <p:ph idx="1"/>
          </p:nvPr>
        </p:nvPicPr>
        <p:blipFill>
          <a:blip r:embed="rId2" cstate="print">
            <a:clrChange>
              <a:clrFrom>
                <a:srgbClr val="FFFFFF"/>
              </a:clrFrom>
              <a:clrTo>
                <a:srgbClr val="FFFFFF">
                  <a:alpha val="0"/>
                </a:srgbClr>
              </a:clrTo>
            </a:clrChange>
          </a:blip>
          <a:srcRect/>
          <a:stretch>
            <a:fillRect/>
          </a:stretch>
        </p:blipFill>
        <p:spPr bwMode="auto">
          <a:xfrm>
            <a:off x="1625177" y="1828800"/>
            <a:ext cx="5563455" cy="762000"/>
          </a:xfrm>
          <a:prstGeom prst="rect">
            <a:avLst/>
          </a:prstGeom>
          <a:noFill/>
        </p:spPr>
      </p:pic>
      <p:sp>
        <p:nvSpPr>
          <p:cNvPr id="26626" name="Rectangle 2"/>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662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23603" y="2971800"/>
            <a:ext cx="6779445" cy="762000"/>
          </a:xfrm>
          <a:prstGeom prst="rect">
            <a:avLst/>
          </a:prstGeom>
          <a:noFill/>
        </p:spPr>
      </p:pic>
      <p:sp>
        <p:nvSpPr>
          <p:cNvPr id="26628"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6627"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523604" y="4343400"/>
            <a:ext cx="2786761" cy="762000"/>
          </a:xfrm>
          <a:prstGeom prst="rect">
            <a:avLst/>
          </a:prstGeom>
          <a:noFill/>
        </p:spPr>
      </p:pic>
      <p:sp>
        <p:nvSpPr>
          <p:cNvPr id="26630" name="Rectangle 6"/>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6629" name="Picture 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523603" y="5486400"/>
            <a:ext cx="2693000" cy="838200"/>
          </a:xfrm>
          <a:prstGeom prst="rect">
            <a:avLst/>
          </a:prstGeom>
          <a:noFill/>
        </p:spPr>
      </p:pic>
    </p:spTree>
    <p:extLst>
      <p:ext uri="{BB962C8B-B14F-4D97-AF65-F5344CB8AC3E}">
        <p14:creationId xmlns:p14="http://schemas.microsoft.com/office/powerpoint/2010/main" val="2408166579"/>
      </p:ext>
    </p:extLst>
  </p:cSld>
  <p:clrMapOvr>
    <a:masterClrMapping/>
  </p:clrMapOvr>
  <p:transition spd="med">
    <p:fade/>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8012" y="381000"/>
            <a:ext cx="10971213" cy="1066800"/>
          </a:xfrm>
        </p:spPr>
        <p:txBody>
          <a:bodyPr/>
          <a:lstStyle/>
          <a:p>
            <a:r>
              <a:rPr lang="en-US" dirty="0" smtClean="0"/>
              <a:t>Example : Frame 6 </a:t>
            </a:r>
            <a:endParaRPr lang="en-US" dirty="0"/>
          </a:p>
        </p:txBody>
      </p:sp>
      <p:sp>
        <p:nvSpPr>
          <p:cNvPr id="3" name="عنصر نائب للمحتوى 2"/>
          <p:cNvSpPr>
            <a:spLocks noGrp="1"/>
          </p:cNvSpPr>
          <p:nvPr>
            <p:ph idx="1"/>
          </p:nvPr>
        </p:nvSpPr>
        <p:spPr>
          <a:xfrm>
            <a:off x="684212" y="1828800"/>
            <a:ext cx="10287000" cy="4191000"/>
          </a:xfrm>
        </p:spPr>
        <p:txBody>
          <a:bodyPr/>
          <a:lstStyle/>
          <a:p>
            <a:r>
              <a:rPr lang="en-US" dirty="0" smtClean="0"/>
              <a:t>Determining the spacing </a:t>
            </a:r>
          </a:p>
          <a:p>
            <a:endParaRPr lang="en-US" dirty="0"/>
          </a:p>
        </p:txBody>
      </p:sp>
      <p:sp>
        <p:nvSpPr>
          <p:cNvPr id="30722" name="Rectangle 2"/>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24"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26" name="Rectangle 6"/>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725" name="Picture 5"/>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117309" y="2438400"/>
            <a:ext cx="7731901" cy="609600"/>
          </a:xfrm>
          <a:prstGeom prst="rect">
            <a:avLst/>
          </a:prstGeom>
          <a:noFill/>
        </p:spPr>
      </p:pic>
      <p:sp>
        <p:nvSpPr>
          <p:cNvPr id="30728" name="Rectangle 8"/>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727" name="Picture 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218883" y="3429000"/>
            <a:ext cx="5936408" cy="609600"/>
          </a:xfrm>
          <a:prstGeom prst="rect">
            <a:avLst/>
          </a:prstGeom>
          <a:noFill/>
        </p:spPr>
      </p:pic>
    </p:spTree>
    <p:extLst>
      <p:ext uri="{BB962C8B-B14F-4D97-AF65-F5344CB8AC3E}">
        <p14:creationId xmlns:p14="http://schemas.microsoft.com/office/powerpoint/2010/main" val="1531953883"/>
      </p:ext>
    </p:extLst>
  </p:cSld>
  <p:clrMapOvr>
    <a:masterClrMapping/>
  </p:clrMapOvr>
  <p:transition spd="med">
    <p:fade/>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5612" y="349129"/>
            <a:ext cx="10971213" cy="1066800"/>
          </a:xfrm>
        </p:spPr>
        <p:txBody>
          <a:bodyPr/>
          <a:lstStyle/>
          <a:p>
            <a:r>
              <a:rPr lang="en-US" dirty="0" smtClean="0"/>
              <a:t>Example : Frame 6 </a:t>
            </a:r>
            <a:endParaRPr lang="en-US" dirty="0"/>
          </a:p>
        </p:txBody>
      </p:sp>
      <p:sp>
        <p:nvSpPr>
          <p:cNvPr id="3" name="عنصر نائب للمحتوى 2"/>
          <p:cNvSpPr>
            <a:spLocks noGrp="1"/>
          </p:cNvSpPr>
          <p:nvPr>
            <p:ph idx="1"/>
          </p:nvPr>
        </p:nvSpPr>
        <p:spPr>
          <a:xfrm>
            <a:off x="379412" y="1728148"/>
            <a:ext cx="10287000" cy="4191000"/>
          </a:xfrm>
        </p:spPr>
        <p:txBody>
          <a:bodyPr/>
          <a:lstStyle/>
          <a:p>
            <a:r>
              <a:rPr lang="en-US" dirty="0" smtClean="0"/>
              <a:t>Check max spacing </a:t>
            </a:r>
          </a:p>
          <a:p>
            <a:endParaRPr lang="en-US" dirty="0"/>
          </a:p>
        </p:txBody>
      </p:sp>
      <p:sp>
        <p:nvSpPr>
          <p:cNvPr id="31746" name="Rectangle 2"/>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174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320456" y="2362200"/>
            <a:ext cx="2945633" cy="1144645"/>
          </a:xfrm>
          <a:prstGeom prst="rect">
            <a:avLst/>
          </a:prstGeom>
          <a:noFill/>
        </p:spPr>
      </p:pic>
      <p:sp>
        <p:nvSpPr>
          <p:cNvPr id="31748"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174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320456" y="3962400"/>
            <a:ext cx="2707700" cy="1066800"/>
          </a:xfrm>
          <a:prstGeom prst="rect">
            <a:avLst/>
          </a:prstGeom>
          <a:noFill/>
        </p:spPr>
      </p:pic>
      <p:sp>
        <p:nvSpPr>
          <p:cNvPr id="31749" name="Rectangle 5"/>
          <p:cNvSpPr>
            <a:spLocks noChangeArrowheads="1"/>
          </p:cNvSpPr>
          <p:nvPr/>
        </p:nvSpPr>
        <p:spPr bwMode="auto">
          <a:xfrm>
            <a:off x="0" y="372160"/>
            <a:ext cx="184731"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51" name="Rectangle 7"/>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1750" name="Picture 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320456" y="5410200"/>
            <a:ext cx="2585119" cy="990600"/>
          </a:xfrm>
          <a:prstGeom prst="rect">
            <a:avLst/>
          </a:prstGeom>
          <a:noFill/>
        </p:spPr>
      </p:pic>
      <p:sp>
        <p:nvSpPr>
          <p:cNvPr id="31752" name="Rectangle 8"/>
          <p:cNvSpPr>
            <a:spLocks noChangeArrowheads="1"/>
          </p:cNvSpPr>
          <p:nvPr/>
        </p:nvSpPr>
        <p:spPr bwMode="auto">
          <a:xfrm>
            <a:off x="0" y="353110"/>
            <a:ext cx="184731"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54" name="Rectangle 10"/>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1753" name="Picture 9"/>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6297560" y="2590800"/>
            <a:ext cx="3020476" cy="381000"/>
          </a:xfrm>
          <a:prstGeom prst="rect">
            <a:avLst/>
          </a:prstGeom>
          <a:noFill/>
        </p:spPr>
      </p:pic>
    </p:spTree>
    <p:extLst>
      <p:ext uri="{BB962C8B-B14F-4D97-AF65-F5344CB8AC3E}">
        <p14:creationId xmlns:p14="http://schemas.microsoft.com/office/powerpoint/2010/main" val="3021582090"/>
      </p:ext>
    </p:extLst>
  </p:cSld>
  <p:clrMapOvr>
    <a:masterClrMapping/>
  </p:clrMapOvr>
  <p:transition spd="med">
    <p:fade/>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5612" y="304800"/>
            <a:ext cx="10971213" cy="1066800"/>
          </a:xfrm>
        </p:spPr>
        <p:txBody>
          <a:bodyPr/>
          <a:lstStyle/>
          <a:p>
            <a:r>
              <a:rPr lang="en-US" dirty="0" smtClean="0"/>
              <a:t>Example : Frame 6 </a:t>
            </a:r>
            <a:endParaRPr lang="en-US" dirty="0"/>
          </a:p>
        </p:txBody>
      </p:sp>
      <p:sp>
        <p:nvSpPr>
          <p:cNvPr id="3" name="عنصر نائب للمحتوى 2"/>
          <p:cNvSpPr>
            <a:spLocks noGrp="1"/>
          </p:cNvSpPr>
          <p:nvPr>
            <p:ph idx="1"/>
          </p:nvPr>
        </p:nvSpPr>
        <p:spPr>
          <a:xfrm>
            <a:off x="531812" y="1524000"/>
            <a:ext cx="10287000" cy="4191000"/>
          </a:xfrm>
        </p:spPr>
        <p:txBody>
          <a:bodyPr/>
          <a:lstStyle/>
          <a:p>
            <a:r>
              <a:rPr lang="en-US" dirty="0"/>
              <a:t>S</a:t>
            </a:r>
            <a:r>
              <a:rPr lang="en-US" baseline="-25000" dirty="0"/>
              <a:t>1</a:t>
            </a:r>
            <a:r>
              <a:rPr lang="en-US" dirty="0"/>
              <a:t> = 100 mm for Ø12 and S</a:t>
            </a:r>
            <a:r>
              <a:rPr lang="en-US" baseline="-25000" dirty="0"/>
              <a:t>1</a:t>
            </a:r>
            <a:r>
              <a:rPr lang="en-US" dirty="0"/>
              <a:t> = 110 for larger </a:t>
            </a:r>
            <a:r>
              <a:rPr lang="en-US" dirty="0" smtClean="0"/>
              <a:t>diameters</a:t>
            </a:r>
            <a:endParaRPr lang="ar-SA" dirty="0" smtClean="0"/>
          </a:p>
          <a:p>
            <a:r>
              <a:rPr lang="en-US" dirty="0"/>
              <a:t>use S</a:t>
            </a:r>
            <a:r>
              <a:rPr lang="en-US" baseline="-25000" dirty="0"/>
              <a:t>1</a:t>
            </a:r>
            <a:r>
              <a:rPr lang="en-US" dirty="0"/>
              <a:t> =100mm for both cases.</a:t>
            </a:r>
          </a:p>
          <a:p>
            <a:r>
              <a:rPr lang="en-US" dirty="0" smtClean="0"/>
              <a:t>Use 1 </a:t>
            </a:r>
            <a:r>
              <a:rPr lang="en-US" dirty="0"/>
              <a:t>Ø 10 @ 10 cm </a:t>
            </a:r>
            <a:endParaRPr lang="ar-SA" dirty="0" smtClean="0"/>
          </a:p>
          <a:p>
            <a:pPr>
              <a:buNone/>
            </a:pPr>
            <a:endParaRPr lang="en-US" dirty="0"/>
          </a:p>
          <a:p>
            <a:r>
              <a:rPr lang="en-US" dirty="0"/>
              <a:t>S</a:t>
            </a:r>
            <a:r>
              <a:rPr lang="en-US" baseline="-25000" dirty="0"/>
              <a:t>2</a:t>
            </a:r>
            <a:r>
              <a:rPr lang="en-US" dirty="0"/>
              <a:t> = </a:t>
            </a:r>
            <a:r>
              <a:rPr lang="en-US" i="1" dirty="0"/>
              <a:t>d</a:t>
            </a:r>
            <a:r>
              <a:rPr lang="en-US" dirty="0"/>
              <a:t>/2 = 440/2 = 220 mm</a:t>
            </a:r>
          </a:p>
          <a:p>
            <a:r>
              <a:rPr lang="en-US" dirty="0" smtClean="0"/>
              <a:t>Use 1Ø10 </a:t>
            </a:r>
            <a:r>
              <a:rPr lang="en-US" dirty="0"/>
              <a:t>@ 22cm </a:t>
            </a:r>
          </a:p>
          <a:p>
            <a:pPr>
              <a:buNone/>
            </a:pPr>
            <a:endParaRPr lang="en-US" dirty="0"/>
          </a:p>
        </p:txBody>
      </p:sp>
    </p:spTree>
    <p:extLst>
      <p:ext uri="{BB962C8B-B14F-4D97-AF65-F5344CB8AC3E}">
        <p14:creationId xmlns:p14="http://schemas.microsoft.com/office/powerpoint/2010/main" val="77231039"/>
      </p:ext>
    </p:extLst>
  </p:cSld>
  <p:clrMapOvr>
    <a:masterClrMapping/>
  </p:clrMapOvr>
  <p:transition spd="med">
    <p:fade/>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r>
              <a:rPr lang="en-US" dirty="0" smtClean="0"/>
              <a:t>Column design </a:t>
            </a:r>
            <a:endParaRPr lang="ar-JO" dirty="0"/>
          </a:p>
        </p:txBody>
      </p:sp>
      <p:pic>
        <p:nvPicPr>
          <p:cNvPr id="18435" name="Picture 3"/>
          <p:cNvPicPr>
            <a:picLocks noChangeAspect="1" noChangeArrowheads="1"/>
          </p:cNvPicPr>
          <p:nvPr/>
        </p:nvPicPr>
        <p:blipFill>
          <a:blip r:embed="rId2" cstate="print"/>
          <a:srcRect/>
          <a:stretch>
            <a:fillRect/>
          </a:stretch>
        </p:blipFill>
        <p:spPr bwMode="auto">
          <a:xfrm>
            <a:off x="2350971" y="1628803"/>
            <a:ext cx="8350753" cy="4651623"/>
          </a:xfrm>
          <a:prstGeom prst="rect">
            <a:avLst/>
          </a:prstGeom>
          <a:noFill/>
          <a:ln w="9525">
            <a:noFill/>
            <a:miter lim="800000"/>
            <a:headEnd/>
            <a:tailEnd/>
          </a:ln>
        </p:spPr>
      </p:pic>
    </p:spTree>
    <p:extLst>
      <p:ext uri="{BB962C8B-B14F-4D97-AF65-F5344CB8AC3E}">
        <p14:creationId xmlns:p14="http://schemas.microsoft.com/office/powerpoint/2010/main" val="377128708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t>Column design </a:t>
            </a:r>
            <a:endParaRPr lang="ar-JO" dirty="0"/>
          </a:p>
        </p:txBody>
      </p:sp>
      <p:pic>
        <p:nvPicPr>
          <p:cNvPr id="20482" name="Picture 2"/>
          <p:cNvPicPr>
            <a:picLocks noGrp="1" noChangeAspect="1" noChangeArrowheads="1"/>
          </p:cNvPicPr>
          <p:nvPr>
            <p:ph idx="1"/>
          </p:nvPr>
        </p:nvPicPr>
        <p:blipFill>
          <a:blip r:embed="rId2" cstate="print"/>
          <a:srcRect/>
          <a:stretch>
            <a:fillRect/>
          </a:stretch>
        </p:blipFill>
        <p:spPr bwMode="auto">
          <a:xfrm>
            <a:off x="431259" y="1412776"/>
            <a:ext cx="11327933" cy="4824536"/>
          </a:xfrm>
          <a:prstGeom prst="rect">
            <a:avLst/>
          </a:prstGeom>
          <a:noFill/>
          <a:ln w="9525">
            <a:noFill/>
            <a:miter lim="800000"/>
            <a:headEnd/>
            <a:tailEnd/>
          </a:ln>
        </p:spPr>
      </p:pic>
    </p:spTree>
    <p:extLst>
      <p:ext uri="{BB962C8B-B14F-4D97-AF65-F5344CB8AC3E}">
        <p14:creationId xmlns:p14="http://schemas.microsoft.com/office/powerpoint/2010/main" val="109702081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l" rtl="0"/>
            <a:r>
              <a:rPr lang="en-US" dirty="0" smtClean="0"/>
              <a:t>Column design </a:t>
            </a:r>
            <a:endParaRPr lang="ar-JO" dirty="0"/>
          </a:p>
        </p:txBody>
      </p:sp>
      <p:sp>
        <p:nvSpPr>
          <p:cNvPr id="5" name="عنصر نائب للمحتوى 4"/>
          <p:cNvSpPr>
            <a:spLocks noGrp="1"/>
          </p:cNvSpPr>
          <p:nvPr>
            <p:ph idx="1"/>
          </p:nvPr>
        </p:nvSpPr>
        <p:spPr/>
        <p:txBody>
          <a:bodyPr/>
          <a:lstStyle/>
          <a:p>
            <a:endParaRPr lang="ar-JO"/>
          </a:p>
        </p:txBody>
      </p:sp>
      <p:pic>
        <p:nvPicPr>
          <p:cNvPr id="7" name="Picture 3"/>
          <p:cNvPicPr>
            <a:picLocks noChangeAspect="1" noChangeArrowheads="1"/>
          </p:cNvPicPr>
          <p:nvPr/>
        </p:nvPicPr>
        <p:blipFill>
          <a:blip r:embed="rId2" cstate="print"/>
          <a:srcRect/>
          <a:stretch>
            <a:fillRect/>
          </a:stretch>
        </p:blipFill>
        <p:spPr bwMode="auto">
          <a:xfrm>
            <a:off x="431258" y="1268760"/>
            <a:ext cx="11422294" cy="5328592"/>
          </a:xfrm>
          <a:prstGeom prst="rect">
            <a:avLst/>
          </a:prstGeom>
          <a:noFill/>
          <a:ln w="9525">
            <a:noFill/>
            <a:miter lim="800000"/>
            <a:headEnd/>
            <a:tailEnd/>
          </a:ln>
        </p:spPr>
      </p:pic>
    </p:spTree>
    <p:extLst>
      <p:ext uri="{BB962C8B-B14F-4D97-AF65-F5344CB8AC3E}">
        <p14:creationId xmlns:p14="http://schemas.microsoft.com/office/powerpoint/2010/main" val="20585939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p:txBody>
          <a:bodyPr/>
          <a:lstStyle/>
          <a:p>
            <a:pPr algn="l" rtl="0"/>
            <a:r>
              <a:rPr lang="en-US" dirty="0"/>
              <a:t>LS =1.3Ld=1.3*765=994.5mm≈1m which is </a:t>
            </a:r>
            <a:r>
              <a:rPr lang="en-US" dirty="0" smtClean="0"/>
              <a:t>the distance </a:t>
            </a:r>
            <a:r>
              <a:rPr lang="en-US" dirty="0"/>
              <a:t>of splicing.</a:t>
            </a:r>
          </a:p>
          <a:p>
            <a:pPr algn="l" rtl="0"/>
            <a:r>
              <a:rPr lang="en-US" dirty="0"/>
              <a:t>Use 2Ø10/250mm stirrups in the middle of column.</a:t>
            </a:r>
          </a:p>
          <a:p>
            <a:pPr algn="l" rtl="0"/>
            <a:r>
              <a:rPr lang="en-US" dirty="0"/>
              <a:t>Use 2Ø10/100mm stirrups in the ends of column (550)of height for each end).</a:t>
            </a:r>
          </a:p>
          <a:p>
            <a:pPr algn="l" rtl="0"/>
            <a:endParaRPr lang="ar-JO" dirty="0"/>
          </a:p>
        </p:txBody>
      </p:sp>
    </p:spTree>
    <p:extLst>
      <p:ext uri="{BB962C8B-B14F-4D97-AF65-F5344CB8AC3E}">
        <p14:creationId xmlns:p14="http://schemas.microsoft.com/office/powerpoint/2010/main" val="1665876761"/>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Grp="1" noChangeAspect="1" noChangeArrowheads="1"/>
          </p:cNvPicPr>
          <p:nvPr>
            <p:ph idx="1"/>
          </p:nvPr>
        </p:nvPicPr>
        <p:blipFill>
          <a:blip r:embed="rId2" cstate="print"/>
          <a:srcRect/>
          <a:stretch>
            <a:fillRect/>
          </a:stretch>
        </p:blipFill>
        <p:spPr bwMode="auto">
          <a:xfrm>
            <a:off x="1955291" y="2305847"/>
            <a:ext cx="8278244" cy="3114675"/>
          </a:xfrm>
          <a:prstGeom prst="rect">
            <a:avLst/>
          </a:prstGeom>
          <a:noFill/>
          <a:ln w="9525">
            <a:noFill/>
            <a:miter lim="800000"/>
            <a:headEnd/>
            <a:tailEnd/>
          </a:ln>
        </p:spPr>
      </p:pic>
    </p:spTree>
    <p:extLst>
      <p:ext uri="{BB962C8B-B14F-4D97-AF65-F5344CB8AC3E}">
        <p14:creationId xmlns:p14="http://schemas.microsoft.com/office/powerpoint/2010/main" val="153489042"/>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Marketing 16x9">
  <a:themeElements>
    <a:clrScheme name="Marketing_16x9">
      <a:dk1>
        <a:srgbClr val="404040"/>
      </a:dk1>
      <a:lt1>
        <a:sysClr val="window" lastClr="FFFFFF"/>
      </a:lt1>
      <a:dk2>
        <a:srgbClr val="000000"/>
      </a:dk2>
      <a:lt2>
        <a:srgbClr val="A1C1DE"/>
      </a:lt2>
      <a:accent1>
        <a:srgbClr val="39527B"/>
      </a:accent1>
      <a:accent2>
        <a:srgbClr val="528DC2"/>
      </a:accent2>
      <a:accent3>
        <a:srgbClr val="7EA939"/>
      </a:accent3>
      <a:accent4>
        <a:srgbClr val="30AEAB"/>
      </a:accent4>
      <a:accent5>
        <a:srgbClr val="31A962"/>
      </a:accent5>
      <a:accent6>
        <a:srgbClr val="78648E"/>
      </a:accent6>
      <a:hlink>
        <a:srgbClr val="7EA939"/>
      </a:hlink>
      <a:folHlink>
        <a:srgbClr val="7F7F7F"/>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flip="none" rotWithShape="1">
          <a:gsLst>
            <a:gs pos="0">
              <a:schemeClr val="phClr">
                <a:lumMod val="20000"/>
                <a:lumOff val="80000"/>
              </a:schemeClr>
            </a:gs>
            <a:gs pos="58000">
              <a:schemeClr val="phClr">
                <a:lumMod val="40000"/>
                <a:lumOff val="60000"/>
              </a:schemeClr>
            </a:gs>
            <a:gs pos="100000">
              <a:schemeClr val="phClr"/>
            </a:gs>
          </a:gsLst>
          <a:lin ang="14400000" scaled="0"/>
          <a:tileRect/>
        </a:gradFill>
        <a:gradFill flip="none" rotWithShape="1">
          <a:gsLst>
            <a:gs pos="0">
              <a:schemeClr val="phClr">
                <a:lumMod val="20000"/>
                <a:lumOff val="80000"/>
              </a:schemeClr>
            </a:gs>
            <a:gs pos="58000">
              <a:schemeClr val="phClr">
                <a:lumMod val="40000"/>
                <a:lumOff val="60000"/>
              </a:schemeClr>
            </a:gs>
            <a:gs pos="100000">
              <a:schemeClr val="phClr"/>
            </a:gs>
          </a:gsLst>
          <a:lin ang="17400000" scaled="0"/>
          <a:tileRect/>
        </a:gradFill>
      </a:bgFillStyleLst>
    </a:fmtScheme>
  </a:themeElements>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Marketing_16x9">
      <a:dk1>
        <a:srgbClr val="404040"/>
      </a:dk1>
      <a:lt1>
        <a:sysClr val="window" lastClr="FFFFFF"/>
      </a:lt1>
      <a:dk2>
        <a:srgbClr val="000000"/>
      </a:dk2>
      <a:lt2>
        <a:srgbClr val="A1C1DE"/>
      </a:lt2>
      <a:accent1>
        <a:srgbClr val="39527B"/>
      </a:accent1>
      <a:accent2>
        <a:srgbClr val="528DC2"/>
      </a:accent2>
      <a:accent3>
        <a:srgbClr val="7EA939"/>
      </a:accent3>
      <a:accent4>
        <a:srgbClr val="30AEAB"/>
      </a:accent4>
      <a:accent5>
        <a:srgbClr val="31A962"/>
      </a:accent5>
      <a:accent6>
        <a:srgbClr val="78648E"/>
      </a:accent6>
      <a:hlink>
        <a:srgbClr val="7EA939"/>
      </a:hlink>
      <a:folHlink>
        <a:srgbClr val="7F7F7F"/>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flip="none" rotWithShape="1">
          <a:gsLst>
            <a:gs pos="0">
              <a:schemeClr val="phClr">
                <a:lumMod val="20000"/>
                <a:lumOff val="80000"/>
              </a:schemeClr>
            </a:gs>
            <a:gs pos="58000">
              <a:schemeClr val="phClr">
                <a:lumMod val="40000"/>
                <a:lumOff val="60000"/>
              </a:schemeClr>
            </a:gs>
            <a:gs pos="100000">
              <a:schemeClr val="phClr"/>
            </a:gs>
          </a:gsLst>
          <a:lin ang="14400000" scaled="0"/>
          <a:tileRect/>
        </a:gradFill>
        <a:gradFill flip="none" rotWithShape="1">
          <a:gsLst>
            <a:gs pos="0">
              <a:schemeClr val="phClr">
                <a:lumMod val="20000"/>
                <a:lumOff val="80000"/>
              </a:schemeClr>
            </a:gs>
            <a:gs pos="58000">
              <a:schemeClr val="phClr">
                <a:lumMod val="40000"/>
                <a:lumOff val="60000"/>
              </a:schemeClr>
            </a:gs>
            <a:gs pos="100000">
              <a:schemeClr val="phClr"/>
            </a:gs>
          </a:gsLst>
          <a:lin ang="17400000" scaled="0"/>
          <a:tileRect/>
        </a:gradFill>
      </a:bgFillStyleLst>
    </a:fmtScheme>
  </a:themeElements>
  <a:objectDefaults/>
  <a:extraClrSchemeLst/>
</a:theme>
</file>

<file path=ppt/theme/theme5.xml><?xml version="1.0" encoding="utf-8"?>
<a:theme xmlns:a="http://schemas.openxmlformats.org/drawingml/2006/main" name="Office Theme">
  <a:themeElements>
    <a:clrScheme name="Marketing_16x9">
      <a:dk1>
        <a:srgbClr val="404040"/>
      </a:dk1>
      <a:lt1>
        <a:sysClr val="window" lastClr="FFFFFF"/>
      </a:lt1>
      <a:dk2>
        <a:srgbClr val="000000"/>
      </a:dk2>
      <a:lt2>
        <a:srgbClr val="A1C1DE"/>
      </a:lt2>
      <a:accent1>
        <a:srgbClr val="39527B"/>
      </a:accent1>
      <a:accent2>
        <a:srgbClr val="528DC2"/>
      </a:accent2>
      <a:accent3>
        <a:srgbClr val="7EA939"/>
      </a:accent3>
      <a:accent4>
        <a:srgbClr val="30AEAB"/>
      </a:accent4>
      <a:accent5>
        <a:srgbClr val="31A962"/>
      </a:accent5>
      <a:accent6>
        <a:srgbClr val="78648E"/>
      </a:accent6>
      <a:hlink>
        <a:srgbClr val="7EA939"/>
      </a:hlink>
      <a:folHlink>
        <a:srgbClr val="7F7F7F"/>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flip="none" rotWithShape="1">
          <a:gsLst>
            <a:gs pos="0">
              <a:schemeClr val="phClr">
                <a:lumMod val="20000"/>
                <a:lumOff val="80000"/>
              </a:schemeClr>
            </a:gs>
            <a:gs pos="58000">
              <a:schemeClr val="phClr">
                <a:lumMod val="40000"/>
                <a:lumOff val="60000"/>
              </a:schemeClr>
            </a:gs>
            <a:gs pos="100000">
              <a:schemeClr val="phClr"/>
            </a:gs>
          </a:gsLst>
          <a:lin ang="14400000" scaled="0"/>
          <a:tileRect/>
        </a:gradFill>
        <a:gradFill flip="none" rotWithShape="1">
          <a:gsLst>
            <a:gs pos="0">
              <a:schemeClr val="phClr">
                <a:lumMod val="20000"/>
                <a:lumOff val="80000"/>
              </a:schemeClr>
            </a:gs>
            <a:gs pos="58000">
              <a:schemeClr val="phClr">
                <a:lumMod val="40000"/>
                <a:lumOff val="60000"/>
              </a:schemeClr>
            </a:gs>
            <a:gs pos="100000">
              <a:schemeClr val="phClr"/>
            </a:gs>
          </a:gsLst>
          <a:lin ang="17400000" scaled="0"/>
          <a:tileRect/>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Business marketing glass cube presentation (widescreen)</Template>
  <TotalTime>0</TotalTime>
  <Words>1643</Words>
  <Application>Microsoft Office PowerPoint</Application>
  <PresentationFormat>Custom</PresentationFormat>
  <Paragraphs>359</Paragraphs>
  <Slides>99</Slides>
  <Notes>0</Notes>
  <HiddenSlides>0</HiddenSlides>
  <MMClips>0</MMClips>
  <ScaleCrop>false</ScaleCrop>
  <HeadingPairs>
    <vt:vector size="4" baseType="variant">
      <vt:variant>
        <vt:lpstr>Theme</vt:lpstr>
      </vt:variant>
      <vt:variant>
        <vt:i4>3</vt:i4>
      </vt:variant>
      <vt:variant>
        <vt:lpstr>Slide Titles</vt:lpstr>
      </vt:variant>
      <vt:variant>
        <vt:i4>99</vt:i4>
      </vt:variant>
    </vt:vector>
  </HeadingPairs>
  <TitlesOfParts>
    <vt:vector size="102" baseType="lpstr">
      <vt:lpstr>Marketing 16x9</vt:lpstr>
      <vt:lpstr>Concourse</vt:lpstr>
      <vt:lpstr>سمة Office</vt:lpstr>
      <vt:lpstr>Graduation Project 2  Structural Analysis and Design of Public health center  </vt:lpstr>
      <vt:lpstr>PowerPoint Presentation</vt:lpstr>
      <vt:lpstr>materials</vt:lpstr>
      <vt:lpstr>Load assumptions  Dead load</vt:lpstr>
      <vt:lpstr>Super imposed load</vt:lpstr>
      <vt:lpstr>Live load </vt:lpstr>
      <vt:lpstr>Live load</vt:lpstr>
      <vt:lpstr>Weight of wall</vt:lpstr>
      <vt:lpstr>Modifiers</vt:lpstr>
      <vt:lpstr>Slab Modifiers</vt:lpstr>
      <vt:lpstr>Slab Modifiers</vt:lpstr>
      <vt:lpstr>Slab Modifiers</vt:lpstr>
      <vt:lpstr>Slab Modifiers</vt:lpstr>
      <vt:lpstr>Beams Modifiers</vt:lpstr>
      <vt:lpstr>Main Beam Modifiers</vt:lpstr>
      <vt:lpstr>Secondary Beam Modifiers</vt:lpstr>
      <vt:lpstr>Column Modifiers</vt:lpstr>
      <vt:lpstr>SLAB :</vt:lpstr>
      <vt:lpstr>SLAB :</vt:lpstr>
      <vt:lpstr>BEAM :</vt:lpstr>
      <vt:lpstr>BEAM :</vt:lpstr>
      <vt:lpstr>Dynamic Analysis</vt:lpstr>
      <vt:lpstr>Codes</vt:lpstr>
      <vt:lpstr>Dynamic Analysis Methods</vt:lpstr>
      <vt:lpstr>3D Model Modifiers </vt:lpstr>
      <vt:lpstr>Slab Modifiers</vt:lpstr>
      <vt:lpstr>Main Beams Modifiers</vt:lpstr>
      <vt:lpstr>Main Beams Modifiers</vt:lpstr>
      <vt:lpstr>Secondary Beams Modifiers</vt:lpstr>
      <vt:lpstr>Period of 3D Model</vt:lpstr>
      <vt:lpstr>Modal Mass Participation Ratio</vt:lpstr>
      <vt:lpstr>Equivalent lateral force method </vt:lpstr>
      <vt:lpstr>Steps to determine base shear</vt:lpstr>
      <vt:lpstr>2. Determine Ss and S1: </vt:lpstr>
      <vt:lpstr>3. Determine Site Soil Classification:  soft clay soil → Soil type E.</vt:lpstr>
      <vt:lpstr>4. Determine Fa and Fv based on site Soil Classification</vt:lpstr>
      <vt:lpstr>4. Determine Fa and Fv based on site Soil Classification</vt:lpstr>
      <vt:lpstr>5. Determine SMs and SM1</vt:lpstr>
      <vt:lpstr>6. Calculate the design spectral response acceleration (SDS, SD1):</vt:lpstr>
      <vt:lpstr>PowerPoint Presentation</vt:lpstr>
      <vt:lpstr>7. Determine the Seismic Design Category: Seismic design category is D.</vt:lpstr>
      <vt:lpstr>PowerPoint Presentation</vt:lpstr>
      <vt:lpstr>PowerPoint Presentation</vt:lpstr>
      <vt:lpstr>8. Determine risk category:</vt:lpstr>
      <vt:lpstr>9. Importance Factor ( I )</vt:lpstr>
      <vt:lpstr>10. Determine response modification factor (R)</vt:lpstr>
      <vt:lpstr>Block 1:</vt:lpstr>
      <vt:lpstr>PowerPoint Presentation</vt:lpstr>
      <vt:lpstr>PowerPoint Presentation</vt:lpstr>
      <vt:lpstr>By SAP: </vt:lpstr>
      <vt:lpstr>By SAP: </vt:lpstr>
      <vt:lpstr>By SAP: </vt:lpstr>
      <vt:lpstr>VSAP = 2180.826KN.   Vnanual=2180.99KN. %of differences = 0.0075% </vt:lpstr>
      <vt:lpstr>PowerPoint Presentation</vt:lpstr>
      <vt:lpstr>Period (T)Check: TSAP =0.84625 seconds </vt:lpstr>
      <vt:lpstr>Rayleigh method   T=0.8497sec. %of differences=0.4%</vt:lpstr>
      <vt:lpstr>Modal mass participation ratio</vt:lpstr>
      <vt:lpstr>Response spectrum analysis method </vt:lpstr>
      <vt:lpstr>Response spectrum analysis method </vt:lpstr>
      <vt:lpstr>Response spectrum analysis method </vt:lpstr>
      <vt:lpstr>Response spectrum analysis method </vt:lpstr>
      <vt:lpstr>Response spectrum analysis method </vt:lpstr>
      <vt:lpstr>Response spectrum analysis method </vt:lpstr>
      <vt:lpstr>PowerPoint Presentation</vt:lpstr>
      <vt:lpstr>Assumptions for Design:</vt:lpstr>
      <vt:lpstr>   Clarification for the SAP default combinations</vt:lpstr>
      <vt:lpstr>Structural Materials:</vt:lpstr>
      <vt:lpstr>3D Model :  Block 1:</vt:lpstr>
      <vt:lpstr>Slab modifiers </vt:lpstr>
      <vt:lpstr>Slab modifiers </vt:lpstr>
      <vt:lpstr>Beam and Column modifiers </vt:lpstr>
      <vt:lpstr>Design of slabs  </vt:lpstr>
      <vt:lpstr>Design of slabs   Analysis and Design for flexure   </vt:lpstr>
      <vt:lpstr>Design of slabs   Analysis and Design for flexure   </vt:lpstr>
      <vt:lpstr>Design of slabs   Analysis and Design for flexure   </vt:lpstr>
      <vt:lpstr>Design of slabs   Analysis and Design for flexure   </vt:lpstr>
      <vt:lpstr>Design Beams for Flexure</vt:lpstr>
      <vt:lpstr>Design Beams for Flexure</vt:lpstr>
      <vt:lpstr>Design Beams for Flexure</vt:lpstr>
      <vt:lpstr>Design Beams for Flexure</vt:lpstr>
      <vt:lpstr>Design Beams for Flexure</vt:lpstr>
      <vt:lpstr>Design Beams for Flexure</vt:lpstr>
      <vt:lpstr>Design Beams for Shear</vt:lpstr>
      <vt:lpstr>Design Beams for Shear</vt:lpstr>
      <vt:lpstr>Design Requirement</vt:lpstr>
      <vt:lpstr>Design Requirement</vt:lpstr>
      <vt:lpstr>Design Requirement</vt:lpstr>
      <vt:lpstr>Example : Frame 6 </vt:lpstr>
      <vt:lpstr>Example : Frame 6 </vt:lpstr>
      <vt:lpstr>Example : Frame 6 </vt:lpstr>
      <vt:lpstr>Example : Frame 6 </vt:lpstr>
      <vt:lpstr>Example : Frame 6 </vt:lpstr>
      <vt:lpstr>Example : Frame 6 </vt:lpstr>
      <vt:lpstr>Example : Frame 6 </vt:lpstr>
      <vt:lpstr>Column design </vt:lpstr>
      <vt:lpstr>Column design </vt:lpstr>
      <vt:lpstr>Column design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2015-03-09T09:27:16Z</dcterms:created>
  <dcterms:modified xsi:type="dcterms:W3CDTF">2015-12-20T11:00:44Z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TC028010849991</vt:lpwstr>
  </property>
</Properties>
</file>